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7"/>
  </p:notesMasterIdLst>
  <p:sldIdLst>
    <p:sldId id="257" r:id="rId2"/>
    <p:sldId id="258" r:id="rId3"/>
    <p:sldId id="256" r:id="rId4"/>
    <p:sldId id="262" r:id="rId5"/>
    <p:sldId id="266" r:id="rId6"/>
    <p:sldId id="371" r:id="rId7"/>
    <p:sldId id="260" r:id="rId8"/>
    <p:sldId id="271" r:id="rId9"/>
    <p:sldId id="259" r:id="rId10"/>
    <p:sldId id="273" r:id="rId11"/>
    <p:sldId id="274" r:id="rId12"/>
    <p:sldId id="275" r:id="rId13"/>
    <p:sldId id="277" r:id="rId14"/>
    <p:sldId id="276" r:id="rId15"/>
    <p:sldId id="278" r:id="rId16"/>
    <p:sldId id="279" r:id="rId17"/>
    <p:sldId id="272" r:id="rId18"/>
    <p:sldId id="280" r:id="rId19"/>
    <p:sldId id="281" r:id="rId20"/>
    <p:sldId id="282" r:id="rId21"/>
    <p:sldId id="372" r:id="rId22"/>
    <p:sldId id="283" r:id="rId23"/>
    <p:sldId id="373" r:id="rId24"/>
    <p:sldId id="284" r:id="rId25"/>
    <p:sldId id="285" r:id="rId26"/>
    <p:sldId id="286" r:id="rId27"/>
    <p:sldId id="263" r:id="rId28"/>
    <p:sldId id="288" r:id="rId29"/>
    <p:sldId id="289" r:id="rId30"/>
    <p:sldId id="290" r:id="rId31"/>
    <p:sldId id="291" r:id="rId32"/>
    <p:sldId id="293" r:id="rId33"/>
    <p:sldId id="292" r:id="rId34"/>
    <p:sldId id="374" r:id="rId35"/>
    <p:sldId id="294" r:id="rId36"/>
    <p:sldId id="375" r:id="rId37"/>
    <p:sldId id="376" r:id="rId38"/>
    <p:sldId id="295" r:id="rId39"/>
    <p:sldId id="296" r:id="rId40"/>
    <p:sldId id="350" r:id="rId41"/>
    <p:sldId id="264" r:id="rId42"/>
    <p:sldId id="351" r:id="rId43"/>
    <p:sldId id="352" r:id="rId44"/>
    <p:sldId id="353" r:id="rId45"/>
    <p:sldId id="354" r:id="rId46"/>
    <p:sldId id="267" r:id="rId47"/>
    <p:sldId id="355" r:id="rId48"/>
    <p:sldId id="356" r:id="rId49"/>
    <p:sldId id="357" r:id="rId50"/>
    <p:sldId id="377" r:id="rId51"/>
    <p:sldId id="378" r:id="rId52"/>
    <p:sldId id="359" r:id="rId53"/>
    <p:sldId id="360" r:id="rId54"/>
    <p:sldId id="361" r:id="rId55"/>
    <p:sldId id="362" r:id="rId56"/>
    <p:sldId id="363" r:id="rId57"/>
    <p:sldId id="364" r:id="rId58"/>
    <p:sldId id="365" r:id="rId59"/>
    <p:sldId id="366" r:id="rId60"/>
    <p:sldId id="367" r:id="rId61"/>
    <p:sldId id="368" r:id="rId62"/>
    <p:sldId id="369" r:id="rId63"/>
    <p:sldId id="370" r:id="rId64"/>
    <p:sldId id="268" r:id="rId65"/>
    <p:sldId id="269" r:id="rId66"/>
  </p:sldIdLst>
  <p:sldSz cx="18288000" cy="10287000"/>
  <p:notesSz cx="6858000" cy="9144000"/>
  <p:embeddedFontLst>
    <p:embeddedFont>
      <p:font typeface="Calibri" panose="020F0502020204030204" pitchFamily="34" charset="0"/>
      <p:regular r:id="rId68"/>
      <p:bold r:id="rId69"/>
      <p:italic r:id="rId70"/>
      <p:boldItalic r:id="rId71"/>
    </p:embeddedFont>
    <p:embeddedFont>
      <p:font typeface="Cambria Math" panose="02040503050406030204" pitchFamily="18" charset="0"/>
      <p:regular r:id="rId7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81523" autoAdjust="0"/>
  </p:normalViewPr>
  <p:slideViewPr>
    <p:cSldViewPr>
      <p:cViewPr varScale="1">
        <p:scale>
          <a:sx n="43" d="100"/>
          <a:sy n="43" d="100"/>
        </p:scale>
        <p:origin x="668" y="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font" Target="fonts/font1.fntdata"/><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3.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AA6ED7-F226-4475-8B46-C8FA82544128}" type="datetimeFigureOut">
              <a:rPr lang="en-US" smtClean="0"/>
              <a:t>29/11/2022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0D4A2-9A11-4909-B4F7-13B871ABE596}" type="slidenum">
              <a:rPr lang="en-US" smtClean="0"/>
              <a:t>‹#›</a:t>
            </a:fld>
            <a:endParaRPr lang="en-US"/>
          </a:p>
        </p:txBody>
      </p:sp>
    </p:spTree>
    <p:extLst>
      <p:ext uri="{BB962C8B-B14F-4D97-AF65-F5344CB8AC3E}">
        <p14:creationId xmlns:p14="http://schemas.microsoft.com/office/powerpoint/2010/main" val="2044969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00D4A2-9A11-4909-B4F7-13B871ABE596}" type="slidenum">
              <a:rPr lang="en-US" smtClean="0"/>
              <a:t>8</a:t>
            </a:fld>
            <a:endParaRPr lang="en-US"/>
          </a:p>
        </p:txBody>
      </p:sp>
    </p:spTree>
    <p:extLst>
      <p:ext uri="{BB962C8B-B14F-4D97-AF65-F5344CB8AC3E}">
        <p14:creationId xmlns:p14="http://schemas.microsoft.com/office/powerpoint/2010/main" val="2740497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00D4A2-9A11-4909-B4F7-13B871ABE596}" type="slidenum">
              <a:rPr lang="en-US" smtClean="0"/>
              <a:t>11</a:t>
            </a:fld>
            <a:endParaRPr lang="en-US"/>
          </a:p>
        </p:txBody>
      </p:sp>
    </p:spTree>
    <p:extLst>
      <p:ext uri="{BB962C8B-B14F-4D97-AF65-F5344CB8AC3E}">
        <p14:creationId xmlns:p14="http://schemas.microsoft.com/office/powerpoint/2010/main" val="434103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00D4A2-9A11-4909-B4F7-13B871ABE596}" type="slidenum">
              <a:rPr lang="en-US" smtClean="0"/>
              <a:t>16</a:t>
            </a:fld>
            <a:endParaRPr lang="en-US"/>
          </a:p>
        </p:txBody>
      </p:sp>
    </p:spTree>
    <p:extLst>
      <p:ext uri="{BB962C8B-B14F-4D97-AF65-F5344CB8AC3E}">
        <p14:creationId xmlns:p14="http://schemas.microsoft.com/office/powerpoint/2010/main" val="3169378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00D4A2-9A11-4909-B4F7-13B871ABE596}" type="slidenum">
              <a:rPr lang="en-US" smtClean="0"/>
              <a:t>18</a:t>
            </a:fld>
            <a:endParaRPr lang="en-US"/>
          </a:p>
        </p:txBody>
      </p:sp>
    </p:spTree>
    <p:extLst>
      <p:ext uri="{BB962C8B-B14F-4D97-AF65-F5344CB8AC3E}">
        <p14:creationId xmlns:p14="http://schemas.microsoft.com/office/powerpoint/2010/main" val="1467817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00D4A2-9A11-4909-B4F7-13B871ABE596}" type="slidenum">
              <a:rPr lang="en-US" smtClean="0"/>
              <a:t>24</a:t>
            </a:fld>
            <a:endParaRPr lang="en-US"/>
          </a:p>
        </p:txBody>
      </p:sp>
    </p:spTree>
    <p:extLst>
      <p:ext uri="{BB962C8B-B14F-4D97-AF65-F5344CB8AC3E}">
        <p14:creationId xmlns:p14="http://schemas.microsoft.com/office/powerpoint/2010/main" val="3171261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00D4A2-9A11-4909-B4F7-13B871ABE596}" type="slidenum">
              <a:rPr lang="en-US" smtClean="0"/>
              <a:t>50</a:t>
            </a:fld>
            <a:endParaRPr lang="en-US"/>
          </a:p>
        </p:txBody>
      </p:sp>
    </p:spTree>
    <p:extLst>
      <p:ext uri="{BB962C8B-B14F-4D97-AF65-F5344CB8AC3E}">
        <p14:creationId xmlns:p14="http://schemas.microsoft.com/office/powerpoint/2010/main" val="717804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C00D4A2-9A11-4909-B4F7-13B871ABE596}" type="slidenum">
              <a:rPr lang="en-US" smtClean="0"/>
              <a:t>51</a:t>
            </a:fld>
            <a:endParaRPr lang="en-US"/>
          </a:p>
        </p:txBody>
      </p:sp>
    </p:spTree>
    <p:extLst>
      <p:ext uri="{BB962C8B-B14F-4D97-AF65-F5344CB8AC3E}">
        <p14:creationId xmlns:p14="http://schemas.microsoft.com/office/powerpoint/2010/main" val="3672784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5"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4"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5"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4"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78" indent="0">
              <a:buNone/>
              <a:defRPr sz="2000" b="1"/>
            </a:lvl2pPr>
            <a:lvl3pPr marL="914355" indent="0">
              <a:buNone/>
              <a:defRPr sz="1800" b="1"/>
            </a:lvl3pPr>
            <a:lvl4pPr marL="1371532" indent="0">
              <a:buNone/>
              <a:defRPr sz="1600" b="1"/>
            </a:lvl4pPr>
            <a:lvl5pPr marL="1828709" indent="0">
              <a:buNone/>
              <a:defRPr sz="1600" b="1"/>
            </a:lvl5pPr>
            <a:lvl6pPr marL="2285886" indent="0">
              <a:buNone/>
              <a:defRPr sz="1600" b="1"/>
            </a:lvl6pPr>
            <a:lvl7pPr marL="2743064"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8"/>
            <a:ext cx="3008313" cy="4691063"/>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5" indent="0">
              <a:buNone/>
              <a:defRPr sz="2400"/>
            </a:lvl3pPr>
            <a:lvl4pPr marL="1371532" indent="0">
              <a:buNone/>
              <a:defRPr sz="2000"/>
            </a:lvl4pPr>
            <a:lvl5pPr marL="1828709" indent="0">
              <a:buNone/>
              <a:defRPr sz="2000"/>
            </a:lvl5pPr>
            <a:lvl6pPr marL="2285886" indent="0">
              <a:buNone/>
              <a:defRPr sz="2000"/>
            </a:lvl6pPr>
            <a:lvl7pPr marL="2743064" indent="0">
              <a:buNone/>
              <a:defRPr sz="2000"/>
            </a:lvl7pPr>
            <a:lvl8pPr marL="3200240" indent="0">
              <a:buNone/>
              <a:defRPr sz="2000"/>
            </a:lvl8pPr>
            <a:lvl9pPr marL="3657418"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8" indent="0">
              <a:buNone/>
              <a:defRPr sz="1200"/>
            </a:lvl2pPr>
            <a:lvl3pPr marL="914355" indent="0">
              <a:buNone/>
              <a:defRPr sz="1000"/>
            </a:lvl3pPr>
            <a:lvl4pPr marL="1371532" indent="0">
              <a:buNone/>
              <a:defRPr sz="900"/>
            </a:lvl4pPr>
            <a:lvl5pPr marL="1828709" indent="0">
              <a:buNone/>
              <a:defRPr sz="900"/>
            </a:lvl5pPr>
            <a:lvl6pPr marL="2285886" indent="0">
              <a:buNone/>
              <a:defRPr sz="900"/>
            </a:lvl6pPr>
            <a:lvl7pPr marL="2743064"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8"/>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29/11/2022</a:t>
            </a:fld>
            <a:endParaRPr lang="en-US"/>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55" rtl="0" eaLnBrk="1" latinLnBrk="0" hangingPunct="1">
        <a:spcBef>
          <a:spcPct val="0"/>
        </a:spcBef>
        <a:buNone/>
        <a:defRPr sz="4400" kern="120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16" Type="http://schemas.openxmlformats.org/officeDocument/2006/relationships/image" Target="../media/image15.sv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5" Type="http://schemas.openxmlformats.org/officeDocument/2006/relationships/image" Target="../media/image8.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5.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3.png"/><Relationship Id="rId7" Type="http://schemas.openxmlformats.org/officeDocument/2006/relationships/image" Target="../media/image4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0.svg"/></Relationships>
</file>

<file path=ppt/slides/_rels/slide1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44.sv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5.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7.xml"/><Relationship Id="rId5" Type="http://schemas.openxmlformats.org/officeDocument/2006/relationships/image" Target="../media/image54.sv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5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40.svg"/></Relationships>
</file>

<file path=ppt/slides/_rels/slide17.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23.png"/><Relationship Id="rId7" Type="http://schemas.openxmlformats.org/officeDocument/2006/relationships/image" Target="../media/image6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40.svg"/></Relationships>
</file>

<file path=ppt/slides/_rels/slide19.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44.sv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3.png"/><Relationship Id="rId15" Type="http://schemas.openxmlformats.org/officeDocument/2006/relationships/image" Target="../media/image12.jp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 Id="rId14" Type="http://schemas.openxmlformats.org/officeDocument/2006/relationships/image" Target="../media/image20.svg"/></Relationships>
</file>

<file path=ppt/slides/_rels/slide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620.png"/><Relationship Id="rId5" Type="http://schemas.openxmlformats.org/officeDocument/2006/relationships/image" Target="../media/image35.sv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35.svg"/><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3.svg"/></Relationships>
</file>

<file path=ppt/slides/_rels/slide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5.sv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35.sv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66.png"/><Relationship Id="rId1" Type="http://schemas.openxmlformats.org/officeDocument/2006/relationships/slideLayout" Target="../slideLayouts/slideLayout7.xml"/><Relationship Id="rId5" Type="http://schemas.openxmlformats.org/officeDocument/2006/relationships/image" Target="../media/image44.sv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4" Type="http://schemas.openxmlformats.org/officeDocument/2006/relationships/image" Target="../media/image24.svg"/></Relationships>
</file>

<file path=ppt/slides/_rels/slide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5.sv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3.svg"/><Relationship Id="rId7"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5.sv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1.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5.sv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3.svg"/><Relationship Id="rId7"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5.sv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35.svg"/><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3.svg"/><Relationship Id="rId7"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5.sv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77.png"/><Relationship Id="rId1" Type="http://schemas.openxmlformats.org/officeDocument/2006/relationships/slideLayout" Target="../slideLayouts/slideLayout7.xml"/><Relationship Id="rId4" Type="http://schemas.openxmlformats.org/officeDocument/2006/relationships/image" Target="../media/image79.png"/></Relationships>
</file>

<file path=ppt/slides/_rels/slide38.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5.sv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17.png"/><Relationship Id="rId4" Type="http://schemas.openxmlformats.org/officeDocument/2006/relationships/image" Target="../media/image27.svg"/></Relationships>
</file>

<file path=ppt/slides/_rels/slide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82.svg"/></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82.svg"/></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82.svg"/></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83.png"/><Relationship Id="rId4" Type="http://schemas.openxmlformats.org/officeDocument/2006/relationships/image" Target="../media/image82.svg"/></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82.svg"/></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89.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87.png"/><Relationship Id="rId4" Type="http://schemas.openxmlformats.org/officeDocument/2006/relationships/image" Target="../media/image86.svg"/></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90.png"/><Relationship Id="rId4" Type="http://schemas.openxmlformats.org/officeDocument/2006/relationships/image" Target="../media/image86.svg"/></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86.svg"/></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86.svg"/></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5.svg"/><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6.svg"/><Relationship Id="rId4" Type="http://schemas.openxmlformats.org/officeDocument/2006/relationships/image" Target="../media/image42.png"/></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6.svg"/><Relationship Id="rId4" Type="http://schemas.openxmlformats.org/officeDocument/2006/relationships/image" Target="../media/image42.png"/></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86.svg"/></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86.svg"/></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91.png"/><Relationship Id="rId4" Type="http://schemas.openxmlformats.org/officeDocument/2006/relationships/image" Target="../media/image86.sv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86.svg"/></Relationships>
</file>

<file path=ppt/slides/_rels/slide5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86.svg"/></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86.svg"/></Relationships>
</file>

<file path=ppt/slides/_rels/slide5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92.png"/><Relationship Id="rId4" Type="http://schemas.openxmlformats.org/officeDocument/2006/relationships/image" Target="../media/image86.svg"/></Relationships>
</file>

<file path=ppt/slides/_rels/slide5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86.svg"/></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5.sv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86.svg"/></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86.svg"/></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86.svg"/></Relationships>
</file>

<file path=ppt/slides/_rels/slide63.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74.sv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51.png"/><Relationship Id="rId4" Type="http://schemas.openxmlformats.org/officeDocument/2006/relationships/image" Target="../media/image86.svg"/></Relationships>
</file>

<file path=ppt/slides/_rels/slide64.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54.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9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53.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 Id="rId14" Type="http://schemas.openxmlformats.org/officeDocument/2006/relationships/image" Target="../media/image100.svg"/></Relationships>
</file>

<file path=ppt/slides/_rels/slide65.xml.rels><?xml version="1.0" encoding="UTF-8" standalone="yes"?>
<Relationships xmlns="http://schemas.openxmlformats.org/package/2006/relationships"><Relationship Id="rId8" Type="http://schemas.openxmlformats.org/officeDocument/2006/relationships/image" Target="../media/image102.svg"/><Relationship Id="rId3" Type="http://schemas.openxmlformats.org/officeDocument/2006/relationships/image" Target="../media/image2.png"/><Relationship Id="rId7" Type="http://schemas.openxmlformats.org/officeDocument/2006/relationships/image" Target="../media/image62.png"/><Relationship Id="rId12" Type="http://schemas.openxmlformats.org/officeDocument/2006/relationships/image" Target="../media/image10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5.png"/><Relationship Id="rId5" Type="http://schemas.openxmlformats.org/officeDocument/2006/relationships/image" Target="../media/image3.png"/><Relationship Id="rId10" Type="http://schemas.openxmlformats.org/officeDocument/2006/relationships/image" Target="../media/image104.svg"/><Relationship Id="rId4" Type="http://schemas.openxmlformats.org/officeDocument/2006/relationships/image" Target="../media/image3.svg"/><Relationship Id="rId9" Type="http://schemas.openxmlformats.org/officeDocument/2006/relationships/image" Target="../media/image64.png"/></Relationships>
</file>

<file path=ppt/slides/_rels/slide7.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35.sv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44.sv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grpSp>
        <p:nvGrpSpPr>
          <p:cNvPr id="3" name="Group 3"/>
          <p:cNvGrpSpPr/>
          <p:nvPr/>
        </p:nvGrpSpPr>
        <p:grpSpPr>
          <a:xfrm>
            <a:off x="1482425" y="1274871"/>
            <a:ext cx="15323155" cy="7813469"/>
            <a:chOff x="0" y="0"/>
            <a:chExt cx="4426901" cy="2257332"/>
          </a:xfrm>
        </p:grpSpPr>
        <p:sp>
          <p:nvSpPr>
            <p:cNvPr id="4" name="Freeform 4"/>
            <p:cNvSpPr/>
            <p:nvPr/>
          </p:nvSpPr>
          <p:spPr>
            <a:xfrm>
              <a:off x="92710" y="106680"/>
              <a:ext cx="4322761" cy="2137953"/>
            </a:xfrm>
            <a:custGeom>
              <a:avLst/>
              <a:gdLst/>
              <a:ahLst/>
              <a:cxnLst/>
              <a:rect l="l" t="t" r="r" b="b"/>
              <a:pathLst>
                <a:path w="4322761" h="2137953">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3"/>
                    <a:pt x="121679" y="2137953"/>
                  </a:cubicBezTo>
                  <a:lnTo>
                    <a:pt x="4176711" y="2137953"/>
                  </a:lnTo>
                  <a:cubicBezTo>
                    <a:pt x="4256721" y="2137953"/>
                    <a:pt x="4322761" y="2071912"/>
                    <a:pt x="4322761" y="1991903"/>
                  </a:cubicBezTo>
                  <a:lnTo>
                    <a:pt x="4322761" y="95250"/>
                  </a:lnTo>
                  <a:cubicBezTo>
                    <a:pt x="4322761" y="58420"/>
                    <a:pt x="4308791" y="25400"/>
                    <a:pt x="4287201" y="0"/>
                  </a:cubicBezTo>
                  <a:cubicBezTo>
                    <a:pt x="4293551" y="16510"/>
                    <a:pt x="4296091" y="34290"/>
                    <a:pt x="4296091" y="52070"/>
                  </a:cubicBezTo>
                  <a:lnTo>
                    <a:pt x="4296091" y="1948722"/>
                  </a:lnTo>
                  <a:lnTo>
                    <a:pt x="4296091" y="1948722"/>
                  </a:lnTo>
                  <a:close/>
                </a:path>
              </a:pathLst>
            </a:custGeom>
            <a:solidFill>
              <a:srgbClr val="704430"/>
            </a:solidFill>
          </p:spPr>
        </p:sp>
        <p:sp>
          <p:nvSpPr>
            <p:cNvPr id="5" name="Freeform 5"/>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rgbClr val="FFF3ED"/>
            </a:solidFill>
          </p:spPr>
        </p:sp>
        <p:sp>
          <p:nvSpPr>
            <p:cNvPr id="6" name="Freeform 6"/>
            <p:cNvSpPr/>
            <p:nvPr/>
          </p:nvSpPr>
          <p:spPr>
            <a:xfrm>
              <a:off x="0" y="0"/>
              <a:ext cx="4426901" cy="2257333"/>
            </a:xfrm>
            <a:custGeom>
              <a:avLst/>
              <a:gdLst/>
              <a:ahLst/>
              <a:cxnLst/>
              <a:rect l="l" t="t" r="r" b="b"/>
              <a:pathLst>
                <a:path w="4426901" h="2257333">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3"/>
                    <a:pt x="218396" y="2257333"/>
                  </a:cubicBezTo>
                  <a:lnTo>
                    <a:pt x="4268151" y="2257333"/>
                  </a:lnTo>
                  <a:cubicBezTo>
                    <a:pt x="4355781" y="2257333"/>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ubicBezTo>
                    <a:pt x="4415471" y="2098582"/>
                    <a:pt x="4415471" y="2098582"/>
                    <a:pt x="4415471" y="2098582"/>
                  </a:cubicBezTo>
                  <a:close/>
                </a:path>
              </a:pathLst>
            </a:custGeom>
            <a:solidFill>
              <a:srgbClr val="704430"/>
            </a:solidFill>
          </p:spPr>
        </p:sp>
      </p:grpSp>
      <p:grpSp>
        <p:nvGrpSpPr>
          <p:cNvPr id="7" name="Group 7"/>
          <p:cNvGrpSpPr/>
          <p:nvPr/>
        </p:nvGrpSpPr>
        <p:grpSpPr>
          <a:xfrm>
            <a:off x="2537089" y="1726251"/>
            <a:ext cx="10675301" cy="823276"/>
            <a:chOff x="0" y="0"/>
            <a:chExt cx="24817148" cy="1913890"/>
          </a:xfrm>
        </p:grpSpPr>
        <p:sp>
          <p:nvSpPr>
            <p:cNvPr id="8" name="Freeform 8"/>
            <p:cNvSpPr/>
            <p:nvPr/>
          </p:nvSpPr>
          <p:spPr>
            <a:xfrm>
              <a:off x="0" y="0"/>
              <a:ext cx="24817149" cy="1913890"/>
            </a:xfrm>
            <a:custGeom>
              <a:avLst/>
              <a:gdLst/>
              <a:ahLst/>
              <a:cxnLst/>
              <a:rect l="l" t="t" r="r" b="b"/>
              <a:pathLst>
                <a:path w="24817149" h="1913890">
                  <a:moveTo>
                    <a:pt x="24817149" y="956945"/>
                  </a:moveTo>
                  <a:lnTo>
                    <a:pt x="24817149" y="956945"/>
                  </a:lnTo>
                  <a:cubicBezTo>
                    <a:pt x="24817149" y="1485392"/>
                    <a:pt x="24388778" y="1913890"/>
                    <a:pt x="23860204" y="1913890"/>
                  </a:cubicBezTo>
                  <a:lnTo>
                    <a:pt x="956945" y="1913890"/>
                  </a:lnTo>
                  <a:cubicBezTo>
                    <a:pt x="428371" y="1913890"/>
                    <a:pt x="0" y="1485392"/>
                    <a:pt x="0" y="956945"/>
                  </a:cubicBezTo>
                  <a:lnTo>
                    <a:pt x="0" y="956945"/>
                  </a:lnTo>
                  <a:cubicBezTo>
                    <a:pt x="0" y="428371"/>
                    <a:pt x="428371" y="0"/>
                    <a:pt x="956945" y="0"/>
                  </a:cubicBezTo>
                  <a:lnTo>
                    <a:pt x="23860203" y="0"/>
                  </a:lnTo>
                  <a:cubicBezTo>
                    <a:pt x="24388651" y="0"/>
                    <a:pt x="24817149" y="428371"/>
                    <a:pt x="24817149" y="956945"/>
                  </a:cubicBezTo>
                  <a:close/>
                </a:path>
              </a:pathLst>
            </a:custGeom>
            <a:solidFill>
              <a:srgbClr val="B9DDBF"/>
            </a:solidFill>
          </p:spPr>
        </p:sp>
      </p:grpSp>
      <p:sp>
        <p:nvSpPr>
          <p:cNvPr id="9" name="AutoShape 9"/>
          <p:cNvSpPr/>
          <p:nvPr/>
        </p:nvSpPr>
        <p:spPr>
          <a:xfrm>
            <a:off x="15233679" y="1922327"/>
            <a:ext cx="450550" cy="0"/>
          </a:xfrm>
          <a:prstGeom prst="line">
            <a:avLst/>
          </a:prstGeom>
          <a:ln w="47625" cap="rnd">
            <a:solidFill>
              <a:srgbClr val="704430"/>
            </a:solidFill>
            <a:prstDash val="solid"/>
            <a:headEnd type="none" w="sm" len="sm"/>
            <a:tailEnd type="none" w="sm" len="sm"/>
          </a:ln>
        </p:spPr>
      </p:sp>
      <p:sp>
        <p:nvSpPr>
          <p:cNvPr id="10" name="AutoShape 10"/>
          <p:cNvSpPr/>
          <p:nvPr/>
        </p:nvSpPr>
        <p:spPr>
          <a:xfrm>
            <a:off x="15233679" y="2114076"/>
            <a:ext cx="450550" cy="0"/>
          </a:xfrm>
          <a:prstGeom prst="line">
            <a:avLst/>
          </a:prstGeom>
          <a:ln w="47625" cap="rnd">
            <a:solidFill>
              <a:srgbClr val="704430"/>
            </a:solidFill>
            <a:prstDash val="solid"/>
            <a:headEnd type="none" w="sm" len="sm"/>
            <a:tailEnd type="none" w="sm" len="sm"/>
          </a:ln>
        </p:spPr>
      </p:sp>
      <p:sp>
        <p:nvSpPr>
          <p:cNvPr id="11" name="AutoShape 11"/>
          <p:cNvSpPr/>
          <p:nvPr/>
        </p:nvSpPr>
        <p:spPr>
          <a:xfrm>
            <a:off x="15233679" y="2305825"/>
            <a:ext cx="450550" cy="0"/>
          </a:xfrm>
          <a:prstGeom prst="line">
            <a:avLst/>
          </a:prstGeom>
          <a:ln w="47625" cap="rnd">
            <a:solidFill>
              <a:srgbClr val="704430"/>
            </a:solidFill>
            <a:prstDash val="solid"/>
            <a:headEnd type="none" w="sm" len="sm"/>
            <a:tailEnd type="none" w="sm" len="sm"/>
          </a:ln>
        </p:spPr>
      </p:sp>
      <p:pic>
        <p:nvPicPr>
          <p:cNvPr id="12"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2401216" y="1857453"/>
            <a:ext cx="456119" cy="516849"/>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3795150" y="1736867"/>
            <a:ext cx="758021" cy="758021"/>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2873652" y="1857453"/>
            <a:ext cx="538384" cy="516849"/>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674422" y="1857453"/>
            <a:ext cx="394685" cy="516849"/>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flipH="1">
            <a:off x="14553171" y="3409147"/>
            <a:ext cx="2149699" cy="3671846"/>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3105788" y="5820879"/>
            <a:ext cx="2624940" cy="3437422"/>
          </a:xfrm>
          <a:prstGeom prst="rect">
            <a:avLst/>
          </a:prstGeom>
        </p:spPr>
      </p:pic>
      <p:pic>
        <p:nvPicPr>
          <p:cNvPr id="18" name="Picture 1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104178" y="3843936"/>
            <a:ext cx="4061032" cy="6474110"/>
          </a:xfrm>
          <a:prstGeom prst="rect">
            <a:avLst/>
          </a:prstGeom>
        </p:spPr>
      </p:pic>
      <p:sp>
        <p:nvSpPr>
          <p:cNvPr id="19" name="TextBox 19"/>
          <p:cNvSpPr txBox="1"/>
          <p:nvPr/>
        </p:nvSpPr>
        <p:spPr>
          <a:xfrm>
            <a:off x="3622743" y="3047722"/>
            <a:ext cx="11019261" cy="2836802"/>
          </a:xfrm>
          <a:prstGeom prst="rect">
            <a:avLst/>
          </a:prstGeom>
        </p:spPr>
        <p:txBody>
          <a:bodyPr wrap="square" lIns="0" tIns="0" rIns="0" bIns="0" rtlCol="0" anchor="t">
            <a:spAutoFit/>
          </a:bodyPr>
          <a:lstStyle/>
          <a:p>
            <a:pPr algn="ctr">
              <a:lnSpc>
                <a:spcPts val="11583"/>
              </a:lnSpc>
            </a:pPr>
            <a:r>
              <a:rPr lang="en-US" sz="8000" b="1">
                <a:solidFill>
                  <a:srgbClr val="704430"/>
                </a:solidFill>
                <a:latin typeface="Arial" panose="020B0604020202020204" pitchFamily="34" charset="0"/>
                <a:cs typeface="Arial" panose="020B0604020202020204" pitchFamily="34" charset="0"/>
              </a:rPr>
              <a:t>CHÀO MỪNG CÁC EM ĐẾN VỚI TIẾT HỌC</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200378" y="520061"/>
            <a:ext cx="16249422" cy="9500245"/>
            <a:chOff x="0" y="0"/>
            <a:chExt cx="4030824" cy="2733845"/>
          </a:xfrm>
        </p:grpSpPr>
        <p:sp>
          <p:nvSpPr>
            <p:cNvPr id="4" name="Freeform 4"/>
            <p:cNvSpPr/>
            <p:nvPr/>
          </p:nvSpPr>
          <p:spPr>
            <a:xfrm>
              <a:off x="92710" y="106680"/>
              <a:ext cx="3926683" cy="2614465"/>
            </a:xfrm>
            <a:custGeom>
              <a:avLst/>
              <a:gdLst/>
              <a:ahLst/>
              <a:cxnLst/>
              <a:rect l="l" t="t" r="r" b="b"/>
              <a:pathLst>
                <a:path w="3926683" h="2614465">
                  <a:moveTo>
                    <a:pt x="3900013" y="2425235"/>
                  </a:moveTo>
                  <a:cubicBezTo>
                    <a:pt x="3900013" y="2512865"/>
                    <a:pt x="3823813" y="2583985"/>
                    <a:pt x="3742533" y="2583985"/>
                  </a:cubicBezTo>
                  <a:lnTo>
                    <a:pt x="66040" y="2583985"/>
                  </a:lnTo>
                  <a:cubicBezTo>
                    <a:pt x="43180" y="2583985"/>
                    <a:pt x="20320" y="2578905"/>
                    <a:pt x="0" y="2570015"/>
                  </a:cubicBezTo>
                  <a:cubicBezTo>
                    <a:pt x="26670" y="2597955"/>
                    <a:pt x="63500" y="2614465"/>
                    <a:pt x="119154" y="2614465"/>
                  </a:cubicBezTo>
                  <a:lnTo>
                    <a:pt x="3780633" y="2614465"/>
                  </a:lnTo>
                  <a:cubicBezTo>
                    <a:pt x="3860644" y="2614465"/>
                    <a:pt x="3926683" y="2548425"/>
                    <a:pt x="3926683" y="2468415"/>
                  </a:cubicBezTo>
                  <a:lnTo>
                    <a:pt x="3926683" y="95250"/>
                  </a:lnTo>
                  <a:cubicBezTo>
                    <a:pt x="3926683" y="58420"/>
                    <a:pt x="3912713" y="25400"/>
                    <a:pt x="3891124" y="0"/>
                  </a:cubicBezTo>
                  <a:cubicBezTo>
                    <a:pt x="3897474" y="16510"/>
                    <a:pt x="3900013" y="34290"/>
                    <a:pt x="3900013" y="52070"/>
                  </a:cubicBezTo>
                  <a:lnTo>
                    <a:pt x="3900013" y="2425235"/>
                  </a:lnTo>
                  <a:lnTo>
                    <a:pt x="3900013" y="2425235"/>
                  </a:lnTo>
                  <a:close/>
                </a:path>
              </a:pathLst>
            </a:custGeom>
            <a:solidFill>
              <a:srgbClr val="704430"/>
            </a:solidFill>
          </p:spPr>
        </p:sp>
        <p:sp>
          <p:nvSpPr>
            <p:cNvPr id="5" name="Freeform 5"/>
            <p:cNvSpPr/>
            <p:nvPr/>
          </p:nvSpPr>
          <p:spPr>
            <a:xfrm>
              <a:off x="12700" y="12700"/>
              <a:ext cx="3966054" cy="2665265"/>
            </a:xfrm>
            <a:custGeom>
              <a:avLst/>
              <a:gdLst/>
              <a:ahLst/>
              <a:cxnLst/>
              <a:rect l="l" t="t" r="r" b="b"/>
              <a:pathLst>
                <a:path w="3966054" h="2665265">
                  <a:moveTo>
                    <a:pt x="146050" y="2665265"/>
                  </a:moveTo>
                  <a:lnTo>
                    <a:pt x="3820004" y="2665265"/>
                  </a:lnTo>
                  <a:cubicBezTo>
                    <a:pt x="3900013" y="2665265"/>
                    <a:pt x="3966054" y="2599225"/>
                    <a:pt x="3966054" y="2519215"/>
                  </a:cubicBezTo>
                  <a:lnTo>
                    <a:pt x="3966054" y="146050"/>
                  </a:lnTo>
                  <a:cubicBezTo>
                    <a:pt x="3966054" y="66040"/>
                    <a:pt x="3900013" y="0"/>
                    <a:pt x="3820004" y="0"/>
                  </a:cubicBezTo>
                  <a:lnTo>
                    <a:pt x="146050" y="0"/>
                  </a:lnTo>
                  <a:cubicBezTo>
                    <a:pt x="66040" y="0"/>
                    <a:pt x="0" y="66040"/>
                    <a:pt x="0" y="146050"/>
                  </a:cubicBezTo>
                  <a:lnTo>
                    <a:pt x="0" y="2519215"/>
                  </a:lnTo>
                  <a:cubicBezTo>
                    <a:pt x="0" y="2600495"/>
                    <a:pt x="66040" y="2665265"/>
                    <a:pt x="146050" y="2665265"/>
                  </a:cubicBezTo>
                  <a:close/>
                </a:path>
              </a:pathLst>
            </a:custGeom>
            <a:solidFill>
              <a:srgbClr val="B9DDBF"/>
            </a:solidFill>
          </p:spPr>
        </p:sp>
        <p:sp>
          <p:nvSpPr>
            <p:cNvPr id="6" name="Freeform 6"/>
            <p:cNvSpPr/>
            <p:nvPr/>
          </p:nvSpPr>
          <p:spPr>
            <a:xfrm>
              <a:off x="0" y="0"/>
              <a:ext cx="4030824" cy="2733845"/>
            </a:xfrm>
            <a:custGeom>
              <a:avLst/>
              <a:gdLst/>
              <a:ahLst/>
              <a:cxnLst/>
              <a:rect l="l" t="t" r="r" b="b"/>
              <a:pathLst>
                <a:path w="4030824" h="2733845">
                  <a:moveTo>
                    <a:pt x="3967324" y="74930"/>
                  </a:moveTo>
                  <a:cubicBezTo>
                    <a:pt x="3939384" y="30480"/>
                    <a:pt x="3889854" y="0"/>
                    <a:pt x="3832704" y="0"/>
                  </a:cubicBezTo>
                  <a:lnTo>
                    <a:pt x="158750" y="0"/>
                  </a:lnTo>
                  <a:cubicBezTo>
                    <a:pt x="71120" y="0"/>
                    <a:pt x="0" y="71120"/>
                    <a:pt x="0" y="158750"/>
                  </a:cubicBezTo>
                  <a:lnTo>
                    <a:pt x="0" y="2531915"/>
                  </a:lnTo>
                  <a:cubicBezTo>
                    <a:pt x="0" y="2583985"/>
                    <a:pt x="25400" y="2629705"/>
                    <a:pt x="63500" y="2658915"/>
                  </a:cubicBezTo>
                  <a:cubicBezTo>
                    <a:pt x="91440" y="2703365"/>
                    <a:pt x="140970" y="2733845"/>
                    <a:pt x="215477" y="2733845"/>
                  </a:cubicBezTo>
                  <a:lnTo>
                    <a:pt x="3872074" y="2733845"/>
                  </a:lnTo>
                  <a:cubicBezTo>
                    <a:pt x="3959704" y="2733845"/>
                    <a:pt x="4030824" y="2662725"/>
                    <a:pt x="4030824" y="2575095"/>
                  </a:cubicBezTo>
                  <a:lnTo>
                    <a:pt x="4030824" y="201930"/>
                  </a:lnTo>
                  <a:cubicBezTo>
                    <a:pt x="4030823" y="149860"/>
                    <a:pt x="4005423" y="104140"/>
                    <a:pt x="3967324" y="74930"/>
                  </a:cubicBezTo>
                  <a:close/>
                  <a:moveTo>
                    <a:pt x="12700" y="2531915"/>
                  </a:moveTo>
                  <a:lnTo>
                    <a:pt x="12700" y="158750"/>
                  </a:lnTo>
                  <a:cubicBezTo>
                    <a:pt x="12700" y="78740"/>
                    <a:pt x="78740" y="12700"/>
                    <a:pt x="158750" y="12700"/>
                  </a:cubicBezTo>
                  <a:lnTo>
                    <a:pt x="3832704" y="12700"/>
                  </a:lnTo>
                  <a:cubicBezTo>
                    <a:pt x="3912713" y="12700"/>
                    <a:pt x="3978754" y="78740"/>
                    <a:pt x="3978754" y="158750"/>
                  </a:cubicBezTo>
                  <a:lnTo>
                    <a:pt x="3978754" y="2531915"/>
                  </a:lnTo>
                  <a:cubicBezTo>
                    <a:pt x="3978754" y="2611925"/>
                    <a:pt x="3912713" y="2677965"/>
                    <a:pt x="3832704" y="2677965"/>
                  </a:cubicBezTo>
                  <a:lnTo>
                    <a:pt x="158750" y="2677965"/>
                  </a:lnTo>
                  <a:cubicBezTo>
                    <a:pt x="78740" y="2677965"/>
                    <a:pt x="12700" y="2613195"/>
                    <a:pt x="12700" y="2531915"/>
                  </a:cubicBezTo>
                  <a:close/>
                  <a:moveTo>
                    <a:pt x="4019393" y="2575095"/>
                  </a:moveTo>
                  <a:cubicBezTo>
                    <a:pt x="4019393" y="2655105"/>
                    <a:pt x="3952084" y="2721145"/>
                    <a:pt x="3872073" y="2721145"/>
                  </a:cubicBezTo>
                  <a:lnTo>
                    <a:pt x="215477" y="2721145"/>
                  </a:lnTo>
                  <a:cubicBezTo>
                    <a:pt x="157480" y="2721145"/>
                    <a:pt x="120650" y="2704635"/>
                    <a:pt x="93980" y="2676695"/>
                  </a:cubicBezTo>
                  <a:cubicBezTo>
                    <a:pt x="114300" y="2685585"/>
                    <a:pt x="135890" y="2690665"/>
                    <a:pt x="160020" y="2690665"/>
                  </a:cubicBezTo>
                  <a:lnTo>
                    <a:pt x="3833974" y="2690665"/>
                  </a:lnTo>
                  <a:cubicBezTo>
                    <a:pt x="3921604" y="2690665"/>
                    <a:pt x="3992724" y="2619545"/>
                    <a:pt x="3992724" y="2531915"/>
                  </a:cubicBezTo>
                  <a:lnTo>
                    <a:pt x="3992724" y="158750"/>
                  </a:lnTo>
                  <a:cubicBezTo>
                    <a:pt x="3992724" y="140970"/>
                    <a:pt x="3988913" y="123190"/>
                    <a:pt x="3983834" y="106680"/>
                  </a:cubicBezTo>
                  <a:cubicBezTo>
                    <a:pt x="4005424" y="132080"/>
                    <a:pt x="4019393" y="165100"/>
                    <a:pt x="4019393" y="201930"/>
                  </a:cubicBezTo>
                  <a:lnTo>
                    <a:pt x="4019393" y="2575095"/>
                  </a:lnTo>
                  <a:cubicBezTo>
                    <a:pt x="4019393" y="2575095"/>
                    <a:pt x="4019393" y="2575095"/>
                    <a:pt x="4019393" y="2575095"/>
                  </a:cubicBezTo>
                  <a:close/>
                </a:path>
              </a:pathLst>
            </a:custGeom>
            <a:solidFill>
              <a:srgbClr val="70443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373325" y="788047"/>
            <a:ext cx="535653" cy="60697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4230109" y="707439"/>
            <a:ext cx="758021" cy="758021"/>
          </a:xfrm>
          <a:prstGeom prst="rect">
            <a:avLst/>
          </a:prstGeom>
        </p:spPr>
      </p:pic>
      <p:sp>
        <p:nvSpPr>
          <p:cNvPr id="24" name="AutoShape 24"/>
          <p:cNvSpPr/>
          <p:nvPr/>
        </p:nvSpPr>
        <p:spPr>
          <a:xfrm>
            <a:off x="1218959" y="1562100"/>
            <a:ext cx="15003344" cy="0"/>
          </a:xfrm>
          <a:prstGeom prst="line">
            <a:avLst/>
          </a:prstGeom>
          <a:ln w="47625" cap="flat">
            <a:solidFill>
              <a:srgbClr val="704430"/>
            </a:solidFill>
            <a:prstDash val="solid"/>
            <a:headEnd type="none" w="sm" len="sm"/>
            <a:tailEnd type="none" w="sm" len="sm"/>
          </a:ln>
        </p:spPr>
      </p:sp>
      <p:sp>
        <p:nvSpPr>
          <p:cNvPr id="42" name="Rectangle: Rounded Corners 41">
            <a:extLst>
              <a:ext uri="{FF2B5EF4-FFF2-40B4-BE49-F238E27FC236}">
                <a16:creationId xmlns:a16="http://schemas.microsoft.com/office/drawing/2014/main" id="{BA038B96-AF2E-E86D-B33D-3892CDC88696}"/>
              </a:ext>
            </a:extLst>
          </p:cNvPr>
          <p:cNvSpPr/>
          <p:nvPr/>
        </p:nvSpPr>
        <p:spPr>
          <a:xfrm>
            <a:off x="155455" y="1878540"/>
            <a:ext cx="1966643" cy="835373"/>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spcAft>
                <a:spcPts val="800"/>
              </a:spcAft>
            </a:pPr>
            <a:r>
              <a:rPr lang="en-US" sz="3600" b="1">
                <a:latin typeface="Arial" panose="020B0604020202020204" pitchFamily="34" charset="0"/>
                <a:ea typeface="Times New Roman" panose="02020603050405020304" pitchFamily="18" charset="0"/>
                <a:cs typeface="Arial" panose="020B0604020202020204" pitchFamily="34" charset="0"/>
              </a:rPr>
              <a:t>Ví dụ 1</a:t>
            </a:r>
            <a:endParaRPr lang="en-US" sz="3600">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61D196C1-E7C2-EF1C-4EB9-27D9552C758A}"/>
              </a:ext>
            </a:extLst>
          </p:cNvPr>
          <p:cNvSpPr txBox="1"/>
          <p:nvPr/>
        </p:nvSpPr>
        <p:spPr>
          <a:xfrm>
            <a:off x="2312101" y="583207"/>
            <a:ext cx="10084886" cy="982513"/>
          </a:xfrm>
          <a:prstGeom prst="rect">
            <a:avLst/>
          </a:prstGeom>
          <a:noFill/>
        </p:spPr>
        <p:txBody>
          <a:bodyPr wrap="square" rtlCol="0">
            <a:spAutoFit/>
          </a:bodyPr>
          <a:lstStyle/>
          <a:p>
            <a:pPr>
              <a:lnSpc>
                <a:spcPct val="150000"/>
              </a:lnSpc>
            </a:pPr>
            <a:r>
              <a:rPr lang="en-US" sz="4400" b="1">
                <a:latin typeface="Arial" panose="020B0604020202020204" pitchFamily="34" charset="0"/>
                <a:cs typeface="Arial" panose="020B0604020202020204" pitchFamily="34" charset="0"/>
              </a:rPr>
              <a:t>Em hãy đọc nội dung Ví dụ 1:</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7A7C5AD-411D-E9B6-7B17-B58A0290250F}"/>
                  </a:ext>
                </a:extLst>
              </p:cNvPr>
              <p:cNvSpPr txBox="1"/>
              <p:nvPr/>
            </p:nvSpPr>
            <p:spPr>
              <a:xfrm>
                <a:off x="2312101" y="4946379"/>
                <a:ext cx="14221585" cy="4606326"/>
              </a:xfrm>
              <a:prstGeom prst="rect">
                <a:avLst/>
              </a:prstGeom>
              <a:noFill/>
            </p:spPr>
            <p:txBody>
              <a:bodyPr wrap="square">
                <a:spAutoFit/>
              </a:bodyPr>
              <a:lstStyle/>
              <a:p>
                <a:pPr>
                  <a:lnSpc>
                    <a:spcPct val="150000"/>
                  </a:lnSpc>
                  <a:spcAft>
                    <a:spcPts val="1200"/>
                  </a:spcAft>
                </a:pPr>
                <a:r>
                  <a:rPr lang="en-US" sz="3600">
                    <a:latin typeface="Arial" panose="020B0604020202020204" pitchFamily="34" charset="0"/>
                    <a:ea typeface="Calibri" panose="020F0502020204030204" pitchFamily="34" charset="0"/>
                    <a:cs typeface="Arial" panose="020B0604020202020204" pitchFamily="34" charset="0"/>
                  </a:rPr>
                  <a:t>Việc chọn một quyển sách để đọc là thực hiện một trong hai hành động sau:</a:t>
                </a:r>
              </a:p>
              <a:p>
                <a:pPr algn="just">
                  <a:lnSpc>
                    <a:spcPct val="150000"/>
                  </a:lnSpc>
                  <a:spcAft>
                    <a:spcPts val="1200"/>
                  </a:spcAft>
                </a:pPr>
                <a:r>
                  <a:rPr lang="en-US" sz="3600">
                    <a:latin typeface="Arial" panose="020B0604020202020204" pitchFamily="34" charset="0"/>
                    <a:ea typeface="Calibri" panose="020F0502020204030204" pitchFamily="34" charset="0"/>
                    <a:cs typeface="Arial" panose="020B0604020202020204" pitchFamily="34" charset="0"/>
                  </a:rPr>
                  <a:t>Chọn một quyển sách Tiếng Anh: Có 7 cách chọn.</a:t>
                </a:r>
              </a:p>
              <a:p>
                <a:pPr>
                  <a:lnSpc>
                    <a:spcPct val="150000"/>
                  </a:lnSpc>
                  <a:spcAft>
                    <a:spcPts val="1200"/>
                  </a:spcAft>
                </a:pPr>
                <a:r>
                  <a:rPr lang="en-US" sz="3600">
                    <a:latin typeface="Arial" panose="020B0604020202020204" pitchFamily="34" charset="0"/>
                    <a:ea typeface="Calibri" panose="020F0502020204030204" pitchFamily="34" charset="0"/>
                    <a:cs typeface="Arial" panose="020B0604020202020204" pitchFamily="34" charset="0"/>
                  </a:rPr>
                  <a:t>Chọn một quyển sách Văn học: Có 8 cách chọn.</a:t>
                </a:r>
              </a:p>
              <a:p>
                <a:pPr>
                  <a:lnSpc>
                    <a:spcPct val="150000"/>
                  </a:lnSpc>
                  <a:spcAft>
                    <a:spcPts val="1200"/>
                  </a:spcAft>
                </a:pPr>
                <a:r>
                  <a:rPr lang="en-US" sz="3600">
                    <a:latin typeface="Arial" panose="020B0604020202020204" pitchFamily="34" charset="0"/>
                    <a:ea typeface="Calibri" panose="020F0502020204030204" pitchFamily="34" charset="0"/>
                    <a:cs typeface="Arial" panose="020B0604020202020204" pitchFamily="34" charset="0"/>
                  </a:rPr>
                  <a:t>Vậy có </a:t>
                </a:r>
                <a14:m>
                  <m:oMath xmlns:m="http://schemas.openxmlformats.org/officeDocument/2006/math">
                    <m:r>
                      <a:rPr lang="en-US" sz="3600">
                        <a:latin typeface="Cambria Math" panose="02040503050406030204" pitchFamily="18" charset="0"/>
                        <a:ea typeface="Calibri" panose="020F0502020204030204" pitchFamily="34" charset="0"/>
                        <a:cs typeface="Arial" panose="020B0604020202020204" pitchFamily="34" charset="0"/>
                      </a:rPr>
                      <m:t>7+8=15</m:t>
                    </m:r>
                  </m:oMath>
                </a14:m>
                <a:r>
                  <a:rPr lang="en-US" sz="3600">
                    <a:latin typeface="Arial" panose="020B0604020202020204" pitchFamily="34" charset="0"/>
                    <a:ea typeface="Calibri" panose="020F0502020204030204" pitchFamily="34" charset="0"/>
                    <a:cs typeface="Arial" panose="020B0604020202020204" pitchFamily="34" charset="0"/>
                  </a:rPr>
                  <a:t> cách chọn một quyển sách để đọc.</a:t>
                </a:r>
              </a:p>
            </p:txBody>
          </p:sp>
        </mc:Choice>
        <mc:Fallback xmlns="">
          <p:sp>
            <p:nvSpPr>
              <p:cNvPr id="13" name="TextBox 12">
                <a:extLst>
                  <a:ext uri="{FF2B5EF4-FFF2-40B4-BE49-F238E27FC236}">
                    <a16:creationId xmlns:a16="http://schemas.microsoft.com/office/drawing/2014/main" id="{F7A7C5AD-411D-E9B6-7B17-B58A0290250F}"/>
                  </a:ext>
                </a:extLst>
              </p:cNvPr>
              <p:cNvSpPr txBox="1">
                <a:spLocks noRot="1" noChangeAspect="1" noMove="1" noResize="1" noEditPoints="1" noAdjustHandles="1" noChangeArrowheads="1" noChangeShapeType="1" noTextEdit="1"/>
              </p:cNvSpPr>
              <p:nvPr/>
            </p:nvSpPr>
            <p:spPr>
              <a:xfrm>
                <a:off x="2312101" y="4946379"/>
                <a:ext cx="14221585" cy="4606326"/>
              </a:xfrm>
              <a:prstGeom prst="rect">
                <a:avLst/>
              </a:prstGeom>
              <a:blipFill>
                <a:blip r:embed="rId6"/>
                <a:stretch>
                  <a:fillRect l="-1286" b="-3968"/>
                </a:stretch>
              </a:blipFill>
            </p:spPr>
            <p:txBody>
              <a:bodyPr/>
              <a:lstStyle/>
              <a:p>
                <a:r>
                  <a:rPr lang="en-US">
                    <a:noFill/>
                  </a:rPr>
                  <a:t> </a:t>
                </a:r>
              </a:p>
            </p:txBody>
          </p:sp>
        </mc:Fallback>
      </mc:AlternateContent>
      <p:sp>
        <p:nvSpPr>
          <p:cNvPr id="16" name="TextBox 15">
            <a:extLst>
              <a:ext uri="{FF2B5EF4-FFF2-40B4-BE49-F238E27FC236}">
                <a16:creationId xmlns:a16="http://schemas.microsoft.com/office/drawing/2014/main" id="{218FD1FC-05A7-EC1E-C97E-4DF57F8BAF44}"/>
              </a:ext>
            </a:extLst>
          </p:cNvPr>
          <p:cNvSpPr txBox="1"/>
          <p:nvPr/>
        </p:nvSpPr>
        <p:spPr>
          <a:xfrm>
            <a:off x="2275568" y="2014716"/>
            <a:ext cx="13946736" cy="2482667"/>
          </a:xfrm>
          <a:prstGeom prst="rect">
            <a:avLst/>
          </a:prstGeom>
          <a:noFill/>
        </p:spPr>
        <p:txBody>
          <a:bodyPr wrap="square">
            <a:spAutoFit/>
          </a:bodyPr>
          <a:lstStyle/>
          <a:p>
            <a:pPr algn="just">
              <a:lnSpc>
                <a:spcPct val="150000"/>
              </a:lnSpc>
              <a:spcAft>
                <a:spcPts val="1200"/>
              </a:spcAft>
            </a:pPr>
            <a:r>
              <a:rPr lang="en-US" sz="3600">
                <a:latin typeface="Arial" panose="020B0604020202020204" pitchFamily="34" charset="0"/>
                <a:ea typeface="Calibri" panose="020F0502020204030204" pitchFamily="34" charset="0"/>
                <a:cs typeface="Arial" panose="020B0604020202020204" pitchFamily="34" charset="0"/>
              </a:rPr>
              <a:t>Bạn Phương có 7 quyển sách Tiếng Anh và 8 quyển sách Văn học, các quyển sách là khác nhau. Hỏi bạn Phương có bao nhiêu cách chọn một quyển sách để đọc?</a:t>
            </a:r>
          </a:p>
        </p:txBody>
      </p:sp>
      <p:sp>
        <p:nvSpPr>
          <p:cNvPr id="18" name="Arrow: Right 17">
            <a:extLst>
              <a:ext uri="{FF2B5EF4-FFF2-40B4-BE49-F238E27FC236}">
                <a16:creationId xmlns:a16="http://schemas.microsoft.com/office/drawing/2014/main" id="{0457A358-D242-45BD-DD3A-EC8BD2C45210}"/>
              </a:ext>
            </a:extLst>
          </p:cNvPr>
          <p:cNvSpPr/>
          <p:nvPr/>
        </p:nvSpPr>
        <p:spPr>
          <a:xfrm>
            <a:off x="167539" y="4762499"/>
            <a:ext cx="2063746" cy="1447799"/>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US" sz="3600" b="1">
                <a:solidFill>
                  <a:srgbClr val="C00000"/>
                </a:solidFill>
                <a:latin typeface="Arial" panose="020B0604020202020204" pitchFamily="34" charset="0"/>
                <a:cs typeface="Arial" panose="020B0604020202020204" pitchFamily="34" charset="0"/>
              </a:rPr>
              <a:t>Giải</a:t>
            </a:r>
          </a:p>
        </p:txBody>
      </p:sp>
    </p:spTree>
    <p:extLst>
      <p:ext uri="{BB962C8B-B14F-4D97-AF65-F5344CB8AC3E}">
        <p14:creationId xmlns:p14="http://schemas.microsoft.com/office/powerpoint/2010/main" val="248923287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 grpId="0"/>
      <p:bldP spid="13" grpId="0"/>
      <p:bldP spid="16" grpId="0"/>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3350644" y="18702"/>
            <a:ext cx="10880513" cy="1558035"/>
            <a:chOff x="0" y="0"/>
            <a:chExt cx="851179" cy="477489"/>
          </a:xfrm>
        </p:grpSpPr>
        <p:sp>
          <p:nvSpPr>
            <p:cNvPr id="4" name="Freeform 4"/>
            <p:cNvSpPr/>
            <p:nvPr/>
          </p:nvSpPr>
          <p:spPr>
            <a:xfrm>
              <a:off x="92710" y="106680"/>
              <a:ext cx="747039" cy="358109"/>
            </a:xfrm>
            <a:custGeom>
              <a:avLst/>
              <a:gdLst/>
              <a:ahLst/>
              <a:cxnLst/>
              <a:rect l="l" t="t" r="r" b="b"/>
              <a:pathLst>
                <a:path w="747039" h="358109">
                  <a:moveTo>
                    <a:pt x="720369" y="168879"/>
                  </a:moveTo>
                  <a:cubicBezTo>
                    <a:pt x="720369" y="256509"/>
                    <a:pt x="644169" y="327629"/>
                    <a:pt x="562889" y="327629"/>
                  </a:cubicBezTo>
                  <a:lnTo>
                    <a:pt x="66040" y="327629"/>
                  </a:lnTo>
                  <a:cubicBezTo>
                    <a:pt x="43180" y="327629"/>
                    <a:pt x="20320" y="322549"/>
                    <a:pt x="0" y="313659"/>
                  </a:cubicBezTo>
                  <a:cubicBezTo>
                    <a:pt x="26670" y="341599"/>
                    <a:pt x="63500" y="358109"/>
                    <a:pt x="98888" y="358109"/>
                  </a:cubicBezTo>
                  <a:lnTo>
                    <a:pt x="600989" y="358109"/>
                  </a:lnTo>
                  <a:cubicBezTo>
                    <a:pt x="680999" y="358109"/>
                    <a:pt x="747039" y="292069"/>
                    <a:pt x="747039" y="212059"/>
                  </a:cubicBezTo>
                  <a:lnTo>
                    <a:pt x="747039" y="95250"/>
                  </a:lnTo>
                  <a:cubicBezTo>
                    <a:pt x="747039" y="58420"/>
                    <a:pt x="733069" y="25400"/>
                    <a:pt x="711479" y="0"/>
                  </a:cubicBezTo>
                  <a:cubicBezTo>
                    <a:pt x="717829" y="16510"/>
                    <a:pt x="720369" y="34290"/>
                    <a:pt x="720369" y="52070"/>
                  </a:cubicBezTo>
                  <a:lnTo>
                    <a:pt x="720369" y="168879"/>
                  </a:lnTo>
                  <a:lnTo>
                    <a:pt x="720369" y="168879"/>
                  </a:lnTo>
                  <a:close/>
                </a:path>
              </a:pathLst>
            </a:custGeom>
            <a:solidFill>
              <a:srgbClr val="704430"/>
            </a:solidFill>
          </p:spPr>
        </p:sp>
        <p:sp>
          <p:nvSpPr>
            <p:cNvPr id="5" name="Freeform 5"/>
            <p:cNvSpPr/>
            <p:nvPr/>
          </p:nvSpPr>
          <p:spPr>
            <a:xfrm>
              <a:off x="12700" y="12700"/>
              <a:ext cx="786409" cy="408909"/>
            </a:xfrm>
            <a:custGeom>
              <a:avLst/>
              <a:gdLst/>
              <a:ahLst/>
              <a:cxnLst/>
              <a:rect l="l" t="t" r="r" b="b"/>
              <a:pathLst>
                <a:path w="786409" h="408909">
                  <a:moveTo>
                    <a:pt x="146050" y="408909"/>
                  </a:moveTo>
                  <a:lnTo>
                    <a:pt x="640359" y="408909"/>
                  </a:lnTo>
                  <a:cubicBezTo>
                    <a:pt x="720369" y="408909"/>
                    <a:pt x="786409" y="342869"/>
                    <a:pt x="786409" y="262859"/>
                  </a:cubicBezTo>
                  <a:lnTo>
                    <a:pt x="786409" y="146050"/>
                  </a:lnTo>
                  <a:cubicBezTo>
                    <a:pt x="786409" y="66040"/>
                    <a:pt x="720369" y="0"/>
                    <a:pt x="640359" y="0"/>
                  </a:cubicBezTo>
                  <a:lnTo>
                    <a:pt x="146050" y="0"/>
                  </a:lnTo>
                  <a:cubicBezTo>
                    <a:pt x="66040" y="0"/>
                    <a:pt x="0" y="66040"/>
                    <a:pt x="0" y="146050"/>
                  </a:cubicBezTo>
                  <a:lnTo>
                    <a:pt x="0" y="262859"/>
                  </a:lnTo>
                  <a:cubicBezTo>
                    <a:pt x="0" y="344139"/>
                    <a:pt x="66040" y="408909"/>
                    <a:pt x="146050" y="408909"/>
                  </a:cubicBezTo>
                  <a:close/>
                </a:path>
              </a:pathLst>
            </a:custGeom>
            <a:solidFill>
              <a:srgbClr val="FFF3ED"/>
            </a:solidFill>
          </p:spPr>
          <p:txBody>
            <a:bodyPr/>
            <a:lstStyle/>
            <a:p>
              <a:endParaRPr lang="en-US" sz="3600">
                <a:latin typeface="Arial" panose="020B0604020202020204" pitchFamily="34" charset="0"/>
                <a:cs typeface="Arial" panose="020B0604020202020204" pitchFamily="34" charset="0"/>
              </a:endParaRPr>
            </a:p>
          </p:txBody>
        </p:sp>
        <p:sp>
          <p:nvSpPr>
            <p:cNvPr id="6" name="Freeform 6"/>
            <p:cNvSpPr/>
            <p:nvPr/>
          </p:nvSpPr>
          <p:spPr>
            <a:xfrm>
              <a:off x="0" y="0"/>
              <a:ext cx="851179" cy="477489"/>
            </a:xfrm>
            <a:custGeom>
              <a:avLst/>
              <a:gdLst/>
              <a:ahLst/>
              <a:cxnLst/>
              <a:rect l="l" t="t" r="r" b="b"/>
              <a:pathLst>
                <a:path w="851179" h="477489">
                  <a:moveTo>
                    <a:pt x="787679" y="74930"/>
                  </a:moveTo>
                  <a:cubicBezTo>
                    <a:pt x="759739" y="30480"/>
                    <a:pt x="710209" y="0"/>
                    <a:pt x="653059" y="0"/>
                  </a:cubicBezTo>
                  <a:lnTo>
                    <a:pt x="158750" y="0"/>
                  </a:lnTo>
                  <a:cubicBezTo>
                    <a:pt x="71120" y="0"/>
                    <a:pt x="0" y="71120"/>
                    <a:pt x="0" y="158750"/>
                  </a:cubicBezTo>
                  <a:lnTo>
                    <a:pt x="0" y="275559"/>
                  </a:lnTo>
                  <a:cubicBezTo>
                    <a:pt x="0" y="327629"/>
                    <a:pt x="25400" y="373349"/>
                    <a:pt x="63500" y="402559"/>
                  </a:cubicBezTo>
                  <a:cubicBezTo>
                    <a:pt x="91440" y="447009"/>
                    <a:pt x="140970" y="477489"/>
                    <a:pt x="192049" y="477489"/>
                  </a:cubicBezTo>
                  <a:lnTo>
                    <a:pt x="692429" y="477489"/>
                  </a:lnTo>
                  <a:cubicBezTo>
                    <a:pt x="780059" y="477489"/>
                    <a:pt x="851179" y="406369"/>
                    <a:pt x="851179" y="318739"/>
                  </a:cubicBezTo>
                  <a:lnTo>
                    <a:pt x="851179" y="201930"/>
                  </a:lnTo>
                  <a:cubicBezTo>
                    <a:pt x="851179" y="149860"/>
                    <a:pt x="825779" y="104140"/>
                    <a:pt x="787679" y="74930"/>
                  </a:cubicBezTo>
                  <a:close/>
                  <a:moveTo>
                    <a:pt x="12700" y="275559"/>
                  </a:moveTo>
                  <a:lnTo>
                    <a:pt x="12700" y="158750"/>
                  </a:lnTo>
                  <a:cubicBezTo>
                    <a:pt x="12700" y="78740"/>
                    <a:pt x="78740" y="12700"/>
                    <a:pt x="158750" y="12700"/>
                  </a:cubicBezTo>
                  <a:lnTo>
                    <a:pt x="653059" y="12700"/>
                  </a:lnTo>
                  <a:cubicBezTo>
                    <a:pt x="733069" y="12700"/>
                    <a:pt x="799109" y="78740"/>
                    <a:pt x="799109" y="158750"/>
                  </a:cubicBezTo>
                  <a:lnTo>
                    <a:pt x="799109" y="275559"/>
                  </a:lnTo>
                  <a:cubicBezTo>
                    <a:pt x="799109" y="355569"/>
                    <a:pt x="733069" y="421609"/>
                    <a:pt x="653059" y="421609"/>
                  </a:cubicBezTo>
                  <a:lnTo>
                    <a:pt x="158750" y="421609"/>
                  </a:lnTo>
                  <a:cubicBezTo>
                    <a:pt x="78740" y="421609"/>
                    <a:pt x="12700" y="356839"/>
                    <a:pt x="12700" y="275559"/>
                  </a:cubicBezTo>
                  <a:close/>
                  <a:moveTo>
                    <a:pt x="839749" y="318739"/>
                  </a:moveTo>
                  <a:cubicBezTo>
                    <a:pt x="839749" y="398749"/>
                    <a:pt x="772439" y="464789"/>
                    <a:pt x="692429" y="464789"/>
                  </a:cubicBezTo>
                  <a:lnTo>
                    <a:pt x="192049" y="464789"/>
                  </a:lnTo>
                  <a:cubicBezTo>
                    <a:pt x="157480" y="464789"/>
                    <a:pt x="120650" y="448279"/>
                    <a:pt x="93980" y="420339"/>
                  </a:cubicBezTo>
                  <a:cubicBezTo>
                    <a:pt x="114300" y="429229"/>
                    <a:pt x="135890" y="434309"/>
                    <a:pt x="160020" y="434309"/>
                  </a:cubicBezTo>
                  <a:lnTo>
                    <a:pt x="654329" y="434309"/>
                  </a:lnTo>
                  <a:cubicBezTo>
                    <a:pt x="741959" y="434309"/>
                    <a:pt x="813079" y="363189"/>
                    <a:pt x="813079" y="275559"/>
                  </a:cubicBezTo>
                  <a:lnTo>
                    <a:pt x="813079" y="158750"/>
                  </a:lnTo>
                  <a:cubicBezTo>
                    <a:pt x="813079" y="140970"/>
                    <a:pt x="809269" y="123190"/>
                    <a:pt x="804189" y="106680"/>
                  </a:cubicBezTo>
                  <a:cubicBezTo>
                    <a:pt x="825779" y="132080"/>
                    <a:pt x="839749" y="165100"/>
                    <a:pt x="839749" y="201930"/>
                  </a:cubicBezTo>
                  <a:lnTo>
                    <a:pt x="839749" y="318739"/>
                  </a:lnTo>
                  <a:cubicBezTo>
                    <a:pt x="839749" y="318739"/>
                    <a:pt x="839749" y="318739"/>
                    <a:pt x="839749" y="318739"/>
                  </a:cubicBezTo>
                  <a:close/>
                </a:path>
              </a:pathLst>
            </a:custGeom>
            <a:solidFill>
              <a:srgbClr val="704430"/>
            </a:solidFill>
          </p:spPr>
        </p:sp>
      </p:grpSp>
      <p:grpSp>
        <p:nvGrpSpPr>
          <p:cNvPr id="13" name="Group 13"/>
          <p:cNvGrpSpPr/>
          <p:nvPr/>
        </p:nvGrpSpPr>
        <p:grpSpPr>
          <a:xfrm>
            <a:off x="2627541" y="1435842"/>
            <a:ext cx="15283128" cy="9145997"/>
            <a:chOff x="0" y="0"/>
            <a:chExt cx="2000700" cy="1895283"/>
          </a:xfrm>
        </p:grpSpPr>
        <p:sp>
          <p:nvSpPr>
            <p:cNvPr id="14" name="Freeform 14"/>
            <p:cNvSpPr/>
            <p:nvPr/>
          </p:nvSpPr>
          <p:spPr>
            <a:xfrm>
              <a:off x="92710" y="106680"/>
              <a:ext cx="1896560" cy="1775903"/>
            </a:xfrm>
            <a:custGeom>
              <a:avLst/>
              <a:gdLst/>
              <a:ahLst/>
              <a:cxnLst/>
              <a:rect l="l" t="t" r="r" b="b"/>
              <a:pathLst>
                <a:path w="1896560" h="1775903">
                  <a:moveTo>
                    <a:pt x="1869890" y="1586673"/>
                  </a:moveTo>
                  <a:cubicBezTo>
                    <a:pt x="1869890" y="1674303"/>
                    <a:pt x="1793690" y="1745423"/>
                    <a:pt x="1712410" y="1745423"/>
                  </a:cubicBezTo>
                  <a:lnTo>
                    <a:pt x="66040" y="1745423"/>
                  </a:lnTo>
                  <a:cubicBezTo>
                    <a:pt x="43180" y="1745423"/>
                    <a:pt x="20320" y="1740343"/>
                    <a:pt x="0" y="1731453"/>
                  </a:cubicBezTo>
                  <a:cubicBezTo>
                    <a:pt x="26670" y="1759393"/>
                    <a:pt x="63500" y="1775903"/>
                    <a:pt x="106215" y="1775903"/>
                  </a:cubicBezTo>
                  <a:lnTo>
                    <a:pt x="1750510" y="1775903"/>
                  </a:lnTo>
                  <a:cubicBezTo>
                    <a:pt x="1830520" y="1775903"/>
                    <a:pt x="1896560" y="1709863"/>
                    <a:pt x="1896560" y="1629853"/>
                  </a:cubicBezTo>
                  <a:lnTo>
                    <a:pt x="1896560" y="95250"/>
                  </a:lnTo>
                  <a:cubicBezTo>
                    <a:pt x="1896560" y="58420"/>
                    <a:pt x="1882590" y="25400"/>
                    <a:pt x="1861000" y="0"/>
                  </a:cubicBezTo>
                  <a:cubicBezTo>
                    <a:pt x="1867350" y="16510"/>
                    <a:pt x="1869890" y="34290"/>
                    <a:pt x="1869890" y="52070"/>
                  </a:cubicBezTo>
                  <a:lnTo>
                    <a:pt x="1869890" y="1586673"/>
                  </a:lnTo>
                  <a:lnTo>
                    <a:pt x="1869890" y="1586673"/>
                  </a:lnTo>
                  <a:close/>
                </a:path>
              </a:pathLst>
            </a:custGeom>
            <a:solidFill>
              <a:srgbClr val="704430"/>
            </a:solidFill>
          </p:spPr>
        </p:sp>
        <p:sp>
          <p:nvSpPr>
            <p:cNvPr id="15" name="Freeform 15"/>
            <p:cNvSpPr/>
            <p:nvPr/>
          </p:nvSpPr>
          <p:spPr>
            <a:xfrm>
              <a:off x="12700" y="12700"/>
              <a:ext cx="1935930" cy="1826703"/>
            </a:xfrm>
            <a:custGeom>
              <a:avLst/>
              <a:gdLst/>
              <a:ahLst/>
              <a:cxnLst/>
              <a:rect l="l" t="t" r="r" b="b"/>
              <a:pathLst>
                <a:path w="1935930" h="1826703">
                  <a:moveTo>
                    <a:pt x="146050" y="1826703"/>
                  </a:moveTo>
                  <a:lnTo>
                    <a:pt x="1789880" y="1826703"/>
                  </a:lnTo>
                  <a:cubicBezTo>
                    <a:pt x="1869890" y="1826703"/>
                    <a:pt x="1935930" y="1760663"/>
                    <a:pt x="1935930" y="1680653"/>
                  </a:cubicBezTo>
                  <a:lnTo>
                    <a:pt x="1935930" y="146050"/>
                  </a:lnTo>
                  <a:cubicBezTo>
                    <a:pt x="1935930" y="66040"/>
                    <a:pt x="1869890" y="0"/>
                    <a:pt x="1789880" y="0"/>
                  </a:cubicBezTo>
                  <a:lnTo>
                    <a:pt x="146050" y="0"/>
                  </a:lnTo>
                  <a:cubicBezTo>
                    <a:pt x="66040" y="0"/>
                    <a:pt x="0" y="66040"/>
                    <a:pt x="0" y="146050"/>
                  </a:cubicBezTo>
                  <a:lnTo>
                    <a:pt x="0" y="1680653"/>
                  </a:lnTo>
                  <a:cubicBezTo>
                    <a:pt x="0" y="1761933"/>
                    <a:pt x="66040" y="1826703"/>
                    <a:pt x="146050" y="1826703"/>
                  </a:cubicBezTo>
                  <a:close/>
                </a:path>
              </a:pathLst>
            </a:custGeom>
            <a:solidFill>
              <a:srgbClr val="FFF3ED"/>
            </a:solidFill>
          </p:spPr>
          <p:txBody>
            <a:bodyPr/>
            <a:lstStyle/>
            <a:p>
              <a:endParaRPr lang="en-US"/>
            </a:p>
          </p:txBody>
        </p:sp>
        <p:sp>
          <p:nvSpPr>
            <p:cNvPr id="16" name="Freeform 16"/>
            <p:cNvSpPr/>
            <p:nvPr/>
          </p:nvSpPr>
          <p:spPr>
            <a:xfrm>
              <a:off x="0" y="0"/>
              <a:ext cx="2000700" cy="1895283"/>
            </a:xfrm>
            <a:custGeom>
              <a:avLst/>
              <a:gdLst/>
              <a:ahLst/>
              <a:cxnLst/>
              <a:rect l="l" t="t" r="r" b="b"/>
              <a:pathLst>
                <a:path w="2000700" h="1895283">
                  <a:moveTo>
                    <a:pt x="1937200" y="74930"/>
                  </a:moveTo>
                  <a:cubicBezTo>
                    <a:pt x="1909260" y="30480"/>
                    <a:pt x="1859730" y="0"/>
                    <a:pt x="1802580" y="0"/>
                  </a:cubicBezTo>
                  <a:lnTo>
                    <a:pt x="158750" y="0"/>
                  </a:lnTo>
                  <a:cubicBezTo>
                    <a:pt x="71120" y="0"/>
                    <a:pt x="0" y="71120"/>
                    <a:pt x="0" y="158750"/>
                  </a:cubicBezTo>
                  <a:lnTo>
                    <a:pt x="0" y="1693353"/>
                  </a:lnTo>
                  <a:cubicBezTo>
                    <a:pt x="0" y="1745423"/>
                    <a:pt x="25400" y="1791143"/>
                    <a:pt x="63500" y="1820353"/>
                  </a:cubicBezTo>
                  <a:cubicBezTo>
                    <a:pt x="91440" y="1864803"/>
                    <a:pt x="140970" y="1895283"/>
                    <a:pt x="200519" y="1895283"/>
                  </a:cubicBezTo>
                  <a:lnTo>
                    <a:pt x="1841950" y="1895283"/>
                  </a:lnTo>
                  <a:cubicBezTo>
                    <a:pt x="1929580" y="1895283"/>
                    <a:pt x="2000700" y="1824163"/>
                    <a:pt x="2000700" y="1736533"/>
                  </a:cubicBezTo>
                  <a:lnTo>
                    <a:pt x="2000700" y="201930"/>
                  </a:lnTo>
                  <a:cubicBezTo>
                    <a:pt x="2000700" y="149860"/>
                    <a:pt x="1975300" y="104140"/>
                    <a:pt x="1937200" y="74930"/>
                  </a:cubicBezTo>
                  <a:close/>
                  <a:moveTo>
                    <a:pt x="12700" y="1693353"/>
                  </a:moveTo>
                  <a:lnTo>
                    <a:pt x="12700" y="158750"/>
                  </a:lnTo>
                  <a:cubicBezTo>
                    <a:pt x="12700" y="78740"/>
                    <a:pt x="78740" y="12700"/>
                    <a:pt x="158750" y="12700"/>
                  </a:cubicBezTo>
                  <a:lnTo>
                    <a:pt x="1802580" y="12700"/>
                  </a:lnTo>
                  <a:cubicBezTo>
                    <a:pt x="1882590" y="12700"/>
                    <a:pt x="1948630" y="78740"/>
                    <a:pt x="1948630" y="158750"/>
                  </a:cubicBezTo>
                  <a:lnTo>
                    <a:pt x="1948630" y="1693353"/>
                  </a:lnTo>
                  <a:cubicBezTo>
                    <a:pt x="1948630" y="1773363"/>
                    <a:pt x="1882590" y="1839403"/>
                    <a:pt x="1802580" y="1839403"/>
                  </a:cubicBezTo>
                  <a:lnTo>
                    <a:pt x="158750" y="1839403"/>
                  </a:lnTo>
                  <a:cubicBezTo>
                    <a:pt x="78740" y="1839403"/>
                    <a:pt x="12700" y="1774633"/>
                    <a:pt x="12700" y="1693353"/>
                  </a:cubicBezTo>
                  <a:close/>
                  <a:moveTo>
                    <a:pt x="1989270" y="1736533"/>
                  </a:moveTo>
                  <a:cubicBezTo>
                    <a:pt x="1989270" y="1816543"/>
                    <a:pt x="1921960" y="1882583"/>
                    <a:pt x="1841950" y="1882583"/>
                  </a:cubicBezTo>
                  <a:lnTo>
                    <a:pt x="200519" y="1882583"/>
                  </a:lnTo>
                  <a:cubicBezTo>
                    <a:pt x="157480" y="1882583"/>
                    <a:pt x="120650" y="1866073"/>
                    <a:pt x="93980" y="1838133"/>
                  </a:cubicBezTo>
                  <a:cubicBezTo>
                    <a:pt x="114300" y="1847023"/>
                    <a:pt x="135890" y="1852103"/>
                    <a:pt x="160020" y="1852103"/>
                  </a:cubicBezTo>
                  <a:lnTo>
                    <a:pt x="1803850" y="1852103"/>
                  </a:lnTo>
                  <a:cubicBezTo>
                    <a:pt x="1891480" y="1852103"/>
                    <a:pt x="1962600" y="1780983"/>
                    <a:pt x="1962600" y="1693353"/>
                  </a:cubicBezTo>
                  <a:lnTo>
                    <a:pt x="1962600" y="158750"/>
                  </a:lnTo>
                  <a:cubicBezTo>
                    <a:pt x="1962600" y="140970"/>
                    <a:pt x="1958790" y="123190"/>
                    <a:pt x="1953710" y="106680"/>
                  </a:cubicBezTo>
                  <a:cubicBezTo>
                    <a:pt x="1975300" y="132080"/>
                    <a:pt x="1989270" y="165100"/>
                    <a:pt x="1989270" y="201930"/>
                  </a:cubicBezTo>
                  <a:lnTo>
                    <a:pt x="1989270" y="1736533"/>
                  </a:lnTo>
                  <a:cubicBezTo>
                    <a:pt x="1989270" y="1736533"/>
                    <a:pt x="1989270" y="1736533"/>
                    <a:pt x="1989270" y="1736533"/>
                  </a:cubicBezTo>
                  <a:close/>
                </a:path>
              </a:pathLst>
            </a:custGeom>
            <a:solidFill>
              <a:srgbClr val="704430"/>
            </a:solidFill>
          </p:spPr>
        </p:sp>
      </p:grpSp>
      <p:grpSp>
        <p:nvGrpSpPr>
          <p:cNvPr id="17" name="Group 17"/>
          <p:cNvGrpSpPr/>
          <p:nvPr/>
        </p:nvGrpSpPr>
        <p:grpSpPr>
          <a:xfrm>
            <a:off x="14548192" y="1467251"/>
            <a:ext cx="245953" cy="245953"/>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grpSp>
        <p:nvGrpSpPr>
          <p:cNvPr id="19" name="Group 19"/>
          <p:cNvGrpSpPr/>
          <p:nvPr/>
        </p:nvGrpSpPr>
        <p:grpSpPr>
          <a:xfrm>
            <a:off x="15029654" y="1467251"/>
            <a:ext cx="245953" cy="245953"/>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grpSp>
        <p:nvGrpSpPr>
          <p:cNvPr id="21" name="Group 21"/>
          <p:cNvGrpSpPr/>
          <p:nvPr/>
        </p:nvGrpSpPr>
        <p:grpSpPr>
          <a:xfrm>
            <a:off x="15511115" y="1467251"/>
            <a:ext cx="245953" cy="245953"/>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sp>
        <p:nvSpPr>
          <p:cNvPr id="28" name="TextBox 27">
            <a:extLst>
              <a:ext uri="{FF2B5EF4-FFF2-40B4-BE49-F238E27FC236}">
                <a16:creationId xmlns:a16="http://schemas.microsoft.com/office/drawing/2014/main" id="{FF289F73-44F9-87D6-DBF7-C84DB95DFB28}"/>
              </a:ext>
            </a:extLst>
          </p:cNvPr>
          <p:cNvSpPr txBox="1"/>
          <p:nvPr/>
        </p:nvSpPr>
        <p:spPr>
          <a:xfrm>
            <a:off x="4056836" y="151663"/>
            <a:ext cx="9219156" cy="901593"/>
          </a:xfrm>
          <a:prstGeom prst="rect">
            <a:avLst/>
          </a:prstGeom>
          <a:noFill/>
        </p:spPr>
        <p:txBody>
          <a:bodyPr wrap="square">
            <a:spAutoFit/>
          </a:bodyPr>
          <a:lstStyle/>
          <a:p>
            <a:pPr algn="just">
              <a:lnSpc>
                <a:spcPct val="150000"/>
              </a:lnSpc>
              <a:spcBef>
                <a:spcPts val="600"/>
              </a:spcBef>
              <a:spcAft>
                <a:spcPts val="800"/>
              </a:spcAft>
              <a:tabLst>
                <a:tab pos="360027" algn="l"/>
                <a:tab pos="720054" algn="l"/>
              </a:tabLst>
            </a:pPr>
            <a:r>
              <a:rPr lang="en-US" sz="4000" b="1">
                <a:latin typeface="Arial" panose="020B0604020202020204" pitchFamily="34" charset="0"/>
                <a:ea typeface="Times New Roman" panose="02020603050405020304" pitchFamily="18" charset="0"/>
                <a:cs typeface="Arial" panose="020B0604020202020204" pitchFamily="34" charset="0"/>
              </a:rPr>
              <a:t>HS quan sát nội dung và hình ảnh</a:t>
            </a:r>
            <a:endParaRPr lang="en-US" sz="4000">
              <a:latin typeface="Arial" panose="020B0604020202020204" pitchFamily="34" charset="0"/>
              <a:ea typeface="Calibri" panose="020F050202020403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2B37EBE8-73D3-95C7-7F11-8DBB586F1538}"/>
              </a:ext>
            </a:extLst>
          </p:cNvPr>
          <p:cNvSpPr txBox="1"/>
          <p:nvPr/>
        </p:nvSpPr>
        <p:spPr>
          <a:xfrm>
            <a:off x="3512986" y="1487939"/>
            <a:ext cx="13251014" cy="1824923"/>
          </a:xfrm>
          <a:prstGeom prst="rect">
            <a:avLst/>
          </a:prstGeom>
          <a:noFill/>
        </p:spPr>
        <p:txBody>
          <a:bodyPr wrap="square">
            <a:spAutoFit/>
          </a:bodyPr>
          <a:lstStyle/>
          <a:p>
            <a:pPr algn="just">
              <a:lnSpc>
                <a:spcPct val="150000"/>
              </a:lnSpc>
              <a:spcBef>
                <a:spcPts val="600"/>
              </a:spcBef>
              <a:spcAft>
                <a:spcPts val="800"/>
              </a:spcAft>
              <a:tabLst>
                <a:tab pos="360027" algn="l"/>
                <a:tab pos="720054" algn="l"/>
              </a:tabLst>
            </a:pPr>
            <a:r>
              <a:rPr lang="en-US" sz="4000">
                <a:latin typeface="Arial" panose="020B0604020202020204" pitchFamily="34" charset="0"/>
                <a:ea typeface="Calibri" panose="020F0502020204030204" pitchFamily="34" charset="0"/>
                <a:cs typeface="Arial" panose="020B0604020202020204" pitchFamily="34" charset="0"/>
              </a:rPr>
              <a:t>Một công việc được hoàn thành bởi một trong ba hành động được biểu diễn qua sơ đồ sau:</a:t>
            </a:r>
          </a:p>
        </p:txBody>
      </p:sp>
      <p:sp>
        <p:nvSpPr>
          <p:cNvPr id="48" name="TextBox 47">
            <a:extLst>
              <a:ext uri="{FF2B5EF4-FFF2-40B4-BE49-F238E27FC236}">
                <a16:creationId xmlns:a16="http://schemas.microsoft.com/office/drawing/2014/main" id="{A8C46B32-8B33-DEFD-6619-7CEEA37B1DE3}"/>
              </a:ext>
            </a:extLst>
          </p:cNvPr>
          <p:cNvSpPr txBox="1"/>
          <p:nvPr/>
        </p:nvSpPr>
        <p:spPr>
          <a:xfrm>
            <a:off x="3829226" y="8454130"/>
            <a:ext cx="12106839" cy="1651671"/>
          </a:xfrm>
          <a:prstGeom prst="rect">
            <a:avLst/>
          </a:prstGeom>
          <a:noFill/>
        </p:spPr>
        <p:txBody>
          <a:bodyPr wrap="square">
            <a:spAutoFit/>
          </a:bodyPr>
          <a:lstStyle/>
          <a:p>
            <a:pPr algn="just">
              <a:lnSpc>
                <a:spcPct val="150000"/>
              </a:lnSpc>
              <a:spcAft>
                <a:spcPts val="800"/>
              </a:spcAft>
            </a:pPr>
            <a:r>
              <a:rPr lang="en-US" sz="3600">
                <a:latin typeface="Arial" panose="020B0604020202020204" pitchFamily="34" charset="0"/>
                <a:ea typeface="Calibri" panose="020F0502020204030204" pitchFamily="34" charset="0"/>
                <a:cs typeface="Arial" panose="020B0604020202020204" pitchFamily="34" charset="0"/>
              </a:rPr>
              <a:t>Từ đó em hãy khái quát thế nào là quy tắc cộng cho ba hành động.</a:t>
            </a:r>
          </a:p>
        </p:txBody>
      </p:sp>
      <p:sp>
        <p:nvSpPr>
          <p:cNvPr id="50" name="TextBox 49">
            <a:extLst>
              <a:ext uri="{FF2B5EF4-FFF2-40B4-BE49-F238E27FC236}">
                <a16:creationId xmlns:a16="http://schemas.microsoft.com/office/drawing/2014/main" id="{22A11C8E-D180-DCDC-D59E-B0A03ABB5221}"/>
              </a:ext>
            </a:extLst>
          </p:cNvPr>
          <p:cNvSpPr txBox="1"/>
          <p:nvPr/>
        </p:nvSpPr>
        <p:spPr>
          <a:xfrm>
            <a:off x="4572000" y="4957270"/>
            <a:ext cx="9144000" cy="646331"/>
          </a:xfrm>
          <a:prstGeom prst="rect">
            <a:avLst/>
          </a:prstGeom>
          <a:noFill/>
        </p:spPr>
        <p:txBody>
          <a:bodyPr wrap="square">
            <a:spAutoFit/>
          </a:bodyPr>
          <a:lstStyle/>
          <a:p>
            <a:endParaRPr lang="en-US" sz="3600">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5E5E6661-F3DF-24DA-5490-4E11473196EA}"/>
              </a:ext>
            </a:extLst>
          </p:cNvPr>
          <p:cNvSpPr txBox="1"/>
          <p:nvPr/>
        </p:nvSpPr>
        <p:spPr>
          <a:xfrm>
            <a:off x="4572000" y="4957274"/>
            <a:ext cx="9144000" cy="1200329"/>
          </a:xfrm>
          <a:prstGeom prst="rect">
            <a:avLst/>
          </a:prstGeom>
          <a:noFill/>
        </p:spPr>
        <p:txBody>
          <a:bodyPr wrap="square">
            <a:spAutoFit/>
          </a:bodyPr>
          <a:lstStyle/>
          <a:p>
            <a:endParaRPr lang="en-US" sz="3600">
              <a:latin typeface="Arial" panose="020B0604020202020204" pitchFamily="34" charset="0"/>
              <a:cs typeface="Arial" panose="020B0604020202020204" pitchFamily="34" charset="0"/>
            </a:endParaRPr>
          </a:p>
          <a:p>
            <a:endParaRPr lang="en-US" sz="3600">
              <a:latin typeface="Arial" panose="020B0604020202020204" pitchFamily="34" charset="0"/>
              <a:cs typeface="Arial" panose="020B0604020202020204" pitchFamily="34" charset="0"/>
            </a:endParaRPr>
          </a:p>
        </p:txBody>
      </p:sp>
      <p:pic>
        <p:nvPicPr>
          <p:cNvPr id="55" name="Picture 23">
            <a:extLst>
              <a:ext uri="{FF2B5EF4-FFF2-40B4-BE49-F238E27FC236}">
                <a16:creationId xmlns:a16="http://schemas.microsoft.com/office/drawing/2014/main" id="{D4C9F960-CED9-6AB5-B308-19EED496521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97922" y="5400244"/>
            <a:ext cx="3325463" cy="4997280"/>
          </a:xfrm>
          <a:prstGeom prst="rect">
            <a:avLst/>
          </a:prstGeom>
        </p:spPr>
      </p:pic>
      <p:sp>
        <p:nvSpPr>
          <p:cNvPr id="54" name="TextBox 53">
            <a:extLst>
              <a:ext uri="{FF2B5EF4-FFF2-40B4-BE49-F238E27FC236}">
                <a16:creationId xmlns:a16="http://schemas.microsoft.com/office/drawing/2014/main" id="{D37ABC15-EF8D-C925-5A1D-9A83CE8F5969}"/>
              </a:ext>
            </a:extLst>
          </p:cNvPr>
          <p:cNvSpPr txBox="1"/>
          <p:nvPr/>
        </p:nvSpPr>
        <p:spPr>
          <a:xfrm>
            <a:off x="4572000" y="4957270"/>
            <a:ext cx="9144000" cy="646331"/>
          </a:xfrm>
          <a:prstGeom prst="rect">
            <a:avLst/>
          </a:prstGeom>
          <a:noFill/>
        </p:spPr>
        <p:txBody>
          <a:bodyPr wrap="square">
            <a:spAutoFit/>
          </a:bodyPr>
          <a:lstStyle/>
          <a:p>
            <a:endParaRPr lang="en-US" sz="3600">
              <a:latin typeface="Arial" panose="020B0604020202020204" pitchFamily="34" charset="0"/>
              <a:cs typeface="Arial" panose="020B0604020202020204" pitchFamily="34" charset="0"/>
            </a:endParaRPr>
          </a:p>
        </p:txBody>
      </p:sp>
      <p:grpSp>
        <p:nvGrpSpPr>
          <p:cNvPr id="83" name="Group 82">
            <a:extLst>
              <a:ext uri="{FF2B5EF4-FFF2-40B4-BE49-F238E27FC236}">
                <a16:creationId xmlns:a16="http://schemas.microsoft.com/office/drawing/2014/main" id="{1140F42E-E823-637B-1019-67E70FEE6AE7}"/>
              </a:ext>
            </a:extLst>
          </p:cNvPr>
          <p:cNvGrpSpPr/>
          <p:nvPr/>
        </p:nvGrpSpPr>
        <p:grpSpPr>
          <a:xfrm>
            <a:off x="3502750" y="3568530"/>
            <a:ext cx="13261250" cy="4656131"/>
            <a:chOff x="3502750" y="3568530"/>
            <a:chExt cx="13261250" cy="4656131"/>
          </a:xfrm>
        </p:grpSpPr>
        <p:grpSp>
          <p:nvGrpSpPr>
            <p:cNvPr id="23" name="Group 22">
              <a:extLst>
                <a:ext uri="{FF2B5EF4-FFF2-40B4-BE49-F238E27FC236}">
                  <a16:creationId xmlns:a16="http://schemas.microsoft.com/office/drawing/2014/main" id="{E0423374-48E1-2361-834E-3E5EB15173C3}"/>
                </a:ext>
              </a:extLst>
            </p:cNvPr>
            <p:cNvGrpSpPr/>
            <p:nvPr/>
          </p:nvGrpSpPr>
          <p:grpSpPr>
            <a:xfrm>
              <a:off x="3502750" y="3568530"/>
              <a:ext cx="13261250" cy="4656131"/>
              <a:chOff x="532696" y="1120068"/>
              <a:chExt cx="11619943" cy="4796347"/>
            </a:xfrm>
          </p:grpSpPr>
          <p:sp>
            <p:nvSpPr>
              <p:cNvPr id="24" name="Rectangle: Rounded Corners 23">
                <a:extLst>
                  <a:ext uri="{FF2B5EF4-FFF2-40B4-BE49-F238E27FC236}">
                    <a16:creationId xmlns:a16="http://schemas.microsoft.com/office/drawing/2014/main" id="{AC611805-DEBC-AEA1-1E93-3C7A7EEB1143}"/>
                  </a:ext>
                </a:extLst>
              </p:cNvPr>
              <p:cNvSpPr/>
              <p:nvPr/>
            </p:nvSpPr>
            <p:spPr>
              <a:xfrm>
                <a:off x="532696" y="3054991"/>
                <a:ext cx="2072081" cy="906011"/>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endParaRPr lang="en-US" sz="3600" dirty="0">
                  <a:latin typeface="Arial" panose="020B0604020202020204" pitchFamily="34" charset="0"/>
                  <a:cs typeface="Arial" panose="020B0604020202020204" pitchFamily="34" charset="0"/>
                </a:endParaRPr>
              </a:p>
            </p:txBody>
          </p:sp>
          <p:sp>
            <p:nvSpPr>
              <p:cNvPr id="25" name="Rectangle: Rounded Corners 24">
                <a:extLst>
                  <a:ext uri="{FF2B5EF4-FFF2-40B4-BE49-F238E27FC236}">
                    <a16:creationId xmlns:a16="http://schemas.microsoft.com/office/drawing/2014/main" id="{971FA9BE-EDCC-BD66-9C03-123E7743EA6A}"/>
                  </a:ext>
                </a:extLst>
              </p:cNvPr>
              <p:cNvSpPr/>
              <p:nvPr/>
            </p:nvSpPr>
            <p:spPr>
              <a:xfrm>
                <a:off x="3494109" y="1138674"/>
                <a:ext cx="2285077" cy="1527282"/>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err="1">
                    <a:latin typeface="Arial" panose="020B0604020202020204" pitchFamily="34" charset="0"/>
                    <a:cs typeface="Arial" panose="020B0604020202020204" pitchFamily="34" charset="0"/>
                  </a:rPr>
                  <a: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1</a:t>
                </a:r>
              </a:p>
            </p:txBody>
          </p:sp>
          <p:sp>
            <p:nvSpPr>
              <p:cNvPr id="26" name="Rectangle: Rounded Corners 25">
                <a:extLst>
                  <a:ext uri="{FF2B5EF4-FFF2-40B4-BE49-F238E27FC236}">
                    <a16:creationId xmlns:a16="http://schemas.microsoft.com/office/drawing/2014/main" id="{E969C231-2257-B8D9-459B-3C2998962A21}"/>
                  </a:ext>
                </a:extLst>
              </p:cNvPr>
              <p:cNvSpPr/>
              <p:nvPr/>
            </p:nvSpPr>
            <p:spPr>
              <a:xfrm>
                <a:off x="3514585" y="2835153"/>
                <a:ext cx="2264600" cy="1315429"/>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err="1">
                    <a:latin typeface="Arial" panose="020B0604020202020204" pitchFamily="34" charset="0"/>
                    <a:cs typeface="Arial" panose="020B0604020202020204" pitchFamily="34" charset="0"/>
                  </a:rPr>
                  <a: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27" name="Rectangle: Rounded Corners 26">
                    <a:extLst>
                      <a:ext uri="{FF2B5EF4-FFF2-40B4-BE49-F238E27FC236}">
                        <a16:creationId xmlns:a16="http://schemas.microsoft.com/office/drawing/2014/main" id="{C70D9455-2F91-0CAB-E5AC-2AD0ABFFBD21}"/>
                      </a:ext>
                    </a:extLst>
                  </p:cNvPr>
                  <p:cNvSpPr/>
                  <p:nvPr/>
                </p:nvSpPr>
                <p:spPr>
                  <a:xfrm>
                    <a:off x="6420090" y="1120068"/>
                    <a:ext cx="2828873" cy="1311969"/>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Có </a:t>
                    </a:r>
                    <a14:m>
                      <m:oMath xmlns:m="http://schemas.openxmlformats.org/officeDocument/2006/math">
                        <m:r>
                          <a:rPr lang="en-US" sz="3600" i="1">
                            <a:latin typeface="Cambria Math" panose="02040503050406030204" pitchFamily="18" charset="0"/>
                          </a:rPr>
                          <m:t>𝑚</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hiện</a:t>
                    </a:r>
                    <a:endParaRPr lang="en-US" sz="3600" dirty="0">
                      <a:latin typeface="Arial" panose="020B0604020202020204" pitchFamily="34" charset="0"/>
                      <a:cs typeface="Arial" panose="020B0604020202020204" pitchFamily="34" charset="0"/>
                    </a:endParaRPr>
                  </a:p>
                </p:txBody>
              </p:sp>
            </mc:Choice>
            <mc:Fallback xmlns="">
              <p:sp>
                <p:nvSpPr>
                  <p:cNvPr id="27" name="Rectangle: Rounded Corners 26">
                    <a:extLst>
                      <a:ext uri="{FF2B5EF4-FFF2-40B4-BE49-F238E27FC236}">
                        <a16:creationId xmlns:a16="http://schemas.microsoft.com/office/drawing/2014/main" id="{C70D9455-2F91-0CAB-E5AC-2AD0ABFFBD21}"/>
                      </a:ext>
                    </a:extLst>
                  </p:cNvPr>
                  <p:cNvSpPr>
                    <a:spLocks noRot="1" noChangeAspect="1" noMove="1" noResize="1" noEditPoints="1" noAdjustHandles="1" noChangeArrowheads="1" noChangeShapeType="1" noTextEdit="1"/>
                  </p:cNvSpPr>
                  <p:nvPr/>
                </p:nvSpPr>
                <p:spPr>
                  <a:xfrm>
                    <a:off x="6420090" y="1120068"/>
                    <a:ext cx="2828873" cy="1311969"/>
                  </a:xfrm>
                  <a:prstGeom prst="roundRect">
                    <a:avLst/>
                  </a:prstGeom>
                  <a:blipFill>
                    <a:blip r:embed="rId5"/>
                    <a:stretch>
                      <a:fillRect t="-2804" b="-13084"/>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Rectangle: Rounded Corners 28">
                    <a:extLst>
                      <a:ext uri="{FF2B5EF4-FFF2-40B4-BE49-F238E27FC236}">
                        <a16:creationId xmlns:a16="http://schemas.microsoft.com/office/drawing/2014/main" id="{7F2E9875-5842-3AEC-E992-86040A72ABF5}"/>
                      </a:ext>
                    </a:extLst>
                  </p:cNvPr>
                  <p:cNvSpPr/>
                  <p:nvPr/>
                </p:nvSpPr>
                <p:spPr>
                  <a:xfrm>
                    <a:off x="6428464" y="2809736"/>
                    <a:ext cx="2809730" cy="1342213"/>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Có </a:t>
                    </a:r>
                    <a14:m>
                      <m:oMath xmlns:m="http://schemas.openxmlformats.org/officeDocument/2006/math">
                        <m:r>
                          <a:rPr lang="en-US" sz="3600" i="1">
                            <a:latin typeface="Cambria Math" panose="02040503050406030204" pitchFamily="18" charset="0"/>
                          </a:rPr>
                          <m:t>𝑛</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hiện</a:t>
                    </a:r>
                    <a:endParaRPr lang="en-US" sz="3600" dirty="0">
                      <a:latin typeface="Arial" panose="020B0604020202020204" pitchFamily="34" charset="0"/>
                      <a:cs typeface="Arial" panose="020B0604020202020204" pitchFamily="34" charset="0"/>
                    </a:endParaRPr>
                  </a:p>
                </p:txBody>
              </p:sp>
            </mc:Choice>
            <mc:Fallback xmlns="">
              <p:sp>
                <p:nvSpPr>
                  <p:cNvPr id="29" name="Rectangle: Rounded Corners 28">
                    <a:extLst>
                      <a:ext uri="{FF2B5EF4-FFF2-40B4-BE49-F238E27FC236}">
                        <a16:creationId xmlns:a16="http://schemas.microsoft.com/office/drawing/2014/main" id="{7F2E9875-5842-3AEC-E992-86040A72ABF5}"/>
                      </a:ext>
                    </a:extLst>
                  </p:cNvPr>
                  <p:cNvSpPr>
                    <a:spLocks noRot="1" noChangeAspect="1" noMove="1" noResize="1" noEditPoints="1" noAdjustHandles="1" noChangeArrowheads="1" noChangeShapeType="1" noTextEdit="1"/>
                  </p:cNvSpPr>
                  <p:nvPr/>
                </p:nvSpPr>
                <p:spPr>
                  <a:xfrm>
                    <a:off x="6428464" y="2809736"/>
                    <a:ext cx="2809730" cy="1342213"/>
                  </a:xfrm>
                  <a:prstGeom prst="roundRect">
                    <a:avLst/>
                  </a:prstGeom>
                  <a:blipFill>
                    <a:blip r:embed="rId6"/>
                    <a:stretch>
                      <a:fillRect t="-1826" b="-11872"/>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Rectangle: Rounded Corners 29">
                    <a:extLst>
                      <a:ext uri="{FF2B5EF4-FFF2-40B4-BE49-F238E27FC236}">
                        <a16:creationId xmlns:a16="http://schemas.microsoft.com/office/drawing/2014/main" id="{F408AB84-BFCE-D56B-B4A1-A0B7018A01E4}"/>
                      </a:ext>
                    </a:extLst>
                  </p:cNvPr>
                  <p:cNvSpPr/>
                  <p:nvPr/>
                </p:nvSpPr>
                <p:spPr>
                  <a:xfrm>
                    <a:off x="10065302" y="1858317"/>
                    <a:ext cx="2087337" cy="3574531"/>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Có </a:t>
                    </a:r>
                    <a14:m>
                      <m:oMath xmlns:m="http://schemas.openxmlformats.org/officeDocument/2006/math">
                        <m:r>
                          <a:rPr lang="en-US" sz="3600" i="1">
                            <a:latin typeface="Cambria Math" panose="02040503050406030204" pitchFamily="18" charset="0"/>
                          </a:rPr>
                          <m:t>𝑚</m:t>
                        </m:r>
                        <m:r>
                          <a:rPr lang="en-US" sz="3600" i="1">
                            <a:latin typeface="Cambria Math" panose="02040503050406030204" pitchFamily="18" charset="0"/>
                          </a:rPr>
                          <m:t>+</m:t>
                        </m:r>
                        <m:r>
                          <a:rPr lang="en-US" sz="3600" i="1">
                            <a:latin typeface="Cambria Math" panose="02040503050406030204" pitchFamily="18" charset="0"/>
                          </a:rPr>
                          <m:t>𝑛</m:t>
                        </m:r>
                        <m:r>
                          <a:rPr lang="en-US" sz="3600" i="1">
                            <a:latin typeface="Cambria Math" panose="02040503050406030204" pitchFamily="18" charset="0"/>
                          </a:rPr>
                          <m:t>+</m:t>
                        </m:r>
                        <m:r>
                          <a:rPr lang="en-US" sz="3600" i="1">
                            <a:latin typeface="Cambria Math" panose="02040503050406030204" pitchFamily="18" charset="0"/>
                          </a:rPr>
                          <m:t>𝑝</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endParaRPr lang="en-US" sz="3600" dirty="0">
                      <a:latin typeface="Arial" panose="020B0604020202020204" pitchFamily="34" charset="0"/>
                      <a:cs typeface="Arial" panose="020B0604020202020204" pitchFamily="34" charset="0"/>
                    </a:endParaRPr>
                  </a:p>
                </p:txBody>
              </p:sp>
            </mc:Choice>
            <mc:Fallback xmlns="">
              <p:sp>
                <p:nvSpPr>
                  <p:cNvPr id="30" name="Rectangle: Rounded Corners 29">
                    <a:extLst>
                      <a:ext uri="{FF2B5EF4-FFF2-40B4-BE49-F238E27FC236}">
                        <a16:creationId xmlns:a16="http://schemas.microsoft.com/office/drawing/2014/main" id="{F408AB84-BFCE-D56B-B4A1-A0B7018A01E4}"/>
                      </a:ext>
                    </a:extLst>
                  </p:cNvPr>
                  <p:cNvSpPr>
                    <a:spLocks noRot="1" noChangeAspect="1" noMove="1" noResize="1" noEditPoints="1" noAdjustHandles="1" noChangeArrowheads="1" noChangeShapeType="1" noTextEdit="1"/>
                  </p:cNvSpPr>
                  <p:nvPr/>
                </p:nvSpPr>
                <p:spPr>
                  <a:xfrm>
                    <a:off x="10065302" y="1858317"/>
                    <a:ext cx="2087337" cy="3574531"/>
                  </a:xfrm>
                  <a:prstGeom prst="roundRect">
                    <a:avLst/>
                  </a:prstGeom>
                  <a:blipFill>
                    <a:blip r:embed="rId7"/>
                    <a:stretch>
                      <a:fillRect l="-1768" t="-1045" r="-1263" b="-4878"/>
                    </a:stretch>
                  </a:blipFill>
                  <a:ln w="28575"/>
                </p:spPr>
                <p:txBody>
                  <a:bodyPr/>
                  <a:lstStyle/>
                  <a:p>
                    <a:r>
                      <a:rPr lang="en-US">
                        <a:noFill/>
                      </a:rPr>
                      <a:t> </a:t>
                    </a:r>
                  </a:p>
                </p:txBody>
              </p:sp>
            </mc:Fallback>
          </mc:AlternateContent>
          <p:cxnSp>
            <p:nvCxnSpPr>
              <p:cNvPr id="46" name="Straight Connector 45">
                <a:extLst>
                  <a:ext uri="{FF2B5EF4-FFF2-40B4-BE49-F238E27FC236}">
                    <a16:creationId xmlns:a16="http://schemas.microsoft.com/office/drawing/2014/main" id="{62B558CD-EC5C-E895-1EAD-96ECB0725B62}"/>
                  </a:ext>
                </a:extLst>
              </p:cNvPr>
              <p:cNvCxnSpPr>
                <a:cxnSpLocks/>
                <a:endCxn id="24" idx="0"/>
              </p:cNvCxnSpPr>
              <p:nvPr/>
            </p:nvCxnSpPr>
            <p:spPr>
              <a:xfrm>
                <a:off x="1568736" y="1902314"/>
                <a:ext cx="1" cy="1152677"/>
              </a:xfrm>
              <a:prstGeom prst="line">
                <a:avLst/>
              </a:prstGeom>
              <a:ln w="28575"/>
            </p:spPr>
            <p:style>
              <a:lnRef idx="2">
                <a:schemeClr val="dk1"/>
              </a:lnRef>
              <a:fillRef idx="1">
                <a:schemeClr val="lt1"/>
              </a:fillRef>
              <a:effectRef idx="0">
                <a:schemeClr val="dk1"/>
              </a:effectRef>
              <a:fontRef idx="minor">
                <a:schemeClr val="dk1"/>
              </a:fontRef>
            </p:style>
          </p:cxnSp>
          <p:cxnSp>
            <p:nvCxnSpPr>
              <p:cNvPr id="47" name="Straight Arrow Connector 46">
                <a:extLst>
                  <a:ext uri="{FF2B5EF4-FFF2-40B4-BE49-F238E27FC236}">
                    <a16:creationId xmlns:a16="http://schemas.microsoft.com/office/drawing/2014/main" id="{7FB5841A-BF59-3A05-E29C-03AC04F90D06}"/>
                  </a:ext>
                </a:extLst>
              </p:cNvPr>
              <p:cNvCxnSpPr>
                <a:cxnSpLocks/>
                <a:endCxn id="25" idx="1"/>
              </p:cNvCxnSpPr>
              <p:nvPr/>
            </p:nvCxnSpPr>
            <p:spPr>
              <a:xfrm>
                <a:off x="1568736" y="1902314"/>
                <a:ext cx="1925373" cy="1"/>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cxnSp>
            <p:nvCxnSpPr>
              <p:cNvPr id="49" name="Straight Connector 48">
                <a:extLst>
                  <a:ext uri="{FF2B5EF4-FFF2-40B4-BE49-F238E27FC236}">
                    <a16:creationId xmlns:a16="http://schemas.microsoft.com/office/drawing/2014/main" id="{B22402F2-9060-C4FC-3A34-9D4B787BF9D7}"/>
                  </a:ext>
                </a:extLst>
              </p:cNvPr>
              <p:cNvCxnSpPr>
                <a:cxnSpLocks/>
              </p:cNvCxnSpPr>
              <p:nvPr/>
            </p:nvCxnSpPr>
            <p:spPr>
              <a:xfrm>
                <a:off x="1568736" y="3961002"/>
                <a:ext cx="0" cy="1140202"/>
              </a:xfrm>
              <a:prstGeom prst="line">
                <a:avLst/>
              </a:prstGeom>
              <a:ln w="28575"/>
            </p:spPr>
            <p:style>
              <a:lnRef idx="2">
                <a:schemeClr val="dk1"/>
              </a:lnRef>
              <a:fillRef idx="1">
                <a:schemeClr val="lt1"/>
              </a:fillRef>
              <a:effectRef idx="0">
                <a:schemeClr val="dk1"/>
              </a:effectRef>
              <a:fontRef idx="minor">
                <a:schemeClr val="dk1"/>
              </a:fontRef>
            </p:style>
          </p:cxnSp>
          <p:cxnSp>
            <p:nvCxnSpPr>
              <p:cNvPr id="51" name="Straight Arrow Connector 50">
                <a:extLst>
                  <a:ext uri="{FF2B5EF4-FFF2-40B4-BE49-F238E27FC236}">
                    <a16:creationId xmlns:a16="http://schemas.microsoft.com/office/drawing/2014/main" id="{DAFC8B98-35C9-AC11-CE4C-EA80FA2EA8C1}"/>
                  </a:ext>
                </a:extLst>
              </p:cNvPr>
              <p:cNvCxnSpPr>
                <a:cxnSpLocks/>
                <a:stCxn id="24" idx="3"/>
                <a:endCxn id="26" idx="1"/>
              </p:cNvCxnSpPr>
              <p:nvPr/>
            </p:nvCxnSpPr>
            <p:spPr>
              <a:xfrm flipV="1">
                <a:off x="2604777" y="3492868"/>
                <a:ext cx="909807" cy="15129"/>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cxnSp>
            <p:nvCxnSpPr>
              <p:cNvPr id="53" name="Straight Arrow Connector 52">
                <a:extLst>
                  <a:ext uri="{FF2B5EF4-FFF2-40B4-BE49-F238E27FC236}">
                    <a16:creationId xmlns:a16="http://schemas.microsoft.com/office/drawing/2014/main" id="{06853FBD-FAFE-ACAC-53D7-9BEBB318F23E}"/>
                  </a:ext>
                </a:extLst>
              </p:cNvPr>
              <p:cNvCxnSpPr>
                <a:cxnSpLocks/>
              </p:cNvCxnSpPr>
              <p:nvPr/>
            </p:nvCxnSpPr>
            <p:spPr>
              <a:xfrm>
                <a:off x="5779184" y="1954636"/>
                <a:ext cx="640906" cy="0"/>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cxnSp>
            <p:nvCxnSpPr>
              <p:cNvPr id="56" name="Straight Arrow Connector 55">
                <a:extLst>
                  <a:ext uri="{FF2B5EF4-FFF2-40B4-BE49-F238E27FC236}">
                    <a16:creationId xmlns:a16="http://schemas.microsoft.com/office/drawing/2014/main" id="{3755CDDD-0784-E9C3-2DF1-FAB27D865245}"/>
                  </a:ext>
                </a:extLst>
              </p:cNvPr>
              <p:cNvCxnSpPr>
                <a:cxnSpLocks/>
                <a:stCxn id="26" idx="3"/>
                <a:endCxn id="29" idx="1"/>
              </p:cNvCxnSpPr>
              <p:nvPr/>
            </p:nvCxnSpPr>
            <p:spPr>
              <a:xfrm flipV="1">
                <a:off x="5779185" y="3480843"/>
                <a:ext cx="649279" cy="12025"/>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sp>
            <p:nvSpPr>
              <p:cNvPr id="57" name="Rectangle: Rounded Corners 56">
                <a:extLst>
                  <a:ext uri="{FF2B5EF4-FFF2-40B4-BE49-F238E27FC236}">
                    <a16:creationId xmlns:a16="http://schemas.microsoft.com/office/drawing/2014/main" id="{AEBB1085-CB25-E482-DFC3-81A6F4FA3618}"/>
                  </a:ext>
                </a:extLst>
              </p:cNvPr>
              <p:cNvSpPr/>
              <p:nvPr/>
            </p:nvSpPr>
            <p:spPr>
              <a:xfrm>
                <a:off x="3494109" y="4648199"/>
                <a:ext cx="2285075" cy="1045863"/>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err="1">
                    <a:latin typeface="Arial" panose="020B0604020202020204" pitchFamily="34" charset="0"/>
                    <a:cs typeface="Arial" panose="020B0604020202020204" pitchFamily="34" charset="0"/>
                  </a:rPr>
                  <a: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3</a:t>
                </a:r>
              </a:p>
            </p:txBody>
          </p:sp>
          <mc:AlternateContent xmlns:mc="http://schemas.openxmlformats.org/markup-compatibility/2006" xmlns:a14="http://schemas.microsoft.com/office/drawing/2010/main">
            <mc:Choice Requires="a14">
              <p:sp>
                <p:nvSpPr>
                  <p:cNvPr id="58" name="Rectangle: Rounded Corners 57">
                    <a:extLst>
                      <a:ext uri="{FF2B5EF4-FFF2-40B4-BE49-F238E27FC236}">
                        <a16:creationId xmlns:a16="http://schemas.microsoft.com/office/drawing/2014/main" id="{C9E2D3A0-F6BC-6A65-57BB-15B361909AFE}"/>
                      </a:ext>
                    </a:extLst>
                  </p:cNvPr>
                  <p:cNvSpPr/>
                  <p:nvPr/>
                </p:nvSpPr>
                <p:spPr>
                  <a:xfrm>
                    <a:off x="6399734" y="4546676"/>
                    <a:ext cx="2947858" cy="1369739"/>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Có </a:t>
                    </a:r>
                    <a14:m>
                      <m:oMath xmlns:m="http://schemas.openxmlformats.org/officeDocument/2006/math">
                        <m:r>
                          <a:rPr lang="en-US" sz="3600" i="1">
                            <a:latin typeface="Cambria Math" panose="02040503050406030204" pitchFamily="18" charset="0"/>
                          </a:rPr>
                          <m:t>𝑝</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hiện</a:t>
                    </a:r>
                    <a:endParaRPr lang="en-US" sz="3600" dirty="0">
                      <a:latin typeface="Arial" panose="020B0604020202020204" pitchFamily="34" charset="0"/>
                      <a:cs typeface="Arial" panose="020B0604020202020204" pitchFamily="34" charset="0"/>
                    </a:endParaRPr>
                  </a:p>
                </p:txBody>
              </p:sp>
            </mc:Choice>
            <mc:Fallback xmlns="">
              <p:sp>
                <p:nvSpPr>
                  <p:cNvPr id="58" name="Rectangle: Rounded Corners 57">
                    <a:extLst>
                      <a:ext uri="{FF2B5EF4-FFF2-40B4-BE49-F238E27FC236}">
                        <a16:creationId xmlns:a16="http://schemas.microsoft.com/office/drawing/2014/main" id="{C9E2D3A0-F6BC-6A65-57BB-15B361909AFE}"/>
                      </a:ext>
                    </a:extLst>
                  </p:cNvPr>
                  <p:cNvSpPr>
                    <a:spLocks noRot="1" noChangeAspect="1" noMove="1" noResize="1" noEditPoints="1" noAdjustHandles="1" noChangeArrowheads="1" noChangeShapeType="1" noTextEdit="1"/>
                  </p:cNvSpPr>
                  <p:nvPr/>
                </p:nvSpPr>
                <p:spPr>
                  <a:xfrm>
                    <a:off x="6399734" y="4546676"/>
                    <a:ext cx="2947858" cy="1369739"/>
                  </a:xfrm>
                  <a:prstGeom prst="roundRect">
                    <a:avLst/>
                  </a:prstGeom>
                  <a:blipFill>
                    <a:blip r:embed="rId8"/>
                    <a:stretch>
                      <a:fillRect t="-897" b="-10762"/>
                    </a:stretch>
                  </a:blipFill>
                  <a:ln w="28575"/>
                </p:spPr>
                <p:txBody>
                  <a:bodyPr/>
                  <a:lstStyle/>
                  <a:p>
                    <a:r>
                      <a:rPr lang="en-US">
                        <a:noFill/>
                      </a:rPr>
                      <a:t> </a:t>
                    </a:r>
                  </a:p>
                </p:txBody>
              </p:sp>
            </mc:Fallback>
          </mc:AlternateContent>
          <p:cxnSp>
            <p:nvCxnSpPr>
              <p:cNvPr id="59" name="Straight Arrow Connector 58">
                <a:extLst>
                  <a:ext uri="{FF2B5EF4-FFF2-40B4-BE49-F238E27FC236}">
                    <a16:creationId xmlns:a16="http://schemas.microsoft.com/office/drawing/2014/main" id="{283E7995-856C-E247-C28C-7C5F79A89CF1}"/>
                  </a:ext>
                </a:extLst>
              </p:cNvPr>
              <p:cNvCxnSpPr>
                <a:cxnSpLocks/>
              </p:cNvCxnSpPr>
              <p:nvPr/>
            </p:nvCxnSpPr>
            <p:spPr>
              <a:xfrm flipV="1">
                <a:off x="1568736" y="5101203"/>
                <a:ext cx="1945848" cy="1"/>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cxnSp>
            <p:nvCxnSpPr>
              <p:cNvPr id="60" name="Straight Arrow Connector 59">
                <a:extLst>
                  <a:ext uri="{FF2B5EF4-FFF2-40B4-BE49-F238E27FC236}">
                    <a16:creationId xmlns:a16="http://schemas.microsoft.com/office/drawing/2014/main" id="{424B7FC2-F271-02B1-3D5F-EA006D47F97F}"/>
                  </a:ext>
                </a:extLst>
              </p:cNvPr>
              <p:cNvCxnSpPr>
                <a:cxnSpLocks/>
                <a:endCxn id="58" idx="1"/>
              </p:cNvCxnSpPr>
              <p:nvPr/>
            </p:nvCxnSpPr>
            <p:spPr>
              <a:xfrm>
                <a:off x="5779184" y="5231546"/>
                <a:ext cx="620550" cy="0"/>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grpSp>
        <p:sp>
          <p:nvSpPr>
            <p:cNvPr id="82" name="Right Brace 81">
              <a:extLst>
                <a:ext uri="{FF2B5EF4-FFF2-40B4-BE49-F238E27FC236}">
                  <a16:creationId xmlns:a16="http://schemas.microsoft.com/office/drawing/2014/main" id="{9B42A1FF-07A4-3B4A-EAE9-63329CF905D5}"/>
                </a:ext>
              </a:extLst>
            </p:cNvPr>
            <p:cNvSpPr/>
            <p:nvPr/>
          </p:nvSpPr>
          <p:spPr>
            <a:xfrm>
              <a:off x="13716000" y="4327908"/>
              <a:ext cx="553265" cy="3105373"/>
            </a:xfrm>
            <a:prstGeom prst="righ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86732934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500"/>
                                        <p:tgtEl>
                                          <p:spTgt spid="31"/>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barn(inVertical)">
                                      <p:cBhvr>
                                        <p:cTn id="16" dur="500"/>
                                        <p:tgtEl>
                                          <p:spTgt spid="8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anim calcmode="lin" valueType="num">
                                      <p:cBhvr>
                                        <p:cTn id="22" dur="500" fill="hold"/>
                                        <p:tgtEl>
                                          <p:spTgt spid="48"/>
                                        </p:tgtEl>
                                        <p:attrNameLst>
                                          <p:attrName>ppt_x</p:attrName>
                                        </p:attrNameLst>
                                      </p:cBhvr>
                                      <p:tavLst>
                                        <p:tav tm="0">
                                          <p:val>
                                            <p:strVal val="#ppt_x"/>
                                          </p:val>
                                        </p:tav>
                                        <p:tav tm="100000">
                                          <p:val>
                                            <p:strVal val="#ppt_x"/>
                                          </p:val>
                                        </p:tav>
                                      </p:tavLst>
                                    </p:anim>
                                    <p:anim calcmode="lin" valueType="num">
                                      <p:cBhvr>
                                        <p:cTn id="23" dur="5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91006" flipH="1">
            <a:off x="639969" y="4421751"/>
            <a:ext cx="4303586" cy="4327189"/>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49273">
            <a:off x="13857850" y="620382"/>
            <a:ext cx="3688758" cy="2441287"/>
          </a:xfrm>
          <a:prstGeom prst="rect">
            <a:avLst/>
          </a:prstGeom>
        </p:spPr>
      </p:pic>
      <p:grpSp>
        <p:nvGrpSpPr>
          <p:cNvPr id="5" name="Group 5"/>
          <p:cNvGrpSpPr/>
          <p:nvPr/>
        </p:nvGrpSpPr>
        <p:grpSpPr>
          <a:xfrm>
            <a:off x="4153115" y="1638300"/>
            <a:ext cx="14097000" cy="7537699"/>
            <a:chOff x="0" y="0"/>
            <a:chExt cx="1783295" cy="1868155"/>
          </a:xfrm>
        </p:grpSpPr>
        <p:sp>
          <p:nvSpPr>
            <p:cNvPr id="6" name="Freeform 6"/>
            <p:cNvSpPr/>
            <p:nvPr/>
          </p:nvSpPr>
          <p:spPr>
            <a:xfrm>
              <a:off x="92710" y="106680"/>
              <a:ext cx="1679155" cy="1748775"/>
            </a:xfrm>
            <a:custGeom>
              <a:avLst/>
              <a:gdLst/>
              <a:ahLst/>
              <a:cxnLst/>
              <a:rect l="l" t="t" r="r" b="b"/>
              <a:pathLst>
                <a:path w="1679155" h="1748775">
                  <a:moveTo>
                    <a:pt x="1652485" y="1559545"/>
                  </a:moveTo>
                  <a:cubicBezTo>
                    <a:pt x="1652485" y="1647175"/>
                    <a:pt x="1576285" y="1718295"/>
                    <a:pt x="1495005" y="1718295"/>
                  </a:cubicBezTo>
                  <a:lnTo>
                    <a:pt x="66040" y="1718295"/>
                  </a:lnTo>
                  <a:cubicBezTo>
                    <a:pt x="43180" y="1718295"/>
                    <a:pt x="20320" y="1713215"/>
                    <a:pt x="0" y="1704325"/>
                  </a:cubicBezTo>
                  <a:cubicBezTo>
                    <a:pt x="26670" y="1732265"/>
                    <a:pt x="63500" y="1748775"/>
                    <a:pt x="104829" y="1748775"/>
                  </a:cubicBezTo>
                  <a:lnTo>
                    <a:pt x="1533105" y="1748775"/>
                  </a:lnTo>
                  <a:cubicBezTo>
                    <a:pt x="1613115" y="1748775"/>
                    <a:pt x="1679155" y="1682735"/>
                    <a:pt x="1679155" y="1602725"/>
                  </a:cubicBezTo>
                  <a:lnTo>
                    <a:pt x="1679155" y="95250"/>
                  </a:lnTo>
                  <a:cubicBezTo>
                    <a:pt x="1679155" y="58420"/>
                    <a:pt x="1665185" y="25400"/>
                    <a:pt x="1643595" y="0"/>
                  </a:cubicBezTo>
                  <a:cubicBezTo>
                    <a:pt x="1649945" y="16510"/>
                    <a:pt x="1652485" y="34290"/>
                    <a:pt x="1652485" y="52070"/>
                  </a:cubicBezTo>
                  <a:lnTo>
                    <a:pt x="1652485" y="1559545"/>
                  </a:lnTo>
                  <a:lnTo>
                    <a:pt x="1652485" y="1559545"/>
                  </a:lnTo>
                  <a:close/>
                </a:path>
              </a:pathLst>
            </a:custGeom>
            <a:solidFill>
              <a:srgbClr val="704430"/>
            </a:solidFill>
          </p:spPr>
        </p:sp>
        <p:sp>
          <p:nvSpPr>
            <p:cNvPr id="7" name="Freeform 7"/>
            <p:cNvSpPr/>
            <p:nvPr/>
          </p:nvSpPr>
          <p:spPr>
            <a:xfrm>
              <a:off x="12700" y="12700"/>
              <a:ext cx="1718525" cy="1799575"/>
            </a:xfrm>
            <a:custGeom>
              <a:avLst/>
              <a:gdLst/>
              <a:ahLst/>
              <a:cxnLst/>
              <a:rect l="l" t="t" r="r" b="b"/>
              <a:pathLst>
                <a:path w="1718525" h="1799575">
                  <a:moveTo>
                    <a:pt x="146050" y="1799575"/>
                  </a:moveTo>
                  <a:lnTo>
                    <a:pt x="1572475" y="1799575"/>
                  </a:lnTo>
                  <a:cubicBezTo>
                    <a:pt x="1652485" y="1799575"/>
                    <a:pt x="1718525" y="1733535"/>
                    <a:pt x="1718525" y="1653525"/>
                  </a:cubicBezTo>
                  <a:lnTo>
                    <a:pt x="1718525" y="146050"/>
                  </a:lnTo>
                  <a:cubicBezTo>
                    <a:pt x="1718525" y="66040"/>
                    <a:pt x="1652485" y="0"/>
                    <a:pt x="1572475" y="0"/>
                  </a:cubicBezTo>
                  <a:lnTo>
                    <a:pt x="146050" y="0"/>
                  </a:lnTo>
                  <a:cubicBezTo>
                    <a:pt x="66040" y="0"/>
                    <a:pt x="0" y="66040"/>
                    <a:pt x="0" y="146050"/>
                  </a:cubicBezTo>
                  <a:lnTo>
                    <a:pt x="0" y="1653525"/>
                  </a:lnTo>
                  <a:cubicBezTo>
                    <a:pt x="0" y="1734805"/>
                    <a:pt x="66040" y="1799575"/>
                    <a:pt x="146050" y="1799575"/>
                  </a:cubicBezTo>
                  <a:close/>
                </a:path>
              </a:pathLst>
            </a:custGeom>
            <a:solidFill>
              <a:srgbClr val="FFF3ED"/>
            </a:solidFill>
          </p:spPr>
        </p:sp>
        <p:sp>
          <p:nvSpPr>
            <p:cNvPr id="8" name="Freeform 8"/>
            <p:cNvSpPr/>
            <p:nvPr/>
          </p:nvSpPr>
          <p:spPr>
            <a:xfrm>
              <a:off x="0" y="0"/>
              <a:ext cx="1783295" cy="1868155"/>
            </a:xfrm>
            <a:custGeom>
              <a:avLst/>
              <a:gdLst/>
              <a:ahLst/>
              <a:cxnLst/>
              <a:rect l="l" t="t" r="r" b="b"/>
              <a:pathLst>
                <a:path w="1783295" h="1868155">
                  <a:moveTo>
                    <a:pt x="1719795" y="74930"/>
                  </a:moveTo>
                  <a:cubicBezTo>
                    <a:pt x="1691855" y="30480"/>
                    <a:pt x="1642325" y="0"/>
                    <a:pt x="1585175" y="0"/>
                  </a:cubicBezTo>
                  <a:lnTo>
                    <a:pt x="158750" y="0"/>
                  </a:lnTo>
                  <a:cubicBezTo>
                    <a:pt x="71120" y="0"/>
                    <a:pt x="0" y="71120"/>
                    <a:pt x="0" y="158750"/>
                  </a:cubicBezTo>
                  <a:lnTo>
                    <a:pt x="0" y="1666225"/>
                  </a:lnTo>
                  <a:cubicBezTo>
                    <a:pt x="0" y="1718295"/>
                    <a:pt x="25400" y="1764015"/>
                    <a:pt x="63500" y="1793225"/>
                  </a:cubicBezTo>
                  <a:cubicBezTo>
                    <a:pt x="91440" y="1837675"/>
                    <a:pt x="140970" y="1868155"/>
                    <a:pt x="198917" y="1868155"/>
                  </a:cubicBezTo>
                  <a:lnTo>
                    <a:pt x="1624545" y="1868155"/>
                  </a:lnTo>
                  <a:cubicBezTo>
                    <a:pt x="1712175" y="1868155"/>
                    <a:pt x="1783295" y="1797035"/>
                    <a:pt x="1783295" y="1709405"/>
                  </a:cubicBezTo>
                  <a:lnTo>
                    <a:pt x="1783295" y="201930"/>
                  </a:lnTo>
                  <a:cubicBezTo>
                    <a:pt x="1783295" y="149860"/>
                    <a:pt x="1757895" y="104140"/>
                    <a:pt x="1719795" y="74930"/>
                  </a:cubicBezTo>
                  <a:close/>
                  <a:moveTo>
                    <a:pt x="12700" y="1666225"/>
                  </a:moveTo>
                  <a:lnTo>
                    <a:pt x="12700" y="158750"/>
                  </a:lnTo>
                  <a:cubicBezTo>
                    <a:pt x="12700" y="78740"/>
                    <a:pt x="78740" y="12700"/>
                    <a:pt x="158750" y="12700"/>
                  </a:cubicBezTo>
                  <a:lnTo>
                    <a:pt x="1585175" y="12700"/>
                  </a:lnTo>
                  <a:cubicBezTo>
                    <a:pt x="1665185" y="12700"/>
                    <a:pt x="1731225" y="78740"/>
                    <a:pt x="1731225" y="158750"/>
                  </a:cubicBezTo>
                  <a:lnTo>
                    <a:pt x="1731225" y="1666225"/>
                  </a:lnTo>
                  <a:cubicBezTo>
                    <a:pt x="1731225" y="1746235"/>
                    <a:pt x="1665185" y="1812275"/>
                    <a:pt x="1585175" y="1812275"/>
                  </a:cubicBezTo>
                  <a:lnTo>
                    <a:pt x="158750" y="1812275"/>
                  </a:lnTo>
                  <a:cubicBezTo>
                    <a:pt x="78740" y="1812275"/>
                    <a:pt x="12700" y="1747505"/>
                    <a:pt x="12700" y="1666225"/>
                  </a:cubicBezTo>
                  <a:close/>
                  <a:moveTo>
                    <a:pt x="1771865" y="1709405"/>
                  </a:moveTo>
                  <a:cubicBezTo>
                    <a:pt x="1771865" y="1789415"/>
                    <a:pt x="1704555" y="1855455"/>
                    <a:pt x="1624545" y="1855455"/>
                  </a:cubicBezTo>
                  <a:lnTo>
                    <a:pt x="198917" y="1855455"/>
                  </a:lnTo>
                  <a:cubicBezTo>
                    <a:pt x="157480" y="1855455"/>
                    <a:pt x="120650" y="1838945"/>
                    <a:pt x="93980" y="1811005"/>
                  </a:cubicBezTo>
                  <a:cubicBezTo>
                    <a:pt x="114300" y="1819895"/>
                    <a:pt x="135890" y="1824975"/>
                    <a:pt x="160020" y="1824975"/>
                  </a:cubicBezTo>
                  <a:lnTo>
                    <a:pt x="1586445" y="1824975"/>
                  </a:lnTo>
                  <a:cubicBezTo>
                    <a:pt x="1674075" y="1824975"/>
                    <a:pt x="1745195" y="1753855"/>
                    <a:pt x="1745195" y="1666225"/>
                  </a:cubicBezTo>
                  <a:lnTo>
                    <a:pt x="1745195" y="158750"/>
                  </a:lnTo>
                  <a:cubicBezTo>
                    <a:pt x="1745195" y="140970"/>
                    <a:pt x="1741385" y="123190"/>
                    <a:pt x="1736305" y="106680"/>
                  </a:cubicBezTo>
                  <a:cubicBezTo>
                    <a:pt x="1757895" y="132080"/>
                    <a:pt x="1771865" y="165100"/>
                    <a:pt x="1771865" y="201930"/>
                  </a:cubicBezTo>
                  <a:lnTo>
                    <a:pt x="1771865" y="1709405"/>
                  </a:lnTo>
                  <a:cubicBezTo>
                    <a:pt x="1771865" y="1709405"/>
                    <a:pt x="1771865" y="1709405"/>
                    <a:pt x="1771865" y="1709405"/>
                  </a:cubicBezTo>
                  <a:close/>
                </a:path>
              </a:pathLst>
            </a:custGeom>
            <a:solidFill>
              <a:srgbClr val="704430"/>
            </a:solidFill>
          </p:spPr>
        </p:sp>
      </p:grpSp>
      <p:grpSp>
        <p:nvGrpSpPr>
          <p:cNvPr id="13" name="Group 13"/>
          <p:cNvGrpSpPr/>
          <p:nvPr/>
        </p:nvGrpSpPr>
        <p:grpSpPr>
          <a:xfrm>
            <a:off x="4501208" y="2027112"/>
            <a:ext cx="7976074" cy="1013232"/>
            <a:chOff x="0" y="0"/>
            <a:chExt cx="12322884" cy="1913890"/>
          </a:xfrm>
        </p:grpSpPr>
        <p:sp>
          <p:nvSpPr>
            <p:cNvPr id="14" name="Freeform 14"/>
            <p:cNvSpPr/>
            <p:nvPr/>
          </p:nvSpPr>
          <p:spPr>
            <a:xfrm>
              <a:off x="0" y="0"/>
              <a:ext cx="12322884" cy="1913890"/>
            </a:xfrm>
            <a:custGeom>
              <a:avLst/>
              <a:gdLst/>
              <a:ahLst/>
              <a:cxnLst/>
              <a:rect l="l" t="t" r="r" b="b"/>
              <a:pathLst>
                <a:path w="12322884" h="1913890">
                  <a:moveTo>
                    <a:pt x="12322884" y="956945"/>
                  </a:moveTo>
                  <a:lnTo>
                    <a:pt x="12322884" y="956945"/>
                  </a:lnTo>
                  <a:cubicBezTo>
                    <a:pt x="12322884" y="1485392"/>
                    <a:pt x="11894514" y="1913890"/>
                    <a:pt x="11365940" y="1913890"/>
                  </a:cubicBezTo>
                  <a:lnTo>
                    <a:pt x="956945" y="1913890"/>
                  </a:lnTo>
                  <a:cubicBezTo>
                    <a:pt x="428371" y="1913890"/>
                    <a:pt x="0" y="1485392"/>
                    <a:pt x="0" y="956945"/>
                  </a:cubicBezTo>
                  <a:lnTo>
                    <a:pt x="0" y="956945"/>
                  </a:lnTo>
                  <a:cubicBezTo>
                    <a:pt x="0" y="428371"/>
                    <a:pt x="428371" y="0"/>
                    <a:pt x="956945" y="0"/>
                  </a:cubicBezTo>
                  <a:lnTo>
                    <a:pt x="11365939" y="0"/>
                  </a:lnTo>
                  <a:cubicBezTo>
                    <a:pt x="11894386" y="0"/>
                    <a:pt x="12322884" y="428371"/>
                    <a:pt x="12322884" y="956945"/>
                  </a:cubicBezTo>
                  <a:close/>
                </a:path>
              </a:pathLst>
            </a:custGeom>
            <a:solidFill>
              <a:srgbClr val="B9DDBF"/>
            </a:solidFill>
          </p:spPr>
        </p:sp>
      </p:grpSp>
      <p:sp>
        <p:nvSpPr>
          <p:cNvPr id="19" name="TextBox 19"/>
          <p:cNvSpPr txBox="1"/>
          <p:nvPr/>
        </p:nvSpPr>
        <p:spPr>
          <a:xfrm>
            <a:off x="37885" y="1332725"/>
            <a:ext cx="3467315" cy="1143775"/>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lIns="0" tIns="0" rIns="0" bIns="0" rtlCol="0" anchor="t">
            <a:spAutoFit/>
          </a:bodyPr>
          <a:lstStyle/>
          <a:p>
            <a:pPr algn="ctr">
              <a:lnSpc>
                <a:spcPts val="9900"/>
              </a:lnSpc>
            </a:pPr>
            <a:r>
              <a:rPr lang="en-US" sz="6000">
                <a:solidFill>
                  <a:schemeClr val="tx1"/>
                </a:solidFill>
                <a:latin typeface="Arial" panose="020B0604020202020204" pitchFamily="34" charset="0"/>
                <a:cs typeface="Arial" panose="020B0604020202020204" pitchFamily="34" charset="0"/>
              </a:rPr>
              <a:t>Nhận xét</a:t>
            </a:r>
            <a:endParaRPr lang="en-US" sz="6000">
              <a:solidFill>
                <a:srgbClr val="FFF3ED"/>
              </a:solidFill>
              <a:latin typeface="Arial" panose="020B0604020202020204" pitchFamily="34" charset="0"/>
              <a:cs typeface="Arial" panose="020B0604020202020204" pitchFamily="34" charset="0"/>
            </a:endParaRPr>
          </a:p>
        </p:txBody>
      </p:sp>
      <p:sp>
        <p:nvSpPr>
          <p:cNvPr id="22" name="TextBox 22"/>
          <p:cNvSpPr txBox="1"/>
          <p:nvPr/>
        </p:nvSpPr>
        <p:spPr>
          <a:xfrm>
            <a:off x="3307648" y="2380884"/>
            <a:ext cx="10363194" cy="405304"/>
          </a:xfrm>
          <a:prstGeom prst="rect">
            <a:avLst/>
          </a:prstGeom>
        </p:spPr>
        <p:txBody>
          <a:bodyPr wrap="square" lIns="0" tIns="0" rIns="0" bIns="0" rtlCol="0" anchor="t">
            <a:spAutoFit/>
          </a:bodyPr>
          <a:lstStyle/>
          <a:p>
            <a:pPr algn="ctr">
              <a:lnSpc>
                <a:spcPts val="2999"/>
              </a:lnSpc>
            </a:pPr>
            <a:r>
              <a:rPr lang="en-US" sz="4000" b="1">
                <a:latin typeface="Arial" panose="020B0604020202020204" pitchFamily="34" charset="0"/>
                <a:cs typeface="Arial" panose="020B0604020202020204" pitchFamily="34" charset="0"/>
              </a:rPr>
              <a:t>Tương tự ta có quy tắc sau</a:t>
            </a:r>
          </a:p>
        </p:txBody>
      </p:sp>
      <p:sp>
        <p:nvSpPr>
          <p:cNvPr id="25" name="TextBox 24">
            <a:extLst>
              <a:ext uri="{FF2B5EF4-FFF2-40B4-BE49-F238E27FC236}">
                <a16:creationId xmlns:a16="http://schemas.microsoft.com/office/drawing/2014/main" id="{732699F2-B383-729C-1B7C-CF8D762218B5}"/>
              </a:ext>
            </a:extLst>
          </p:cNvPr>
          <p:cNvSpPr txBox="1"/>
          <p:nvPr/>
        </p:nvSpPr>
        <p:spPr>
          <a:xfrm>
            <a:off x="4501208" y="2957035"/>
            <a:ext cx="12640010" cy="6382325"/>
          </a:xfrm>
          <a:prstGeom prst="rect">
            <a:avLst/>
          </a:prstGeom>
          <a:noFill/>
        </p:spPr>
        <p:txBody>
          <a:bodyPr wrap="square">
            <a:spAutoFit/>
          </a:bodyPr>
          <a:lstStyle/>
          <a:p>
            <a:pPr algn="just">
              <a:lnSpc>
                <a:spcPct val="150000"/>
              </a:lnSpc>
              <a:spcAft>
                <a:spcPts val="800"/>
              </a:spcAft>
            </a:pPr>
            <a:r>
              <a:rPr lang="en-US" sz="4000">
                <a:latin typeface="Arial" panose="020B0604020202020204" pitchFamily="34" charset="0"/>
                <a:ea typeface="Times New Roman" panose="02020603050405020304" pitchFamily="18" charset="0"/>
                <a:cs typeface="Arial" panose="020B0604020202020204" pitchFamily="34" charset="0"/>
              </a:rPr>
              <a:t>Một công việc được hoàn thành bởi một trong ba hành động. </a:t>
            </a:r>
            <a:r>
              <a:rPr lang="en-US" sz="4000">
                <a:latin typeface="Arial" panose="020B0604020202020204" pitchFamily="34" charset="0"/>
                <a:ea typeface="Times New Roman" panose="02020603050405020304" pitchFamily="18" charset="0"/>
                <a:cs typeface="Times New Roman" panose="02020603050405020304" pitchFamily="18" charset="0"/>
              </a:rPr>
              <a:t>Nếu hành động thứ nhất có m cách thực hiện, hành động thứ hai có n cách thực hiện, hành động thứ ba có p cách thực hiện (các cách thực hiện của ba hành động là khác nhau đôi một) thì công việc đó có m + n + p cách hoàn thành. </a:t>
            </a:r>
            <a:endParaRPr lang="en-US" sz="40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endParaRPr lang="en-US" sz="320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930641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strVal val="#ppt_x"/>
                                          </p:val>
                                        </p:tav>
                                        <p:tav tm="100000">
                                          <p:val>
                                            <p:strVal val="#ppt_x"/>
                                          </p:val>
                                        </p:tav>
                                      </p:tavLst>
                                    </p:anim>
                                    <p:anim calcmode="lin" valueType="num">
                                      <p:cBhvr>
                                        <p:cTn id="15" dur="500" fill="hold"/>
                                        <p:tgtEl>
                                          <p:spTgt spid="1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150008" y="370710"/>
            <a:ext cx="16299792" cy="9725790"/>
            <a:chOff x="0" y="0"/>
            <a:chExt cx="4030824" cy="2733845"/>
          </a:xfrm>
        </p:grpSpPr>
        <p:sp>
          <p:nvSpPr>
            <p:cNvPr id="4" name="Freeform 4"/>
            <p:cNvSpPr/>
            <p:nvPr/>
          </p:nvSpPr>
          <p:spPr>
            <a:xfrm>
              <a:off x="92710" y="106680"/>
              <a:ext cx="3926683" cy="2614465"/>
            </a:xfrm>
            <a:custGeom>
              <a:avLst/>
              <a:gdLst/>
              <a:ahLst/>
              <a:cxnLst/>
              <a:rect l="l" t="t" r="r" b="b"/>
              <a:pathLst>
                <a:path w="3926683" h="2614465">
                  <a:moveTo>
                    <a:pt x="3900013" y="2425235"/>
                  </a:moveTo>
                  <a:cubicBezTo>
                    <a:pt x="3900013" y="2512865"/>
                    <a:pt x="3823813" y="2583985"/>
                    <a:pt x="3742533" y="2583985"/>
                  </a:cubicBezTo>
                  <a:lnTo>
                    <a:pt x="66040" y="2583985"/>
                  </a:lnTo>
                  <a:cubicBezTo>
                    <a:pt x="43180" y="2583985"/>
                    <a:pt x="20320" y="2578905"/>
                    <a:pt x="0" y="2570015"/>
                  </a:cubicBezTo>
                  <a:cubicBezTo>
                    <a:pt x="26670" y="2597955"/>
                    <a:pt x="63500" y="2614465"/>
                    <a:pt x="119154" y="2614465"/>
                  </a:cubicBezTo>
                  <a:lnTo>
                    <a:pt x="3780633" y="2614465"/>
                  </a:lnTo>
                  <a:cubicBezTo>
                    <a:pt x="3860644" y="2614465"/>
                    <a:pt x="3926683" y="2548425"/>
                    <a:pt x="3926683" y="2468415"/>
                  </a:cubicBezTo>
                  <a:lnTo>
                    <a:pt x="3926683" y="95250"/>
                  </a:lnTo>
                  <a:cubicBezTo>
                    <a:pt x="3926683" y="58420"/>
                    <a:pt x="3912713" y="25400"/>
                    <a:pt x="3891124" y="0"/>
                  </a:cubicBezTo>
                  <a:cubicBezTo>
                    <a:pt x="3897474" y="16510"/>
                    <a:pt x="3900013" y="34290"/>
                    <a:pt x="3900013" y="52070"/>
                  </a:cubicBezTo>
                  <a:lnTo>
                    <a:pt x="3900013" y="2425235"/>
                  </a:lnTo>
                  <a:lnTo>
                    <a:pt x="3900013" y="2425235"/>
                  </a:lnTo>
                  <a:close/>
                </a:path>
              </a:pathLst>
            </a:custGeom>
            <a:solidFill>
              <a:srgbClr val="704430"/>
            </a:solidFill>
          </p:spPr>
        </p:sp>
        <p:sp>
          <p:nvSpPr>
            <p:cNvPr id="5" name="Freeform 5"/>
            <p:cNvSpPr/>
            <p:nvPr/>
          </p:nvSpPr>
          <p:spPr>
            <a:xfrm>
              <a:off x="12700" y="12700"/>
              <a:ext cx="3966054" cy="2665265"/>
            </a:xfrm>
            <a:custGeom>
              <a:avLst/>
              <a:gdLst/>
              <a:ahLst/>
              <a:cxnLst/>
              <a:rect l="l" t="t" r="r" b="b"/>
              <a:pathLst>
                <a:path w="3966054" h="2665265">
                  <a:moveTo>
                    <a:pt x="146050" y="2665265"/>
                  </a:moveTo>
                  <a:lnTo>
                    <a:pt x="3820004" y="2665265"/>
                  </a:lnTo>
                  <a:cubicBezTo>
                    <a:pt x="3900013" y="2665265"/>
                    <a:pt x="3966054" y="2599225"/>
                    <a:pt x="3966054" y="2519215"/>
                  </a:cubicBezTo>
                  <a:lnTo>
                    <a:pt x="3966054" y="146050"/>
                  </a:lnTo>
                  <a:cubicBezTo>
                    <a:pt x="3966054" y="66040"/>
                    <a:pt x="3900013" y="0"/>
                    <a:pt x="3820004" y="0"/>
                  </a:cubicBezTo>
                  <a:lnTo>
                    <a:pt x="146050" y="0"/>
                  </a:lnTo>
                  <a:cubicBezTo>
                    <a:pt x="66040" y="0"/>
                    <a:pt x="0" y="66040"/>
                    <a:pt x="0" y="146050"/>
                  </a:cubicBezTo>
                  <a:lnTo>
                    <a:pt x="0" y="2519215"/>
                  </a:lnTo>
                  <a:cubicBezTo>
                    <a:pt x="0" y="2600495"/>
                    <a:pt x="66040" y="2665265"/>
                    <a:pt x="146050" y="2665265"/>
                  </a:cubicBezTo>
                  <a:close/>
                </a:path>
              </a:pathLst>
            </a:custGeom>
            <a:solidFill>
              <a:srgbClr val="B9DDBF"/>
            </a:solidFill>
          </p:spPr>
        </p:sp>
        <p:sp>
          <p:nvSpPr>
            <p:cNvPr id="6" name="Freeform 6"/>
            <p:cNvSpPr/>
            <p:nvPr/>
          </p:nvSpPr>
          <p:spPr>
            <a:xfrm>
              <a:off x="0" y="0"/>
              <a:ext cx="4030824" cy="2733845"/>
            </a:xfrm>
            <a:custGeom>
              <a:avLst/>
              <a:gdLst/>
              <a:ahLst/>
              <a:cxnLst/>
              <a:rect l="l" t="t" r="r" b="b"/>
              <a:pathLst>
                <a:path w="4030824" h="2733845">
                  <a:moveTo>
                    <a:pt x="3967324" y="74930"/>
                  </a:moveTo>
                  <a:cubicBezTo>
                    <a:pt x="3939384" y="30480"/>
                    <a:pt x="3889854" y="0"/>
                    <a:pt x="3832704" y="0"/>
                  </a:cubicBezTo>
                  <a:lnTo>
                    <a:pt x="158750" y="0"/>
                  </a:lnTo>
                  <a:cubicBezTo>
                    <a:pt x="71120" y="0"/>
                    <a:pt x="0" y="71120"/>
                    <a:pt x="0" y="158750"/>
                  </a:cubicBezTo>
                  <a:lnTo>
                    <a:pt x="0" y="2531915"/>
                  </a:lnTo>
                  <a:cubicBezTo>
                    <a:pt x="0" y="2583985"/>
                    <a:pt x="25400" y="2629705"/>
                    <a:pt x="63500" y="2658915"/>
                  </a:cubicBezTo>
                  <a:cubicBezTo>
                    <a:pt x="91440" y="2703365"/>
                    <a:pt x="140970" y="2733845"/>
                    <a:pt x="215477" y="2733845"/>
                  </a:cubicBezTo>
                  <a:lnTo>
                    <a:pt x="3872074" y="2733845"/>
                  </a:lnTo>
                  <a:cubicBezTo>
                    <a:pt x="3959704" y="2733845"/>
                    <a:pt x="4030824" y="2662725"/>
                    <a:pt x="4030824" y="2575095"/>
                  </a:cubicBezTo>
                  <a:lnTo>
                    <a:pt x="4030824" y="201930"/>
                  </a:lnTo>
                  <a:cubicBezTo>
                    <a:pt x="4030823" y="149860"/>
                    <a:pt x="4005423" y="104140"/>
                    <a:pt x="3967324" y="74930"/>
                  </a:cubicBezTo>
                  <a:close/>
                  <a:moveTo>
                    <a:pt x="12700" y="2531915"/>
                  </a:moveTo>
                  <a:lnTo>
                    <a:pt x="12700" y="158750"/>
                  </a:lnTo>
                  <a:cubicBezTo>
                    <a:pt x="12700" y="78740"/>
                    <a:pt x="78740" y="12700"/>
                    <a:pt x="158750" y="12700"/>
                  </a:cubicBezTo>
                  <a:lnTo>
                    <a:pt x="3832704" y="12700"/>
                  </a:lnTo>
                  <a:cubicBezTo>
                    <a:pt x="3912713" y="12700"/>
                    <a:pt x="3978754" y="78740"/>
                    <a:pt x="3978754" y="158750"/>
                  </a:cubicBezTo>
                  <a:lnTo>
                    <a:pt x="3978754" y="2531915"/>
                  </a:lnTo>
                  <a:cubicBezTo>
                    <a:pt x="3978754" y="2611925"/>
                    <a:pt x="3912713" y="2677965"/>
                    <a:pt x="3832704" y="2677965"/>
                  </a:cubicBezTo>
                  <a:lnTo>
                    <a:pt x="158750" y="2677965"/>
                  </a:lnTo>
                  <a:cubicBezTo>
                    <a:pt x="78740" y="2677965"/>
                    <a:pt x="12700" y="2613195"/>
                    <a:pt x="12700" y="2531915"/>
                  </a:cubicBezTo>
                  <a:close/>
                  <a:moveTo>
                    <a:pt x="4019393" y="2575095"/>
                  </a:moveTo>
                  <a:cubicBezTo>
                    <a:pt x="4019393" y="2655105"/>
                    <a:pt x="3952084" y="2721145"/>
                    <a:pt x="3872073" y="2721145"/>
                  </a:cubicBezTo>
                  <a:lnTo>
                    <a:pt x="215477" y="2721145"/>
                  </a:lnTo>
                  <a:cubicBezTo>
                    <a:pt x="157480" y="2721145"/>
                    <a:pt x="120650" y="2704635"/>
                    <a:pt x="93980" y="2676695"/>
                  </a:cubicBezTo>
                  <a:cubicBezTo>
                    <a:pt x="114300" y="2685585"/>
                    <a:pt x="135890" y="2690665"/>
                    <a:pt x="160020" y="2690665"/>
                  </a:cubicBezTo>
                  <a:lnTo>
                    <a:pt x="3833974" y="2690665"/>
                  </a:lnTo>
                  <a:cubicBezTo>
                    <a:pt x="3921604" y="2690665"/>
                    <a:pt x="3992724" y="2619545"/>
                    <a:pt x="3992724" y="2531915"/>
                  </a:cubicBezTo>
                  <a:lnTo>
                    <a:pt x="3992724" y="158750"/>
                  </a:lnTo>
                  <a:cubicBezTo>
                    <a:pt x="3992724" y="140970"/>
                    <a:pt x="3988913" y="123190"/>
                    <a:pt x="3983834" y="106680"/>
                  </a:cubicBezTo>
                  <a:cubicBezTo>
                    <a:pt x="4005424" y="132080"/>
                    <a:pt x="4019393" y="165100"/>
                    <a:pt x="4019393" y="201930"/>
                  </a:cubicBezTo>
                  <a:lnTo>
                    <a:pt x="4019393" y="2575095"/>
                  </a:lnTo>
                  <a:cubicBezTo>
                    <a:pt x="4019393" y="2575095"/>
                    <a:pt x="4019393" y="2575095"/>
                    <a:pt x="4019393" y="2575095"/>
                  </a:cubicBezTo>
                  <a:close/>
                </a:path>
              </a:pathLst>
            </a:custGeom>
            <a:solidFill>
              <a:srgbClr val="70443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748789" y="602480"/>
            <a:ext cx="535653" cy="60697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48777" y="508223"/>
            <a:ext cx="758021" cy="758021"/>
          </a:xfrm>
          <a:prstGeom prst="rect">
            <a:avLst/>
          </a:prstGeom>
        </p:spPr>
      </p:pic>
      <p:sp>
        <p:nvSpPr>
          <p:cNvPr id="24" name="AutoShape 24"/>
          <p:cNvSpPr/>
          <p:nvPr/>
        </p:nvSpPr>
        <p:spPr>
          <a:xfrm>
            <a:off x="1201364" y="1409700"/>
            <a:ext cx="15003344" cy="0"/>
          </a:xfrm>
          <a:prstGeom prst="line">
            <a:avLst/>
          </a:prstGeom>
          <a:ln w="47625" cap="flat">
            <a:solidFill>
              <a:srgbClr val="704430"/>
            </a:solidFill>
            <a:prstDash val="solid"/>
            <a:headEnd type="none" w="sm" len="sm"/>
            <a:tailEnd type="none" w="sm" len="sm"/>
          </a:ln>
        </p:spPr>
      </p:sp>
      <p:sp>
        <p:nvSpPr>
          <p:cNvPr id="42" name="Rectangle: Rounded Corners 41">
            <a:extLst>
              <a:ext uri="{FF2B5EF4-FFF2-40B4-BE49-F238E27FC236}">
                <a16:creationId xmlns:a16="http://schemas.microsoft.com/office/drawing/2014/main" id="{BA038B96-AF2E-E86D-B33D-3892CDC88696}"/>
              </a:ext>
            </a:extLst>
          </p:cNvPr>
          <p:cNvSpPr/>
          <p:nvPr/>
        </p:nvSpPr>
        <p:spPr>
          <a:xfrm>
            <a:off x="0" y="1351284"/>
            <a:ext cx="2876138" cy="835373"/>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spcAft>
                <a:spcPts val="800"/>
              </a:spcAft>
            </a:pPr>
            <a:r>
              <a:rPr lang="en-US" sz="3600" b="1">
                <a:latin typeface="Arial" panose="020B0604020202020204" pitchFamily="34" charset="0"/>
                <a:ea typeface="Calibri" panose="020F0502020204030204" pitchFamily="34" charset="0"/>
                <a:cs typeface="Arial" panose="020B0604020202020204" pitchFamily="34" charset="0"/>
              </a:rPr>
              <a:t>Luyện tập 1</a:t>
            </a:r>
            <a:endParaRPr lang="en-US" sz="3600">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61D196C1-E7C2-EF1C-4EB9-27D9552C758A}"/>
              </a:ext>
            </a:extLst>
          </p:cNvPr>
          <p:cNvSpPr txBox="1"/>
          <p:nvPr/>
        </p:nvSpPr>
        <p:spPr>
          <a:xfrm>
            <a:off x="1812062" y="377708"/>
            <a:ext cx="13046938" cy="901593"/>
          </a:xfrm>
          <a:prstGeom prst="rect">
            <a:avLst/>
          </a:prstGeom>
          <a:noFill/>
        </p:spPr>
        <p:txBody>
          <a:bodyPr wrap="square" rtlCol="0">
            <a:spAutoFit/>
          </a:bodyPr>
          <a:lstStyle/>
          <a:p>
            <a:pPr>
              <a:lnSpc>
                <a:spcPct val="150000"/>
              </a:lnSpc>
            </a:pPr>
            <a:r>
              <a:rPr lang="en-US" sz="4000" b="1">
                <a:latin typeface="Arial" panose="020B0604020202020204" pitchFamily="34" charset="0"/>
                <a:cs typeface="Arial" panose="020B0604020202020204" pitchFamily="34" charset="0"/>
              </a:rPr>
              <a:t>Em hãy đọc nội dung Luyện tập 1 và trả lời câu hỏi</a:t>
            </a:r>
          </a:p>
        </p:txBody>
      </p:sp>
      <p:sp>
        <p:nvSpPr>
          <p:cNvPr id="13" name="TextBox 12">
            <a:extLst>
              <a:ext uri="{FF2B5EF4-FFF2-40B4-BE49-F238E27FC236}">
                <a16:creationId xmlns:a16="http://schemas.microsoft.com/office/drawing/2014/main" id="{F7A7C5AD-411D-E9B6-7B17-B58A0290250F}"/>
              </a:ext>
            </a:extLst>
          </p:cNvPr>
          <p:cNvSpPr txBox="1"/>
          <p:nvPr/>
        </p:nvSpPr>
        <p:spPr>
          <a:xfrm>
            <a:off x="2401358" y="5106445"/>
            <a:ext cx="14221585" cy="4568238"/>
          </a:xfrm>
          <a:prstGeom prst="rect">
            <a:avLst/>
          </a:prstGeom>
          <a:noFill/>
        </p:spPr>
        <p:txBody>
          <a:bodyPr wrap="square">
            <a:spAutoFit/>
          </a:bodyPr>
          <a:lstStyle/>
          <a:p>
            <a:pPr algn="just">
              <a:lnSpc>
                <a:spcPct val="150000"/>
              </a:lnSpc>
              <a:spcAft>
                <a:spcPts val="800"/>
              </a:spcAft>
            </a:pPr>
            <a:r>
              <a:rPr lang="en-US" sz="3600">
                <a:latin typeface="Arial" panose="020B0604020202020204" pitchFamily="34" charset="0"/>
                <a:ea typeface="Times New Roman" panose="02020603050405020304" pitchFamily="18" charset="0"/>
                <a:cs typeface="Times New Roman" panose="02020603050405020304" pitchFamily="18" charset="0"/>
              </a:rPr>
              <a:t>Để chọn một loại đồ uống là thực hiện một trong ba hành động sau:</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a:latin typeface="Arial" panose="020B0604020202020204" pitchFamily="34" charset="0"/>
                <a:ea typeface="Times New Roman" panose="02020603050405020304" pitchFamily="18" charset="0"/>
                <a:cs typeface="Times New Roman" panose="02020603050405020304" pitchFamily="18" charset="0"/>
              </a:rPr>
              <a:t>Chọn một loại trà sữa: có 5 cách chọn.</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a:latin typeface="Arial" panose="020B0604020202020204" pitchFamily="34" charset="0"/>
                <a:ea typeface="Times New Roman" panose="02020603050405020304" pitchFamily="18" charset="0"/>
                <a:cs typeface="Times New Roman" panose="02020603050405020304" pitchFamily="18" charset="0"/>
              </a:rPr>
              <a:t>Chọn một loại nước hoa quả: có 6 cách chọn.</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a:latin typeface="Arial" panose="020B0604020202020204" pitchFamily="34" charset="0"/>
                <a:ea typeface="Times New Roman" panose="02020603050405020304" pitchFamily="18" charset="0"/>
                <a:cs typeface="Times New Roman" panose="02020603050405020304" pitchFamily="18" charset="0"/>
              </a:rPr>
              <a:t>Chọn một loại sinh tố: có 4 cách chọn.</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a:latin typeface="Arial" panose="020B0604020202020204" pitchFamily="34" charset="0"/>
                <a:ea typeface="Times New Roman" panose="02020603050405020304" pitchFamily="18" charset="0"/>
                <a:cs typeface="Times New Roman" panose="02020603050405020304" pitchFamily="18" charset="0"/>
              </a:rPr>
              <a:t>Vậy có 5 + 6 + 4 = 15 cách chọn một loại đồ uống. </a:t>
            </a:r>
            <a:endParaRPr lang="en-US" sz="3600">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218FD1FC-05A7-EC1E-C97E-4DF57F8BAF44}"/>
              </a:ext>
            </a:extLst>
          </p:cNvPr>
          <p:cNvSpPr txBox="1"/>
          <p:nvPr/>
        </p:nvSpPr>
        <p:spPr>
          <a:xfrm>
            <a:off x="1800581" y="2139043"/>
            <a:ext cx="14552831" cy="2495876"/>
          </a:xfrm>
          <a:prstGeom prst="rect">
            <a:avLst/>
          </a:prstGeom>
          <a:noFill/>
        </p:spPr>
        <p:txBody>
          <a:bodyPr wrap="square">
            <a:spAutoFit/>
          </a:bodyPr>
          <a:lstStyle/>
          <a:p>
            <a:pPr>
              <a:lnSpc>
                <a:spcPct val="150000"/>
              </a:lnSpc>
              <a:spcAft>
                <a:spcPts val="1200"/>
              </a:spcAft>
            </a:pPr>
            <a:r>
              <a:rPr lang="en-US" sz="3600">
                <a:latin typeface="Arial" panose="020B0604020202020204" pitchFamily="34" charset="0"/>
                <a:ea typeface="Calibri" panose="020F0502020204030204" pitchFamily="34" charset="0"/>
                <a:cs typeface="Times New Roman" panose="02020603050405020304" pitchFamily="18" charset="0"/>
              </a:rPr>
              <a:t>Một quán bán ba loại đồ uống: trà sữa, nước hoa quả và sinh tố. Có 5 loại trà sữa, 6 loại nước hoa quả và 4 loại sinh tố. Hỏi mỗi khách hàng có bao nhiêu cách chọn một loại đồ uống?</a:t>
            </a:r>
            <a:endParaRPr lang="en-US" sz="3600">
              <a:latin typeface="Calibri" panose="020F0502020204030204" pitchFamily="34" charset="0"/>
              <a:ea typeface="Calibri" panose="020F0502020204030204" pitchFamily="34" charset="0"/>
              <a:cs typeface="Times New Roman" panose="02020603050405020304" pitchFamily="18" charset="0"/>
            </a:endParaRPr>
          </a:p>
        </p:txBody>
      </p:sp>
      <p:sp>
        <p:nvSpPr>
          <p:cNvPr id="18" name="Arrow: Right 17">
            <a:extLst>
              <a:ext uri="{FF2B5EF4-FFF2-40B4-BE49-F238E27FC236}">
                <a16:creationId xmlns:a16="http://schemas.microsoft.com/office/drawing/2014/main" id="{0457A358-D242-45BD-DD3A-EC8BD2C45210}"/>
              </a:ext>
            </a:extLst>
          </p:cNvPr>
          <p:cNvSpPr/>
          <p:nvPr/>
        </p:nvSpPr>
        <p:spPr>
          <a:xfrm>
            <a:off x="125270" y="4994189"/>
            <a:ext cx="2049475" cy="12192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US" sz="3600" b="1">
                <a:solidFill>
                  <a:srgbClr val="C00000"/>
                </a:solidFill>
                <a:latin typeface="Arial" panose="020B0604020202020204" pitchFamily="34" charset="0"/>
                <a:cs typeface="Arial" panose="020B0604020202020204" pitchFamily="34" charset="0"/>
              </a:rPr>
              <a:t>Giải</a:t>
            </a:r>
          </a:p>
        </p:txBody>
      </p:sp>
    </p:spTree>
    <p:extLst>
      <p:ext uri="{BB962C8B-B14F-4D97-AF65-F5344CB8AC3E}">
        <p14:creationId xmlns:p14="http://schemas.microsoft.com/office/powerpoint/2010/main" val="10521203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 grpId="0"/>
      <p:bldP spid="13" grpId="0"/>
      <p:bldP spid="16"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803683" y="98626"/>
            <a:ext cx="16449935" cy="10331691"/>
            <a:chOff x="0" y="0"/>
            <a:chExt cx="4030824" cy="2733845"/>
          </a:xfrm>
        </p:grpSpPr>
        <p:sp>
          <p:nvSpPr>
            <p:cNvPr id="4" name="Freeform 4"/>
            <p:cNvSpPr/>
            <p:nvPr/>
          </p:nvSpPr>
          <p:spPr>
            <a:xfrm>
              <a:off x="92710" y="106680"/>
              <a:ext cx="3926683" cy="2614465"/>
            </a:xfrm>
            <a:custGeom>
              <a:avLst/>
              <a:gdLst/>
              <a:ahLst/>
              <a:cxnLst/>
              <a:rect l="l" t="t" r="r" b="b"/>
              <a:pathLst>
                <a:path w="3926683" h="2614465">
                  <a:moveTo>
                    <a:pt x="3900013" y="2425235"/>
                  </a:moveTo>
                  <a:cubicBezTo>
                    <a:pt x="3900013" y="2512865"/>
                    <a:pt x="3823813" y="2583985"/>
                    <a:pt x="3742533" y="2583985"/>
                  </a:cubicBezTo>
                  <a:lnTo>
                    <a:pt x="66040" y="2583985"/>
                  </a:lnTo>
                  <a:cubicBezTo>
                    <a:pt x="43180" y="2583985"/>
                    <a:pt x="20320" y="2578905"/>
                    <a:pt x="0" y="2570015"/>
                  </a:cubicBezTo>
                  <a:cubicBezTo>
                    <a:pt x="26670" y="2597955"/>
                    <a:pt x="63500" y="2614465"/>
                    <a:pt x="119154" y="2614465"/>
                  </a:cubicBezTo>
                  <a:lnTo>
                    <a:pt x="3780633" y="2614465"/>
                  </a:lnTo>
                  <a:cubicBezTo>
                    <a:pt x="3860644" y="2614465"/>
                    <a:pt x="3926683" y="2548425"/>
                    <a:pt x="3926683" y="2468415"/>
                  </a:cubicBezTo>
                  <a:lnTo>
                    <a:pt x="3926683" y="95250"/>
                  </a:lnTo>
                  <a:cubicBezTo>
                    <a:pt x="3926683" y="58420"/>
                    <a:pt x="3912713" y="25400"/>
                    <a:pt x="3891124" y="0"/>
                  </a:cubicBezTo>
                  <a:cubicBezTo>
                    <a:pt x="3897474" y="16510"/>
                    <a:pt x="3900013" y="34290"/>
                    <a:pt x="3900013" y="52070"/>
                  </a:cubicBezTo>
                  <a:lnTo>
                    <a:pt x="3900013" y="2425235"/>
                  </a:lnTo>
                  <a:lnTo>
                    <a:pt x="3900013" y="2425235"/>
                  </a:lnTo>
                  <a:close/>
                </a:path>
              </a:pathLst>
            </a:custGeom>
            <a:solidFill>
              <a:srgbClr val="704430"/>
            </a:solidFill>
          </p:spPr>
        </p:sp>
        <p:sp>
          <p:nvSpPr>
            <p:cNvPr id="5" name="Freeform 5"/>
            <p:cNvSpPr/>
            <p:nvPr/>
          </p:nvSpPr>
          <p:spPr>
            <a:xfrm>
              <a:off x="12700" y="12700"/>
              <a:ext cx="3966054" cy="2665265"/>
            </a:xfrm>
            <a:custGeom>
              <a:avLst/>
              <a:gdLst/>
              <a:ahLst/>
              <a:cxnLst/>
              <a:rect l="l" t="t" r="r" b="b"/>
              <a:pathLst>
                <a:path w="3966054" h="2665265">
                  <a:moveTo>
                    <a:pt x="146050" y="2665265"/>
                  </a:moveTo>
                  <a:lnTo>
                    <a:pt x="3820004" y="2665265"/>
                  </a:lnTo>
                  <a:cubicBezTo>
                    <a:pt x="3900013" y="2665265"/>
                    <a:pt x="3966054" y="2599225"/>
                    <a:pt x="3966054" y="2519215"/>
                  </a:cubicBezTo>
                  <a:lnTo>
                    <a:pt x="3966054" y="146050"/>
                  </a:lnTo>
                  <a:cubicBezTo>
                    <a:pt x="3966054" y="66040"/>
                    <a:pt x="3900013" y="0"/>
                    <a:pt x="3820004" y="0"/>
                  </a:cubicBezTo>
                  <a:lnTo>
                    <a:pt x="146050" y="0"/>
                  </a:lnTo>
                  <a:cubicBezTo>
                    <a:pt x="66040" y="0"/>
                    <a:pt x="0" y="66040"/>
                    <a:pt x="0" y="146050"/>
                  </a:cubicBezTo>
                  <a:lnTo>
                    <a:pt x="0" y="2519215"/>
                  </a:lnTo>
                  <a:cubicBezTo>
                    <a:pt x="0" y="2600495"/>
                    <a:pt x="66040" y="2665265"/>
                    <a:pt x="146050" y="2665265"/>
                  </a:cubicBezTo>
                  <a:close/>
                </a:path>
              </a:pathLst>
            </a:custGeom>
            <a:solidFill>
              <a:srgbClr val="B9DDBF"/>
            </a:solidFill>
          </p:spPr>
        </p:sp>
        <p:sp>
          <p:nvSpPr>
            <p:cNvPr id="6" name="Freeform 6"/>
            <p:cNvSpPr/>
            <p:nvPr/>
          </p:nvSpPr>
          <p:spPr>
            <a:xfrm>
              <a:off x="0" y="0"/>
              <a:ext cx="4030824" cy="2733845"/>
            </a:xfrm>
            <a:custGeom>
              <a:avLst/>
              <a:gdLst/>
              <a:ahLst/>
              <a:cxnLst/>
              <a:rect l="l" t="t" r="r" b="b"/>
              <a:pathLst>
                <a:path w="4030824" h="2733845">
                  <a:moveTo>
                    <a:pt x="3967324" y="74930"/>
                  </a:moveTo>
                  <a:cubicBezTo>
                    <a:pt x="3939384" y="30480"/>
                    <a:pt x="3889854" y="0"/>
                    <a:pt x="3832704" y="0"/>
                  </a:cubicBezTo>
                  <a:lnTo>
                    <a:pt x="158750" y="0"/>
                  </a:lnTo>
                  <a:cubicBezTo>
                    <a:pt x="71120" y="0"/>
                    <a:pt x="0" y="71120"/>
                    <a:pt x="0" y="158750"/>
                  </a:cubicBezTo>
                  <a:lnTo>
                    <a:pt x="0" y="2531915"/>
                  </a:lnTo>
                  <a:cubicBezTo>
                    <a:pt x="0" y="2583985"/>
                    <a:pt x="25400" y="2629705"/>
                    <a:pt x="63500" y="2658915"/>
                  </a:cubicBezTo>
                  <a:cubicBezTo>
                    <a:pt x="91440" y="2703365"/>
                    <a:pt x="140970" y="2733845"/>
                    <a:pt x="215477" y="2733845"/>
                  </a:cubicBezTo>
                  <a:lnTo>
                    <a:pt x="3872074" y="2733845"/>
                  </a:lnTo>
                  <a:cubicBezTo>
                    <a:pt x="3959704" y="2733845"/>
                    <a:pt x="4030824" y="2662725"/>
                    <a:pt x="4030824" y="2575095"/>
                  </a:cubicBezTo>
                  <a:lnTo>
                    <a:pt x="4030824" y="201930"/>
                  </a:lnTo>
                  <a:cubicBezTo>
                    <a:pt x="4030823" y="149860"/>
                    <a:pt x="4005423" y="104140"/>
                    <a:pt x="3967324" y="74930"/>
                  </a:cubicBezTo>
                  <a:close/>
                  <a:moveTo>
                    <a:pt x="12700" y="2531915"/>
                  </a:moveTo>
                  <a:lnTo>
                    <a:pt x="12700" y="158750"/>
                  </a:lnTo>
                  <a:cubicBezTo>
                    <a:pt x="12700" y="78740"/>
                    <a:pt x="78740" y="12700"/>
                    <a:pt x="158750" y="12700"/>
                  </a:cubicBezTo>
                  <a:lnTo>
                    <a:pt x="3832704" y="12700"/>
                  </a:lnTo>
                  <a:cubicBezTo>
                    <a:pt x="3912713" y="12700"/>
                    <a:pt x="3978754" y="78740"/>
                    <a:pt x="3978754" y="158750"/>
                  </a:cubicBezTo>
                  <a:lnTo>
                    <a:pt x="3978754" y="2531915"/>
                  </a:lnTo>
                  <a:cubicBezTo>
                    <a:pt x="3978754" y="2611925"/>
                    <a:pt x="3912713" y="2677965"/>
                    <a:pt x="3832704" y="2677965"/>
                  </a:cubicBezTo>
                  <a:lnTo>
                    <a:pt x="158750" y="2677965"/>
                  </a:lnTo>
                  <a:cubicBezTo>
                    <a:pt x="78740" y="2677965"/>
                    <a:pt x="12700" y="2613195"/>
                    <a:pt x="12700" y="2531915"/>
                  </a:cubicBezTo>
                  <a:close/>
                  <a:moveTo>
                    <a:pt x="4019393" y="2575095"/>
                  </a:moveTo>
                  <a:cubicBezTo>
                    <a:pt x="4019393" y="2655105"/>
                    <a:pt x="3952084" y="2721145"/>
                    <a:pt x="3872073" y="2721145"/>
                  </a:cubicBezTo>
                  <a:lnTo>
                    <a:pt x="215477" y="2721145"/>
                  </a:lnTo>
                  <a:cubicBezTo>
                    <a:pt x="157480" y="2721145"/>
                    <a:pt x="120650" y="2704635"/>
                    <a:pt x="93980" y="2676695"/>
                  </a:cubicBezTo>
                  <a:cubicBezTo>
                    <a:pt x="114300" y="2685585"/>
                    <a:pt x="135890" y="2690665"/>
                    <a:pt x="160020" y="2690665"/>
                  </a:cubicBezTo>
                  <a:lnTo>
                    <a:pt x="3833974" y="2690665"/>
                  </a:lnTo>
                  <a:cubicBezTo>
                    <a:pt x="3921604" y="2690665"/>
                    <a:pt x="3992724" y="2619545"/>
                    <a:pt x="3992724" y="2531915"/>
                  </a:cubicBezTo>
                  <a:lnTo>
                    <a:pt x="3992724" y="158750"/>
                  </a:lnTo>
                  <a:cubicBezTo>
                    <a:pt x="3992724" y="140970"/>
                    <a:pt x="3988913" y="123190"/>
                    <a:pt x="3983834" y="106680"/>
                  </a:cubicBezTo>
                  <a:cubicBezTo>
                    <a:pt x="4005424" y="132080"/>
                    <a:pt x="4019393" y="165100"/>
                    <a:pt x="4019393" y="201930"/>
                  </a:cubicBezTo>
                  <a:lnTo>
                    <a:pt x="4019393" y="2575095"/>
                  </a:lnTo>
                  <a:cubicBezTo>
                    <a:pt x="4019393" y="2575095"/>
                    <a:pt x="4019393" y="2575095"/>
                    <a:pt x="4019393" y="2575095"/>
                  </a:cubicBezTo>
                  <a:close/>
                </a:path>
              </a:pathLst>
            </a:custGeom>
            <a:solidFill>
              <a:srgbClr val="70443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687867" y="400878"/>
            <a:ext cx="535653" cy="60697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36020" y="321697"/>
            <a:ext cx="758021" cy="758021"/>
          </a:xfrm>
          <a:prstGeom prst="rect">
            <a:avLst/>
          </a:prstGeom>
        </p:spPr>
      </p:pic>
      <p:sp>
        <p:nvSpPr>
          <p:cNvPr id="24" name="AutoShape 24"/>
          <p:cNvSpPr/>
          <p:nvPr/>
        </p:nvSpPr>
        <p:spPr>
          <a:xfrm>
            <a:off x="1190695" y="1257300"/>
            <a:ext cx="15003344" cy="0"/>
          </a:xfrm>
          <a:prstGeom prst="line">
            <a:avLst/>
          </a:prstGeom>
          <a:ln w="47625" cap="flat">
            <a:solidFill>
              <a:srgbClr val="704430"/>
            </a:solidFill>
            <a:prstDash val="solid"/>
            <a:headEnd type="none" w="sm" len="sm"/>
            <a:tailEnd type="none" w="sm" len="sm"/>
          </a:ln>
        </p:spPr>
      </p:sp>
      <p:grpSp>
        <p:nvGrpSpPr>
          <p:cNvPr id="29" name="Group 28">
            <a:extLst>
              <a:ext uri="{FF2B5EF4-FFF2-40B4-BE49-F238E27FC236}">
                <a16:creationId xmlns:a16="http://schemas.microsoft.com/office/drawing/2014/main" id="{E4991F9D-B6EE-1DDA-E7CA-6161DB045E39}"/>
              </a:ext>
            </a:extLst>
          </p:cNvPr>
          <p:cNvGrpSpPr/>
          <p:nvPr/>
        </p:nvGrpSpPr>
        <p:grpSpPr>
          <a:xfrm>
            <a:off x="1277553" y="124277"/>
            <a:ext cx="10945751" cy="1072206"/>
            <a:chOff x="1327410" y="3207451"/>
            <a:chExt cx="13928445" cy="1320173"/>
          </a:xfrm>
        </p:grpSpPr>
        <p:grpSp>
          <p:nvGrpSpPr>
            <p:cNvPr id="9" name="Group 9"/>
            <p:cNvGrpSpPr/>
            <p:nvPr/>
          </p:nvGrpSpPr>
          <p:grpSpPr>
            <a:xfrm>
              <a:off x="1327410" y="3207451"/>
              <a:ext cx="13928445" cy="1320173"/>
              <a:chOff x="-1235701" y="-66706"/>
              <a:chExt cx="20192434" cy="1913890"/>
            </a:xfrm>
          </p:grpSpPr>
          <p:sp>
            <p:nvSpPr>
              <p:cNvPr id="10" name="Freeform 10"/>
              <p:cNvSpPr/>
              <p:nvPr/>
            </p:nvSpPr>
            <p:spPr>
              <a:xfrm>
                <a:off x="-1235701" y="-66706"/>
                <a:ext cx="20192434" cy="1913890"/>
              </a:xfrm>
              <a:custGeom>
                <a:avLst/>
                <a:gdLst/>
                <a:ahLst/>
                <a:cxnLst/>
                <a:rect l="l" t="t" r="r" b="b"/>
                <a:pathLst>
                  <a:path w="20192434" h="1913890">
                    <a:moveTo>
                      <a:pt x="20192434" y="956945"/>
                    </a:moveTo>
                    <a:lnTo>
                      <a:pt x="20192434" y="956945"/>
                    </a:lnTo>
                    <a:cubicBezTo>
                      <a:pt x="20192434" y="1485392"/>
                      <a:pt x="19764063" y="1913890"/>
                      <a:pt x="19235489" y="1913890"/>
                    </a:cubicBezTo>
                    <a:lnTo>
                      <a:pt x="956945" y="1913890"/>
                    </a:lnTo>
                    <a:cubicBezTo>
                      <a:pt x="428371" y="1913890"/>
                      <a:pt x="0" y="1485392"/>
                      <a:pt x="0" y="956945"/>
                    </a:cubicBezTo>
                    <a:lnTo>
                      <a:pt x="0" y="956945"/>
                    </a:lnTo>
                    <a:cubicBezTo>
                      <a:pt x="0" y="428371"/>
                      <a:pt x="428371" y="0"/>
                      <a:pt x="956945" y="0"/>
                    </a:cubicBezTo>
                    <a:lnTo>
                      <a:pt x="19235489" y="0"/>
                    </a:lnTo>
                    <a:cubicBezTo>
                      <a:pt x="19763936" y="0"/>
                      <a:pt x="20192434" y="428371"/>
                      <a:pt x="20192434" y="956945"/>
                    </a:cubicBezTo>
                    <a:close/>
                  </a:path>
                </a:pathLst>
              </a:custGeom>
              <a:solidFill>
                <a:srgbClr val="FFF3ED"/>
              </a:solidFill>
            </p:spPr>
          </p:sp>
        </p:grpSp>
        <p:sp>
          <p:nvSpPr>
            <p:cNvPr id="28" name="TextBox 27">
              <a:extLst>
                <a:ext uri="{FF2B5EF4-FFF2-40B4-BE49-F238E27FC236}">
                  <a16:creationId xmlns:a16="http://schemas.microsoft.com/office/drawing/2014/main" id="{2A0D4CF0-6F12-E902-6399-7303C05C4877}"/>
                </a:ext>
              </a:extLst>
            </p:cNvPr>
            <p:cNvSpPr txBox="1"/>
            <p:nvPr/>
          </p:nvSpPr>
          <p:spPr>
            <a:xfrm>
              <a:off x="1834942" y="3260098"/>
              <a:ext cx="8709308" cy="125055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6000" b="1">
                  <a:latin typeface="Arial" panose="020B0604020202020204" pitchFamily="34" charset="0"/>
                  <a:cs typeface="Arial" panose="020B0604020202020204" pitchFamily="34" charset="0"/>
                </a:rPr>
                <a:t>II. Quy tắc nhân</a:t>
              </a:r>
            </a:p>
          </p:txBody>
        </p:sp>
      </p:grpSp>
      <p:sp>
        <p:nvSpPr>
          <p:cNvPr id="42" name="Rectangle: Rounded Corners 41">
            <a:extLst>
              <a:ext uri="{FF2B5EF4-FFF2-40B4-BE49-F238E27FC236}">
                <a16:creationId xmlns:a16="http://schemas.microsoft.com/office/drawing/2014/main" id="{BA038B96-AF2E-E86D-B33D-3892CDC88696}"/>
              </a:ext>
            </a:extLst>
          </p:cNvPr>
          <p:cNvSpPr/>
          <p:nvPr/>
        </p:nvSpPr>
        <p:spPr>
          <a:xfrm>
            <a:off x="1277553" y="1330940"/>
            <a:ext cx="1639373" cy="949093"/>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sz="4800" b="1">
                <a:latin typeface="Arial" panose="020B0604020202020204" pitchFamily="34" charset="0"/>
                <a:cs typeface="Arial" panose="020B0604020202020204" pitchFamily="34" charset="0"/>
              </a:rPr>
              <a:t>HĐ2</a:t>
            </a:r>
          </a:p>
        </p:txBody>
      </p:sp>
      <p:sp>
        <p:nvSpPr>
          <p:cNvPr id="8" name="TextBox 7">
            <a:extLst>
              <a:ext uri="{FF2B5EF4-FFF2-40B4-BE49-F238E27FC236}">
                <a16:creationId xmlns:a16="http://schemas.microsoft.com/office/drawing/2014/main" id="{86F6B5D2-49DD-E678-D439-DA076205897A}"/>
              </a:ext>
            </a:extLst>
          </p:cNvPr>
          <p:cNvSpPr txBox="1"/>
          <p:nvPr/>
        </p:nvSpPr>
        <p:spPr>
          <a:xfrm>
            <a:off x="3030188" y="1353025"/>
            <a:ext cx="15010305" cy="820674"/>
          </a:xfrm>
          <a:prstGeom prst="rect">
            <a:avLst/>
          </a:prstGeom>
          <a:noFill/>
        </p:spPr>
        <p:txBody>
          <a:bodyPr wrap="square">
            <a:spAutoFit/>
          </a:bodyPr>
          <a:lstStyle/>
          <a:p>
            <a:pPr>
              <a:lnSpc>
                <a:spcPct val="150000"/>
              </a:lnSpc>
              <a:spcAft>
                <a:spcPts val="800"/>
              </a:spcAft>
            </a:pPr>
            <a:r>
              <a:rPr lang="en-US" sz="3600" b="1">
                <a:latin typeface="Arial" panose="020B0604020202020204" pitchFamily="34" charset="0"/>
                <a:ea typeface="Calibri" panose="020F0502020204030204" pitchFamily="34" charset="0"/>
                <a:cs typeface="Arial" panose="020B0604020202020204" pitchFamily="34" charset="0"/>
              </a:rPr>
              <a:t>Hoạt động nhóm: hãy đọc nội dung HĐ2 và trả lời câu hỏi</a:t>
            </a:r>
            <a:r>
              <a:rPr lang="en-US" sz="2800" b="1">
                <a:latin typeface="Arial" panose="020B0604020202020204" pitchFamily="34" charset="0"/>
                <a:ea typeface="Calibri" panose="020F0502020204030204" pitchFamily="34" charset="0"/>
                <a:cs typeface="Arial" panose="020B0604020202020204" pitchFamily="34" charset="0"/>
              </a:rPr>
              <a:t>.</a:t>
            </a:r>
            <a:endParaRPr lang="en-US" sz="2800">
              <a:latin typeface="Arial" panose="020B0604020202020204" pitchFamily="34" charset="0"/>
              <a:ea typeface="Calibri" panose="020F050202020403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3E62EA1D-906E-6705-0031-BB6D62D86CBB}"/>
              </a:ext>
            </a:extLst>
          </p:cNvPr>
          <p:cNvSpPr txBox="1"/>
          <p:nvPr/>
        </p:nvSpPr>
        <p:spPr>
          <a:xfrm>
            <a:off x="1190695" y="2328028"/>
            <a:ext cx="15420906" cy="4144661"/>
          </a:xfrm>
          <a:prstGeom prst="rect">
            <a:avLst/>
          </a:prstGeom>
          <a:noFill/>
        </p:spPr>
        <p:txBody>
          <a:bodyPr wrap="square">
            <a:spAutoFit/>
          </a:bodyPr>
          <a:lstStyle/>
          <a:p>
            <a:pPr marL="30479" marR="30479" algn="just">
              <a:lnSpc>
                <a:spcPct val="150000"/>
              </a:lnSpc>
              <a:spcAft>
                <a:spcPts val="1200"/>
              </a:spcAft>
            </a:pPr>
            <a:r>
              <a:rPr lang="en-US" sz="3600">
                <a:solidFill>
                  <a:srgbClr val="000000"/>
                </a:solidFill>
                <a:latin typeface="Arial" panose="020B0604020202020204" pitchFamily="34" charset="0"/>
                <a:ea typeface="Times New Roman" panose="02020603050405020304" pitchFamily="18" charset="0"/>
                <a:cs typeface="Arial" panose="020B0604020202020204" pitchFamily="34" charset="0"/>
              </a:rPr>
              <a:t>Gia đình bạn Thảo dự định đi du lịch từ Lào Cai đến Hà Nội bằng một trong hai phương tiện: xe khách hoặc tàu hỏa. Sau đó, từ Hà Nội đi đến Thành phố Hồ Chí Minh bằng một trong ba phương tiện: máy bay, tàu hỏa, xe khách (Hình 4). Hỏi gia đình bạn Thảo có bao nhiêu cách để lựa chọn phương tiện để đi từ Lào Cai đến Thành phố Hồ Chí Minh, qua Hà Nội?</a:t>
            </a:r>
            <a:endParaRPr lang="en-US" sz="3600">
              <a:latin typeface="Arial" panose="020B0604020202020204" pitchFamily="34" charset="0"/>
              <a:ea typeface="Times New Roman" panose="02020603050405020304" pitchFamily="18" charset="0"/>
              <a:cs typeface="Arial" panose="020B0604020202020204" pitchFamily="34" charset="0"/>
            </a:endParaRPr>
          </a:p>
        </p:txBody>
      </p:sp>
      <p:pic>
        <p:nvPicPr>
          <p:cNvPr id="19" name="Picture 18" descr="A picture containing text&#10;&#10;Description automatically generated">
            <a:extLst>
              <a:ext uri="{FF2B5EF4-FFF2-40B4-BE49-F238E27FC236}">
                <a16:creationId xmlns:a16="http://schemas.microsoft.com/office/drawing/2014/main" id="{B18F1D8D-4A15-5AEF-EC2B-E63D57C1E8C5}"/>
              </a:ext>
            </a:extLst>
          </p:cNvPr>
          <p:cNvPicPr>
            <a:picLocks noChangeAspect="1"/>
          </p:cNvPicPr>
          <p:nvPr/>
        </p:nvPicPr>
        <p:blipFill rotWithShape="1">
          <a:blip r:embed="rId6">
            <a:extLst>
              <a:ext uri="{28A0092B-C50C-407E-A947-70E740481C1C}">
                <a14:useLocalDpi xmlns:a14="http://schemas.microsoft.com/office/drawing/2010/main" val="0"/>
              </a:ext>
            </a:extLst>
          </a:blip>
          <a:srcRect b="10114"/>
          <a:stretch/>
        </p:blipFill>
        <p:spPr>
          <a:xfrm>
            <a:off x="3183828" y="6674180"/>
            <a:ext cx="11017078" cy="3110807"/>
          </a:xfrm>
          <a:prstGeom prst="rect">
            <a:avLst/>
          </a:prstGeom>
        </p:spPr>
      </p:pic>
    </p:spTree>
    <p:extLst>
      <p:ext uri="{BB962C8B-B14F-4D97-AF65-F5344CB8AC3E}">
        <p14:creationId xmlns:p14="http://schemas.microsoft.com/office/powerpoint/2010/main" val="23565551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barn(inVertical)">
                                      <p:cBhvr>
                                        <p:cTn id="14" dur="500"/>
                                        <p:tgtEl>
                                          <p:spTgt spid="4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8991600" y="491146"/>
            <a:ext cx="9268098" cy="9452954"/>
            <a:chOff x="0" y="0"/>
            <a:chExt cx="2999863" cy="1357400"/>
          </a:xfrm>
        </p:grpSpPr>
        <p:sp>
          <p:nvSpPr>
            <p:cNvPr id="4" name="Freeform 4"/>
            <p:cNvSpPr/>
            <p:nvPr/>
          </p:nvSpPr>
          <p:spPr>
            <a:xfrm>
              <a:off x="92710" y="106680"/>
              <a:ext cx="2895723" cy="1238020"/>
            </a:xfrm>
            <a:custGeom>
              <a:avLst/>
              <a:gdLst/>
              <a:ahLst/>
              <a:cxnLst/>
              <a:rect l="l" t="t" r="r" b="b"/>
              <a:pathLst>
                <a:path w="2895723" h="1238020">
                  <a:moveTo>
                    <a:pt x="2869052" y="1048790"/>
                  </a:moveTo>
                  <a:cubicBezTo>
                    <a:pt x="2869052" y="1136420"/>
                    <a:pt x="2792852" y="1207541"/>
                    <a:pt x="2711573" y="1207541"/>
                  </a:cubicBezTo>
                  <a:lnTo>
                    <a:pt x="66040" y="1207541"/>
                  </a:lnTo>
                  <a:cubicBezTo>
                    <a:pt x="43180" y="1207541"/>
                    <a:pt x="20320" y="1202461"/>
                    <a:pt x="0" y="1193570"/>
                  </a:cubicBezTo>
                  <a:cubicBezTo>
                    <a:pt x="26670" y="1221511"/>
                    <a:pt x="63500" y="1238020"/>
                    <a:pt x="112583" y="1238020"/>
                  </a:cubicBezTo>
                  <a:lnTo>
                    <a:pt x="2749673" y="1238020"/>
                  </a:lnTo>
                  <a:cubicBezTo>
                    <a:pt x="2829683" y="1238020"/>
                    <a:pt x="2895723" y="1171981"/>
                    <a:pt x="2895723" y="1091970"/>
                  </a:cubicBezTo>
                  <a:lnTo>
                    <a:pt x="2895723" y="95250"/>
                  </a:lnTo>
                  <a:cubicBezTo>
                    <a:pt x="2895723" y="58420"/>
                    <a:pt x="2881752" y="25400"/>
                    <a:pt x="2860162" y="0"/>
                  </a:cubicBezTo>
                  <a:cubicBezTo>
                    <a:pt x="2866512" y="16510"/>
                    <a:pt x="2869052" y="34290"/>
                    <a:pt x="2869052" y="52070"/>
                  </a:cubicBezTo>
                  <a:lnTo>
                    <a:pt x="2869052" y="1048790"/>
                  </a:lnTo>
                  <a:lnTo>
                    <a:pt x="2869052" y="1048790"/>
                  </a:lnTo>
                  <a:close/>
                </a:path>
              </a:pathLst>
            </a:custGeom>
            <a:solidFill>
              <a:srgbClr val="704430"/>
            </a:solidFill>
          </p:spPr>
        </p:sp>
        <p:sp>
          <p:nvSpPr>
            <p:cNvPr id="5" name="Freeform 5"/>
            <p:cNvSpPr/>
            <p:nvPr/>
          </p:nvSpPr>
          <p:spPr>
            <a:xfrm>
              <a:off x="12700" y="12700"/>
              <a:ext cx="2935093" cy="1288821"/>
            </a:xfrm>
            <a:custGeom>
              <a:avLst/>
              <a:gdLst/>
              <a:ahLst/>
              <a:cxnLst/>
              <a:rect l="l" t="t" r="r" b="b"/>
              <a:pathLst>
                <a:path w="2935093" h="1288821">
                  <a:moveTo>
                    <a:pt x="146050" y="1288821"/>
                  </a:moveTo>
                  <a:lnTo>
                    <a:pt x="2789043" y="1288821"/>
                  </a:lnTo>
                  <a:cubicBezTo>
                    <a:pt x="2869053" y="1288821"/>
                    <a:pt x="2935093" y="1222780"/>
                    <a:pt x="2935093" y="1142770"/>
                  </a:cubicBezTo>
                  <a:lnTo>
                    <a:pt x="2935093" y="146050"/>
                  </a:lnTo>
                  <a:cubicBezTo>
                    <a:pt x="2935093" y="66040"/>
                    <a:pt x="2869053" y="0"/>
                    <a:pt x="2789043" y="0"/>
                  </a:cubicBezTo>
                  <a:lnTo>
                    <a:pt x="146050" y="0"/>
                  </a:lnTo>
                  <a:cubicBezTo>
                    <a:pt x="66040" y="0"/>
                    <a:pt x="0" y="66040"/>
                    <a:pt x="0" y="146050"/>
                  </a:cubicBezTo>
                  <a:lnTo>
                    <a:pt x="0" y="1142770"/>
                  </a:lnTo>
                  <a:cubicBezTo>
                    <a:pt x="0" y="1224050"/>
                    <a:pt x="66040" y="1288821"/>
                    <a:pt x="146050" y="1288821"/>
                  </a:cubicBezTo>
                  <a:close/>
                </a:path>
              </a:pathLst>
            </a:custGeom>
            <a:solidFill>
              <a:srgbClr val="FFF3ED"/>
            </a:solidFill>
          </p:spPr>
        </p:sp>
        <p:sp>
          <p:nvSpPr>
            <p:cNvPr id="6" name="Freeform 6"/>
            <p:cNvSpPr/>
            <p:nvPr/>
          </p:nvSpPr>
          <p:spPr>
            <a:xfrm>
              <a:off x="0" y="0"/>
              <a:ext cx="2999863" cy="1357400"/>
            </a:xfrm>
            <a:custGeom>
              <a:avLst/>
              <a:gdLst/>
              <a:ahLst/>
              <a:cxnLst/>
              <a:rect l="l" t="t" r="r" b="b"/>
              <a:pathLst>
                <a:path w="2999863" h="1357400">
                  <a:moveTo>
                    <a:pt x="2936363" y="74930"/>
                  </a:moveTo>
                  <a:cubicBezTo>
                    <a:pt x="2908423" y="30480"/>
                    <a:pt x="2858893" y="0"/>
                    <a:pt x="2801743" y="0"/>
                  </a:cubicBezTo>
                  <a:lnTo>
                    <a:pt x="158750" y="0"/>
                  </a:lnTo>
                  <a:cubicBezTo>
                    <a:pt x="71120" y="0"/>
                    <a:pt x="0" y="71120"/>
                    <a:pt x="0" y="158750"/>
                  </a:cubicBezTo>
                  <a:lnTo>
                    <a:pt x="0" y="1155470"/>
                  </a:lnTo>
                  <a:cubicBezTo>
                    <a:pt x="0" y="1207541"/>
                    <a:pt x="25400" y="1253261"/>
                    <a:pt x="63500" y="1282471"/>
                  </a:cubicBezTo>
                  <a:cubicBezTo>
                    <a:pt x="91440" y="1326921"/>
                    <a:pt x="140970" y="1357400"/>
                    <a:pt x="207881" y="1357400"/>
                  </a:cubicBezTo>
                  <a:lnTo>
                    <a:pt x="2841113" y="1357400"/>
                  </a:lnTo>
                  <a:cubicBezTo>
                    <a:pt x="2928743" y="1357400"/>
                    <a:pt x="2999863" y="1286280"/>
                    <a:pt x="2999863" y="1198650"/>
                  </a:cubicBezTo>
                  <a:lnTo>
                    <a:pt x="2999863" y="201930"/>
                  </a:lnTo>
                  <a:cubicBezTo>
                    <a:pt x="2999862" y="149860"/>
                    <a:pt x="2974462" y="104140"/>
                    <a:pt x="2936363" y="74930"/>
                  </a:cubicBezTo>
                  <a:close/>
                  <a:moveTo>
                    <a:pt x="12700" y="1155470"/>
                  </a:moveTo>
                  <a:lnTo>
                    <a:pt x="12700" y="158750"/>
                  </a:lnTo>
                  <a:cubicBezTo>
                    <a:pt x="12700" y="78740"/>
                    <a:pt x="78740" y="12700"/>
                    <a:pt x="158750" y="12700"/>
                  </a:cubicBezTo>
                  <a:lnTo>
                    <a:pt x="2801743" y="12700"/>
                  </a:lnTo>
                  <a:cubicBezTo>
                    <a:pt x="2881753" y="12700"/>
                    <a:pt x="2947793" y="78740"/>
                    <a:pt x="2947793" y="158750"/>
                  </a:cubicBezTo>
                  <a:lnTo>
                    <a:pt x="2947793" y="1155470"/>
                  </a:lnTo>
                  <a:cubicBezTo>
                    <a:pt x="2947793" y="1235480"/>
                    <a:pt x="2881753" y="1301521"/>
                    <a:pt x="2801743" y="1301521"/>
                  </a:cubicBezTo>
                  <a:lnTo>
                    <a:pt x="158750" y="1301521"/>
                  </a:lnTo>
                  <a:cubicBezTo>
                    <a:pt x="78740" y="1301521"/>
                    <a:pt x="12700" y="1236750"/>
                    <a:pt x="12700" y="1155470"/>
                  </a:cubicBezTo>
                  <a:close/>
                  <a:moveTo>
                    <a:pt x="2988433" y="1198650"/>
                  </a:moveTo>
                  <a:cubicBezTo>
                    <a:pt x="2988433" y="1278660"/>
                    <a:pt x="2921123" y="1344700"/>
                    <a:pt x="2841113" y="1344700"/>
                  </a:cubicBezTo>
                  <a:lnTo>
                    <a:pt x="207881" y="1344700"/>
                  </a:lnTo>
                  <a:cubicBezTo>
                    <a:pt x="157480" y="1344700"/>
                    <a:pt x="120650" y="1328190"/>
                    <a:pt x="93980" y="1300250"/>
                  </a:cubicBezTo>
                  <a:cubicBezTo>
                    <a:pt x="114300" y="1309140"/>
                    <a:pt x="135890" y="1314220"/>
                    <a:pt x="160020" y="1314220"/>
                  </a:cubicBezTo>
                  <a:lnTo>
                    <a:pt x="2803013" y="1314220"/>
                  </a:lnTo>
                  <a:cubicBezTo>
                    <a:pt x="2890643" y="1314220"/>
                    <a:pt x="2961763" y="1243100"/>
                    <a:pt x="2961763" y="1155470"/>
                  </a:cubicBezTo>
                  <a:lnTo>
                    <a:pt x="2961763" y="158750"/>
                  </a:lnTo>
                  <a:cubicBezTo>
                    <a:pt x="2961763" y="140970"/>
                    <a:pt x="2957953" y="123190"/>
                    <a:pt x="2952873" y="106680"/>
                  </a:cubicBezTo>
                  <a:cubicBezTo>
                    <a:pt x="2974463" y="132080"/>
                    <a:pt x="2988433" y="165100"/>
                    <a:pt x="2988433" y="201930"/>
                  </a:cubicBezTo>
                  <a:lnTo>
                    <a:pt x="2988433" y="1198650"/>
                  </a:lnTo>
                  <a:cubicBezTo>
                    <a:pt x="2988433" y="1198650"/>
                    <a:pt x="2988433" y="1198650"/>
                    <a:pt x="2988433" y="1198650"/>
                  </a:cubicBezTo>
                  <a:close/>
                </a:path>
              </a:pathLst>
            </a:custGeom>
            <a:solidFill>
              <a:srgbClr val="704430"/>
            </a:solidFill>
          </p:spPr>
        </p:sp>
      </p:grpSp>
      <p:grpSp>
        <p:nvGrpSpPr>
          <p:cNvPr id="7" name="Group 7"/>
          <p:cNvGrpSpPr/>
          <p:nvPr/>
        </p:nvGrpSpPr>
        <p:grpSpPr>
          <a:xfrm>
            <a:off x="3126088" y="491146"/>
            <a:ext cx="2775240" cy="1056303"/>
            <a:chOff x="0" y="0"/>
            <a:chExt cx="16435575" cy="1913890"/>
          </a:xfrm>
        </p:grpSpPr>
        <p:sp>
          <p:nvSpPr>
            <p:cNvPr id="8" name="Freeform 8"/>
            <p:cNvSpPr/>
            <p:nvPr/>
          </p:nvSpPr>
          <p:spPr>
            <a:xfrm>
              <a:off x="0" y="0"/>
              <a:ext cx="16435575" cy="1913890"/>
            </a:xfrm>
            <a:custGeom>
              <a:avLst/>
              <a:gdLst/>
              <a:ahLst/>
              <a:cxnLst/>
              <a:rect l="l" t="t" r="r" b="b"/>
              <a:pathLst>
                <a:path w="16435575" h="1913890">
                  <a:moveTo>
                    <a:pt x="16435575" y="956945"/>
                  </a:moveTo>
                  <a:lnTo>
                    <a:pt x="16435575" y="956945"/>
                  </a:lnTo>
                  <a:cubicBezTo>
                    <a:pt x="16435575" y="1485392"/>
                    <a:pt x="16007204" y="1913890"/>
                    <a:pt x="15478630" y="1913890"/>
                  </a:cubicBezTo>
                  <a:lnTo>
                    <a:pt x="956945" y="1913890"/>
                  </a:lnTo>
                  <a:cubicBezTo>
                    <a:pt x="428371" y="1913890"/>
                    <a:pt x="0" y="1485392"/>
                    <a:pt x="0" y="956945"/>
                  </a:cubicBezTo>
                  <a:lnTo>
                    <a:pt x="0" y="956945"/>
                  </a:lnTo>
                  <a:cubicBezTo>
                    <a:pt x="0" y="428371"/>
                    <a:pt x="428371" y="0"/>
                    <a:pt x="956945" y="0"/>
                  </a:cubicBezTo>
                  <a:lnTo>
                    <a:pt x="15478630" y="0"/>
                  </a:lnTo>
                  <a:cubicBezTo>
                    <a:pt x="16007077" y="0"/>
                    <a:pt x="16435575" y="428371"/>
                    <a:pt x="16435575" y="956945"/>
                  </a:cubicBezTo>
                  <a:close/>
                </a:path>
              </a:pathLst>
            </a:custGeom>
            <a:solidFill>
              <a:srgbClr val="FFF3ED"/>
            </a:solidFill>
            <a:ln w="57150">
              <a:solidFill>
                <a:schemeClr val="tx1"/>
              </a:solidFill>
            </a:ln>
          </p:spPr>
        </p:sp>
      </p:grpSp>
      <p:sp>
        <p:nvSpPr>
          <p:cNvPr id="12" name="TextBox 12"/>
          <p:cNvSpPr txBox="1"/>
          <p:nvPr/>
        </p:nvSpPr>
        <p:spPr>
          <a:xfrm>
            <a:off x="361279" y="546988"/>
            <a:ext cx="8122014" cy="944618"/>
          </a:xfrm>
          <a:prstGeom prst="rect">
            <a:avLst/>
          </a:prstGeom>
        </p:spPr>
        <p:txBody>
          <a:bodyPr lIns="0" tIns="0" rIns="0" bIns="0" rtlCol="0" anchor="t">
            <a:spAutoFit/>
          </a:bodyPr>
          <a:lstStyle/>
          <a:p>
            <a:pPr algn="ctr">
              <a:lnSpc>
                <a:spcPts val="8000"/>
              </a:lnSpc>
            </a:pPr>
            <a:r>
              <a:rPr lang="en-US" sz="5400">
                <a:solidFill>
                  <a:srgbClr val="704430"/>
                </a:solidFill>
                <a:latin typeface="Arial" panose="020B0604020202020204" pitchFamily="34" charset="0"/>
                <a:cs typeface="Arial" panose="020B0604020202020204" pitchFamily="34" charset="0"/>
              </a:rPr>
              <a:t>Giải</a:t>
            </a:r>
          </a:p>
        </p:txBody>
      </p:sp>
      <p:pic>
        <p:nvPicPr>
          <p:cNvPr id="9" name="Picture 8" descr="Diagram&#10;&#10;Description automatically generated">
            <a:extLst>
              <a:ext uri="{FF2B5EF4-FFF2-40B4-BE49-F238E27FC236}">
                <a16:creationId xmlns:a16="http://schemas.microsoft.com/office/drawing/2014/main" id="{E8F5A33B-E7EB-4D17-BC29-9E718F454A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26" y="2499972"/>
            <a:ext cx="8941024" cy="5610729"/>
          </a:xfrm>
          <a:prstGeom prst="rect">
            <a:avLst/>
          </a:prstGeom>
        </p:spPr>
      </p:pic>
      <p:sp>
        <p:nvSpPr>
          <p:cNvPr id="15" name="TextBox 14">
            <a:extLst>
              <a:ext uri="{FF2B5EF4-FFF2-40B4-BE49-F238E27FC236}">
                <a16:creationId xmlns:a16="http://schemas.microsoft.com/office/drawing/2014/main" id="{442C864D-9166-2005-8536-1E41D90983FA}"/>
              </a:ext>
            </a:extLst>
          </p:cNvPr>
          <p:cNvSpPr txBox="1"/>
          <p:nvPr/>
        </p:nvSpPr>
        <p:spPr>
          <a:xfrm>
            <a:off x="9278028" y="778688"/>
            <a:ext cx="8171959" cy="5388655"/>
          </a:xfrm>
          <a:prstGeom prst="rect">
            <a:avLst/>
          </a:prstGeom>
          <a:noFill/>
        </p:spPr>
        <p:txBody>
          <a:bodyPr wrap="square">
            <a:spAutoFit/>
          </a:bodyPr>
          <a:lstStyle/>
          <a:p>
            <a:pPr algn="just">
              <a:lnSpc>
                <a:spcPct val="150000"/>
              </a:lnSpc>
              <a:spcAft>
                <a:spcPts val="800"/>
              </a:spcAft>
            </a:pPr>
            <a:r>
              <a:rPr lang="nl-NL" sz="3200" dirty="0">
                <a:latin typeface="Arial" panose="020B0604020202020204" pitchFamily="34" charset="0"/>
                <a:ea typeface="Calibri" panose="020F0502020204030204" pitchFamily="34" charset="0"/>
                <a:cs typeface="Times New Roman" panose="02020603050405020304" pitchFamily="18" charset="0"/>
              </a:rPr>
              <a:t>Để thực hiện việc đi từ Lào Cai đến thành phố Hồ Chí Minh, gia đình bạn Thảo phải thực hiện hai hành động liên tiếp:</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nl-NL" sz="3200" dirty="0">
                <a:latin typeface="Arial" panose="020B0604020202020204" pitchFamily="34" charset="0"/>
                <a:ea typeface="Calibri" panose="020F0502020204030204" pitchFamily="34" charset="0"/>
                <a:cs typeface="Times New Roman" panose="02020603050405020304" pitchFamily="18" charset="0"/>
              </a:rPr>
              <a:t>- Có </a:t>
            </a:r>
            <a:r>
              <a:rPr lang="nl-NL" sz="3200" dirty="0">
                <a:latin typeface="Arial" panose="020B0604020202020204" pitchFamily="34" charset="0"/>
                <a:ea typeface="Times New Roman" panose="02020603050405020304" pitchFamily="18" charset="0"/>
                <a:cs typeface="Times New Roman" panose="02020603050405020304" pitchFamily="18" charset="0"/>
              </a:rPr>
              <a:t>2</a:t>
            </a:r>
            <a:r>
              <a:rPr lang="nl-NL" sz="3200" dirty="0">
                <a:latin typeface="Arial" panose="020B0604020202020204" pitchFamily="34" charset="0"/>
                <a:ea typeface="Calibri" panose="020F0502020204030204" pitchFamily="34" charset="0"/>
                <a:cs typeface="Times New Roman" panose="02020603050405020304" pitchFamily="18" charset="0"/>
              </a:rPr>
              <a:t> cách lựa chọn phương tiện để đi từ Lào Cai đến Hà Nội.</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nl-NL" sz="3200" dirty="0">
                <a:latin typeface="Arial" panose="020B0604020202020204" pitchFamily="34" charset="0"/>
                <a:ea typeface="Calibri" panose="020F0502020204030204" pitchFamily="34" charset="0"/>
                <a:cs typeface="Times New Roman" panose="02020603050405020304" pitchFamily="18" charset="0"/>
              </a:rPr>
              <a:t>- Có </a:t>
            </a:r>
            <a:r>
              <a:rPr lang="nl-NL" sz="3200" dirty="0">
                <a:latin typeface="Arial" panose="020B0604020202020204" pitchFamily="34" charset="0"/>
                <a:ea typeface="Times New Roman" panose="02020603050405020304" pitchFamily="18" charset="0"/>
                <a:cs typeface="Times New Roman" panose="02020603050405020304" pitchFamily="18" charset="0"/>
              </a:rPr>
              <a:t>3</a:t>
            </a:r>
            <a:r>
              <a:rPr lang="nl-NL" sz="3200" dirty="0">
                <a:latin typeface="Arial" panose="020B0604020202020204" pitchFamily="34" charset="0"/>
                <a:ea typeface="Calibri" panose="020F0502020204030204" pitchFamily="34" charset="0"/>
                <a:cs typeface="Times New Roman" panose="02020603050405020304" pitchFamily="18" charset="0"/>
              </a:rPr>
              <a:t> cách lựa chọn phương tiện để đi từ Hà  Nội đến thành phố Hồ Chí Minh. </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8C9A315-FA5F-6B33-483F-F7B6EDFAB80A}"/>
                  </a:ext>
                </a:extLst>
              </p:cNvPr>
              <p:cNvSpPr txBox="1"/>
              <p:nvPr/>
            </p:nvSpPr>
            <p:spPr>
              <a:xfrm>
                <a:off x="9248035" y="6496085"/>
                <a:ext cx="8373759" cy="2228815"/>
              </a:xfrm>
              <a:prstGeom prst="rect">
                <a:avLst/>
              </a:prstGeom>
              <a:noFill/>
            </p:spPr>
            <p:txBody>
              <a:bodyPr wrap="square">
                <a:spAutoFit/>
              </a:bodyPr>
              <a:lstStyle/>
              <a:p>
                <a:pPr algn="just">
                  <a:lnSpc>
                    <a:spcPct val="150000"/>
                  </a:lnSpc>
                  <a:spcAft>
                    <a:spcPts val="800"/>
                  </a:spcAft>
                </a:pPr>
                <a:r>
                  <a:rPr lang="en-US" sz="3200" dirty="0" err="1">
                    <a:latin typeface="Arial" panose="020B0604020202020204" pitchFamily="34" charset="0"/>
                    <a:ea typeface="Times New Roman" panose="02020603050405020304" pitchFamily="18" charset="0"/>
                    <a:cs typeface="Times New Roman" panose="02020603050405020304" pitchFamily="18" charset="0"/>
                  </a:rPr>
                  <a:t>Vậy</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gia</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đình</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bạn</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Thảo</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có</a:t>
                </a:r>
                <a:r>
                  <a:rPr lang="en-US" sz="3200" dirty="0">
                    <a:latin typeface="Arial" panose="020B0604020202020204" pitchFamily="34" charset="0"/>
                    <a:ea typeface="Times New Roman" panose="02020603050405020304" pitchFamily="18" charset="0"/>
                    <a:cs typeface="Times New Roman" panose="02020603050405020304" pitchFamily="18" charset="0"/>
                  </a:rPr>
                  <a:t> 2 </a:t>
                </a:r>
                <a14:m>
                  <m:oMath xmlns:m="http://schemas.openxmlformats.org/officeDocument/2006/math">
                    <m:r>
                      <a:rPr lang="en-US" sz="3200" b="1">
                        <a:latin typeface="Cambria Math" panose="02040503050406030204" pitchFamily="18" charset="0"/>
                        <a:ea typeface="Times New Roman" panose="02020603050405020304" pitchFamily="18" charset="0"/>
                        <a:cs typeface="Arial" panose="020B0604020202020204" pitchFamily="34" charset="0"/>
                      </a:rPr>
                      <m:t>×</m:t>
                    </m:r>
                  </m:oMath>
                </a14:m>
                <a:r>
                  <a:rPr lang="en-US" sz="3200" dirty="0">
                    <a:latin typeface="Arial" panose="020B0604020202020204" pitchFamily="34" charset="0"/>
                    <a:ea typeface="Times New Roman" panose="02020603050405020304" pitchFamily="18" charset="0"/>
                    <a:cs typeface="Times New Roman" panose="02020603050405020304" pitchFamily="18" charset="0"/>
                  </a:rPr>
                  <a:t> 3 = 6 </a:t>
                </a:r>
                <a:r>
                  <a:rPr lang="en-US" sz="3200" dirty="0" err="1">
                    <a:latin typeface="Arial" panose="020B0604020202020204" pitchFamily="34" charset="0"/>
                    <a:ea typeface="Times New Roman" panose="02020603050405020304" pitchFamily="18" charset="0"/>
                    <a:cs typeface="Times New Roman" panose="02020603050405020304" pitchFamily="18" charset="0"/>
                  </a:rPr>
                  <a:t>cách</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lựa</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chọn</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phương</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tiện</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để</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đi</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từ</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Lào</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Cai</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đến</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Thành</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phố</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Hồ</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Chí</a:t>
                </a:r>
                <a:r>
                  <a:rPr lang="en-US" sz="3200" dirty="0">
                    <a:latin typeface="Arial" panose="020B0604020202020204" pitchFamily="34" charset="0"/>
                    <a:ea typeface="Times New Roman" panose="02020603050405020304" pitchFamily="18" charset="0"/>
                    <a:cs typeface="Times New Roman" panose="02020603050405020304" pitchFamily="18" charset="0"/>
                  </a:rPr>
                  <a:t> Minh qua </a:t>
                </a:r>
                <a:r>
                  <a:rPr lang="en-US" sz="3200" dirty="0" err="1">
                    <a:latin typeface="Arial" panose="020B0604020202020204" pitchFamily="34" charset="0"/>
                    <a:ea typeface="Times New Roman" panose="02020603050405020304" pitchFamily="18" charset="0"/>
                    <a:cs typeface="Times New Roman" panose="02020603050405020304" pitchFamily="18" charset="0"/>
                  </a:rPr>
                  <a:t>Hà</a:t>
                </a:r>
                <a:r>
                  <a:rPr lang="en-US" sz="3200" dirty="0">
                    <a:latin typeface="Arial" panose="020B0604020202020204" pitchFamily="34" charset="0"/>
                    <a:ea typeface="Times New Roman" panose="02020603050405020304" pitchFamily="18" charset="0"/>
                    <a:cs typeface="Times New Roman" panose="02020603050405020304" pitchFamily="18" charset="0"/>
                  </a:rPr>
                  <a:t> </a:t>
                </a:r>
                <a:r>
                  <a:rPr lang="en-US" sz="3200" dirty="0" err="1">
                    <a:latin typeface="Arial" panose="020B0604020202020204" pitchFamily="34" charset="0"/>
                    <a:ea typeface="Times New Roman" panose="02020603050405020304" pitchFamily="18" charset="0"/>
                    <a:cs typeface="Times New Roman" panose="02020603050405020304" pitchFamily="18" charset="0"/>
                  </a:rPr>
                  <a:t>Nội</a:t>
                </a:r>
                <a:r>
                  <a:rPr lang="en-US" sz="3200" dirty="0">
                    <a:latin typeface="Arial" panose="020B0604020202020204" pitchFamily="34" charset="0"/>
                    <a:ea typeface="Times New Roman" panose="02020603050405020304" pitchFamily="18" charset="0"/>
                    <a:cs typeface="Times New Roman" panose="02020603050405020304" pitchFamily="18" charset="0"/>
                  </a:rPr>
                  <a:t>.</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9" name="TextBox 18">
                <a:extLst>
                  <a:ext uri="{FF2B5EF4-FFF2-40B4-BE49-F238E27FC236}">
                    <a16:creationId xmlns:a16="http://schemas.microsoft.com/office/drawing/2014/main" id="{F8C9A315-FA5F-6B33-483F-F7B6EDFAB80A}"/>
                  </a:ext>
                </a:extLst>
              </p:cNvPr>
              <p:cNvSpPr txBox="1">
                <a:spLocks noRot="1" noChangeAspect="1" noMove="1" noResize="1" noEditPoints="1" noAdjustHandles="1" noChangeArrowheads="1" noChangeShapeType="1" noTextEdit="1"/>
              </p:cNvSpPr>
              <p:nvPr/>
            </p:nvSpPr>
            <p:spPr>
              <a:xfrm>
                <a:off x="9248035" y="6496085"/>
                <a:ext cx="8373759" cy="2228815"/>
              </a:xfrm>
              <a:prstGeom prst="rect">
                <a:avLst/>
              </a:prstGeom>
              <a:blipFill>
                <a:blip r:embed="rId3"/>
                <a:stretch>
                  <a:fillRect l="-1820" r="-1820" b="-7671"/>
                </a:stretch>
              </a:blipFill>
            </p:spPr>
            <p:txBody>
              <a:bodyPr/>
              <a:lstStyle/>
              <a:p>
                <a:r>
                  <a:rPr lang="en-US">
                    <a:noFill/>
                  </a:rPr>
                  <a:t> </a:t>
                </a:r>
              </a:p>
            </p:txBody>
          </p:sp>
        </mc:Fallback>
      </mc:AlternateContent>
      <p:pic>
        <p:nvPicPr>
          <p:cNvPr id="20" name="Picture 8">
            <a:extLst>
              <a:ext uri="{FF2B5EF4-FFF2-40B4-BE49-F238E27FC236}">
                <a16:creationId xmlns:a16="http://schemas.microsoft.com/office/drawing/2014/main" id="{74134D9B-AC75-BF8D-5E58-51F8742B6DE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054382">
            <a:off x="928065" y="8084236"/>
            <a:ext cx="3683726" cy="2304003"/>
          </a:xfrm>
          <a:prstGeom prst="rect">
            <a:avLst/>
          </a:prstGeom>
        </p:spPr>
      </p:pic>
    </p:spTree>
    <p:extLst>
      <p:ext uri="{BB962C8B-B14F-4D97-AF65-F5344CB8AC3E}">
        <p14:creationId xmlns:p14="http://schemas.microsoft.com/office/powerpoint/2010/main" val="389234211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627146" y="144208"/>
            <a:ext cx="10020819" cy="1452589"/>
            <a:chOff x="0" y="0"/>
            <a:chExt cx="851179" cy="477489"/>
          </a:xfrm>
        </p:grpSpPr>
        <p:sp>
          <p:nvSpPr>
            <p:cNvPr id="4" name="Freeform 4"/>
            <p:cNvSpPr/>
            <p:nvPr/>
          </p:nvSpPr>
          <p:spPr>
            <a:xfrm>
              <a:off x="92710" y="106680"/>
              <a:ext cx="747039" cy="358109"/>
            </a:xfrm>
            <a:custGeom>
              <a:avLst/>
              <a:gdLst/>
              <a:ahLst/>
              <a:cxnLst/>
              <a:rect l="l" t="t" r="r" b="b"/>
              <a:pathLst>
                <a:path w="747039" h="358109">
                  <a:moveTo>
                    <a:pt x="720369" y="168879"/>
                  </a:moveTo>
                  <a:cubicBezTo>
                    <a:pt x="720369" y="256509"/>
                    <a:pt x="644169" y="327629"/>
                    <a:pt x="562889" y="327629"/>
                  </a:cubicBezTo>
                  <a:lnTo>
                    <a:pt x="66040" y="327629"/>
                  </a:lnTo>
                  <a:cubicBezTo>
                    <a:pt x="43180" y="327629"/>
                    <a:pt x="20320" y="322549"/>
                    <a:pt x="0" y="313659"/>
                  </a:cubicBezTo>
                  <a:cubicBezTo>
                    <a:pt x="26670" y="341599"/>
                    <a:pt x="63500" y="358109"/>
                    <a:pt x="98888" y="358109"/>
                  </a:cubicBezTo>
                  <a:lnTo>
                    <a:pt x="600989" y="358109"/>
                  </a:lnTo>
                  <a:cubicBezTo>
                    <a:pt x="680999" y="358109"/>
                    <a:pt x="747039" y="292069"/>
                    <a:pt x="747039" y="212059"/>
                  </a:cubicBezTo>
                  <a:lnTo>
                    <a:pt x="747039" y="95250"/>
                  </a:lnTo>
                  <a:cubicBezTo>
                    <a:pt x="747039" y="58420"/>
                    <a:pt x="733069" y="25400"/>
                    <a:pt x="711479" y="0"/>
                  </a:cubicBezTo>
                  <a:cubicBezTo>
                    <a:pt x="717829" y="16510"/>
                    <a:pt x="720369" y="34290"/>
                    <a:pt x="720369" y="52070"/>
                  </a:cubicBezTo>
                  <a:lnTo>
                    <a:pt x="720369" y="168879"/>
                  </a:lnTo>
                  <a:lnTo>
                    <a:pt x="720369" y="168879"/>
                  </a:lnTo>
                  <a:close/>
                </a:path>
              </a:pathLst>
            </a:custGeom>
            <a:solidFill>
              <a:srgbClr val="704430"/>
            </a:solidFill>
          </p:spPr>
        </p:sp>
        <p:sp>
          <p:nvSpPr>
            <p:cNvPr id="5" name="Freeform 5"/>
            <p:cNvSpPr/>
            <p:nvPr/>
          </p:nvSpPr>
          <p:spPr>
            <a:xfrm>
              <a:off x="12700" y="12700"/>
              <a:ext cx="786409" cy="408909"/>
            </a:xfrm>
            <a:custGeom>
              <a:avLst/>
              <a:gdLst/>
              <a:ahLst/>
              <a:cxnLst/>
              <a:rect l="l" t="t" r="r" b="b"/>
              <a:pathLst>
                <a:path w="786409" h="408909">
                  <a:moveTo>
                    <a:pt x="146050" y="408909"/>
                  </a:moveTo>
                  <a:lnTo>
                    <a:pt x="640359" y="408909"/>
                  </a:lnTo>
                  <a:cubicBezTo>
                    <a:pt x="720369" y="408909"/>
                    <a:pt x="786409" y="342869"/>
                    <a:pt x="786409" y="262859"/>
                  </a:cubicBezTo>
                  <a:lnTo>
                    <a:pt x="786409" y="146050"/>
                  </a:lnTo>
                  <a:cubicBezTo>
                    <a:pt x="786409" y="66040"/>
                    <a:pt x="720369" y="0"/>
                    <a:pt x="640359" y="0"/>
                  </a:cubicBezTo>
                  <a:lnTo>
                    <a:pt x="146050" y="0"/>
                  </a:lnTo>
                  <a:cubicBezTo>
                    <a:pt x="66040" y="0"/>
                    <a:pt x="0" y="66040"/>
                    <a:pt x="0" y="146050"/>
                  </a:cubicBezTo>
                  <a:lnTo>
                    <a:pt x="0" y="262859"/>
                  </a:lnTo>
                  <a:cubicBezTo>
                    <a:pt x="0" y="344139"/>
                    <a:pt x="66040" y="408909"/>
                    <a:pt x="146050" y="408909"/>
                  </a:cubicBezTo>
                  <a:close/>
                </a:path>
              </a:pathLst>
            </a:custGeom>
            <a:solidFill>
              <a:srgbClr val="FFF3ED"/>
            </a:solidFill>
          </p:spPr>
          <p:txBody>
            <a:bodyPr/>
            <a:lstStyle/>
            <a:p>
              <a:endParaRPr lang="en-US" sz="3600">
                <a:latin typeface="Arial" panose="020B0604020202020204" pitchFamily="34" charset="0"/>
                <a:cs typeface="Arial" panose="020B0604020202020204" pitchFamily="34" charset="0"/>
              </a:endParaRPr>
            </a:p>
          </p:txBody>
        </p:sp>
        <p:sp>
          <p:nvSpPr>
            <p:cNvPr id="6" name="Freeform 6"/>
            <p:cNvSpPr/>
            <p:nvPr/>
          </p:nvSpPr>
          <p:spPr>
            <a:xfrm>
              <a:off x="0" y="0"/>
              <a:ext cx="851179" cy="477489"/>
            </a:xfrm>
            <a:custGeom>
              <a:avLst/>
              <a:gdLst/>
              <a:ahLst/>
              <a:cxnLst/>
              <a:rect l="l" t="t" r="r" b="b"/>
              <a:pathLst>
                <a:path w="851179" h="477489">
                  <a:moveTo>
                    <a:pt x="787679" y="74930"/>
                  </a:moveTo>
                  <a:cubicBezTo>
                    <a:pt x="759739" y="30480"/>
                    <a:pt x="710209" y="0"/>
                    <a:pt x="653059" y="0"/>
                  </a:cubicBezTo>
                  <a:lnTo>
                    <a:pt x="158750" y="0"/>
                  </a:lnTo>
                  <a:cubicBezTo>
                    <a:pt x="71120" y="0"/>
                    <a:pt x="0" y="71120"/>
                    <a:pt x="0" y="158750"/>
                  </a:cubicBezTo>
                  <a:lnTo>
                    <a:pt x="0" y="275559"/>
                  </a:lnTo>
                  <a:cubicBezTo>
                    <a:pt x="0" y="327629"/>
                    <a:pt x="25400" y="373349"/>
                    <a:pt x="63500" y="402559"/>
                  </a:cubicBezTo>
                  <a:cubicBezTo>
                    <a:pt x="91440" y="447009"/>
                    <a:pt x="140970" y="477489"/>
                    <a:pt x="192049" y="477489"/>
                  </a:cubicBezTo>
                  <a:lnTo>
                    <a:pt x="692429" y="477489"/>
                  </a:lnTo>
                  <a:cubicBezTo>
                    <a:pt x="780059" y="477489"/>
                    <a:pt x="851179" y="406369"/>
                    <a:pt x="851179" y="318739"/>
                  </a:cubicBezTo>
                  <a:lnTo>
                    <a:pt x="851179" y="201930"/>
                  </a:lnTo>
                  <a:cubicBezTo>
                    <a:pt x="851179" y="149860"/>
                    <a:pt x="825779" y="104140"/>
                    <a:pt x="787679" y="74930"/>
                  </a:cubicBezTo>
                  <a:close/>
                  <a:moveTo>
                    <a:pt x="12700" y="275559"/>
                  </a:moveTo>
                  <a:lnTo>
                    <a:pt x="12700" y="158750"/>
                  </a:lnTo>
                  <a:cubicBezTo>
                    <a:pt x="12700" y="78740"/>
                    <a:pt x="78740" y="12700"/>
                    <a:pt x="158750" y="12700"/>
                  </a:cubicBezTo>
                  <a:lnTo>
                    <a:pt x="653059" y="12700"/>
                  </a:lnTo>
                  <a:cubicBezTo>
                    <a:pt x="733069" y="12700"/>
                    <a:pt x="799109" y="78740"/>
                    <a:pt x="799109" y="158750"/>
                  </a:cubicBezTo>
                  <a:lnTo>
                    <a:pt x="799109" y="275559"/>
                  </a:lnTo>
                  <a:cubicBezTo>
                    <a:pt x="799109" y="355569"/>
                    <a:pt x="733069" y="421609"/>
                    <a:pt x="653059" y="421609"/>
                  </a:cubicBezTo>
                  <a:lnTo>
                    <a:pt x="158750" y="421609"/>
                  </a:lnTo>
                  <a:cubicBezTo>
                    <a:pt x="78740" y="421609"/>
                    <a:pt x="12700" y="356839"/>
                    <a:pt x="12700" y="275559"/>
                  </a:cubicBezTo>
                  <a:close/>
                  <a:moveTo>
                    <a:pt x="839749" y="318739"/>
                  </a:moveTo>
                  <a:cubicBezTo>
                    <a:pt x="839749" y="398749"/>
                    <a:pt x="772439" y="464789"/>
                    <a:pt x="692429" y="464789"/>
                  </a:cubicBezTo>
                  <a:lnTo>
                    <a:pt x="192049" y="464789"/>
                  </a:lnTo>
                  <a:cubicBezTo>
                    <a:pt x="157480" y="464789"/>
                    <a:pt x="120650" y="448279"/>
                    <a:pt x="93980" y="420339"/>
                  </a:cubicBezTo>
                  <a:cubicBezTo>
                    <a:pt x="114300" y="429229"/>
                    <a:pt x="135890" y="434309"/>
                    <a:pt x="160020" y="434309"/>
                  </a:cubicBezTo>
                  <a:lnTo>
                    <a:pt x="654329" y="434309"/>
                  </a:lnTo>
                  <a:cubicBezTo>
                    <a:pt x="741959" y="434309"/>
                    <a:pt x="813079" y="363189"/>
                    <a:pt x="813079" y="275559"/>
                  </a:cubicBezTo>
                  <a:lnTo>
                    <a:pt x="813079" y="158750"/>
                  </a:lnTo>
                  <a:cubicBezTo>
                    <a:pt x="813079" y="140970"/>
                    <a:pt x="809269" y="123190"/>
                    <a:pt x="804189" y="106680"/>
                  </a:cubicBezTo>
                  <a:cubicBezTo>
                    <a:pt x="825779" y="132080"/>
                    <a:pt x="839749" y="165100"/>
                    <a:pt x="839749" y="201930"/>
                  </a:cubicBezTo>
                  <a:lnTo>
                    <a:pt x="839749" y="318739"/>
                  </a:lnTo>
                  <a:cubicBezTo>
                    <a:pt x="839749" y="318739"/>
                    <a:pt x="839749" y="318739"/>
                    <a:pt x="839749" y="318739"/>
                  </a:cubicBezTo>
                  <a:close/>
                </a:path>
              </a:pathLst>
            </a:custGeom>
            <a:solidFill>
              <a:srgbClr val="704430"/>
            </a:solidFill>
          </p:spPr>
        </p:sp>
      </p:grpSp>
      <p:grpSp>
        <p:nvGrpSpPr>
          <p:cNvPr id="13" name="Group 13"/>
          <p:cNvGrpSpPr/>
          <p:nvPr/>
        </p:nvGrpSpPr>
        <p:grpSpPr>
          <a:xfrm>
            <a:off x="2521749" y="1382416"/>
            <a:ext cx="15070719" cy="8675658"/>
            <a:chOff x="0" y="0"/>
            <a:chExt cx="2000700" cy="1895283"/>
          </a:xfrm>
        </p:grpSpPr>
        <p:sp>
          <p:nvSpPr>
            <p:cNvPr id="14" name="Freeform 14"/>
            <p:cNvSpPr/>
            <p:nvPr/>
          </p:nvSpPr>
          <p:spPr>
            <a:xfrm>
              <a:off x="92710" y="106680"/>
              <a:ext cx="1896560" cy="1775903"/>
            </a:xfrm>
            <a:custGeom>
              <a:avLst/>
              <a:gdLst/>
              <a:ahLst/>
              <a:cxnLst/>
              <a:rect l="l" t="t" r="r" b="b"/>
              <a:pathLst>
                <a:path w="1896560" h="1775903">
                  <a:moveTo>
                    <a:pt x="1869890" y="1586673"/>
                  </a:moveTo>
                  <a:cubicBezTo>
                    <a:pt x="1869890" y="1674303"/>
                    <a:pt x="1793690" y="1745423"/>
                    <a:pt x="1712410" y="1745423"/>
                  </a:cubicBezTo>
                  <a:lnTo>
                    <a:pt x="66040" y="1745423"/>
                  </a:lnTo>
                  <a:cubicBezTo>
                    <a:pt x="43180" y="1745423"/>
                    <a:pt x="20320" y="1740343"/>
                    <a:pt x="0" y="1731453"/>
                  </a:cubicBezTo>
                  <a:cubicBezTo>
                    <a:pt x="26670" y="1759393"/>
                    <a:pt x="63500" y="1775903"/>
                    <a:pt x="106215" y="1775903"/>
                  </a:cubicBezTo>
                  <a:lnTo>
                    <a:pt x="1750510" y="1775903"/>
                  </a:lnTo>
                  <a:cubicBezTo>
                    <a:pt x="1830520" y="1775903"/>
                    <a:pt x="1896560" y="1709863"/>
                    <a:pt x="1896560" y="1629853"/>
                  </a:cubicBezTo>
                  <a:lnTo>
                    <a:pt x="1896560" y="95250"/>
                  </a:lnTo>
                  <a:cubicBezTo>
                    <a:pt x="1896560" y="58420"/>
                    <a:pt x="1882590" y="25400"/>
                    <a:pt x="1861000" y="0"/>
                  </a:cubicBezTo>
                  <a:cubicBezTo>
                    <a:pt x="1867350" y="16510"/>
                    <a:pt x="1869890" y="34290"/>
                    <a:pt x="1869890" y="52070"/>
                  </a:cubicBezTo>
                  <a:lnTo>
                    <a:pt x="1869890" y="1586673"/>
                  </a:lnTo>
                  <a:lnTo>
                    <a:pt x="1869890" y="1586673"/>
                  </a:lnTo>
                  <a:close/>
                </a:path>
              </a:pathLst>
            </a:custGeom>
            <a:solidFill>
              <a:srgbClr val="704430"/>
            </a:solidFill>
          </p:spPr>
        </p:sp>
        <p:sp>
          <p:nvSpPr>
            <p:cNvPr id="15" name="Freeform 15"/>
            <p:cNvSpPr/>
            <p:nvPr/>
          </p:nvSpPr>
          <p:spPr>
            <a:xfrm>
              <a:off x="12700" y="12700"/>
              <a:ext cx="1935930" cy="1826703"/>
            </a:xfrm>
            <a:custGeom>
              <a:avLst/>
              <a:gdLst/>
              <a:ahLst/>
              <a:cxnLst/>
              <a:rect l="l" t="t" r="r" b="b"/>
              <a:pathLst>
                <a:path w="1935930" h="1826703">
                  <a:moveTo>
                    <a:pt x="146050" y="1826703"/>
                  </a:moveTo>
                  <a:lnTo>
                    <a:pt x="1789880" y="1826703"/>
                  </a:lnTo>
                  <a:cubicBezTo>
                    <a:pt x="1869890" y="1826703"/>
                    <a:pt x="1935930" y="1760663"/>
                    <a:pt x="1935930" y="1680653"/>
                  </a:cubicBezTo>
                  <a:lnTo>
                    <a:pt x="1935930" y="146050"/>
                  </a:lnTo>
                  <a:cubicBezTo>
                    <a:pt x="1935930" y="66040"/>
                    <a:pt x="1869890" y="0"/>
                    <a:pt x="1789880" y="0"/>
                  </a:cubicBezTo>
                  <a:lnTo>
                    <a:pt x="146050" y="0"/>
                  </a:lnTo>
                  <a:cubicBezTo>
                    <a:pt x="66040" y="0"/>
                    <a:pt x="0" y="66040"/>
                    <a:pt x="0" y="146050"/>
                  </a:cubicBezTo>
                  <a:lnTo>
                    <a:pt x="0" y="1680653"/>
                  </a:lnTo>
                  <a:cubicBezTo>
                    <a:pt x="0" y="1761933"/>
                    <a:pt x="66040" y="1826703"/>
                    <a:pt x="146050" y="1826703"/>
                  </a:cubicBezTo>
                  <a:close/>
                </a:path>
              </a:pathLst>
            </a:custGeom>
            <a:solidFill>
              <a:srgbClr val="FFF3ED"/>
            </a:solidFill>
          </p:spPr>
        </p:sp>
        <p:sp>
          <p:nvSpPr>
            <p:cNvPr id="16" name="Freeform 16"/>
            <p:cNvSpPr/>
            <p:nvPr/>
          </p:nvSpPr>
          <p:spPr>
            <a:xfrm>
              <a:off x="0" y="0"/>
              <a:ext cx="2000700" cy="1895283"/>
            </a:xfrm>
            <a:custGeom>
              <a:avLst/>
              <a:gdLst/>
              <a:ahLst/>
              <a:cxnLst/>
              <a:rect l="l" t="t" r="r" b="b"/>
              <a:pathLst>
                <a:path w="2000700" h="1895283">
                  <a:moveTo>
                    <a:pt x="1937200" y="74930"/>
                  </a:moveTo>
                  <a:cubicBezTo>
                    <a:pt x="1909260" y="30480"/>
                    <a:pt x="1859730" y="0"/>
                    <a:pt x="1802580" y="0"/>
                  </a:cubicBezTo>
                  <a:lnTo>
                    <a:pt x="158750" y="0"/>
                  </a:lnTo>
                  <a:cubicBezTo>
                    <a:pt x="71120" y="0"/>
                    <a:pt x="0" y="71120"/>
                    <a:pt x="0" y="158750"/>
                  </a:cubicBezTo>
                  <a:lnTo>
                    <a:pt x="0" y="1693353"/>
                  </a:lnTo>
                  <a:cubicBezTo>
                    <a:pt x="0" y="1745423"/>
                    <a:pt x="25400" y="1791143"/>
                    <a:pt x="63500" y="1820353"/>
                  </a:cubicBezTo>
                  <a:cubicBezTo>
                    <a:pt x="91440" y="1864803"/>
                    <a:pt x="140970" y="1895283"/>
                    <a:pt x="200519" y="1895283"/>
                  </a:cubicBezTo>
                  <a:lnTo>
                    <a:pt x="1841950" y="1895283"/>
                  </a:lnTo>
                  <a:cubicBezTo>
                    <a:pt x="1929580" y="1895283"/>
                    <a:pt x="2000700" y="1824163"/>
                    <a:pt x="2000700" y="1736533"/>
                  </a:cubicBezTo>
                  <a:lnTo>
                    <a:pt x="2000700" y="201930"/>
                  </a:lnTo>
                  <a:cubicBezTo>
                    <a:pt x="2000700" y="149860"/>
                    <a:pt x="1975300" y="104140"/>
                    <a:pt x="1937200" y="74930"/>
                  </a:cubicBezTo>
                  <a:close/>
                  <a:moveTo>
                    <a:pt x="12700" y="1693353"/>
                  </a:moveTo>
                  <a:lnTo>
                    <a:pt x="12700" y="158750"/>
                  </a:lnTo>
                  <a:cubicBezTo>
                    <a:pt x="12700" y="78740"/>
                    <a:pt x="78740" y="12700"/>
                    <a:pt x="158750" y="12700"/>
                  </a:cubicBezTo>
                  <a:lnTo>
                    <a:pt x="1802580" y="12700"/>
                  </a:lnTo>
                  <a:cubicBezTo>
                    <a:pt x="1882590" y="12700"/>
                    <a:pt x="1948630" y="78740"/>
                    <a:pt x="1948630" y="158750"/>
                  </a:cubicBezTo>
                  <a:lnTo>
                    <a:pt x="1948630" y="1693353"/>
                  </a:lnTo>
                  <a:cubicBezTo>
                    <a:pt x="1948630" y="1773363"/>
                    <a:pt x="1882590" y="1839403"/>
                    <a:pt x="1802580" y="1839403"/>
                  </a:cubicBezTo>
                  <a:lnTo>
                    <a:pt x="158750" y="1839403"/>
                  </a:lnTo>
                  <a:cubicBezTo>
                    <a:pt x="78740" y="1839403"/>
                    <a:pt x="12700" y="1774633"/>
                    <a:pt x="12700" y="1693353"/>
                  </a:cubicBezTo>
                  <a:close/>
                  <a:moveTo>
                    <a:pt x="1989270" y="1736533"/>
                  </a:moveTo>
                  <a:cubicBezTo>
                    <a:pt x="1989270" y="1816543"/>
                    <a:pt x="1921960" y="1882583"/>
                    <a:pt x="1841950" y="1882583"/>
                  </a:cubicBezTo>
                  <a:lnTo>
                    <a:pt x="200519" y="1882583"/>
                  </a:lnTo>
                  <a:cubicBezTo>
                    <a:pt x="157480" y="1882583"/>
                    <a:pt x="120650" y="1866073"/>
                    <a:pt x="93980" y="1838133"/>
                  </a:cubicBezTo>
                  <a:cubicBezTo>
                    <a:pt x="114300" y="1847023"/>
                    <a:pt x="135890" y="1852103"/>
                    <a:pt x="160020" y="1852103"/>
                  </a:cubicBezTo>
                  <a:lnTo>
                    <a:pt x="1803850" y="1852103"/>
                  </a:lnTo>
                  <a:cubicBezTo>
                    <a:pt x="1891480" y="1852103"/>
                    <a:pt x="1962600" y="1780983"/>
                    <a:pt x="1962600" y="1693353"/>
                  </a:cubicBezTo>
                  <a:lnTo>
                    <a:pt x="1962600" y="158750"/>
                  </a:lnTo>
                  <a:cubicBezTo>
                    <a:pt x="1962600" y="140970"/>
                    <a:pt x="1958790" y="123190"/>
                    <a:pt x="1953710" y="106680"/>
                  </a:cubicBezTo>
                  <a:cubicBezTo>
                    <a:pt x="1975300" y="132080"/>
                    <a:pt x="1989270" y="165100"/>
                    <a:pt x="1989270" y="201930"/>
                  </a:cubicBezTo>
                  <a:lnTo>
                    <a:pt x="1989270" y="1736533"/>
                  </a:lnTo>
                  <a:cubicBezTo>
                    <a:pt x="1989270" y="1736533"/>
                    <a:pt x="1989270" y="1736533"/>
                    <a:pt x="1989270" y="1736533"/>
                  </a:cubicBezTo>
                  <a:close/>
                </a:path>
              </a:pathLst>
            </a:custGeom>
            <a:solidFill>
              <a:srgbClr val="704430"/>
            </a:solidFill>
          </p:spPr>
        </p:sp>
      </p:grpSp>
      <p:grpSp>
        <p:nvGrpSpPr>
          <p:cNvPr id="17" name="Group 17"/>
          <p:cNvGrpSpPr/>
          <p:nvPr/>
        </p:nvGrpSpPr>
        <p:grpSpPr>
          <a:xfrm>
            <a:off x="14548192" y="1467251"/>
            <a:ext cx="245953" cy="245953"/>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grpSp>
        <p:nvGrpSpPr>
          <p:cNvPr id="19" name="Group 19"/>
          <p:cNvGrpSpPr/>
          <p:nvPr/>
        </p:nvGrpSpPr>
        <p:grpSpPr>
          <a:xfrm>
            <a:off x="15029654" y="1467251"/>
            <a:ext cx="245953" cy="245953"/>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grpSp>
        <p:nvGrpSpPr>
          <p:cNvPr id="21" name="Group 21"/>
          <p:cNvGrpSpPr/>
          <p:nvPr/>
        </p:nvGrpSpPr>
        <p:grpSpPr>
          <a:xfrm>
            <a:off x="15511115" y="1467251"/>
            <a:ext cx="245953" cy="245953"/>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sp>
        <p:nvSpPr>
          <p:cNvPr id="28" name="TextBox 27">
            <a:extLst>
              <a:ext uri="{FF2B5EF4-FFF2-40B4-BE49-F238E27FC236}">
                <a16:creationId xmlns:a16="http://schemas.microsoft.com/office/drawing/2014/main" id="{FF289F73-44F9-87D6-DBF7-C84DB95DFB28}"/>
              </a:ext>
            </a:extLst>
          </p:cNvPr>
          <p:cNvSpPr txBox="1"/>
          <p:nvPr/>
        </p:nvSpPr>
        <p:spPr>
          <a:xfrm>
            <a:off x="3470664" y="301556"/>
            <a:ext cx="8949936" cy="820674"/>
          </a:xfrm>
          <a:prstGeom prst="rect">
            <a:avLst/>
          </a:prstGeom>
          <a:noFill/>
        </p:spPr>
        <p:txBody>
          <a:bodyPr wrap="square">
            <a:spAutoFit/>
          </a:bodyPr>
          <a:lstStyle/>
          <a:p>
            <a:pPr algn="just">
              <a:lnSpc>
                <a:spcPct val="150000"/>
              </a:lnSpc>
              <a:spcBef>
                <a:spcPts val="600"/>
              </a:spcBef>
              <a:spcAft>
                <a:spcPts val="800"/>
              </a:spcAft>
              <a:tabLst>
                <a:tab pos="360027" algn="l"/>
                <a:tab pos="720054" algn="l"/>
              </a:tabLst>
            </a:pPr>
            <a:r>
              <a:rPr lang="en-US" sz="3600" b="1">
                <a:latin typeface="Arial" panose="020B0604020202020204" pitchFamily="34" charset="0"/>
                <a:ea typeface="Times New Roman" panose="02020603050405020304" pitchFamily="18" charset="0"/>
                <a:cs typeface="Arial" panose="020B0604020202020204" pitchFamily="34" charset="0"/>
              </a:rPr>
              <a:t>HS quan sát nội dung và hình ảnh</a:t>
            </a:r>
            <a:endParaRPr lang="en-US" sz="3600">
              <a:latin typeface="Arial" panose="020B0604020202020204" pitchFamily="34" charset="0"/>
              <a:ea typeface="Calibri" panose="020F050202020403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2B37EBE8-73D3-95C7-7F11-8DBB586F1538}"/>
              </a:ext>
            </a:extLst>
          </p:cNvPr>
          <p:cNvSpPr txBox="1"/>
          <p:nvPr/>
        </p:nvSpPr>
        <p:spPr>
          <a:xfrm>
            <a:off x="3250550" y="1560198"/>
            <a:ext cx="13544649" cy="1651671"/>
          </a:xfrm>
          <a:prstGeom prst="rect">
            <a:avLst/>
          </a:prstGeom>
          <a:noFill/>
        </p:spPr>
        <p:txBody>
          <a:bodyPr wrap="square">
            <a:spAutoFit/>
          </a:bodyPr>
          <a:lstStyle/>
          <a:p>
            <a:pPr algn="just">
              <a:lnSpc>
                <a:spcPct val="150000"/>
              </a:lnSpc>
              <a:spcBef>
                <a:spcPts val="600"/>
              </a:spcBef>
              <a:spcAft>
                <a:spcPts val="800"/>
              </a:spcAft>
              <a:tabLst>
                <a:tab pos="360027" algn="l"/>
                <a:tab pos="720054" algn="l"/>
              </a:tabLst>
            </a:pPr>
            <a:r>
              <a:rPr lang="en-US" sz="3600">
                <a:latin typeface="Arial" panose="020B0604020202020204" pitchFamily="34" charset="0"/>
                <a:ea typeface="Calibri" panose="020F0502020204030204" pitchFamily="34" charset="0"/>
                <a:cs typeface="Arial" panose="020B0604020202020204" pitchFamily="34" charset="0"/>
              </a:rPr>
              <a:t>Một công việc được hoàn thành bởi hai hành động liên tiếp được biểu diễn qua sơ đồ sau:</a:t>
            </a:r>
          </a:p>
        </p:txBody>
      </p:sp>
      <p:sp>
        <p:nvSpPr>
          <p:cNvPr id="50" name="TextBox 49">
            <a:extLst>
              <a:ext uri="{FF2B5EF4-FFF2-40B4-BE49-F238E27FC236}">
                <a16:creationId xmlns:a16="http://schemas.microsoft.com/office/drawing/2014/main" id="{22A11C8E-D180-DCDC-D59E-B0A03ABB5221}"/>
              </a:ext>
            </a:extLst>
          </p:cNvPr>
          <p:cNvSpPr txBox="1"/>
          <p:nvPr/>
        </p:nvSpPr>
        <p:spPr>
          <a:xfrm>
            <a:off x="4572000" y="4957268"/>
            <a:ext cx="9144000" cy="646331"/>
          </a:xfrm>
          <a:prstGeom prst="rect">
            <a:avLst/>
          </a:prstGeom>
          <a:noFill/>
        </p:spPr>
        <p:txBody>
          <a:bodyPr wrap="square">
            <a:spAutoFit/>
          </a:bodyPr>
          <a:lstStyle/>
          <a:p>
            <a:endParaRPr lang="en-US" sz="3600">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5E5E6661-F3DF-24DA-5490-4E11473196EA}"/>
              </a:ext>
            </a:extLst>
          </p:cNvPr>
          <p:cNvSpPr txBox="1"/>
          <p:nvPr/>
        </p:nvSpPr>
        <p:spPr>
          <a:xfrm>
            <a:off x="6422695" y="5720245"/>
            <a:ext cx="9144000" cy="1200329"/>
          </a:xfrm>
          <a:prstGeom prst="rect">
            <a:avLst/>
          </a:prstGeom>
          <a:noFill/>
        </p:spPr>
        <p:txBody>
          <a:bodyPr wrap="square">
            <a:spAutoFit/>
          </a:bodyPr>
          <a:lstStyle/>
          <a:p>
            <a:endParaRPr lang="en-US" sz="3600">
              <a:latin typeface="Arial" panose="020B0604020202020204" pitchFamily="34" charset="0"/>
              <a:cs typeface="Arial" panose="020B0604020202020204" pitchFamily="34" charset="0"/>
            </a:endParaRPr>
          </a:p>
          <a:p>
            <a:endParaRPr lang="en-US" sz="3600">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D37ABC15-EF8D-C925-5A1D-9A83CE8F5969}"/>
              </a:ext>
            </a:extLst>
          </p:cNvPr>
          <p:cNvSpPr txBox="1"/>
          <p:nvPr/>
        </p:nvSpPr>
        <p:spPr>
          <a:xfrm>
            <a:off x="4572000" y="4957268"/>
            <a:ext cx="9144000" cy="646331"/>
          </a:xfrm>
          <a:prstGeom prst="rect">
            <a:avLst/>
          </a:prstGeom>
          <a:noFill/>
        </p:spPr>
        <p:txBody>
          <a:bodyPr wrap="square">
            <a:spAutoFit/>
          </a:bodyPr>
          <a:lstStyle/>
          <a:p>
            <a:endParaRPr lang="en-US" sz="3600">
              <a:latin typeface="Arial" panose="020B0604020202020204" pitchFamily="34" charset="0"/>
              <a:cs typeface="Arial" panose="020B0604020202020204" pitchFamily="34" charset="0"/>
            </a:endParaRPr>
          </a:p>
        </p:txBody>
      </p:sp>
      <p:pic>
        <p:nvPicPr>
          <p:cNvPr id="55" name="Picture 23">
            <a:extLst>
              <a:ext uri="{FF2B5EF4-FFF2-40B4-BE49-F238E27FC236}">
                <a16:creationId xmlns:a16="http://schemas.microsoft.com/office/drawing/2014/main" id="{D4C9F960-CED9-6AB5-B308-19EED496521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97922" y="5400244"/>
            <a:ext cx="3325463" cy="4997280"/>
          </a:xfrm>
          <a:prstGeom prst="rect">
            <a:avLst/>
          </a:prstGeom>
        </p:spPr>
      </p:pic>
      <p:sp>
        <p:nvSpPr>
          <p:cNvPr id="61" name="TextBox 60">
            <a:extLst>
              <a:ext uri="{FF2B5EF4-FFF2-40B4-BE49-F238E27FC236}">
                <a16:creationId xmlns:a16="http://schemas.microsoft.com/office/drawing/2014/main" id="{0C47609B-2A4A-F99E-22EB-C803D1B0C5B4}"/>
              </a:ext>
            </a:extLst>
          </p:cNvPr>
          <p:cNvSpPr txBox="1"/>
          <p:nvPr/>
        </p:nvSpPr>
        <p:spPr>
          <a:xfrm>
            <a:off x="3172928" y="8675745"/>
            <a:ext cx="13804546" cy="820674"/>
          </a:xfrm>
          <a:prstGeom prst="rect">
            <a:avLst/>
          </a:prstGeom>
          <a:noFill/>
        </p:spPr>
        <p:txBody>
          <a:bodyPr wrap="square">
            <a:spAutoFit/>
          </a:bodyPr>
          <a:lstStyle/>
          <a:p>
            <a:pPr algn="just">
              <a:lnSpc>
                <a:spcPct val="150000"/>
              </a:lnSpc>
              <a:spcAft>
                <a:spcPts val="800"/>
              </a:spcAft>
            </a:pPr>
            <a:r>
              <a:rPr lang="en-US" sz="3600">
                <a:latin typeface="Arial" panose="020B0604020202020204" pitchFamily="34" charset="0"/>
                <a:ea typeface="Calibri" panose="020F0502020204030204" pitchFamily="34" charset="0"/>
                <a:cs typeface="Arial" panose="020B0604020202020204" pitchFamily="34" charset="0"/>
              </a:rPr>
              <a:t>Từ đó em hãy khái quát quy tắc nhân cho hai hành động liên tiếp.</a:t>
            </a:r>
          </a:p>
        </p:txBody>
      </p:sp>
      <p:grpSp>
        <p:nvGrpSpPr>
          <p:cNvPr id="41" name="Group 40">
            <a:extLst>
              <a:ext uri="{FF2B5EF4-FFF2-40B4-BE49-F238E27FC236}">
                <a16:creationId xmlns:a16="http://schemas.microsoft.com/office/drawing/2014/main" id="{2A7B51DA-CB7D-8EBB-7DD4-FF2D881C918D}"/>
              </a:ext>
            </a:extLst>
          </p:cNvPr>
          <p:cNvGrpSpPr/>
          <p:nvPr/>
        </p:nvGrpSpPr>
        <p:grpSpPr>
          <a:xfrm>
            <a:off x="4035893" y="3301199"/>
            <a:ext cx="11009152" cy="5268285"/>
            <a:chOff x="508932" y="1182849"/>
            <a:chExt cx="11009152" cy="5268285"/>
          </a:xfrm>
        </p:grpSpPr>
        <p:sp>
          <p:nvSpPr>
            <p:cNvPr id="42" name="Rectangle: Rounded Corners 41">
              <a:extLst>
                <a:ext uri="{FF2B5EF4-FFF2-40B4-BE49-F238E27FC236}">
                  <a16:creationId xmlns:a16="http://schemas.microsoft.com/office/drawing/2014/main" id="{29B125E8-317B-5546-9C4E-16481258649F}"/>
                </a:ext>
              </a:extLst>
            </p:cNvPr>
            <p:cNvSpPr/>
            <p:nvPr/>
          </p:nvSpPr>
          <p:spPr>
            <a:xfrm>
              <a:off x="4720206" y="1182849"/>
              <a:ext cx="2072082" cy="12178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err="1">
                  <a:latin typeface="Arial" panose="020B0604020202020204" pitchFamily="34" charset="0"/>
                  <a:cs typeface="Arial" panose="020B0604020202020204" pitchFamily="34" charset="0"/>
                </a:rPr>
                <a: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1</a:t>
              </a:r>
            </a:p>
          </p:txBody>
        </p:sp>
        <p:sp>
          <p:nvSpPr>
            <p:cNvPr id="43" name="Rectangle: Rounded Corners 42">
              <a:extLst>
                <a:ext uri="{FF2B5EF4-FFF2-40B4-BE49-F238E27FC236}">
                  <a16:creationId xmlns:a16="http://schemas.microsoft.com/office/drawing/2014/main" id="{C0F3A1F2-984A-6CB9-C071-EAED9529E3A6}"/>
                </a:ext>
              </a:extLst>
            </p:cNvPr>
            <p:cNvSpPr/>
            <p:nvPr/>
          </p:nvSpPr>
          <p:spPr>
            <a:xfrm>
              <a:off x="8809836" y="1182849"/>
              <a:ext cx="2280410" cy="1217799"/>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err="1">
                  <a:latin typeface="Arial" panose="020B0604020202020204" pitchFamily="34" charset="0"/>
                  <a:cs typeface="Arial" panose="020B0604020202020204" pitchFamily="34" charset="0"/>
                </a:rPr>
                <a: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2</a:t>
              </a:r>
            </a:p>
          </p:txBody>
        </p:sp>
        <p:sp>
          <p:nvSpPr>
            <p:cNvPr id="44" name="Rectangle: Rounded Corners 43">
              <a:extLst>
                <a:ext uri="{FF2B5EF4-FFF2-40B4-BE49-F238E27FC236}">
                  <a16:creationId xmlns:a16="http://schemas.microsoft.com/office/drawing/2014/main" id="{6E26D82E-1DA7-3BC6-46FA-38FB4803BD80}"/>
                </a:ext>
              </a:extLst>
            </p:cNvPr>
            <p:cNvSpPr/>
            <p:nvPr/>
          </p:nvSpPr>
          <p:spPr>
            <a:xfrm>
              <a:off x="508932" y="1182849"/>
              <a:ext cx="2435604" cy="1217800"/>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endParaRPr lang="en-US" sz="36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5" name="Rectangle: Rounded Corners 44">
                  <a:extLst>
                    <a:ext uri="{FF2B5EF4-FFF2-40B4-BE49-F238E27FC236}">
                      <a16:creationId xmlns:a16="http://schemas.microsoft.com/office/drawing/2014/main" id="{754C22F8-C6E4-D780-484B-747604C5C493}"/>
                    </a:ext>
                  </a:extLst>
                </p:cNvPr>
                <p:cNvSpPr/>
                <p:nvPr/>
              </p:nvSpPr>
              <p:spPr>
                <a:xfrm>
                  <a:off x="4318932" y="3172435"/>
                  <a:ext cx="2901190" cy="1217799"/>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Có </a:t>
                  </a:r>
                  <a14:m>
                    <m:oMath xmlns:m="http://schemas.openxmlformats.org/officeDocument/2006/math">
                      <m:r>
                        <a:rPr lang="en-US" sz="3600" b="0" i="1" smtClean="0">
                          <a:latin typeface="Cambria Math" panose="02040503050406030204" pitchFamily="18" charset="0"/>
                        </a:rPr>
                        <m:t>𝑚</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hiện</a:t>
                  </a:r>
                  <a:endParaRPr lang="en-US" sz="3600" dirty="0">
                    <a:latin typeface="Arial" panose="020B0604020202020204" pitchFamily="34" charset="0"/>
                    <a:cs typeface="Arial" panose="020B0604020202020204" pitchFamily="34" charset="0"/>
                  </a:endParaRPr>
                </a:p>
              </p:txBody>
            </p:sp>
          </mc:Choice>
          <mc:Fallback xmlns="">
            <p:sp>
              <p:nvSpPr>
                <p:cNvPr id="45" name="Rectangle: Rounded Corners 44">
                  <a:extLst>
                    <a:ext uri="{FF2B5EF4-FFF2-40B4-BE49-F238E27FC236}">
                      <a16:creationId xmlns:a16="http://schemas.microsoft.com/office/drawing/2014/main" id="{754C22F8-C6E4-D780-484B-747604C5C493}"/>
                    </a:ext>
                  </a:extLst>
                </p:cNvPr>
                <p:cNvSpPr>
                  <a:spLocks noRot="1" noChangeAspect="1" noMove="1" noResize="1" noEditPoints="1" noAdjustHandles="1" noChangeArrowheads="1" noChangeShapeType="1" noTextEdit="1"/>
                </p:cNvSpPr>
                <p:nvPr/>
              </p:nvSpPr>
              <p:spPr>
                <a:xfrm>
                  <a:off x="4318932" y="3172435"/>
                  <a:ext cx="2901190" cy="1217799"/>
                </a:xfrm>
                <a:prstGeom prst="roundRect">
                  <a:avLst/>
                </a:prstGeom>
                <a:blipFill>
                  <a:blip r:embed="rId5"/>
                  <a:stretch>
                    <a:fillRect t="-5366" b="-15610"/>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Rectangle: Rounded Corners 47">
                  <a:extLst>
                    <a:ext uri="{FF2B5EF4-FFF2-40B4-BE49-F238E27FC236}">
                      <a16:creationId xmlns:a16="http://schemas.microsoft.com/office/drawing/2014/main" id="{B7B29D3F-DEAC-3D9E-FA23-1B70ED0DA266}"/>
                    </a:ext>
                  </a:extLst>
                </p:cNvPr>
                <p:cNvSpPr/>
                <p:nvPr/>
              </p:nvSpPr>
              <p:spPr>
                <a:xfrm>
                  <a:off x="8360327" y="3172436"/>
                  <a:ext cx="3157757" cy="1217797"/>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Có </a:t>
                  </a:r>
                  <a14:m>
                    <m:oMath xmlns:m="http://schemas.openxmlformats.org/officeDocument/2006/math">
                      <m:r>
                        <a:rPr lang="en-US" sz="3600" b="0" i="1" smtClean="0">
                          <a:latin typeface="Cambria Math" panose="02040503050406030204" pitchFamily="18" charset="0"/>
                        </a:rPr>
                        <m:t>𝑛</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hiện</a:t>
                  </a:r>
                  <a:endParaRPr lang="en-US" sz="3600" dirty="0">
                    <a:latin typeface="Arial" panose="020B0604020202020204" pitchFamily="34" charset="0"/>
                    <a:cs typeface="Arial" panose="020B0604020202020204" pitchFamily="34" charset="0"/>
                  </a:endParaRPr>
                </a:p>
              </p:txBody>
            </p:sp>
          </mc:Choice>
          <mc:Fallback xmlns="">
            <p:sp>
              <p:nvSpPr>
                <p:cNvPr id="48" name="Rectangle: Rounded Corners 47">
                  <a:extLst>
                    <a:ext uri="{FF2B5EF4-FFF2-40B4-BE49-F238E27FC236}">
                      <a16:creationId xmlns:a16="http://schemas.microsoft.com/office/drawing/2014/main" id="{B7B29D3F-DEAC-3D9E-FA23-1B70ED0DA266}"/>
                    </a:ext>
                  </a:extLst>
                </p:cNvPr>
                <p:cNvSpPr>
                  <a:spLocks noRot="1" noChangeAspect="1" noMove="1" noResize="1" noEditPoints="1" noAdjustHandles="1" noChangeArrowheads="1" noChangeShapeType="1" noTextEdit="1"/>
                </p:cNvSpPr>
                <p:nvPr/>
              </p:nvSpPr>
              <p:spPr>
                <a:xfrm>
                  <a:off x="8360327" y="3172436"/>
                  <a:ext cx="3157757" cy="1217797"/>
                </a:xfrm>
                <a:prstGeom prst="roundRect">
                  <a:avLst/>
                </a:prstGeom>
                <a:blipFill>
                  <a:blip r:embed="rId6"/>
                  <a:stretch>
                    <a:fillRect t="-5366" b="-15610"/>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Rounded Corners 55">
                  <a:extLst>
                    <a:ext uri="{FF2B5EF4-FFF2-40B4-BE49-F238E27FC236}">
                      <a16:creationId xmlns:a16="http://schemas.microsoft.com/office/drawing/2014/main" id="{C584A43E-5278-08F1-7B71-064939A6D0C7}"/>
                    </a:ext>
                  </a:extLst>
                </p:cNvPr>
                <p:cNvSpPr/>
                <p:nvPr/>
              </p:nvSpPr>
              <p:spPr>
                <a:xfrm>
                  <a:off x="5347630" y="5112387"/>
                  <a:ext cx="4970829" cy="1338747"/>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Có </a:t>
                  </a:r>
                  <a14:m>
                    <m:oMath xmlns:m="http://schemas.openxmlformats.org/officeDocument/2006/math">
                      <m:r>
                        <a:rPr lang="en-US" sz="3600" b="0" i="1" smtClean="0">
                          <a:latin typeface="Cambria Math" panose="02040503050406030204" pitchFamily="18" charset="0"/>
                        </a:rPr>
                        <m:t>𝑚</m:t>
                      </m:r>
                      <m:r>
                        <a:rPr lang="en-US" sz="3600" b="0" i="1" smtClean="0">
                          <a:latin typeface="Cambria Math" panose="02040503050406030204" pitchFamily="18" charset="0"/>
                        </a:rPr>
                        <m:t>.</m:t>
                      </m:r>
                      <m:r>
                        <a:rPr lang="en-US" sz="3600" b="0" i="1" smtClean="0">
                          <a:latin typeface="Cambria Math" panose="02040503050406030204" pitchFamily="18" charset="0"/>
                        </a:rPr>
                        <m:t>𝑛</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endParaRPr lang="en-US" sz="3600" dirty="0">
                    <a:latin typeface="Arial" panose="020B0604020202020204" pitchFamily="34" charset="0"/>
                    <a:cs typeface="Arial" panose="020B0604020202020204" pitchFamily="34" charset="0"/>
                  </a:endParaRPr>
                </a:p>
              </p:txBody>
            </p:sp>
          </mc:Choice>
          <mc:Fallback xmlns="">
            <p:sp>
              <p:nvSpPr>
                <p:cNvPr id="56" name="Rectangle: Rounded Corners 55">
                  <a:extLst>
                    <a:ext uri="{FF2B5EF4-FFF2-40B4-BE49-F238E27FC236}">
                      <a16:creationId xmlns:a16="http://schemas.microsoft.com/office/drawing/2014/main" id="{C584A43E-5278-08F1-7B71-064939A6D0C7}"/>
                    </a:ext>
                  </a:extLst>
                </p:cNvPr>
                <p:cNvSpPr>
                  <a:spLocks noRot="1" noChangeAspect="1" noMove="1" noResize="1" noEditPoints="1" noAdjustHandles="1" noChangeArrowheads="1" noChangeShapeType="1" noTextEdit="1"/>
                </p:cNvSpPr>
                <p:nvPr/>
              </p:nvSpPr>
              <p:spPr>
                <a:xfrm>
                  <a:off x="5347630" y="5112387"/>
                  <a:ext cx="4970829" cy="1338747"/>
                </a:xfrm>
                <a:prstGeom prst="roundRect">
                  <a:avLst/>
                </a:prstGeom>
                <a:blipFill>
                  <a:blip r:embed="rId7"/>
                  <a:stretch>
                    <a:fillRect t="-444" b="-9778"/>
                  </a:stretch>
                </a:blipFill>
                <a:ln w="28575"/>
              </p:spPr>
              <p:txBody>
                <a:bodyPr/>
                <a:lstStyle/>
                <a:p>
                  <a:r>
                    <a:rPr lang="en-US">
                      <a:noFill/>
                    </a:rPr>
                    <a:t> </a:t>
                  </a:r>
                </a:p>
              </p:txBody>
            </p:sp>
          </mc:Fallback>
        </mc:AlternateContent>
        <p:cxnSp>
          <p:nvCxnSpPr>
            <p:cNvPr id="57" name="Straight Arrow Connector 56">
              <a:extLst>
                <a:ext uri="{FF2B5EF4-FFF2-40B4-BE49-F238E27FC236}">
                  <a16:creationId xmlns:a16="http://schemas.microsoft.com/office/drawing/2014/main" id="{A9816C71-56B1-C42F-5213-882BEBC57D6C}"/>
                </a:ext>
              </a:extLst>
            </p:cNvPr>
            <p:cNvCxnSpPr>
              <a:cxnSpLocks/>
              <a:stCxn id="44" idx="3"/>
              <a:endCxn id="42" idx="1"/>
            </p:cNvCxnSpPr>
            <p:nvPr/>
          </p:nvCxnSpPr>
          <p:spPr>
            <a:xfrm>
              <a:off x="2944536" y="1791749"/>
              <a:ext cx="1775670" cy="0"/>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cxnSp>
          <p:nvCxnSpPr>
            <p:cNvPr id="58" name="Straight Arrow Connector 57">
              <a:extLst>
                <a:ext uri="{FF2B5EF4-FFF2-40B4-BE49-F238E27FC236}">
                  <a16:creationId xmlns:a16="http://schemas.microsoft.com/office/drawing/2014/main" id="{C4E5C97C-C5EF-C478-7E27-EAE96252A313}"/>
                </a:ext>
              </a:extLst>
            </p:cNvPr>
            <p:cNvCxnSpPr>
              <a:cxnSpLocks/>
              <a:stCxn id="42" idx="3"/>
              <a:endCxn id="43" idx="1"/>
            </p:cNvCxnSpPr>
            <p:nvPr/>
          </p:nvCxnSpPr>
          <p:spPr>
            <a:xfrm>
              <a:off x="6792288" y="1791749"/>
              <a:ext cx="2017548" cy="0"/>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cxnSp>
          <p:nvCxnSpPr>
            <p:cNvPr id="59" name="Straight Arrow Connector 58">
              <a:extLst>
                <a:ext uri="{FF2B5EF4-FFF2-40B4-BE49-F238E27FC236}">
                  <a16:creationId xmlns:a16="http://schemas.microsoft.com/office/drawing/2014/main" id="{ACF19D35-1F38-B198-7612-1F6502BE6450}"/>
                </a:ext>
              </a:extLst>
            </p:cNvPr>
            <p:cNvCxnSpPr>
              <a:cxnSpLocks/>
              <a:stCxn id="42" idx="2"/>
              <a:endCxn id="45" idx="0"/>
            </p:cNvCxnSpPr>
            <p:nvPr/>
          </p:nvCxnSpPr>
          <p:spPr>
            <a:xfrm>
              <a:off x="5756247" y="2400649"/>
              <a:ext cx="13280" cy="771786"/>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cxnSp>
          <p:nvCxnSpPr>
            <p:cNvPr id="60" name="Straight Arrow Connector 59">
              <a:extLst>
                <a:ext uri="{FF2B5EF4-FFF2-40B4-BE49-F238E27FC236}">
                  <a16:creationId xmlns:a16="http://schemas.microsoft.com/office/drawing/2014/main" id="{3067BD52-1A1A-559D-0B99-95F0A657ED66}"/>
                </a:ext>
              </a:extLst>
            </p:cNvPr>
            <p:cNvCxnSpPr>
              <a:cxnSpLocks/>
              <a:stCxn id="43" idx="2"/>
              <a:endCxn id="48" idx="0"/>
            </p:cNvCxnSpPr>
            <p:nvPr/>
          </p:nvCxnSpPr>
          <p:spPr>
            <a:xfrm flipH="1">
              <a:off x="9939206" y="2400648"/>
              <a:ext cx="10835" cy="771788"/>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sp>
          <p:nvSpPr>
            <p:cNvPr id="62" name="Right Brace 61">
              <a:extLst>
                <a:ext uri="{FF2B5EF4-FFF2-40B4-BE49-F238E27FC236}">
                  <a16:creationId xmlns:a16="http://schemas.microsoft.com/office/drawing/2014/main" id="{A75B8428-BCD6-0626-674A-063642C78D90}"/>
                </a:ext>
              </a:extLst>
            </p:cNvPr>
            <p:cNvSpPr/>
            <p:nvPr/>
          </p:nvSpPr>
          <p:spPr>
            <a:xfrm rot="5400000">
              <a:off x="7546244" y="2699678"/>
              <a:ext cx="509632" cy="4103264"/>
            </a:xfrm>
            <a:prstGeom prst="rightBrace">
              <a:avLst>
                <a:gd name="adj1" fmla="val 0"/>
                <a:gd name="adj2" fmla="val 50000"/>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36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15700800"/>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randombar(horizont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5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down)">
                                      <p:cBhvr>
                                        <p:cTn id="2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349273">
            <a:off x="13857850" y="620382"/>
            <a:ext cx="3688758" cy="2441287"/>
          </a:xfrm>
          <a:prstGeom prst="rect">
            <a:avLst/>
          </a:prstGeom>
        </p:spPr>
      </p:pic>
      <p:grpSp>
        <p:nvGrpSpPr>
          <p:cNvPr id="5" name="Group 5"/>
          <p:cNvGrpSpPr/>
          <p:nvPr/>
        </p:nvGrpSpPr>
        <p:grpSpPr>
          <a:xfrm>
            <a:off x="1519904" y="2519388"/>
            <a:ext cx="13990219" cy="7263767"/>
            <a:chOff x="0" y="0"/>
            <a:chExt cx="1783295" cy="1868155"/>
          </a:xfrm>
        </p:grpSpPr>
        <p:sp>
          <p:nvSpPr>
            <p:cNvPr id="6" name="Freeform 6"/>
            <p:cNvSpPr/>
            <p:nvPr/>
          </p:nvSpPr>
          <p:spPr>
            <a:xfrm>
              <a:off x="92710" y="106680"/>
              <a:ext cx="1679155" cy="1748775"/>
            </a:xfrm>
            <a:custGeom>
              <a:avLst/>
              <a:gdLst/>
              <a:ahLst/>
              <a:cxnLst/>
              <a:rect l="l" t="t" r="r" b="b"/>
              <a:pathLst>
                <a:path w="1679155" h="1748775">
                  <a:moveTo>
                    <a:pt x="1652485" y="1559545"/>
                  </a:moveTo>
                  <a:cubicBezTo>
                    <a:pt x="1652485" y="1647175"/>
                    <a:pt x="1576285" y="1718295"/>
                    <a:pt x="1495005" y="1718295"/>
                  </a:cubicBezTo>
                  <a:lnTo>
                    <a:pt x="66040" y="1718295"/>
                  </a:lnTo>
                  <a:cubicBezTo>
                    <a:pt x="43180" y="1718295"/>
                    <a:pt x="20320" y="1713215"/>
                    <a:pt x="0" y="1704325"/>
                  </a:cubicBezTo>
                  <a:cubicBezTo>
                    <a:pt x="26670" y="1732265"/>
                    <a:pt x="63500" y="1748775"/>
                    <a:pt x="104829" y="1748775"/>
                  </a:cubicBezTo>
                  <a:lnTo>
                    <a:pt x="1533105" y="1748775"/>
                  </a:lnTo>
                  <a:cubicBezTo>
                    <a:pt x="1613115" y="1748775"/>
                    <a:pt x="1679155" y="1682735"/>
                    <a:pt x="1679155" y="1602725"/>
                  </a:cubicBezTo>
                  <a:lnTo>
                    <a:pt x="1679155" y="95250"/>
                  </a:lnTo>
                  <a:cubicBezTo>
                    <a:pt x="1679155" y="58420"/>
                    <a:pt x="1665185" y="25400"/>
                    <a:pt x="1643595" y="0"/>
                  </a:cubicBezTo>
                  <a:cubicBezTo>
                    <a:pt x="1649945" y="16510"/>
                    <a:pt x="1652485" y="34290"/>
                    <a:pt x="1652485" y="52070"/>
                  </a:cubicBezTo>
                  <a:lnTo>
                    <a:pt x="1652485" y="1559545"/>
                  </a:lnTo>
                  <a:lnTo>
                    <a:pt x="1652485" y="1559545"/>
                  </a:lnTo>
                  <a:close/>
                </a:path>
              </a:pathLst>
            </a:custGeom>
            <a:solidFill>
              <a:srgbClr val="704430"/>
            </a:solidFill>
          </p:spPr>
        </p:sp>
        <p:sp>
          <p:nvSpPr>
            <p:cNvPr id="7" name="Freeform 7"/>
            <p:cNvSpPr/>
            <p:nvPr/>
          </p:nvSpPr>
          <p:spPr>
            <a:xfrm>
              <a:off x="12700" y="12700"/>
              <a:ext cx="1718525" cy="1799575"/>
            </a:xfrm>
            <a:custGeom>
              <a:avLst/>
              <a:gdLst/>
              <a:ahLst/>
              <a:cxnLst/>
              <a:rect l="l" t="t" r="r" b="b"/>
              <a:pathLst>
                <a:path w="1718525" h="1799575">
                  <a:moveTo>
                    <a:pt x="146050" y="1799575"/>
                  </a:moveTo>
                  <a:lnTo>
                    <a:pt x="1572475" y="1799575"/>
                  </a:lnTo>
                  <a:cubicBezTo>
                    <a:pt x="1652485" y="1799575"/>
                    <a:pt x="1718525" y="1733535"/>
                    <a:pt x="1718525" y="1653525"/>
                  </a:cubicBezTo>
                  <a:lnTo>
                    <a:pt x="1718525" y="146050"/>
                  </a:lnTo>
                  <a:cubicBezTo>
                    <a:pt x="1718525" y="66040"/>
                    <a:pt x="1652485" y="0"/>
                    <a:pt x="1572475" y="0"/>
                  </a:cubicBezTo>
                  <a:lnTo>
                    <a:pt x="146050" y="0"/>
                  </a:lnTo>
                  <a:cubicBezTo>
                    <a:pt x="66040" y="0"/>
                    <a:pt x="0" y="66040"/>
                    <a:pt x="0" y="146050"/>
                  </a:cubicBezTo>
                  <a:lnTo>
                    <a:pt x="0" y="1653525"/>
                  </a:lnTo>
                  <a:cubicBezTo>
                    <a:pt x="0" y="1734805"/>
                    <a:pt x="66040" y="1799575"/>
                    <a:pt x="146050" y="1799575"/>
                  </a:cubicBezTo>
                  <a:close/>
                </a:path>
              </a:pathLst>
            </a:custGeom>
            <a:solidFill>
              <a:srgbClr val="FFF3ED"/>
            </a:solidFill>
          </p:spPr>
        </p:sp>
        <p:sp>
          <p:nvSpPr>
            <p:cNvPr id="8" name="Freeform 8"/>
            <p:cNvSpPr/>
            <p:nvPr/>
          </p:nvSpPr>
          <p:spPr>
            <a:xfrm>
              <a:off x="0" y="0"/>
              <a:ext cx="1783295" cy="1868155"/>
            </a:xfrm>
            <a:custGeom>
              <a:avLst/>
              <a:gdLst/>
              <a:ahLst/>
              <a:cxnLst/>
              <a:rect l="l" t="t" r="r" b="b"/>
              <a:pathLst>
                <a:path w="1783295" h="1868155">
                  <a:moveTo>
                    <a:pt x="1719795" y="74930"/>
                  </a:moveTo>
                  <a:cubicBezTo>
                    <a:pt x="1691855" y="30480"/>
                    <a:pt x="1642325" y="0"/>
                    <a:pt x="1585175" y="0"/>
                  </a:cubicBezTo>
                  <a:lnTo>
                    <a:pt x="158750" y="0"/>
                  </a:lnTo>
                  <a:cubicBezTo>
                    <a:pt x="71120" y="0"/>
                    <a:pt x="0" y="71120"/>
                    <a:pt x="0" y="158750"/>
                  </a:cubicBezTo>
                  <a:lnTo>
                    <a:pt x="0" y="1666225"/>
                  </a:lnTo>
                  <a:cubicBezTo>
                    <a:pt x="0" y="1718295"/>
                    <a:pt x="25400" y="1764015"/>
                    <a:pt x="63500" y="1793225"/>
                  </a:cubicBezTo>
                  <a:cubicBezTo>
                    <a:pt x="91440" y="1837675"/>
                    <a:pt x="140970" y="1868155"/>
                    <a:pt x="198917" y="1868155"/>
                  </a:cubicBezTo>
                  <a:lnTo>
                    <a:pt x="1624545" y="1868155"/>
                  </a:lnTo>
                  <a:cubicBezTo>
                    <a:pt x="1712175" y="1868155"/>
                    <a:pt x="1783295" y="1797035"/>
                    <a:pt x="1783295" y="1709405"/>
                  </a:cubicBezTo>
                  <a:lnTo>
                    <a:pt x="1783295" y="201930"/>
                  </a:lnTo>
                  <a:cubicBezTo>
                    <a:pt x="1783295" y="149860"/>
                    <a:pt x="1757895" y="104140"/>
                    <a:pt x="1719795" y="74930"/>
                  </a:cubicBezTo>
                  <a:close/>
                  <a:moveTo>
                    <a:pt x="12700" y="1666225"/>
                  </a:moveTo>
                  <a:lnTo>
                    <a:pt x="12700" y="158750"/>
                  </a:lnTo>
                  <a:cubicBezTo>
                    <a:pt x="12700" y="78740"/>
                    <a:pt x="78740" y="12700"/>
                    <a:pt x="158750" y="12700"/>
                  </a:cubicBezTo>
                  <a:lnTo>
                    <a:pt x="1585175" y="12700"/>
                  </a:lnTo>
                  <a:cubicBezTo>
                    <a:pt x="1665185" y="12700"/>
                    <a:pt x="1731225" y="78740"/>
                    <a:pt x="1731225" y="158750"/>
                  </a:cubicBezTo>
                  <a:lnTo>
                    <a:pt x="1731225" y="1666225"/>
                  </a:lnTo>
                  <a:cubicBezTo>
                    <a:pt x="1731225" y="1746235"/>
                    <a:pt x="1665185" y="1812275"/>
                    <a:pt x="1585175" y="1812275"/>
                  </a:cubicBezTo>
                  <a:lnTo>
                    <a:pt x="158750" y="1812275"/>
                  </a:lnTo>
                  <a:cubicBezTo>
                    <a:pt x="78740" y="1812275"/>
                    <a:pt x="12700" y="1747505"/>
                    <a:pt x="12700" y="1666225"/>
                  </a:cubicBezTo>
                  <a:close/>
                  <a:moveTo>
                    <a:pt x="1771865" y="1709405"/>
                  </a:moveTo>
                  <a:cubicBezTo>
                    <a:pt x="1771865" y="1789415"/>
                    <a:pt x="1704555" y="1855455"/>
                    <a:pt x="1624545" y="1855455"/>
                  </a:cubicBezTo>
                  <a:lnTo>
                    <a:pt x="198917" y="1855455"/>
                  </a:lnTo>
                  <a:cubicBezTo>
                    <a:pt x="157480" y="1855455"/>
                    <a:pt x="120650" y="1838945"/>
                    <a:pt x="93980" y="1811005"/>
                  </a:cubicBezTo>
                  <a:cubicBezTo>
                    <a:pt x="114300" y="1819895"/>
                    <a:pt x="135890" y="1824975"/>
                    <a:pt x="160020" y="1824975"/>
                  </a:cubicBezTo>
                  <a:lnTo>
                    <a:pt x="1586445" y="1824975"/>
                  </a:lnTo>
                  <a:cubicBezTo>
                    <a:pt x="1674075" y="1824975"/>
                    <a:pt x="1745195" y="1753855"/>
                    <a:pt x="1745195" y="1666225"/>
                  </a:cubicBezTo>
                  <a:lnTo>
                    <a:pt x="1745195" y="158750"/>
                  </a:lnTo>
                  <a:cubicBezTo>
                    <a:pt x="1745195" y="140970"/>
                    <a:pt x="1741385" y="123190"/>
                    <a:pt x="1736305" y="106680"/>
                  </a:cubicBezTo>
                  <a:cubicBezTo>
                    <a:pt x="1757895" y="132080"/>
                    <a:pt x="1771865" y="165100"/>
                    <a:pt x="1771865" y="201930"/>
                  </a:cubicBezTo>
                  <a:lnTo>
                    <a:pt x="1771865" y="1709405"/>
                  </a:lnTo>
                  <a:cubicBezTo>
                    <a:pt x="1771865" y="1709405"/>
                    <a:pt x="1771865" y="1709405"/>
                    <a:pt x="1771865" y="1709405"/>
                  </a:cubicBezTo>
                  <a:close/>
                </a:path>
              </a:pathLst>
            </a:custGeom>
            <a:solidFill>
              <a:srgbClr val="704430"/>
            </a:solidFill>
          </p:spPr>
        </p:sp>
      </p:grpSp>
      <p:grpSp>
        <p:nvGrpSpPr>
          <p:cNvPr id="13" name="Group 13"/>
          <p:cNvGrpSpPr/>
          <p:nvPr/>
        </p:nvGrpSpPr>
        <p:grpSpPr>
          <a:xfrm>
            <a:off x="2349549" y="2843363"/>
            <a:ext cx="5105401" cy="824025"/>
            <a:chOff x="0" y="0"/>
            <a:chExt cx="12322884" cy="1913890"/>
          </a:xfrm>
        </p:grpSpPr>
        <p:sp>
          <p:nvSpPr>
            <p:cNvPr id="14" name="Freeform 14"/>
            <p:cNvSpPr/>
            <p:nvPr/>
          </p:nvSpPr>
          <p:spPr>
            <a:xfrm>
              <a:off x="0" y="0"/>
              <a:ext cx="12322884" cy="1913890"/>
            </a:xfrm>
            <a:custGeom>
              <a:avLst/>
              <a:gdLst/>
              <a:ahLst/>
              <a:cxnLst/>
              <a:rect l="l" t="t" r="r" b="b"/>
              <a:pathLst>
                <a:path w="12322884" h="1913890">
                  <a:moveTo>
                    <a:pt x="12322884" y="956945"/>
                  </a:moveTo>
                  <a:lnTo>
                    <a:pt x="12322884" y="956945"/>
                  </a:lnTo>
                  <a:cubicBezTo>
                    <a:pt x="12322884" y="1485392"/>
                    <a:pt x="11894514" y="1913890"/>
                    <a:pt x="11365940" y="1913890"/>
                  </a:cubicBezTo>
                  <a:lnTo>
                    <a:pt x="956945" y="1913890"/>
                  </a:lnTo>
                  <a:cubicBezTo>
                    <a:pt x="428371" y="1913890"/>
                    <a:pt x="0" y="1485392"/>
                    <a:pt x="0" y="956945"/>
                  </a:cubicBezTo>
                  <a:lnTo>
                    <a:pt x="0" y="956945"/>
                  </a:lnTo>
                  <a:cubicBezTo>
                    <a:pt x="0" y="428371"/>
                    <a:pt x="428371" y="0"/>
                    <a:pt x="956945" y="0"/>
                  </a:cubicBezTo>
                  <a:lnTo>
                    <a:pt x="11365939" y="0"/>
                  </a:lnTo>
                  <a:cubicBezTo>
                    <a:pt x="11894386" y="0"/>
                    <a:pt x="12322884" y="428371"/>
                    <a:pt x="12322884" y="956945"/>
                  </a:cubicBezTo>
                  <a:close/>
                </a:path>
              </a:pathLst>
            </a:custGeom>
            <a:solidFill>
              <a:srgbClr val="B9DDBF"/>
            </a:solidFill>
          </p:spPr>
          <p:txBody>
            <a:bodyPr/>
            <a:lstStyle/>
            <a:p>
              <a:endParaRPr lang="en-US"/>
            </a:p>
          </p:txBody>
        </p:sp>
      </p:grpSp>
      <p:sp>
        <p:nvSpPr>
          <p:cNvPr id="19" name="TextBox 19"/>
          <p:cNvSpPr txBox="1"/>
          <p:nvPr/>
        </p:nvSpPr>
        <p:spPr>
          <a:xfrm>
            <a:off x="1676400" y="635856"/>
            <a:ext cx="2971800" cy="1092543"/>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lIns="0" tIns="0" rIns="0" bIns="0" rtlCol="0" anchor="t">
            <a:spAutoFit/>
          </a:bodyPr>
          <a:lstStyle/>
          <a:p>
            <a:pPr algn="ctr">
              <a:lnSpc>
                <a:spcPct val="150000"/>
              </a:lnSpc>
            </a:pPr>
            <a:r>
              <a:rPr lang="en-US" sz="5400" dirty="0" err="1">
                <a:solidFill>
                  <a:schemeClr val="tx1"/>
                </a:solidFill>
                <a:latin typeface="Arial" panose="020B0604020202020204" pitchFamily="34" charset="0"/>
                <a:cs typeface="Arial" panose="020B0604020202020204" pitchFamily="34" charset="0"/>
              </a:rPr>
              <a:t>Kết</a:t>
            </a:r>
            <a:r>
              <a:rPr lang="en-US" sz="5400" dirty="0">
                <a:solidFill>
                  <a:schemeClr val="tx1"/>
                </a:solidFill>
                <a:latin typeface="Arial" panose="020B0604020202020204" pitchFamily="34" charset="0"/>
                <a:cs typeface="Arial" panose="020B0604020202020204" pitchFamily="34" charset="0"/>
              </a:rPr>
              <a:t> </a:t>
            </a:r>
            <a:r>
              <a:rPr lang="en-US" sz="5400" dirty="0" err="1" smtClean="0">
                <a:solidFill>
                  <a:schemeClr val="tx1"/>
                </a:solidFill>
                <a:latin typeface="Arial" panose="020B0604020202020204" pitchFamily="34" charset="0"/>
                <a:cs typeface="Arial" panose="020B0604020202020204" pitchFamily="34" charset="0"/>
              </a:rPr>
              <a:t>luận</a:t>
            </a:r>
            <a:endParaRPr lang="en-US" sz="3200" dirty="0">
              <a:solidFill>
                <a:srgbClr val="FFF3ED"/>
              </a:solidFill>
              <a:latin typeface="Arial" panose="020B0604020202020204" pitchFamily="34" charset="0"/>
              <a:cs typeface="Arial" panose="020B0604020202020204" pitchFamily="34" charset="0"/>
            </a:endParaRPr>
          </a:p>
        </p:txBody>
      </p:sp>
      <p:sp>
        <p:nvSpPr>
          <p:cNvPr id="22" name="TextBox 22"/>
          <p:cNvSpPr txBox="1"/>
          <p:nvPr/>
        </p:nvSpPr>
        <p:spPr>
          <a:xfrm>
            <a:off x="640236" y="3106452"/>
            <a:ext cx="8388837" cy="405304"/>
          </a:xfrm>
          <a:prstGeom prst="rect">
            <a:avLst/>
          </a:prstGeom>
        </p:spPr>
        <p:txBody>
          <a:bodyPr wrap="square" lIns="0" tIns="0" rIns="0" bIns="0" rtlCol="0" anchor="t">
            <a:spAutoFit/>
          </a:bodyPr>
          <a:lstStyle/>
          <a:p>
            <a:pPr algn="ctr">
              <a:lnSpc>
                <a:spcPts val="2999"/>
              </a:lnSpc>
            </a:pPr>
            <a:r>
              <a:rPr lang="en-US" sz="4000" b="1">
                <a:latin typeface="Arial" panose="020B0604020202020204" pitchFamily="34" charset="0"/>
                <a:cs typeface="Arial" panose="020B0604020202020204" pitchFamily="34" charset="0"/>
              </a:rPr>
              <a:t>Quy tắc nhân</a:t>
            </a:r>
          </a:p>
        </p:txBody>
      </p:sp>
      <p:sp>
        <p:nvSpPr>
          <p:cNvPr id="10" name="TextBox 9">
            <a:extLst>
              <a:ext uri="{FF2B5EF4-FFF2-40B4-BE49-F238E27FC236}">
                <a16:creationId xmlns:a16="http://schemas.microsoft.com/office/drawing/2014/main" id="{A392EF0F-F6F8-D397-E57D-19E750886CFD}"/>
              </a:ext>
            </a:extLst>
          </p:cNvPr>
          <p:cNvSpPr txBox="1"/>
          <p:nvPr/>
        </p:nvSpPr>
        <p:spPr>
          <a:xfrm>
            <a:off x="2349549" y="3964705"/>
            <a:ext cx="12330930" cy="4609595"/>
          </a:xfrm>
          <a:prstGeom prst="rect">
            <a:avLst/>
          </a:prstGeom>
          <a:noFill/>
        </p:spPr>
        <p:txBody>
          <a:bodyPr wrap="square">
            <a:spAutoFit/>
          </a:bodyPr>
          <a:lstStyle/>
          <a:p>
            <a:pPr algn="just">
              <a:lnSpc>
                <a:spcPct val="150000"/>
              </a:lnSpc>
              <a:spcAft>
                <a:spcPts val="800"/>
              </a:spcAft>
            </a:pPr>
            <a:r>
              <a:rPr lang="en-US" sz="4000">
                <a:latin typeface="Arial" panose="020B0604020202020204" pitchFamily="34" charset="0"/>
                <a:ea typeface="Times New Roman" panose="02020603050405020304" pitchFamily="18" charset="0"/>
                <a:cs typeface="Times New Roman" panose="02020603050405020304" pitchFamily="18" charset="0"/>
              </a:rPr>
              <a:t>Một công việc được hoàn thành bởi hai hành động liên tiếp. Nếu hành động thứ nhất có m cách thực hiện và ứng với mỗi cách thực hiện hành động thứ nhất, có n cách thực hiện hành động thứ hai thì công việc đó có m.n cách hoàn thành. </a:t>
            </a:r>
            <a:endParaRPr lang="en-US" sz="40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99195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par>
                                <p:cTn id="13" presetID="16" presetClass="entr" presetSubtype="2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844463" y="24118"/>
            <a:ext cx="10382370" cy="1459344"/>
            <a:chOff x="0" y="0"/>
            <a:chExt cx="851179" cy="477489"/>
          </a:xfrm>
        </p:grpSpPr>
        <p:sp>
          <p:nvSpPr>
            <p:cNvPr id="4" name="Freeform 4"/>
            <p:cNvSpPr/>
            <p:nvPr/>
          </p:nvSpPr>
          <p:spPr>
            <a:xfrm>
              <a:off x="92710" y="106680"/>
              <a:ext cx="747039" cy="358109"/>
            </a:xfrm>
            <a:custGeom>
              <a:avLst/>
              <a:gdLst/>
              <a:ahLst/>
              <a:cxnLst/>
              <a:rect l="l" t="t" r="r" b="b"/>
              <a:pathLst>
                <a:path w="747039" h="358109">
                  <a:moveTo>
                    <a:pt x="720369" y="168879"/>
                  </a:moveTo>
                  <a:cubicBezTo>
                    <a:pt x="720369" y="256509"/>
                    <a:pt x="644169" y="327629"/>
                    <a:pt x="562889" y="327629"/>
                  </a:cubicBezTo>
                  <a:lnTo>
                    <a:pt x="66040" y="327629"/>
                  </a:lnTo>
                  <a:cubicBezTo>
                    <a:pt x="43180" y="327629"/>
                    <a:pt x="20320" y="322549"/>
                    <a:pt x="0" y="313659"/>
                  </a:cubicBezTo>
                  <a:cubicBezTo>
                    <a:pt x="26670" y="341599"/>
                    <a:pt x="63500" y="358109"/>
                    <a:pt x="98888" y="358109"/>
                  </a:cubicBezTo>
                  <a:lnTo>
                    <a:pt x="600989" y="358109"/>
                  </a:lnTo>
                  <a:cubicBezTo>
                    <a:pt x="680999" y="358109"/>
                    <a:pt x="747039" y="292069"/>
                    <a:pt x="747039" y="212059"/>
                  </a:cubicBezTo>
                  <a:lnTo>
                    <a:pt x="747039" y="95250"/>
                  </a:lnTo>
                  <a:cubicBezTo>
                    <a:pt x="747039" y="58420"/>
                    <a:pt x="733069" y="25400"/>
                    <a:pt x="711479" y="0"/>
                  </a:cubicBezTo>
                  <a:cubicBezTo>
                    <a:pt x="717829" y="16510"/>
                    <a:pt x="720369" y="34290"/>
                    <a:pt x="720369" y="52070"/>
                  </a:cubicBezTo>
                  <a:lnTo>
                    <a:pt x="720369" y="168879"/>
                  </a:lnTo>
                  <a:lnTo>
                    <a:pt x="720369" y="168879"/>
                  </a:lnTo>
                  <a:close/>
                </a:path>
              </a:pathLst>
            </a:custGeom>
            <a:solidFill>
              <a:srgbClr val="704430"/>
            </a:solidFill>
          </p:spPr>
        </p:sp>
        <p:sp>
          <p:nvSpPr>
            <p:cNvPr id="5" name="Freeform 5"/>
            <p:cNvSpPr/>
            <p:nvPr/>
          </p:nvSpPr>
          <p:spPr>
            <a:xfrm>
              <a:off x="12700" y="12700"/>
              <a:ext cx="786409" cy="408909"/>
            </a:xfrm>
            <a:custGeom>
              <a:avLst/>
              <a:gdLst/>
              <a:ahLst/>
              <a:cxnLst/>
              <a:rect l="l" t="t" r="r" b="b"/>
              <a:pathLst>
                <a:path w="786409" h="408909">
                  <a:moveTo>
                    <a:pt x="146050" y="408909"/>
                  </a:moveTo>
                  <a:lnTo>
                    <a:pt x="640359" y="408909"/>
                  </a:lnTo>
                  <a:cubicBezTo>
                    <a:pt x="720369" y="408909"/>
                    <a:pt x="786409" y="342869"/>
                    <a:pt x="786409" y="262859"/>
                  </a:cubicBezTo>
                  <a:lnTo>
                    <a:pt x="786409" y="146050"/>
                  </a:lnTo>
                  <a:cubicBezTo>
                    <a:pt x="786409" y="66040"/>
                    <a:pt x="720369" y="0"/>
                    <a:pt x="640359" y="0"/>
                  </a:cubicBezTo>
                  <a:lnTo>
                    <a:pt x="146050" y="0"/>
                  </a:lnTo>
                  <a:cubicBezTo>
                    <a:pt x="66040" y="0"/>
                    <a:pt x="0" y="66040"/>
                    <a:pt x="0" y="146050"/>
                  </a:cubicBezTo>
                  <a:lnTo>
                    <a:pt x="0" y="262859"/>
                  </a:lnTo>
                  <a:cubicBezTo>
                    <a:pt x="0" y="344139"/>
                    <a:pt x="66040" y="408909"/>
                    <a:pt x="146050" y="408909"/>
                  </a:cubicBezTo>
                  <a:close/>
                </a:path>
              </a:pathLst>
            </a:custGeom>
            <a:solidFill>
              <a:srgbClr val="FFF3ED"/>
            </a:solidFill>
          </p:spPr>
          <p:txBody>
            <a:bodyPr/>
            <a:lstStyle/>
            <a:p>
              <a:endParaRPr lang="en-US" sz="2800"/>
            </a:p>
          </p:txBody>
        </p:sp>
        <p:sp>
          <p:nvSpPr>
            <p:cNvPr id="6" name="Freeform 6"/>
            <p:cNvSpPr/>
            <p:nvPr/>
          </p:nvSpPr>
          <p:spPr>
            <a:xfrm>
              <a:off x="0" y="0"/>
              <a:ext cx="851179" cy="477489"/>
            </a:xfrm>
            <a:custGeom>
              <a:avLst/>
              <a:gdLst/>
              <a:ahLst/>
              <a:cxnLst/>
              <a:rect l="l" t="t" r="r" b="b"/>
              <a:pathLst>
                <a:path w="851179" h="477489">
                  <a:moveTo>
                    <a:pt x="787679" y="74930"/>
                  </a:moveTo>
                  <a:cubicBezTo>
                    <a:pt x="759739" y="30480"/>
                    <a:pt x="710209" y="0"/>
                    <a:pt x="653059" y="0"/>
                  </a:cubicBezTo>
                  <a:lnTo>
                    <a:pt x="158750" y="0"/>
                  </a:lnTo>
                  <a:cubicBezTo>
                    <a:pt x="71120" y="0"/>
                    <a:pt x="0" y="71120"/>
                    <a:pt x="0" y="158750"/>
                  </a:cubicBezTo>
                  <a:lnTo>
                    <a:pt x="0" y="275559"/>
                  </a:lnTo>
                  <a:cubicBezTo>
                    <a:pt x="0" y="327629"/>
                    <a:pt x="25400" y="373349"/>
                    <a:pt x="63500" y="402559"/>
                  </a:cubicBezTo>
                  <a:cubicBezTo>
                    <a:pt x="91440" y="447009"/>
                    <a:pt x="140970" y="477489"/>
                    <a:pt x="192049" y="477489"/>
                  </a:cubicBezTo>
                  <a:lnTo>
                    <a:pt x="692429" y="477489"/>
                  </a:lnTo>
                  <a:cubicBezTo>
                    <a:pt x="780059" y="477489"/>
                    <a:pt x="851179" y="406369"/>
                    <a:pt x="851179" y="318739"/>
                  </a:cubicBezTo>
                  <a:lnTo>
                    <a:pt x="851179" y="201930"/>
                  </a:lnTo>
                  <a:cubicBezTo>
                    <a:pt x="851179" y="149860"/>
                    <a:pt x="825779" y="104140"/>
                    <a:pt x="787679" y="74930"/>
                  </a:cubicBezTo>
                  <a:close/>
                  <a:moveTo>
                    <a:pt x="12700" y="275559"/>
                  </a:moveTo>
                  <a:lnTo>
                    <a:pt x="12700" y="158750"/>
                  </a:lnTo>
                  <a:cubicBezTo>
                    <a:pt x="12700" y="78740"/>
                    <a:pt x="78740" y="12700"/>
                    <a:pt x="158750" y="12700"/>
                  </a:cubicBezTo>
                  <a:lnTo>
                    <a:pt x="653059" y="12700"/>
                  </a:lnTo>
                  <a:cubicBezTo>
                    <a:pt x="733069" y="12700"/>
                    <a:pt x="799109" y="78740"/>
                    <a:pt x="799109" y="158750"/>
                  </a:cubicBezTo>
                  <a:lnTo>
                    <a:pt x="799109" y="275559"/>
                  </a:lnTo>
                  <a:cubicBezTo>
                    <a:pt x="799109" y="355569"/>
                    <a:pt x="733069" y="421609"/>
                    <a:pt x="653059" y="421609"/>
                  </a:cubicBezTo>
                  <a:lnTo>
                    <a:pt x="158750" y="421609"/>
                  </a:lnTo>
                  <a:cubicBezTo>
                    <a:pt x="78740" y="421609"/>
                    <a:pt x="12700" y="356839"/>
                    <a:pt x="12700" y="275559"/>
                  </a:cubicBezTo>
                  <a:close/>
                  <a:moveTo>
                    <a:pt x="839749" y="318739"/>
                  </a:moveTo>
                  <a:cubicBezTo>
                    <a:pt x="839749" y="398749"/>
                    <a:pt x="772439" y="464789"/>
                    <a:pt x="692429" y="464789"/>
                  </a:cubicBezTo>
                  <a:lnTo>
                    <a:pt x="192049" y="464789"/>
                  </a:lnTo>
                  <a:cubicBezTo>
                    <a:pt x="157480" y="464789"/>
                    <a:pt x="120650" y="448279"/>
                    <a:pt x="93980" y="420339"/>
                  </a:cubicBezTo>
                  <a:cubicBezTo>
                    <a:pt x="114300" y="429229"/>
                    <a:pt x="135890" y="434309"/>
                    <a:pt x="160020" y="434309"/>
                  </a:cubicBezTo>
                  <a:lnTo>
                    <a:pt x="654329" y="434309"/>
                  </a:lnTo>
                  <a:cubicBezTo>
                    <a:pt x="741959" y="434309"/>
                    <a:pt x="813079" y="363189"/>
                    <a:pt x="813079" y="275559"/>
                  </a:cubicBezTo>
                  <a:lnTo>
                    <a:pt x="813079" y="158750"/>
                  </a:lnTo>
                  <a:cubicBezTo>
                    <a:pt x="813079" y="140970"/>
                    <a:pt x="809269" y="123190"/>
                    <a:pt x="804189" y="106680"/>
                  </a:cubicBezTo>
                  <a:cubicBezTo>
                    <a:pt x="825779" y="132080"/>
                    <a:pt x="839749" y="165100"/>
                    <a:pt x="839749" y="201930"/>
                  </a:cubicBezTo>
                  <a:lnTo>
                    <a:pt x="839749" y="318739"/>
                  </a:lnTo>
                  <a:cubicBezTo>
                    <a:pt x="839749" y="318739"/>
                    <a:pt x="839749" y="318739"/>
                    <a:pt x="839749" y="318739"/>
                  </a:cubicBezTo>
                  <a:close/>
                </a:path>
              </a:pathLst>
            </a:custGeom>
            <a:solidFill>
              <a:srgbClr val="704430"/>
            </a:solidFill>
          </p:spPr>
        </p:sp>
      </p:grpSp>
      <p:grpSp>
        <p:nvGrpSpPr>
          <p:cNvPr id="17" name="Group 17"/>
          <p:cNvGrpSpPr/>
          <p:nvPr/>
        </p:nvGrpSpPr>
        <p:grpSpPr>
          <a:xfrm>
            <a:off x="14548192" y="1467251"/>
            <a:ext cx="245953" cy="245953"/>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grpSp>
        <p:nvGrpSpPr>
          <p:cNvPr id="19" name="Group 19"/>
          <p:cNvGrpSpPr/>
          <p:nvPr/>
        </p:nvGrpSpPr>
        <p:grpSpPr>
          <a:xfrm>
            <a:off x="15029654" y="1467251"/>
            <a:ext cx="245953" cy="245953"/>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grpSp>
        <p:nvGrpSpPr>
          <p:cNvPr id="21" name="Group 21"/>
          <p:cNvGrpSpPr/>
          <p:nvPr/>
        </p:nvGrpSpPr>
        <p:grpSpPr>
          <a:xfrm>
            <a:off x="15511115" y="1467251"/>
            <a:ext cx="245953" cy="245953"/>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sp>
        <p:nvSpPr>
          <p:cNvPr id="28" name="TextBox 27">
            <a:extLst>
              <a:ext uri="{FF2B5EF4-FFF2-40B4-BE49-F238E27FC236}">
                <a16:creationId xmlns:a16="http://schemas.microsoft.com/office/drawing/2014/main" id="{FF289F73-44F9-87D6-DBF7-C84DB95DFB28}"/>
              </a:ext>
            </a:extLst>
          </p:cNvPr>
          <p:cNvSpPr txBox="1"/>
          <p:nvPr/>
        </p:nvSpPr>
        <p:spPr>
          <a:xfrm>
            <a:off x="3228431" y="129106"/>
            <a:ext cx="8079976" cy="833883"/>
          </a:xfrm>
          <a:prstGeom prst="rect">
            <a:avLst/>
          </a:prstGeom>
          <a:noFill/>
        </p:spPr>
        <p:txBody>
          <a:bodyPr wrap="square">
            <a:spAutoFit/>
          </a:bodyPr>
          <a:lstStyle/>
          <a:p>
            <a:pPr algn="just">
              <a:lnSpc>
                <a:spcPct val="150000"/>
              </a:lnSpc>
              <a:spcBef>
                <a:spcPts val="600"/>
              </a:spcBef>
              <a:spcAft>
                <a:spcPts val="800"/>
              </a:spcAft>
              <a:tabLst>
                <a:tab pos="360027" algn="l"/>
                <a:tab pos="720054" algn="l"/>
              </a:tabLst>
            </a:pPr>
            <a:r>
              <a:rPr lang="en-US" sz="3600" b="1" dirty="0">
                <a:latin typeface="Arial" panose="020B0604020202020204" pitchFamily="34" charset="0"/>
                <a:ea typeface="Times New Roman" panose="02020603050405020304" pitchFamily="18" charset="0"/>
                <a:cs typeface="Times New Roman" panose="02020603050405020304" pitchFamily="18" charset="0"/>
              </a:rPr>
              <a:t>HS </a:t>
            </a:r>
            <a:r>
              <a:rPr lang="en-US" sz="3600" b="1" dirty="0" err="1">
                <a:latin typeface="Arial" panose="020B0604020202020204" pitchFamily="34" charset="0"/>
                <a:ea typeface="Times New Roman" panose="02020603050405020304" pitchFamily="18" charset="0"/>
                <a:cs typeface="Times New Roman" panose="02020603050405020304" pitchFamily="18" charset="0"/>
              </a:rPr>
              <a:t>quan</a:t>
            </a:r>
            <a:r>
              <a:rPr lang="en-US" sz="3600" b="1" dirty="0">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latin typeface="Arial" panose="020B0604020202020204" pitchFamily="34" charset="0"/>
                <a:ea typeface="Times New Roman" panose="02020603050405020304" pitchFamily="18" charset="0"/>
                <a:cs typeface="Times New Roman" panose="02020603050405020304" pitchFamily="18" charset="0"/>
              </a:rPr>
              <a:t>sát</a:t>
            </a:r>
            <a:r>
              <a:rPr lang="en-US" sz="3600" b="1" dirty="0">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latin typeface="Arial" panose="020B0604020202020204" pitchFamily="34" charset="0"/>
                <a:ea typeface="Times New Roman" panose="02020603050405020304" pitchFamily="18" charset="0"/>
                <a:cs typeface="Times New Roman" panose="02020603050405020304" pitchFamily="18" charset="0"/>
              </a:rPr>
              <a:t>nội</a:t>
            </a:r>
            <a:r>
              <a:rPr lang="en-US" sz="3600" b="1" dirty="0">
                <a:latin typeface="Arial" panose="020B0604020202020204" pitchFamily="34" charset="0"/>
                <a:ea typeface="Times New Roman" panose="02020603050405020304" pitchFamily="18" charset="0"/>
                <a:cs typeface="Times New Roman" panose="02020603050405020304" pitchFamily="18" charset="0"/>
              </a:rPr>
              <a:t> dung </a:t>
            </a:r>
            <a:r>
              <a:rPr lang="en-US" sz="3600" b="1" dirty="0" err="1">
                <a:latin typeface="Arial" panose="020B0604020202020204" pitchFamily="34" charset="0"/>
                <a:ea typeface="Times New Roman" panose="02020603050405020304" pitchFamily="18" charset="0"/>
                <a:cs typeface="Times New Roman" panose="02020603050405020304" pitchFamily="18" charset="0"/>
              </a:rPr>
              <a:t>và</a:t>
            </a:r>
            <a:r>
              <a:rPr lang="en-US" sz="3600" b="1" dirty="0">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latin typeface="Arial" panose="020B0604020202020204" pitchFamily="34" charset="0"/>
                <a:ea typeface="Times New Roman" panose="02020603050405020304" pitchFamily="18" charset="0"/>
                <a:cs typeface="Times New Roman" panose="02020603050405020304" pitchFamily="18" charset="0"/>
              </a:rPr>
              <a:t>hình</a:t>
            </a:r>
            <a:r>
              <a:rPr lang="en-US" sz="3600" b="1" dirty="0">
                <a:latin typeface="Arial" panose="020B0604020202020204" pitchFamily="34" charset="0"/>
                <a:ea typeface="Times New Roman" panose="02020603050405020304" pitchFamily="18" charset="0"/>
                <a:cs typeface="Times New Roman" panose="02020603050405020304" pitchFamily="18" charset="0"/>
              </a:rPr>
              <a:t> </a:t>
            </a:r>
            <a:r>
              <a:rPr lang="en-US" sz="3600" b="1" dirty="0" err="1">
                <a:latin typeface="Arial" panose="020B0604020202020204" pitchFamily="34" charset="0"/>
                <a:ea typeface="Times New Roman" panose="02020603050405020304" pitchFamily="18" charset="0"/>
                <a:cs typeface="Times New Roman" panose="02020603050405020304" pitchFamily="18" charset="0"/>
              </a:rPr>
              <a:t>ảnh</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0" name="TextBox 49">
            <a:extLst>
              <a:ext uri="{FF2B5EF4-FFF2-40B4-BE49-F238E27FC236}">
                <a16:creationId xmlns:a16="http://schemas.microsoft.com/office/drawing/2014/main" id="{22A11C8E-D180-DCDC-D59E-B0A03ABB5221}"/>
              </a:ext>
            </a:extLst>
          </p:cNvPr>
          <p:cNvSpPr txBox="1"/>
          <p:nvPr/>
        </p:nvSpPr>
        <p:spPr>
          <a:xfrm>
            <a:off x="4572000" y="4957268"/>
            <a:ext cx="9144000" cy="523220"/>
          </a:xfrm>
          <a:prstGeom prst="rect">
            <a:avLst/>
          </a:prstGeom>
          <a:noFill/>
        </p:spPr>
        <p:txBody>
          <a:bodyPr wrap="square">
            <a:spAutoFit/>
          </a:bodyPr>
          <a:lstStyle/>
          <a:p>
            <a:endParaRPr lang="en-US" sz="2800"/>
          </a:p>
        </p:txBody>
      </p:sp>
      <p:sp>
        <p:nvSpPr>
          <p:cNvPr id="52" name="TextBox 51">
            <a:extLst>
              <a:ext uri="{FF2B5EF4-FFF2-40B4-BE49-F238E27FC236}">
                <a16:creationId xmlns:a16="http://schemas.microsoft.com/office/drawing/2014/main" id="{5E5E6661-F3DF-24DA-5490-4E11473196EA}"/>
              </a:ext>
            </a:extLst>
          </p:cNvPr>
          <p:cNvSpPr txBox="1"/>
          <p:nvPr/>
        </p:nvSpPr>
        <p:spPr>
          <a:xfrm>
            <a:off x="4572000" y="4957274"/>
            <a:ext cx="9144000" cy="954107"/>
          </a:xfrm>
          <a:prstGeom prst="rect">
            <a:avLst/>
          </a:prstGeom>
          <a:noFill/>
        </p:spPr>
        <p:txBody>
          <a:bodyPr wrap="square">
            <a:spAutoFit/>
          </a:bodyPr>
          <a:lstStyle/>
          <a:p>
            <a:endParaRPr lang="en-US" sz="2800"/>
          </a:p>
          <a:p>
            <a:endParaRPr lang="en-US" sz="2800"/>
          </a:p>
        </p:txBody>
      </p:sp>
      <p:sp>
        <p:nvSpPr>
          <p:cNvPr id="54" name="TextBox 53">
            <a:extLst>
              <a:ext uri="{FF2B5EF4-FFF2-40B4-BE49-F238E27FC236}">
                <a16:creationId xmlns:a16="http://schemas.microsoft.com/office/drawing/2014/main" id="{D37ABC15-EF8D-C925-5A1D-9A83CE8F5969}"/>
              </a:ext>
            </a:extLst>
          </p:cNvPr>
          <p:cNvSpPr txBox="1"/>
          <p:nvPr/>
        </p:nvSpPr>
        <p:spPr>
          <a:xfrm>
            <a:off x="4572000" y="4957268"/>
            <a:ext cx="9144000" cy="523220"/>
          </a:xfrm>
          <a:prstGeom prst="rect">
            <a:avLst/>
          </a:prstGeom>
          <a:noFill/>
        </p:spPr>
        <p:txBody>
          <a:bodyPr wrap="square">
            <a:spAutoFit/>
          </a:bodyPr>
          <a:lstStyle/>
          <a:p>
            <a:endParaRPr lang="en-US" sz="2800"/>
          </a:p>
        </p:txBody>
      </p:sp>
      <p:pic>
        <p:nvPicPr>
          <p:cNvPr id="55" name="Picture 23">
            <a:extLst>
              <a:ext uri="{FF2B5EF4-FFF2-40B4-BE49-F238E27FC236}">
                <a16:creationId xmlns:a16="http://schemas.microsoft.com/office/drawing/2014/main" id="{D4C9F960-CED9-6AB5-B308-19EED496521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97922" y="5400244"/>
            <a:ext cx="3325463" cy="4997280"/>
          </a:xfrm>
          <a:prstGeom prst="rect">
            <a:avLst/>
          </a:prstGeom>
        </p:spPr>
      </p:pic>
      <p:sp>
        <p:nvSpPr>
          <p:cNvPr id="51" name="Rectangle: Rounded Corners 50">
            <a:extLst>
              <a:ext uri="{FF2B5EF4-FFF2-40B4-BE49-F238E27FC236}">
                <a16:creationId xmlns:a16="http://schemas.microsoft.com/office/drawing/2014/main" id="{225A770E-D54B-A47E-05D2-7EA008BAEC24}"/>
              </a:ext>
            </a:extLst>
          </p:cNvPr>
          <p:cNvSpPr/>
          <p:nvPr/>
        </p:nvSpPr>
        <p:spPr>
          <a:xfrm>
            <a:off x="2627541" y="1134888"/>
            <a:ext cx="15026347" cy="8860144"/>
          </a:xfrm>
          <a:prstGeom prst="round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4743053-733F-0D76-94C7-14EC38EF684C}"/>
              </a:ext>
            </a:extLst>
          </p:cNvPr>
          <p:cNvSpPr txBox="1"/>
          <p:nvPr/>
        </p:nvSpPr>
        <p:spPr>
          <a:xfrm>
            <a:off x="3228431" y="1198837"/>
            <a:ext cx="13544649" cy="1664879"/>
          </a:xfrm>
          <a:prstGeom prst="rect">
            <a:avLst/>
          </a:prstGeom>
          <a:noFill/>
        </p:spPr>
        <p:txBody>
          <a:bodyPr wrap="square">
            <a:spAutoFit/>
          </a:bodyPr>
          <a:lstStyle/>
          <a:p>
            <a:pPr algn="just">
              <a:lnSpc>
                <a:spcPct val="150000"/>
              </a:lnSpc>
              <a:spcBef>
                <a:spcPts val="600"/>
              </a:spcBef>
              <a:spcAft>
                <a:spcPts val="800"/>
              </a:spcAft>
              <a:tabLst>
                <a:tab pos="360027" algn="l"/>
                <a:tab pos="720054" algn="l"/>
              </a:tabLst>
            </a:pPr>
            <a:r>
              <a:rPr lang="en-US" sz="3600">
                <a:latin typeface="Arial" panose="020B0604020202020204" pitchFamily="34" charset="0"/>
                <a:ea typeface="Calibri" panose="020F0502020204030204" pitchFamily="34" charset="0"/>
                <a:cs typeface="Times New Roman" panose="02020603050405020304" pitchFamily="18" charset="0"/>
              </a:rPr>
              <a:t>Một công việc được hoàn thành bởi ba hành động liên tiếp được biểu diễn qua sơ đồ sau:</a:t>
            </a:r>
            <a:endParaRPr lang="en-US" sz="3600">
              <a:latin typeface="Calibri" panose="020F0502020204030204" pitchFamily="34" charset="0"/>
              <a:ea typeface="Calibri" panose="020F0502020204030204" pitchFamily="34" charset="0"/>
              <a:cs typeface="Times New Roman" panose="02020603050405020304" pitchFamily="18" charset="0"/>
            </a:endParaRPr>
          </a:p>
        </p:txBody>
      </p:sp>
      <p:grpSp>
        <p:nvGrpSpPr>
          <p:cNvPr id="56" name="Group 55">
            <a:extLst>
              <a:ext uri="{FF2B5EF4-FFF2-40B4-BE49-F238E27FC236}">
                <a16:creationId xmlns:a16="http://schemas.microsoft.com/office/drawing/2014/main" id="{C5233093-12B5-8476-F63F-60B2CCC492E8}"/>
              </a:ext>
            </a:extLst>
          </p:cNvPr>
          <p:cNvGrpSpPr/>
          <p:nvPr/>
        </p:nvGrpSpPr>
        <p:grpSpPr>
          <a:xfrm>
            <a:off x="4312073" y="2927665"/>
            <a:ext cx="11740749" cy="5316863"/>
            <a:chOff x="0" y="1452689"/>
            <a:chExt cx="11740749" cy="5316863"/>
          </a:xfrm>
        </p:grpSpPr>
        <p:sp>
          <p:nvSpPr>
            <p:cNvPr id="57" name="Rectangle: Rounded Corners 56">
              <a:extLst>
                <a:ext uri="{FF2B5EF4-FFF2-40B4-BE49-F238E27FC236}">
                  <a16:creationId xmlns:a16="http://schemas.microsoft.com/office/drawing/2014/main" id="{DDFE353D-1BAF-9EFA-E8A1-EF76ED3EFAC9}"/>
                </a:ext>
              </a:extLst>
            </p:cNvPr>
            <p:cNvSpPr/>
            <p:nvPr/>
          </p:nvSpPr>
          <p:spPr>
            <a:xfrm>
              <a:off x="2822368" y="1452693"/>
              <a:ext cx="2523340" cy="1139504"/>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err="1">
                  <a:latin typeface="Arial" panose="020B0604020202020204" pitchFamily="34" charset="0"/>
                  <a:cs typeface="Arial" panose="020B0604020202020204" pitchFamily="34" charset="0"/>
                </a:rPr>
                <a: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1</a:t>
              </a:r>
            </a:p>
          </p:txBody>
        </p:sp>
        <p:sp>
          <p:nvSpPr>
            <p:cNvPr id="58" name="Rectangle: Rounded Corners 57">
              <a:extLst>
                <a:ext uri="{FF2B5EF4-FFF2-40B4-BE49-F238E27FC236}">
                  <a16:creationId xmlns:a16="http://schemas.microsoft.com/office/drawing/2014/main" id="{0F93323A-F7F5-E88F-A711-EBCBB5C5C8AA}"/>
                </a:ext>
              </a:extLst>
            </p:cNvPr>
            <p:cNvSpPr/>
            <p:nvPr/>
          </p:nvSpPr>
          <p:spPr>
            <a:xfrm>
              <a:off x="5930489" y="1452690"/>
              <a:ext cx="2523340" cy="1139506"/>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err="1">
                  <a:latin typeface="Arial" panose="020B0604020202020204" pitchFamily="34" charset="0"/>
                  <a:cs typeface="Arial" panose="020B0604020202020204" pitchFamily="34" charset="0"/>
                </a:rPr>
                <a: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2</a:t>
              </a:r>
            </a:p>
          </p:txBody>
        </p:sp>
        <p:sp>
          <p:nvSpPr>
            <p:cNvPr id="59" name="Rectangle: Rounded Corners 58">
              <a:extLst>
                <a:ext uri="{FF2B5EF4-FFF2-40B4-BE49-F238E27FC236}">
                  <a16:creationId xmlns:a16="http://schemas.microsoft.com/office/drawing/2014/main" id="{1BBE5FD3-26B1-F11B-DA80-A570C7B0C434}"/>
                </a:ext>
              </a:extLst>
            </p:cNvPr>
            <p:cNvSpPr/>
            <p:nvPr/>
          </p:nvSpPr>
          <p:spPr>
            <a:xfrm>
              <a:off x="0" y="1452689"/>
              <a:ext cx="2523340" cy="1139509"/>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endParaRPr lang="en-US" sz="36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0" name="Rectangle: Rounded Corners 59">
                  <a:extLst>
                    <a:ext uri="{FF2B5EF4-FFF2-40B4-BE49-F238E27FC236}">
                      <a16:creationId xmlns:a16="http://schemas.microsoft.com/office/drawing/2014/main" id="{4B8C9A2C-5F20-47B3-63F1-E0337F7EBAA0}"/>
                    </a:ext>
                  </a:extLst>
                </p:cNvPr>
                <p:cNvSpPr/>
                <p:nvPr/>
              </p:nvSpPr>
              <p:spPr>
                <a:xfrm>
                  <a:off x="2713157" y="3115278"/>
                  <a:ext cx="2741762" cy="1273972"/>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Có </a:t>
                  </a:r>
                  <a14:m>
                    <m:oMath xmlns:m="http://schemas.openxmlformats.org/officeDocument/2006/math">
                      <m:r>
                        <a:rPr lang="en-US" sz="3600" b="0" i="1" smtClean="0">
                          <a:latin typeface="Cambria Math" panose="02040503050406030204" pitchFamily="18" charset="0"/>
                        </a:rPr>
                        <m:t>𝑚</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hiện</a:t>
                  </a:r>
                  <a:endParaRPr lang="en-US" sz="3600" dirty="0">
                    <a:latin typeface="Arial" panose="020B0604020202020204" pitchFamily="34" charset="0"/>
                    <a:cs typeface="Arial" panose="020B0604020202020204" pitchFamily="34" charset="0"/>
                  </a:endParaRPr>
                </a:p>
              </p:txBody>
            </p:sp>
          </mc:Choice>
          <mc:Fallback xmlns="">
            <p:sp>
              <p:nvSpPr>
                <p:cNvPr id="60" name="Rectangle: Rounded Corners 59">
                  <a:extLst>
                    <a:ext uri="{FF2B5EF4-FFF2-40B4-BE49-F238E27FC236}">
                      <a16:creationId xmlns:a16="http://schemas.microsoft.com/office/drawing/2014/main" id="{4B8C9A2C-5F20-47B3-63F1-E0337F7EBAA0}"/>
                    </a:ext>
                  </a:extLst>
                </p:cNvPr>
                <p:cNvSpPr>
                  <a:spLocks noRot="1" noChangeAspect="1" noMove="1" noResize="1" noEditPoints="1" noAdjustHandles="1" noChangeArrowheads="1" noChangeShapeType="1" noTextEdit="1"/>
                </p:cNvSpPr>
                <p:nvPr/>
              </p:nvSpPr>
              <p:spPr>
                <a:xfrm>
                  <a:off x="2713157" y="3115278"/>
                  <a:ext cx="2741762" cy="1273972"/>
                </a:xfrm>
                <a:prstGeom prst="roundRect">
                  <a:avLst/>
                </a:prstGeom>
                <a:blipFill>
                  <a:blip r:embed="rId5"/>
                  <a:stretch>
                    <a:fillRect t="-3271" b="-13084"/>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2" name="Rectangle: Rounded Corners 61">
                  <a:extLst>
                    <a:ext uri="{FF2B5EF4-FFF2-40B4-BE49-F238E27FC236}">
                      <a16:creationId xmlns:a16="http://schemas.microsoft.com/office/drawing/2014/main" id="{CEEA540F-9CBE-395A-B699-49426E85CBFB}"/>
                    </a:ext>
                  </a:extLst>
                </p:cNvPr>
                <p:cNvSpPr/>
                <p:nvPr/>
              </p:nvSpPr>
              <p:spPr>
                <a:xfrm>
                  <a:off x="5751781" y="3122759"/>
                  <a:ext cx="2891235" cy="1273972"/>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Có </a:t>
                  </a:r>
                  <a14:m>
                    <m:oMath xmlns:m="http://schemas.openxmlformats.org/officeDocument/2006/math">
                      <m:r>
                        <a:rPr lang="en-US" sz="3600" b="0" i="1" smtClean="0">
                          <a:latin typeface="Cambria Math" panose="02040503050406030204" pitchFamily="18" charset="0"/>
                        </a:rPr>
                        <m:t>𝑛</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hiện</a:t>
                  </a:r>
                  <a:endParaRPr lang="en-US" sz="3600" dirty="0">
                    <a:latin typeface="Arial" panose="020B0604020202020204" pitchFamily="34" charset="0"/>
                    <a:cs typeface="Arial" panose="020B0604020202020204" pitchFamily="34" charset="0"/>
                  </a:endParaRPr>
                </a:p>
              </p:txBody>
            </p:sp>
          </mc:Choice>
          <mc:Fallback xmlns="">
            <p:sp>
              <p:nvSpPr>
                <p:cNvPr id="62" name="Rectangle: Rounded Corners 61">
                  <a:extLst>
                    <a:ext uri="{FF2B5EF4-FFF2-40B4-BE49-F238E27FC236}">
                      <a16:creationId xmlns:a16="http://schemas.microsoft.com/office/drawing/2014/main" id="{CEEA540F-9CBE-395A-B699-49426E85CBFB}"/>
                    </a:ext>
                  </a:extLst>
                </p:cNvPr>
                <p:cNvSpPr>
                  <a:spLocks noRot="1" noChangeAspect="1" noMove="1" noResize="1" noEditPoints="1" noAdjustHandles="1" noChangeArrowheads="1" noChangeShapeType="1" noTextEdit="1"/>
                </p:cNvSpPr>
                <p:nvPr/>
              </p:nvSpPr>
              <p:spPr>
                <a:xfrm>
                  <a:off x="5751781" y="3122759"/>
                  <a:ext cx="2891235" cy="1273972"/>
                </a:xfrm>
                <a:prstGeom prst="roundRect">
                  <a:avLst/>
                </a:prstGeom>
                <a:blipFill>
                  <a:blip r:embed="rId6"/>
                  <a:stretch>
                    <a:fillRect t="-2804" b="-13084"/>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3" name="Rectangle: Rounded Corners 62">
                  <a:extLst>
                    <a:ext uri="{FF2B5EF4-FFF2-40B4-BE49-F238E27FC236}">
                      <a16:creationId xmlns:a16="http://schemas.microsoft.com/office/drawing/2014/main" id="{5AF24FDE-058D-8FD3-25DF-B855806D6851}"/>
                    </a:ext>
                  </a:extLst>
                </p:cNvPr>
                <p:cNvSpPr/>
                <p:nvPr/>
              </p:nvSpPr>
              <p:spPr>
                <a:xfrm>
                  <a:off x="4057985" y="5495580"/>
                  <a:ext cx="7283390" cy="1273972"/>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Có </a:t>
                  </a:r>
                  <a14:m>
                    <m:oMath xmlns:m="http://schemas.openxmlformats.org/officeDocument/2006/math">
                      <m:r>
                        <a:rPr lang="en-US" sz="3600" b="0" i="1" smtClean="0">
                          <a:latin typeface="Cambria Math" panose="02040503050406030204" pitchFamily="18" charset="0"/>
                        </a:rPr>
                        <m:t>𝑚</m:t>
                      </m:r>
                      <m:r>
                        <a:rPr lang="en-US" sz="3600" b="0" i="1" smtClean="0">
                          <a:latin typeface="Cambria Math" panose="02040503050406030204" pitchFamily="18" charset="0"/>
                        </a:rPr>
                        <m:t>.</m:t>
                      </m:r>
                      <m:r>
                        <a:rPr lang="en-US" sz="3600" b="0" i="1" smtClean="0">
                          <a:latin typeface="Cambria Math" panose="02040503050406030204" pitchFamily="18" charset="0"/>
                        </a:rPr>
                        <m:t>𝑛</m:t>
                      </m:r>
                      <m:r>
                        <a:rPr lang="en-US" sz="3600" b="0" i="1" smtClean="0">
                          <a:latin typeface="Cambria Math" panose="02040503050406030204" pitchFamily="18" charset="0"/>
                        </a:rPr>
                        <m:t>.</m:t>
                      </m:r>
                      <m:r>
                        <a:rPr lang="en-US" sz="3600" b="0" i="1" smtClean="0">
                          <a:latin typeface="Cambria Math" panose="02040503050406030204" pitchFamily="18" charset="0"/>
                        </a:rPr>
                        <m:t>𝑝</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endParaRPr lang="en-US" sz="3600" dirty="0">
                    <a:latin typeface="Arial" panose="020B0604020202020204" pitchFamily="34" charset="0"/>
                    <a:cs typeface="Arial" panose="020B0604020202020204" pitchFamily="34" charset="0"/>
                  </a:endParaRPr>
                </a:p>
              </p:txBody>
            </p:sp>
          </mc:Choice>
          <mc:Fallback xmlns="">
            <p:sp>
              <p:nvSpPr>
                <p:cNvPr id="63" name="Rectangle: Rounded Corners 62">
                  <a:extLst>
                    <a:ext uri="{FF2B5EF4-FFF2-40B4-BE49-F238E27FC236}">
                      <a16:creationId xmlns:a16="http://schemas.microsoft.com/office/drawing/2014/main" id="{5AF24FDE-058D-8FD3-25DF-B855806D6851}"/>
                    </a:ext>
                  </a:extLst>
                </p:cNvPr>
                <p:cNvSpPr>
                  <a:spLocks noRot="1" noChangeAspect="1" noMove="1" noResize="1" noEditPoints="1" noAdjustHandles="1" noChangeArrowheads="1" noChangeShapeType="1" noTextEdit="1"/>
                </p:cNvSpPr>
                <p:nvPr/>
              </p:nvSpPr>
              <p:spPr>
                <a:xfrm>
                  <a:off x="4057985" y="5495580"/>
                  <a:ext cx="7283390" cy="1273972"/>
                </a:xfrm>
                <a:prstGeom prst="roundRect">
                  <a:avLst/>
                </a:prstGeom>
                <a:blipFill>
                  <a:blip r:embed="rId7"/>
                  <a:stretch>
                    <a:fillRect t="-2804" b="-13084"/>
                  </a:stretch>
                </a:blipFill>
                <a:ln w="28575"/>
              </p:spPr>
              <p:txBody>
                <a:bodyPr/>
                <a:lstStyle/>
                <a:p>
                  <a:r>
                    <a:rPr lang="en-US">
                      <a:noFill/>
                    </a:rPr>
                    <a:t> </a:t>
                  </a:r>
                </a:p>
              </p:txBody>
            </p:sp>
          </mc:Fallback>
        </mc:AlternateContent>
        <p:cxnSp>
          <p:nvCxnSpPr>
            <p:cNvPr id="64" name="Straight Arrow Connector 63">
              <a:extLst>
                <a:ext uri="{FF2B5EF4-FFF2-40B4-BE49-F238E27FC236}">
                  <a16:creationId xmlns:a16="http://schemas.microsoft.com/office/drawing/2014/main" id="{86882BEA-BCC5-8A07-F4F9-571A4CE1B572}"/>
                </a:ext>
              </a:extLst>
            </p:cNvPr>
            <p:cNvCxnSpPr>
              <a:cxnSpLocks/>
              <a:stCxn id="59" idx="3"/>
              <a:endCxn id="57" idx="1"/>
            </p:cNvCxnSpPr>
            <p:nvPr/>
          </p:nvCxnSpPr>
          <p:spPr>
            <a:xfrm>
              <a:off x="2523340" y="2022444"/>
              <a:ext cx="299028" cy="1"/>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cxnSp>
          <p:nvCxnSpPr>
            <p:cNvPr id="65" name="Straight Arrow Connector 64">
              <a:extLst>
                <a:ext uri="{FF2B5EF4-FFF2-40B4-BE49-F238E27FC236}">
                  <a16:creationId xmlns:a16="http://schemas.microsoft.com/office/drawing/2014/main" id="{9EE22444-88B5-0B13-2A38-74DFCF40211C}"/>
                </a:ext>
              </a:extLst>
            </p:cNvPr>
            <p:cNvCxnSpPr>
              <a:cxnSpLocks/>
              <a:stCxn id="57" idx="3"/>
              <a:endCxn id="58" idx="1"/>
            </p:cNvCxnSpPr>
            <p:nvPr/>
          </p:nvCxnSpPr>
          <p:spPr>
            <a:xfrm flipV="1">
              <a:off x="5345708" y="2022443"/>
              <a:ext cx="584781" cy="2"/>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cxnSp>
          <p:nvCxnSpPr>
            <p:cNvPr id="66" name="Straight Arrow Connector 65">
              <a:extLst>
                <a:ext uri="{FF2B5EF4-FFF2-40B4-BE49-F238E27FC236}">
                  <a16:creationId xmlns:a16="http://schemas.microsoft.com/office/drawing/2014/main" id="{B010804C-93DD-F28F-95A4-79CB87F0D3CB}"/>
                </a:ext>
              </a:extLst>
            </p:cNvPr>
            <p:cNvCxnSpPr>
              <a:cxnSpLocks/>
              <a:stCxn id="57" idx="2"/>
              <a:endCxn id="60" idx="0"/>
            </p:cNvCxnSpPr>
            <p:nvPr/>
          </p:nvCxnSpPr>
          <p:spPr>
            <a:xfrm>
              <a:off x="4084038" y="2592197"/>
              <a:ext cx="0" cy="523081"/>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cxnSp>
          <p:nvCxnSpPr>
            <p:cNvPr id="67" name="Straight Arrow Connector 66">
              <a:extLst>
                <a:ext uri="{FF2B5EF4-FFF2-40B4-BE49-F238E27FC236}">
                  <a16:creationId xmlns:a16="http://schemas.microsoft.com/office/drawing/2014/main" id="{01019A88-B6F9-8675-91A6-B78DFAAF65DB}"/>
                </a:ext>
              </a:extLst>
            </p:cNvPr>
            <p:cNvCxnSpPr>
              <a:cxnSpLocks/>
              <a:stCxn id="58" idx="2"/>
              <a:endCxn id="62" idx="0"/>
            </p:cNvCxnSpPr>
            <p:nvPr/>
          </p:nvCxnSpPr>
          <p:spPr>
            <a:xfrm>
              <a:off x="7192159" y="2592196"/>
              <a:ext cx="5240" cy="530563"/>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sp>
          <p:nvSpPr>
            <p:cNvPr id="68" name="Right Brace 67">
              <a:extLst>
                <a:ext uri="{FF2B5EF4-FFF2-40B4-BE49-F238E27FC236}">
                  <a16:creationId xmlns:a16="http://schemas.microsoft.com/office/drawing/2014/main" id="{6E2531BA-15F0-40FB-899A-34919A6E9D16}"/>
                </a:ext>
              </a:extLst>
            </p:cNvPr>
            <p:cNvSpPr/>
            <p:nvPr/>
          </p:nvSpPr>
          <p:spPr>
            <a:xfrm rot="5400000">
              <a:off x="7406498" y="1293193"/>
              <a:ext cx="779266" cy="7482967"/>
            </a:xfrm>
            <a:prstGeom prst="rightBrace">
              <a:avLst>
                <a:gd name="adj1" fmla="val 0"/>
                <a:gd name="adj2" fmla="val 50000"/>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3600">
                <a:latin typeface="Arial" panose="020B0604020202020204" pitchFamily="34" charset="0"/>
                <a:cs typeface="Arial" panose="020B0604020202020204" pitchFamily="34" charset="0"/>
              </a:endParaRPr>
            </a:p>
          </p:txBody>
        </p:sp>
        <p:sp>
          <p:nvSpPr>
            <p:cNvPr id="69" name="Rectangle: Rounded Corners 68">
              <a:extLst>
                <a:ext uri="{FF2B5EF4-FFF2-40B4-BE49-F238E27FC236}">
                  <a16:creationId xmlns:a16="http://schemas.microsoft.com/office/drawing/2014/main" id="{09145C00-285A-B86E-D3C5-D0CC557B24CB}"/>
                </a:ext>
              </a:extLst>
            </p:cNvPr>
            <p:cNvSpPr/>
            <p:nvPr/>
          </p:nvSpPr>
          <p:spPr>
            <a:xfrm>
              <a:off x="9014275" y="1452689"/>
              <a:ext cx="2523340" cy="1139507"/>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err="1">
                  <a:latin typeface="Arial" panose="020B0604020202020204" pitchFamily="34" charset="0"/>
                  <a:cs typeface="Arial" panose="020B0604020202020204" pitchFamily="34" charset="0"/>
                </a:rPr>
                <a: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3</a:t>
              </a:r>
            </a:p>
          </p:txBody>
        </p:sp>
        <mc:AlternateContent xmlns:mc="http://schemas.openxmlformats.org/markup-compatibility/2006" xmlns:a14="http://schemas.microsoft.com/office/drawing/2010/main">
          <mc:Choice Requires="a14">
            <p:sp>
              <p:nvSpPr>
                <p:cNvPr id="70" name="Rectangle: Rounded Corners 69">
                  <a:extLst>
                    <a:ext uri="{FF2B5EF4-FFF2-40B4-BE49-F238E27FC236}">
                      <a16:creationId xmlns:a16="http://schemas.microsoft.com/office/drawing/2014/main" id="{5ABE2516-A6F4-C47D-568B-4B3A9AC401B9}"/>
                    </a:ext>
                  </a:extLst>
                </p:cNvPr>
                <p:cNvSpPr/>
                <p:nvPr/>
              </p:nvSpPr>
              <p:spPr>
                <a:xfrm>
                  <a:off x="8811140" y="3085749"/>
                  <a:ext cx="2929609" cy="1303502"/>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Có </a:t>
                  </a:r>
                  <a14:m>
                    <m:oMath xmlns:m="http://schemas.openxmlformats.org/officeDocument/2006/math">
                      <m:r>
                        <a:rPr lang="en-US" sz="3600" b="0" i="1" smtClean="0">
                          <a:latin typeface="Cambria Math" panose="02040503050406030204" pitchFamily="18" charset="0"/>
                        </a:rPr>
                        <m:t>𝑝</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hiện</a:t>
                  </a:r>
                  <a:endParaRPr lang="en-US" sz="3600" dirty="0">
                    <a:latin typeface="Arial" panose="020B0604020202020204" pitchFamily="34" charset="0"/>
                    <a:cs typeface="Arial" panose="020B0604020202020204" pitchFamily="34" charset="0"/>
                  </a:endParaRPr>
                </a:p>
              </p:txBody>
            </p:sp>
          </mc:Choice>
          <mc:Fallback xmlns="">
            <p:sp>
              <p:nvSpPr>
                <p:cNvPr id="70" name="Rectangle: Rounded Corners 69">
                  <a:extLst>
                    <a:ext uri="{FF2B5EF4-FFF2-40B4-BE49-F238E27FC236}">
                      <a16:creationId xmlns:a16="http://schemas.microsoft.com/office/drawing/2014/main" id="{5ABE2516-A6F4-C47D-568B-4B3A9AC401B9}"/>
                    </a:ext>
                  </a:extLst>
                </p:cNvPr>
                <p:cNvSpPr>
                  <a:spLocks noRot="1" noChangeAspect="1" noMove="1" noResize="1" noEditPoints="1" noAdjustHandles="1" noChangeArrowheads="1" noChangeShapeType="1" noTextEdit="1"/>
                </p:cNvSpPr>
                <p:nvPr/>
              </p:nvSpPr>
              <p:spPr>
                <a:xfrm>
                  <a:off x="8811140" y="3085749"/>
                  <a:ext cx="2929609" cy="1303502"/>
                </a:xfrm>
                <a:prstGeom prst="roundRect">
                  <a:avLst/>
                </a:prstGeom>
                <a:blipFill>
                  <a:blip r:embed="rId8"/>
                  <a:stretch>
                    <a:fillRect t="-1826" b="-11872"/>
                  </a:stretch>
                </a:blipFill>
                <a:ln w="28575"/>
              </p:spPr>
              <p:txBody>
                <a:bodyPr/>
                <a:lstStyle/>
                <a:p>
                  <a:r>
                    <a:rPr lang="en-US">
                      <a:noFill/>
                    </a:rPr>
                    <a:t> </a:t>
                  </a:r>
                </a:p>
              </p:txBody>
            </p:sp>
          </mc:Fallback>
        </mc:AlternateContent>
        <p:cxnSp>
          <p:nvCxnSpPr>
            <p:cNvPr id="71" name="Straight Arrow Connector 70">
              <a:extLst>
                <a:ext uri="{FF2B5EF4-FFF2-40B4-BE49-F238E27FC236}">
                  <a16:creationId xmlns:a16="http://schemas.microsoft.com/office/drawing/2014/main" id="{59BD3284-97C8-9E88-F55E-84B1A12A036B}"/>
                </a:ext>
              </a:extLst>
            </p:cNvPr>
            <p:cNvCxnSpPr>
              <a:cxnSpLocks/>
              <a:stCxn id="58" idx="3"/>
              <a:endCxn id="69" idx="1"/>
            </p:cNvCxnSpPr>
            <p:nvPr/>
          </p:nvCxnSpPr>
          <p:spPr>
            <a:xfrm>
              <a:off x="8453829" y="2022443"/>
              <a:ext cx="560446" cy="0"/>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cxnSp>
          <p:nvCxnSpPr>
            <p:cNvPr id="72" name="Straight Arrow Connector 71">
              <a:extLst>
                <a:ext uri="{FF2B5EF4-FFF2-40B4-BE49-F238E27FC236}">
                  <a16:creationId xmlns:a16="http://schemas.microsoft.com/office/drawing/2014/main" id="{2C5019D3-D3A8-C466-B8D0-0049211F1DEA}"/>
                </a:ext>
              </a:extLst>
            </p:cNvPr>
            <p:cNvCxnSpPr>
              <a:cxnSpLocks/>
              <a:stCxn id="69" idx="2"/>
              <a:endCxn id="70" idx="0"/>
            </p:cNvCxnSpPr>
            <p:nvPr/>
          </p:nvCxnSpPr>
          <p:spPr>
            <a:xfrm>
              <a:off x="10275945" y="2592196"/>
              <a:ext cx="0" cy="493553"/>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grpSp>
      <p:sp>
        <p:nvSpPr>
          <p:cNvPr id="74" name="TextBox 73">
            <a:extLst>
              <a:ext uri="{FF2B5EF4-FFF2-40B4-BE49-F238E27FC236}">
                <a16:creationId xmlns:a16="http://schemas.microsoft.com/office/drawing/2014/main" id="{8FE0B1F2-D3E4-3521-59D1-47AB678695B8}"/>
              </a:ext>
            </a:extLst>
          </p:cNvPr>
          <p:cNvSpPr txBox="1"/>
          <p:nvPr/>
        </p:nvSpPr>
        <p:spPr>
          <a:xfrm>
            <a:off x="3385095" y="8668074"/>
            <a:ext cx="13544649" cy="820674"/>
          </a:xfrm>
          <a:prstGeom prst="rect">
            <a:avLst/>
          </a:prstGeom>
          <a:noFill/>
        </p:spPr>
        <p:txBody>
          <a:bodyPr wrap="square">
            <a:spAutoFit/>
          </a:bodyPr>
          <a:lstStyle/>
          <a:p>
            <a:pPr algn="just">
              <a:lnSpc>
                <a:spcPct val="150000"/>
              </a:lnSpc>
              <a:spcAft>
                <a:spcPts val="800"/>
              </a:spcAft>
            </a:pPr>
            <a:r>
              <a:rPr lang="en-US" sz="3600">
                <a:latin typeface="Arial" panose="020B0604020202020204" pitchFamily="34" charset="0"/>
                <a:ea typeface="Calibri" panose="020F0502020204030204" pitchFamily="34" charset="0"/>
                <a:cs typeface="Times New Roman" panose="02020603050405020304" pitchFamily="18" charset="0"/>
              </a:rPr>
              <a:t>Từ đó em hãy khái quát quy tắc nhân cho ba hành động liên tiếp</a:t>
            </a:r>
            <a:r>
              <a:rPr lang="en-US" sz="2800">
                <a:latin typeface="Arial" panose="020B0604020202020204" pitchFamily="34" charset="0"/>
                <a:ea typeface="Calibri" panose="020F0502020204030204" pitchFamily="34" charset="0"/>
                <a:cs typeface="Times New Roman" panose="02020603050405020304" pitchFamily="18" charset="0"/>
              </a:rPr>
              <a:t>.</a:t>
            </a:r>
            <a:endParaRPr lang="en-US" sz="28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453735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3"/>
                                        </p:tgtEl>
                                        <p:attrNameLst>
                                          <p:attrName>style.visibility</p:attrName>
                                        </p:attrNameLst>
                                      </p:cBhvr>
                                      <p:to>
                                        <p:strVal val="visible"/>
                                      </p:to>
                                    </p:set>
                                    <p:animEffect transition="in" filter="fade">
                                      <p:cBhvr>
                                        <p:cTn id="14" dur="500"/>
                                        <p:tgtEl>
                                          <p:spTgt spid="53"/>
                                        </p:tgtEl>
                                      </p:cBhvr>
                                    </p:animEffect>
                                    <p:anim calcmode="lin" valueType="num">
                                      <p:cBhvr>
                                        <p:cTn id="15" dur="500" fill="hold"/>
                                        <p:tgtEl>
                                          <p:spTgt spid="53"/>
                                        </p:tgtEl>
                                        <p:attrNameLst>
                                          <p:attrName>ppt_x</p:attrName>
                                        </p:attrNameLst>
                                      </p:cBhvr>
                                      <p:tavLst>
                                        <p:tav tm="0">
                                          <p:val>
                                            <p:strVal val="#ppt_x"/>
                                          </p:val>
                                        </p:tav>
                                        <p:tav tm="100000">
                                          <p:val>
                                            <p:strVal val="#ppt_x"/>
                                          </p:val>
                                        </p:tav>
                                      </p:tavLst>
                                    </p:anim>
                                    <p:anim calcmode="lin" valueType="num">
                                      <p:cBhvr>
                                        <p:cTn id="16" dur="5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500"/>
                                        <p:tgtEl>
                                          <p:spTgt spid="56"/>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4"/>
                                        </p:tgtEl>
                                        <p:attrNameLst>
                                          <p:attrName>style.visibility</p:attrName>
                                        </p:attrNameLst>
                                      </p:cBhvr>
                                      <p:to>
                                        <p:strVal val="visible"/>
                                      </p:to>
                                    </p:set>
                                    <p:animEffect transition="in" filter="fade">
                                      <p:cBhvr>
                                        <p:cTn id="26" dur="500"/>
                                        <p:tgtEl>
                                          <p:spTgt spid="74"/>
                                        </p:tgtEl>
                                      </p:cBhvr>
                                    </p:animEffect>
                                    <p:anim calcmode="lin" valueType="num">
                                      <p:cBhvr>
                                        <p:cTn id="27" dur="500" fill="hold"/>
                                        <p:tgtEl>
                                          <p:spTgt spid="74"/>
                                        </p:tgtEl>
                                        <p:attrNameLst>
                                          <p:attrName>ppt_x</p:attrName>
                                        </p:attrNameLst>
                                      </p:cBhvr>
                                      <p:tavLst>
                                        <p:tav tm="0">
                                          <p:val>
                                            <p:strVal val="#ppt_x"/>
                                          </p:val>
                                        </p:tav>
                                        <p:tav tm="100000">
                                          <p:val>
                                            <p:strVal val="#ppt_x"/>
                                          </p:val>
                                        </p:tav>
                                      </p:tavLst>
                                    </p:anim>
                                    <p:anim calcmode="lin" valueType="num">
                                      <p:cBhvr>
                                        <p:cTn id="28" dur="5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3" grpId="0"/>
      <p:bldP spid="7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91006" flipH="1">
            <a:off x="639969" y="4421751"/>
            <a:ext cx="4303586" cy="4327189"/>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49273">
            <a:off x="14221467" y="56707"/>
            <a:ext cx="3688758" cy="2441287"/>
          </a:xfrm>
          <a:prstGeom prst="rect">
            <a:avLst/>
          </a:prstGeom>
        </p:spPr>
      </p:pic>
      <p:grpSp>
        <p:nvGrpSpPr>
          <p:cNvPr id="5" name="Group 5"/>
          <p:cNvGrpSpPr/>
          <p:nvPr/>
        </p:nvGrpSpPr>
        <p:grpSpPr>
          <a:xfrm>
            <a:off x="4234208" y="1867198"/>
            <a:ext cx="13785547" cy="8152028"/>
            <a:chOff x="0" y="0"/>
            <a:chExt cx="1783295" cy="1868155"/>
          </a:xfrm>
        </p:grpSpPr>
        <p:sp>
          <p:nvSpPr>
            <p:cNvPr id="6" name="Freeform 6"/>
            <p:cNvSpPr/>
            <p:nvPr/>
          </p:nvSpPr>
          <p:spPr>
            <a:xfrm>
              <a:off x="92710" y="106680"/>
              <a:ext cx="1679155" cy="1748775"/>
            </a:xfrm>
            <a:custGeom>
              <a:avLst/>
              <a:gdLst/>
              <a:ahLst/>
              <a:cxnLst/>
              <a:rect l="l" t="t" r="r" b="b"/>
              <a:pathLst>
                <a:path w="1679155" h="1748775">
                  <a:moveTo>
                    <a:pt x="1652485" y="1559545"/>
                  </a:moveTo>
                  <a:cubicBezTo>
                    <a:pt x="1652485" y="1647175"/>
                    <a:pt x="1576285" y="1718295"/>
                    <a:pt x="1495005" y="1718295"/>
                  </a:cubicBezTo>
                  <a:lnTo>
                    <a:pt x="66040" y="1718295"/>
                  </a:lnTo>
                  <a:cubicBezTo>
                    <a:pt x="43180" y="1718295"/>
                    <a:pt x="20320" y="1713215"/>
                    <a:pt x="0" y="1704325"/>
                  </a:cubicBezTo>
                  <a:cubicBezTo>
                    <a:pt x="26670" y="1732265"/>
                    <a:pt x="63500" y="1748775"/>
                    <a:pt x="104829" y="1748775"/>
                  </a:cubicBezTo>
                  <a:lnTo>
                    <a:pt x="1533105" y="1748775"/>
                  </a:lnTo>
                  <a:cubicBezTo>
                    <a:pt x="1613115" y="1748775"/>
                    <a:pt x="1679155" y="1682735"/>
                    <a:pt x="1679155" y="1602725"/>
                  </a:cubicBezTo>
                  <a:lnTo>
                    <a:pt x="1679155" y="95250"/>
                  </a:lnTo>
                  <a:cubicBezTo>
                    <a:pt x="1679155" y="58420"/>
                    <a:pt x="1665185" y="25400"/>
                    <a:pt x="1643595" y="0"/>
                  </a:cubicBezTo>
                  <a:cubicBezTo>
                    <a:pt x="1649945" y="16510"/>
                    <a:pt x="1652485" y="34290"/>
                    <a:pt x="1652485" y="52070"/>
                  </a:cubicBezTo>
                  <a:lnTo>
                    <a:pt x="1652485" y="1559545"/>
                  </a:lnTo>
                  <a:lnTo>
                    <a:pt x="1652485" y="1559545"/>
                  </a:lnTo>
                  <a:close/>
                </a:path>
              </a:pathLst>
            </a:custGeom>
            <a:solidFill>
              <a:srgbClr val="704430"/>
            </a:solidFill>
          </p:spPr>
        </p:sp>
        <p:sp>
          <p:nvSpPr>
            <p:cNvPr id="7" name="Freeform 7"/>
            <p:cNvSpPr/>
            <p:nvPr/>
          </p:nvSpPr>
          <p:spPr>
            <a:xfrm>
              <a:off x="12700" y="12700"/>
              <a:ext cx="1718525" cy="1799575"/>
            </a:xfrm>
            <a:custGeom>
              <a:avLst/>
              <a:gdLst/>
              <a:ahLst/>
              <a:cxnLst/>
              <a:rect l="l" t="t" r="r" b="b"/>
              <a:pathLst>
                <a:path w="1718525" h="1799575">
                  <a:moveTo>
                    <a:pt x="146050" y="1799575"/>
                  </a:moveTo>
                  <a:lnTo>
                    <a:pt x="1572475" y="1799575"/>
                  </a:lnTo>
                  <a:cubicBezTo>
                    <a:pt x="1652485" y="1799575"/>
                    <a:pt x="1718525" y="1733535"/>
                    <a:pt x="1718525" y="1653525"/>
                  </a:cubicBezTo>
                  <a:lnTo>
                    <a:pt x="1718525" y="146050"/>
                  </a:lnTo>
                  <a:cubicBezTo>
                    <a:pt x="1718525" y="66040"/>
                    <a:pt x="1652485" y="0"/>
                    <a:pt x="1572475" y="0"/>
                  </a:cubicBezTo>
                  <a:lnTo>
                    <a:pt x="146050" y="0"/>
                  </a:lnTo>
                  <a:cubicBezTo>
                    <a:pt x="66040" y="0"/>
                    <a:pt x="0" y="66040"/>
                    <a:pt x="0" y="146050"/>
                  </a:cubicBezTo>
                  <a:lnTo>
                    <a:pt x="0" y="1653525"/>
                  </a:lnTo>
                  <a:cubicBezTo>
                    <a:pt x="0" y="1734805"/>
                    <a:pt x="66040" y="1799575"/>
                    <a:pt x="146050" y="1799575"/>
                  </a:cubicBezTo>
                  <a:close/>
                </a:path>
              </a:pathLst>
            </a:custGeom>
            <a:solidFill>
              <a:srgbClr val="FFF3ED"/>
            </a:solidFill>
          </p:spPr>
        </p:sp>
        <p:sp>
          <p:nvSpPr>
            <p:cNvPr id="8" name="Freeform 8"/>
            <p:cNvSpPr/>
            <p:nvPr/>
          </p:nvSpPr>
          <p:spPr>
            <a:xfrm>
              <a:off x="0" y="0"/>
              <a:ext cx="1783295" cy="1868155"/>
            </a:xfrm>
            <a:custGeom>
              <a:avLst/>
              <a:gdLst/>
              <a:ahLst/>
              <a:cxnLst/>
              <a:rect l="l" t="t" r="r" b="b"/>
              <a:pathLst>
                <a:path w="1783295" h="1868155">
                  <a:moveTo>
                    <a:pt x="1719795" y="74930"/>
                  </a:moveTo>
                  <a:cubicBezTo>
                    <a:pt x="1691855" y="30480"/>
                    <a:pt x="1642325" y="0"/>
                    <a:pt x="1585175" y="0"/>
                  </a:cubicBezTo>
                  <a:lnTo>
                    <a:pt x="158750" y="0"/>
                  </a:lnTo>
                  <a:cubicBezTo>
                    <a:pt x="71120" y="0"/>
                    <a:pt x="0" y="71120"/>
                    <a:pt x="0" y="158750"/>
                  </a:cubicBezTo>
                  <a:lnTo>
                    <a:pt x="0" y="1666225"/>
                  </a:lnTo>
                  <a:cubicBezTo>
                    <a:pt x="0" y="1718295"/>
                    <a:pt x="25400" y="1764015"/>
                    <a:pt x="63500" y="1793225"/>
                  </a:cubicBezTo>
                  <a:cubicBezTo>
                    <a:pt x="91440" y="1837675"/>
                    <a:pt x="140970" y="1868155"/>
                    <a:pt x="198917" y="1868155"/>
                  </a:cubicBezTo>
                  <a:lnTo>
                    <a:pt x="1624545" y="1868155"/>
                  </a:lnTo>
                  <a:cubicBezTo>
                    <a:pt x="1712175" y="1868155"/>
                    <a:pt x="1783295" y="1797035"/>
                    <a:pt x="1783295" y="1709405"/>
                  </a:cubicBezTo>
                  <a:lnTo>
                    <a:pt x="1783295" y="201930"/>
                  </a:lnTo>
                  <a:cubicBezTo>
                    <a:pt x="1783295" y="149860"/>
                    <a:pt x="1757895" y="104140"/>
                    <a:pt x="1719795" y="74930"/>
                  </a:cubicBezTo>
                  <a:close/>
                  <a:moveTo>
                    <a:pt x="12700" y="1666225"/>
                  </a:moveTo>
                  <a:lnTo>
                    <a:pt x="12700" y="158750"/>
                  </a:lnTo>
                  <a:cubicBezTo>
                    <a:pt x="12700" y="78740"/>
                    <a:pt x="78740" y="12700"/>
                    <a:pt x="158750" y="12700"/>
                  </a:cubicBezTo>
                  <a:lnTo>
                    <a:pt x="1585175" y="12700"/>
                  </a:lnTo>
                  <a:cubicBezTo>
                    <a:pt x="1665185" y="12700"/>
                    <a:pt x="1731225" y="78740"/>
                    <a:pt x="1731225" y="158750"/>
                  </a:cubicBezTo>
                  <a:lnTo>
                    <a:pt x="1731225" y="1666225"/>
                  </a:lnTo>
                  <a:cubicBezTo>
                    <a:pt x="1731225" y="1746235"/>
                    <a:pt x="1665185" y="1812275"/>
                    <a:pt x="1585175" y="1812275"/>
                  </a:cubicBezTo>
                  <a:lnTo>
                    <a:pt x="158750" y="1812275"/>
                  </a:lnTo>
                  <a:cubicBezTo>
                    <a:pt x="78740" y="1812275"/>
                    <a:pt x="12700" y="1747505"/>
                    <a:pt x="12700" y="1666225"/>
                  </a:cubicBezTo>
                  <a:close/>
                  <a:moveTo>
                    <a:pt x="1771865" y="1709405"/>
                  </a:moveTo>
                  <a:cubicBezTo>
                    <a:pt x="1771865" y="1789415"/>
                    <a:pt x="1704555" y="1855455"/>
                    <a:pt x="1624545" y="1855455"/>
                  </a:cubicBezTo>
                  <a:lnTo>
                    <a:pt x="198917" y="1855455"/>
                  </a:lnTo>
                  <a:cubicBezTo>
                    <a:pt x="157480" y="1855455"/>
                    <a:pt x="120650" y="1838945"/>
                    <a:pt x="93980" y="1811005"/>
                  </a:cubicBezTo>
                  <a:cubicBezTo>
                    <a:pt x="114300" y="1819895"/>
                    <a:pt x="135890" y="1824975"/>
                    <a:pt x="160020" y="1824975"/>
                  </a:cubicBezTo>
                  <a:lnTo>
                    <a:pt x="1586445" y="1824975"/>
                  </a:lnTo>
                  <a:cubicBezTo>
                    <a:pt x="1674075" y="1824975"/>
                    <a:pt x="1745195" y="1753855"/>
                    <a:pt x="1745195" y="1666225"/>
                  </a:cubicBezTo>
                  <a:lnTo>
                    <a:pt x="1745195" y="158750"/>
                  </a:lnTo>
                  <a:cubicBezTo>
                    <a:pt x="1745195" y="140970"/>
                    <a:pt x="1741385" y="123190"/>
                    <a:pt x="1736305" y="106680"/>
                  </a:cubicBezTo>
                  <a:cubicBezTo>
                    <a:pt x="1757895" y="132080"/>
                    <a:pt x="1771865" y="165100"/>
                    <a:pt x="1771865" y="201930"/>
                  </a:cubicBezTo>
                  <a:lnTo>
                    <a:pt x="1771865" y="1709405"/>
                  </a:lnTo>
                  <a:cubicBezTo>
                    <a:pt x="1771865" y="1709405"/>
                    <a:pt x="1771865" y="1709405"/>
                    <a:pt x="1771865" y="1709405"/>
                  </a:cubicBezTo>
                  <a:close/>
                </a:path>
              </a:pathLst>
            </a:custGeom>
            <a:solidFill>
              <a:srgbClr val="704430"/>
            </a:solidFill>
          </p:spPr>
        </p:sp>
      </p:grpSp>
      <p:grpSp>
        <p:nvGrpSpPr>
          <p:cNvPr id="13" name="Group 13"/>
          <p:cNvGrpSpPr/>
          <p:nvPr/>
        </p:nvGrpSpPr>
        <p:grpSpPr>
          <a:xfrm>
            <a:off x="4353349" y="2026690"/>
            <a:ext cx="7655641" cy="1124775"/>
            <a:chOff x="0" y="0"/>
            <a:chExt cx="12322884" cy="1913890"/>
          </a:xfrm>
        </p:grpSpPr>
        <p:sp>
          <p:nvSpPr>
            <p:cNvPr id="14" name="Freeform 14"/>
            <p:cNvSpPr/>
            <p:nvPr/>
          </p:nvSpPr>
          <p:spPr>
            <a:xfrm>
              <a:off x="0" y="0"/>
              <a:ext cx="12322884" cy="1913890"/>
            </a:xfrm>
            <a:custGeom>
              <a:avLst/>
              <a:gdLst/>
              <a:ahLst/>
              <a:cxnLst/>
              <a:rect l="l" t="t" r="r" b="b"/>
              <a:pathLst>
                <a:path w="12322884" h="1913890">
                  <a:moveTo>
                    <a:pt x="12322884" y="956945"/>
                  </a:moveTo>
                  <a:lnTo>
                    <a:pt x="12322884" y="956945"/>
                  </a:lnTo>
                  <a:cubicBezTo>
                    <a:pt x="12322884" y="1485392"/>
                    <a:pt x="11894514" y="1913890"/>
                    <a:pt x="11365940" y="1913890"/>
                  </a:cubicBezTo>
                  <a:lnTo>
                    <a:pt x="956945" y="1913890"/>
                  </a:lnTo>
                  <a:cubicBezTo>
                    <a:pt x="428371" y="1913890"/>
                    <a:pt x="0" y="1485392"/>
                    <a:pt x="0" y="956945"/>
                  </a:cubicBezTo>
                  <a:lnTo>
                    <a:pt x="0" y="956945"/>
                  </a:lnTo>
                  <a:cubicBezTo>
                    <a:pt x="0" y="428371"/>
                    <a:pt x="428371" y="0"/>
                    <a:pt x="956945" y="0"/>
                  </a:cubicBezTo>
                  <a:lnTo>
                    <a:pt x="11365939" y="0"/>
                  </a:lnTo>
                  <a:cubicBezTo>
                    <a:pt x="11894386" y="0"/>
                    <a:pt x="12322884" y="428371"/>
                    <a:pt x="12322884" y="956945"/>
                  </a:cubicBezTo>
                  <a:close/>
                </a:path>
              </a:pathLst>
            </a:custGeom>
            <a:solidFill>
              <a:srgbClr val="B9DDBF"/>
            </a:solidFill>
          </p:spPr>
        </p:sp>
      </p:grpSp>
      <p:sp>
        <p:nvSpPr>
          <p:cNvPr id="19" name="TextBox 19"/>
          <p:cNvSpPr txBox="1"/>
          <p:nvPr/>
        </p:nvSpPr>
        <p:spPr>
          <a:xfrm>
            <a:off x="652942" y="957743"/>
            <a:ext cx="3162515" cy="92333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lIns="0" tIns="0" rIns="0" bIns="0" rtlCol="0" anchor="t">
            <a:spAutoFit/>
          </a:bodyPr>
          <a:lstStyle/>
          <a:p>
            <a:pPr algn="ctr">
              <a:lnSpc>
                <a:spcPct val="150000"/>
              </a:lnSpc>
            </a:pPr>
            <a:r>
              <a:rPr lang="en-US" sz="4000" b="1">
                <a:solidFill>
                  <a:schemeClr val="tx1"/>
                </a:solidFill>
                <a:latin typeface="Arial" panose="020B0604020202020204" pitchFamily="34" charset="0"/>
                <a:cs typeface="Arial" panose="020B0604020202020204" pitchFamily="34" charset="0"/>
              </a:rPr>
              <a:t>Nhận xét</a:t>
            </a:r>
            <a:endParaRPr lang="en-US" sz="4000" b="1">
              <a:solidFill>
                <a:srgbClr val="FFF3ED"/>
              </a:solidFill>
              <a:latin typeface="Arial" panose="020B0604020202020204" pitchFamily="34" charset="0"/>
              <a:cs typeface="Arial" panose="020B0604020202020204" pitchFamily="34" charset="0"/>
            </a:endParaRPr>
          </a:p>
        </p:txBody>
      </p:sp>
      <p:sp>
        <p:nvSpPr>
          <p:cNvPr id="22" name="TextBox 22"/>
          <p:cNvSpPr txBox="1"/>
          <p:nvPr/>
        </p:nvSpPr>
        <p:spPr>
          <a:xfrm>
            <a:off x="4018222" y="2443550"/>
            <a:ext cx="8388837" cy="405304"/>
          </a:xfrm>
          <a:prstGeom prst="rect">
            <a:avLst/>
          </a:prstGeom>
        </p:spPr>
        <p:txBody>
          <a:bodyPr wrap="square" lIns="0" tIns="0" rIns="0" bIns="0" rtlCol="0" anchor="t">
            <a:spAutoFit/>
          </a:bodyPr>
          <a:lstStyle/>
          <a:p>
            <a:pPr algn="ctr">
              <a:lnSpc>
                <a:spcPts val="2999"/>
              </a:lnSpc>
            </a:pPr>
            <a:r>
              <a:rPr lang="en-US" sz="4000" b="1">
                <a:latin typeface="Arial" panose="020B0604020202020204" pitchFamily="34" charset="0"/>
                <a:cs typeface="Arial" panose="020B0604020202020204" pitchFamily="34" charset="0"/>
              </a:rPr>
              <a:t>Tương tự ta có quy tắc sau</a:t>
            </a:r>
          </a:p>
        </p:txBody>
      </p:sp>
      <p:sp>
        <p:nvSpPr>
          <p:cNvPr id="25" name="TextBox 24">
            <a:extLst>
              <a:ext uri="{FF2B5EF4-FFF2-40B4-BE49-F238E27FC236}">
                <a16:creationId xmlns:a16="http://schemas.microsoft.com/office/drawing/2014/main" id="{732699F2-B383-729C-1B7C-CF8D762218B5}"/>
              </a:ext>
            </a:extLst>
          </p:cNvPr>
          <p:cNvSpPr txBox="1"/>
          <p:nvPr/>
        </p:nvSpPr>
        <p:spPr>
          <a:xfrm>
            <a:off x="4648200" y="2959689"/>
            <a:ext cx="12287483" cy="6456255"/>
          </a:xfrm>
          <a:prstGeom prst="rect">
            <a:avLst/>
          </a:prstGeom>
          <a:noFill/>
        </p:spPr>
        <p:txBody>
          <a:bodyPr wrap="square">
            <a:spAutoFit/>
          </a:bodyPr>
          <a:lstStyle/>
          <a:p>
            <a:pPr algn="just">
              <a:lnSpc>
                <a:spcPct val="150000"/>
              </a:lnSpc>
              <a:spcAft>
                <a:spcPts val="800"/>
              </a:spcAft>
            </a:pPr>
            <a:r>
              <a:rPr lang="en-US" sz="4000">
                <a:latin typeface="Arial" panose="020B0604020202020204" pitchFamily="34" charset="0"/>
                <a:ea typeface="Times New Roman" panose="02020603050405020304" pitchFamily="18" charset="0"/>
                <a:cs typeface="Arial" panose="020B0604020202020204" pitchFamily="34" charset="0"/>
              </a:rPr>
              <a:t>Một </a:t>
            </a:r>
            <a:r>
              <a:rPr lang="en-US" sz="4000">
                <a:latin typeface="Arial" panose="020B0604020202020204" pitchFamily="34" charset="0"/>
                <a:ea typeface="Times New Roman" panose="02020603050405020304" pitchFamily="18" charset="0"/>
                <a:cs typeface="Times New Roman" panose="02020603050405020304" pitchFamily="18" charset="0"/>
              </a:rPr>
              <a:t>công việc được hoàn thành bởi ba hành động liên tiếp. Nếu hành động thứ nhất có m cách thực hiện; ứng với mỗi cách thực hiện hành động thứ nhất có n cách thực hiện hành động thứ hai; ứng với mỗi cách thực hiện hành động thứ hai có p cách thực hiện hành động thứ ba thì công việc đó có m.n.p cách hoàn thành. </a:t>
            </a:r>
            <a:endParaRPr lang="en-US" sz="40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8285525"/>
      </p:ext>
    </p:extLst>
  </p:cSld>
  <p:clrMapOvr>
    <a:masterClrMapping/>
  </p:clrMapOvr>
  <mc:AlternateContent xmlns:mc="http://schemas.openxmlformats.org/markup-compatibility/2006" xmlns:p14="http://schemas.microsoft.com/office/powerpoint/2010/main">
    <mc:Choice Requires="p14">
      <p:transition spd="med" p14:dur="700">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par>
                                <p:cTn id="14" presetID="16" presetClass="entr" presetSubtype="2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anim calcmode="lin" valueType="num">
                                      <p:cBhvr>
                                        <p:cTn id="22" dur="500" fill="hold"/>
                                        <p:tgtEl>
                                          <p:spTgt spid="25"/>
                                        </p:tgtEl>
                                        <p:attrNameLst>
                                          <p:attrName>ppt_x</p:attrName>
                                        </p:attrNameLst>
                                      </p:cBhvr>
                                      <p:tavLst>
                                        <p:tav tm="0">
                                          <p:val>
                                            <p:strVal val="#ppt_x"/>
                                          </p:val>
                                        </p:tav>
                                        <p:tav tm="100000">
                                          <p:val>
                                            <p:strVal val="#ppt_x"/>
                                          </p:val>
                                        </p:tav>
                                      </p:tavLst>
                                    </p:anim>
                                    <p:anim calcmode="lin" valueType="num">
                                      <p:cBhvr>
                                        <p:cTn id="23"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grpSp>
        <p:nvGrpSpPr>
          <p:cNvPr id="3" name="Group 3"/>
          <p:cNvGrpSpPr/>
          <p:nvPr/>
        </p:nvGrpSpPr>
        <p:grpSpPr>
          <a:xfrm>
            <a:off x="1303452" y="1207860"/>
            <a:ext cx="15681095" cy="8213919"/>
            <a:chOff x="0" y="0"/>
            <a:chExt cx="4426901" cy="2257332"/>
          </a:xfrm>
        </p:grpSpPr>
        <p:sp>
          <p:nvSpPr>
            <p:cNvPr id="4" name="Freeform 4"/>
            <p:cNvSpPr/>
            <p:nvPr/>
          </p:nvSpPr>
          <p:spPr>
            <a:xfrm>
              <a:off x="92710" y="106680"/>
              <a:ext cx="4322761" cy="2137953"/>
            </a:xfrm>
            <a:custGeom>
              <a:avLst/>
              <a:gdLst/>
              <a:ahLst/>
              <a:cxnLst/>
              <a:rect l="l" t="t" r="r" b="b"/>
              <a:pathLst>
                <a:path w="4322761" h="2137953">
                  <a:moveTo>
                    <a:pt x="4296091" y="1948722"/>
                  </a:moveTo>
                  <a:cubicBezTo>
                    <a:pt x="4296091" y="2036353"/>
                    <a:pt x="4219891" y="2107472"/>
                    <a:pt x="4138611" y="2107472"/>
                  </a:cubicBezTo>
                  <a:lnTo>
                    <a:pt x="66040" y="2107472"/>
                  </a:lnTo>
                  <a:cubicBezTo>
                    <a:pt x="43180" y="2107472"/>
                    <a:pt x="20320" y="2102393"/>
                    <a:pt x="0" y="2093503"/>
                  </a:cubicBezTo>
                  <a:cubicBezTo>
                    <a:pt x="26670" y="2121443"/>
                    <a:pt x="63500" y="2137953"/>
                    <a:pt x="121679" y="2137953"/>
                  </a:cubicBezTo>
                  <a:lnTo>
                    <a:pt x="4176711" y="2137953"/>
                  </a:lnTo>
                  <a:cubicBezTo>
                    <a:pt x="4256721" y="2137953"/>
                    <a:pt x="4322761" y="2071912"/>
                    <a:pt x="4322761" y="1991903"/>
                  </a:cubicBezTo>
                  <a:lnTo>
                    <a:pt x="4322761" y="95250"/>
                  </a:lnTo>
                  <a:cubicBezTo>
                    <a:pt x="4322761" y="58420"/>
                    <a:pt x="4308791" y="25400"/>
                    <a:pt x="4287201" y="0"/>
                  </a:cubicBezTo>
                  <a:cubicBezTo>
                    <a:pt x="4293551" y="16510"/>
                    <a:pt x="4296091" y="34290"/>
                    <a:pt x="4296091" y="52070"/>
                  </a:cubicBezTo>
                  <a:lnTo>
                    <a:pt x="4296091" y="1948722"/>
                  </a:lnTo>
                  <a:lnTo>
                    <a:pt x="4296091" y="1948722"/>
                  </a:lnTo>
                  <a:close/>
                </a:path>
              </a:pathLst>
            </a:custGeom>
            <a:solidFill>
              <a:srgbClr val="704430"/>
            </a:solidFill>
          </p:spPr>
        </p:sp>
        <p:sp>
          <p:nvSpPr>
            <p:cNvPr id="5" name="Freeform 5"/>
            <p:cNvSpPr/>
            <p:nvPr/>
          </p:nvSpPr>
          <p:spPr>
            <a:xfrm>
              <a:off x="12700" y="12700"/>
              <a:ext cx="4362131" cy="2188752"/>
            </a:xfrm>
            <a:custGeom>
              <a:avLst/>
              <a:gdLst/>
              <a:ahLst/>
              <a:cxnLst/>
              <a:rect l="l" t="t" r="r" b="b"/>
              <a:pathLst>
                <a:path w="4362131" h="2188752">
                  <a:moveTo>
                    <a:pt x="146050" y="2188752"/>
                  </a:moveTo>
                  <a:lnTo>
                    <a:pt x="4216081" y="2188752"/>
                  </a:lnTo>
                  <a:cubicBezTo>
                    <a:pt x="4296091" y="2188752"/>
                    <a:pt x="4362131" y="2122712"/>
                    <a:pt x="4362131" y="2042702"/>
                  </a:cubicBezTo>
                  <a:lnTo>
                    <a:pt x="4362131" y="146050"/>
                  </a:lnTo>
                  <a:cubicBezTo>
                    <a:pt x="4362131" y="66040"/>
                    <a:pt x="4296091" y="0"/>
                    <a:pt x="4216081" y="0"/>
                  </a:cubicBezTo>
                  <a:lnTo>
                    <a:pt x="146050" y="0"/>
                  </a:lnTo>
                  <a:cubicBezTo>
                    <a:pt x="66040" y="0"/>
                    <a:pt x="0" y="66040"/>
                    <a:pt x="0" y="146050"/>
                  </a:cubicBezTo>
                  <a:lnTo>
                    <a:pt x="0" y="2042702"/>
                  </a:lnTo>
                  <a:cubicBezTo>
                    <a:pt x="0" y="2123982"/>
                    <a:pt x="66040" y="2188752"/>
                    <a:pt x="146050" y="2188752"/>
                  </a:cubicBezTo>
                  <a:close/>
                </a:path>
              </a:pathLst>
            </a:custGeom>
            <a:solidFill>
              <a:srgbClr val="B9DDBF"/>
            </a:solidFill>
          </p:spPr>
        </p:sp>
        <p:sp>
          <p:nvSpPr>
            <p:cNvPr id="6" name="Freeform 6"/>
            <p:cNvSpPr/>
            <p:nvPr/>
          </p:nvSpPr>
          <p:spPr>
            <a:xfrm>
              <a:off x="0" y="0"/>
              <a:ext cx="4426901" cy="2257333"/>
            </a:xfrm>
            <a:custGeom>
              <a:avLst/>
              <a:gdLst/>
              <a:ahLst/>
              <a:cxnLst/>
              <a:rect l="l" t="t" r="r" b="b"/>
              <a:pathLst>
                <a:path w="4426901" h="2257333">
                  <a:moveTo>
                    <a:pt x="4363401" y="74930"/>
                  </a:moveTo>
                  <a:cubicBezTo>
                    <a:pt x="4335461" y="30480"/>
                    <a:pt x="4285931" y="0"/>
                    <a:pt x="4228781" y="0"/>
                  </a:cubicBezTo>
                  <a:lnTo>
                    <a:pt x="158750" y="0"/>
                  </a:lnTo>
                  <a:cubicBezTo>
                    <a:pt x="71120" y="0"/>
                    <a:pt x="0" y="71120"/>
                    <a:pt x="0" y="158750"/>
                  </a:cubicBezTo>
                  <a:lnTo>
                    <a:pt x="0" y="2055402"/>
                  </a:lnTo>
                  <a:cubicBezTo>
                    <a:pt x="0" y="2107473"/>
                    <a:pt x="25400" y="2153192"/>
                    <a:pt x="63500" y="2182402"/>
                  </a:cubicBezTo>
                  <a:cubicBezTo>
                    <a:pt x="91440" y="2226852"/>
                    <a:pt x="140970" y="2257333"/>
                    <a:pt x="218396" y="2257333"/>
                  </a:cubicBezTo>
                  <a:lnTo>
                    <a:pt x="4268151" y="2257333"/>
                  </a:lnTo>
                  <a:cubicBezTo>
                    <a:pt x="4355781" y="2257333"/>
                    <a:pt x="4426901" y="2186212"/>
                    <a:pt x="4426901" y="2098583"/>
                  </a:cubicBezTo>
                  <a:lnTo>
                    <a:pt x="4426901" y="201930"/>
                  </a:lnTo>
                  <a:cubicBezTo>
                    <a:pt x="4426901" y="149860"/>
                    <a:pt x="4401501" y="104140"/>
                    <a:pt x="4363401" y="74930"/>
                  </a:cubicBezTo>
                  <a:close/>
                  <a:moveTo>
                    <a:pt x="12700" y="2055402"/>
                  </a:moveTo>
                  <a:lnTo>
                    <a:pt x="12700" y="158750"/>
                  </a:lnTo>
                  <a:cubicBezTo>
                    <a:pt x="12700" y="78740"/>
                    <a:pt x="78740" y="12700"/>
                    <a:pt x="158750" y="12700"/>
                  </a:cubicBezTo>
                  <a:lnTo>
                    <a:pt x="4228781" y="12700"/>
                  </a:lnTo>
                  <a:cubicBezTo>
                    <a:pt x="4308791" y="12700"/>
                    <a:pt x="4374831" y="78740"/>
                    <a:pt x="4374831" y="158750"/>
                  </a:cubicBezTo>
                  <a:lnTo>
                    <a:pt x="4374831" y="2055402"/>
                  </a:lnTo>
                  <a:cubicBezTo>
                    <a:pt x="4374831" y="2135412"/>
                    <a:pt x="4308791" y="2201452"/>
                    <a:pt x="4228781" y="2201452"/>
                  </a:cubicBezTo>
                  <a:lnTo>
                    <a:pt x="158750" y="2201452"/>
                  </a:lnTo>
                  <a:cubicBezTo>
                    <a:pt x="78740" y="2201452"/>
                    <a:pt x="12700" y="2136682"/>
                    <a:pt x="12700" y="2055402"/>
                  </a:cubicBezTo>
                  <a:close/>
                  <a:moveTo>
                    <a:pt x="4415471" y="2098582"/>
                  </a:moveTo>
                  <a:cubicBezTo>
                    <a:pt x="4415471" y="2178592"/>
                    <a:pt x="4348161" y="2244632"/>
                    <a:pt x="4268151" y="2244632"/>
                  </a:cubicBezTo>
                  <a:lnTo>
                    <a:pt x="218396" y="2244632"/>
                  </a:lnTo>
                  <a:cubicBezTo>
                    <a:pt x="157480" y="2244632"/>
                    <a:pt x="120650" y="2228122"/>
                    <a:pt x="93980" y="2200182"/>
                  </a:cubicBezTo>
                  <a:cubicBezTo>
                    <a:pt x="114300" y="2209072"/>
                    <a:pt x="135890" y="2214152"/>
                    <a:pt x="160020" y="2214152"/>
                  </a:cubicBezTo>
                  <a:lnTo>
                    <a:pt x="4230051" y="2214152"/>
                  </a:lnTo>
                  <a:cubicBezTo>
                    <a:pt x="4317681" y="2214152"/>
                    <a:pt x="4388801" y="2143032"/>
                    <a:pt x="4388801" y="2055402"/>
                  </a:cubicBezTo>
                  <a:lnTo>
                    <a:pt x="4388801" y="158750"/>
                  </a:lnTo>
                  <a:cubicBezTo>
                    <a:pt x="4388801" y="140970"/>
                    <a:pt x="4384991" y="123190"/>
                    <a:pt x="4379911" y="106680"/>
                  </a:cubicBezTo>
                  <a:cubicBezTo>
                    <a:pt x="4401501" y="132080"/>
                    <a:pt x="4415471" y="165100"/>
                    <a:pt x="4415471" y="201930"/>
                  </a:cubicBezTo>
                  <a:lnTo>
                    <a:pt x="4415471" y="2098582"/>
                  </a:lnTo>
                  <a:cubicBezTo>
                    <a:pt x="4415471" y="2098582"/>
                    <a:pt x="4415471" y="2098582"/>
                    <a:pt x="4415471" y="2098582"/>
                  </a:cubicBezTo>
                  <a:close/>
                </a:path>
              </a:pathLst>
            </a:custGeom>
            <a:solidFill>
              <a:srgbClr val="704430"/>
            </a:solidFill>
          </p:spPr>
        </p:sp>
      </p:grpSp>
      <p:grpSp>
        <p:nvGrpSpPr>
          <p:cNvPr id="7" name="Group 7"/>
          <p:cNvGrpSpPr/>
          <p:nvPr/>
        </p:nvGrpSpPr>
        <p:grpSpPr>
          <a:xfrm>
            <a:off x="2853416" y="1352459"/>
            <a:ext cx="10675301" cy="823276"/>
            <a:chOff x="5410826" y="247457"/>
            <a:chExt cx="24817148" cy="1913890"/>
          </a:xfrm>
        </p:grpSpPr>
        <p:sp>
          <p:nvSpPr>
            <p:cNvPr id="8" name="Freeform 8"/>
            <p:cNvSpPr/>
            <p:nvPr/>
          </p:nvSpPr>
          <p:spPr>
            <a:xfrm>
              <a:off x="5410826" y="247457"/>
              <a:ext cx="24817148" cy="1913890"/>
            </a:xfrm>
            <a:custGeom>
              <a:avLst/>
              <a:gdLst/>
              <a:ahLst/>
              <a:cxnLst/>
              <a:rect l="l" t="t" r="r" b="b"/>
              <a:pathLst>
                <a:path w="24817149" h="1913890">
                  <a:moveTo>
                    <a:pt x="24817149" y="956945"/>
                  </a:moveTo>
                  <a:lnTo>
                    <a:pt x="24817149" y="956945"/>
                  </a:lnTo>
                  <a:cubicBezTo>
                    <a:pt x="24817149" y="1485392"/>
                    <a:pt x="24388778" y="1913890"/>
                    <a:pt x="23860204" y="1913890"/>
                  </a:cubicBezTo>
                  <a:lnTo>
                    <a:pt x="956945" y="1913890"/>
                  </a:lnTo>
                  <a:cubicBezTo>
                    <a:pt x="428371" y="1913890"/>
                    <a:pt x="0" y="1485392"/>
                    <a:pt x="0" y="956945"/>
                  </a:cubicBezTo>
                  <a:lnTo>
                    <a:pt x="0" y="956945"/>
                  </a:lnTo>
                  <a:cubicBezTo>
                    <a:pt x="0" y="428371"/>
                    <a:pt x="428371" y="0"/>
                    <a:pt x="956945" y="0"/>
                  </a:cubicBezTo>
                  <a:lnTo>
                    <a:pt x="23860203" y="0"/>
                  </a:lnTo>
                  <a:cubicBezTo>
                    <a:pt x="24388651" y="0"/>
                    <a:pt x="24817149" y="428371"/>
                    <a:pt x="24817149" y="956945"/>
                  </a:cubicBezTo>
                  <a:close/>
                </a:path>
              </a:pathLst>
            </a:custGeom>
            <a:solidFill>
              <a:srgbClr val="FFF3ED"/>
            </a:solidFill>
          </p:spPr>
          <p:txBody>
            <a:bodyPr/>
            <a:lstStyle/>
            <a:p>
              <a:pPr algn="ctr"/>
              <a:r>
                <a:rPr lang="en-US" sz="5400" b="1">
                  <a:latin typeface="Arial" panose="020B0604020202020204" pitchFamily="34" charset="0"/>
                  <a:cs typeface="Arial" panose="020B0604020202020204" pitchFamily="34" charset="0"/>
                </a:rPr>
                <a:t>KHỞI ĐỘNG</a:t>
              </a:r>
            </a:p>
          </p:txBody>
        </p:sp>
      </p:grpSp>
      <p:sp>
        <p:nvSpPr>
          <p:cNvPr id="9" name="AutoShape 9"/>
          <p:cNvSpPr/>
          <p:nvPr/>
        </p:nvSpPr>
        <p:spPr>
          <a:xfrm>
            <a:off x="15233679" y="1922327"/>
            <a:ext cx="450550" cy="0"/>
          </a:xfrm>
          <a:prstGeom prst="line">
            <a:avLst/>
          </a:prstGeom>
          <a:ln w="47625" cap="rnd">
            <a:solidFill>
              <a:srgbClr val="704430"/>
            </a:solidFill>
            <a:prstDash val="solid"/>
            <a:headEnd type="none" w="sm" len="sm"/>
            <a:tailEnd type="none" w="sm" len="sm"/>
          </a:ln>
        </p:spPr>
      </p:sp>
      <p:sp>
        <p:nvSpPr>
          <p:cNvPr id="10" name="AutoShape 10"/>
          <p:cNvSpPr/>
          <p:nvPr/>
        </p:nvSpPr>
        <p:spPr>
          <a:xfrm>
            <a:off x="15233679" y="2114076"/>
            <a:ext cx="450550" cy="0"/>
          </a:xfrm>
          <a:prstGeom prst="line">
            <a:avLst/>
          </a:prstGeom>
          <a:ln w="47625" cap="rnd">
            <a:solidFill>
              <a:srgbClr val="704430"/>
            </a:solidFill>
            <a:prstDash val="solid"/>
            <a:headEnd type="none" w="sm" len="sm"/>
            <a:tailEnd type="none" w="sm" len="sm"/>
          </a:ln>
        </p:spPr>
      </p:sp>
      <p:sp>
        <p:nvSpPr>
          <p:cNvPr id="11" name="AutoShape 11"/>
          <p:cNvSpPr/>
          <p:nvPr/>
        </p:nvSpPr>
        <p:spPr>
          <a:xfrm>
            <a:off x="15233679" y="2305825"/>
            <a:ext cx="450550" cy="0"/>
          </a:xfrm>
          <a:prstGeom prst="line">
            <a:avLst/>
          </a:prstGeom>
          <a:ln w="47625" cap="rnd">
            <a:solidFill>
              <a:srgbClr val="704430"/>
            </a:solidFill>
            <a:prstDash val="solid"/>
            <a:headEnd type="none" w="sm" len="sm"/>
            <a:tailEnd type="none" w="sm" len="sm"/>
          </a:ln>
        </p:spPr>
      </p:sp>
      <p:pic>
        <p:nvPicPr>
          <p:cNvPr id="12"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2442623" y="1599028"/>
            <a:ext cx="456119" cy="516849"/>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3795150" y="1736867"/>
            <a:ext cx="758021" cy="758021"/>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120741" y="1536509"/>
            <a:ext cx="538384" cy="516849"/>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926449" y="1558762"/>
            <a:ext cx="394685" cy="516849"/>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rot="-678603" flipH="1">
            <a:off x="-561173" y="7480008"/>
            <a:ext cx="3235365" cy="3277074"/>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4918420" y="7544833"/>
            <a:ext cx="2739285" cy="2788076"/>
          </a:xfrm>
          <a:prstGeom prst="rect">
            <a:avLst/>
          </a:prstGeom>
        </p:spPr>
      </p:pic>
      <p:sp>
        <p:nvSpPr>
          <p:cNvPr id="20" name="TextBox 20"/>
          <p:cNvSpPr txBox="1"/>
          <p:nvPr/>
        </p:nvSpPr>
        <p:spPr>
          <a:xfrm>
            <a:off x="2082183" y="2709143"/>
            <a:ext cx="7727820" cy="2390334"/>
          </a:xfrm>
          <a:prstGeom prst="rect">
            <a:avLst/>
          </a:prstGeom>
        </p:spPr>
        <p:txBody>
          <a:bodyPr wrap="square" lIns="0" tIns="0" rIns="0" bIns="0" rtlCol="0" anchor="t">
            <a:spAutoFit/>
          </a:bodyPr>
          <a:lstStyle/>
          <a:p>
            <a:pPr algn="just">
              <a:lnSpc>
                <a:spcPct val="150000"/>
              </a:lnSpc>
              <a:spcAft>
                <a:spcPts val="800"/>
              </a:spcAft>
            </a:pPr>
            <a:r>
              <a:rPr lang="nl-NL" sz="3600">
                <a:latin typeface="Arial" panose="020B0604020202020204" pitchFamily="34" charset="0"/>
                <a:ea typeface="Calibri" panose="020F0502020204030204" pitchFamily="34" charset="0"/>
                <a:cs typeface="Arial" panose="020B0604020202020204" pitchFamily="34" charset="0"/>
              </a:rPr>
              <a:t>Sơ đồ Hình 1 cho biết lịch thi đấu giải bóng đá UEFA Champions League 2020 – 2021 bắt đầu từ vòng tứ kết. </a:t>
            </a:r>
            <a:endParaRPr lang="en-US" sz="3600">
              <a:latin typeface="Arial" panose="020B0604020202020204" pitchFamily="34" charset="0"/>
              <a:ea typeface="Calibri" panose="020F0502020204030204" pitchFamily="34" charset="0"/>
              <a:cs typeface="Arial" panose="020B0604020202020204" pitchFamily="34" charset="0"/>
            </a:endParaRPr>
          </a:p>
        </p:txBody>
      </p:sp>
      <p:pic>
        <p:nvPicPr>
          <p:cNvPr id="23" name="Picture 22" descr="Diagram&#10;&#10;Description automatically generated with low confidence">
            <a:extLst>
              <a:ext uri="{FF2B5EF4-FFF2-40B4-BE49-F238E27FC236}">
                <a16:creationId xmlns:a16="http://schemas.microsoft.com/office/drawing/2014/main" id="{F776EFA7-E29D-D312-6B09-4B94A829300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205585" y="3537592"/>
            <a:ext cx="6313436" cy="4134856"/>
          </a:xfrm>
          <a:prstGeom prst="rect">
            <a:avLst/>
          </a:prstGeom>
        </p:spPr>
      </p:pic>
      <p:sp>
        <p:nvSpPr>
          <p:cNvPr id="25" name="TextBox 24">
            <a:extLst>
              <a:ext uri="{FF2B5EF4-FFF2-40B4-BE49-F238E27FC236}">
                <a16:creationId xmlns:a16="http://schemas.microsoft.com/office/drawing/2014/main" id="{6F69F1A0-4A28-8FC6-F547-CF2755E9F587}"/>
              </a:ext>
            </a:extLst>
          </p:cNvPr>
          <p:cNvSpPr txBox="1"/>
          <p:nvPr/>
        </p:nvSpPr>
        <p:spPr>
          <a:xfrm>
            <a:off x="2026037" y="5054234"/>
            <a:ext cx="7727820" cy="3671583"/>
          </a:xfrm>
          <a:prstGeom prst="rect">
            <a:avLst/>
          </a:prstGeom>
          <a:noFill/>
        </p:spPr>
        <p:txBody>
          <a:bodyPr wrap="square">
            <a:spAutoFit/>
          </a:bodyPr>
          <a:lstStyle/>
          <a:p>
            <a:pPr algn="just">
              <a:lnSpc>
                <a:spcPct val="150000"/>
              </a:lnSpc>
              <a:spcAft>
                <a:spcPts val="800"/>
              </a:spcAft>
            </a:pPr>
            <a:r>
              <a:rPr lang="nl-NL" sz="4000">
                <a:latin typeface="Arial" panose="020B0604020202020204" pitchFamily="34" charset="0"/>
                <a:ea typeface="Calibri" panose="020F0502020204030204" pitchFamily="34" charset="0"/>
                <a:cs typeface="Arial" panose="020B0604020202020204" pitchFamily="34" charset="0"/>
              </a:rPr>
              <a:t>Có bao nhiêu trận đấu của giải bóng đá UEFA Champions League 2020 – 2021 bắt đầu từ vòng tứ kết? </a:t>
            </a:r>
            <a:endParaRPr lang="en-US" sz="400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200378" y="520061"/>
            <a:ext cx="16249422" cy="9500245"/>
            <a:chOff x="0" y="0"/>
            <a:chExt cx="4030824" cy="2733845"/>
          </a:xfrm>
        </p:grpSpPr>
        <p:sp>
          <p:nvSpPr>
            <p:cNvPr id="4" name="Freeform 4"/>
            <p:cNvSpPr/>
            <p:nvPr/>
          </p:nvSpPr>
          <p:spPr>
            <a:xfrm>
              <a:off x="92710" y="106680"/>
              <a:ext cx="3926683" cy="2614465"/>
            </a:xfrm>
            <a:custGeom>
              <a:avLst/>
              <a:gdLst/>
              <a:ahLst/>
              <a:cxnLst/>
              <a:rect l="l" t="t" r="r" b="b"/>
              <a:pathLst>
                <a:path w="3926683" h="2614465">
                  <a:moveTo>
                    <a:pt x="3900013" y="2425235"/>
                  </a:moveTo>
                  <a:cubicBezTo>
                    <a:pt x="3900013" y="2512865"/>
                    <a:pt x="3823813" y="2583985"/>
                    <a:pt x="3742533" y="2583985"/>
                  </a:cubicBezTo>
                  <a:lnTo>
                    <a:pt x="66040" y="2583985"/>
                  </a:lnTo>
                  <a:cubicBezTo>
                    <a:pt x="43180" y="2583985"/>
                    <a:pt x="20320" y="2578905"/>
                    <a:pt x="0" y="2570015"/>
                  </a:cubicBezTo>
                  <a:cubicBezTo>
                    <a:pt x="26670" y="2597955"/>
                    <a:pt x="63500" y="2614465"/>
                    <a:pt x="119154" y="2614465"/>
                  </a:cubicBezTo>
                  <a:lnTo>
                    <a:pt x="3780633" y="2614465"/>
                  </a:lnTo>
                  <a:cubicBezTo>
                    <a:pt x="3860644" y="2614465"/>
                    <a:pt x="3926683" y="2548425"/>
                    <a:pt x="3926683" y="2468415"/>
                  </a:cubicBezTo>
                  <a:lnTo>
                    <a:pt x="3926683" y="95250"/>
                  </a:lnTo>
                  <a:cubicBezTo>
                    <a:pt x="3926683" y="58420"/>
                    <a:pt x="3912713" y="25400"/>
                    <a:pt x="3891124" y="0"/>
                  </a:cubicBezTo>
                  <a:cubicBezTo>
                    <a:pt x="3897474" y="16510"/>
                    <a:pt x="3900013" y="34290"/>
                    <a:pt x="3900013" y="52070"/>
                  </a:cubicBezTo>
                  <a:lnTo>
                    <a:pt x="3900013" y="2425235"/>
                  </a:lnTo>
                  <a:lnTo>
                    <a:pt x="3900013" y="2425235"/>
                  </a:lnTo>
                  <a:close/>
                </a:path>
              </a:pathLst>
            </a:custGeom>
            <a:solidFill>
              <a:srgbClr val="704430"/>
            </a:solidFill>
          </p:spPr>
        </p:sp>
        <p:sp>
          <p:nvSpPr>
            <p:cNvPr id="5" name="Freeform 5"/>
            <p:cNvSpPr/>
            <p:nvPr/>
          </p:nvSpPr>
          <p:spPr>
            <a:xfrm>
              <a:off x="12700" y="12700"/>
              <a:ext cx="3966054" cy="2665265"/>
            </a:xfrm>
            <a:custGeom>
              <a:avLst/>
              <a:gdLst/>
              <a:ahLst/>
              <a:cxnLst/>
              <a:rect l="l" t="t" r="r" b="b"/>
              <a:pathLst>
                <a:path w="3966054" h="2665265">
                  <a:moveTo>
                    <a:pt x="146050" y="2665265"/>
                  </a:moveTo>
                  <a:lnTo>
                    <a:pt x="3820004" y="2665265"/>
                  </a:lnTo>
                  <a:cubicBezTo>
                    <a:pt x="3900013" y="2665265"/>
                    <a:pt x="3966054" y="2599225"/>
                    <a:pt x="3966054" y="2519215"/>
                  </a:cubicBezTo>
                  <a:lnTo>
                    <a:pt x="3966054" y="146050"/>
                  </a:lnTo>
                  <a:cubicBezTo>
                    <a:pt x="3966054" y="66040"/>
                    <a:pt x="3900013" y="0"/>
                    <a:pt x="3820004" y="0"/>
                  </a:cubicBezTo>
                  <a:lnTo>
                    <a:pt x="146050" y="0"/>
                  </a:lnTo>
                  <a:cubicBezTo>
                    <a:pt x="66040" y="0"/>
                    <a:pt x="0" y="66040"/>
                    <a:pt x="0" y="146050"/>
                  </a:cubicBezTo>
                  <a:lnTo>
                    <a:pt x="0" y="2519215"/>
                  </a:lnTo>
                  <a:cubicBezTo>
                    <a:pt x="0" y="2600495"/>
                    <a:pt x="66040" y="2665265"/>
                    <a:pt x="146050" y="2665265"/>
                  </a:cubicBezTo>
                  <a:close/>
                </a:path>
              </a:pathLst>
            </a:custGeom>
            <a:solidFill>
              <a:srgbClr val="B9DDBF"/>
            </a:solidFill>
          </p:spPr>
        </p:sp>
        <p:sp>
          <p:nvSpPr>
            <p:cNvPr id="6" name="Freeform 6"/>
            <p:cNvSpPr/>
            <p:nvPr/>
          </p:nvSpPr>
          <p:spPr>
            <a:xfrm>
              <a:off x="0" y="0"/>
              <a:ext cx="4030824" cy="2733845"/>
            </a:xfrm>
            <a:custGeom>
              <a:avLst/>
              <a:gdLst/>
              <a:ahLst/>
              <a:cxnLst/>
              <a:rect l="l" t="t" r="r" b="b"/>
              <a:pathLst>
                <a:path w="4030824" h="2733845">
                  <a:moveTo>
                    <a:pt x="3967324" y="74930"/>
                  </a:moveTo>
                  <a:cubicBezTo>
                    <a:pt x="3939384" y="30480"/>
                    <a:pt x="3889854" y="0"/>
                    <a:pt x="3832704" y="0"/>
                  </a:cubicBezTo>
                  <a:lnTo>
                    <a:pt x="158750" y="0"/>
                  </a:lnTo>
                  <a:cubicBezTo>
                    <a:pt x="71120" y="0"/>
                    <a:pt x="0" y="71120"/>
                    <a:pt x="0" y="158750"/>
                  </a:cubicBezTo>
                  <a:lnTo>
                    <a:pt x="0" y="2531915"/>
                  </a:lnTo>
                  <a:cubicBezTo>
                    <a:pt x="0" y="2583985"/>
                    <a:pt x="25400" y="2629705"/>
                    <a:pt x="63500" y="2658915"/>
                  </a:cubicBezTo>
                  <a:cubicBezTo>
                    <a:pt x="91440" y="2703365"/>
                    <a:pt x="140970" y="2733845"/>
                    <a:pt x="215477" y="2733845"/>
                  </a:cubicBezTo>
                  <a:lnTo>
                    <a:pt x="3872074" y="2733845"/>
                  </a:lnTo>
                  <a:cubicBezTo>
                    <a:pt x="3959704" y="2733845"/>
                    <a:pt x="4030824" y="2662725"/>
                    <a:pt x="4030824" y="2575095"/>
                  </a:cubicBezTo>
                  <a:lnTo>
                    <a:pt x="4030824" y="201930"/>
                  </a:lnTo>
                  <a:cubicBezTo>
                    <a:pt x="4030823" y="149860"/>
                    <a:pt x="4005423" y="104140"/>
                    <a:pt x="3967324" y="74930"/>
                  </a:cubicBezTo>
                  <a:close/>
                  <a:moveTo>
                    <a:pt x="12700" y="2531915"/>
                  </a:moveTo>
                  <a:lnTo>
                    <a:pt x="12700" y="158750"/>
                  </a:lnTo>
                  <a:cubicBezTo>
                    <a:pt x="12700" y="78740"/>
                    <a:pt x="78740" y="12700"/>
                    <a:pt x="158750" y="12700"/>
                  </a:cubicBezTo>
                  <a:lnTo>
                    <a:pt x="3832704" y="12700"/>
                  </a:lnTo>
                  <a:cubicBezTo>
                    <a:pt x="3912713" y="12700"/>
                    <a:pt x="3978754" y="78740"/>
                    <a:pt x="3978754" y="158750"/>
                  </a:cubicBezTo>
                  <a:lnTo>
                    <a:pt x="3978754" y="2531915"/>
                  </a:lnTo>
                  <a:cubicBezTo>
                    <a:pt x="3978754" y="2611925"/>
                    <a:pt x="3912713" y="2677965"/>
                    <a:pt x="3832704" y="2677965"/>
                  </a:cubicBezTo>
                  <a:lnTo>
                    <a:pt x="158750" y="2677965"/>
                  </a:lnTo>
                  <a:cubicBezTo>
                    <a:pt x="78740" y="2677965"/>
                    <a:pt x="12700" y="2613195"/>
                    <a:pt x="12700" y="2531915"/>
                  </a:cubicBezTo>
                  <a:close/>
                  <a:moveTo>
                    <a:pt x="4019393" y="2575095"/>
                  </a:moveTo>
                  <a:cubicBezTo>
                    <a:pt x="4019393" y="2655105"/>
                    <a:pt x="3952084" y="2721145"/>
                    <a:pt x="3872073" y="2721145"/>
                  </a:cubicBezTo>
                  <a:lnTo>
                    <a:pt x="215477" y="2721145"/>
                  </a:lnTo>
                  <a:cubicBezTo>
                    <a:pt x="157480" y="2721145"/>
                    <a:pt x="120650" y="2704635"/>
                    <a:pt x="93980" y="2676695"/>
                  </a:cubicBezTo>
                  <a:cubicBezTo>
                    <a:pt x="114300" y="2685585"/>
                    <a:pt x="135890" y="2690665"/>
                    <a:pt x="160020" y="2690665"/>
                  </a:cubicBezTo>
                  <a:lnTo>
                    <a:pt x="3833974" y="2690665"/>
                  </a:lnTo>
                  <a:cubicBezTo>
                    <a:pt x="3921604" y="2690665"/>
                    <a:pt x="3992724" y="2619545"/>
                    <a:pt x="3992724" y="2531915"/>
                  </a:cubicBezTo>
                  <a:lnTo>
                    <a:pt x="3992724" y="158750"/>
                  </a:lnTo>
                  <a:cubicBezTo>
                    <a:pt x="3992724" y="140970"/>
                    <a:pt x="3988913" y="123190"/>
                    <a:pt x="3983834" y="106680"/>
                  </a:cubicBezTo>
                  <a:cubicBezTo>
                    <a:pt x="4005424" y="132080"/>
                    <a:pt x="4019393" y="165100"/>
                    <a:pt x="4019393" y="201930"/>
                  </a:cubicBezTo>
                  <a:lnTo>
                    <a:pt x="4019393" y="2575095"/>
                  </a:lnTo>
                  <a:cubicBezTo>
                    <a:pt x="4019393" y="2575095"/>
                    <a:pt x="4019393" y="2575095"/>
                    <a:pt x="4019393" y="2575095"/>
                  </a:cubicBezTo>
                  <a:close/>
                </a:path>
              </a:pathLst>
            </a:custGeom>
            <a:solidFill>
              <a:srgbClr val="70443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620581" y="762688"/>
            <a:ext cx="535653" cy="60697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64284" y="693645"/>
            <a:ext cx="758021" cy="758021"/>
          </a:xfrm>
          <a:prstGeom prst="rect">
            <a:avLst/>
          </a:prstGeom>
        </p:spPr>
      </p:pic>
      <p:sp>
        <p:nvSpPr>
          <p:cNvPr id="24" name="AutoShape 24"/>
          <p:cNvSpPr/>
          <p:nvPr/>
        </p:nvSpPr>
        <p:spPr>
          <a:xfrm>
            <a:off x="1218959" y="1562100"/>
            <a:ext cx="15003344" cy="0"/>
          </a:xfrm>
          <a:prstGeom prst="line">
            <a:avLst/>
          </a:prstGeom>
          <a:ln w="47625" cap="flat">
            <a:solidFill>
              <a:srgbClr val="704430"/>
            </a:solidFill>
            <a:prstDash val="solid"/>
            <a:headEnd type="none" w="sm" len="sm"/>
            <a:tailEnd type="none" w="sm" len="sm"/>
          </a:ln>
        </p:spPr>
      </p:sp>
      <p:sp>
        <p:nvSpPr>
          <p:cNvPr id="42" name="Rectangle: Rounded Corners 41">
            <a:extLst>
              <a:ext uri="{FF2B5EF4-FFF2-40B4-BE49-F238E27FC236}">
                <a16:creationId xmlns:a16="http://schemas.microsoft.com/office/drawing/2014/main" id="{BA038B96-AF2E-E86D-B33D-3892CDC88696}"/>
              </a:ext>
            </a:extLst>
          </p:cNvPr>
          <p:cNvSpPr/>
          <p:nvPr/>
        </p:nvSpPr>
        <p:spPr>
          <a:xfrm>
            <a:off x="2452035" y="2142320"/>
            <a:ext cx="2577165" cy="1052047"/>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spcAft>
                <a:spcPts val="800"/>
              </a:spcAft>
            </a:pPr>
            <a:r>
              <a:rPr lang="en-US" sz="4400" b="1">
                <a:latin typeface="Arial" panose="020B0604020202020204" pitchFamily="34" charset="0"/>
                <a:ea typeface="Times New Roman" panose="02020603050405020304" pitchFamily="18" charset="0"/>
                <a:cs typeface="Arial" panose="020B0604020202020204" pitchFamily="34" charset="0"/>
              </a:rPr>
              <a:t>Ví dụ 2</a:t>
            </a:r>
            <a:endParaRPr lang="en-US" sz="4400">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61D196C1-E7C2-EF1C-4EB9-27D9552C758A}"/>
              </a:ext>
            </a:extLst>
          </p:cNvPr>
          <p:cNvSpPr txBox="1"/>
          <p:nvPr/>
        </p:nvSpPr>
        <p:spPr>
          <a:xfrm>
            <a:off x="2452035" y="644784"/>
            <a:ext cx="10084886" cy="982513"/>
          </a:xfrm>
          <a:prstGeom prst="rect">
            <a:avLst/>
          </a:prstGeom>
          <a:noFill/>
        </p:spPr>
        <p:txBody>
          <a:bodyPr wrap="square" rtlCol="0">
            <a:spAutoFit/>
          </a:bodyPr>
          <a:lstStyle/>
          <a:p>
            <a:pPr>
              <a:lnSpc>
                <a:spcPct val="150000"/>
              </a:lnSpc>
            </a:pPr>
            <a:r>
              <a:rPr lang="en-US" sz="4400" b="1">
                <a:latin typeface="Arial" panose="020B0604020202020204" pitchFamily="34" charset="0"/>
                <a:cs typeface="Arial" panose="020B0604020202020204" pitchFamily="34" charset="0"/>
              </a:rPr>
              <a:t>Em hãy đọc nội dung Ví dụ 2:</a:t>
            </a:r>
          </a:p>
        </p:txBody>
      </p:sp>
      <p:sp>
        <p:nvSpPr>
          <p:cNvPr id="16" name="TextBox 15">
            <a:extLst>
              <a:ext uri="{FF2B5EF4-FFF2-40B4-BE49-F238E27FC236}">
                <a16:creationId xmlns:a16="http://schemas.microsoft.com/office/drawing/2014/main" id="{218FD1FC-05A7-EC1E-C97E-4DF57F8BAF44}"/>
              </a:ext>
            </a:extLst>
          </p:cNvPr>
          <p:cNvSpPr txBox="1"/>
          <p:nvPr/>
        </p:nvSpPr>
        <p:spPr>
          <a:xfrm>
            <a:off x="2360598" y="3238500"/>
            <a:ext cx="13770267" cy="5045164"/>
          </a:xfrm>
          <a:prstGeom prst="rect">
            <a:avLst/>
          </a:prstGeom>
          <a:noFill/>
        </p:spPr>
        <p:txBody>
          <a:bodyPr wrap="square">
            <a:spAutoFit/>
          </a:bodyPr>
          <a:lstStyle/>
          <a:p>
            <a:pPr algn="just">
              <a:lnSpc>
                <a:spcPct val="150000"/>
              </a:lnSpc>
              <a:spcAft>
                <a:spcPts val="1200"/>
              </a:spcAft>
            </a:pPr>
            <a:r>
              <a:rPr lang="en-US" sz="4400">
                <a:latin typeface="Arial" panose="020B0604020202020204" pitchFamily="34" charset="0"/>
                <a:ea typeface="Calibri" panose="020F0502020204030204" pitchFamily="34" charset="0"/>
                <a:cs typeface="Arial" panose="020B0604020202020204" pitchFamily="34" charset="0"/>
              </a:rPr>
              <a:t>Trong Hoạt động 1, nếu gia đình bạn Liên muốn chọn một địa điểm tham quan trong chương trình 1, sau đó đi tham quan tiếp một địa điểm trong chương trình 2 thì có bao nhiêu cách chọn hai địa điểm ở hai chương trình khác nhau để tham quan?</a:t>
            </a:r>
          </a:p>
        </p:txBody>
      </p:sp>
    </p:spTree>
    <p:extLst>
      <p:ext uri="{BB962C8B-B14F-4D97-AF65-F5344CB8AC3E}">
        <p14:creationId xmlns:p14="http://schemas.microsoft.com/office/powerpoint/2010/main" val="39999055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3276600" y="1603794"/>
            <a:ext cx="14554200" cy="8097410"/>
            <a:chOff x="0" y="0"/>
            <a:chExt cx="2999863" cy="1357400"/>
          </a:xfrm>
        </p:grpSpPr>
        <p:sp>
          <p:nvSpPr>
            <p:cNvPr id="4" name="Freeform 4"/>
            <p:cNvSpPr/>
            <p:nvPr/>
          </p:nvSpPr>
          <p:spPr>
            <a:xfrm>
              <a:off x="92710" y="106680"/>
              <a:ext cx="2895723" cy="1238020"/>
            </a:xfrm>
            <a:custGeom>
              <a:avLst/>
              <a:gdLst/>
              <a:ahLst/>
              <a:cxnLst/>
              <a:rect l="l" t="t" r="r" b="b"/>
              <a:pathLst>
                <a:path w="2895723" h="1238020">
                  <a:moveTo>
                    <a:pt x="2869052" y="1048790"/>
                  </a:moveTo>
                  <a:cubicBezTo>
                    <a:pt x="2869052" y="1136420"/>
                    <a:pt x="2792852" y="1207541"/>
                    <a:pt x="2711573" y="1207541"/>
                  </a:cubicBezTo>
                  <a:lnTo>
                    <a:pt x="66040" y="1207541"/>
                  </a:lnTo>
                  <a:cubicBezTo>
                    <a:pt x="43180" y="1207541"/>
                    <a:pt x="20320" y="1202461"/>
                    <a:pt x="0" y="1193570"/>
                  </a:cubicBezTo>
                  <a:cubicBezTo>
                    <a:pt x="26670" y="1221511"/>
                    <a:pt x="63500" y="1238020"/>
                    <a:pt x="112583" y="1238020"/>
                  </a:cubicBezTo>
                  <a:lnTo>
                    <a:pt x="2749673" y="1238020"/>
                  </a:lnTo>
                  <a:cubicBezTo>
                    <a:pt x="2829683" y="1238020"/>
                    <a:pt x="2895723" y="1171981"/>
                    <a:pt x="2895723" y="1091970"/>
                  </a:cubicBezTo>
                  <a:lnTo>
                    <a:pt x="2895723" y="95250"/>
                  </a:lnTo>
                  <a:cubicBezTo>
                    <a:pt x="2895723" y="58420"/>
                    <a:pt x="2881752" y="25400"/>
                    <a:pt x="2860162" y="0"/>
                  </a:cubicBezTo>
                  <a:cubicBezTo>
                    <a:pt x="2866512" y="16510"/>
                    <a:pt x="2869052" y="34290"/>
                    <a:pt x="2869052" y="52070"/>
                  </a:cubicBezTo>
                  <a:lnTo>
                    <a:pt x="2869052" y="1048790"/>
                  </a:lnTo>
                  <a:lnTo>
                    <a:pt x="2869052" y="1048790"/>
                  </a:lnTo>
                  <a:close/>
                </a:path>
              </a:pathLst>
            </a:custGeom>
            <a:solidFill>
              <a:srgbClr val="704430"/>
            </a:solidFill>
          </p:spPr>
        </p:sp>
        <p:sp>
          <p:nvSpPr>
            <p:cNvPr id="5" name="Freeform 5"/>
            <p:cNvSpPr/>
            <p:nvPr/>
          </p:nvSpPr>
          <p:spPr>
            <a:xfrm>
              <a:off x="12700" y="12700"/>
              <a:ext cx="2935093" cy="1288821"/>
            </a:xfrm>
            <a:custGeom>
              <a:avLst/>
              <a:gdLst/>
              <a:ahLst/>
              <a:cxnLst/>
              <a:rect l="l" t="t" r="r" b="b"/>
              <a:pathLst>
                <a:path w="2935093" h="1288821">
                  <a:moveTo>
                    <a:pt x="146050" y="1288821"/>
                  </a:moveTo>
                  <a:lnTo>
                    <a:pt x="2789043" y="1288821"/>
                  </a:lnTo>
                  <a:cubicBezTo>
                    <a:pt x="2869053" y="1288821"/>
                    <a:pt x="2935093" y="1222780"/>
                    <a:pt x="2935093" y="1142770"/>
                  </a:cubicBezTo>
                  <a:lnTo>
                    <a:pt x="2935093" y="146050"/>
                  </a:lnTo>
                  <a:cubicBezTo>
                    <a:pt x="2935093" y="66040"/>
                    <a:pt x="2869053" y="0"/>
                    <a:pt x="2789043" y="0"/>
                  </a:cubicBezTo>
                  <a:lnTo>
                    <a:pt x="146050" y="0"/>
                  </a:lnTo>
                  <a:cubicBezTo>
                    <a:pt x="66040" y="0"/>
                    <a:pt x="0" y="66040"/>
                    <a:pt x="0" y="146050"/>
                  </a:cubicBezTo>
                  <a:lnTo>
                    <a:pt x="0" y="1142770"/>
                  </a:lnTo>
                  <a:cubicBezTo>
                    <a:pt x="0" y="1224050"/>
                    <a:pt x="66040" y="1288821"/>
                    <a:pt x="146050" y="1288821"/>
                  </a:cubicBezTo>
                  <a:close/>
                </a:path>
              </a:pathLst>
            </a:custGeom>
            <a:solidFill>
              <a:srgbClr val="FFF3ED"/>
            </a:solidFill>
          </p:spPr>
        </p:sp>
        <p:sp>
          <p:nvSpPr>
            <p:cNvPr id="6" name="Freeform 6"/>
            <p:cNvSpPr/>
            <p:nvPr/>
          </p:nvSpPr>
          <p:spPr>
            <a:xfrm>
              <a:off x="0" y="0"/>
              <a:ext cx="2999863" cy="1357400"/>
            </a:xfrm>
            <a:custGeom>
              <a:avLst/>
              <a:gdLst/>
              <a:ahLst/>
              <a:cxnLst/>
              <a:rect l="l" t="t" r="r" b="b"/>
              <a:pathLst>
                <a:path w="2999863" h="1357400">
                  <a:moveTo>
                    <a:pt x="2936363" y="74930"/>
                  </a:moveTo>
                  <a:cubicBezTo>
                    <a:pt x="2908423" y="30480"/>
                    <a:pt x="2858893" y="0"/>
                    <a:pt x="2801743" y="0"/>
                  </a:cubicBezTo>
                  <a:lnTo>
                    <a:pt x="158750" y="0"/>
                  </a:lnTo>
                  <a:cubicBezTo>
                    <a:pt x="71120" y="0"/>
                    <a:pt x="0" y="71120"/>
                    <a:pt x="0" y="158750"/>
                  </a:cubicBezTo>
                  <a:lnTo>
                    <a:pt x="0" y="1155470"/>
                  </a:lnTo>
                  <a:cubicBezTo>
                    <a:pt x="0" y="1207541"/>
                    <a:pt x="25400" y="1253261"/>
                    <a:pt x="63500" y="1282471"/>
                  </a:cubicBezTo>
                  <a:cubicBezTo>
                    <a:pt x="91440" y="1326921"/>
                    <a:pt x="140970" y="1357400"/>
                    <a:pt x="207881" y="1357400"/>
                  </a:cubicBezTo>
                  <a:lnTo>
                    <a:pt x="2841113" y="1357400"/>
                  </a:lnTo>
                  <a:cubicBezTo>
                    <a:pt x="2928743" y="1357400"/>
                    <a:pt x="2999863" y="1286280"/>
                    <a:pt x="2999863" y="1198650"/>
                  </a:cubicBezTo>
                  <a:lnTo>
                    <a:pt x="2999863" y="201930"/>
                  </a:lnTo>
                  <a:cubicBezTo>
                    <a:pt x="2999862" y="149860"/>
                    <a:pt x="2974462" y="104140"/>
                    <a:pt x="2936363" y="74930"/>
                  </a:cubicBezTo>
                  <a:close/>
                  <a:moveTo>
                    <a:pt x="12700" y="1155470"/>
                  </a:moveTo>
                  <a:lnTo>
                    <a:pt x="12700" y="158750"/>
                  </a:lnTo>
                  <a:cubicBezTo>
                    <a:pt x="12700" y="78740"/>
                    <a:pt x="78740" y="12700"/>
                    <a:pt x="158750" y="12700"/>
                  </a:cubicBezTo>
                  <a:lnTo>
                    <a:pt x="2801743" y="12700"/>
                  </a:lnTo>
                  <a:cubicBezTo>
                    <a:pt x="2881753" y="12700"/>
                    <a:pt x="2947793" y="78740"/>
                    <a:pt x="2947793" y="158750"/>
                  </a:cubicBezTo>
                  <a:lnTo>
                    <a:pt x="2947793" y="1155470"/>
                  </a:lnTo>
                  <a:cubicBezTo>
                    <a:pt x="2947793" y="1235480"/>
                    <a:pt x="2881753" y="1301521"/>
                    <a:pt x="2801743" y="1301521"/>
                  </a:cubicBezTo>
                  <a:lnTo>
                    <a:pt x="158750" y="1301521"/>
                  </a:lnTo>
                  <a:cubicBezTo>
                    <a:pt x="78740" y="1301521"/>
                    <a:pt x="12700" y="1236750"/>
                    <a:pt x="12700" y="1155470"/>
                  </a:cubicBezTo>
                  <a:close/>
                  <a:moveTo>
                    <a:pt x="2988433" y="1198650"/>
                  </a:moveTo>
                  <a:cubicBezTo>
                    <a:pt x="2988433" y="1278660"/>
                    <a:pt x="2921123" y="1344700"/>
                    <a:pt x="2841113" y="1344700"/>
                  </a:cubicBezTo>
                  <a:lnTo>
                    <a:pt x="207881" y="1344700"/>
                  </a:lnTo>
                  <a:cubicBezTo>
                    <a:pt x="157480" y="1344700"/>
                    <a:pt x="120650" y="1328190"/>
                    <a:pt x="93980" y="1300250"/>
                  </a:cubicBezTo>
                  <a:cubicBezTo>
                    <a:pt x="114300" y="1309140"/>
                    <a:pt x="135890" y="1314220"/>
                    <a:pt x="160020" y="1314220"/>
                  </a:cubicBezTo>
                  <a:lnTo>
                    <a:pt x="2803013" y="1314220"/>
                  </a:lnTo>
                  <a:cubicBezTo>
                    <a:pt x="2890643" y="1314220"/>
                    <a:pt x="2961763" y="1243100"/>
                    <a:pt x="2961763" y="1155470"/>
                  </a:cubicBezTo>
                  <a:lnTo>
                    <a:pt x="2961763" y="158750"/>
                  </a:lnTo>
                  <a:cubicBezTo>
                    <a:pt x="2961763" y="140970"/>
                    <a:pt x="2957953" y="123190"/>
                    <a:pt x="2952873" y="106680"/>
                  </a:cubicBezTo>
                  <a:cubicBezTo>
                    <a:pt x="2974463" y="132080"/>
                    <a:pt x="2988433" y="165100"/>
                    <a:pt x="2988433" y="201930"/>
                  </a:cubicBezTo>
                  <a:lnTo>
                    <a:pt x="2988433" y="1198650"/>
                  </a:lnTo>
                  <a:cubicBezTo>
                    <a:pt x="2988433" y="1198650"/>
                    <a:pt x="2988433" y="1198650"/>
                    <a:pt x="2988433" y="1198650"/>
                  </a:cubicBezTo>
                  <a:close/>
                </a:path>
              </a:pathLst>
            </a:custGeom>
            <a:solidFill>
              <a:srgbClr val="704430"/>
            </a:solidFill>
          </p:spPr>
        </p:sp>
      </p:grpSp>
      <p:grpSp>
        <p:nvGrpSpPr>
          <p:cNvPr id="7" name="Group 7"/>
          <p:cNvGrpSpPr/>
          <p:nvPr/>
        </p:nvGrpSpPr>
        <p:grpSpPr>
          <a:xfrm>
            <a:off x="8315622" y="293026"/>
            <a:ext cx="4022855" cy="1320173"/>
            <a:chOff x="0" y="0"/>
            <a:chExt cx="16435575" cy="1913890"/>
          </a:xfrm>
        </p:grpSpPr>
        <p:sp>
          <p:nvSpPr>
            <p:cNvPr id="8" name="Freeform 8"/>
            <p:cNvSpPr/>
            <p:nvPr/>
          </p:nvSpPr>
          <p:spPr>
            <a:xfrm>
              <a:off x="0" y="0"/>
              <a:ext cx="16435575" cy="1913890"/>
            </a:xfrm>
            <a:custGeom>
              <a:avLst/>
              <a:gdLst/>
              <a:ahLst/>
              <a:cxnLst/>
              <a:rect l="l" t="t" r="r" b="b"/>
              <a:pathLst>
                <a:path w="16435575" h="1913890">
                  <a:moveTo>
                    <a:pt x="16435575" y="956945"/>
                  </a:moveTo>
                  <a:lnTo>
                    <a:pt x="16435575" y="956945"/>
                  </a:lnTo>
                  <a:cubicBezTo>
                    <a:pt x="16435575" y="1485392"/>
                    <a:pt x="16007204" y="1913890"/>
                    <a:pt x="15478630" y="1913890"/>
                  </a:cubicBezTo>
                  <a:lnTo>
                    <a:pt x="956945" y="1913890"/>
                  </a:lnTo>
                  <a:cubicBezTo>
                    <a:pt x="428371" y="1913890"/>
                    <a:pt x="0" y="1485392"/>
                    <a:pt x="0" y="956945"/>
                  </a:cubicBezTo>
                  <a:lnTo>
                    <a:pt x="0" y="956945"/>
                  </a:lnTo>
                  <a:cubicBezTo>
                    <a:pt x="0" y="428371"/>
                    <a:pt x="428371" y="0"/>
                    <a:pt x="956945" y="0"/>
                  </a:cubicBezTo>
                  <a:lnTo>
                    <a:pt x="15478630" y="0"/>
                  </a:lnTo>
                  <a:cubicBezTo>
                    <a:pt x="16007077" y="0"/>
                    <a:pt x="16435575" y="428371"/>
                    <a:pt x="16435575" y="956945"/>
                  </a:cubicBezTo>
                  <a:close/>
                </a:path>
              </a:pathLst>
            </a:custGeom>
            <a:solidFill>
              <a:srgbClr val="FFF3ED"/>
            </a:solidFill>
            <a:ln w="57150">
              <a:solidFill>
                <a:schemeClr val="tx1"/>
              </a:solidFill>
            </a:ln>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52322" y="7341625"/>
            <a:ext cx="5170490" cy="2942479"/>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29029" y="1679554"/>
            <a:ext cx="3532843" cy="3736661"/>
          </a:xfrm>
          <a:prstGeom prst="rect">
            <a:avLst/>
          </a:prstGeom>
        </p:spPr>
      </p:pic>
      <p:sp>
        <p:nvSpPr>
          <p:cNvPr id="12" name="TextBox 12"/>
          <p:cNvSpPr txBox="1"/>
          <p:nvPr/>
        </p:nvSpPr>
        <p:spPr>
          <a:xfrm>
            <a:off x="6266042" y="486623"/>
            <a:ext cx="8122014" cy="944618"/>
          </a:xfrm>
          <a:prstGeom prst="rect">
            <a:avLst/>
          </a:prstGeom>
        </p:spPr>
        <p:txBody>
          <a:bodyPr lIns="0" tIns="0" rIns="0" bIns="0" rtlCol="0" anchor="t">
            <a:spAutoFit/>
          </a:bodyPr>
          <a:lstStyle/>
          <a:p>
            <a:pPr algn="ctr">
              <a:lnSpc>
                <a:spcPts val="8000"/>
              </a:lnSpc>
            </a:pPr>
            <a:r>
              <a:rPr lang="en-US" sz="6000">
                <a:solidFill>
                  <a:srgbClr val="70443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C21969C-E4FB-6511-5CF6-DE5CC493A9ED}"/>
                  </a:ext>
                </a:extLst>
              </p:cNvPr>
              <p:cNvSpPr txBox="1"/>
              <p:nvPr/>
            </p:nvSpPr>
            <p:spPr>
              <a:xfrm>
                <a:off x="3663739" y="2063962"/>
                <a:ext cx="13770267" cy="8097410"/>
              </a:xfrm>
              <a:prstGeom prst="rect">
                <a:avLst/>
              </a:prstGeom>
              <a:noFill/>
            </p:spPr>
            <p:txBody>
              <a:bodyPr wrap="square">
                <a:spAutoFit/>
              </a:bodyPr>
              <a:lstStyle/>
              <a:p>
                <a:pPr algn="just">
                  <a:lnSpc>
                    <a:spcPct val="150000"/>
                  </a:lnSpc>
                  <a:spcAft>
                    <a:spcPts val="1200"/>
                  </a:spcAft>
                </a:pPr>
                <a:r>
                  <a:rPr lang="en-US" sz="3600">
                    <a:latin typeface="Arial" panose="020B0604020202020204" pitchFamily="34" charset="0"/>
                    <a:ea typeface="Calibri" panose="020F0502020204030204" pitchFamily="34" charset="0"/>
                    <a:cs typeface="Times New Roman" panose="02020603050405020304" pitchFamily="18" charset="0"/>
                  </a:rPr>
                  <a:t>Việc chọn hai địa điểm ở hai chương trình khác nhau để tham quan là thực hiện hai hành động liên tiếp: chọn một địa điểm trong chương trình 1, sau đó chọn một địa điểm trong chương trình 2.</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3600">
                    <a:latin typeface="Arial" panose="020B0604020202020204" pitchFamily="34" charset="0"/>
                    <a:ea typeface="Calibri" panose="020F0502020204030204" pitchFamily="34" charset="0"/>
                    <a:cs typeface="Times New Roman" panose="02020603050405020304" pitchFamily="18" charset="0"/>
                  </a:rPr>
                  <a:t>Có 4 cách chọn địa điểm tham quan trong chương trình 1.</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3600">
                    <a:latin typeface="Arial" panose="020B0604020202020204" pitchFamily="34" charset="0"/>
                    <a:ea typeface="Calibri" panose="020F0502020204030204" pitchFamily="34" charset="0"/>
                    <a:cs typeface="Times New Roman" panose="02020603050405020304" pitchFamily="18" charset="0"/>
                  </a:rPr>
                  <a:t>Với mỗi cách chọn một địa điểm tham quan trong chương trình 1 sẽ có 7 cách chọn địa điểm tham quan trong chương trình 2.</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3600">
                    <a:latin typeface="Arial" panose="020B0604020202020204" pitchFamily="34" charset="0"/>
                    <a:ea typeface="Calibri" panose="020F0502020204030204" pitchFamily="34" charset="0"/>
                    <a:cs typeface="Times New Roman" panose="02020603050405020304" pitchFamily="18" charset="0"/>
                  </a:rPr>
                  <a:t>Vậy có tất cả </a:t>
                </a:r>
                <a14:m>
                  <m:oMath xmlns:m="http://schemas.openxmlformats.org/officeDocument/2006/math">
                    <m:r>
                      <a:rPr lang="en-US" sz="3600">
                        <a:latin typeface="Cambria Math" panose="02040503050406030204" pitchFamily="18" charset="0"/>
                        <a:ea typeface="Calibri" panose="020F0502020204030204" pitchFamily="34" charset="0"/>
                        <a:cs typeface="Arial" panose="020B0604020202020204" pitchFamily="34" charset="0"/>
                      </a:rPr>
                      <m:t>4.7=28</m:t>
                    </m:r>
                  </m:oMath>
                </a14:m>
                <a:r>
                  <a:rPr lang="en-US" sz="3600">
                    <a:latin typeface="Arial" panose="020B0604020202020204" pitchFamily="34" charset="0"/>
                    <a:ea typeface="Calibri" panose="020F0502020204030204" pitchFamily="34" charset="0"/>
                    <a:cs typeface="Times New Roman" panose="02020603050405020304" pitchFamily="18" charset="0"/>
                  </a:rPr>
                  <a:t> cách chọn hai địa điểm tham quan ở hai chương trình khác nhau.</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3600">
                    <a:latin typeface="Arial" panose="020B0604020202020204" pitchFamily="34" charset="0"/>
                    <a:ea typeface="Calibri" panose="020F0502020204030204" pitchFamily="34" charset="0"/>
                    <a:cs typeface="Times New Roman" panose="02020603050405020304" pitchFamily="18" charset="0"/>
                  </a:rPr>
                  <a:t> </a:t>
                </a:r>
                <a:endParaRPr lang="en-US" sz="36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BC21969C-E4FB-6511-5CF6-DE5CC493A9ED}"/>
                  </a:ext>
                </a:extLst>
              </p:cNvPr>
              <p:cNvSpPr txBox="1">
                <a:spLocks noRot="1" noChangeAspect="1" noMove="1" noResize="1" noEditPoints="1" noAdjustHandles="1" noChangeArrowheads="1" noChangeShapeType="1" noTextEdit="1"/>
              </p:cNvSpPr>
              <p:nvPr/>
            </p:nvSpPr>
            <p:spPr>
              <a:xfrm>
                <a:off x="3663739" y="2063962"/>
                <a:ext cx="13770267" cy="8097410"/>
              </a:xfrm>
              <a:prstGeom prst="rect">
                <a:avLst/>
              </a:prstGeom>
              <a:blipFill>
                <a:blip r:embed="rId6"/>
                <a:stretch>
                  <a:fillRect l="-1328" r="-1372"/>
                </a:stretch>
              </a:blipFill>
            </p:spPr>
            <p:txBody>
              <a:bodyPr/>
              <a:lstStyle/>
              <a:p>
                <a:r>
                  <a:rPr lang="en-US">
                    <a:noFill/>
                  </a:rPr>
                  <a:t> </a:t>
                </a:r>
              </a:p>
            </p:txBody>
          </p:sp>
        </mc:Fallback>
      </mc:AlternateContent>
    </p:spTree>
    <p:extLst>
      <p:ext uri="{BB962C8B-B14F-4D97-AF65-F5344CB8AC3E}">
        <p14:creationId xmlns:p14="http://schemas.microsoft.com/office/powerpoint/2010/main" val="4244906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fade">
                                      <p:cBhvr>
                                        <p:cTn id="19" dur="1000"/>
                                        <p:tgtEl>
                                          <p:spTgt spid="2">
                                            <p:txEl>
                                              <p:pRg st="0" end="0"/>
                                            </p:txEl>
                                          </p:spTgt>
                                        </p:tgtEl>
                                      </p:cBhvr>
                                    </p:animEffect>
                                    <p:anim calcmode="lin" valueType="num">
                                      <p:cBhvr>
                                        <p:cTn id="20"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fade">
                                      <p:cBhvr>
                                        <p:cTn id="26" dur="1000"/>
                                        <p:tgtEl>
                                          <p:spTgt spid="2">
                                            <p:txEl>
                                              <p:pRg st="1" end="1"/>
                                            </p:txEl>
                                          </p:spTgt>
                                        </p:tgtEl>
                                      </p:cBhvr>
                                    </p:animEffect>
                                    <p:anim calcmode="lin" valueType="num">
                                      <p:cBhvr>
                                        <p:cTn id="27"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Effect transition="in" filter="fade">
                                      <p:cBhvr>
                                        <p:cTn id="31" dur="1000"/>
                                        <p:tgtEl>
                                          <p:spTgt spid="2">
                                            <p:txEl>
                                              <p:pRg st="2" end="2"/>
                                            </p:txEl>
                                          </p:spTgt>
                                        </p:tgtEl>
                                      </p:cBhvr>
                                    </p:animEffect>
                                    <p:anim calcmode="lin" valueType="num">
                                      <p:cBhvr>
                                        <p:cTn id="3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1000"/>
                                        <p:tgtEl>
                                          <p:spTgt spid="2">
                                            <p:txEl>
                                              <p:pRg st="3" end="3"/>
                                            </p:txEl>
                                          </p:spTgt>
                                        </p:tgtEl>
                                      </p:cBhvr>
                                    </p:animEffect>
                                    <p:anim calcmode="lin" valueType="num">
                                      <p:cBhvr>
                                        <p:cTn id="3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162784" y="393383"/>
            <a:ext cx="16249422" cy="9500245"/>
            <a:chOff x="0" y="0"/>
            <a:chExt cx="4030824" cy="2733845"/>
          </a:xfrm>
        </p:grpSpPr>
        <p:sp>
          <p:nvSpPr>
            <p:cNvPr id="4" name="Freeform 4"/>
            <p:cNvSpPr/>
            <p:nvPr/>
          </p:nvSpPr>
          <p:spPr>
            <a:xfrm>
              <a:off x="92710" y="106680"/>
              <a:ext cx="3926683" cy="2614465"/>
            </a:xfrm>
            <a:custGeom>
              <a:avLst/>
              <a:gdLst/>
              <a:ahLst/>
              <a:cxnLst/>
              <a:rect l="l" t="t" r="r" b="b"/>
              <a:pathLst>
                <a:path w="3926683" h="2614465">
                  <a:moveTo>
                    <a:pt x="3900013" y="2425235"/>
                  </a:moveTo>
                  <a:cubicBezTo>
                    <a:pt x="3900013" y="2512865"/>
                    <a:pt x="3823813" y="2583985"/>
                    <a:pt x="3742533" y="2583985"/>
                  </a:cubicBezTo>
                  <a:lnTo>
                    <a:pt x="66040" y="2583985"/>
                  </a:lnTo>
                  <a:cubicBezTo>
                    <a:pt x="43180" y="2583985"/>
                    <a:pt x="20320" y="2578905"/>
                    <a:pt x="0" y="2570015"/>
                  </a:cubicBezTo>
                  <a:cubicBezTo>
                    <a:pt x="26670" y="2597955"/>
                    <a:pt x="63500" y="2614465"/>
                    <a:pt x="119154" y="2614465"/>
                  </a:cubicBezTo>
                  <a:lnTo>
                    <a:pt x="3780633" y="2614465"/>
                  </a:lnTo>
                  <a:cubicBezTo>
                    <a:pt x="3860644" y="2614465"/>
                    <a:pt x="3926683" y="2548425"/>
                    <a:pt x="3926683" y="2468415"/>
                  </a:cubicBezTo>
                  <a:lnTo>
                    <a:pt x="3926683" y="95250"/>
                  </a:lnTo>
                  <a:cubicBezTo>
                    <a:pt x="3926683" y="58420"/>
                    <a:pt x="3912713" y="25400"/>
                    <a:pt x="3891124" y="0"/>
                  </a:cubicBezTo>
                  <a:cubicBezTo>
                    <a:pt x="3897474" y="16510"/>
                    <a:pt x="3900013" y="34290"/>
                    <a:pt x="3900013" y="52070"/>
                  </a:cubicBezTo>
                  <a:lnTo>
                    <a:pt x="3900013" y="2425235"/>
                  </a:lnTo>
                  <a:lnTo>
                    <a:pt x="3900013" y="2425235"/>
                  </a:lnTo>
                  <a:close/>
                </a:path>
              </a:pathLst>
            </a:custGeom>
            <a:solidFill>
              <a:srgbClr val="704430"/>
            </a:solidFill>
          </p:spPr>
        </p:sp>
        <p:sp>
          <p:nvSpPr>
            <p:cNvPr id="5" name="Freeform 5"/>
            <p:cNvSpPr/>
            <p:nvPr/>
          </p:nvSpPr>
          <p:spPr>
            <a:xfrm>
              <a:off x="12700" y="12700"/>
              <a:ext cx="3966054" cy="2665265"/>
            </a:xfrm>
            <a:custGeom>
              <a:avLst/>
              <a:gdLst/>
              <a:ahLst/>
              <a:cxnLst/>
              <a:rect l="l" t="t" r="r" b="b"/>
              <a:pathLst>
                <a:path w="3966054" h="2665265">
                  <a:moveTo>
                    <a:pt x="146050" y="2665265"/>
                  </a:moveTo>
                  <a:lnTo>
                    <a:pt x="3820004" y="2665265"/>
                  </a:lnTo>
                  <a:cubicBezTo>
                    <a:pt x="3900013" y="2665265"/>
                    <a:pt x="3966054" y="2599225"/>
                    <a:pt x="3966054" y="2519215"/>
                  </a:cubicBezTo>
                  <a:lnTo>
                    <a:pt x="3966054" y="146050"/>
                  </a:lnTo>
                  <a:cubicBezTo>
                    <a:pt x="3966054" y="66040"/>
                    <a:pt x="3900013" y="0"/>
                    <a:pt x="3820004" y="0"/>
                  </a:cubicBezTo>
                  <a:lnTo>
                    <a:pt x="146050" y="0"/>
                  </a:lnTo>
                  <a:cubicBezTo>
                    <a:pt x="66040" y="0"/>
                    <a:pt x="0" y="66040"/>
                    <a:pt x="0" y="146050"/>
                  </a:cubicBezTo>
                  <a:lnTo>
                    <a:pt x="0" y="2519215"/>
                  </a:lnTo>
                  <a:cubicBezTo>
                    <a:pt x="0" y="2600495"/>
                    <a:pt x="66040" y="2665265"/>
                    <a:pt x="146050" y="2665265"/>
                  </a:cubicBezTo>
                  <a:close/>
                </a:path>
              </a:pathLst>
            </a:custGeom>
            <a:solidFill>
              <a:srgbClr val="B9DDBF"/>
            </a:solidFill>
          </p:spPr>
        </p:sp>
        <p:sp>
          <p:nvSpPr>
            <p:cNvPr id="6" name="Freeform 6"/>
            <p:cNvSpPr/>
            <p:nvPr/>
          </p:nvSpPr>
          <p:spPr>
            <a:xfrm>
              <a:off x="0" y="0"/>
              <a:ext cx="4030824" cy="2733845"/>
            </a:xfrm>
            <a:custGeom>
              <a:avLst/>
              <a:gdLst/>
              <a:ahLst/>
              <a:cxnLst/>
              <a:rect l="l" t="t" r="r" b="b"/>
              <a:pathLst>
                <a:path w="4030824" h="2733845">
                  <a:moveTo>
                    <a:pt x="3967324" y="74930"/>
                  </a:moveTo>
                  <a:cubicBezTo>
                    <a:pt x="3939384" y="30480"/>
                    <a:pt x="3889854" y="0"/>
                    <a:pt x="3832704" y="0"/>
                  </a:cubicBezTo>
                  <a:lnTo>
                    <a:pt x="158750" y="0"/>
                  </a:lnTo>
                  <a:cubicBezTo>
                    <a:pt x="71120" y="0"/>
                    <a:pt x="0" y="71120"/>
                    <a:pt x="0" y="158750"/>
                  </a:cubicBezTo>
                  <a:lnTo>
                    <a:pt x="0" y="2531915"/>
                  </a:lnTo>
                  <a:cubicBezTo>
                    <a:pt x="0" y="2583985"/>
                    <a:pt x="25400" y="2629705"/>
                    <a:pt x="63500" y="2658915"/>
                  </a:cubicBezTo>
                  <a:cubicBezTo>
                    <a:pt x="91440" y="2703365"/>
                    <a:pt x="140970" y="2733845"/>
                    <a:pt x="215477" y="2733845"/>
                  </a:cubicBezTo>
                  <a:lnTo>
                    <a:pt x="3872074" y="2733845"/>
                  </a:lnTo>
                  <a:cubicBezTo>
                    <a:pt x="3959704" y="2733845"/>
                    <a:pt x="4030824" y="2662725"/>
                    <a:pt x="4030824" y="2575095"/>
                  </a:cubicBezTo>
                  <a:lnTo>
                    <a:pt x="4030824" y="201930"/>
                  </a:lnTo>
                  <a:cubicBezTo>
                    <a:pt x="4030823" y="149860"/>
                    <a:pt x="4005423" y="104140"/>
                    <a:pt x="3967324" y="74930"/>
                  </a:cubicBezTo>
                  <a:close/>
                  <a:moveTo>
                    <a:pt x="12700" y="2531915"/>
                  </a:moveTo>
                  <a:lnTo>
                    <a:pt x="12700" y="158750"/>
                  </a:lnTo>
                  <a:cubicBezTo>
                    <a:pt x="12700" y="78740"/>
                    <a:pt x="78740" y="12700"/>
                    <a:pt x="158750" y="12700"/>
                  </a:cubicBezTo>
                  <a:lnTo>
                    <a:pt x="3832704" y="12700"/>
                  </a:lnTo>
                  <a:cubicBezTo>
                    <a:pt x="3912713" y="12700"/>
                    <a:pt x="3978754" y="78740"/>
                    <a:pt x="3978754" y="158750"/>
                  </a:cubicBezTo>
                  <a:lnTo>
                    <a:pt x="3978754" y="2531915"/>
                  </a:lnTo>
                  <a:cubicBezTo>
                    <a:pt x="3978754" y="2611925"/>
                    <a:pt x="3912713" y="2677965"/>
                    <a:pt x="3832704" y="2677965"/>
                  </a:cubicBezTo>
                  <a:lnTo>
                    <a:pt x="158750" y="2677965"/>
                  </a:lnTo>
                  <a:cubicBezTo>
                    <a:pt x="78740" y="2677965"/>
                    <a:pt x="12700" y="2613195"/>
                    <a:pt x="12700" y="2531915"/>
                  </a:cubicBezTo>
                  <a:close/>
                  <a:moveTo>
                    <a:pt x="4019393" y="2575095"/>
                  </a:moveTo>
                  <a:cubicBezTo>
                    <a:pt x="4019393" y="2655105"/>
                    <a:pt x="3952084" y="2721145"/>
                    <a:pt x="3872073" y="2721145"/>
                  </a:cubicBezTo>
                  <a:lnTo>
                    <a:pt x="215477" y="2721145"/>
                  </a:lnTo>
                  <a:cubicBezTo>
                    <a:pt x="157480" y="2721145"/>
                    <a:pt x="120650" y="2704635"/>
                    <a:pt x="93980" y="2676695"/>
                  </a:cubicBezTo>
                  <a:cubicBezTo>
                    <a:pt x="114300" y="2685585"/>
                    <a:pt x="135890" y="2690665"/>
                    <a:pt x="160020" y="2690665"/>
                  </a:cubicBezTo>
                  <a:lnTo>
                    <a:pt x="3833974" y="2690665"/>
                  </a:lnTo>
                  <a:cubicBezTo>
                    <a:pt x="3921604" y="2690665"/>
                    <a:pt x="3992724" y="2619545"/>
                    <a:pt x="3992724" y="2531915"/>
                  </a:cubicBezTo>
                  <a:lnTo>
                    <a:pt x="3992724" y="158750"/>
                  </a:lnTo>
                  <a:cubicBezTo>
                    <a:pt x="3992724" y="140970"/>
                    <a:pt x="3988913" y="123190"/>
                    <a:pt x="3983834" y="106680"/>
                  </a:cubicBezTo>
                  <a:cubicBezTo>
                    <a:pt x="4005424" y="132080"/>
                    <a:pt x="4019393" y="165100"/>
                    <a:pt x="4019393" y="201930"/>
                  </a:cubicBezTo>
                  <a:lnTo>
                    <a:pt x="4019393" y="2575095"/>
                  </a:lnTo>
                  <a:cubicBezTo>
                    <a:pt x="4019393" y="2575095"/>
                    <a:pt x="4019393" y="2575095"/>
                    <a:pt x="4019393" y="2575095"/>
                  </a:cubicBezTo>
                  <a:close/>
                </a:path>
              </a:pathLst>
            </a:custGeom>
            <a:solidFill>
              <a:srgbClr val="70443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663593" y="830520"/>
            <a:ext cx="535653" cy="60697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44479" y="719964"/>
            <a:ext cx="758021" cy="758021"/>
          </a:xfrm>
          <a:prstGeom prst="rect">
            <a:avLst/>
          </a:prstGeom>
        </p:spPr>
      </p:pic>
      <p:sp>
        <p:nvSpPr>
          <p:cNvPr id="24" name="AutoShape 24"/>
          <p:cNvSpPr/>
          <p:nvPr/>
        </p:nvSpPr>
        <p:spPr>
          <a:xfrm>
            <a:off x="1218959" y="1562100"/>
            <a:ext cx="15003344" cy="0"/>
          </a:xfrm>
          <a:prstGeom prst="line">
            <a:avLst/>
          </a:prstGeom>
          <a:ln w="47625" cap="flat">
            <a:solidFill>
              <a:srgbClr val="704430"/>
            </a:solidFill>
            <a:prstDash val="solid"/>
            <a:headEnd type="none" w="sm" len="sm"/>
            <a:tailEnd type="none" w="sm" len="sm"/>
          </a:ln>
        </p:spPr>
      </p:sp>
      <p:sp>
        <p:nvSpPr>
          <p:cNvPr id="42" name="Rectangle: Rounded Corners 41">
            <a:extLst>
              <a:ext uri="{FF2B5EF4-FFF2-40B4-BE49-F238E27FC236}">
                <a16:creationId xmlns:a16="http://schemas.microsoft.com/office/drawing/2014/main" id="{BA038B96-AF2E-E86D-B33D-3892CDC88696}"/>
              </a:ext>
            </a:extLst>
          </p:cNvPr>
          <p:cNvSpPr/>
          <p:nvPr/>
        </p:nvSpPr>
        <p:spPr>
          <a:xfrm>
            <a:off x="157543" y="1739853"/>
            <a:ext cx="2296580" cy="982512"/>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spcAft>
                <a:spcPts val="800"/>
              </a:spcAft>
            </a:pPr>
            <a:r>
              <a:rPr lang="en-US" sz="4400" b="1">
                <a:latin typeface="Arial" panose="020B0604020202020204" pitchFamily="34" charset="0"/>
                <a:ea typeface="Times New Roman" panose="02020603050405020304" pitchFamily="18" charset="0"/>
                <a:cs typeface="Arial" panose="020B0604020202020204" pitchFamily="34" charset="0"/>
              </a:rPr>
              <a:t>Ví dụ 3</a:t>
            </a:r>
            <a:endParaRPr lang="en-US" sz="4400">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61D196C1-E7C2-EF1C-4EB9-27D9552C758A}"/>
              </a:ext>
            </a:extLst>
          </p:cNvPr>
          <p:cNvSpPr txBox="1"/>
          <p:nvPr/>
        </p:nvSpPr>
        <p:spPr>
          <a:xfrm>
            <a:off x="2385657" y="466599"/>
            <a:ext cx="10084886" cy="982513"/>
          </a:xfrm>
          <a:prstGeom prst="rect">
            <a:avLst/>
          </a:prstGeom>
          <a:noFill/>
        </p:spPr>
        <p:txBody>
          <a:bodyPr wrap="square" rtlCol="0">
            <a:spAutoFit/>
          </a:bodyPr>
          <a:lstStyle/>
          <a:p>
            <a:pPr>
              <a:lnSpc>
                <a:spcPct val="150000"/>
              </a:lnSpc>
            </a:pPr>
            <a:r>
              <a:rPr lang="en-US" sz="4400" b="1">
                <a:latin typeface="Arial" panose="020B0604020202020204" pitchFamily="34" charset="0"/>
                <a:cs typeface="Arial" panose="020B0604020202020204" pitchFamily="34" charset="0"/>
              </a:rPr>
              <a:t>Em hãy đọc nội dung Ví dụ 3:</a:t>
            </a:r>
          </a:p>
        </p:txBody>
      </p:sp>
      <p:sp>
        <p:nvSpPr>
          <p:cNvPr id="16" name="TextBox 15">
            <a:extLst>
              <a:ext uri="{FF2B5EF4-FFF2-40B4-BE49-F238E27FC236}">
                <a16:creationId xmlns:a16="http://schemas.microsoft.com/office/drawing/2014/main" id="{218FD1FC-05A7-EC1E-C97E-4DF57F8BAF44}"/>
              </a:ext>
            </a:extLst>
          </p:cNvPr>
          <p:cNvSpPr txBox="1"/>
          <p:nvPr/>
        </p:nvSpPr>
        <p:spPr>
          <a:xfrm>
            <a:off x="2323004" y="2461286"/>
            <a:ext cx="13770267" cy="6076985"/>
          </a:xfrm>
          <a:prstGeom prst="rect">
            <a:avLst/>
          </a:prstGeom>
          <a:noFill/>
        </p:spPr>
        <p:txBody>
          <a:bodyPr wrap="square">
            <a:spAutoFit/>
          </a:bodyPr>
          <a:lstStyle/>
          <a:p>
            <a:pPr algn="just">
              <a:lnSpc>
                <a:spcPct val="150000"/>
              </a:lnSpc>
              <a:spcAft>
                <a:spcPts val="1200"/>
              </a:spcAft>
            </a:pPr>
            <a:r>
              <a:rPr lang="en-US" sz="4400">
                <a:latin typeface="Arial" panose="020B0604020202020204" pitchFamily="34" charset="0"/>
                <a:ea typeface="Calibri" panose="020F0502020204030204" pitchFamily="34" charset="0"/>
                <a:cs typeface="Times New Roman" panose="02020603050405020304" pitchFamily="18" charset="0"/>
              </a:rPr>
              <a:t>Trong kinh doanh nhà hàng, combo là một hình thức gọi món theo thực đơn được kết hợp từ nhiều món ăn hoặc đồ uống. Nếu nhà hàng có 5 món rau, 4 món cá và 3 món thịt thì có bao nhiêu cách tạo ra một combo? Biết mỗi combo có đầy đủ 1 món rau, 1 món cá và 1 món thịt.</a:t>
            </a:r>
            <a:endParaRPr lang="en-US" sz="44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5542201"/>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anim calcmode="lin" valueType="num">
                                      <p:cBhvr>
                                        <p:cTn id="13" dur="500" fill="hold"/>
                                        <p:tgtEl>
                                          <p:spTgt spid="42"/>
                                        </p:tgtEl>
                                        <p:attrNameLst>
                                          <p:attrName>ppt_x</p:attrName>
                                        </p:attrNameLst>
                                      </p:cBhvr>
                                      <p:tavLst>
                                        <p:tav tm="0">
                                          <p:val>
                                            <p:strVal val="#ppt_x"/>
                                          </p:val>
                                        </p:tav>
                                        <p:tav tm="100000">
                                          <p:val>
                                            <p:strVal val="#ppt_x"/>
                                          </p:val>
                                        </p:tav>
                                      </p:tavLst>
                                    </p:anim>
                                    <p:anim calcmode="lin" valueType="num">
                                      <p:cBhvr>
                                        <p:cTn id="14" dur="5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fade">
                                      <p:cBhvr>
                                        <p:cTn id="19" dur="500"/>
                                        <p:tgtEl>
                                          <p:spTgt spid="16">
                                            <p:txEl>
                                              <p:pRg st="0" end="0"/>
                                            </p:txEl>
                                          </p:spTgt>
                                        </p:tgtEl>
                                      </p:cBhvr>
                                    </p:animEffect>
                                    <p:anim calcmode="lin" valueType="num">
                                      <p:cBhvr>
                                        <p:cTn id="20"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3276600" y="1603794"/>
            <a:ext cx="14554200" cy="8097410"/>
            <a:chOff x="0" y="0"/>
            <a:chExt cx="2999863" cy="1357400"/>
          </a:xfrm>
        </p:grpSpPr>
        <p:sp>
          <p:nvSpPr>
            <p:cNvPr id="4" name="Freeform 4"/>
            <p:cNvSpPr/>
            <p:nvPr/>
          </p:nvSpPr>
          <p:spPr>
            <a:xfrm>
              <a:off x="92710" y="106680"/>
              <a:ext cx="2895723" cy="1238020"/>
            </a:xfrm>
            <a:custGeom>
              <a:avLst/>
              <a:gdLst/>
              <a:ahLst/>
              <a:cxnLst/>
              <a:rect l="l" t="t" r="r" b="b"/>
              <a:pathLst>
                <a:path w="2895723" h="1238020">
                  <a:moveTo>
                    <a:pt x="2869052" y="1048790"/>
                  </a:moveTo>
                  <a:cubicBezTo>
                    <a:pt x="2869052" y="1136420"/>
                    <a:pt x="2792852" y="1207541"/>
                    <a:pt x="2711573" y="1207541"/>
                  </a:cubicBezTo>
                  <a:lnTo>
                    <a:pt x="66040" y="1207541"/>
                  </a:lnTo>
                  <a:cubicBezTo>
                    <a:pt x="43180" y="1207541"/>
                    <a:pt x="20320" y="1202461"/>
                    <a:pt x="0" y="1193570"/>
                  </a:cubicBezTo>
                  <a:cubicBezTo>
                    <a:pt x="26670" y="1221511"/>
                    <a:pt x="63500" y="1238020"/>
                    <a:pt x="112583" y="1238020"/>
                  </a:cubicBezTo>
                  <a:lnTo>
                    <a:pt x="2749673" y="1238020"/>
                  </a:lnTo>
                  <a:cubicBezTo>
                    <a:pt x="2829683" y="1238020"/>
                    <a:pt x="2895723" y="1171981"/>
                    <a:pt x="2895723" y="1091970"/>
                  </a:cubicBezTo>
                  <a:lnTo>
                    <a:pt x="2895723" y="95250"/>
                  </a:lnTo>
                  <a:cubicBezTo>
                    <a:pt x="2895723" y="58420"/>
                    <a:pt x="2881752" y="25400"/>
                    <a:pt x="2860162" y="0"/>
                  </a:cubicBezTo>
                  <a:cubicBezTo>
                    <a:pt x="2866512" y="16510"/>
                    <a:pt x="2869052" y="34290"/>
                    <a:pt x="2869052" y="52070"/>
                  </a:cubicBezTo>
                  <a:lnTo>
                    <a:pt x="2869052" y="1048790"/>
                  </a:lnTo>
                  <a:lnTo>
                    <a:pt x="2869052" y="1048790"/>
                  </a:lnTo>
                  <a:close/>
                </a:path>
              </a:pathLst>
            </a:custGeom>
            <a:solidFill>
              <a:srgbClr val="704430"/>
            </a:solidFill>
          </p:spPr>
        </p:sp>
        <p:sp>
          <p:nvSpPr>
            <p:cNvPr id="5" name="Freeform 5"/>
            <p:cNvSpPr/>
            <p:nvPr/>
          </p:nvSpPr>
          <p:spPr>
            <a:xfrm>
              <a:off x="12700" y="12700"/>
              <a:ext cx="2935093" cy="1288821"/>
            </a:xfrm>
            <a:custGeom>
              <a:avLst/>
              <a:gdLst/>
              <a:ahLst/>
              <a:cxnLst/>
              <a:rect l="l" t="t" r="r" b="b"/>
              <a:pathLst>
                <a:path w="2935093" h="1288821">
                  <a:moveTo>
                    <a:pt x="146050" y="1288821"/>
                  </a:moveTo>
                  <a:lnTo>
                    <a:pt x="2789043" y="1288821"/>
                  </a:lnTo>
                  <a:cubicBezTo>
                    <a:pt x="2869053" y="1288821"/>
                    <a:pt x="2935093" y="1222780"/>
                    <a:pt x="2935093" y="1142770"/>
                  </a:cubicBezTo>
                  <a:lnTo>
                    <a:pt x="2935093" y="146050"/>
                  </a:lnTo>
                  <a:cubicBezTo>
                    <a:pt x="2935093" y="66040"/>
                    <a:pt x="2869053" y="0"/>
                    <a:pt x="2789043" y="0"/>
                  </a:cubicBezTo>
                  <a:lnTo>
                    <a:pt x="146050" y="0"/>
                  </a:lnTo>
                  <a:cubicBezTo>
                    <a:pt x="66040" y="0"/>
                    <a:pt x="0" y="66040"/>
                    <a:pt x="0" y="146050"/>
                  </a:cubicBezTo>
                  <a:lnTo>
                    <a:pt x="0" y="1142770"/>
                  </a:lnTo>
                  <a:cubicBezTo>
                    <a:pt x="0" y="1224050"/>
                    <a:pt x="66040" y="1288821"/>
                    <a:pt x="146050" y="1288821"/>
                  </a:cubicBezTo>
                  <a:close/>
                </a:path>
              </a:pathLst>
            </a:custGeom>
            <a:solidFill>
              <a:srgbClr val="FFF3ED"/>
            </a:solidFill>
          </p:spPr>
        </p:sp>
        <p:sp>
          <p:nvSpPr>
            <p:cNvPr id="6" name="Freeform 6"/>
            <p:cNvSpPr/>
            <p:nvPr/>
          </p:nvSpPr>
          <p:spPr>
            <a:xfrm>
              <a:off x="0" y="0"/>
              <a:ext cx="2999863" cy="1357400"/>
            </a:xfrm>
            <a:custGeom>
              <a:avLst/>
              <a:gdLst/>
              <a:ahLst/>
              <a:cxnLst/>
              <a:rect l="l" t="t" r="r" b="b"/>
              <a:pathLst>
                <a:path w="2999863" h="1357400">
                  <a:moveTo>
                    <a:pt x="2936363" y="74930"/>
                  </a:moveTo>
                  <a:cubicBezTo>
                    <a:pt x="2908423" y="30480"/>
                    <a:pt x="2858893" y="0"/>
                    <a:pt x="2801743" y="0"/>
                  </a:cubicBezTo>
                  <a:lnTo>
                    <a:pt x="158750" y="0"/>
                  </a:lnTo>
                  <a:cubicBezTo>
                    <a:pt x="71120" y="0"/>
                    <a:pt x="0" y="71120"/>
                    <a:pt x="0" y="158750"/>
                  </a:cubicBezTo>
                  <a:lnTo>
                    <a:pt x="0" y="1155470"/>
                  </a:lnTo>
                  <a:cubicBezTo>
                    <a:pt x="0" y="1207541"/>
                    <a:pt x="25400" y="1253261"/>
                    <a:pt x="63500" y="1282471"/>
                  </a:cubicBezTo>
                  <a:cubicBezTo>
                    <a:pt x="91440" y="1326921"/>
                    <a:pt x="140970" y="1357400"/>
                    <a:pt x="207881" y="1357400"/>
                  </a:cubicBezTo>
                  <a:lnTo>
                    <a:pt x="2841113" y="1357400"/>
                  </a:lnTo>
                  <a:cubicBezTo>
                    <a:pt x="2928743" y="1357400"/>
                    <a:pt x="2999863" y="1286280"/>
                    <a:pt x="2999863" y="1198650"/>
                  </a:cubicBezTo>
                  <a:lnTo>
                    <a:pt x="2999863" y="201930"/>
                  </a:lnTo>
                  <a:cubicBezTo>
                    <a:pt x="2999862" y="149860"/>
                    <a:pt x="2974462" y="104140"/>
                    <a:pt x="2936363" y="74930"/>
                  </a:cubicBezTo>
                  <a:close/>
                  <a:moveTo>
                    <a:pt x="12700" y="1155470"/>
                  </a:moveTo>
                  <a:lnTo>
                    <a:pt x="12700" y="158750"/>
                  </a:lnTo>
                  <a:cubicBezTo>
                    <a:pt x="12700" y="78740"/>
                    <a:pt x="78740" y="12700"/>
                    <a:pt x="158750" y="12700"/>
                  </a:cubicBezTo>
                  <a:lnTo>
                    <a:pt x="2801743" y="12700"/>
                  </a:lnTo>
                  <a:cubicBezTo>
                    <a:pt x="2881753" y="12700"/>
                    <a:pt x="2947793" y="78740"/>
                    <a:pt x="2947793" y="158750"/>
                  </a:cubicBezTo>
                  <a:lnTo>
                    <a:pt x="2947793" y="1155470"/>
                  </a:lnTo>
                  <a:cubicBezTo>
                    <a:pt x="2947793" y="1235480"/>
                    <a:pt x="2881753" y="1301521"/>
                    <a:pt x="2801743" y="1301521"/>
                  </a:cubicBezTo>
                  <a:lnTo>
                    <a:pt x="158750" y="1301521"/>
                  </a:lnTo>
                  <a:cubicBezTo>
                    <a:pt x="78740" y="1301521"/>
                    <a:pt x="12700" y="1236750"/>
                    <a:pt x="12700" y="1155470"/>
                  </a:cubicBezTo>
                  <a:close/>
                  <a:moveTo>
                    <a:pt x="2988433" y="1198650"/>
                  </a:moveTo>
                  <a:cubicBezTo>
                    <a:pt x="2988433" y="1278660"/>
                    <a:pt x="2921123" y="1344700"/>
                    <a:pt x="2841113" y="1344700"/>
                  </a:cubicBezTo>
                  <a:lnTo>
                    <a:pt x="207881" y="1344700"/>
                  </a:lnTo>
                  <a:cubicBezTo>
                    <a:pt x="157480" y="1344700"/>
                    <a:pt x="120650" y="1328190"/>
                    <a:pt x="93980" y="1300250"/>
                  </a:cubicBezTo>
                  <a:cubicBezTo>
                    <a:pt x="114300" y="1309140"/>
                    <a:pt x="135890" y="1314220"/>
                    <a:pt x="160020" y="1314220"/>
                  </a:cubicBezTo>
                  <a:lnTo>
                    <a:pt x="2803013" y="1314220"/>
                  </a:lnTo>
                  <a:cubicBezTo>
                    <a:pt x="2890643" y="1314220"/>
                    <a:pt x="2961763" y="1243100"/>
                    <a:pt x="2961763" y="1155470"/>
                  </a:cubicBezTo>
                  <a:lnTo>
                    <a:pt x="2961763" y="158750"/>
                  </a:lnTo>
                  <a:cubicBezTo>
                    <a:pt x="2961763" y="140970"/>
                    <a:pt x="2957953" y="123190"/>
                    <a:pt x="2952873" y="106680"/>
                  </a:cubicBezTo>
                  <a:cubicBezTo>
                    <a:pt x="2974463" y="132080"/>
                    <a:pt x="2988433" y="165100"/>
                    <a:pt x="2988433" y="201930"/>
                  </a:cubicBezTo>
                  <a:lnTo>
                    <a:pt x="2988433" y="1198650"/>
                  </a:lnTo>
                  <a:cubicBezTo>
                    <a:pt x="2988433" y="1198650"/>
                    <a:pt x="2988433" y="1198650"/>
                    <a:pt x="2988433" y="1198650"/>
                  </a:cubicBezTo>
                  <a:close/>
                </a:path>
              </a:pathLst>
            </a:custGeom>
            <a:solidFill>
              <a:srgbClr val="704430"/>
            </a:solidFill>
          </p:spPr>
        </p:sp>
      </p:grpSp>
      <p:grpSp>
        <p:nvGrpSpPr>
          <p:cNvPr id="7" name="Group 7"/>
          <p:cNvGrpSpPr/>
          <p:nvPr/>
        </p:nvGrpSpPr>
        <p:grpSpPr>
          <a:xfrm>
            <a:off x="8315622" y="293026"/>
            <a:ext cx="4022855" cy="1320173"/>
            <a:chOff x="0" y="0"/>
            <a:chExt cx="16435575" cy="1913890"/>
          </a:xfrm>
        </p:grpSpPr>
        <p:sp>
          <p:nvSpPr>
            <p:cNvPr id="8" name="Freeform 8"/>
            <p:cNvSpPr/>
            <p:nvPr/>
          </p:nvSpPr>
          <p:spPr>
            <a:xfrm>
              <a:off x="0" y="0"/>
              <a:ext cx="16435575" cy="1913890"/>
            </a:xfrm>
            <a:custGeom>
              <a:avLst/>
              <a:gdLst/>
              <a:ahLst/>
              <a:cxnLst/>
              <a:rect l="l" t="t" r="r" b="b"/>
              <a:pathLst>
                <a:path w="16435575" h="1913890">
                  <a:moveTo>
                    <a:pt x="16435575" y="956945"/>
                  </a:moveTo>
                  <a:lnTo>
                    <a:pt x="16435575" y="956945"/>
                  </a:lnTo>
                  <a:cubicBezTo>
                    <a:pt x="16435575" y="1485392"/>
                    <a:pt x="16007204" y="1913890"/>
                    <a:pt x="15478630" y="1913890"/>
                  </a:cubicBezTo>
                  <a:lnTo>
                    <a:pt x="956945" y="1913890"/>
                  </a:lnTo>
                  <a:cubicBezTo>
                    <a:pt x="428371" y="1913890"/>
                    <a:pt x="0" y="1485392"/>
                    <a:pt x="0" y="956945"/>
                  </a:cubicBezTo>
                  <a:lnTo>
                    <a:pt x="0" y="956945"/>
                  </a:lnTo>
                  <a:cubicBezTo>
                    <a:pt x="0" y="428371"/>
                    <a:pt x="428371" y="0"/>
                    <a:pt x="956945" y="0"/>
                  </a:cubicBezTo>
                  <a:lnTo>
                    <a:pt x="15478630" y="0"/>
                  </a:lnTo>
                  <a:cubicBezTo>
                    <a:pt x="16007077" y="0"/>
                    <a:pt x="16435575" y="428371"/>
                    <a:pt x="16435575" y="956945"/>
                  </a:cubicBezTo>
                  <a:close/>
                </a:path>
              </a:pathLst>
            </a:custGeom>
            <a:solidFill>
              <a:srgbClr val="FFF3ED"/>
            </a:solidFill>
            <a:ln w="57150">
              <a:solidFill>
                <a:schemeClr val="tx1"/>
              </a:solidFill>
            </a:ln>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52322" y="7341625"/>
            <a:ext cx="5170490" cy="2942479"/>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329029" y="1679554"/>
            <a:ext cx="3532843" cy="3736661"/>
          </a:xfrm>
          <a:prstGeom prst="rect">
            <a:avLst/>
          </a:prstGeom>
        </p:spPr>
      </p:pic>
      <p:sp>
        <p:nvSpPr>
          <p:cNvPr id="12" name="TextBox 12"/>
          <p:cNvSpPr txBox="1"/>
          <p:nvPr/>
        </p:nvSpPr>
        <p:spPr>
          <a:xfrm>
            <a:off x="6266042" y="486623"/>
            <a:ext cx="8122014" cy="944618"/>
          </a:xfrm>
          <a:prstGeom prst="rect">
            <a:avLst/>
          </a:prstGeom>
        </p:spPr>
        <p:txBody>
          <a:bodyPr lIns="0" tIns="0" rIns="0" bIns="0" rtlCol="0" anchor="t">
            <a:spAutoFit/>
          </a:bodyPr>
          <a:lstStyle/>
          <a:p>
            <a:pPr algn="ctr">
              <a:lnSpc>
                <a:spcPts val="8000"/>
              </a:lnSpc>
            </a:pPr>
            <a:r>
              <a:rPr lang="en-US" sz="6000">
                <a:solidFill>
                  <a:srgbClr val="70443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BC21969C-E4FB-6511-5CF6-DE5CC493A9ED}"/>
                  </a:ext>
                </a:extLst>
              </p:cNvPr>
              <p:cNvSpPr txBox="1"/>
              <p:nvPr/>
            </p:nvSpPr>
            <p:spPr>
              <a:xfrm>
                <a:off x="3726394" y="2400300"/>
                <a:ext cx="13770267" cy="7379584"/>
              </a:xfrm>
              <a:prstGeom prst="rect">
                <a:avLst/>
              </a:prstGeom>
              <a:noFill/>
            </p:spPr>
            <p:txBody>
              <a:bodyPr wrap="square">
                <a:spAutoFit/>
              </a:bodyPr>
              <a:lstStyle/>
              <a:p>
                <a:pPr>
                  <a:lnSpc>
                    <a:spcPct val="150000"/>
                  </a:lnSpc>
                  <a:spcAft>
                    <a:spcPts val="1200"/>
                  </a:spcAft>
                </a:pPr>
                <a:r>
                  <a:rPr lang="en-US" sz="4000" dirty="0" err="1">
                    <a:latin typeface="Arial" panose="020B0604020202020204" pitchFamily="34" charset="0"/>
                    <a:ea typeface="Calibri" panose="020F0502020204030204" pitchFamily="34" charset="0"/>
                    <a:cs typeface="Times New Roman" panose="02020603050405020304" pitchFamily="18" charset="0"/>
                  </a:rPr>
                  <a:t>Để</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tạo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combo, ta </a:t>
                </a:r>
                <a:r>
                  <a:rPr lang="en-US" sz="4000" dirty="0" err="1">
                    <a:latin typeface="Arial" panose="020B0604020202020204" pitchFamily="34" charset="0"/>
                    <a:ea typeface="Calibri" panose="020F0502020204030204" pitchFamily="34" charset="0"/>
                    <a:cs typeface="Times New Roman" panose="02020603050405020304" pitchFamily="18" charset="0"/>
                  </a:rPr>
                  <a:t>thực</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hiện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ba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hành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động</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liên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tiếp</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4000" dirty="0" err="1">
                    <a:latin typeface="Arial" panose="020B0604020202020204" pitchFamily="34" charset="0"/>
                    <a:ea typeface="Calibri" panose="020F0502020204030204" pitchFamily="34" charset="0"/>
                    <a:cs typeface="Times New Roman" panose="02020603050405020304" pitchFamily="18" charset="0"/>
                  </a:rPr>
                  <a:t>Chọn</a:t>
                </a:r>
                <a:r>
                  <a:rPr lang="en-US" sz="4000" dirty="0">
                    <a:latin typeface="Arial" panose="020B0604020202020204" pitchFamily="34" charset="0"/>
                    <a:ea typeface="Calibri" panose="020F0502020204030204" pitchFamily="34" charset="0"/>
                    <a:cs typeface="Times New Roman" panose="02020603050405020304" pitchFamily="18" charset="0"/>
                  </a:rPr>
                  <a:t> 1 </a:t>
                </a:r>
                <a:r>
                  <a:rPr lang="en-US" sz="4000" dirty="0" err="1">
                    <a:latin typeface="Arial" panose="020B0604020202020204" pitchFamily="34" charset="0"/>
                    <a:ea typeface="Calibri" panose="020F0502020204030204" pitchFamily="34" charset="0"/>
                    <a:cs typeface="Times New Roman" panose="02020603050405020304" pitchFamily="18" charset="0"/>
                  </a:rPr>
                  <a:t>món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rau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chọn</a:t>
                </a:r>
                <a:r>
                  <a:rPr lang="en-US" sz="4000" dirty="0">
                    <a:latin typeface="Arial" panose="020B0604020202020204" pitchFamily="34" charset="0"/>
                    <a:ea typeface="Calibri" panose="020F0502020204030204" pitchFamily="34" charset="0"/>
                    <a:cs typeface="Times New Roman" panose="02020603050405020304" pitchFamily="18" charset="0"/>
                  </a:rPr>
                  <a:t> 1 </a:t>
                </a:r>
                <a:r>
                  <a:rPr lang="en-US" sz="4000" dirty="0" err="1">
                    <a:latin typeface="Arial" panose="020B0604020202020204" pitchFamily="34" charset="0"/>
                    <a:ea typeface="Calibri" panose="020F0502020204030204" pitchFamily="34" charset="0"/>
                    <a:cs typeface="Times New Roman" panose="02020603050405020304" pitchFamily="18" charset="0"/>
                  </a:rPr>
                  <a:t>món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cá</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và</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chọn</a:t>
                </a:r>
                <a:r>
                  <a:rPr lang="en-US" sz="4000" dirty="0">
                    <a:latin typeface="Arial" panose="020B0604020202020204" pitchFamily="34" charset="0"/>
                    <a:ea typeface="Calibri" panose="020F0502020204030204" pitchFamily="34" charset="0"/>
                    <a:cs typeface="Times New Roman" panose="02020603050405020304" pitchFamily="18" charset="0"/>
                  </a:rPr>
                  <a:t> 1 </a:t>
                </a:r>
                <a:r>
                  <a:rPr lang="en-US" sz="4000" dirty="0" err="1">
                    <a:latin typeface="Arial" panose="020B0604020202020204" pitchFamily="34" charset="0"/>
                    <a:ea typeface="Calibri" panose="020F0502020204030204" pitchFamily="34" charset="0"/>
                    <a:cs typeface="Times New Roman" panose="02020603050405020304" pitchFamily="18" charset="0"/>
                  </a:rPr>
                  <a:t>món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thịt</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4000" dirty="0" err="1">
                    <a:latin typeface="Arial" panose="020B0604020202020204" pitchFamily="34" charset="0"/>
                    <a:ea typeface="Calibri" panose="020F0502020204030204" pitchFamily="34" charset="0"/>
                    <a:cs typeface="Times New Roman" panose="02020603050405020304" pitchFamily="18" charset="0"/>
                  </a:rPr>
                  <a:t>Chọn</a:t>
                </a:r>
                <a:r>
                  <a:rPr lang="en-US" sz="4000" dirty="0">
                    <a:latin typeface="Arial" panose="020B0604020202020204" pitchFamily="34" charset="0"/>
                    <a:ea typeface="Calibri" panose="020F0502020204030204" pitchFamily="34" charset="0"/>
                    <a:cs typeface="Times New Roman" panose="02020603050405020304" pitchFamily="18" charset="0"/>
                  </a:rPr>
                  <a:t> 1 </a:t>
                </a:r>
                <a:r>
                  <a:rPr lang="en-US" sz="4000" dirty="0" err="1">
                    <a:latin typeface="Arial" panose="020B0604020202020204" pitchFamily="34" charset="0"/>
                    <a:ea typeface="Calibri" panose="020F0502020204030204" pitchFamily="34" charset="0"/>
                    <a:cs typeface="Times New Roman" panose="02020603050405020304" pitchFamily="18" charset="0"/>
                  </a:rPr>
                  <a:t>món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rau</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5 </a:t>
                </a:r>
                <a:r>
                  <a:rPr lang="en-US" sz="4000" dirty="0" err="1">
                    <a:latin typeface="Arial" panose="020B0604020202020204" pitchFamily="34" charset="0"/>
                    <a:ea typeface="Calibri" panose="020F0502020204030204" pitchFamily="34" charset="0"/>
                    <a:cs typeface="Times New Roman" panose="02020603050405020304" pitchFamily="18" charset="0"/>
                  </a:rPr>
                  <a:t>cách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chọn</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4000" dirty="0" err="1">
                    <a:latin typeface="Arial" panose="020B0604020202020204" pitchFamily="34" charset="0"/>
                    <a:ea typeface="Calibri" panose="020F0502020204030204" pitchFamily="34" charset="0"/>
                    <a:cs typeface="Times New Roman" panose="02020603050405020304" pitchFamily="18" charset="0"/>
                  </a:rPr>
                  <a:t>Chọn</a:t>
                </a:r>
                <a:r>
                  <a:rPr lang="en-US" sz="4000" dirty="0">
                    <a:latin typeface="Arial" panose="020B0604020202020204" pitchFamily="34" charset="0"/>
                    <a:ea typeface="Calibri" panose="020F0502020204030204" pitchFamily="34" charset="0"/>
                    <a:cs typeface="Times New Roman" panose="02020603050405020304" pitchFamily="18" charset="0"/>
                  </a:rPr>
                  <a:t> 1 </a:t>
                </a:r>
                <a:r>
                  <a:rPr lang="en-US" sz="4000" dirty="0" err="1">
                    <a:latin typeface="Arial" panose="020B0604020202020204" pitchFamily="34" charset="0"/>
                    <a:ea typeface="Calibri" panose="020F0502020204030204" pitchFamily="34" charset="0"/>
                    <a:cs typeface="Times New Roman" panose="02020603050405020304" pitchFamily="18" charset="0"/>
                  </a:rPr>
                  <a:t>món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cá</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4 </a:t>
                </a:r>
                <a:r>
                  <a:rPr lang="en-US" sz="4000" dirty="0" err="1">
                    <a:latin typeface="Arial" panose="020B0604020202020204" pitchFamily="34" charset="0"/>
                    <a:ea typeface="Calibri" panose="020F0502020204030204" pitchFamily="34" charset="0"/>
                    <a:cs typeface="Times New Roman" panose="02020603050405020304" pitchFamily="18" charset="0"/>
                  </a:rPr>
                  <a:t>cách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chọn</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4000" dirty="0" err="1">
                    <a:latin typeface="Arial" panose="020B0604020202020204" pitchFamily="34" charset="0"/>
                    <a:ea typeface="Calibri" panose="020F0502020204030204" pitchFamily="34" charset="0"/>
                    <a:cs typeface="Times New Roman" panose="02020603050405020304" pitchFamily="18" charset="0"/>
                  </a:rPr>
                  <a:t>Chọn</a:t>
                </a:r>
                <a:r>
                  <a:rPr lang="en-US" sz="4000" dirty="0">
                    <a:latin typeface="Arial" panose="020B0604020202020204" pitchFamily="34" charset="0"/>
                    <a:ea typeface="Calibri" panose="020F0502020204030204" pitchFamily="34" charset="0"/>
                    <a:cs typeface="Times New Roman" panose="02020603050405020304" pitchFamily="18" charset="0"/>
                  </a:rPr>
                  <a:t> 1 </a:t>
                </a:r>
                <a:r>
                  <a:rPr lang="en-US" sz="4000" dirty="0" err="1">
                    <a:latin typeface="Arial" panose="020B0604020202020204" pitchFamily="34" charset="0"/>
                    <a:ea typeface="Calibri" panose="020F0502020204030204" pitchFamily="34" charset="0"/>
                    <a:cs typeface="Times New Roman" panose="02020603050405020304" pitchFamily="18" charset="0"/>
                  </a:rPr>
                  <a:t>món</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thịt</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3 </a:t>
                </a:r>
                <a:r>
                  <a:rPr lang="en-US" sz="4000" dirty="0" err="1">
                    <a:latin typeface="Arial" panose="020B0604020202020204" pitchFamily="34" charset="0"/>
                    <a:ea typeface="Calibri" panose="020F0502020204030204" pitchFamily="34" charset="0"/>
                    <a:cs typeface="Times New Roman" panose="02020603050405020304" pitchFamily="18" charset="0"/>
                  </a:rPr>
                  <a:t>cách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chọn</a:t>
                </a:r>
                <a:r>
                  <a:rPr lang="en-US" sz="4000" dirty="0">
                    <a:latin typeface="Arial" panose="020B0604020202020204"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4000" dirty="0" err="1">
                    <a:latin typeface="Arial" panose="020B0604020202020204" pitchFamily="34" charset="0"/>
                    <a:ea typeface="Calibri" panose="020F0502020204030204" pitchFamily="34" charset="0"/>
                    <a:cs typeface="Times New Roman" panose="02020603050405020304" pitchFamily="18" charset="0"/>
                  </a:rPr>
                  <a:t>Vậy</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có</a:t>
                </a:r>
                <a:r>
                  <a:rPr lang="en-US" sz="40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4000">
                        <a:latin typeface="Cambria Math" panose="02040503050406030204" pitchFamily="18" charset="0"/>
                        <a:ea typeface="Calibri" panose="020F0502020204030204" pitchFamily="34" charset="0"/>
                        <a:cs typeface="Arial" panose="020B0604020202020204" pitchFamily="34" charset="0"/>
                      </a:rPr>
                      <m:t>5⋅4⋅3=60</m:t>
                    </m:r>
                  </m:oMath>
                </a14:m>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cách</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tạo</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ra</a:t>
                </a:r>
                <a:r>
                  <a:rPr lang="en-US" sz="4000" dirty="0">
                    <a:latin typeface="Arial" panose="020B0604020202020204" pitchFamily="34" charset="0"/>
                    <a:ea typeface="Calibri" panose="020F0502020204030204" pitchFamily="34" charset="0"/>
                    <a:cs typeface="Times New Roman" panose="02020603050405020304" pitchFamily="18" charset="0"/>
                  </a:rPr>
                  <a:t> </a:t>
                </a:r>
                <a:r>
                  <a:rPr lang="en-US" sz="4000" dirty="0" err="1">
                    <a:latin typeface="Arial" panose="020B0604020202020204" pitchFamily="34" charset="0"/>
                    <a:ea typeface="Calibri" panose="020F0502020204030204" pitchFamily="34" charset="0"/>
                    <a:cs typeface="Times New Roman" panose="02020603050405020304" pitchFamily="18" charset="0"/>
                  </a:rPr>
                  <a:t>một</a:t>
                </a:r>
                <a:r>
                  <a:rPr lang="en-US" sz="4000" dirty="0">
                    <a:latin typeface="Arial" panose="020B0604020202020204" pitchFamily="34" charset="0"/>
                    <a:ea typeface="Calibri" panose="020F0502020204030204" pitchFamily="34" charset="0"/>
                    <a:cs typeface="Times New Roman" panose="02020603050405020304" pitchFamily="18" charset="0"/>
                  </a:rPr>
                  <a:t> combo. </a:t>
                </a:r>
                <a:endParaRPr lang="en-US" sz="4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4000" dirty="0">
                    <a:latin typeface="Arial" panose="020B0604020202020204" pitchFamily="34" charset="0"/>
                    <a:ea typeface="Calibri" panose="020F0502020204030204" pitchFamily="34" charset="0"/>
                    <a:cs typeface="Times New Roman" panose="02020603050405020304" pitchFamily="18" charset="0"/>
                  </a:rPr>
                  <a:t> </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BC21969C-E4FB-6511-5CF6-DE5CC493A9ED}"/>
                  </a:ext>
                </a:extLst>
              </p:cNvPr>
              <p:cNvSpPr txBox="1">
                <a:spLocks noRot="1" noChangeAspect="1" noMove="1" noResize="1" noEditPoints="1" noAdjustHandles="1" noChangeArrowheads="1" noChangeShapeType="1" noTextEdit="1"/>
              </p:cNvSpPr>
              <p:nvPr/>
            </p:nvSpPr>
            <p:spPr>
              <a:xfrm>
                <a:off x="3726394" y="2400300"/>
                <a:ext cx="13770267" cy="7379584"/>
              </a:xfrm>
              <a:prstGeom prst="rect">
                <a:avLst/>
              </a:prstGeom>
              <a:blipFill>
                <a:blip r:embed="rId6"/>
                <a:stretch>
                  <a:fillRect l="-1549"/>
                </a:stretch>
              </a:blipFill>
            </p:spPr>
            <p:txBody>
              <a:bodyPr/>
              <a:lstStyle/>
              <a:p>
                <a:r>
                  <a:rPr lang="en-US">
                    <a:noFill/>
                  </a:rPr>
                  <a:t> </a:t>
                </a:r>
              </a:p>
            </p:txBody>
          </p:sp>
        </mc:Fallback>
      </mc:AlternateContent>
    </p:spTree>
    <p:extLst>
      <p:ext uri="{BB962C8B-B14F-4D97-AF65-F5344CB8AC3E}">
        <p14:creationId xmlns:p14="http://schemas.microsoft.com/office/powerpoint/2010/main" val="278959504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500"/>
                                        <p:tgtEl>
                                          <p:spTgt spid="2">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500"/>
                                        <p:tgtEl>
                                          <p:spTgt spid="2">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500"/>
                                        <p:tgtEl>
                                          <p:spTgt spid="2">
                                            <p:txEl>
                                              <p:pRg st="3" end="3"/>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914400" y="182248"/>
            <a:ext cx="16586756" cy="9838051"/>
            <a:chOff x="0" y="0"/>
            <a:chExt cx="4030824" cy="2733845"/>
          </a:xfrm>
        </p:grpSpPr>
        <p:sp>
          <p:nvSpPr>
            <p:cNvPr id="4" name="Freeform 4"/>
            <p:cNvSpPr/>
            <p:nvPr/>
          </p:nvSpPr>
          <p:spPr>
            <a:xfrm>
              <a:off x="92710" y="106680"/>
              <a:ext cx="3926683" cy="2614465"/>
            </a:xfrm>
            <a:custGeom>
              <a:avLst/>
              <a:gdLst/>
              <a:ahLst/>
              <a:cxnLst/>
              <a:rect l="l" t="t" r="r" b="b"/>
              <a:pathLst>
                <a:path w="3926683" h="2614465">
                  <a:moveTo>
                    <a:pt x="3900013" y="2425235"/>
                  </a:moveTo>
                  <a:cubicBezTo>
                    <a:pt x="3900013" y="2512865"/>
                    <a:pt x="3823813" y="2583985"/>
                    <a:pt x="3742533" y="2583985"/>
                  </a:cubicBezTo>
                  <a:lnTo>
                    <a:pt x="66040" y="2583985"/>
                  </a:lnTo>
                  <a:cubicBezTo>
                    <a:pt x="43180" y="2583985"/>
                    <a:pt x="20320" y="2578905"/>
                    <a:pt x="0" y="2570015"/>
                  </a:cubicBezTo>
                  <a:cubicBezTo>
                    <a:pt x="26670" y="2597955"/>
                    <a:pt x="63500" y="2614465"/>
                    <a:pt x="119154" y="2614465"/>
                  </a:cubicBezTo>
                  <a:lnTo>
                    <a:pt x="3780633" y="2614465"/>
                  </a:lnTo>
                  <a:cubicBezTo>
                    <a:pt x="3860644" y="2614465"/>
                    <a:pt x="3926683" y="2548425"/>
                    <a:pt x="3926683" y="2468415"/>
                  </a:cubicBezTo>
                  <a:lnTo>
                    <a:pt x="3926683" y="95250"/>
                  </a:lnTo>
                  <a:cubicBezTo>
                    <a:pt x="3926683" y="58420"/>
                    <a:pt x="3912713" y="25400"/>
                    <a:pt x="3891124" y="0"/>
                  </a:cubicBezTo>
                  <a:cubicBezTo>
                    <a:pt x="3897474" y="16510"/>
                    <a:pt x="3900013" y="34290"/>
                    <a:pt x="3900013" y="52070"/>
                  </a:cubicBezTo>
                  <a:lnTo>
                    <a:pt x="3900013" y="2425235"/>
                  </a:lnTo>
                  <a:lnTo>
                    <a:pt x="3900013" y="2425235"/>
                  </a:lnTo>
                  <a:close/>
                </a:path>
              </a:pathLst>
            </a:custGeom>
            <a:solidFill>
              <a:srgbClr val="704430"/>
            </a:solidFill>
          </p:spPr>
        </p:sp>
        <p:sp>
          <p:nvSpPr>
            <p:cNvPr id="5" name="Freeform 5"/>
            <p:cNvSpPr/>
            <p:nvPr/>
          </p:nvSpPr>
          <p:spPr>
            <a:xfrm>
              <a:off x="12700" y="12700"/>
              <a:ext cx="3966054" cy="2665265"/>
            </a:xfrm>
            <a:custGeom>
              <a:avLst/>
              <a:gdLst/>
              <a:ahLst/>
              <a:cxnLst/>
              <a:rect l="l" t="t" r="r" b="b"/>
              <a:pathLst>
                <a:path w="3966054" h="2665265">
                  <a:moveTo>
                    <a:pt x="146050" y="2665265"/>
                  </a:moveTo>
                  <a:lnTo>
                    <a:pt x="3820004" y="2665265"/>
                  </a:lnTo>
                  <a:cubicBezTo>
                    <a:pt x="3900013" y="2665265"/>
                    <a:pt x="3966054" y="2599225"/>
                    <a:pt x="3966054" y="2519215"/>
                  </a:cubicBezTo>
                  <a:lnTo>
                    <a:pt x="3966054" y="146050"/>
                  </a:lnTo>
                  <a:cubicBezTo>
                    <a:pt x="3966054" y="66040"/>
                    <a:pt x="3900013" y="0"/>
                    <a:pt x="3820004" y="0"/>
                  </a:cubicBezTo>
                  <a:lnTo>
                    <a:pt x="146050" y="0"/>
                  </a:lnTo>
                  <a:cubicBezTo>
                    <a:pt x="66040" y="0"/>
                    <a:pt x="0" y="66040"/>
                    <a:pt x="0" y="146050"/>
                  </a:cubicBezTo>
                  <a:lnTo>
                    <a:pt x="0" y="2519215"/>
                  </a:lnTo>
                  <a:cubicBezTo>
                    <a:pt x="0" y="2600495"/>
                    <a:pt x="66040" y="2665265"/>
                    <a:pt x="146050" y="2665265"/>
                  </a:cubicBezTo>
                  <a:close/>
                </a:path>
              </a:pathLst>
            </a:custGeom>
            <a:solidFill>
              <a:srgbClr val="B9DDBF"/>
            </a:solidFill>
          </p:spPr>
        </p:sp>
        <p:sp>
          <p:nvSpPr>
            <p:cNvPr id="6" name="Freeform 6"/>
            <p:cNvSpPr/>
            <p:nvPr/>
          </p:nvSpPr>
          <p:spPr>
            <a:xfrm>
              <a:off x="0" y="0"/>
              <a:ext cx="4030824" cy="2733845"/>
            </a:xfrm>
            <a:custGeom>
              <a:avLst/>
              <a:gdLst/>
              <a:ahLst/>
              <a:cxnLst/>
              <a:rect l="l" t="t" r="r" b="b"/>
              <a:pathLst>
                <a:path w="4030824" h="2733845">
                  <a:moveTo>
                    <a:pt x="3967324" y="74930"/>
                  </a:moveTo>
                  <a:cubicBezTo>
                    <a:pt x="3939384" y="30480"/>
                    <a:pt x="3889854" y="0"/>
                    <a:pt x="3832704" y="0"/>
                  </a:cubicBezTo>
                  <a:lnTo>
                    <a:pt x="158750" y="0"/>
                  </a:lnTo>
                  <a:cubicBezTo>
                    <a:pt x="71120" y="0"/>
                    <a:pt x="0" y="71120"/>
                    <a:pt x="0" y="158750"/>
                  </a:cubicBezTo>
                  <a:lnTo>
                    <a:pt x="0" y="2531915"/>
                  </a:lnTo>
                  <a:cubicBezTo>
                    <a:pt x="0" y="2583985"/>
                    <a:pt x="25400" y="2629705"/>
                    <a:pt x="63500" y="2658915"/>
                  </a:cubicBezTo>
                  <a:cubicBezTo>
                    <a:pt x="91440" y="2703365"/>
                    <a:pt x="140970" y="2733845"/>
                    <a:pt x="215477" y="2733845"/>
                  </a:cubicBezTo>
                  <a:lnTo>
                    <a:pt x="3872074" y="2733845"/>
                  </a:lnTo>
                  <a:cubicBezTo>
                    <a:pt x="3959704" y="2733845"/>
                    <a:pt x="4030824" y="2662725"/>
                    <a:pt x="4030824" y="2575095"/>
                  </a:cubicBezTo>
                  <a:lnTo>
                    <a:pt x="4030824" y="201930"/>
                  </a:lnTo>
                  <a:cubicBezTo>
                    <a:pt x="4030823" y="149860"/>
                    <a:pt x="4005423" y="104140"/>
                    <a:pt x="3967324" y="74930"/>
                  </a:cubicBezTo>
                  <a:close/>
                  <a:moveTo>
                    <a:pt x="12700" y="2531915"/>
                  </a:moveTo>
                  <a:lnTo>
                    <a:pt x="12700" y="158750"/>
                  </a:lnTo>
                  <a:cubicBezTo>
                    <a:pt x="12700" y="78740"/>
                    <a:pt x="78740" y="12700"/>
                    <a:pt x="158750" y="12700"/>
                  </a:cubicBezTo>
                  <a:lnTo>
                    <a:pt x="3832704" y="12700"/>
                  </a:lnTo>
                  <a:cubicBezTo>
                    <a:pt x="3912713" y="12700"/>
                    <a:pt x="3978754" y="78740"/>
                    <a:pt x="3978754" y="158750"/>
                  </a:cubicBezTo>
                  <a:lnTo>
                    <a:pt x="3978754" y="2531915"/>
                  </a:lnTo>
                  <a:cubicBezTo>
                    <a:pt x="3978754" y="2611925"/>
                    <a:pt x="3912713" y="2677965"/>
                    <a:pt x="3832704" y="2677965"/>
                  </a:cubicBezTo>
                  <a:lnTo>
                    <a:pt x="158750" y="2677965"/>
                  </a:lnTo>
                  <a:cubicBezTo>
                    <a:pt x="78740" y="2677965"/>
                    <a:pt x="12700" y="2613195"/>
                    <a:pt x="12700" y="2531915"/>
                  </a:cubicBezTo>
                  <a:close/>
                  <a:moveTo>
                    <a:pt x="4019393" y="2575095"/>
                  </a:moveTo>
                  <a:cubicBezTo>
                    <a:pt x="4019393" y="2655105"/>
                    <a:pt x="3952084" y="2721145"/>
                    <a:pt x="3872073" y="2721145"/>
                  </a:cubicBezTo>
                  <a:lnTo>
                    <a:pt x="215477" y="2721145"/>
                  </a:lnTo>
                  <a:cubicBezTo>
                    <a:pt x="157480" y="2721145"/>
                    <a:pt x="120650" y="2704635"/>
                    <a:pt x="93980" y="2676695"/>
                  </a:cubicBezTo>
                  <a:cubicBezTo>
                    <a:pt x="114300" y="2685585"/>
                    <a:pt x="135890" y="2690665"/>
                    <a:pt x="160020" y="2690665"/>
                  </a:cubicBezTo>
                  <a:lnTo>
                    <a:pt x="3833974" y="2690665"/>
                  </a:lnTo>
                  <a:cubicBezTo>
                    <a:pt x="3921604" y="2690665"/>
                    <a:pt x="3992724" y="2619545"/>
                    <a:pt x="3992724" y="2531915"/>
                  </a:cubicBezTo>
                  <a:lnTo>
                    <a:pt x="3992724" y="158750"/>
                  </a:lnTo>
                  <a:cubicBezTo>
                    <a:pt x="3992724" y="140970"/>
                    <a:pt x="3988913" y="123190"/>
                    <a:pt x="3983834" y="106680"/>
                  </a:cubicBezTo>
                  <a:cubicBezTo>
                    <a:pt x="4005424" y="132080"/>
                    <a:pt x="4019393" y="165100"/>
                    <a:pt x="4019393" y="201930"/>
                  </a:cubicBezTo>
                  <a:lnTo>
                    <a:pt x="4019393" y="2575095"/>
                  </a:lnTo>
                  <a:cubicBezTo>
                    <a:pt x="4019393" y="2575095"/>
                    <a:pt x="4019393" y="2575095"/>
                    <a:pt x="4019393" y="2575095"/>
                  </a:cubicBezTo>
                  <a:close/>
                </a:path>
              </a:pathLst>
            </a:custGeom>
            <a:solidFill>
              <a:srgbClr val="704430"/>
            </a:solidFill>
          </p:spPr>
        </p:sp>
      </p:grpSp>
      <p:pic>
        <p:nvPicPr>
          <p:cNvPr id="11" name="Picture 11"/>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4588067" y="572658"/>
            <a:ext cx="535653" cy="606973"/>
          </a:xfrm>
          <a:prstGeom prst="rect">
            <a:avLst/>
          </a:prstGeom>
        </p:spPr>
      </p:pic>
      <p:pic>
        <p:nvPicPr>
          <p:cNvPr id="15" name="Picture 1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5446689" y="510473"/>
            <a:ext cx="758021" cy="758021"/>
          </a:xfrm>
          <a:prstGeom prst="rect">
            <a:avLst/>
          </a:prstGeom>
        </p:spPr>
      </p:pic>
      <p:sp>
        <p:nvSpPr>
          <p:cNvPr id="24" name="AutoShape 24"/>
          <p:cNvSpPr/>
          <p:nvPr/>
        </p:nvSpPr>
        <p:spPr>
          <a:xfrm>
            <a:off x="1201364" y="1409700"/>
            <a:ext cx="15003344" cy="0"/>
          </a:xfrm>
          <a:prstGeom prst="line">
            <a:avLst/>
          </a:prstGeom>
          <a:ln w="47625" cap="flat">
            <a:solidFill>
              <a:srgbClr val="704430"/>
            </a:solidFill>
            <a:prstDash val="solid"/>
            <a:headEnd type="none" w="sm" len="sm"/>
            <a:tailEnd type="none" w="sm" len="sm"/>
          </a:ln>
        </p:spPr>
      </p:sp>
      <p:sp>
        <p:nvSpPr>
          <p:cNvPr id="42" name="Rectangle: Rounded Corners 41">
            <a:extLst>
              <a:ext uri="{FF2B5EF4-FFF2-40B4-BE49-F238E27FC236}">
                <a16:creationId xmlns:a16="http://schemas.microsoft.com/office/drawing/2014/main" id="{BA038B96-AF2E-E86D-B33D-3892CDC88696}"/>
              </a:ext>
            </a:extLst>
          </p:cNvPr>
          <p:cNvSpPr/>
          <p:nvPr/>
        </p:nvSpPr>
        <p:spPr>
          <a:xfrm>
            <a:off x="2041124" y="332450"/>
            <a:ext cx="2876138" cy="835373"/>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spcAft>
                <a:spcPts val="800"/>
              </a:spcAft>
            </a:pPr>
            <a:r>
              <a:rPr lang="en-US" sz="3600" b="1">
                <a:latin typeface="Arial" panose="020B0604020202020204" pitchFamily="34" charset="0"/>
                <a:ea typeface="Calibri" panose="020F0502020204030204" pitchFamily="34" charset="0"/>
                <a:cs typeface="Arial" panose="020B0604020202020204" pitchFamily="34" charset="0"/>
              </a:rPr>
              <a:t>Luyện tập 2</a:t>
            </a:r>
            <a:endParaRPr lang="en-US" sz="3600">
              <a:latin typeface="Arial" panose="020B0604020202020204" pitchFamily="34" charset="0"/>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7A7C5AD-411D-E9B6-7B17-B58A0290250F}"/>
              </a:ext>
            </a:extLst>
          </p:cNvPr>
          <p:cNvSpPr txBox="1"/>
          <p:nvPr/>
        </p:nvSpPr>
        <p:spPr>
          <a:xfrm>
            <a:off x="2011455" y="4175099"/>
            <a:ext cx="14392646" cy="5399235"/>
          </a:xfrm>
          <a:prstGeom prst="rect">
            <a:avLst/>
          </a:prstGeom>
          <a:noFill/>
        </p:spPr>
        <p:txBody>
          <a:bodyPr wrap="square">
            <a:spAutoFit/>
          </a:bodyPr>
          <a:lstStyle/>
          <a:p>
            <a:pPr algn="just">
              <a:lnSpc>
                <a:spcPct val="150000"/>
              </a:lnSpc>
              <a:spcAft>
                <a:spcPts val="800"/>
              </a:spcAft>
            </a:pPr>
            <a:r>
              <a:rPr lang="en-US" sz="3600">
                <a:latin typeface="Arial" panose="020B0604020202020204" pitchFamily="34" charset="0"/>
                <a:ea typeface="Times New Roman" panose="02020603050405020304" pitchFamily="18" charset="0"/>
                <a:cs typeface="Times New Roman" panose="02020603050405020304" pitchFamily="18" charset="0"/>
              </a:rPr>
              <a:t>Để đặt mật khẩu ta thực hiện 3 hành động liên tiếp: chọn chữ số hàng trăm, chọn chữ số hàng chục, chọn chữ số hàng đơn vị.</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a:latin typeface="Arial" panose="020B0604020202020204" pitchFamily="34" charset="0"/>
                <a:ea typeface="Times New Roman" panose="02020603050405020304" pitchFamily="18" charset="0"/>
                <a:cs typeface="Times New Roman" panose="02020603050405020304" pitchFamily="18" charset="0"/>
              </a:rPr>
              <a:t>+ Chọn chữ số hàng trăm: Có 4 cách</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a:latin typeface="Arial" panose="020B0604020202020204" pitchFamily="34" charset="0"/>
                <a:ea typeface="Times New Roman" panose="02020603050405020304" pitchFamily="18" charset="0"/>
                <a:cs typeface="Times New Roman" panose="02020603050405020304" pitchFamily="18" charset="0"/>
              </a:rPr>
              <a:t>+ Chọn chữ số hàng chục: Có 4 cách</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a:latin typeface="Arial" panose="020B0604020202020204" pitchFamily="34" charset="0"/>
                <a:ea typeface="Times New Roman" panose="02020603050405020304" pitchFamily="18" charset="0"/>
                <a:cs typeface="Times New Roman" panose="02020603050405020304" pitchFamily="18" charset="0"/>
              </a:rPr>
              <a:t>+ Chọn chữ số hàng đơn vị: Có 4 cách</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a:latin typeface="Arial" panose="020B0604020202020204" pitchFamily="34" charset="0"/>
                <a:ea typeface="Times New Roman" panose="02020603050405020304" pitchFamily="18" charset="0"/>
                <a:cs typeface="Times New Roman" panose="02020603050405020304" pitchFamily="18" charset="0"/>
              </a:rPr>
              <a:t>Vậy có 4 . 4 . 4 = 64 cách đặt mật khẩu. </a:t>
            </a:r>
            <a:endParaRPr lang="en-US" sz="3600">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218FD1FC-05A7-EC1E-C97E-4DF57F8BAF44}"/>
              </a:ext>
            </a:extLst>
          </p:cNvPr>
          <p:cNvSpPr txBox="1"/>
          <p:nvPr/>
        </p:nvSpPr>
        <p:spPr>
          <a:xfrm>
            <a:off x="1883242" y="1421508"/>
            <a:ext cx="14337124" cy="2495876"/>
          </a:xfrm>
          <a:prstGeom prst="rect">
            <a:avLst/>
          </a:prstGeom>
          <a:noFill/>
        </p:spPr>
        <p:txBody>
          <a:bodyPr wrap="square">
            <a:spAutoFit/>
          </a:bodyPr>
          <a:lstStyle/>
          <a:p>
            <a:pPr algn="just">
              <a:lnSpc>
                <a:spcPct val="150000"/>
              </a:lnSpc>
              <a:spcAft>
                <a:spcPts val="1200"/>
              </a:spcAft>
            </a:pPr>
            <a:r>
              <a:rPr lang="en-US" sz="3600">
                <a:latin typeface="Arial" panose="020B0604020202020204" pitchFamily="34" charset="0"/>
                <a:ea typeface="Calibri" panose="020F0502020204030204" pitchFamily="34" charset="0"/>
                <a:cs typeface="Times New Roman" panose="02020603050405020304" pitchFamily="18" charset="0"/>
              </a:rPr>
              <a:t>Bạn Nam dự định đặt mật khẩu cho khoá vali là một số gồm ba chữ số được chọn ra từ các chữ số 1, 2 , 3, 4. Hỏi bạn Nam có bao nhiêu cách đặt mật khẩu?</a:t>
            </a:r>
            <a:endParaRPr lang="en-US" sz="3600">
              <a:latin typeface="Calibri" panose="020F0502020204030204" pitchFamily="34" charset="0"/>
              <a:ea typeface="Calibri" panose="020F0502020204030204" pitchFamily="34" charset="0"/>
              <a:cs typeface="Times New Roman" panose="02020603050405020304" pitchFamily="18" charset="0"/>
            </a:endParaRPr>
          </a:p>
        </p:txBody>
      </p:sp>
      <p:sp>
        <p:nvSpPr>
          <p:cNvPr id="18" name="Arrow: Right 17">
            <a:extLst>
              <a:ext uri="{FF2B5EF4-FFF2-40B4-BE49-F238E27FC236}">
                <a16:creationId xmlns:a16="http://schemas.microsoft.com/office/drawing/2014/main" id="{0457A358-D242-45BD-DD3A-EC8BD2C45210}"/>
              </a:ext>
            </a:extLst>
          </p:cNvPr>
          <p:cNvSpPr/>
          <p:nvPr/>
        </p:nvSpPr>
        <p:spPr>
          <a:xfrm>
            <a:off x="0" y="4413979"/>
            <a:ext cx="2049475" cy="12192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en-US" sz="3600" b="1">
                <a:latin typeface="Arial" panose="020B0604020202020204" pitchFamily="34" charset="0"/>
                <a:cs typeface="Arial" panose="020B0604020202020204" pitchFamily="34" charset="0"/>
              </a:rPr>
              <a:t>Giải</a:t>
            </a:r>
          </a:p>
        </p:txBody>
      </p:sp>
    </p:spTree>
    <p:extLst>
      <p:ext uri="{BB962C8B-B14F-4D97-AF65-F5344CB8AC3E}">
        <p14:creationId xmlns:p14="http://schemas.microsoft.com/office/powerpoint/2010/main" val="51303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3">
                                            <p:txEl>
                                              <p:pRg st="0" end="0"/>
                                            </p:txEl>
                                          </p:spTgt>
                                        </p:tgtEl>
                                        <p:attrNameLst>
                                          <p:attrName>style.visibility</p:attrName>
                                        </p:attrNameLst>
                                      </p:cBhvr>
                                      <p:to>
                                        <p:strVal val="visible"/>
                                      </p:to>
                                    </p:set>
                                    <p:animEffect transition="in" filter="wipe(down)">
                                      <p:cBhvr>
                                        <p:cTn id="25" dur="500"/>
                                        <p:tgtEl>
                                          <p:spTgt spid="1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3">
                                            <p:txEl>
                                              <p:pRg st="1" end="1"/>
                                            </p:txEl>
                                          </p:spTgt>
                                        </p:tgtEl>
                                        <p:attrNameLst>
                                          <p:attrName>style.visibility</p:attrName>
                                        </p:attrNameLst>
                                      </p:cBhvr>
                                      <p:to>
                                        <p:strVal val="visible"/>
                                      </p:to>
                                    </p:set>
                                    <p:animEffect transition="in" filter="wipe(down)">
                                      <p:cBhvr>
                                        <p:cTn id="30" dur="500"/>
                                        <p:tgtEl>
                                          <p:spTgt spid="1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13">
                                            <p:txEl>
                                              <p:pRg st="2" end="2"/>
                                            </p:txEl>
                                          </p:spTgt>
                                        </p:tgtEl>
                                        <p:attrNameLst>
                                          <p:attrName>style.visibility</p:attrName>
                                        </p:attrNameLst>
                                      </p:cBhvr>
                                      <p:to>
                                        <p:strVal val="visible"/>
                                      </p:to>
                                    </p:set>
                                    <p:animEffect transition="in" filter="wipe(down)">
                                      <p:cBhvr>
                                        <p:cTn id="35" dur="500"/>
                                        <p:tgtEl>
                                          <p:spTgt spid="13">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3">
                                            <p:txEl>
                                              <p:pRg st="3" end="3"/>
                                            </p:txEl>
                                          </p:spTgt>
                                        </p:tgtEl>
                                        <p:attrNameLst>
                                          <p:attrName>style.visibility</p:attrName>
                                        </p:attrNameLst>
                                      </p:cBhvr>
                                      <p:to>
                                        <p:strVal val="visible"/>
                                      </p:to>
                                    </p:set>
                                    <p:animEffect transition="in" filter="wipe(down)">
                                      <p:cBhvr>
                                        <p:cTn id="40" dur="500"/>
                                        <p:tgtEl>
                                          <p:spTgt spid="1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3">
                                            <p:txEl>
                                              <p:pRg st="4" end="4"/>
                                            </p:txEl>
                                          </p:spTgt>
                                        </p:tgtEl>
                                        <p:attrNameLst>
                                          <p:attrName>style.visibility</p:attrName>
                                        </p:attrNameLst>
                                      </p:cBhvr>
                                      <p:to>
                                        <p:strVal val="visible"/>
                                      </p:to>
                                    </p:set>
                                    <p:animEffect transition="in" filter="wipe(down)">
                                      <p:cBhvr>
                                        <p:cTn id="45"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6"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942357" y="136744"/>
            <a:ext cx="16403285" cy="10283695"/>
            <a:chOff x="0" y="0"/>
            <a:chExt cx="4019393" cy="2721145"/>
          </a:xfrm>
        </p:grpSpPr>
        <p:sp>
          <p:nvSpPr>
            <p:cNvPr id="4" name="Freeform 4"/>
            <p:cNvSpPr/>
            <p:nvPr/>
          </p:nvSpPr>
          <p:spPr>
            <a:xfrm>
              <a:off x="92710" y="106680"/>
              <a:ext cx="3926683" cy="2614465"/>
            </a:xfrm>
            <a:custGeom>
              <a:avLst/>
              <a:gdLst/>
              <a:ahLst/>
              <a:cxnLst/>
              <a:rect l="l" t="t" r="r" b="b"/>
              <a:pathLst>
                <a:path w="3926683" h="2614465">
                  <a:moveTo>
                    <a:pt x="3900013" y="2425235"/>
                  </a:moveTo>
                  <a:cubicBezTo>
                    <a:pt x="3900013" y="2512865"/>
                    <a:pt x="3823813" y="2583985"/>
                    <a:pt x="3742533" y="2583985"/>
                  </a:cubicBezTo>
                  <a:lnTo>
                    <a:pt x="66040" y="2583985"/>
                  </a:lnTo>
                  <a:cubicBezTo>
                    <a:pt x="43180" y="2583985"/>
                    <a:pt x="20320" y="2578905"/>
                    <a:pt x="0" y="2570015"/>
                  </a:cubicBezTo>
                  <a:cubicBezTo>
                    <a:pt x="26670" y="2597955"/>
                    <a:pt x="63500" y="2614465"/>
                    <a:pt x="119154" y="2614465"/>
                  </a:cubicBezTo>
                  <a:lnTo>
                    <a:pt x="3780633" y="2614465"/>
                  </a:lnTo>
                  <a:cubicBezTo>
                    <a:pt x="3860644" y="2614465"/>
                    <a:pt x="3926683" y="2548425"/>
                    <a:pt x="3926683" y="2468415"/>
                  </a:cubicBezTo>
                  <a:lnTo>
                    <a:pt x="3926683" y="95250"/>
                  </a:lnTo>
                  <a:cubicBezTo>
                    <a:pt x="3926683" y="58420"/>
                    <a:pt x="3912713" y="25400"/>
                    <a:pt x="3891124" y="0"/>
                  </a:cubicBezTo>
                  <a:cubicBezTo>
                    <a:pt x="3897474" y="16510"/>
                    <a:pt x="3900013" y="34290"/>
                    <a:pt x="3900013" y="52070"/>
                  </a:cubicBezTo>
                  <a:lnTo>
                    <a:pt x="3900013" y="2425235"/>
                  </a:lnTo>
                  <a:lnTo>
                    <a:pt x="3900013" y="2425235"/>
                  </a:lnTo>
                  <a:close/>
                </a:path>
              </a:pathLst>
            </a:custGeom>
            <a:solidFill>
              <a:srgbClr val="704430"/>
            </a:solidFill>
          </p:spPr>
        </p:sp>
        <p:sp>
          <p:nvSpPr>
            <p:cNvPr id="5" name="Freeform 5"/>
            <p:cNvSpPr/>
            <p:nvPr/>
          </p:nvSpPr>
          <p:spPr>
            <a:xfrm>
              <a:off x="12700" y="12700"/>
              <a:ext cx="3978224" cy="2514241"/>
            </a:xfrm>
            <a:custGeom>
              <a:avLst/>
              <a:gdLst/>
              <a:ahLst/>
              <a:cxnLst/>
              <a:rect l="l" t="t" r="r" b="b"/>
              <a:pathLst>
                <a:path w="3966054" h="2665265">
                  <a:moveTo>
                    <a:pt x="146050" y="2665265"/>
                  </a:moveTo>
                  <a:lnTo>
                    <a:pt x="3820004" y="2665265"/>
                  </a:lnTo>
                  <a:cubicBezTo>
                    <a:pt x="3900013" y="2665265"/>
                    <a:pt x="3966054" y="2599225"/>
                    <a:pt x="3966054" y="2519215"/>
                  </a:cubicBezTo>
                  <a:lnTo>
                    <a:pt x="3966054" y="146050"/>
                  </a:lnTo>
                  <a:cubicBezTo>
                    <a:pt x="3966054" y="66040"/>
                    <a:pt x="3900013" y="0"/>
                    <a:pt x="3820004" y="0"/>
                  </a:cubicBezTo>
                  <a:lnTo>
                    <a:pt x="146050" y="0"/>
                  </a:lnTo>
                  <a:cubicBezTo>
                    <a:pt x="66040" y="0"/>
                    <a:pt x="0" y="66040"/>
                    <a:pt x="0" y="146050"/>
                  </a:cubicBezTo>
                  <a:lnTo>
                    <a:pt x="0" y="2519215"/>
                  </a:lnTo>
                  <a:cubicBezTo>
                    <a:pt x="0" y="2600495"/>
                    <a:pt x="66040" y="2665265"/>
                    <a:pt x="146050" y="2665265"/>
                  </a:cubicBezTo>
                  <a:close/>
                </a:path>
              </a:pathLst>
            </a:custGeom>
            <a:solidFill>
              <a:srgbClr val="B9DDBF"/>
            </a:solidFill>
          </p:spPr>
        </p:sp>
        <p:sp>
          <p:nvSpPr>
            <p:cNvPr id="6" name="Freeform 6"/>
            <p:cNvSpPr/>
            <p:nvPr/>
          </p:nvSpPr>
          <p:spPr>
            <a:xfrm>
              <a:off x="0" y="0"/>
              <a:ext cx="4019393" cy="2571745"/>
            </a:xfrm>
            <a:custGeom>
              <a:avLst/>
              <a:gdLst/>
              <a:ahLst/>
              <a:cxnLst/>
              <a:rect l="l" t="t" r="r" b="b"/>
              <a:pathLst>
                <a:path w="4030824" h="2733845">
                  <a:moveTo>
                    <a:pt x="3967324" y="74930"/>
                  </a:moveTo>
                  <a:cubicBezTo>
                    <a:pt x="3939384" y="30480"/>
                    <a:pt x="3889854" y="0"/>
                    <a:pt x="3832704" y="0"/>
                  </a:cubicBezTo>
                  <a:lnTo>
                    <a:pt x="158750" y="0"/>
                  </a:lnTo>
                  <a:cubicBezTo>
                    <a:pt x="71120" y="0"/>
                    <a:pt x="0" y="71120"/>
                    <a:pt x="0" y="158750"/>
                  </a:cubicBezTo>
                  <a:lnTo>
                    <a:pt x="0" y="2531915"/>
                  </a:lnTo>
                  <a:cubicBezTo>
                    <a:pt x="0" y="2583985"/>
                    <a:pt x="25400" y="2629705"/>
                    <a:pt x="63500" y="2658915"/>
                  </a:cubicBezTo>
                  <a:cubicBezTo>
                    <a:pt x="91440" y="2703365"/>
                    <a:pt x="140970" y="2733845"/>
                    <a:pt x="215477" y="2733845"/>
                  </a:cubicBezTo>
                  <a:lnTo>
                    <a:pt x="3872074" y="2733845"/>
                  </a:lnTo>
                  <a:cubicBezTo>
                    <a:pt x="3959704" y="2733845"/>
                    <a:pt x="4030824" y="2662725"/>
                    <a:pt x="4030824" y="2575095"/>
                  </a:cubicBezTo>
                  <a:lnTo>
                    <a:pt x="4030824" y="201930"/>
                  </a:lnTo>
                  <a:cubicBezTo>
                    <a:pt x="4030823" y="149860"/>
                    <a:pt x="4005423" y="104140"/>
                    <a:pt x="3967324" y="74930"/>
                  </a:cubicBezTo>
                  <a:close/>
                  <a:moveTo>
                    <a:pt x="12700" y="2531915"/>
                  </a:moveTo>
                  <a:lnTo>
                    <a:pt x="12700" y="158750"/>
                  </a:lnTo>
                  <a:cubicBezTo>
                    <a:pt x="12700" y="78740"/>
                    <a:pt x="78740" y="12700"/>
                    <a:pt x="158750" y="12700"/>
                  </a:cubicBezTo>
                  <a:lnTo>
                    <a:pt x="3832704" y="12700"/>
                  </a:lnTo>
                  <a:cubicBezTo>
                    <a:pt x="3912713" y="12700"/>
                    <a:pt x="3978754" y="78740"/>
                    <a:pt x="3978754" y="158750"/>
                  </a:cubicBezTo>
                  <a:lnTo>
                    <a:pt x="3978754" y="2531915"/>
                  </a:lnTo>
                  <a:cubicBezTo>
                    <a:pt x="3978754" y="2611925"/>
                    <a:pt x="3912713" y="2677965"/>
                    <a:pt x="3832704" y="2677965"/>
                  </a:cubicBezTo>
                  <a:lnTo>
                    <a:pt x="158750" y="2677965"/>
                  </a:lnTo>
                  <a:cubicBezTo>
                    <a:pt x="78740" y="2677965"/>
                    <a:pt x="12700" y="2613195"/>
                    <a:pt x="12700" y="2531915"/>
                  </a:cubicBezTo>
                  <a:close/>
                  <a:moveTo>
                    <a:pt x="4019393" y="2575095"/>
                  </a:moveTo>
                  <a:cubicBezTo>
                    <a:pt x="4019393" y="2655105"/>
                    <a:pt x="3952084" y="2721145"/>
                    <a:pt x="3872073" y="2721145"/>
                  </a:cubicBezTo>
                  <a:lnTo>
                    <a:pt x="215477" y="2721145"/>
                  </a:lnTo>
                  <a:cubicBezTo>
                    <a:pt x="157480" y="2721145"/>
                    <a:pt x="120650" y="2704635"/>
                    <a:pt x="93980" y="2676695"/>
                  </a:cubicBezTo>
                  <a:cubicBezTo>
                    <a:pt x="114300" y="2685585"/>
                    <a:pt x="135890" y="2690665"/>
                    <a:pt x="160020" y="2690665"/>
                  </a:cubicBezTo>
                  <a:lnTo>
                    <a:pt x="3833974" y="2690665"/>
                  </a:lnTo>
                  <a:cubicBezTo>
                    <a:pt x="3921604" y="2690665"/>
                    <a:pt x="3992724" y="2619545"/>
                    <a:pt x="3992724" y="2531915"/>
                  </a:cubicBezTo>
                  <a:lnTo>
                    <a:pt x="3992724" y="158750"/>
                  </a:lnTo>
                  <a:cubicBezTo>
                    <a:pt x="3992724" y="140970"/>
                    <a:pt x="3988913" y="123190"/>
                    <a:pt x="3983834" y="106680"/>
                  </a:cubicBezTo>
                  <a:cubicBezTo>
                    <a:pt x="4005424" y="132080"/>
                    <a:pt x="4019393" y="165100"/>
                    <a:pt x="4019393" y="201930"/>
                  </a:cubicBezTo>
                  <a:lnTo>
                    <a:pt x="4019393" y="2575095"/>
                  </a:lnTo>
                  <a:cubicBezTo>
                    <a:pt x="4019393" y="2575095"/>
                    <a:pt x="4019393" y="2575095"/>
                    <a:pt x="4019393" y="2575095"/>
                  </a:cubicBezTo>
                  <a:close/>
                </a:path>
              </a:pathLst>
            </a:custGeom>
            <a:solidFill>
              <a:srgbClr val="70443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687867" y="400878"/>
            <a:ext cx="535653" cy="60697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36020" y="321697"/>
            <a:ext cx="758021" cy="758021"/>
          </a:xfrm>
          <a:prstGeom prst="rect">
            <a:avLst/>
          </a:prstGeom>
        </p:spPr>
      </p:pic>
      <p:sp>
        <p:nvSpPr>
          <p:cNvPr id="24" name="AutoShape 24"/>
          <p:cNvSpPr/>
          <p:nvPr/>
        </p:nvSpPr>
        <p:spPr>
          <a:xfrm>
            <a:off x="1190695" y="1257300"/>
            <a:ext cx="15003344" cy="0"/>
          </a:xfrm>
          <a:prstGeom prst="line">
            <a:avLst/>
          </a:prstGeom>
          <a:ln w="47625" cap="flat">
            <a:solidFill>
              <a:srgbClr val="704430"/>
            </a:solidFill>
            <a:prstDash val="solid"/>
            <a:headEnd type="none" w="sm" len="sm"/>
            <a:tailEnd type="none" w="sm" len="sm"/>
          </a:ln>
        </p:spPr>
      </p:sp>
      <p:grpSp>
        <p:nvGrpSpPr>
          <p:cNvPr id="29" name="Group 28">
            <a:extLst>
              <a:ext uri="{FF2B5EF4-FFF2-40B4-BE49-F238E27FC236}">
                <a16:creationId xmlns:a16="http://schemas.microsoft.com/office/drawing/2014/main" id="{E4991F9D-B6EE-1DDA-E7CA-6161DB045E39}"/>
              </a:ext>
            </a:extLst>
          </p:cNvPr>
          <p:cNvGrpSpPr/>
          <p:nvPr/>
        </p:nvGrpSpPr>
        <p:grpSpPr>
          <a:xfrm>
            <a:off x="1277553" y="215031"/>
            <a:ext cx="10945751" cy="981451"/>
            <a:chOff x="1327410" y="3207451"/>
            <a:chExt cx="13928445" cy="1320173"/>
          </a:xfrm>
        </p:grpSpPr>
        <p:grpSp>
          <p:nvGrpSpPr>
            <p:cNvPr id="9" name="Group 9"/>
            <p:cNvGrpSpPr/>
            <p:nvPr/>
          </p:nvGrpSpPr>
          <p:grpSpPr>
            <a:xfrm>
              <a:off x="1327410" y="3207451"/>
              <a:ext cx="13928445" cy="1320173"/>
              <a:chOff x="-1235701" y="-66706"/>
              <a:chExt cx="20192434" cy="1913890"/>
            </a:xfrm>
          </p:grpSpPr>
          <p:sp>
            <p:nvSpPr>
              <p:cNvPr id="10" name="Freeform 10"/>
              <p:cNvSpPr/>
              <p:nvPr/>
            </p:nvSpPr>
            <p:spPr>
              <a:xfrm>
                <a:off x="-1235701" y="-66706"/>
                <a:ext cx="20192434" cy="1913890"/>
              </a:xfrm>
              <a:custGeom>
                <a:avLst/>
                <a:gdLst/>
                <a:ahLst/>
                <a:cxnLst/>
                <a:rect l="l" t="t" r="r" b="b"/>
                <a:pathLst>
                  <a:path w="20192434" h="1913890">
                    <a:moveTo>
                      <a:pt x="20192434" y="956945"/>
                    </a:moveTo>
                    <a:lnTo>
                      <a:pt x="20192434" y="956945"/>
                    </a:lnTo>
                    <a:cubicBezTo>
                      <a:pt x="20192434" y="1485392"/>
                      <a:pt x="19764063" y="1913890"/>
                      <a:pt x="19235489" y="1913890"/>
                    </a:cubicBezTo>
                    <a:lnTo>
                      <a:pt x="956945" y="1913890"/>
                    </a:lnTo>
                    <a:cubicBezTo>
                      <a:pt x="428371" y="1913890"/>
                      <a:pt x="0" y="1485392"/>
                      <a:pt x="0" y="956945"/>
                    </a:cubicBezTo>
                    <a:lnTo>
                      <a:pt x="0" y="956945"/>
                    </a:lnTo>
                    <a:cubicBezTo>
                      <a:pt x="0" y="428371"/>
                      <a:pt x="428371" y="0"/>
                      <a:pt x="956945" y="0"/>
                    </a:cubicBezTo>
                    <a:lnTo>
                      <a:pt x="19235489" y="0"/>
                    </a:lnTo>
                    <a:cubicBezTo>
                      <a:pt x="19763936" y="0"/>
                      <a:pt x="20192434" y="428371"/>
                      <a:pt x="20192434" y="956945"/>
                    </a:cubicBezTo>
                    <a:close/>
                  </a:path>
                </a:pathLst>
              </a:custGeom>
              <a:solidFill>
                <a:srgbClr val="FFF3ED"/>
              </a:solidFill>
            </p:spPr>
          </p:sp>
        </p:grpSp>
        <p:sp>
          <p:nvSpPr>
            <p:cNvPr id="28" name="TextBox 27">
              <a:extLst>
                <a:ext uri="{FF2B5EF4-FFF2-40B4-BE49-F238E27FC236}">
                  <a16:creationId xmlns:a16="http://schemas.microsoft.com/office/drawing/2014/main" id="{2A0D4CF0-6F12-E902-6399-7303C05C4877}"/>
                </a:ext>
              </a:extLst>
            </p:cNvPr>
            <p:cNvSpPr txBox="1"/>
            <p:nvPr/>
          </p:nvSpPr>
          <p:spPr>
            <a:xfrm>
              <a:off x="1737978" y="3260099"/>
              <a:ext cx="11969951" cy="1250553"/>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6000" b="1">
                  <a:latin typeface="Arial" panose="020B0604020202020204" pitchFamily="34" charset="0"/>
                  <a:cs typeface="Arial" panose="020B0604020202020204" pitchFamily="34" charset="0"/>
                </a:rPr>
                <a:t>III. Sơ đồ hình cây</a:t>
              </a:r>
            </a:p>
          </p:txBody>
        </p:sp>
      </p:grpSp>
      <p:sp>
        <p:nvSpPr>
          <p:cNvPr id="42" name="Rectangle: Rounded Corners 41">
            <a:extLst>
              <a:ext uri="{FF2B5EF4-FFF2-40B4-BE49-F238E27FC236}">
                <a16:creationId xmlns:a16="http://schemas.microsoft.com/office/drawing/2014/main" id="{BA038B96-AF2E-E86D-B33D-3892CDC88696}"/>
              </a:ext>
            </a:extLst>
          </p:cNvPr>
          <p:cNvSpPr/>
          <p:nvPr/>
        </p:nvSpPr>
        <p:spPr>
          <a:xfrm>
            <a:off x="219110" y="1514850"/>
            <a:ext cx="1628456" cy="977643"/>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sz="4800" b="1">
                <a:latin typeface="Arial" panose="020B0604020202020204" pitchFamily="34" charset="0"/>
                <a:cs typeface="Arial" panose="020B0604020202020204" pitchFamily="34" charset="0"/>
              </a:rPr>
              <a:t>HĐ3</a:t>
            </a:r>
          </a:p>
        </p:txBody>
      </p:sp>
      <p:sp>
        <p:nvSpPr>
          <p:cNvPr id="17" name="TextBox 16">
            <a:extLst>
              <a:ext uri="{FF2B5EF4-FFF2-40B4-BE49-F238E27FC236}">
                <a16:creationId xmlns:a16="http://schemas.microsoft.com/office/drawing/2014/main" id="{3E62EA1D-906E-6705-0031-BB6D62D86CBB}"/>
              </a:ext>
            </a:extLst>
          </p:cNvPr>
          <p:cNvSpPr txBox="1"/>
          <p:nvPr/>
        </p:nvSpPr>
        <p:spPr>
          <a:xfrm>
            <a:off x="1970386" y="1300060"/>
            <a:ext cx="14223653" cy="2495876"/>
          </a:xfrm>
          <a:prstGeom prst="rect">
            <a:avLst/>
          </a:prstGeom>
          <a:noFill/>
        </p:spPr>
        <p:txBody>
          <a:bodyPr wrap="square">
            <a:spAutoFit/>
          </a:bodyPr>
          <a:lstStyle/>
          <a:p>
            <a:pPr marL="30479" marR="30479" algn="just">
              <a:lnSpc>
                <a:spcPct val="150000"/>
              </a:lnSpc>
              <a:spcAft>
                <a:spcPts val="1200"/>
              </a:spcAft>
            </a:pPr>
            <a:r>
              <a:rPr lang="en-US" sz="3600">
                <a:solidFill>
                  <a:srgbClr val="000000"/>
                </a:solidFill>
                <a:latin typeface="Arial" panose="020B0604020202020204" pitchFamily="34" charset="0"/>
                <a:ea typeface="Calibri" panose="020F0502020204030204" pitchFamily="34" charset="0"/>
                <a:cs typeface="Times New Roman" panose="02020603050405020304" pitchFamily="18" charset="0"/>
              </a:rPr>
              <a:t>Sơ đồ trong Hình 4 mô tả cách chọn phương tiện đi từ Lào Cai đến Thành phố Hồ Chí Minh của gia đình bạn Thảo có thể vẽ lại như sau (Hình 5):</a:t>
            </a:r>
            <a:endParaRPr lang="en-US" sz="3600">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D986EEB4-1AC4-5A49-6E67-F59B8DFB668F}"/>
              </a:ext>
            </a:extLst>
          </p:cNvPr>
          <p:cNvSpPr txBox="1"/>
          <p:nvPr/>
        </p:nvSpPr>
        <p:spPr>
          <a:xfrm>
            <a:off x="11224600" y="4001437"/>
            <a:ext cx="5153852" cy="4988866"/>
          </a:xfrm>
          <a:prstGeom prst="rect">
            <a:avLst/>
          </a:prstGeom>
          <a:noFill/>
        </p:spPr>
        <p:txBody>
          <a:bodyPr wrap="square">
            <a:spAutoFit/>
          </a:bodyPr>
          <a:lstStyle/>
          <a:p>
            <a:pPr algn="just">
              <a:lnSpc>
                <a:spcPct val="150000"/>
              </a:lnSpc>
              <a:spcAft>
                <a:spcPts val="800"/>
              </a:spcAft>
            </a:pPr>
            <a:r>
              <a:rPr lang="en-US" sz="3600">
                <a:solidFill>
                  <a:srgbClr val="000000"/>
                </a:solidFill>
                <a:latin typeface="Arial" panose="020B0604020202020204" pitchFamily="34" charset="0"/>
                <a:ea typeface="Calibri" panose="020F0502020204030204" pitchFamily="34" charset="0"/>
                <a:cs typeface="Times New Roman" panose="02020603050405020304" pitchFamily="18" charset="0"/>
              </a:rPr>
              <a:t>Quan sát sơ đồ hình cây ở Hình 5, cho biết có bao nhiêu cách chọn phương tiện đi từ Lào Cai đến Thành phố Hồ Chí Minh, qua Hà Nội.</a:t>
            </a:r>
            <a:endParaRPr lang="en-US" sz="3600">
              <a:latin typeface="Calibri" panose="020F0502020204030204" pitchFamily="34" charset="0"/>
              <a:ea typeface="Calibri" panose="020F0502020204030204" pitchFamily="34" charset="0"/>
              <a:cs typeface="Times New Roman" panose="02020603050405020304" pitchFamily="18" charset="0"/>
            </a:endParaRPr>
          </a:p>
        </p:txBody>
      </p:sp>
      <p:pic>
        <p:nvPicPr>
          <p:cNvPr id="16" name="Picture 15" descr="Diagram&#10;&#10;Description automatically generated">
            <a:extLst>
              <a:ext uri="{FF2B5EF4-FFF2-40B4-BE49-F238E27FC236}">
                <a16:creationId xmlns:a16="http://schemas.microsoft.com/office/drawing/2014/main" id="{E36E8E77-E4EF-E14B-8B96-5769497C66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7903" y="3875276"/>
            <a:ext cx="8843107" cy="5524100"/>
          </a:xfrm>
          <a:prstGeom prst="rect">
            <a:avLst/>
          </a:prstGeom>
        </p:spPr>
      </p:pic>
    </p:spTree>
    <p:extLst>
      <p:ext uri="{BB962C8B-B14F-4D97-AF65-F5344CB8AC3E}">
        <p14:creationId xmlns:p14="http://schemas.microsoft.com/office/powerpoint/2010/main" val="356444525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additive="base">
                                        <p:cTn id="13" dur="500" fill="hold"/>
                                        <p:tgtEl>
                                          <p:spTgt spid="42"/>
                                        </p:tgtEl>
                                        <p:attrNameLst>
                                          <p:attrName>ppt_x</p:attrName>
                                        </p:attrNameLst>
                                      </p:cBhvr>
                                      <p:tavLst>
                                        <p:tav tm="0">
                                          <p:val>
                                            <p:strVal val="#ppt_x"/>
                                          </p:val>
                                        </p:tav>
                                        <p:tav tm="100000">
                                          <p:val>
                                            <p:strVal val="#ppt_x"/>
                                          </p:val>
                                        </p:tav>
                                      </p:tavLst>
                                    </p:anim>
                                    <p:anim calcmode="lin" valueType="num">
                                      <p:cBhvr additive="base">
                                        <p:cTn id="1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7"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5106816" y="1341864"/>
            <a:ext cx="12876384" cy="8297436"/>
            <a:chOff x="0" y="0"/>
            <a:chExt cx="2999863" cy="1357400"/>
          </a:xfrm>
        </p:grpSpPr>
        <p:sp>
          <p:nvSpPr>
            <p:cNvPr id="4" name="Freeform 4"/>
            <p:cNvSpPr/>
            <p:nvPr/>
          </p:nvSpPr>
          <p:spPr>
            <a:xfrm>
              <a:off x="92710" y="106680"/>
              <a:ext cx="2895723" cy="1238020"/>
            </a:xfrm>
            <a:custGeom>
              <a:avLst/>
              <a:gdLst/>
              <a:ahLst/>
              <a:cxnLst/>
              <a:rect l="l" t="t" r="r" b="b"/>
              <a:pathLst>
                <a:path w="2895723" h="1238020">
                  <a:moveTo>
                    <a:pt x="2869052" y="1048790"/>
                  </a:moveTo>
                  <a:cubicBezTo>
                    <a:pt x="2869052" y="1136420"/>
                    <a:pt x="2792852" y="1207541"/>
                    <a:pt x="2711573" y="1207541"/>
                  </a:cubicBezTo>
                  <a:lnTo>
                    <a:pt x="66040" y="1207541"/>
                  </a:lnTo>
                  <a:cubicBezTo>
                    <a:pt x="43180" y="1207541"/>
                    <a:pt x="20320" y="1202461"/>
                    <a:pt x="0" y="1193570"/>
                  </a:cubicBezTo>
                  <a:cubicBezTo>
                    <a:pt x="26670" y="1221511"/>
                    <a:pt x="63500" y="1238020"/>
                    <a:pt x="112583" y="1238020"/>
                  </a:cubicBezTo>
                  <a:lnTo>
                    <a:pt x="2749673" y="1238020"/>
                  </a:lnTo>
                  <a:cubicBezTo>
                    <a:pt x="2829683" y="1238020"/>
                    <a:pt x="2895723" y="1171981"/>
                    <a:pt x="2895723" y="1091970"/>
                  </a:cubicBezTo>
                  <a:lnTo>
                    <a:pt x="2895723" y="95250"/>
                  </a:lnTo>
                  <a:cubicBezTo>
                    <a:pt x="2895723" y="58420"/>
                    <a:pt x="2881752" y="25400"/>
                    <a:pt x="2860162" y="0"/>
                  </a:cubicBezTo>
                  <a:cubicBezTo>
                    <a:pt x="2866512" y="16510"/>
                    <a:pt x="2869052" y="34290"/>
                    <a:pt x="2869052" y="52070"/>
                  </a:cubicBezTo>
                  <a:lnTo>
                    <a:pt x="2869052" y="1048790"/>
                  </a:lnTo>
                  <a:lnTo>
                    <a:pt x="2869052" y="1048790"/>
                  </a:lnTo>
                  <a:close/>
                </a:path>
              </a:pathLst>
            </a:custGeom>
            <a:solidFill>
              <a:srgbClr val="704430"/>
            </a:solidFill>
          </p:spPr>
        </p:sp>
        <p:sp>
          <p:nvSpPr>
            <p:cNvPr id="5" name="Freeform 5"/>
            <p:cNvSpPr/>
            <p:nvPr/>
          </p:nvSpPr>
          <p:spPr>
            <a:xfrm>
              <a:off x="12700" y="12700"/>
              <a:ext cx="2935093" cy="1288821"/>
            </a:xfrm>
            <a:custGeom>
              <a:avLst/>
              <a:gdLst/>
              <a:ahLst/>
              <a:cxnLst/>
              <a:rect l="l" t="t" r="r" b="b"/>
              <a:pathLst>
                <a:path w="2935093" h="1288821">
                  <a:moveTo>
                    <a:pt x="146050" y="1288821"/>
                  </a:moveTo>
                  <a:lnTo>
                    <a:pt x="2789043" y="1288821"/>
                  </a:lnTo>
                  <a:cubicBezTo>
                    <a:pt x="2869053" y="1288821"/>
                    <a:pt x="2935093" y="1222780"/>
                    <a:pt x="2935093" y="1142770"/>
                  </a:cubicBezTo>
                  <a:lnTo>
                    <a:pt x="2935093" y="146050"/>
                  </a:lnTo>
                  <a:cubicBezTo>
                    <a:pt x="2935093" y="66040"/>
                    <a:pt x="2869053" y="0"/>
                    <a:pt x="2789043" y="0"/>
                  </a:cubicBezTo>
                  <a:lnTo>
                    <a:pt x="146050" y="0"/>
                  </a:lnTo>
                  <a:cubicBezTo>
                    <a:pt x="66040" y="0"/>
                    <a:pt x="0" y="66040"/>
                    <a:pt x="0" y="146050"/>
                  </a:cubicBezTo>
                  <a:lnTo>
                    <a:pt x="0" y="1142770"/>
                  </a:lnTo>
                  <a:cubicBezTo>
                    <a:pt x="0" y="1224050"/>
                    <a:pt x="66040" y="1288821"/>
                    <a:pt x="146050" y="1288821"/>
                  </a:cubicBezTo>
                  <a:close/>
                </a:path>
              </a:pathLst>
            </a:custGeom>
            <a:solidFill>
              <a:srgbClr val="FFF3ED"/>
            </a:solidFill>
          </p:spPr>
        </p:sp>
        <p:sp>
          <p:nvSpPr>
            <p:cNvPr id="6" name="Freeform 6"/>
            <p:cNvSpPr/>
            <p:nvPr/>
          </p:nvSpPr>
          <p:spPr>
            <a:xfrm>
              <a:off x="0" y="0"/>
              <a:ext cx="2999863" cy="1357400"/>
            </a:xfrm>
            <a:custGeom>
              <a:avLst/>
              <a:gdLst/>
              <a:ahLst/>
              <a:cxnLst/>
              <a:rect l="l" t="t" r="r" b="b"/>
              <a:pathLst>
                <a:path w="2999863" h="1357400">
                  <a:moveTo>
                    <a:pt x="2936363" y="74930"/>
                  </a:moveTo>
                  <a:cubicBezTo>
                    <a:pt x="2908423" y="30480"/>
                    <a:pt x="2858893" y="0"/>
                    <a:pt x="2801743" y="0"/>
                  </a:cubicBezTo>
                  <a:lnTo>
                    <a:pt x="158750" y="0"/>
                  </a:lnTo>
                  <a:cubicBezTo>
                    <a:pt x="71120" y="0"/>
                    <a:pt x="0" y="71120"/>
                    <a:pt x="0" y="158750"/>
                  </a:cubicBezTo>
                  <a:lnTo>
                    <a:pt x="0" y="1155470"/>
                  </a:lnTo>
                  <a:cubicBezTo>
                    <a:pt x="0" y="1207541"/>
                    <a:pt x="25400" y="1253261"/>
                    <a:pt x="63500" y="1282471"/>
                  </a:cubicBezTo>
                  <a:cubicBezTo>
                    <a:pt x="91440" y="1326921"/>
                    <a:pt x="140970" y="1357400"/>
                    <a:pt x="207881" y="1357400"/>
                  </a:cubicBezTo>
                  <a:lnTo>
                    <a:pt x="2841113" y="1357400"/>
                  </a:lnTo>
                  <a:cubicBezTo>
                    <a:pt x="2928743" y="1357400"/>
                    <a:pt x="2999863" y="1286280"/>
                    <a:pt x="2999863" y="1198650"/>
                  </a:cubicBezTo>
                  <a:lnTo>
                    <a:pt x="2999863" y="201930"/>
                  </a:lnTo>
                  <a:cubicBezTo>
                    <a:pt x="2999862" y="149860"/>
                    <a:pt x="2974462" y="104140"/>
                    <a:pt x="2936363" y="74930"/>
                  </a:cubicBezTo>
                  <a:close/>
                  <a:moveTo>
                    <a:pt x="12700" y="1155470"/>
                  </a:moveTo>
                  <a:lnTo>
                    <a:pt x="12700" y="158750"/>
                  </a:lnTo>
                  <a:cubicBezTo>
                    <a:pt x="12700" y="78740"/>
                    <a:pt x="78740" y="12700"/>
                    <a:pt x="158750" y="12700"/>
                  </a:cubicBezTo>
                  <a:lnTo>
                    <a:pt x="2801743" y="12700"/>
                  </a:lnTo>
                  <a:cubicBezTo>
                    <a:pt x="2881753" y="12700"/>
                    <a:pt x="2947793" y="78740"/>
                    <a:pt x="2947793" y="158750"/>
                  </a:cubicBezTo>
                  <a:lnTo>
                    <a:pt x="2947793" y="1155470"/>
                  </a:lnTo>
                  <a:cubicBezTo>
                    <a:pt x="2947793" y="1235480"/>
                    <a:pt x="2881753" y="1301521"/>
                    <a:pt x="2801743" y="1301521"/>
                  </a:cubicBezTo>
                  <a:lnTo>
                    <a:pt x="158750" y="1301521"/>
                  </a:lnTo>
                  <a:cubicBezTo>
                    <a:pt x="78740" y="1301521"/>
                    <a:pt x="12700" y="1236750"/>
                    <a:pt x="12700" y="1155470"/>
                  </a:cubicBezTo>
                  <a:close/>
                  <a:moveTo>
                    <a:pt x="2988433" y="1198650"/>
                  </a:moveTo>
                  <a:cubicBezTo>
                    <a:pt x="2988433" y="1278660"/>
                    <a:pt x="2921123" y="1344700"/>
                    <a:pt x="2841113" y="1344700"/>
                  </a:cubicBezTo>
                  <a:lnTo>
                    <a:pt x="207881" y="1344700"/>
                  </a:lnTo>
                  <a:cubicBezTo>
                    <a:pt x="157480" y="1344700"/>
                    <a:pt x="120650" y="1328190"/>
                    <a:pt x="93980" y="1300250"/>
                  </a:cubicBezTo>
                  <a:cubicBezTo>
                    <a:pt x="114300" y="1309140"/>
                    <a:pt x="135890" y="1314220"/>
                    <a:pt x="160020" y="1314220"/>
                  </a:cubicBezTo>
                  <a:lnTo>
                    <a:pt x="2803013" y="1314220"/>
                  </a:lnTo>
                  <a:cubicBezTo>
                    <a:pt x="2890643" y="1314220"/>
                    <a:pt x="2961763" y="1243100"/>
                    <a:pt x="2961763" y="1155470"/>
                  </a:cubicBezTo>
                  <a:lnTo>
                    <a:pt x="2961763" y="158750"/>
                  </a:lnTo>
                  <a:cubicBezTo>
                    <a:pt x="2961763" y="140970"/>
                    <a:pt x="2957953" y="123190"/>
                    <a:pt x="2952873" y="106680"/>
                  </a:cubicBezTo>
                  <a:cubicBezTo>
                    <a:pt x="2974463" y="132080"/>
                    <a:pt x="2988433" y="165100"/>
                    <a:pt x="2988433" y="201930"/>
                  </a:cubicBezTo>
                  <a:lnTo>
                    <a:pt x="2988433" y="1198650"/>
                  </a:lnTo>
                  <a:cubicBezTo>
                    <a:pt x="2988433" y="1198650"/>
                    <a:pt x="2988433" y="1198650"/>
                    <a:pt x="2988433" y="1198650"/>
                  </a:cubicBezTo>
                  <a:close/>
                </a:path>
              </a:pathLst>
            </a:custGeom>
            <a:solidFill>
              <a:srgbClr val="704430"/>
            </a:solidFill>
          </p:spPr>
        </p:sp>
      </p:grpSp>
      <p:grpSp>
        <p:nvGrpSpPr>
          <p:cNvPr id="7" name="Group 7"/>
          <p:cNvGrpSpPr/>
          <p:nvPr/>
        </p:nvGrpSpPr>
        <p:grpSpPr>
          <a:xfrm>
            <a:off x="9212381" y="86558"/>
            <a:ext cx="4022855" cy="1320173"/>
            <a:chOff x="0" y="0"/>
            <a:chExt cx="16435575" cy="1913890"/>
          </a:xfrm>
        </p:grpSpPr>
        <p:sp>
          <p:nvSpPr>
            <p:cNvPr id="8" name="Freeform 8"/>
            <p:cNvSpPr/>
            <p:nvPr/>
          </p:nvSpPr>
          <p:spPr>
            <a:xfrm>
              <a:off x="0" y="0"/>
              <a:ext cx="16435575" cy="1913890"/>
            </a:xfrm>
            <a:custGeom>
              <a:avLst/>
              <a:gdLst/>
              <a:ahLst/>
              <a:cxnLst/>
              <a:rect l="l" t="t" r="r" b="b"/>
              <a:pathLst>
                <a:path w="16435575" h="1913890">
                  <a:moveTo>
                    <a:pt x="16435575" y="956945"/>
                  </a:moveTo>
                  <a:lnTo>
                    <a:pt x="16435575" y="956945"/>
                  </a:lnTo>
                  <a:cubicBezTo>
                    <a:pt x="16435575" y="1485392"/>
                    <a:pt x="16007204" y="1913890"/>
                    <a:pt x="15478630" y="1913890"/>
                  </a:cubicBezTo>
                  <a:lnTo>
                    <a:pt x="956945" y="1913890"/>
                  </a:lnTo>
                  <a:cubicBezTo>
                    <a:pt x="428371" y="1913890"/>
                    <a:pt x="0" y="1485392"/>
                    <a:pt x="0" y="956945"/>
                  </a:cubicBezTo>
                  <a:lnTo>
                    <a:pt x="0" y="956945"/>
                  </a:lnTo>
                  <a:cubicBezTo>
                    <a:pt x="0" y="428371"/>
                    <a:pt x="428371" y="0"/>
                    <a:pt x="956945" y="0"/>
                  </a:cubicBezTo>
                  <a:lnTo>
                    <a:pt x="15478630" y="0"/>
                  </a:lnTo>
                  <a:cubicBezTo>
                    <a:pt x="16007077" y="0"/>
                    <a:pt x="16435575" y="428371"/>
                    <a:pt x="16435575" y="956945"/>
                  </a:cubicBezTo>
                  <a:close/>
                </a:path>
              </a:pathLst>
            </a:custGeom>
            <a:solidFill>
              <a:srgbClr val="FFF3ED"/>
            </a:solidFill>
            <a:ln w="57150">
              <a:solidFill>
                <a:schemeClr val="tx1"/>
              </a:solidFill>
            </a:ln>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8600" y="6458022"/>
            <a:ext cx="5170490" cy="2942479"/>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34839" y="1341863"/>
            <a:ext cx="3532843" cy="3736661"/>
          </a:xfrm>
          <a:prstGeom prst="rect">
            <a:avLst/>
          </a:prstGeom>
        </p:spPr>
      </p:pic>
      <p:sp>
        <p:nvSpPr>
          <p:cNvPr id="12" name="TextBox 12"/>
          <p:cNvSpPr txBox="1"/>
          <p:nvPr/>
        </p:nvSpPr>
        <p:spPr>
          <a:xfrm>
            <a:off x="7162799" y="227384"/>
            <a:ext cx="8122014" cy="944618"/>
          </a:xfrm>
          <a:prstGeom prst="rect">
            <a:avLst/>
          </a:prstGeom>
        </p:spPr>
        <p:txBody>
          <a:bodyPr lIns="0" tIns="0" rIns="0" bIns="0" rtlCol="0" anchor="t">
            <a:spAutoFit/>
          </a:bodyPr>
          <a:lstStyle/>
          <a:p>
            <a:pPr algn="ctr">
              <a:lnSpc>
                <a:spcPts val="8000"/>
              </a:lnSpc>
            </a:pPr>
            <a:r>
              <a:rPr lang="en-US" sz="6000">
                <a:solidFill>
                  <a:srgbClr val="704430"/>
                </a:solidFill>
                <a:latin typeface="Arial" panose="020B0604020202020204" pitchFamily="34" charset="0"/>
                <a:cs typeface="Arial" panose="020B0604020202020204" pitchFamily="34" charset="0"/>
              </a:rPr>
              <a:t>Giải</a:t>
            </a:r>
          </a:p>
        </p:txBody>
      </p:sp>
      <p:sp>
        <p:nvSpPr>
          <p:cNvPr id="16" name="TextBox 15">
            <a:extLst>
              <a:ext uri="{FF2B5EF4-FFF2-40B4-BE49-F238E27FC236}">
                <a16:creationId xmlns:a16="http://schemas.microsoft.com/office/drawing/2014/main" id="{17122FD8-5BFB-13FD-6102-6DF488C57D4E}"/>
              </a:ext>
            </a:extLst>
          </p:cNvPr>
          <p:cNvSpPr txBox="1"/>
          <p:nvPr/>
        </p:nvSpPr>
        <p:spPr>
          <a:xfrm>
            <a:off x="5673494" y="2028930"/>
            <a:ext cx="11887200" cy="7266413"/>
          </a:xfrm>
          <a:prstGeom prst="rect">
            <a:avLst/>
          </a:prstGeom>
          <a:noFill/>
        </p:spPr>
        <p:txBody>
          <a:bodyPr wrap="square">
            <a:spAutoFit/>
          </a:bodyPr>
          <a:lstStyle/>
          <a:p>
            <a:pPr algn="just">
              <a:lnSpc>
                <a:spcPct val="150000"/>
              </a:lnSpc>
              <a:spcAft>
                <a:spcPts val="800"/>
              </a:spcAft>
            </a:pPr>
            <a:r>
              <a:rPr lang="en-US" sz="3600">
                <a:latin typeface="Arial" panose="020B0604020202020204" pitchFamily="34" charset="0"/>
                <a:ea typeface="Times New Roman" panose="02020603050405020304" pitchFamily="18" charset="0"/>
                <a:cs typeface="Times New Roman" panose="02020603050405020304" pitchFamily="18" charset="0"/>
              </a:rPr>
              <a:t>Từ sơ đồ Hình 5 ta thấy có 6 cách chọn phương tiện đi từ Lào Cai đến Thành phố Hồ Chí Minh, qua Hà Nội:</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a:latin typeface="Arial" panose="020B0604020202020204" pitchFamily="34" charset="0"/>
                <a:ea typeface="Times New Roman" panose="02020603050405020304" pitchFamily="18" charset="0"/>
                <a:cs typeface="Times New Roman" panose="02020603050405020304" pitchFamily="18" charset="0"/>
              </a:rPr>
              <a:t>+ Xe khách, Máy bay.</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a:latin typeface="Arial" panose="020B0604020202020204" pitchFamily="34" charset="0"/>
                <a:ea typeface="Times New Roman" panose="02020603050405020304" pitchFamily="18" charset="0"/>
                <a:cs typeface="Times New Roman" panose="02020603050405020304" pitchFamily="18" charset="0"/>
              </a:rPr>
              <a:t>+ Xe khách, Tàu hoả.</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a:latin typeface="Arial" panose="020B0604020202020204" pitchFamily="34" charset="0"/>
                <a:ea typeface="Times New Roman" panose="02020603050405020304" pitchFamily="18" charset="0"/>
                <a:cs typeface="Times New Roman" panose="02020603050405020304" pitchFamily="18" charset="0"/>
              </a:rPr>
              <a:t>+ Xe khách, Xe khách.</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a:latin typeface="Arial" panose="020B0604020202020204" pitchFamily="34" charset="0"/>
                <a:ea typeface="Times New Roman" panose="02020603050405020304" pitchFamily="18" charset="0"/>
                <a:cs typeface="Times New Roman" panose="02020603050405020304" pitchFamily="18" charset="0"/>
              </a:rPr>
              <a:t>+ Tàu hoả, Máy bay.</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a:latin typeface="Arial" panose="020B0604020202020204" pitchFamily="34" charset="0"/>
                <a:ea typeface="Times New Roman" panose="02020603050405020304" pitchFamily="18" charset="0"/>
                <a:cs typeface="Times New Roman" panose="02020603050405020304" pitchFamily="18" charset="0"/>
              </a:rPr>
              <a:t>+ Tàu hoả, Tàu hoả.</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a:latin typeface="Arial" panose="020B0604020202020204" pitchFamily="34" charset="0"/>
                <a:ea typeface="Times New Roman" panose="02020603050405020304" pitchFamily="18" charset="0"/>
                <a:cs typeface="Times New Roman" panose="02020603050405020304" pitchFamily="18" charset="0"/>
              </a:rPr>
              <a:t>+ Tàu hoả, Xe khách. </a:t>
            </a:r>
            <a:endParaRPr lang="en-US" sz="36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1126799"/>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fade">
                                      <p:cBhvr>
                                        <p:cTn id="19" dur="1000"/>
                                        <p:tgtEl>
                                          <p:spTgt spid="16">
                                            <p:txEl>
                                              <p:pRg st="0" end="0"/>
                                            </p:txEl>
                                          </p:spTgt>
                                        </p:tgtEl>
                                      </p:cBhvr>
                                    </p:animEffect>
                                    <p:anim calcmode="lin" valueType="num">
                                      <p:cBhvr>
                                        <p:cTn id="20"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6">
                                            <p:txEl>
                                              <p:pRg st="1" end="1"/>
                                            </p:txEl>
                                          </p:spTgt>
                                        </p:tgtEl>
                                        <p:attrNameLst>
                                          <p:attrName>style.visibility</p:attrName>
                                        </p:attrNameLst>
                                      </p:cBhvr>
                                      <p:to>
                                        <p:strVal val="visible"/>
                                      </p:to>
                                    </p:set>
                                    <p:animEffect transition="in" filter="fade">
                                      <p:cBhvr>
                                        <p:cTn id="26" dur="1000"/>
                                        <p:tgtEl>
                                          <p:spTgt spid="16">
                                            <p:txEl>
                                              <p:pRg st="1" end="1"/>
                                            </p:txEl>
                                          </p:spTgt>
                                        </p:tgtEl>
                                      </p:cBhvr>
                                    </p:animEffect>
                                    <p:anim calcmode="lin" valueType="num">
                                      <p:cBhvr>
                                        <p:cTn id="27"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6">
                                            <p:txEl>
                                              <p:pRg st="1" end="1"/>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xEl>
                                              <p:pRg st="2" end="2"/>
                                            </p:txEl>
                                          </p:spTgt>
                                        </p:tgtEl>
                                        <p:attrNameLst>
                                          <p:attrName>style.visibility</p:attrName>
                                        </p:attrNameLst>
                                      </p:cBhvr>
                                      <p:to>
                                        <p:strVal val="visible"/>
                                      </p:to>
                                    </p:set>
                                    <p:animEffect transition="in" filter="fade">
                                      <p:cBhvr>
                                        <p:cTn id="31" dur="1000"/>
                                        <p:tgtEl>
                                          <p:spTgt spid="16">
                                            <p:txEl>
                                              <p:pRg st="2" end="2"/>
                                            </p:txEl>
                                          </p:spTgt>
                                        </p:tgtEl>
                                      </p:cBhvr>
                                    </p:animEffect>
                                    <p:anim calcmode="lin" valueType="num">
                                      <p:cBhvr>
                                        <p:cTn id="3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16">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6">
                                            <p:txEl>
                                              <p:pRg st="3" end="3"/>
                                            </p:txEl>
                                          </p:spTgt>
                                        </p:tgtEl>
                                        <p:attrNameLst>
                                          <p:attrName>style.visibility</p:attrName>
                                        </p:attrNameLst>
                                      </p:cBhvr>
                                      <p:to>
                                        <p:strVal val="visible"/>
                                      </p:to>
                                    </p:set>
                                    <p:animEffect transition="in" filter="fade">
                                      <p:cBhvr>
                                        <p:cTn id="36" dur="1000"/>
                                        <p:tgtEl>
                                          <p:spTgt spid="16">
                                            <p:txEl>
                                              <p:pRg st="3" end="3"/>
                                            </p:txEl>
                                          </p:spTgt>
                                        </p:tgtEl>
                                      </p:cBhvr>
                                    </p:animEffect>
                                    <p:anim calcmode="lin" valueType="num">
                                      <p:cBhvr>
                                        <p:cTn id="3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16">
                                            <p:txEl>
                                              <p:pRg st="3" end="3"/>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6">
                                            <p:txEl>
                                              <p:pRg st="4" end="4"/>
                                            </p:txEl>
                                          </p:spTgt>
                                        </p:tgtEl>
                                        <p:attrNameLst>
                                          <p:attrName>style.visibility</p:attrName>
                                        </p:attrNameLst>
                                      </p:cBhvr>
                                      <p:to>
                                        <p:strVal val="visible"/>
                                      </p:to>
                                    </p:set>
                                    <p:animEffect transition="in" filter="fade">
                                      <p:cBhvr>
                                        <p:cTn id="41" dur="1000"/>
                                        <p:tgtEl>
                                          <p:spTgt spid="16">
                                            <p:txEl>
                                              <p:pRg st="4" end="4"/>
                                            </p:txEl>
                                          </p:spTgt>
                                        </p:tgtEl>
                                      </p:cBhvr>
                                    </p:animEffect>
                                    <p:anim calcmode="lin" valueType="num">
                                      <p:cBhvr>
                                        <p:cTn id="42"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4" end="4"/>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6">
                                            <p:txEl>
                                              <p:pRg st="5" end="5"/>
                                            </p:txEl>
                                          </p:spTgt>
                                        </p:tgtEl>
                                        <p:attrNameLst>
                                          <p:attrName>style.visibility</p:attrName>
                                        </p:attrNameLst>
                                      </p:cBhvr>
                                      <p:to>
                                        <p:strVal val="visible"/>
                                      </p:to>
                                    </p:set>
                                    <p:animEffect transition="in" filter="fade">
                                      <p:cBhvr>
                                        <p:cTn id="46" dur="1000"/>
                                        <p:tgtEl>
                                          <p:spTgt spid="16">
                                            <p:txEl>
                                              <p:pRg st="5" end="5"/>
                                            </p:txEl>
                                          </p:spTgt>
                                        </p:tgtEl>
                                      </p:cBhvr>
                                    </p:animEffect>
                                    <p:anim calcmode="lin" valueType="num">
                                      <p:cBhvr>
                                        <p:cTn id="47"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16">
                                            <p:txEl>
                                              <p:pRg st="5" end="5"/>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6">
                                            <p:txEl>
                                              <p:pRg st="6" end="6"/>
                                            </p:txEl>
                                          </p:spTgt>
                                        </p:tgtEl>
                                        <p:attrNameLst>
                                          <p:attrName>style.visibility</p:attrName>
                                        </p:attrNameLst>
                                      </p:cBhvr>
                                      <p:to>
                                        <p:strVal val="visible"/>
                                      </p:to>
                                    </p:set>
                                    <p:animEffect transition="in" filter="fade">
                                      <p:cBhvr>
                                        <p:cTn id="51" dur="1000"/>
                                        <p:tgtEl>
                                          <p:spTgt spid="16">
                                            <p:txEl>
                                              <p:pRg st="6" end="6"/>
                                            </p:txEl>
                                          </p:spTgt>
                                        </p:tgtEl>
                                      </p:cBhvr>
                                    </p:animEffect>
                                    <p:anim calcmode="lin" valueType="num">
                                      <p:cBhvr>
                                        <p:cTn id="52" dur="10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9982200" y="537142"/>
            <a:ext cx="5126806" cy="1652766"/>
            <a:chOff x="0" y="0"/>
            <a:chExt cx="1034622" cy="477489"/>
          </a:xfrm>
        </p:grpSpPr>
        <p:sp>
          <p:nvSpPr>
            <p:cNvPr id="4" name="Freeform 4"/>
            <p:cNvSpPr/>
            <p:nvPr/>
          </p:nvSpPr>
          <p:spPr>
            <a:xfrm>
              <a:off x="92710" y="106680"/>
              <a:ext cx="930482" cy="358109"/>
            </a:xfrm>
            <a:custGeom>
              <a:avLst/>
              <a:gdLst/>
              <a:ahLst/>
              <a:cxnLst/>
              <a:rect l="l" t="t" r="r" b="b"/>
              <a:pathLst>
                <a:path w="930482" h="358109">
                  <a:moveTo>
                    <a:pt x="903812" y="168879"/>
                  </a:moveTo>
                  <a:cubicBezTo>
                    <a:pt x="903812" y="256509"/>
                    <a:pt x="827612" y="327629"/>
                    <a:pt x="746332" y="327629"/>
                  </a:cubicBezTo>
                  <a:lnTo>
                    <a:pt x="66040" y="327629"/>
                  </a:lnTo>
                  <a:cubicBezTo>
                    <a:pt x="43180" y="327629"/>
                    <a:pt x="20320" y="322549"/>
                    <a:pt x="0" y="313659"/>
                  </a:cubicBezTo>
                  <a:cubicBezTo>
                    <a:pt x="26670" y="341599"/>
                    <a:pt x="63500" y="358109"/>
                    <a:pt x="100058" y="358109"/>
                  </a:cubicBezTo>
                  <a:lnTo>
                    <a:pt x="784432" y="358109"/>
                  </a:lnTo>
                  <a:cubicBezTo>
                    <a:pt x="864442" y="358109"/>
                    <a:pt x="930482" y="292069"/>
                    <a:pt x="930482" y="212059"/>
                  </a:cubicBezTo>
                  <a:lnTo>
                    <a:pt x="930482" y="95250"/>
                  </a:lnTo>
                  <a:cubicBezTo>
                    <a:pt x="930482" y="58420"/>
                    <a:pt x="916512" y="25400"/>
                    <a:pt x="894922" y="0"/>
                  </a:cubicBezTo>
                  <a:cubicBezTo>
                    <a:pt x="901272" y="16510"/>
                    <a:pt x="903812" y="34290"/>
                    <a:pt x="903812" y="52070"/>
                  </a:cubicBezTo>
                  <a:lnTo>
                    <a:pt x="903812" y="168879"/>
                  </a:lnTo>
                  <a:lnTo>
                    <a:pt x="903812" y="168879"/>
                  </a:lnTo>
                  <a:close/>
                </a:path>
              </a:pathLst>
            </a:custGeom>
            <a:solidFill>
              <a:srgbClr val="704430"/>
            </a:solidFill>
          </p:spPr>
        </p:sp>
        <p:sp>
          <p:nvSpPr>
            <p:cNvPr id="5" name="Freeform 5"/>
            <p:cNvSpPr/>
            <p:nvPr/>
          </p:nvSpPr>
          <p:spPr>
            <a:xfrm>
              <a:off x="12700" y="12700"/>
              <a:ext cx="969852" cy="408909"/>
            </a:xfrm>
            <a:custGeom>
              <a:avLst/>
              <a:gdLst/>
              <a:ahLst/>
              <a:cxnLst/>
              <a:rect l="l" t="t" r="r" b="b"/>
              <a:pathLst>
                <a:path w="969852" h="408909">
                  <a:moveTo>
                    <a:pt x="146050" y="408909"/>
                  </a:moveTo>
                  <a:lnTo>
                    <a:pt x="823802" y="408909"/>
                  </a:lnTo>
                  <a:cubicBezTo>
                    <a:pt x="903812" y="408909"/>
                    <a:pt x="969852" y="342869"/>
                    <a:pt x="969852" y="262859"/>
                  </a:cubicBezTo>
                  <a:lnTo>
                    <a:pt x="969852" y="146050"/>
                  </a:lnTo>
                  <a:cubicBezTo>
                    <a:pt x="969852" y="66040"/>
                    <a:pt x="903812" y="0"/>
                    <a:pt x="823802" y="0"/>
                  </a:cubicBezTo>
                  <a:lnTo>
                    <a:pt x="146050" y="0"/>
                  </a:lnTo>
                  <a:cubicBezTo>
                    <a:pt x="66040" y="0"/>
                    <a:pt x="0" y="66040"/>
                    <a:pt x="0" y="146050"/>
                  </a:cubicBezTo>
                  <a:lnTo>
                    <a:pt x="0" y="262859"/>
                  </a:lnTo>
                  <a:cubicBezTo>
                    <a:pt x="0" y="344139"/>
                    <a:pt x="66040" y="408909"/>
                    <a:pt x="146050" y="408909"/>
                  </a:cubicBezTo>
                  <a:close/>
                </a:path>
              </a:pathLst>
            </a:custGeom>
            <a:solidFill>
              <a:srgbClr val="FFF3ED"/>
            </a:solidFill>
          </p:spPr>
          <p:txBody>
            <a:bodyPr/>
            <a:lstStyle/>
            <a:p>
              <a:endParaRPr lang="en-US"/>
            </a:p>
          </p:txBody>
        </p:sp>
        <p:sp>
          <p:nvSpPr>
            <p:cNvPr id="6" name="Freeform 6"/>
            <p:cNvSpPr/>
            <p:nvPr/>
          </p:nvSpPr>
          <p:spPr>
            <a:xfrm>
              <a:off x="0" y="0"/>
              <a:ext cx="1034622" cy="477489"/>
            </a:xfrm>
            <a:custGeom>
              <a:avLst/>
              <a:gdLst/>
              <a:ahLst/>
              <a:cxnLst/>
              <a:rect l="l" t="t" r="r" b="b"/>
              <a:pathLst>
                <a:path w="1034622" h="477489">
                  <a:moveTo>
                    <a:pt x="971122" y="74930"/>
                  </a:moveTo>
                  <a:cubicBezTo>
                    <a:pt x="943182" y="30480"/>
                    <a:pt x="893652" y="0"/>
                    <a:pt x="836502" y="0"/>
                  </a:cubicBezTo>
                  <a:lnTo>
                    <a:pt x="158750" y="0"/>
                  </a:lnTo>
                  <a:cubicBezTo>
                    <a:pt x="71120" y="0"/>
                    <a:pt x="0" y="71120"/>
                    <a:pt x="0" y="158750"/>
                  </a:cubicBezTo>
                  <a:lnTo>
                    <a:pt x="0" y="275559"/>
                  </a:lnTo>
                  <a:cubicBezTo>
                    <a:pt x="0" y="327629"/>
                    <a:pt x="25400" y="373349"/>
                    <a:pt x="63500" y="402559"/>
                  </a:cubicBezTo>
                  <a:cubicBezTo>
                    <a:pt x="91440" y="447009"/>
                    <a:pt x="140970" y="477489"/>
                    <a:pt x="193401" y="477489"/>
                  </a:cubicBezTo>
                  <a:lnTo>
                    <a:pt x="875872" y="477489"/>
                  </a:lnTo>
                  <a:cubicBezTo>
                    <a:pt x="963502" y="477489"/>
                    <a:pt x="1034622" y="406369"/>
                    <a:pt x="1034622" y="318739"/>
                  </a:cubicBezTo>
                  <a:lnTo>
                    <a:pt x="1034622" y="201930"/>
                  </a:lnTo>
                  <a:cubicBezTo>
                    <a:pt x="1034622" y="149860"/>
                    <a:pt x="1009222" y="104140"/>
                    <a:pt x="971122" y="74930"/>
                  </a:cubicBezTo>
                  <a:close/>
                  <a:moveTo>
                    <a:pt x="12700" y="275559"/>
                  </a:moveTo>
                  <a:lnTo>
                    <a:pt x="12700" y="158750"/>
                  </a:lnTo>
                  <a:cubicBezTo>
                    <a:pt x="12700" y="78740"/>
                    <a:pt x="78740" y="12700"/>
                    <a:pt x="158750" y="12700"/>
                  </a:cubicBezTo>
                  <a:lnTo>
                    <a:pt x="836502" y="12700"/>
                  </a:lnTo>
                  <a:cubicBezTo>
                    <a:pt x="916512" y="12700"/>
                    <a:pt x="982552" y="78740"/>
                    <a:pt x="982552" y="158750"/>
                  </a:cubicBezTo>
                  <a:lnTo>
                    <a:pt x="982552" y="275559"/>
                  </a:lnTo>
                  <a:cubicBezTo>
                    <a:pt x="982552" y="355569"/>
                    <a:pt x="916512" y="421609"/>
                    <a:pt x="836502" y="421609"/>
                  </a:cubicBezTo>
                  <a:lnTo>
                    <a:pt x="158750" y="421609"/>
                  </a:lnTo>
                  <a:cubicBezTo>
                    <a:pt x="78740" y="421609"/>
                    <a:pt x="12700" y="356839"/>
                    <a:pt x="12700" y="275559"/>
                  </a:cubicBezTo>
                  <a:close/>
                  <a:moveTo>
                    <a:pt x="1023192" y="318739"/>
                  </a:moveTo>
                  <a:cubicBezTo>
                    <a:pt x="1023192" y="398749"/>
                    <a:pt x="955882" y="464789"/>
                    <a:pt x="875872" y="464789"/>
                  </a:cubicBezTo>
                  <a:lnTo>
                    <a:pt x="193401" y="464789"/>
                  </a:lnTo>
                  <a:cubicBezTo>
                    <a:pt x="157480" y="464789"/>
                    <a:pt x="120650" y="448279"/>
                    <a:pt x="93980" y="420339"/>
                  </a:cubicBezTo>
                  <a:cubicBezTo>
                    <a:pt x="114300" y="429229"/>
                    <a:pt x="135890" y="434309"/>
                    <a:pt x="160020" y="434309"/>
                  </a:cubicBezTo>
                  <a:lnTo>
                    <a:pt x="837772" y="434309"/>
                  </a:lnTo>
                  <a:cubicBezTo>
                    <a:pt x="925402" y="434309"/>
                    <a:pt x="996522" y="363189"/>
                    <a:pt x="996522" y="275559"/>
                  </a:cubicBezTo>
                  <a:lnTo>
                    <a:pt x="996522" y="158750"/>
                  </a:lnTo>
                  <a:cubicBezTo>
                    <a:pt x="996522" y="140970"/>
                    <a:pt x="992712" y="123190"/>
                    <a:pt x="987632" y="106680"/>
                  </a:cubicBezTo>
                  <a:cubicBezTo>
                    <a:pt x="1009222" y="132080"/>
                    <a:pt x="1023192" y="165100"/>
                    <a:pt x="1023192" y="201930"/>
                  </a:cubicBezTo>
                  <a:lnTo>
                    <a:pt x="1023192" y="318739"/>
                  </a:lnTo>
                  <a:cubicBezTo>
                    <a:pt x="1023192" y="318739"/>
                    <a:pt x="1023192" y="318739"/>
                    <a:pt x="1023192" y="318739"/>
                  </a:cubicBezTo>
                  <a:close/>
                </a:path>
              </a:pathLst>
            </a:custGeom>
            <a:solidFill>
              <a:srgbClr val="704430"/>
            </a:solidFill>
          </p:spPr>
        </p:sp>
      </p:grpSp>
      <p:grpSp>
        <p:nvGrpSpPr>
          <p:cNvPr id="13" name="Group 13"/>
          <p:cNvGrpSpPr/>
          <p:nvPr/>
        </p:nvGrpSpPr>
        <p:grpSpPr>
          <a:xfrm>
            <a:off x="8372103" y="1735825"/>
            <a:ext cx="9372600" cy="8208275"/>
            <a:chOff x="0" y="0"/>
            <a:chExt cx="2398335" cy="1993026"/>
          </a:xfrm>
        </p:grpSpPr>
        <p:sp>
          <p:nvSpPr>
            <p:cNvPr id="14" name="Freeform 14"/>
            <p:cNvSpPr/>
            <p:nvPr/>
          </p:nvSpPr>
          <p:spPr>
            <a:xfrm>
              <a:off x="92710" y="106680"/>
              <a:ext cx="2294195" cy="1873646"/>
            </a:xfrm>
            <a:custGeom>
              <a:avLst/>
              <a:gdLst/>
              <a:ahLst/>
              <a:cxnLst/>
              <a:rect l="l" t="t" r="r" b="b"/>
              <a:pathLst>
                <a:path w="2294195" h="1873646">
                  <a:moveTo>
                    <a:pt x="2267525" y="1684416"/>
                  </a:moveTo>
                  <a:cubicBezTo>
                    <a:pt x="2267525" y="1772046"/>
                    <a:pt x="2191325" y="1843166"/>
                    <a:pt x="2110045" y="1843166"/>
                  </a:cubicBezTo>
                  <a:lnTo>
                    <a:pt x="66040" y="1843166"/>
                  </a:lnTo>
                  <a:cubicBezTo>
                    <a:pt x="43180" y="1843166"/>
                    <a:pt x="20320" y="1838086"/>
                    <a:pt x="0" y="1829196"/>
                  </a:cubicBezTo>
                  <a:cubicBezTo>
                    <a:pt x="26670" y="1857136"/>
                    <a:pt x="63500" y="1873646"/>
                    <a:pt x="108749" y="1873646"/>
                  </a:cubicBezTo>
                  <a:lnTo>
                    <a:pt x="2148145" y="1873646"/>
                  </a:lnTo>
                  <a:cubicBezTo>
                    <a:pt x="2228155" y="1873646"/>
                    <a:pt x="2294195" y="1807606"/>
                    <a:pt x="2294195" y="1727596"/>
                  </a:cubicBezTo>
                  <a:lnTo>
                    <a:pt x="2294195" y="95250"/>
                  </a:lnTo>
                  <a:cubicBezTo>
                    <a:pt x="2294195" y="58420"/>
                    <a:pt x="2280225" y="25400"/>
                    <a:pt x="2258635" y="0"/>
                  </a:cubicBezTo>
                  <a:cubicBezTo>
                    <a:pt x="2264985" y="16510"/>
                    <a:pt x="2267525" y="34290"/>
                    <a:pt x="2267525" y="52070"/>
                  </a:cubicBezTo>
                  <a:lnTo>
                    <a:pt x="2267525" y="1684416"/>
                  </a:lnTo>
                  <a:lnTo>
                    <a:pt x="2267525" y="1684416"/>
                  </a:lnTo>
                  <a:close/>
                </a:path>
              </a:pathLst>
            </a:custGeom>
            <a:solidFill>
              <a:srgbClr val="704430"/>
            </a:solidFill>
          </p:spPr>
        </p:sp>
        <p:sp>
          <p:nvSpPr>
            <p:cNvPr id="15" name="Freeform 15"/>
            <p:cNvSpPr/>
            <p:nvPr/>
          </p:nvSpPr>
          <p:spPr>
            <a:xfrm>
              <a:off x="12700" y="12700"/>
              <a:ext cx="2333565" cy="1924446"/>
            </a:xfrm>
            <a:custGeom>
              <a:avLst/>
              <a:gdLst/>
              <a:ahLst/>
              <a:cxnLst/>
              <a:rect l="l" t="t" r="r" b="b"/>
              <a:pathLst>
                <a:path w="2333565" h="1924446">
                  <a:moveTo>
                    <a:pt x="146050" y="1924446"/>
                  </a:moveTo>
                  <a:lnTo>
                    <a:pt x="2187515" y="1924446"/>
                  </a:lnTo>
                  <a:cubicBezTo>
                    <a:pt x="2267525" y="1924446"/>
                    <a:pt x="2333565" y="1858406"/>
                    <a:pt x="2333565" y="1778396"/>
                  </a:cubicBezTo>
                  <a:lnTo>
                    <a:pt x="2333565" y="146050"/>
                  </a:lnTo>
                  <a:cubicBezTo>
                    <a:pt x="2333565" y="66040"/>
                    <a:pt x="2267525" y="0"/>
                    <a:pt x="2187515" y="0"/>
                  </a:cubicBezTo>
                  <a:lnTo>
                    <a:pt x="146050" y="0"/>
                  </a:lnTo>
                  <a:cubicBezTo>
                    <a:pt x="66040" y="0"/>
                    <a:pt x="0" y="66040"/>
                    <a:pt x="0" y="146050"/>
                  </a:cubicBezTo>
                  <a:lnTo>
                    <a:pt x="0" y="1778396"/>
                  </a:lnTo>
                  <a:cubicBezTo>
                    <a:pt x="0" y="1859676"/>
                    <a:pt x="66040" y="1924446"/>
                    <a:pt x="146050" y="1924446"/>
                  </a:cubicBezTo>
                  <a:close/>
                </a:path>
              </a:pathLst>
            </a:custGeom>
            <a:solidFill>
              <a:srgbClr val="FFF3ED"/>
            </a:solidFill>
          </p:spPr>
        </p:sp>
        <p:sp>
          <p:nvSpPr>
            <p:cNvPr id="16" name="Freeform 16"/>
            <p:cNvSpPr/>
            <p:nvPr/>
          </p:nvSpPr>
          <p:spPr>
            <a:xfrm>
              <a:off x="0" y="0"/>
              <a:ext cx="2398335" cy="1993026"/>
            </a:xfrm>
            <a:custGeom>
              <a:avLst/>
              <a:gdLst/>
              <a:ahLst/>
              <a:cxnLst/>
              <a:rect l="l" t="t" r="r" b="b"/>
              <a:pathLst>
                <a:path w="2398335" h="1993026">
                  <a:moveTo>
                    <a:pt x="2334835" y="74930"/>
                  </a:moveTo>
                  <a:cubicBezTo>
                    <a:pt x="2306895" y="30480"/>
                    <a:pt x="2257365" y="0"/>
                    <a:pt x="2200215" y="0"/>
                  </a:cubicBezTo>
                  <a:lnTo>
                    <a:pt x="158750" y="0"/>
                  </a:lnTo>
                  <a:cubicBezTo>
                    <a:pt x="71120" y="0"/>
                    <a:pt x="0" y="71120"/>
                    <a:pt x="0" y="158750"/>
                  </a:cubicBezTo>
                  <a:lnTo>
                    <a:pt x="0" y="1791096"/>
                  </a:lnTo>
                  <a:cubicBezTo>
                    <a:pt x="0" y="1843166"/>
                    <a:pt x="25400" y="1888886"/>
                    <a:pt x="63500" y="1918096"/>
                  </a:cubicBezTo>
                  <a:cubicBezTo>
                    <a:pt x="91440" y="1962546"/>
                    <a:pt x="140970" y="1993026"/>
                    <a:pt x="203449" y="1993026"/>
                  </a:cubicBezTo>
                  <a:lnTo>
                    <a:pt x="2239585" y="1993026"/>
                  </a:lnTo>
                  <a:cubicBezTo>
                    <a:pt x="2327215" y="1993026"/>
                    <a:pt x="2398335" y="1921906"/>
                    <a:pt x="2398335" y="1834276"/>
                  </a:cubicBezTo>
                  <a:lnTo>
                    <a:pt x="2398335" y="201930"/>
                  </a:lnTo>
                  <a:cubicBezTo>
                    <a:pt x="2398335" y="149860"/>
                    <a:pt x="2372935" y="104140"/>
                    <a:pt x="2334835" y="74930"/>
                  </a:cubicBezTo>
                  <a:close/>
                  <a:moveTo>
                    <a:pt x="12700" y="1791096"/>
                  </a:moveTo>
                  <a:lnTo>
                    <a:pt x="12700" y="158750"/>
                  </a:lnTo>
                  <a:cubicBezTo>
                    <a:pt x="12700" y="78740"/>
                    <a:pt x="78740" y="12700"/>
                    <a:pt x="158750" y="12700"/>
                  </a:cubicBezTo>
                  <a:lnTo>
                    <a:pt x="2200215" y="12700"/>
                  </a:lnTo>
                  <a:cubicBezTo>
                    <a:pt x="2280225" y="12700"/>
                    <a:pt x="2346265" y="78740"/>
                    <a:pt x="2346265" y="158750"/>
                  </a:cubicBezTo>
                  <a:lnTo>
                    <a:pt x="2346265" y="1791096"/>
                  </a:lnTo>
                  <a:cubicBezTo>
                    <a:pt x="2346265" y="1871106"/>
                    <a:pt x="2280225" y="1937146"/>
                    <a:pt x="2200215" y="1937146"/>
                  </a:cubicBezTo>
                  <a:lnTo>
                    <a:pt x="158750" y="1937146"/>
                  </a:lnTo>
                  <a:cubicBezTo>
                    <a:pt x="78740" y="1937146"/>
                    <a:pt x="12700" y="1872376"/>
                    <a:pt x="12700" y="1791096"/>
                  </a:cubicBezTo>
                  <a:close/>
                  <a:moveTo>
                    <a:pt x="2386905" y="1834276"/>
                  </a:moveTo>
                  <a:cubicBezTo>
                    <a:pt x="2386905" y="1914286"/>
                    <a:pt x="2319595" y="1980326"/>
                    <a:pt x="2239585" y="1980326"/>
                  </a:cubicBezTo>
                  <a:lnTo>
                    <a:pt x="203449" y="1980326"/>
                  </a:lnTo>
                  <a:cubicBezTo>
                    <a:pt x="157480" y="1980326"/>
                    <a:pt x="120650" y="1963816"/>
                    <a:pt x="93980" y="1935876"/>
                  </a:cubicBezTo>
                  <a:cubicBezTo>
                    <a:pt x="114300" y="1944766"/>
                    <a:pt x="135890" y="1949846"/>
                    <a:pt x="160020" y="1949846"/>
                  </a:cubicBezTo>
                  <a:lnTo>
                    <a:pt x="2201485" y="1949846"/>
                  </a:lnTo>
                  <a:cubicBezTo>
                    <a:pt x="2289115" y="1949846"/>
                    <a:pt x="2360235" y="1878726"/>
                    <a:pt x="2360235" y="1791096"/>
                  </a:cubicBezTo>
                  <a:lnTo>
                    <a:pt x="2360235" y="158750"/>
                  </a:lnTo>
                  <a:cubicBezTo>
                    <a:pt x="2360235" y="140970"/>
                    <a:pt x="2356425" y="123190"/>
                    <a:pt x="2351345" y="106680"/>
                  </a:cubicBezTo>
                  <a:cubicBezTo>
                    <a:pt x="2372935" y="132080"/>
                    <a:pt x="2386905" y="165100"/>
                    <a:pt x="2386905" y="201930"/>
                  </a:cubicBezTo>
                  <a:lnTo>
                    <a:pt x="2386905" y="1834276"/>
                  </a:lnTo>
                  <a:cubicBezTo>
                    <a:pt x="2386905" y="1834276"/>
                    <a:pt x="2386905" y="1834276"/>
                    <a:pt x="2386905" y="1834276"/>
                  </a:cubicBezTo>
                  <a:close/>
                </a:path>
              </a:pathLst>
            </a:custGeom>
            <a:solidFill>
              <a:srgbClr val="704430"/>
            </a:solidFill>
          </p:spPr>
        </p:sp>
      </p:grpSp>
      <p:grpSp>
        <p:nvGrpSpPr>
          <p:cNvPr id="17" name="Group 17"/>
          <p:cNvGrpSpPr/>
          <p:nvPr/>
        </p:nvGrpSpPr>
        <p:grpSpPr>
          <a:xfrm>
            <a:off x="14774248" y="1273027"/>
            <a:ext cx="245953" cy="245953"/>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grpSp>
        <p:nvGrpSpPr>
          <p:cNvPr id="19" name="Group 19"/>
          <p:cNvGrpSpPr/>
          <p:nvPr/>
        </p:nvGrpSpPr>
        <p:grpSpPr>
          <a:xfrm>
            <a:off x="15255710" y="1273027"/>
            <a:ext cx="245953" cy="245953"/>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grpSp>
        <p:nvGrpSpPr>
          <p:cNvPr id="21" name="Group 21"/>
          <p:cNvGrpSpPr/>
          <p:nvPr/>
        </p:nvGrpSpPr>
        <p:grpSpPr>
          <a:xfrm>
            <a:off x="15737172" y="1273027"/>
            <a:ext cx="245953" cy="245953"/>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sp>
        <p:nvSpPr>
          <p:cNvPr id="28" name="TextBox 19">
            <a:extLst>
              <a:ext uri="{FF2B5EF4-FFF2-40B4-BE49-F238E27FC236}">
                <a16:creationId xmlns:a16="http://schemas.microsoft.com/office/drawing/2014/main" id="{AE78727C-43B0-1ABC-2D03-6CE14613FB76}"/>
              </a:ext>
            </a:extLst>
          </p:cNvPr>
          <p:cNvSpPr txBox="1"/>
          <p:nvPr/>
        </p:nvSpPr>
        <p:spPr>
          <a:xfrm>
            <a:off x="10212927" y="540141"/>
            <a:ext cx="4253236" cy="112736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tIns="0" rIns="0" bIns="0" rtlCol="0" anchor="t">
            <a:spAutoFit/>
          </a:bodyPr>
          <a:lstStyle/>
          <a:p>
            <a:pPr algn="ctr">
              <a:lnSpc>
                <a:spcPts val="9900"/>
              </a:lnSpc>
            </a:pPr>
            <a:r>
              <a:rPr lang="en-US" sz="5400">
                <a:solidFill>
                  <a:schemeClr val="tx1"/>
                </a:solidFill>
                <a:latin typeface="Arial" panose="020B0604020202020204" pitchFamily="34" charset="0"/>
                <a:cs typeface="Arial" panose="020B0604020202020204" pitchFamily="34" charset="0"/>
              </a:rPr>
              <a:t>Nhận</a:t>
            </a:r>
            <a:r>
              <a:rPr lang="en-US" sz="6000">
                <a:solidFill>
                  <a:schemeClr val="tx1"/>
                </a:solidFill>
                <a:latin typeface="Arial" panose="020B0604020202020204" pitchFamily="34" charset="0"/>
                <a:cs typeface="Arial" panose="020B0604020202020204" pitchFamily="34" charset="0"/>
              </a:rPr>
              <a:t> xét</a:t>
            </a:r>
            <a:endParaRPr lang="en-US" sz="6000">
              <a:solidFill>
                <a:srgbClr val="FFF3ED"/>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E17CB29D-0B85-1085-5CD0-5B1C19CE5598}"/>
              </a:ext>
            </a:extLst>
          </p:cNvPr>
          <p:cNvSpPr txBox="1"/>
          <p:nvPr/>
        </p:nvSpPr>
        <p:spPr>
          <a:xfrm>
            <a:off x="8839200" y="1777967"/>
            <a:ext cx="8037773" cy="7482176"/>
          </a:xfrm>
          <a:prstGeom prst="rect">
            <a:avLst/>
          </a:prstGeom>
          <a:noFill/>
        </p:spPr>
        <p:txBody>
          <a:bodyPr wrap="square">
            <a:spAutoFit/>
          </a:bodyPr>
          <a:lstStyle/>
          <a:p>
            <a:pPr algn="just">
              <a:lnSpc>
                <a:spcPct val="150000"/>
              </a:lnSpc>
              <a:spcAft>
                <a:spcPts val="800"/>
              </a:spcAft>
            </a:pPr>
            <a:r>
              <a:rPr lang="en-US" sz="4000">
                <a:latin typeface="Arial" panose="020B0604020202020204" pitchFamily="34" charset="0"/>
                <a:ea typeface="Times New Roman" panose="02020603050405020304" pitchFamily="18" charset="0"/>
                <a:cs typeface="Times New Roman" panose="02020603050405020304" pitchFamily="18" charset="0"/>
              </a:rPr>
              <a:t>- Sơ đồ hình cây (Hình 6) là sơ đồ bắt đầu tại một nút duy nhất với các nhánh toả ra các nút bổ sung.</a:t>
            </a:r>
            <a:endParaRPr lang="en-US" sz="40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4000">
                <a:latin typeface="Arial" panose="020B0604020202020204" pitchFamily="34" charset="0"/>
                <a:ea typeface="Times New Roman" panose="02020603050405020304" pitchFamily="18" charset="0"/>
                <a:cs typeface="Times New Roman" panose="02020603050405020304" pitchFamily="18" charset="0"/>
              </a:rPr>
              <a:t> - Ta có thể sử dụng sơ đồ hình cây để đếm số cách hoàn toàn thành một công việc khi công việc đó đòi hỏi những hành động liên tiếp. </a:t>
            </a:r>
            <a:endParaRPr lang="en-US" sz="4000">
              <a:latin typeface="Calibri" panose="020F0502020204030204" pitchFamily="34" charset="0"/>
              <a:ea typeface="Calibri" panose="020F0502020204030204" pitchFamily="34" charset="0"/>
              <a:cs typeface="Times New Roman" panose="02020603050405020304" pitchFamily="18" charset="0"/>
            </a:endParaRPr>
          </a:p>
        </p:txBody>
      </p:sp>
      <p:pic>
        <p:nvPicPr>
          <p:cNvPr id="34" name="Picture 33" descr="Diagram&#10;&#10;Description automatically generated">
            <a:extLst>
              <a:ext uri="{FF2B5EF4-FFF2-40B4-BE49-F238E27FC236}">
                <a16:creationId xmlns:a16="http://schemas.microsoft.com/office/drawing/2014/main" id="{71CAAEF5-049C-BBA1-1064-BF89F956BF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245" y="612938"/>
            <a:ext cx="6327003" cy="9526748"/>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additive="base">
                                        <p:cTn id="14" dur="500" fill="hold"/>
                                        <p:tgtEl>
                                          <p:spTgt spid="34"/>
                                        </p:tgtEl>
                                        <p:attrNameLst>
                                          <p:attrName>ppt_x</p:attrName>
                                        </p:attrNameLst>
                                      </p:cBhvr>
                                      <p:tavLst>
                                        <p:tav tm="0">
                                          <p:val>
                                            <p:strVal val="#ppt_x"/>
                                          </p:val>
                                        </p:tav>
                                        <p:tav tm="100000">
                                          <p:val>
                                            <p:strVal val="#ppt_x"/>
                                          </p:val>
                                        </p:tav>
                                      </p:tavLst>
                                    </p:anim>
                                    <p:anim calcmode="lin" valueType="num">
                                      <p:cBhvr additive="base">
                                        <p:cTn id="15"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2">
                                            <p:txEl>
                                              <p:pRg st="0" end="0"/>
                                            </p:txEl>
                                          </p:spTgt>
                                        </p:tgtEl>
                                        <p:attrNameLst>
                                          <p:attrName>style.visibility</p:attrName>
                                        </p:attrNameLst>
                                      </p:cBhvr>
                                      <p:to>
                                        <p:strVal val="visible"/>
                                      </p:to>
                                    </p:set>
                                    <p:anim calcmode="lin" valueType="num">
                                      <p:cBhvr additive="base">
                                        <p:cTn id="20"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2">
                                            <p:txEl>
                                              <p:pRg st="1" end="1"/>
                                            </p:txEl>
                                          </p:spTgt>
                                        </p:tgtEl>
                                        <p:attrNameLst>
                                          <p:attrName>style.visibility</p:attrName>
                                        </p:attrNameLst>
                                      </p:cBhvr>
                                      <p:to>
                                        <p:strVal val="visible"/>
                                      </p:to>
                                    </p:set>
                                    <p:anim calcmode="lin" valueType="num">
                                      <p:cBhvr additive="base">
                                        <p:cTn id="26" dur="500" fill="hold"/>
                                        <p:tgtEl>
                                          <p:spTgt spid="32">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99499" y="495300"/>
            <a:ext cx="15217277" cy="8305800"/>
            <a:chOff x="0" y="0"/>
            <a:chExt cx="4030824" cy="2733845"/>
          </a:xfrm>
        </p:grpSpPr>
        <p:sp>
          <p:nvSpPr>
            <p:cNvPr id="4" name="Freeform 4"/>
            <p:cNvSpPr/>
            <p:nvPr/>
          </p:nvSpPr>
          <p:spPr>
            <a:xfrm>
              <a:off x="92710" y="106680"/>
              <a:ext cx="3926683" cy="2614465"/>
            </a:xfrm>
            <a:custGeom>
              <a:avLst/>
              <a:gdLst/>
              <a:ahLst/>
              <a:cxnLst/>
              <a:rect l="l" t="t" r="r" b="b"/>
              <a:pathLst>
                <a:path w="3926683" h="2614465">
                  <a:moveTo>
                    <a:pt x="3900013" y="2425235"/>
                  </a:moveTo>
                  <a:cubicBezTo>
                    <a:pt x="3900013" y="2512865"/>
                    <a:pt x="3823813" y="2583985"/>
                    <a:pt x="3742533" y="2583985"/>
                  </a:cubicBezTo>
                  <a:lnTo>
                    <a:pt x="66040" y="2583985"/>
                  </a:lnTo>
                  <a:cubicBezTo>
                    <a:pt x="43180" y="2583985"/>
                    <a:pt x="20320" y="2578905"/>
                    <a:pt x="0" y="2570015"/>
                  </a:cubicBezTo>
                  <a:cubicBezTo>
                    <a:pt x="26670" y="2597955"/>
                    <a:pt x="63500" y="2614465"/>
                    <a:pt x="119154" y="2614465"/>
                  </a:cubicBezTo>
                  <a:lnTo>
                    <a:pt x="3780633" y="2614465"/>
                  </a:lnTo>
                  <a:cubicBezTo>
                    <a:pt x="3860644" y="2614465"/>
                    <a:pt x="3926683" y="2548425"/>
                    <a:pt x="3926683" y="2468415"/>
                  </a:cubicBezTo>
                  <a:lnTo>
                    <a:pt x="3926683" y="95250"/>
                  </a:lnTo>
                  <a:cubicBezTo>
                    <a:pt x="3926683" y="58420"/>
                    <a:pt x="3912713" y="25400"/>
                    <a:pt x="3891124" y="0"/>
                  </a:cubicBezTo>
                  <a:cubicBezTo>
                    <a:pt x="3897474" y="16510"/>
                    <a:pt x="3900013" y="34290"/>
                    <a:pt x="3900013" y="52070"/>
                  </a:cubicBezTo>
                  <a:lnTo>
                    <a:pt x="3900013" y="2425235"/>
                  </a:lnTo>
                  <a:lnTo>
                    <a:pt x="3900013" y="2425235"/>
                  </a:lnTo>
                  <a:close/>
                </a:path>
              </a:pathLst>
            </a:custGeom>
            <a:solidFill>
              <a:srgbClr val="704430"/>
            </a:solidFill>
          </p:spPr>
        </p:sp>
        <p:sp>
          <p:nvSpPr>
            <p:cNvPr id="5" name="Freeform 5"/>
            <p:cNvSpPr/>
            <p:nvPr/>
          </p:nvSpPr>
          <p:spPr>
            <a:xfrm>
              <a:off x="12700" y="12700"/>
              <a:ext cx="3966054" cy="2665265"/>
            </a:xfrm>
            <a:custGeom>
              <a:avLst/>
              <a:gdLst/>
              <a:ahLst/>
              <a:cxnLst/>
              <a:rect l="l" t="t" r="r" b="b"/>
              <a:pathLst>
                <a:path w="3966054" h="2665265">
                  <a:moveTo>
                    <a:pt x="146050" y="2665265"/>
                  </a:moveTo>
                  <a:lnTo>
                    <a:pt x="3820004" y="2665265"/>
                  </a:lnTo>
                  <a:cubicBezTo>
                    <a:pt x="3900013" y="2665265"/>
                    <a:pt x="3966054" y="2599225"/>
                    <a:pt x="3966054" y="2519215"/>
                  </a:cubicBezTo>
                  <a:lnTo>
                    <a:pt x="3966054" y="146050"/>
                  </a:lnTo>
                  <a:cubicBezTo>
                    <a:pt x="3966054" y="66040"/>
                    <a:pt x="3900013" y="0"/>
                    <a:pt x="3820004" y="0"/>
                  </a:cubicBezTo>
                  <a:lnTo>
                    <a:pt x="146050" y="0"/>
                  </a:lnTo>
                  <a:cubicBezTo>
                    <a:pt x="66040" y="0"/>
                    <a:pt x="0" y="66040"/>
                    <a:pt x="0" y="146050"/>
                  </a:cubicBezTo>
                  <a:lnTo>
                    <a:pt x="0" y="2519215"/>
                  </a:lnTo>
                  <a:cubicBezTo>
                    <a:pt x="0" y="2600495"/>
                    <a:pt x="66040" y="2665265"/>
                    <a:pt x="146050" y="2665265"/>
                  </a:cubicBezTo>
                  <a:close/>
                </a:path>
              </a:pathLst>
            </a:custGeom>
            <a:solidFill>
              <a:srgbClr val="B9DDBF"/>
            </a:solidFill>
          </p:spPr>
        </p:sp>
        <p:sp>
          <p:nvSpPr>
            <p:cNvPr id="6" name="Freeform 6"/>
            <p:cNvSpPr/>
            <p:nvPr/>
          </p:nvSpPr>
          <p:spPr>
            <a:xfrm>
              <a:off x="0" y="0"/>
              <a:ext cx="4030824" cy="2733845"/>
            </a:xfrm>
            <a:custGeom>
              <a:avLst/>
              <a:gdLst/>
              <a:ahLst/>
              <a:cxnLst/>
              <a:rect l="l" t="t" r="r" b="b"/>
              <a:pathLst>
                <a:path w="4030824" h="2733845">
                  <a:moveTo>
                    <a:pt x="3967324" y="74930"/>
                  </a:moveTo>
                  <a:cubicBezTo>
                    <a:pt x="3939384" y="30480"/>
                    <a:pt x="3889854" y="0"/>
                    <a:pt x="3832704" y="0"/>
                  </a:cubicBezTo>
                  <a:lnTo>
                    <a:pt x="158750" y="0"/>
                  </a:lnTo>
                  <a:cubicBezTo>
                    <a:pt x="71120" y="0"/>
                    <a:pt x="0" y="71120"/>
                    <a:pt x="0" y="158750"/>
                  </a:cubicBezTo>
                  <a:lnTo>
                    <a:pt x="0" y="2531915"/>
                  </a:lnTo>
                  <a:cubicBezTo>
                    <a:pt x="0" y="2583985"/>
                    <a:pt x="25400" y="2629705"/>
                    <a:pt x="63500" y="2658915"/>
                  </a:cubicBezTo>
                  <a:cubicBezTo>
                    <a:pt x="91440" y="2703365"/>
                    <a:pt x="140970" y="2733845"/>
                    <a:pt x="215477" y="2733845"/>
                  </a:cubicBezTo>
                  <a:lnTo>
                    <a:pt x="3872074" y="2733845"/>
                  </a:lnTo>
                  <a:cubicBezTo>
                    <a:pt x="3959704" y="2733845"/>
                    <a:pt x="4030824" y="2662725"/>
                    <a:pt x="4030824" y="2575095"/>
                  </a:cubicBezTo>
                  <a:lnTo>
                    <a:pt x="4030824" y="201930"/>
                  </a:lnTo>
                  <a:cubicBezTo>
                    <a:pt x="4030823" y="149860"/>
                    <a:pt x="4005423" y="104140"/>
                    <a:pt x="3967324" y="74930"/>
                  </a:cubicBezTo>
                  <a:close/>
                  <a:moveTo>
                    <a:pt x="12700" y="2531915"/>
                  </a:moveTo>
                  <a:lnTo>
                    <a:pt x="12700" y="158750"/>
                  </a:lnTo>
                  <a:cubicBezTo>
                    <a:pt x="12700" y="78740"/>
                    <a:pt x="78740" y="12700"/>
                    <a:pt x="158750" y="12700"/>
                  </a:cubicBezTo>
                  <a:lnTo>
                    <a:pt x="3832704" y="12700"/>
                  </a:lnTo>
                  <a:cubicBezTo>
                    <a:pt x="3912713" y="12700"/>
                    <a:pt x="3978754" y="78740"/>
                    <a:pt x="3978754" y="158750"/>
                  </a:cubicBezTo>
                  <a:lnTo>
                    <a:pt x="3978754" y="2531915"/>
                  </a:lnTo>
                  <a:cubicBezTo>
                    <a:pt x="3978754" y="2611925"/>
                    <a:pt x="3912713" y="2677965"/>
                    <a:pt x="3832704" y="2677965"/>
                  </a:cubicBezTo>
                  <a:lnTo>
                    <a:pt x="158750" y="2677965"/>
                  </a:lnTo>
                  <a:cubicBezTo>
                    <a:pt x="78740" y="2677965"/>
                    <a:pt x="12700" y="2613195"/>
                    <a:pt x="12700" y="2531915"/>
                  </a:cubicBezTo>
                  <a:close/>
                  <a:moveTo>
                    <a:pt x="4019393" y="2575095"/>
                  </a:moveTo>
                  <a:cubicBezTo>
                    <a:pt x="4019393" y="2655105"/>
                    <a:pt x="3952084" y="2721145"/>
                    <a:pt x="3872073" y="2721145"/>
                  </a:cubicBezTo>
                  <a:lnTo>
                    <a:pt x="215477" y="2721145"/>
                  </a:lnTo>
                  <a:cubicBezTo>
                    <a:pt x="157480" y="2721145"/>
                    <a:pt x="120650" y="2704635"/>
                    <a:pt x="93980" y="2676695"/>
                  </a:cubicBezTo>
                  <a:cubicBezTo>
                    <a:pt x="114300" y="2685585"/>
                    <a:pt x="135890" y="2690665"/>
                    <a:pt x="160020" y="2690665"/>
                  </a:cubicBezTo>
                  <a:lnTo>
                    <a:pt x="3833974" y="2690665"/>
                  </a:lnTo>
                  <a:cubicBezTo>
                    <a:pt x="3921604" y="2690665"/>
                    <a:pt x="3992724" y="2619545"/>
                    <a:pt x="3992724" y="2531915"/>
                  </a:cubicBezTo>
                  <a:lnTo>
                    <a:pt x="3992724" y="158750"/>
                  </a:lnTo>
                  <a:cubicBezTo>
                    <a:pt x="3992724" y="140970"/>
                    <a:pt x="3988913" y="123190"/>
                    <a:pt x="3983834" y="106680"/>
                  </a:cubicBezTo>
                  <a:cubicBezTo>
                    <a:pt x="4005424" y="132080"/>
                    <a:pt x="4019393" y="165100"/>
                    <a:pt x="4019393" y="201930"/>
                  </a:cubicBezTo>
                  <a:lnTo>
                    <a:pt x="4019393" y="2575095"/>
                  </a:lnTo>
                  <a:cubicBezTo>
                    <a:pt x="4019393" y="2575095"/>
                    <a:pt x="4019393" y="2575095"/>
                    <a:pt x="4019393" y="2575095"/>
                  </a:cubicBezTo>
                  <a:close/>
                </a:path>
              </a:pathLst>
            </a:custGeom>
            <a:solidFill>
              <a:srgbClr val="70443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663593" y="830520"/>
            <a:ext cx="535653" cy="60697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44479" y="719964"/>
            <a:ext cx="758021" cy="758021"/>
          </a:xfrm>
          <a:prstGeom prst="rect">
            <a:avLst/>
          </a:prstGeom>
        </p:spPr>
      </p:pic>
      <p:sp>
        <p:nvSpPr>
          <p:cNvPr id="24" name="AutoShape 24"/>
          <p:cNvSpPr/>
          <p:nvPr/>
        </p:nvSpPr>
        <p:spPr>
          <a:xfrm>
            <a:off x="1667799" y="1516569"/>
            <a:ext cx="14554503" cy="45531"/>
          </a:xfrm>
          <a:prstGeom prst="line">
            <a:avLst/>
          </a:prstGeom>
          <a:ln w="47625" cap="flat">
            <a:solidFill>
              <a:srgbClr val="704430"/>
            </a:solidFill>
            <a:prstDash val="solid"/>
            <a:headEnd type="none" w="sm" len="sm"/>
            <a:tailEnd type="none" w="sm" len="sm"/>
          </a:ln>
        </p:spPr>
      </p:sp>
      <p:sp>
        <p:nvSpPr>
          <p:cNvPr id="42" name="Rectangle: Rounded Corners 41">
            <a:extLst>
              <a:ext uri="{FF2B5EF4-FFF2-40B4-BE49-F238E27FC236}">
                <a16:creationId xmlns:a16="http://schemas.microsoft.com/office/drawing/2014/main" id="{BA038B96-AF2E-E86D-B33D-3892CDC88696}"/>
              </a:ext>
            </a:extLst>
          </p:cNvPr>
          <p:cNvSpPr/>
          <p:nvPr/>
        </p:nvSpPr>
        <p:spPr>
          <a:xfrm>
            <a:off x="2452041" y="1847632"/>
            <a:ext cx="1966643" cy="835373"/>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spcAft>
                <a:spcPts val="800"/>
              </a:spcAft>
            </a:pPr>
            <a:r>
              <a:rPr lang="en-US" sz="3600" b="1">
                <a:latin typeface="Arial" panose="020B0604020202020204" pitchFamily="34" charset="0"/>
                <a:ea typeface="Times New Roman" panose="02020603050405020304" pitchFamily="18" charset="0"/>
                <a:cs typeface="Arial" panose="020B0604020202020204" pitchFamily="34" charset="0"/>
              </a:rPr>
              <a:t>Ví dụ 4</a:t>
            </a:r>
            <a:endParaRPr lang="en-US" sz="3600">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61D196C1-E7C2-EF1C-4EB9-27D9552C758A}"/>
              </a:ext>
            </a:extLst>
          </p:cNvPr>
          <p:cNvSpPr txBox="1"/>
          <p:nvPr/>
        </p:nvSpPr>
        <p:spPr>
          <a:xfrm>
            <a:off x="2452035" y="644784"/>
            <a:ext cx="10084886" cy="820674"/>
          </a:xfrm>
          <a:prstGeom prst="rect">
            <a:avLst/>
          </a:prstGeom>
          <a:noFill/>
        </p:spPr>
        <p:txBody>
          <a:bodyPr wrap="square" rtlCol="0">
            <a:spAutoFit/>
          </a:bodyPr>
          <a:lstStyle/>
          <a:p>
            <a:pPr>
              <a:lnSpc>
                <a:spcPct val="150000"/>
              </a:lnSpc>
            </a:pPr>
            <a:r>
              <a:rPr lang="en-US" sz="3600" b="1">
                <a:latin typeface="Arial" panose="020B0604020202020204" pitchFamily="34" charset="0"/>
                <a:cs typeface="Arial" panose="020B0604020202020204" pitchFamily="34" charset="0"/>
              </a:rPr>
              <a:t>Em hãy đọc nội dung Ví dụ 4:</a:t>
            </a:r>
          </a:p>
        </p:txBody>
      </p:sp>
      <p:sp>
        <p:nvSpPr>
          <p:cNvPr id="16" name="TextBox 15">
            <a:extLst>
              <a:ext uri="{FF2B5EF4-FFF2-40B4-BE49-F238E27FC236}">
                <a16:creationId xmlns:a16="http://schemas.microsoft.com/office/drawing/2014/main" id="{218FD1FC-05A7-EC1E-C97E-4DF57F8BAF44}"/>
              </a:ext>
            </a:extLst>
          </p:cNvPr>
          <p:cNvSpPr txBox="1"/>
          <p:nvPr/>
        </p:nvSpPr>
        <p:spPr>
          <a:xfrm>
            <a:off x="2432237" y="2982689"/>
            <a:ext cx="13770267" cy="4444807"/>
          </a:xfrm>
          <a:prstGeom prst="rect">
            <a:avLst/>
          </a:prstGeom>
          <a:noFill/>
        </p:spPr>
        <p:txBody>
          <a:bodyPr wrap="square">
            <a:spAutoFit/>
          </a:bodyPr>
          <a:lstStyle/>
          <a:p>
            <a:pPr>
              <a:lnSpc>
                <a:spcPct val="150000"/>
              </a:lnSpc>
              <a:spcAft>
                <a:spcPts val="1200"/>
              </a:spcAft>
            </a:pPr>
            <a:r>
              <a:rPr lang="en-US" sz="3200">
                <a:latin typeface="Arial" panose="020B0604020202020204" pitchFamily="34" charset="0"/>
                <a:ea typeface="Calibri" panose="020F0502020204030204" pitchFamily="34" charset="0"/>
                <a:cs typeface="Times New Roman" panose="02020603050405020304" pitchFamily="18" charset="0"/>
              </a:rPr>
              <a:t>Bạn Hương có 3 chiếc quần khác màu: xám, đen, nâu nhạt và 4 chiếc áo sơ mi khác màu: hồng, vàng, xanh, tím. Hãy vẽ sơ đồ hình cây biểu thị số cách chọn:</a:t>
            </a:r>
            <a:br>
              <a:rPr lang="en-US" sz="3200">
                <a:latin typeface="Arial" panose="020B0604020202020204" pitchFamily="34" charset="0"/>
                <a:ea typeface="Calibri" panose="020F0502020204030204" pitchFamily="34" charset="0"/>
                <a:cs typeface="Times New Roman" panose="02020603050405020304" pitchFamily="18" charset="0"/>
              </a:rPr>
            </a:br>
            <a:r>
              <a:rPr lang="en-US" sz="3200">
                <a:latin typeface="Arial" panose="020B0604020202020204" pitchFamily="34" charset="0"/>
                <a:ea typeface="Calibri" panose="020F0502020204030204" pitchFamily="34" charset="0"/>
                <a:cs typeface="Times New Roman" panose="02020603050405020304" pitchFamily="18" charset="0"/>
              </a:rPr>
              <a:t>a) 1 chiếc quần;</a:t>
            </a:r>
            <a:br>
              <a:rPr lang="en-US" sz="3200">
                <a:latin typeface="Arial" panose="020B0604020202020204" pitchFamily="34" charset="0"/>
                <a:ea typeface="Calibri" panose="020F0502020204030204" pitchFamily="34" charset="0"/>
                <a:cs typeface="Times New Roman" panose="02020603050405020304" pitchFamily="18" charset="0"/>
              </a:rPr>
            </a:br>
            <a:r>
              <a:rPr lang="en-US" sz="3200">
                <a:latin typeface="Arial" panose="020B0604020202020204" pitchFamily="34" charset="0"/>
                <a:ea typeface="Calibri" panose="020F0502020204030204" pitchFamily="34" charset="0"/>
                <a:cs typeface="Times New Roman" panose="02020603050405020304" pitchFamily="18" charset="0"/>
              </a:rPr>
              <a:t>b) 1 chiếc áo sơ mi;</a:t>
            </a:r>
            <a:br>
              <a:rPr lang="en-US" sz="3200">
                <a:latin typeface="Arial" panose="020B0604020202020204" pitchFamily="34" charset="0"/>
                <a:ea typeface="Calibri" panose="020F0502020204030204" pitchFamily="34" charset="0"/>
                <a:cs typeface="Times New Roman" panose="02020603050405020304" pitchFamily="18" charset="0"/>
              </a:rPr>
            </a:br>
            <a:r>
              <a:rPr lang="en-US" sz="3200">
                <a:latin typeface="Arial" panose="020B0604020202020204" pitchFamily="34" charset="0"/>
                <a:ea typeface="Calibri" panose="020F0502020204030204" pitchFamily="34" charset="0"/>
                <a:cs typeface="Times New Roman" panose="02020603050405020304" pitchFamily="18" charset="0"/>
              </a:rPr>
              <a:t>c) 1 bộ quần áo.</a:t>
            </a:r>
            <a:endParaRPr lang="en-US" sz="320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42710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 calcmode="lin" valueType="num">
                                      <p:cBhvr additive="base">
                                        <p:cTn id="14" dur="500" fill="hold"/>
                                        <p:tgtEl>
                                          <p:spTgt spid="42"/>
                                        </p:tgtEl>
                                        <p:attrNameLst>
                                          <p:attrName>ppt_x</p:attrName>
                                        </p:attrNameLst>
                                      </p:cBhvr>
                                      <p:tavLst>
                                        <p:tav tm="0">
                                          <p:val>
                                            <p:strVal val="#ppt_x"/>
                                          </p:val>
                                        </p:tav>
                                        <p:tav tm="100000">
                                          <p:val>
                                            <p:strVal val="#ppt_x"/>
                                          </p:val>
                                        </p:tav>
                                      </p:tavLst>
                                    </p:anim>
                                    <p:anim calcmode="lin" valueType="num">
                                      <p:cBhvr additive="base">
                                        <p:cTn id="15"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143000" y="32334"/>
            <a:ext cx="3581213" cy="1652766"/>
            <a:chOff x="0" y="0"/>
            <a:chExt cx="1034622" cy="477489"/>
          </a:xfrm>
        </p:grpSpPr>
        <p:sp>
          <p:nvSpPr>
            <p:cNvPr id="4" name="Freeform 4"/>
            <p:cNvSpPr/>
            <p:nvPr/>
          </p:nvSpPr>
          <p:spPr>
            <a:xfrm>
              <a:off x="92710" y="106680"/>
              <a:ext cx="930482" cy="358109"/>
            </a:xfrm>
            <a:custGeom>
              <a:avLst/>
              <a:gdLst/>
              <a:ahLst/>
              <a:cxnLst/>
              <a:rect l="l" t="t" r="r" b="b"/>
              <a:pathLst>
                <a:path w="930482" h="358109">
                  <a:moveTo>
                    <a:pt x="903812" y="168879"/>
                  </a:moveTo>
                  <a:cubicBezTo>
                    <a:pt x="903812" y="256509"/>
                    <a:pt x="827612" y="327629"/>
                    <a:pt x="746332" y="327629"/>
                  </a:cubicBezTo>
                  <a:lnTo>
                    <a:pt x="66040" y="327629"/>
                  </a:lnTo>
                  <a:cubicBezTo>
                    <a:pt x="43180" y="327629"/>
                    <a:pt x="20320" y="322549"/>
                    <a:pt x="0" y="313659"/>
                  </a:cubicBezTo>
                  <a:cubicBezTo>
                    <a:pt x="26670" y="341599"/>
                    <a:pt x="63500" y="358109"/>
                    <a:pt x="100058" y="358109"/>
                  </a:cubicBezTo>
                  <a:lnTo>
                    <a:pt x="784432" y="358109"/>
                  </a:lnTo>
                  <a:cubicBezTo>
                    <a:pt x="864442" y="358109"/>
                    <a:pt x="930482" y="292069"/>
                    <a:pt x="930482" y="212059"/>
                  </a:cubicBezTo>
                  <a:lnTo>
                    <a:pt x="930482" y="95250"/>
                  </a:lnTo>
                  <a:cubicBezTo>
                    <a:pt x="930482" y="58420"/>
                    <a:pt x="916512" y="25400"/>
                    <a:pt x="894922" y="0"/>
                  </a:cubicBezTo>
                  <a:cubicBezTo>
                    <a:pt x="901272" y="16510"/>
                    <a:pt x="903812" y="34290"/>
                    <a:pt x="903812" y="52070"/>
                  </a:cubicBezTo>
                  <a:lnTo>
                    <a:pt x="903812" y="168879"/>
                  </a:lnTo>
                  <a:lnTo>
                    <a:pt x="903812" y="168879"/>
                  </a:lnTo>
                  <a:close/>
                </a:path>
              </a:pathLst>
            </a:custGeom>
            <a:solidFill>
              <a:srgbClr val="704430"/>
            </a:solidFill>
          </p:spPr>
        </p:sp>
        <p:sp>
          <p:nvSpPr>
            <p:cNvPr id="5" name="Freeform 5"/>
            <p:cNvSpPr/>
            <p:nvPr/>
          </p:nvSpPr>
          <p:spPr>
            <a:xfrm>
              <a:off x="12700" y="12700"/>
              <a:ext cx="969852" cy="408909"/>
            </a:xfrm>
            <a:custGeom>
              <a:avLst/>
              <a:gdLst/>
              <a:ahLst/>
              <a:cxnLst/>
              <a:rect l="l" t="t" r="r" b="b"/>
              <a:pathLst>
                <a:path w="969852" h="408909">
                  <a:moveTo>
                    <a:pt x="146050" y="408909"/>
                  </a:moveTo>
                  <a:lnTo>
                    <a:pt x="823802" y="408909"/>
                  </a:lnTo>
                  <a:cubicBezTo>
                    <a:pt x="903812" y="408909"/>
                    <a:pt x="969852" y="342869"/>
                    <a:pt x="969852" y="262859"/>
                  </a:cubicBezTo>
                  <a:lnTo>
                    <a:pt x="969852" y="146050"/>
                  </a:lnTo>
                  <a:cubicBezTo>
                    <a:pt x="969852" y="66040"/>
                    <a:pt x="903812" y="0"/>
                    <a:pt x="823802" y="0"/>
                  </a:cubicBezTo>
                  <a:lnTo>
                    <a:pt x="146050" y="0"/>
                  </a:lnTo>
                  <a:cubicBezTo>
                    <a:pt x="66040" y="0"/>
                    <a:pt x="0" y="66040"/>
                    <a:pt x="0" y="146050"/>
                  </a:cubicBezTo>
                  <a:lnTo>
                    <a:pt x="0" y="262859"/>
                  </a:lnTo>
                  <a:cubicBezTo>
                    <a:pt x="0" y="344139"/>
                    <a:pt x="66040" y="408909"/>
                    <a:pt x="146050" y="408909"/>
                  </a:cubicBezTo>
                  <a:close/>
                </a:path>
              </a:pathLst>
            </a:custGeom>
            <a:solidFill>
              <a:srgbClr val="FFF3ED"/>
            </a:solidFill>
          </p:spPr>
        </p:sp>
        <p:sp>
          <p:nvSpPr>
            <p:cNvPr id="6" name="Freeform 6"/>
            <p:cNvSpPr/>
            <p:nvPr/>
          </p:nvSpPr>
          <p:spPr>
            <a:xfrm>
              <a:off x="0" y="0"/>
              <a:ext cx="1034622" cy="477489"/>
            </a:xfrm>
            <a:custGeom>
              <a:avLst/>
              <a:gdLst/>
              <a:ahLst/>
              <a:cxnLst/>
              <a:rect l="l" t="t" r="r" b="b"/>
              <a:pathLst>
                <a:path w="1034622" h="477489">
                  <a:moveTo>
                    <a:pt x="971122" y="74930"/>
                  </a:moveTo>
                  <a:cubicBezTo>
                    <a:pt x="943182" y="30480"/>
                    <a:pt x="893652" y="0"/>
                    <a:pt x="836502" y="0"/>
                  </a:cubicBezTo>
                  <a:lnTo>
                    <a:pt x="158750" y="0"/>
                  </a:lnTo>
                  <a:cubicBezTo>
                    <a:pt x="71120" y="0"/>
                    <a:pt x="0" y="71120"/>
                    <a:pt x="0" y="158750"/>
                  </a:cubicBezTo>
                  <a:lnTo>
                    <a:pt x="0" y="275559"/>
                  </a:lnTo>
                  <a:cubicBezTo>
                    <a:pt x="0" y="327629"/>
                    <a:pt x="25400" y="373349"/>
                    <a:pt x="63500" y="402559"/>
                  </a:cubicBezTo>
                  <a:cubicBezTo>
                    <a:pt x="91440" y="447009"/>
                    <a:pt x="140970" y="477489"/>
                    <a:pt x="193401" y="477489"/>
                  </a:cubicBezTo>
                  <a:lnTo>
                    <a:pt x="875872" y="477489"/>
                  </a:lnTo>
                  <a:cubicBezTo>
                    <a:pt x="963502" y="477489"/>
                    <a:pt x="1034622" y="406369"/>
                    <a:pt x="1034622" y="318739"/>
                  </a:cubicBezTo>
                  <a:lnTo>
                    <a:pt x="1034622" y="201930"/>
                  </a:lnTo>
                  <a:cubicBezTo>
                    <a:pt x="1034622" y="149860"/>
                    <a:pt x="1009222" y="104140"/>
                    <a:pt x="971122" y="74930"/>
                  </a:cubicBezTo>
                  <a:close/>
                  <a:moveTo>
                    <a:pt x="12700" y="275559"/>
                  </a:moveTo>
                  <a:lnTo>
                    <a:pt x="12700" y="158750"/>
                  </a:lnTo>
                  <a:cubicBezTo>
                    <a:pt x="12700" y="78740"/>
                    <a:pt x="78740" y="12700"/>
                    <a:pt x="158750" y="12700"/>
                  </a:cubicBezTo>
                  <a:lnTo>
                    <a:pt x="836502" y="12700"/>
                  </a:lnTo>
                  <a:cubicBezTo>
                    <a:pt x="916512" y="12700"/>
                    <a:pt x="982552" y="78740"/>
                    <a:pt x="982552" y="158750"/>
                  </a:cubicBezTo>
                  <a:lnTo>
                    <a:pt x="982552" y="275559"/>
                  </a:lnTo>
                  <a:cubicBezTo>
                    <a:pt x="982552" y="355569"/>
                    <a:pt x="916512" y="421609"/>
                    <a:pt x="836502" y="421609"/>
                  </a:cubicBezTo>
                  <a:lnTo>
                    <a:pt x="158750" y="421609"/>
                  </a:lnTo>
                  <a:cubicBezTo>
                    <a:pt x="78740" y="421609"/>
                    <a:pt x="12700" y="356839"/>
                    <a:pt x="12700" y="275559"/>
                  </a:cubicBezTo>
                  <a:close/>
                  <a:moveTo>
                    <a:pt x="1023192" y="318739"/>
                  </a:moveTo>
                  <a:cubicBezTo>
                    <a:pt x="1023192" y="398749"/>
                    <a:pt x="955882" y="464789"/>
                    <a:pt x="875872" y="464789"/>
                  </a:cubicBezTo>
                  <a:lnTo>
                    <a:pt x="193401" y="464789"/>
                  </a:lnTo>
                  <a:cubicBezTo>
                    <a:pt x="157480" y="464789"/>
                    <a:pt x="120650" y="448279"/>
                    <a:pt x="93980" y="420339"/>
                  </a:cubicBezTo>
                  <a:cubicBezTo>
                    <a:pt x="114300" y="429229"/>
                    <a:pt x="135890" y="434309"/>
                    <a:pt x="160020" y="434309"/>
                  </a:cubicBezTo>
                  <a:lnTo>
                    <a:pt x="837772" y="434309"/>
                  </a:lnTo>
                  <a:cubicBezTo>
                    <a:pt x="925402" y="434309"/>
                    <a:pt x="996522" y="363189"/>
                    <a:pt x="996522" y="275559"/>
                  </a:cubicBezTo>
                  <a:lnTo>
                    <a:pt x="996522" y="158750"/>
                  </a:lnTo>
                  <a:cubicBezTo>
                    <a:pt x="996522" y="140970"/>
                    <a:pt x="992712" y="123190"/>
                    <a:pt x="987632" y="106680"/>
                  </a:cubicBezTo>
                  <a:cubicBezTo>
                    <a:pt x="1009222" y="132080"/>
                    <a:pt x="1023192" y="165100"/>
                    <a:pt x="1023192" y="201930"/>
                  </a:cubicBezTo>
                  <a:lnTo>
                    <a:pt x="1023192" y="318739"/>
                  </a:lnTo>
                  <a:cubicBezTo>
                    <a:pt x="1023192" y="318739"/>
                    <a:pt x="1023192" y="318739"/>
                    <a:pt x="1023192" y="318739"/>
                  </a:cubicBezTo>
                  <a:close/>
                </a:path>
              </a:pathLst>
            </a:custGeom>
            <a:solidFill>
              <a:srgbClr val="704430"/>
            </a:solidFill>
          </p:spPr>
        </p:sp>
      </p:grpSp>
      <p:grpSp>
        <p:nvGrpSpPr>
          <p:cNvPr id="13" name="Group 13"/>
          <p:cNvGrpSpPr/>
          <p:nvPr/>
        </p:nvGrpSpPr>
        <p:grpSpPr>
          <a:xfrm>
            <a:off x="213254" y="1175239"/>
            <a:ext cx="5854462" cy="8710168"/>
            <a:chOff x="0" y="0"/>
            <a:chExt cx="2398335" cy="1993026"/>
          </a:xfrm>
        </p:grpSpPr>
        <p:sp>
          <p:nvSpPr>
            <p:cNvPr id="14" name="Freeform 14"/>
            <p:cNvSpPr/>
            <p:nvPr/>
          </p:nvSpPr>
          <p:spPr>
            <a:xfrm>
              <a:off x="92710" y="106680"/>
              <a:ext cx="2294195" cy="1873646"/>
            </a:xfrm>
            <a:custGeom>
              <a:avLst/>
              <a:gdLst/>
              <a:ahLst/>
              <a:cxnLst/>
              <a:rect l="l" t="t" r="r" b="b"/>
              <a:pathLst>
                <a:path w="2294195" h="1873646">
                  <a:moveTo>
                    <a:pt x="2267525" y="1684416"/>
                  </a:moveTo>
                  <a:cubicBezTo>
                    <a:pt x="2267525" y="1772046"/>
                    <a:pt x="2191325" y="1843166"/>
                    <a:pt x="2110045" y="1843166"/>
                  </a:cubicBezTo>
                  <a:lnTo>
                    <a:pt x="66040" y="1843166"/>
                  </a:lnTo>
                  <a:cubicBezTo>
                    <a:pt x="43180" y="1843166"/>
                    <a:pt x="20320" y="1838086"/>
                    <a:pt x="0" y="1829196"/>
                  </a:cubicBezTo>
                  <a:cubicBezTo>
                    <a:pt x="26670" y="1857136"/>
                    <a:pt x="63500" y="1873646"/>
                    <a:pt x="108749" y="1873646"/>
                  </a:cubicBezTo>
                  <a:lnTo>
                    <a:pt x="2148145" y="1873646"/>
                  </a:lnTo>
                  <a:cubicBezTo>
                    <a:pt x="2228155" y="1873646"/>
                    <a:pt x="2294195" y="1807606"/>
                    <a:pt x="2294195" y="1727596"/>
                  </a:cubicBezTo>
                  <a:lnTo>
                    <a:pt x="2294195" y="95250"/>
                  </a:lnTo>
                  <a:cubicBezTo>
                    <a:pt x="2294195" y="58420"/>
                    <a:pt x="2280225" y="25400"/>
                    <a:pt x="2258635" y="0"/>
                  </a:cubicBezTo>
                  <a:cubicBezTo>
                    <a:pt x="2264985" y="16510"/>
                    <a:pt x="2267525" y="34290"/>
                    <a:pt x="2267525" y="52070"/>
                  </a:cubicBezTo>
                  <a:lnTo>
                    <a:pt x="2267525" y="1684416"/>
                  </a:lnTo>
                  <a:lnTo>
                    <a:pt x="2267525" y="1684416"/>
                  </a:lnTo>
                  <a:close/>
                </a:path>
              </a:pathLst>
            </a:custGeom>
            <a:solidFill>
              <a:srgbClr val="704430"/>
            </a:solidFill>
          </p:spPr>
        </p:sp>
        <p:sp>
          <p:nvSpPr>
            <p:cNvPr id="15" name="Freeform 15"/>
            <p:cNvSpPr/>
            <p:nvPr/>
          </p:nvSpPr>
          <p:spPr>
            <a:xfrm>
              <a:off x="12700" y="12700"/>
              <a:ext cx="2333565" cy="1924446"/>
            </a:xfrm>
            <a:custGeom>
              <a:avLst/>
              <a:gdLst/>
              <a:ahLst/>
              <a:cxnLst/>
              <a:rect l="l" t="t" r="r" b="b"/>
              <a:pathLst>
                <a:path w="2333565" h="1924446">
                  <a:moveTo>
                    <a:pt x="146050" y="1924446"/>
                  </a:moveTo>
                  <a:lnTo>
                    <a:pt x="2187515" y="1924446"/>
                  </a:lnTo>
                  <a:cubicBezTo>
                    <a:pt x="2267525" y="1924446"/>
                    <a:pt x="2333565" y="1858406"/>
                    <a:pt x="2333565" y="1778396"/>
                  </a:cubicBezTo>
                  <a:lnTo>
                    <a:pt x="2333565" y="146050"/>
                  </a:lnTo>
                  <a:cubicBezTo>
                    <a:pt x="2333565" y="66040"/>
                    <a:pt x="2267525" y="0"/>
                    <a:pt x="2187515" y="0"/>
                  </a:cubicBezTo>
                  <a:lnTo>
                    <a:pt x="146050" y="0"/>
                  </a:lnTo>
                  <a:cubicBezTo>
                    <a:pt x="66040" y="0"/>
                    <a:pt x="0" y="66040"/>
                    <a:pt x="0" y="146050"/>
                  </a:cubicBezTo>
                  <a:lnTo>
                    <a:pt x="0" y="1778396"/>
                  </a:lnTo>
                  <a:cubicBezTo>
                    <a:pt x="0" y="1859676"/>
                    <a:pt x="66040" y="1924446"/>
                    <a:pt x="146050" y="1924446"/>
                  </a:cubicBezTo>
                  <a:close/>
                </a:path>
              </a:pathLst>
            </a:custGeom>
            <a:solidFill>
              <a:srgbClr val="FFF3ED"/>
            </a:solidFill>
          </p:spPr>
        </p:sp>
        <p:sp>
          <p:nvSpPr>
            <p:cNvPr id="16" name="Freeform 16"/>
            <p:cNvSpPr/>
            <p:nvPr/>
          </p:nvSpPr>
          <p:spPr>
            <a:xfrm>
              <a:off x="0" y="0"/>
              <a:ext cx="2398335" cy="1993026"/>
            </a:xfrm>
            <a:custGeom>
              <a:avLst/>
              <a:gdLst/>
              <a:ahLst/>
              <a:cxnLst/>
              <a:rect l="l" t="t" r="r" b="b"/>
              <a:pathLst>
                <a:path w="2398335" h="1993026">
                  <a:moveTo>
                    <a:pt x="2334835" y="74930"/>
                  </a:moveTo>
                  <a:cubicBezTo>
                    <a:pt x="2306895" y="30480"/>
                    <a:pt x="2257365" y="0"/>
                    <a:pt x="2200215" y="0"/>
                  </a:cubicBezTo>
                  <a:lnTo>
                    <a:pt x="158750" y="0"/>
                  </a:lnTo>
                  <a:cubicBezTo>
                    <a:pt x="71120" y="0"/>
                    <a:pt x="0" y="71120"/>
                    <a:pt x="0" y="158750"/>
                  </a:cubicBezTo>
                  <a:lnTo>
                    <a:pt x="0" y="1791096"/>
                  </a:lnTo>
                  <a:cubicBezTo>
                    <a:pt x="0" y="1843166"/>
                    <a:pt x="25400" y="1888886"/>
                    <a:pt x="63500" y="1918096"/>
                  </a:cubicBezTo>
                  <a:cubicBezTo>
                    <a:pt x="91440" y="1962546"/>
                    <a:pt x="140970" y="1993026"/>
                    <a:pt x="203449" y="1993026"/>
                  </a:cubicBezTo>
                  <a:lnTo>
                    <a:pt x="2239585" y="1993026"/>
                  </a:lnTo>
                  <a:cubicBezTo>
                    <a:pt x="2327215" y="1993026"/>
                    <a:pt x="2398335" y="1921906"/>
                    <a:pt x="2398335" y="1834276"/>
                  </a:cubicBezTo>
                  <a:lnTo>
                    <a:pt x="2398335" y="201930"/>
                  </a:lnTo>
                  <a:cubicBezTo>
                    <a:pt x="2398335" y="149860"/>
                    <a:pt x="2372935" y="104140"/>
                    <a:pt x="2334835" y="74930"/>
                  </a:cubicBezTo>
                  <a:close/>
                  <a:moveTo>
                    <a:pt x="12700" y="1791096"/>
                  </a:moveTo>
                  <a:lnTo>
                    <a:pt x="12700" y="158750"/>
                  </a:lnTo>
                  <a:cubicBezTo>
                    <a:pt x="12700" y="78740"/>
                    <a:pt x="78740" y="12700"/>
                    <a:pt x="158750" y="12700"/>
                  </a:cubicBezTo>
                  <a:lnTo>
                    <a:pt x="2200215" y="12700"/>
                  </a:lnTo>
                  <a:cubicBezTo>
                    <a:pt x="2280225" y="12700"/>
                    <a:pt x="2346265" y="78740"/>
                    <a:pt x="2346265" y="158750"/>
                  </a:cubicBezTo>
                  <a:lnTo>
                    <a:pt x="2346265" y="1791096"/>
                  </a:lnTo>
                  <a:cubicBezTo>
                    <a:pt x="2346265" y="1871106"/>
                    <a:pt x="2280225" y="1937146"/>
                    <a:pt x="2200215" y="1937146"/>
                  </a:cubicBezTo>
                  <a:lnTo>
                    <a:pt x="158750" y="1937146"/>
                  </a:lnTo>
                  <a:cubicBezTo>
                    <a:pt x="78740" y="1937146"/>
                    <a:pt x="12700" y="1872376"/>
                    <a:pt x="12700" y="1791096"/>
                  </a:cubicBezTo>
                  <a:close/>
                  <a:moveTo>
                    <a:pt x="2386905" y="1834276"/>
                  </a:moveTo>
                  <a:cubicBezTo>
                    <a:pt x="2386905" y="1914286"/>
                    <a:pt x="2319595" y="1980326"/>
                    <a:pt x="2239585" y="1980326"/>
                  </a:cubicBezTo>
                  <a:lnTo>
                    <a:pt x="203449" y="1980326"/>
                  </a:lnTo>
                  <a:cubicBezTo>
                    <a:pt x="157480" y="1980326"/>
                    <a:pt x="120650" y="1963816"/>
                    <a:pt x="93980" y="1935876"/>
                  </a:cubicBezTo>
                  <a:cubicBezTo>
                    <a:pt x="114300" y="1944766"/>
                    <a:pt x="135890" y="1949846"/>
                    <a:pt x="160020" y="1949846"/>
                  </a:cubicBezTo>
                  <a:lnTo>
                    <a:pt x="2201485" y="1949846"/>
                  </a:lnTo>
                  <a:cubicBezTo>
                    <a:pt x="2289115" y="1949846"/>
                    <a:pt x="2360235" y="1878726"/>
                    <a:pt x="2360235" y="1791096"/>
                  </a:cubicBezTo>
                  <a:lnTo>
                    <a:pt x="2360235" y="158750"/>
                  </a:lnTo>
                  <a:cubicBezTo>
                    <a:pt x="2360235" y="140970"/>
                    <a:pt x="2356425" y="123190"/>
                    <a:pt x="2351345" y="106680"/>
                  </a:cubicBezTo>
                  <a:cubicBezTo>
                    <a:pt x="2372935" y="132080"/>
                    <a:pt x="2386905" y="165100"/>
                    <a:pt x="2386905" y="201930"/>
                  </a:cubicBezTo>
                  <a:lnTo>
                    <a:pt x="2386905" y="1834276"/>
                  </a:lnTo>
                  <a:cubicBezTo>
                    <a:pt x="2386905" y="1834276"/>
                    <a:pt x="2386905" y="1834276"/>
                    <a:pt x="2386905" y="1834276"/>
                  </a:cubicBezTo>
                  <a:close/>
                </a:path>
              </a:pathLst>
            </a:custGeom>
            <a:solidFill>
              <a:srgbClr val="704430"/>
            </a:solidFill>
          </p:spPr>
        </p:sp>
      </p:grpSp>
      <p:grpSp>
        <p:nvGrpSpPr>
          <p:cNvPr id="17" name="Group 17"/>
          <p:cNvGrpSpPr/>
          <p:nvPr/>
        </p:nvGrpSpPr>
        <p:grpSpPr>
          <a:xfrm>
            <a:off x="14774248" y="1273027"/>
            <a:ext cx="245953" cy="245953"/>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grpSp>
        <p:nvGrpSpPr>
          <p:cNvPr id="19" name="Group 19"/>
          <p:cNvGrpSpPr/>
          <p:nvPr/>
        </p:nvGrpSpPr>
        <p:grpSpPr>
          <a:xfrm>
            <a:off x="15255710" y="1273027"/>
            <a:ext cx="245953" cy="245953"/>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grpSp>
        <p:nvGrpSpPr>
          <p:cNvPr id="21" name="Group 21"/>
          <p:cNvGrpSpPr/>
          <p:nvPr/>
        </p:nvGrpSpPr>
        <p:grpSpPr>
          <a:xfrm>
            <a:off x="15737172" y="1273027"/>
            <a:ext cx="245953" cy="245953"/>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sp>
        <p:nvSpPr>
          <p:cNvPr id="25" name="TextBox 25"/>
          <p:cNvSpPr txBox="1"/>
          <p:nvPr/>
        </p:nvSpPr>
        <p:spPr>
          <a:xfrm>
            <a:off x="-829883" y="116596"/>
            <a:ext cx="7390704" cy="1020151"/>
          </a:xfrm>
          <a:prstGeom prst="rect">
            <a:avLst/>
          </a:prstGeom>
        </p:spPr>
        <p:txBody>
          <a:bodyPr lIns="0" tIns="0" rIns="0" bIns="0" rtlCol="0" anchor="t">
            <a:spAutoFit/>
          </a:bodyPr>
          <a:lstStyle/>
          <a:p>
            <a:pPr algn="ctr">
              <a:lnSpc>
                <a:spcPts val="9000"/>
              </a:lnSpc>
            </a:pPr>
            <a:r>
              <a:rPr lang="en-US" sz="4800" b="1">
                <a:solidFill>
                  <a:srgbClr val="70443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EF88E51-F47D-1397-02F8-38F99264939D}"/>
                  </a:ext>
                </a:extLst>
              </p:cNvPr>
              <p:cNvSpPr txBox="1"/>
              <p:nvPr/>
            </p:nvSpPr>
            <p:spPr>
              <a:xfrm>
                <a:off x="381000" y="1396003"/>
                <a:ext cx="5257800" cy="7943521"/>
              </a:xfrm>
              <a:prstGeom prst="rect">
                <a:avLst/>
              </a:prstGeom>
              <a:noFill/>
            </p:spPr>
            <p:txBody>
              <a:bodyPr wrap="square">
                <a:spAutoFit/>
              </a:bodyPr>
              <a:lstStyle/>
              <a:p>
                <a:pPr>
                  <a:lnSpc>
                    <a:spcPct val="150000"/>
                  </a:lnSpc>
                  <a:spcAft>
                    <a:spcPts val="1200"/>
                  </a:spcAft>
                </a:pPr>
                <a:r>
                  <a:rPr lang="en-US" sz="3600">
                    <a:latin typeface="Arial" panose="020B0604020202020204" pitchFamily="34" charset="0"/>
                    <a:ea typeface="Calibri" panose="020F0502020204030204" pitchFamily="34" charset="0"/>
                    <a:cs typeface="Times New Roman" panose="02020603050405020304" pitchFamily="18" charset="0"/>
                  </a:rPr>
                  <a:t>Các sơ đồ hình cây </a:t>
                </a:r>
                <a14:m>
                  <m:oMath xmlns:m="http://schemas.openxmlformats.org/officeDocument/2006/math">
                    <m:sSub>
                      <m:sSubPr>
                        <m:ctrlPr>
                          <a:rPr lang="en-US" sz="3600" i="1">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600">
                            <a:latin typeface="Cambria Math" panose="02040503050406030204" pitchFamily="18" charset="0"/>
                            <a:ea typeface="Calibri" panose="020F0502020204030204" pitchFamily="34" charset="0"/>
                            <a:cs typeface="Arial" panose="020B0604020202020204" pitchFamily="34" charset="0"/>
                          </a:rPr>
                          <m:t>T</m:t>
                        </m:r>
                      </m:e>
                      <m:sub>
                        <m:r>
                          <a:rPr lang="en-US" sz="3600">
                            <a:latin typeface="Cambria Math" panose="02040503050406030204" pitchFamily="18" charset="0"/>
                            <a:ea typeface="Calibri" panose="020F0502020204030204" pitchFamily="34" charset="0"/>
                            <a:cs typeface="Arial" panose="020B0604020202020204" pitchFamily="34" charset="0"/>
                          </a:rPr>
                          <m:t>1</m:t>
                        </m:r>
                      </m:sub>
                    </m:sSub>
                    <m:r>
                      <a:rPr lang="en-US" sz="3600">
                        <a:latin typeface="Cambria Math" panose="02040503050406030204" pitchFamily="18" charset="0"/>
                        <a:ea typeface="Calibri" panose="020F0502020204030204" pitchFamily="34" charset="0"/>
                        <a:cs typeface="Arial" panose="020B0604020202020204" pitchFamily="34" charset="0"/>
                      </a:rPr>
                      <m:t>,</m:t>
                    </m:r>
                    <m:sSub>
                      <m:sSubPr>
                        <m:ctrlPr>
                          <a:rPr lang="en-US" sz="3600" i="1">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600">
                            <a:latin typeface="Cambria Math" panose="02040503050406030204" pitchFamily="18" charset="0"/>
                            <a:ea typeface="Calibri" panose="020F0502020204030204" pitchFamily="34" charset="0"/>
                            <a:cs typeface="Arial" panose="020B0604020202020204" pitchFamily="34" charset="0"/>
                          </a:rPr>
                          <m:t>T</m:t>
                        </m:r>
                      </m:e>
                      <m:sub>
                        <m:r>
                          <a:rPr lang="en-US" sz="3600">
                            <a:latin typeface="Cambria Math" panose="02040503050406030204" pitchFamily="18" charset="0"/>
                            <a:ea typeface="Calibri" panose="020F0502020204030204" pitchFamily="34" charset="0"/>
                            <a:cs typeface="Arial" panose="020B0604020202020204" pitchFamily="34" charset="0"/>
                          </a:rPr>
                          <m:t>2</m:t>
                        </m:r>
                      </m:sub>
                    </m:sSub>
                    <m:r>
                      <a:rPr lang="en-US" sz="3600">
                        <a:latin typeface="Cambria Math" panose="02040503050406030204" pitchFamily="18" charset="0"/>
                        <a:ea typeface="Calibri" panose="020F0502020204030204" pitchFamily="34" charset="0"/>
                        <a:cs typeface="Arial" panose="020B0604020202020204" pitchFamily="34" charset="0"/>
                      </a:rPr>
                      <m:t>,</m:t>
                    </m:r>
                    <m:sSub>
                      <m:sSubPr>
                        <m:ctrlPr>
                          <a:rPr lang="en-US" sz="3600" i="1">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600">
                            <a:latin typeface="Cambria Math" panose="02040503050406030204" pitchFamily="18" charset="0"/>
                            <a:ea typeface="Calibri" panose="020F0502020204030204" pitchFamily="34" charset="0"/>
                            <a:cs typeface="Arial" panose="020B0604020202020204" pitchFamily="34" charset="0"/>
                          </a:rPr>
                          <m:t>T</m:t>
                        </m:r>
                      </m:e>
                      <m:sub>
                        <m:r>
                          <a:rPr lang="en-US" sz="3600">
                            <a:latin typeface="Cambria Math" panose="02040503050406030204" pitchFamily="18" charset="0"/>
                            <a:ea typeface="Calibri" panose="020F0502020204030204" pitchFamily="34" charset="0"/>
                            <a:cs typeface="Arial" panose="020B0604020202020204" pitchFamily="34" charset="0"/>
                          </a:rPr>
                          <m:t>1</m:t>
                        </m:r>
                      </m:sub>
                    </m:sSub>
                    <m:sSub>
                      <m:sSubPr>
                        <m:ctrlPr>
                          <a:rPr lang="en-US" sz="3600" i="1">
                            <a:latin typeface="Cambria Math" panose="02040503050406030204" pitchFamily="18" charset="0"/>
                            <a:ea typeface="Calibri" panose="020F0502020204030204" pitchFamily="34" charset="0"/>
                            <a:cs typeface="Arial" panose="020B0604020202020204" pitchFamily="34" charset="0"/>
                          </a:rPr>
                        </m:ctrlPr>
                      </m:sSubPr>
                      <m:e>
                        <m:r>
                          <m:rPr>
                            <m:sty m:val="p"/>
                          </m:rPr>
                          <a:rPr lang="en-US" sz="3600">
                            <a:latin typeface="Cambria Math" panose="02040503050406030204" pitchFamily="18" charset="0"/>
                            <a:ea typeface="Calibri" panose="020F0502020204030204" pitchFamily="34" charset="0"/>
                            <a:cs typeface="Arial" panose="020B0604020202020204" pitchFamily="34" charset="0"/>
                          </a:rPr>
                          <m:t>T</m:t>
                        </m:r>
                      </m:e>
                      <m:sub>
                        <m:r>
                          <a:rPr lang="en-US" sz="3600">
                            <a:latin typeface="Cambria Math" panose="02040503050406030204" pitchFamily="18" charset="0"/>
                            <a:ea typeface="Calibri" panose="020F0502020204030204" pitchFamily="34" charset="0"/>
                            <a:cs typeface="Arial" panose="020B0604020202020204" pitchFamily="34" charset="0"/>
                          </a:rPr>
                          <m:t>2</m:t>
                        </m:r>
                      </m:sub>
                    </m:sSub>
                  </m:oMath>
                </a14:m>
                <a:r>
                  <a:rPr lang="en-US" sz="3600">
                    <a:latin typeface="Arial" panose="020B0604020202020204" pitchFamily="34" charset="0"/>
                    <a:ea typeface="Calibri" panose="020F0502020204030204" pitchFamily="34" charset="0"/>
                    <a:cs typeface="Times New Roman" panose="02020603050405020304" pitchFamily="18" charset="0"/>
                  </a:rPr>
                  <a:t> trong Hình 7 lần lượt:</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3600">
                    <a:latin typeface="Arial" panose="020B0604020202020204" pitchFamily="34" charset="0"/>
                    <a:ea typeface="Calibri" panose="020F0502020204030204" pitchFamily="34" charset="0"/>
                    <a:cs typeface="Times New Roman" panose="02020603050405020304" pitchFamily="18" charset="0"/>
                  </a:rPr>
                  <a:t>a) Biểu thị số cách chọn 1 chiếc quần;</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3600">
                    <a:latin typeface="Arial" panose="020B0604020202020204" pitchFamily="34" charset="0"/>
                    <a:ea typeface="Calibri" panose="020F0502020204030204" pitchFamily="34" charset="0"/>
                    <a:cs typeface="Times New Roman" panose="02020603050405020304" pitchFamily="18" charset="0"/>
                  </a:rPr>
                  <a:t>b) Biểu thị số cách chọn 1 chiếc áo sơ mi;</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3600">
                    <a:latin typeface="Arial" panose="020B0604020202020204" pitchFamily="34" charset="0"/>
                    <a:ea typeface="Calibri" panose="020F0502020204030204" pitchFamily="34" charset="0"/>
                    <a:cs typeface="Times New Roman" panose="02020603050405020304" pitchFamily="18" charset="0"/>
                  </a:rPr>
                  <a:t>c) Biểu thị số cách chọn 1 bộ quần áo.</a:t>
                </a:r>
                <a:endParaRPr lang="en-US" sz="36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DEF88E51-F47D-1397-02F8-38F99264939D}"/>
                  </a:ext>
                </a:extLst>
              </p:cNvPr>
              <p:cNvSpPr txBox="1">
                <a:spLocks noRot="1" noChangeAspect="1" noMove="1" noResize="1" noEditPoints="1" noAdjustHandles="1" noChangeArrowheads="1" noChangeShapeType="1" noTextEdit="1"/>
              </p:cNvSpPr>
              <p:nvPr/>
            </p:nvSpPr>
            <p:spPr>
              <a:xfrm>
                <a:off x="381000" y="1396003"/>
                <a:ext cx="5257800" cy="7943521"/>
              </a:xfrm>
              <a:prstGeom prst="rect">
                <a:avLst/>
              </a:prstGeom>
              <a:blipFill>
                <a:blip r:embed="rId2"/>
                <a:stretch>
                  <a:fillRect l="-3596" r="-2204" b="-1765"/>
                </a:stretch>
              </a:blipFill>
            </p:spPr>
            <p:txBody>
              <a:bodyPr/>
              <a:lstStyle/>
              <a:p>
                <a:r>
                  <a:rPr lang="en-US">
                    <a:noFill/>
                  </a:rPr>
                  <a:t> </a:t>
                </a:r>
              </a:p>
            </p:txBody>
          </p:sp>
        </mc:Fallback>
      </mc:AlternateContent>
      <p:pic>
        <p:nvPicPr>
          <p:cNvPr id="31" name="Picture 30" descr="Diagram&#10;&#10;Description automatically generated">
            <a:extLst>
              <a:ext uri="{FF2B5EF4-FFF2-40B4-BE49-F238E27FC236}">
                <a16:creationId xmlns:a16="http://schemas.microsoft.com/office/drawing/2014/main" id="{80015D9F-E00D-0239-F954-AF156EEC11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0588" y="1237104"/>
            <a:ext cx="12016335" cy="7528076"/>
          </a:xfrm>
          <a:prstGeom prst="rect">
            <a:avLst/>
          </a:prstGeom>
        </p:spPr>
      </p:pic>
      <p:pic>
        <p:nvPicPr>
          <p:cNvPr id="34" name="Picture 4">
            <a:extLst>
              <a:ext uri="{FF2B5EF4-FFF2-40B4-BE49-F238E27FC236}">
                <a16:creationId xmlns:a16="http://schemas.microsoft.com/office/drawing/2014/main" id="{0F659E2C-E985-3F57-922A-582448FD896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49273">
            <a:off x="15710145" y="8448191"/>
            <a:ext cx="3688758" cy="2441287"/>
          </a:xfrm>
          <a:prstGeom prst="rect">
            <a:avLst/>
          </a:prstGeom>
        </p:spPr>
      </p:pic>
    </p:spTree>
    <p:extLst>
      <p:ext uri="{BB962C8B-B14F-4D97-AF65-F5344CB8AC3E}">
        <p14:creationId xmlns:p14="http://schemas.microsoft.com/office/powerpoint/2010/main" val="52968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xEl>
                                              <p:pRg st="1" end="1"/>
                                            </p:txEl>
                                          </p:spTgt>
                                        </p:tgtEl>
                                        <p:attrNameLst>
                                          <p:attrName>style.visibility</p:attrName>
                                        </p:attrNameLst>
                                      </p:cBhvr>
                                      <p:to>
                                        <p:strVal val="visible"/>
                                      </p:to>
                                    </p:set>
                                    <p:anim calcmode="lin" valueType="num">
                                      <p:cBhvr additive="base">
                                        <p:cTn id="11"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9">
                                            <p:txEl>
                                              <p:pRg st="2" end="2"/>
                                            </p:txEl>
                                          </p:spTgt>
                                        </p:tgtEl>
                                        <p:attrNameLst>
                                          <p:attrName>style.visibility</p:attrName>
                                        </p:attrNameLst>
                                      </p:cBhvr>
                                      <p:to>
                                        <p:strVal val="visible"/>
                                      </p:to>
                                    </p:set>
                                    <p:anim calcmode="lin" valueType="num">
                                      <p:cBhvr additive="base">
                                        <p:cTn id="15"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9">
                                            <p:txEl>
                                              <p:pRg st="3" end="3"/>
                                            </p:txEl>
                                          </p:spTgt>
                                        </p:tgtEl>
                                        <p:attrNameLst>
                                          <p:attrName>style.visibility</p:attrName>
                                        </p:attrNameLst>
                                      </p:cBhvr>
                                      <p:to>
                                        <p:strVal val="visible"/>
                                      </p:to>
                                    </p:set>
                                    <p:anim calcmode="lin" valueType="num">
                                      <p:cBhvr additive="base">
                                        <p:cTn id="19" dur="500" fill="hold"/>
                                        <p:tgtEl>
                                          <p:spTgt spid="2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ppt_x"/>
                                          </p:val>
                                        </p:tav>
                                        <p:tav tm="100000">
                                          <p:val>
                                            <p:strVal val="#ppt_x"/>
                                          </p:val>
                                        </p:tav>
                                      </p:tavLst>
                                    </p:anim>
                                    <p:anim calcmode="lin" valueType="num">
                                      <p:cBhvr additive="base">
                                        <p:cTn id="26"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grpSp>
        <p:nvGrpSpPr>
          <p:cNvPr id="11" name="Group 11"/>
          <p:cNvGrpSpPr/>
          <p:nvPr/>
        </p:nvGrpSpPr>
        <p:grpSpPr>
          <a:xfrm>
            <a:off x="1526381" y="1409700"/>
            <a:ext cx="15279200" cy="8266719"/>
            <a:chOff x="0" y="0"/>
            <a:chExt cx="4426901" cy="2212161"/>
          </a:xfrm>
        </p:grpSpPr>
        <p:sp>
          <p:nvSpPr>
            <p:cNvPr id="12" name="Freeform 12"/>
            <p:cNvSpPr/>
            <p:nvPr/>
          </p:nvSpPr>
          <p:spPr>
            <a:xfrm>
              <a:off x="92710" y="106680"/>
              <a:ext cx="4322761" cy="2092781"/>
            </a:xfrm>
            <a:custGeom>
              <a:avLst/>
              <a:gdLst/>
              <a:ahLst/>
              <a:cxnLst/>
              <a:rect l="l" t="t" r="r" b="b"/>
              <a:pathLst>
                <a:path w="4322761" h="2092781">
                  <a:moveTo>
                    <a:pt x="4296091" y="1903551"/>
                  </a:moveTo>
                  <a:cubicBezTo>
                    <a:pt x="4296091" y="1991181"/>
                    <a:pt x="4219891" y="2062301"/>
                    <a:pt x="4138611" y="2062301"/>
                  </a:cubicBezTo>
                  <a:lnTo>
                    <a:pt x="66040" y="2062301"/>
                  </a:lnTo>
                  <a:cubicBezTo>
                    <a:pt x="43180" y="2062301"/>
                    <a:pt x="20320" y="2057221"/>
                    <a:pt x="0" y="2048331"/>
                  </a:cubicBezTo>
                  <a:cubicBezTo>
                    <a:pt x="26670" y="2076271"/>
                    <a:pt x="63500" y="2092781"/>
                    <a:pt x="121679" y="2092781"/>
                  </a:cubicBezTo>
                  <a:lnTo>
                    <a:pt x="4176711" y="2092781"/>
                  </a:lnTo>
                  <a:cubicBezTo>
                    <a:pt x="4256721" y="2092781"/>
                    <a:pt x="4322761" y="2026741"/>
                    <a:pt x="4322761" y="1946731"/>
                  </a:cubicBezTo>
                  <a:lnTo>
                    <a:pt x="4322761" y="95250"/>
                  </a:lnTo>
                  <a:cubicBezTo>
                    <a:pt x="4322761" y="58420"/>
                    <a:pt x="4308791" y="25400"/>
                    <a:pt x="4287201" y="0"/>
                  </a:cubicBezTo>
                  <a:cubicBezTo>
                    <a:pt x="4293551" y="16510"/>
                    <a:pt x="4296091" y="34290"/>
                    <a:pt x="4296091" y="52070"/>
                  </a:cubicBezTo>
                  <a:lnTo>
                    <a:pt x="4296091" y="1903551"/>
                  </a:lnTo>
                  <a:lnTo>
                    <a:pt x="4296091" y="1903551"/>
                  </a:lnTo>
                  <a:close/>
                </a:path>
              </a:pathLst>
            </a:custGeom>
            <a:solidFill>
              <a:srgbClr val="704430"/>
            </a:solidFill>
          </p:spPr>
        </p:sp>
        <p:sp>
          <p:nvSpPr>
            <p:cNvPr id="13" name="Freeform 13"/>
            <p:cNvSpPr/>
            <p:nvPr/>
          </p:nvSpPr>
          <p:spPr>
            <a:xfrm>
              <a:off x="12700" y="12700"/>
              <a:ext cx="4362131" cy="2143581"/>
            </a:xfrm>
            <a:custGeom>
              <a:avLst/>
              <a:gdLst/>
              <a:ahLst/>
              <a:cxnLst/>
              <a:rect l="l" t="t" r="r" b="b"/>
              <a:pathLst>
                <a:path w="4362131" h="2143581">
                  <a:moveTo>
                    <a:pt x="146050" y="2143581"/>
                  </a:moveTo>
                  <a:lnTo>
                    <a:pt x="4216081" y="2143581"/>
                  </a:lnTo>
                  <a:cubicBezTo>
                    <a:pt x="4296091" y="2143581"/>
                    <a:pt x="4362131" y="2077541"/>
                    <a:pt x="4362131" y="1997531"/>
                  </a:cubicBezTo>
                  <a:lnTo>
                    <a:pt x="4362131" y="146050"/>
                  </a:lnTo>
                  <a:cubicBezTo>
                    <a:pt x="4362131" y="66040"/>
                    <a:pt x="4296091" y="0"/>
                    <a:pt x="4216081" y="0"/>
                  </a:cubicBezTo>
                  <a:lnTo>
                    <a:pt x="146050" y="0"/>
                  </a:lnTo>
                  <a:cubicBezTo>
                    <a:pt x="66040" y="0"/>
                    <a:pt x="0" y="66040"/>
                    <a:pt x="0" y="146050"/>
                  </a:cubicBezTo>
                  <a:lnTo>
                    <a:pt x="0" y="1997531"/>
                  </a:lnTo>
                  <a:cubicBezTo>
                    <a:pt x="0" y="2078811"/>
                    <a:pt x="66040" y="2143581"/>
                    <a:pt x="146050" y="2143581"/>
                  </a:cubicBezTo>
                  <a:close/>
                </a:path>
              </a:pathLst>
            </a:custGeom>
            <a:solidFill>
              <a:srgbClr val="FFF3ED"/>
            </a:solidFill>
          </p:spPr>
        </p:sp>
        <p:sp>
          <p:nvSpPr>
            <p:cNvPr id="14" name="Freeform 14"/>
            <p:cNvSpPr/>
            <p:nvPr/>
          </p:nvSpPr>
          <p:spPr>
            <a:xfrm>
              <a:off x="0" y="0"/>
              <a:ext cx="4426901" cy="2212161"/>
            </a:xfrm>
            <a:custGeom>
              <a:avLst/>
              <a:gdLst/>
              <a:ahLst/>
              <a:cxnLst/>
              <a:rect l="l" t="t" r="r" b="b"/>
              <a:pathLst>
                <a:path w="4426901" h="2212161">
                  <a:moveTo>
                    <a:pt x="4363401" y="74930"/>
                  </a:moveTo>
                  <a:cubicBezTo>
                    <a:pt x="4335461" y="30480"/>
                    <a:pt x="4285931" y="0"/>
                    <a:pt x="4228781" y="0"/>
                  </a:cubicBezTo>
                  <a:lnTo>
                    <a:pt x="158750" y="0"/>
                  </a:lnTo>
                  <a:cubicBezTo>
                    <a:pt x="71120" y="0"/>
                    <a:pt x="0" y="71120"/>
                    <a:pt x="0" y="158750"/>
                  </a:cubicBezTo>
                  <a:lnTo>
                    <a:pt x="0" y="2010231"/>
                  </a:lnTo>
                  <a:cubicBezTo>
                    <a:pt x="0" y="2062301"/>
                    <a:pt x="25400" y="2108021"/>
                    <a:pt x="63500" y="2137231"/>
                  </a:cubicBezTo>
                  <a:cubicBezTo>
                    <a:pt x="91440" y="2181681"/>
                    <a:pt x="140970" y="2212161"/>
                    <a:pt x="218396" y="2212161"/>
                  </a:cubicBezTo>
                  <a:lnTo>
                    <a:pt x="4268151" y="2212161"/>
                  </a:lnTo>
                  <a:cubicBezTo>
                    <a:pt x="4355781" y="2212161"/>
                    <a:pt x="4426901" y="2141041"/>
                    <a:pt x="4426901" y="2053411"/>
                  </a:cubicBezTo>
                  <a:lnTo>
                    <a:pt x="4426901" y="201930"/>
                  </a:lnTo>
                  <a:cubicBezTo>
                    <a:pt x="4426901" y="149860"/>
                    <a:pt x="4401501" y="104140"/>
                    <a:pt x="4363401" y="74930"/>
                  </a:cubicBezTo>
                  <a:close/>
                  <a:moveTo>
                    <a:pt x="12700" y="2010231"/>
                  </a:moveTo>
                  <a:lnTo>
                    <a:pt x="12700" y="158750"/>
                  </a:lnTo>
                  <a:cubicBezTo>
                    <a:pt x="12700" y="78740"/>
                    <a:pt x="78740" y="12700"/>
                    <a:pt x="158750" y="12700"/>
                  </a:cubicBezTo>
                  <a:lnTo>
                    <a:pt x="4228781" y="12700"/>
                  </a:lnTo>
                  <a:cubicBezTo>
                    <a:pt x="4308791" y="12700"/>
                    <a:pt x="4374831" y="78740"/>
                    <a:pt x="4374831" y="158750"/>
                  </a:cubicBezTo>
                  <a:lnTo>
                    <a:pt x="4374831" y="2010231"/>
                  </a:lnTo>
                  <a:cubicBezTo>
                    <a:pt x="4374831" y="2090241"/>
                    <a:pt x="4308791" y="2156281"/>
                    <a:pt x="4228781" y="2156281"/>
                  </a:cubicBezTo>
                  <a:lnTo>
                    <a:pt x="158750" y="2156281"/>
                  </a:lnTo>
                  <a:cubicBezTo>
                    <a:pt x="78740" y="2156281"/>
                    <a:pt x="12700" y="2091511"/>
                    <a:pt x="12700" y="2010231"/>
                  </a:cubicBezTo>
                  <a:close/>
                  <a:moveTo>
                    <a:pt x="4415471" y="2053411"/>
                  </a:moveTo>
                  <a:cubicBezTo>
                    <a:pt x="4415471" y="2133421"/>
                    <a:pt x="4348161" y="2199461"/>
                    <a:pt x="4268151" y="2199461"/>
                  </a:cubicBezTo>
                  <a:lnTo>
                    <a:pt x="218396" y="2199461"/>
                  </a:lnTo>
                  <a:cubicBezTo>
                    <a:pt x="157480" y="2199461"/>
                    <a:pt x="120650" y="2182951"/>
                    <a:pt x="93980" y="2155011"/>
                  </a:cubicBezTo>
                  <a:cubicBezTo>
                    <a:pt x="114300" y="2163901"/>
                    <a:pt x="135890" y="2168981"/>
                    <a:pt x="160020" y="2168981"/>
                  </a:cubicBezTo>
                  <a:lnTo>
                    <a:pt x="4230051" y="2168981"/>
                  </a:lnTo>
                  <a:cubicBezTo>
                    <a:pt x="4317681" y="2168981"/>
                    <a:pt x="4388801" y="2097861"/>
                    <a:pt x="4388801" y="2010231"/>
                  </a:cubicBezTo>
                  <a:lnTo>
                    <a:pt x="4388801" y="158750"/>
                  </a:lnTo>
                  <a:cubicBezTo>
                    <a:pt x="4388801" y="140970"/>
                    <a:pt x="4384991" y="123190"/>
                    <a:pt x="4379911" y="106680"/>
                  </a:cubicBezTo>
                  <a:cubicBezTo>
                    <a:pt x="4401501" y="132080"/>
                    <a:pt x="4415471" y="165100"/>
                    <a:pt x="4415471" y="201930"/>
                  </a:cubicBezTo>
                  <a:lnTo>
                    <a:pt x="4415471" y="2053411"/>
                  </a:lnTo>
                  <a:cubicBezTo>
                    <a:pt x="4415471" y="2053411"/>
                    <a:pt x="4415471" y="2053411"/>
                    <a:pt x="4415471" y="2053411"/>
                  </a:cubicBezTo>
                  <a:close/>
                </a:path>
              </a:pathLst>
            </a:custGeom>
            <a:solidFill>
              <a:srgbClr val="704430"/>
            </a:solidFill>
          </p:spPr>
        </p:sp>
      </p:grpSp>
      <p:pic>
        <p:nvPicPr>
          <p:cNvPr id="15" name="Picture 1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3859574" y="5500604"/>
            <a:ext cx="5315983" cy="4552415"/>
          </a:xfrm>
          <a:prstGeom prst="rect">
            <a:avLst/>
          </a:prstGeom>
        </p:spPr>
      </p:pic>
      <p:grpSp>
        <p:nvGrpSpPr>
          <p:cNvPr id="16" name="Group 16"/>
          <p:cNvGrpSpPr/>
          <p:nvPr/>
        </p:nvGrpSpPr>
        <p:grpSpPr>
          <a:xfrm>
            <a:off x="2477237" y="2255309"/>
            <a:ext cx="12927721" cy="1120428"/>
            <a:chOff x="4085590" y="-138166"/>
            <a:chExt cx="25750908" cy="1080787"/>
          </a:xfrm>
        </p:grpSpPr>
        <p:sp>
          <p:nvSpPr>
            <p:cNvPr id="17" name="Freeform 17"/>
            <p:cNvSpPr/>
            <p:nvPr/>
          </p:nvSpPr>
          <p:spPr>
            <a:xfrm>
              <a:off x="4085590" y="-138166"/>
              <a:ext cx="25750908" cy="1080787"/>
            </a:xfrm>
            <a:custGeom>
              <a:avLst/>
              <a:gdLst/>
              <a:ahLst/>
              <a:cxnLst/>
              <a:rect l="l" t="t" r="r" b="b"/>
              <a:pathLst>
                <a:path w="24817149" h="1913890">
                  <a:moveTo>
                    <a:pt x="24817149" y="956945"/>
                  </a:moveTo>
                  <a:lnTo>
                    <a:pt x="24817149" y="956945"/>
                  </a:lnTo>
                  <a:cubicBezTo>
                    <a:pt x="24817149" y="1485392"/>
                    <a:pt x="24388778" y="1913890"/>
                    <a:pt x="23860204" y="1913890"/>
                  </a:cubicBezTo>
                  <a:lnTo>
                    <a:pt x="956945" y="1913890"/>
                  </a:lnTo>
                  <a:cubicBezTo>
                    <a:pt x="428371" y="1913890"/>
                    <a:pt x="0" y="1485392"/>
                    <a:pt x="0" y="956945"/>
                  </a:cubicBezTo>
                  <a:lnTo>
                    <a:pt x="0" y="956945"/>
                  </a:lnTo>
                  <a:cubicBezTo>
                    <a:pt x="0" y="428371"/>
                    <a:pt x="428371" y="0"/>
                    <a:pt x="956945" y="0"/>
                  </a:cubicBezTo>
                  <a:lnTo>
                    <a:pt x="23860203" y="0"/>
                  </a:lnTo>
                  <a:cubicBezTo>
                    <a:pt x="24388651" y="0"/>
                    <a:pt x="24817149" y="428371"/>
                    <a:pt x="24817149" y="956945"/>
                  </a:cubicBezTo>
                  <a:close/>
                </a:path>
              </a:pathLst>
            </a:custGeom>
            <a:solidFill>
              <a:srgbClr val="F8CDA2"/>
            </a:solidFill>
          </p:spPr>
          <p:txBody>
            <a:bodyPr/>
            <a:lstStyle/>
            <a:p>
              <a:pPr algn="ctr"/>
              <a:r>
                <a:rPr lang="en-US" sz="7200" b="1">
                  <a:latin typeface="Arial" panose="020B0604020202020204" pitchFamily="34" charset="0"/>
                  <a:cs typeface="Arial" panose="020B0604020202020204" pitchFamily="34" charset="0"/>
                </a:rPr>
                <a:t>CHƯƠNG V: ĐẠI SỐ TỔ HỢP</a:t>
              </a:r>
            </a:p>
          </p:txBody>
        </p:sp>
      </p:grpSp>
      <p:pic>
        <p:nvPicPr>
          <p:cNvPr id="24" name="Picture 2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5631566" y="2371295"/>
            <a:ext cx="758021" cy="758021"/>
          </a:xfrm>
          <a:prstGeom prst="rect">
            <a:avLst/>
          </a:prstGeom>
        </p:spPr>
      </p:pic>
      <p:grpSp>
        <p:nvGrpSpPr>
          <p:cNvPr id="27" name="Group 27"/>
          <p:cNvGrpSpPr/>
          <p:nvPr/>
        </p:nvGrpSpPr>
        <p:grpSpPr>
          <a:xfrm>
            <a:off x="14350759" y="1070723"/>
            <a:ext cx="406363" cy="406363"/>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9DDBF"/>
            </a:solidFill>
          </p:spPr>
        </p:sp>
      </p:grpSp>
      <p:grpSp>
        <p:nvGrpSpPr>
          <p:cNvPr id="29" name="Group 29"/>
          <p:cNvGrpSpPr/>
          <p:nvPr/>
        </p:nvGrpSpPr>
        <p:grpSpPr>
          <a:xfrm>
            <a:off x="15040640" y="1070723"/>
            <a:ext cx="406363" cy="406363"/>
            <a:chOff x="0" y="0"/>
            <a:chExt cx="6350000" cy="6350000"/>
          </a:xfrm>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9DDBF"/>
            </a:solidFill>
          </p:spPr>
        </p:sp>
      </p:grpSp>
      <p:grpSp>
        <p:nvGrpSpPr>
          <p:cNvPr id="31" name="Group 31"/>
          <p:cNvGrpSpPr/>
          <p:nvPr/>
        </p:nvGrpSpPr>
        <p:grpSpPr>
          <a:xfrm>
            <a:off x="15730520" y="1070723"/>
            <a:ext cx="406363" cy="406363"/>
            <a:chOff x="0" y="0"/>
            <a:chExt cx="6350000" cy="6350000"/>
          </a:xfrm>
        </p:grpSpPr>
        <p:sp>
          <p:nvSpPr>
            <p:cNvPr id="32" name="Freeform 3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9DDBF"/>
            </a:solidFill>
          </p:spPr>
        </p:sp>
      </p:grpSp>
      <p:sp>
        <p:nvSpPr>
          <p:cNvPr id="35" name="TextBox 35"/>
          <p:cNvSpPr txBox="1"/>
          <p:nvPr/>
        </p:nvSpPr>
        <p:spPr>
          <a:xfrm>
            <a:off x="1825359" y="4186059"/>
            <a:ext cx="14677592" cy="3065198"/>
          </a:xfrm>
          <a:prstGeom prst="rect">
            <a:avLst/>
          </a:prstGeom>
        </p:spPr>
        <p:txBody>
          <a:bodyPr wrap="square" lIns="0" tIns="0" rIns="0" bIns="0" rtlCol="0" anchor="t">
            <a:spAutoFit/>
          </a:bodyPr>
          <a:lstStyle/>
          <a:p>
            <a:pPr algn="ctr">
              <a:lnSpc>
                <a:spcPts val="12783"/>
              </a:lnSpc>
            </a:pPr>
            <a:r>
              <a:rPr lang="en-US" sz="6000" b="1" kern="0">
                <a:latin typeface="Arial" panose="020B0604020202020204" pitchFamily="34" charset="0"/>
                <a:ea typeface="Times New Roman" panose="02020603050405020304" pitchFamily="18" charset="0"/>
                <a:cs typeface="Arial" panose="020B0604020202020204" pitchFamily="34" charset="0"/>
              </a:rPr>
              <a:t>BÀI </a:t>
            </a:r>
            <a:r>
              <a:rPr lang="nl-NL" sz="6000" b="1" kern="0">
                <a:latin typeface="Arial" panose="020B0604020202020204" pitchFamily="34" charset="0"/>
                <a:ea typeface="Times New Roman" panose="02020603050405020304" pitchFamily="18" charset="0"/>
                <a:cs typeface="Arial" panose="020B0604020202020204" pitchFamily="34" charset="0"/>
              </a:rPr>
              <a:t>1: </a:t>
            </a:r>
            <a:r>
              <a:rPr lang="nl-NL" sz="6600" b="1" kern="0">
                <a:latin typeface="Arial" panose="020B0604020202020204" pitchFamily="34" charset="0"/>
                <a:ea typeface="Times New Roman" panose="02020603050405020304" pitchFamily="18" charset="0"/>
                <a:cs typeface="Arial" panose="020B0604020202020204" pitchFamily="34" charset="0"/>
              </a:rPr>
              <a:t>QUY TẮC CỘNG. QUY TẮC NHÂN. SƠ ĐỒ HÌNH CÂY</a:t>
            </a:r>
            <a:endParaRPr lang="en-US" sz="6600" b="1" kern="0">
              <a:latin typeface="Arial" panose="020B0604020202020204" pitchFamily="34" charset="0"/>
              <a:ea typeface="Times New Roman" panose="02020603050405020304" pitchFamily="18" charset="0"/>
              <a:cs typeface="Arial" panose="020B0604020202020204" pitchFamily="34" charset="0"/>
            </a:endParaRPr>
          </a:p>
        </p:txBody>
      </p:sp>
      <p:pic>
        <p:nvPicPr>
          <p:cNvPr id="37" name="Picture 7">
            <a:extLst>
              <a:ext uri="{FF2B5EF4-FFF2-40B4-BE49-F238E27FC236}">
                <a16:creationId xmlns:a16="http://schemas.microsoft.com/office/drawing/2014/main" id="{268D9B78-5626-F875-7390-A8F81B78D72D}"/>
              </a:ext>
            </a:extLst>
          </p:cNvPr>
          <p:cNvPicPr>
            <a:picLocks noChangeAspect="1"/>
          </p:cNvPicPr>
          <p:nvPr/>
        </p:nvPicPr>
        <p:blipFill>
          <a:blip r:embed="rId7"/>
          <a:srcRect/>
          <a:stretch>
            <a:fillRect/>
          </a:stretch>
        </p:blipFill>
        <p:spPr>
          <a:xfrm>
            <a:off x="312402" y="-671519"/>
            <a:ext cx="2554555" cy="3669019"/>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919033" y="321738"/>
            <a:ext cx="16683167" cy="9774762"/>
            <a:chOff x="0" y="0"/>
            <a:chExt cx="4030824" cy="2733845"/>
          </a:xfrm>
        </p:grpSpPr>
        <p:sp>
          <p:nvSpPr>
            <p:cNvPr id="4" name="Freeform 4"/>
            <p:cNvSpPr/>
            <p:nvPr/>
          </p:nvSpPr>
          <p:spPr>
            <a:xfrm>
              <a:off x="92710" y="106680"/>
              <a:ext cx="3926683" cy="2614465"/>
            </a:xfrm>
            <a:custGeom>
              <a:avLst/>
              <a:gdLst/>
              <a:ahLst/>
              <a:cxnLst/>
              <a:rect l="l" t="t" r="r" b="b"/>
              <a:pathLst>
                <a:path w="3926683" h="2614465">
                  <a:moveTo>
                    <a:pt x="3900013" y="2425235"/>
                  </a:moveTo>
                  <a:cubicBezTo>
                    <a:pt x="3900013" y="2512865"/>
                    <a:pt x="3823813" y="2583985"/>
                    <a:pt x="3742533" y="2583985"/>
                  </a:cubicBezTo>
                  <a:lnTo>
                    <a:pt x="66040" y="2583985"/>
                  </a:lnTo>
                  <a:cubicBezTo>
                    <a:pt x="43180" y="2583985"/>
                    <a:pt x="20320" y="2578905"/>
                    <a:pt x="0" y="2570015"/>
                  </a:cubicBezTo>
                  <a:cubicBezTo>
                    <a:pt x="26670" y="2597955"/>
                    <a:pt x="63500" y="2614465"/>
                    <a:pt x="119154" y="2614465"/>
                  </a:cubicBezTo>
                  <a:lnTo>
                    <a:pt x="3780633" y="2614465"/>
                  </a:lnTo>
                  <a:cubicBezTo>
                    <a:pt x="3860644" y="2614465"/>
                    <a:pt x="3926683" y="2548425"/>
                    <a:pt x="3926683" y="2468415"/>
                  </a:cubicBezTo>
                  <a:lnTo>
                    <a:pt x="3926683" y="95250"/>
                  </a:lnTo>
                  <a:cubicBezTo>
                    <a:pt x="3926683" y="58420"/>
                    <a:pt x="3912713" y="25400"/>
                    <a:pt x="3891124" y="0"/>
                  </a:cubicBezTo>
                  <a:cubicBezTo>
                    <a:pt x="3897474" y="16510"/>
                    <a:pt x="3900013" y="34290"/>
                    <a:pt x="3900013" y="52070"/>
                  </a:cubicBezTo>
                  <a:lnTo>
                    <a:pt x="3900013" y="2425235"/>
                  </a:lnTo>
                  <a:lnTo>
                    <a:pt x="3900013" y="2425235"/>
                  </a:lnTo>
                  <a:close/>
                </a:path>
              </a:pathLst>
            </a:custGeom>
            <a:solidFill>
              <a:srgbClr val="704430"/>
            </a:solidFill>
          </p:spPr>
        </p:sp>
        <p:sp>
          <p:nvSpPr>
            <p:cNvPr id="5" name="Freeform 5"/>
            <p:cNvSpPr/>
            <p:nvPr/>
          </p:nvSpPr>
          <p:spPr>
            <a:xfrm>
              <a:off x="12700" y="12700"/>
              <a:ext cx="3966054" cy="2665265"/>
            </a:xfrm>
            <a:custGeom>
              <a:avLst/>
              <a:gdLst/>
              <a:ahLst/>
              <a:cxnLst/>
              <a:rect l="l" t="t" r="r" b="b"/>
              <a:pathLst>
                <a:path w="3966054" h="2665265">
                  <a:moveTo>
                    <a:pt x="146050" y="2665265"/>
                  </a:moveTo>
                  <a:lnTo>
                    <a:pt x="3820004" y="2665265"/>
                  </a:lnTo>
                  <a:cubicBezTo>
                    <a:pt x="3900013" y="2665265"/>
                    <a:pt x="3966054" y="2599225"/>
                    <a:pt x="3966054" y="2519215"/>
                  </a:cubicBezTo>
                  <a:lnTo>
                    <a:pt x="3966054" y="146050"/>
                  </a:lnTo>
                  <a:cubicBezTo>
                    <a:pt x="3966054" y="66040"/>
                    <a:pt x="3900013" y="0"/>
                    <a:pt x="3820004" y="0"/>
                  </a:cubicBezTo>
                  <a:lnTo>
                    <a:pt x="146050" y="0"/>
                  </a:lnTo>
                  <a:cubicBezTo>
                    <a:pt x="66040" y="0"/>
                    <a:pt x="0" y="66040"/>
                    <a:pt x="0" y="146050"/>
                  </a:cubicBezTo>
                  <a:lnTo>
                    <a:pt x="0" y="2519215"/>
                  </a:lnTo>
                  <a:cubicBezTo>
                    <a:pt x="0" y="2600495"/>
                    <a:pt x="66040" y="2665265"/>
                    <a:pt x="146050" y="2665265"/>
                  </a:cubicBezTo>
                  <a:close/>
                </a:path>
              </a:pathLst>
            </a:custGeom>
            <a:solidFill>
              <a:srgbClr val="B9DDBF"/>
            </a:solidFill>
          </p:spPr>
        </p:sp>
        <p:sp>
          <p:nvSpPr>
            <p:cNvPr id="6" name="Freeform 6"/>
            <p:cNvSpPr/>
            <p:nvPr/>
          </p:nvSpPr>
          <p:spPr>
            <a:xfrm>
              <a:off x="0" y="0"/>
              <a:ext cx="4030824" cy="2733845"/>
            </a:xfrm>
            <a:custGeom>
              <a:avLst/>
              <a:gdLst/>
              <a:ahLst/>
              <a:cxnLst/>
              <a:rect l="l" t="t" r="r" b="b"/>
              <a:pathLst>
                <a:path w="4030824" h="2733845">
                  <a:moveTo>
                    <a:pt x="3967324" y="74930"/>
                  </a:moveTo>
                  <a:cubicBezTo>
                    <a:pt x="3939384" y="30480"/>
                    <a:pt x="3889854" y="0"/>
                    <a:pt x="3832704" y="0"/>
                  </a:cubicBezTo>
                  <a:lnTo>
                    <a:pt x="158750" y="0"/>
                  </a:lnTo>
                  <a:cubicBezTo>
                    <a:pt x="71120" y="0"/>
                    <a:pt x="0" y="71120"/>
                    <a:pt x="0" y="158750"/>
                  </a:cubicBezTo>
                  <a:lnTo>
                    <a:pt x="0" y="2531915"/>
                  </a:lnTo>
                  <a:cubicBezTo>
                    <a:pt x="0" y="2583985"/>
                    <a:pt x="25400" y="2629705"/>
                    <a:pt x="63500" y="2658915"/>
                  </a:cubicBezTo>
                  <a:cubicBezTo>
                    <a:pt x="91440" y="2703365"/>
                    <a:pt x="140970" y="2733845"/>
                    <a:pt x="215477" y="2733845"/>
                  </a:cubicBezTo>
                  <a:lnTo>
                    <a:pt x="3872074" y="2733845"/>
                  </a:lnTo>
                  <a:cubicBezTo>
                    <a:pt x="3959704" y="2733845"/>
                    <a:pt x="4030824" y="2662725"/>
                    <a:pt x="4030824" y="2575095"/>
                  </a:cubicBezTo>
                  <a:lnTo>
                    <a:pt x="4030824" y="201930"/>
                  </a:lnTo>
                  <a:cubicBezTo>
                    <a:pt x="4030823" y="149860"/>
                    <a:pt x="4005423" y="104140"/>
                    <a:pt x="3967324" y="74930"/>
                  </a:cubicBezTo>
                  <a:close/>
                  <a:moveTo>
                    <a:pt x="12700" y="2531915"/>
                  </a:moveTo>
                  <a:lnTo>
                    <a:pt x="12700" y="158750"/>
                  </a:lnTo>
                  <a:cubicBezTo>
                    <a:pt x="12700" y="78740"/>
                    <a:pt x="78740" y="12700"/>
                    <a:pt x="158750" y="12700"/>
                  </a:cubicBezTo>
                  <a:lnTo>
                    <a:pt x="3832704" y="12700"/>
                  </a:lnTo>
                  <a:cubicBezTo>
                    <a:pt x="3912713" y="12700"/>
                    <a:pt x="3978754" y="78740"/>
                    <a:pt x="3978754" y="158750"/>
                  </a:cubicBezTo>
                  <a:lnTo>
                    <a:pt x="3978754" y="2531915"/>
                  </a:lnTo>
                  <a:cubicBezTo>
                    <a:pt x="3978754" y="2611925"/>
                    <a:pt x="3912713" y="2677965"/>
                    <a:pt x="3832704" y="2677965"/>
                  </a:cubicBezTo>
                  <a:lnTo>
                    <a:pt x="158750" y="2677965"/>
                  </a:lnTo>
                  <a:cubicBezTo>
                    <a:pt x="78740" y="2677965"/>
                    <a:pt x="12700" y="2613195"/>
                    <a:pt x="12700" y="2531915"/>
                  </a:cubicBezTo>
                  <a:close/>
                  <a:moveTo>
                    <a:pt x="4019393" y="2575095"/>
                  </a:moveTo>
                  <a:cubicBezTo>
                    <a:pt x="4019393" y="2655105"/>
                    <a:pt x="3952084" y="2721145"/>
                    <a:pt x="3872073" y="2721145"/>
                  </a:cubicBezTo>
                  <a:lnTo>
                    <a:pt x="215477" y="2721145"/>
                  </a:lnTo>
                  <a:cubicBezTo>
                    <a:pt x="157480" y="2721145"/>
                    <a:pt x="120650" y="2704635"/>
                    <a:pt x="93980" y="2676695"/>
                  </a:cubicBezTo>
                  <a:cubicBezTo>
                    <a:pt x="114300" y="2685585"/>
                    <a:pt x="135890" y="2690665"/>
                    <a:pt x="160020" y="2690665"/>
                  </a:cubicBezTo>
                  <a:lnTo>
                    <a:pt x="3833974" y="2690665"/>
                  </a:lnTo>
                  <a:cubicBezTo>
                    <a:pt x="3921604" y="2690665"/>
                    <a:pt x="3992724" y="2619545"/>
                    <a:pt x="3992724" y="2531915"/>
                  </a:cubicBezTo>
                  <a:lnTo>
                    <a:pt x="3992724" y="158750"/>
                  </a:lnTo>
                  <a:cubicBezTo>
                    <a:pt x="3992724" y="140970"/>
                    <a:pt x="3988913" y="123190"/>
                    <a:pt x="3983834" y="106680"/>
                  </a:cubicBezTo>
                  <a:cubicBezTo>
                    <a:pt x="4005424" y="132080"/>
                    <a:pt x="4019393" y="165100"/>
                    <a:pt x="4019393" y="201930"/>
                  </a:cubicBezTo>
                  <a:lnTo>
                    <a:pt x="4019393" y="2575095"/>
                  </a:lnTo>
                  <a:cubicBezTo>
                    <a:pt x="4019393" y="2575095"/>
                    <a:pt x="4019393" y="2575095"/>
                    <a:pt x="4019393" y="2575095"/>
                  </a:cubicBezTo>
                  <a:close/>
                </a:path>
              </a:pathLst>
            </a:custGeom>
            <a:solidFill>
              <a:srgbClr val="70443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810980" y="752567"/>
            <a:ext cx="535653" cy="60697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556227" y="677042"/>
            <a:ext cx="758021" cy="758021"/>
          </a:xfrm>
          <a:prstGeom prst="rect">
            <a:avLst/>
          </a:prstGeom>
        </p:spPr>
      </p:pic>
      <p:sp>
        <p:nvSpPr>
          <p:cNvPr id="24" name="AutoShape 24"/>
          <p:cNvSpPr/>
          <p:nvPr/>
        </p:nvSpPr>
        <p:spPr>
          <a:xfrm>
            <a:off x="1259812" y="1562100"/>
            <a:ext cx="15003344" cy="0"/>
          </a:xfrm>
          <a:prstGeom prst="line">
            <a:avLst/>
          </a:prstGeom>
          <a:ln w="47625" cap="flat">
            <a:solidFill>
              <a:srgbClr val="704430"/>
            </a:solidFill>
            <a:prstDash val="solid"/>
            <a:headEnd type="none" w="sm" len="sm"/>
            <a:tailEnd type="none" w="sm" len="sm"/>
          </a:ln>
        </p:spPr>
      </p:sp>
      <p:grpSp>
        <p:nvGrpSpPr>
          <p:cNvPr id="29" name="Group 28">
            <a:extLst>
              <a:ext uri="{FF2B5EF4-FFF2-40B4-BE49-F238E27FC236}">
                <a16:creationId xmlns:a16="http://schemas.microsoft.com/office/drawing/2014/main" id="{E4991F9D-B6EE-1DDA-E7CA-6161DB045E39}"/>
              </a:ext>
            </a:extLst>
          </p:cNvPr>
          <p:cNvGrpSpPr/>
          <p:nvPr/>
        </p:nvGrpSpPr>
        <p:grpSpPr>
          <a:xfrm>
            <a:off x="1287990" y="468780"/>
            <a:ext cx="13522988" cy="901803"/>
            <a:chOff x="1578487" y="3173950"/>
            <a:chExt cx="13292450" cy="1097239"/>
          </a:xfrm>
        </p:grpSpPr>
        <p:grpSp>
          <p:nvGrpSpPr>
            <p:cNvPr id="9" name="Group 9"/>
            <p:cNvGrpSpPr/>
            <p:nvPr/>
          </p:nvGrpSpPr>
          <p:grpSpPr>
            <a:xfrm>
              <a:off x="1578487" y="3173950"/>
              <a:ext cx="13292450" cy="1092223"/>
              <a:chOff x="-871708" y="-115273"/>
              <a:chExt cx="19270415" cy="1583425"/>
            </a:xfrm>
          </p:grpSpPr>
          <p:sp>
            <p:nvSpPr>
              <p:cNvPr id="10" name="Freeform 10"/>
              <p:cNvSpPr/>
              <p:nvPr/>
            </p:nvSpPr>
            <p:spPr>
              <a:xfrm>
                <a:off x="-871708" y="-115273"/>
                <a:ext cx="19270415" cy="1583425"/>
              </a:xfrm>
              <a:custGeom>
                <a:avLst/>
                <a:gdLst/>
                <a:ahLst/>
                <a:cxnLst/>
                <a:rect l="l" t="t" r="r" b="b"/>
                <a:pathLst>
                  <a:path w="20192434" h="1913890">
                    <a:moveTo>
                      <a:pt x="20192434" y="956945"/>
                    </a:moveTo>
                    <a:lnTo>
                      <a:pt x="20192434" y="956945"/>
                    </a:lnTo>
                    <a:cubicBezTo>
                      <a:pt x="20192434" y="1485392"/>
                      <a:pt x="19764063" y="1913890"/>
                      <a:pt x="19235489" y="1913890"/>
                    </a:cubicBezTo>
                    <a:lnTo>
                      <a:pt x="956945" y="1913890"/>
                    </a:lnTo>
                    <a:cubicBezTo>
                      <a:pt x="428371" y="1913890"/>
                      <a:pt x="0" y="1485392"/>
                      <a:pt x="0" y="956945"/>
                    </a:cubicBezTo>
                    <a:lnTo>
                      <a:pt x="0" y="956945"/>
                    </a:lnTo>
                    <a:cubicBezTo>
                      <a:pt x="0" y="428371"/>
                      <a:pt x="428371" y="0"/>
                      <a:pt x="956945" y="0"/>
                    </a:cubicBezTo>
                    <a:lnTo>
                      <a:pt x="19235489" y="0"/>
                    </a:lnTo>
                    <a:cubicBezTo>
                      <a:pt x="19763936" y="0"/>
                      <a:pt x="20192434" y="428371"/>
                      <a:pt x="20192434" y="956945"/>
                    </a:cubicBezTo>
                    <a:close/>
                  </a:path>
                </a:pathLst>
              </a:custGeom>
              <a:solidFill>
                <a:srgbClr val="FFF3ED"/>
              </a:solidFill>
            </p:spPr>
          </p:sp>
        </p:grpSp>
        <p:sp>
          <p:nvSpPr>
            <p:cNvPr id="28" name="TextBox 27">
              <a:extLst>
                <a:ext uri="{FF2B5EF4-FFF2-40B4-BE49-F238E27FC236}">
                  <a16:creationId xmlns:a16="http://schemas.microsoft.com/office/drawing/2014/main" id="{2A0D4CF0-6F12-E902-6399-7303C05C4877}"/>
                </a:ext>
              </a:extLst>
            </p:cNvPr>
            <p:cNvSpPr txBox="1"/>
            <p:nvPr/>
          </p:nvSpPr>
          <p:spPr>
            <a:xfrm>
              <a:off x="1834942" y="3260100"/>
              <a:ext cx="9695700" cy="101108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4800" b="1">
                  <a:latin typeface="Arial" panose="020B0604020202020204" pitchFamily="34" charset="0"/>
                  <a:cs typeface="Arial" panose="020B0604020202020204" pitchFamily="34" charset="0"/>
                </a:rPr>
                <a:t>IV. Vận dụng trong bài toán đếm</a:t>
              </a:r>
            </a:p>
          </p:txBody>
        </p:sp>
      </p:grpSp>
      <p:sp>
        <p:nvSpPr>
          <p:cNvPr id="12" name="TextBox 11">
            <a:extLst>
              <a:ext uri="{FF2B5EF4-FFF2-40B4-BE49-F238E27FC236}">
                <a16:creationId xmlns:a16="http://schemas.microsoft.com/office/drawing/2014/main" id="{81AE07E2-4382-3F3B-A8EA-16835E8865AC}"/>
              </a:ext>
            </a:extLst>
          </p:cNvPr>
          <p:cNvSpPr txBox="1"/>
          <p:nvPr/>
        </p:nvSpPr>
        <p:spPr>
          <a:xfrm>
            <a:off x="2226698" y="2816405"/>
            <a:ext cx="13877454" cy="1312154"/>
          </a:xfrm>
          <a:prstGeom prst="rect">
            <a:avLst/>
          </a:prstGeom>
          <a:noFill/>
        </p:spPr>
        <p:txBody>
          <a:bodyPr wrap="square">
            <a:spAutoFit/>
          </a:bodyPr>
          <a:lstStyle/>
          <a:p>
            <a:pPr>
              <a:lnSpc>
                <a:spcPct val="107000"/>
              </a:lnSpc>
              <a:spcAft>
                <a:spcPts val="1200"/>
              </a:spcAft>
            </a:pPr>
            <a:r>
              <a:rPr lang="en-US" sz="3800">
                <a:latin typeface="Arial" panose="020B0604020202020204" pitchFamily="34" charset="0"/>
                <a:ea typeface="Calibri" panose="020F0502020204030204" pitchFamily="34" charset="0"/>
                <a:cs typeface="Times New Roman" panose="02020603050405020304" pitchFamily="18" charset="0"/>
              </a:rPr>
              <a:t>Cho 10 điểm phân biệt. Hỏi lập được bao nhiêu vectơ khác 0 ? Biết rằng hai đầu mút của mỗi vectơ là 2 trong 10 điểm đã cho.</a:t>
            </a:r>
            <a:endParaRPr lang="en-US" sz="3800">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F5998E46-A049-A92C-695B-5C73EF6A715D}"/>
              </a:ext>
            </a:extLst>
          </p:cNvPr>
          <p:cNvSpPr/>
          <p:nvPr/>
        </p:nvSpPr>
        <p:spPr>
          <a:xfrm>
            <a:off x="116684" y="2827220"/>
            <a:ext cx="1966643" cy="835373"/>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spcAft>
                <a:spcPts val="800"/>
              </a:spcAft>
            </a:pPr>
            <a:r>
              <a:rPr lang="en-US" sz="3800" b="1">
                <a:latin typeface="Arial" panose="020B0604020202020204" pitchFamily="34" charset="0"/>
                <a:ea typeface="Times New Roman" panose="02020603050405020304" pitchFamily="18" charset="0"/>
                <a:cs typeface="Arial" panose="020B0604020202020204" pitchFamily="34" charset="0"/>
              </a:rPr>
              <a:t>Ví dụ 5</a:t>
            </a:r>
            <a:endParaRPr lang="en-US" sz="3800">
              <a:latin typeface="Arial" panose="020B0604020202020204" pitchFamily="34" charset="0"/>
              <a:ea typeface="Calibri" panose="020F050202020403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D23BF83C-8922-28F9-853D-F73563D926BE}"/>
              </a:ext>
            </a:extLst>
          </p:cNvPr>
          <p:cNvGrpSpPr/>
          <p:nvPr/>
        </p:nvGrpSpPr>
        <p:grpSpPr>
          <a:xfrm>
            <a:off x="1269782" y="1654131"/>
            <a:ext cx="11599204" cy="1640463"/>
            <a:chOff x="1578487" y="3173950"/>
            <a:chExt cx="13292450" cy="1931004"/>
          </a:xfrm>
        </p:grpSpPr>
        <p:grpSp>
          <p:nvGrpSpPr>
            <p:cNvPr id="20" name="Group 9">
              <a:extLst>
                <a:ext uri="{FF2B5EF4-FFF2-40B4-BE49-F238E27FC236}">
                  <a16:creationId xmlns:a16="http://schemas.microsoft.com/office/drawing/2014/main" id="{4D02F558-83D2-5DC1-DCE3-D76D765FDB5B}"/>
                </a:ext>
              </a:extLst>
            </p:cNvPr>
            <p:cNvGrpSpPr/>
            <p:nvPr/>
          </p:nvGrpSpPr>
          <p:grpSpPr>
            <a:xfrm>
              <a:off x="1578487" y="3173950"/>
              <a:ext cx="13292450" cy="1092223"/>
              <a:chOff x="-871708" y="-115273"/>
              <a:chExt cx="19270415" cy="1583425"/>
            </a:xfrm>
          </p:grpSpPr>
          <p:sp>
            <p:nvSpPr>
              <p:cNvPr id="22" name="Freeform 10">
                <a:extLst>
                  <a:ext uri="{FF2B5EF4-FFF2-40B4-BE49-F238E27FC236}">
                    <a16:creationId xmlns:a16="http://schemas.microsoft.com/office/drawing/2014/main" id="{3BC3D5E1-3535-50E5-98C8-DFA5031E744C}"/>
                  </a:ext>
                </a:extLst>
              </p:cNvPr>
              <p:cNvSpPr/>
              <p:nvPr/>
            </p:nvSpPr>
            <p:spPr>
              <a:xfrm>
                <a:off x="-871708" y="-115273"/>
                <a:ext cx="19270415" cy="1583425"/>
              </a:xfrm>
              <a:custGeom>
                <a:avLst/>
                <a:gdLst/>
                <a:ahLst/>
                <a:cxnLst/>
                <a:rect l="l" t="t" r="r" b="b"/>
                <a:pathLst>
                  <a:path w="20192434" h="1913890">
                    <a:moveTo>
                      <a:pt x="20192434" y="956945"/>
                    </a:moveTo>
                    <a:lnTo>
                      <a:pt x="20192434" y="956945"/>
                    </a:lnTo>
                    <a:cubicBezTo>
                      <a:pt x="20192434" y="1485392"/>
                      <a:pt x="19764063" y="1913890"/>
                      <a:pt x="19235489" y="1913890"/>
                    </a:cubicBezTo>
                    <a:lnTo>
                      <a:pt x="956945" y="1913890"/>
                    </a:lnTo>
                    <a:cubicBezTo>
                      <a:pt x="428371" y="1913890"/>
                      <a:pt x="0" y="1485392"/>
                      <a:pt x="0" y="956945"/>
                    </a:cubicBezTo>
                    <a:lnTo>
                      <a:pt x="0" y="956945"/>
                    </a:lnTo>
                    <a:cubicBezTo>
                      <a:pt x="0" y="428371"/>
                      <a:pt x="428371" y="0"/>
                      <a:pt x="956945" y="0"/>
                    </a:cubicBezTo>
                    <a:lnTo>
                      <a:pt x="19235489" y="0"/>
                    </a:lnTo>
                    <a:cubicBezTo>
                      <a:pt x="19763936" y="0"/>
                      <a:pt x="20192434" y="428371"/>
                      <a:pt x="20192434" y="956945"/>
                    </a:cubicBezTo>
                    <a:close/>
                  </a:path>
                </a:pathLst>
              </a:custGeom>
              <a:solidFill>
                <a:srgbClr val="FFF3ED"/>
              </a:solidFill>
            </p:spPr>
          </p:sp>
        </p:grpSp>
        <p:sp>
          <p:nvSpPr>
            <p:cNvPr id="21" name="TextBox 20">
              <a:extLst>
                <a:ext uri="{FF2B5EF4-FFF2-40B4-BE49-F238E27FC236}">
                  <a16:creationId xmlns:a16="http://schemas.microsoft.com/office/drawing/2014/main" id="{9DD66766-E91F-B1E5-EDE0-8503AEBA64EE}"/>
                </a:ext>
              </a:extLst>
            </p:cNvPr>
            <p:cNvSpPr txBox="1"/>
            <p:nvPr/>
          </p:nvSpPr>
          <p:spPr>
            <a:xfrm>
              <a:off x="1834942" y="3260098"/>
              <a:ext cx="9695701" cy="1844856"/>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4800" b="1">
                  <a:latin typeface="Arial" panose="020B0604020202020204" pitchFamily="34" charset="0"/>
                  <a:cs typeface="Arial" panose="020B0604020202020204" pitchFamily="34" charset="0"/>
                </a:rPr>
                <a:t>1. Vận dụng trong giải toán</a:t>
              </a:r>
            </a:p>
            <a:p>
              <a:endParaRPr lang="en-US" sz="4800" b="1">
                <a:latin typeface="Arial" panose="020B0604020202020204" pitchFamily="34" charset="0"/>
                <a:cs typeface="Arial" panose="020B0604020202020204" pitchFamily="34" charset="0"/>
              </a:endParaRPr>
            </a:p>
          </p:txBody>
        </p:sp>
      </p:gr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3863A0B-47E1-3DAF-6B82-6BB3A2F53F6B}"/>
                  </a:ext>
                </a:extLst>
              </p:cNvPr>
              <p:cNvSpPr txBox="1"/>
              <p:nvPr/>
            </p:nvSpPr>
            <p:spPr>
              <a:xfrm>
                <a:off x="2226698" y="4738467"/>
                <a:ext cx="14036458" cy="4845365"/>
              </a:xfrm>
              <a:prstGeom prst="rect">
                <a:avLst/>
              </a:prstGeom>
              <a:noFill/>
            </p:spPr>
            <p:txBody>
              <a:bodyPr wrap="square">
                <a:spAutoFit/>
              </a:bodyPr>
              <a:lstStyle/>
              <a:p>
                <a:pPr algn="just">
                  <a:lnSpc>
                    <a:spcPct val="150000"/>
                  </a:lnSpc>
                  <a:spcAft>
                    <a:spcPts val="1200"/>
                  </a:spcAft>
                </a:pPr>
                <a:r>
                  <a:rPr lang="en-US" sz="3800">
                    <a:latin typeface="Arial" panose="020B0604020202020204" pitchFamily="34" charset="0"/>
                    <a:ea typeface="Calibri" panose="020F0502020204030204" pitchFamily="34" charset="0"/>
                    <a:cs typeface="Times New Roman" panose="02020603050405020304" pitchFamily="18" charset="0"/>
                  </a:rPr>
                  <a:t>Việc lập vectơ là thực hiện hai hành động liên tiếp: chọn điểm đầu và chọn điểm cuối.</a:t>
                </a:r>
                <a:endParaRPr lang="en-US" sz="38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200"/>
                  </a:spcAft>
                </a:pPr>
                <a:r>
                  <a:rPr lang="en-US" sz="3800">
                    <a:latin typeface="Arial" panose="020B0604020202020204" pitchFamily="34" charset="0"/>
                    <a:ea typeface="Calibri" panose="020F0502020204030204" pitchFamily="34" charset="0"/>
                    <a:cs typeface="Times New Roman" panose="02020603050405020304" pitchFamily="18" charset="0"/>
                  </a:rPr>
                  <a:t>Chọn điểm đầu: Có 10 cách chọn. </a:t>
                </a:r>
              </a:p>
              <a:p>
                <a:pPr algn="just">
                  <a:lnSpc>
                    <a:spcPct val="150000"/>
                  </a:lnSpc>
                  <a:spcAft>
                    <a:spcPts val="1200"/>
                  </a:spcAft>
                </a:pPr>
                <a:r>
                  <a:rPr lang="en-US" sz="3800">
                    <a:latin typeface="Arial" panose="020B0604020202020204" pitchFamily="34" charset="0"/>
                    <a:ea typeface="Calibri" panose="020F0502020204030204" pitchFamily="34" charset="0"/>
                    <a:cs typeface="Times New Roman" panose="02020603050405020304" pitchFamily="18" charset="0"/>
                  </a:rPr>
                  <a:t>Chọn điểm cuối: Có 9 cách chọn.</a:t>
                </a:r>
                <a:endParaRPr lang="en-US" sz="38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200"/>
                  </a:spcAft>
                </a:pPr>
                <a:r>
                  <a:rPr lang="en-US" sz="3800">
                    <a:latin typeface="Arial" panose="020B0604020202020204" pitchFamily="34" charset="0"/>
                    <a:ea typeface="Calibri" panose="020F0502020204030204" pitchFamily="34" charset="0"/>
                    <a:cs typeface="Times New Roman" panose="02020603050405020304" pitchFamily="18" charset="0"/>
                  </a:rPr>
                  <a:t>Theo quy tắc nhân, số vectơ lập được là: </a:t>
                </a:r>
                <a14:m>
                  <m:oMath xmlns:m="http://schemas.openxmlformats.org/officeDocument/2006/math">
                    <m:r>
                      <a:rPr lang="en-US" sz="3800">
                        <a:latin typeface="Cambria Math" panose="02040503050406030204" pitchFamily="18" charset="0"/>
                        <a:ea typeface="Calibri" panose="020F0502020204030204" pitchFamily="34" charset="0"/>
                        <a:cs typeface="Arial" panose="020B0604020202020204" pitchFamily="34" charset="0"/>
                      </a:rPr>
                      <m:t>10.9=90</m:t>
                    </m:r>
                  </m:oMath>
                </a14:m>
                <a:r>
                  <a:rPr lang="en-US" sz="3800">
                    <a:latin typeface="Arial" panose="020B0604020202020204" pitchFamily="34" charset="0"/>
                    <a:ea typeface="Calibri" panose="020F0502020204030204" pitchFamily="34" charset="0"/>
                    <a:cs typeface="Times New Roman" panose="02020603050405020304" pitchFamily="18" charset="0"/>
                  </a:rPr>
                  <a:t>.</a:t>
                </a:r>
                <a:endParaRPr lang="en-US" sz="38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5" name="TextBox 24">
                <a:extLst>
                  <a:ext uri="{FF2B5EF4-FFF2-40B4-BE49-F238E27FC236}">
                    <a16:creationId xmlns:a16="http://schemas.microsoft.com/office/drawing/2014/main" id="{03863A0B-47E1-3DAF-6B82-6BB3A2F53F6B}"/>
                  </a:ext>
                </a:extLst>
              </p:cNvPr>
              <p:cNvSpPr txBox="1">
                <a:spLocks noRot="1" noChangeAspect="1" noMove="1" noResize="1" noEditPoints="1" noAdjustHandles="1" noChangeArrowheads="1" noChangeShapeType="1" noTextEdit="1"/>
              </p:cNvSpPr>
              <p:nvPr/>
            </p:nvSpPr>
            <p:spPr>
              <a:xfrm>
                <a:off x="2226698" y="4738467"/>
                <a:ext cx="14036458" cy="4845365"/>
              </a:xfrm>
              <a:prstGeom prst="rect">
                <a:avLst/>
              </a:prstGeom>
              <a:blipFill>
                <a:blip r:embed="rId6"/>
                <a:stretch>
                  <a:fillRect l="-1433" r="-1389" b="-3899"/>
                </a:stretch>
              </a:blipFill>
            </p:spPr>
            <p:txBody>
              <a:bodyPr/>
              <a:lstStyle/>
              <a:p>
                <a:r>
                  <a:rPr lang="en-US">
                    <a:noFill/>
                  </a:rPr>
                  <a:t> </a:t>
                </a:r>
              </a:p>
            </p:txBody>
          </p:sp>
        </mc:Fallback>
      </mc:AlternateContent>
      <p:sp>
        <p:nvSpPr>
          <p:cNvPr id="32" name="Arrow: Right 31">
            <a:extLst>
              <a:ext uri="{FF2B5EF4-FFF2-40B4-BE49-F238E27FC236}">
                <a16:creationId xmlns:a16="http://schemas.microsoft.com/office/drawing/2014/main" id="{0E062C3F-471D-2811-663C-4E1D11E673F9}"/>
              </a:ext>
            </a:extLst>
          </p:cNvPr>
          <p:cNvSpPr/>
          <p:nvPr/>
        </p:nvSpPr>
        <p:spPr>
          <a:xfrm>
            <a:off x="131265" y="4923730"/>
            <a:ext cx="1937480" cy="114300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800" b="1">
                <a:latin typeface="Arial" panose="020B0604020202020204" pitchFamily="34" charset="0"/>
                <a:cs typeface="Arial" panose="020B0604020202020204" pitchFamily="34" charset="0"/>
              </a:rPr>
              <a:t>Giải</a:t>
            </a:r>
          </a:p>
        </p:txBody>
      </p:sp>
    </p:spTree>
    <p:extLst>
      <p:ext uri="{BB962C8B-B14F-4D97-AF65-F5344CB8AC3E}">
        <p14:creationId xmlns:p14="http://schemas.microsoft.com/office/powerpoint/2010/main" val="25021368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barn(inVertical)">
                                      <p:cBhvr>
                                        <p:cTn id="32" dur="500"/>
                                        <p:tgtEl>
                                          <p:spTgt spid="2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5">
                                            <p:txEl>
                                              <p:pRg st="1" end="1"/>
                                            </p:txEl>
                                          </p:spTgt>
                                        </p:tgtEl>
                                        <p:attrNameLst>
                                          <p:attrName>style.visibility</p:attrName>
                                        </p:attrNameLst>
                                      </p:cBhvr>
                                      <p:to>
                                        <p:strVal val="visible"/>
                                      </p:to>
                                    </p:set>
                                    <p:animEffect transition="in" filter="barn(inVertical)">
                                      <p:cBhvr>
                                        <p:cTn id="37" dur="500"/>
                                        <p:tgtEl>
                                          <p:spTgt spid="2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5">
                                            <p:txEl>
                                              <p:pRg st="2" end="2"/>
                                            </p:txEl>
                                          </p:spTgt>
                                        </p:tgtEl>
                                        <p:attrNameLst>
                                          <p:attrName>style.visibility</p:attrName>
                                        </p:attrNameLst>
                                      </p:cBhvr>
                                      <p:to>
                                        <p:strVal val="visible"/>
                                      </p:to>
                                    </p:set>
                                    <p:animEffect transition="in" filter="barn(inVertical)">
                                      <p:cBhvr>
                                        <p:cTn id="42" dur="500"/>
                                        <p:tgtEl>
                                          <p:spTgt spid="2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5">
                                            <p:txEl>
                                              <p:pRg st="3" end="3"/>
                                            </p:txEl>
                                          </p:spTgt>
                                        </p:tgtEl>
                                        <p:attrNameLst>
                                          <p:attrName>style.visibility</p:attrName>
                                        </p:attrNameLst>
                                      </p:cBhvr>
                                      <p:to>
                                        <p:strVal val="visible"/>
                                      </p:to>
                                    </p:set>
                                    <p:animEffect transition="in" filter="barn(inVertical)">
                                      <p:cBhvr>
                                        <p:cTn id="47" dur="500"/>
                                        <p:tgtEl>
                                          <p:spTgt spid="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066800" y="479421"/>
            <a:ext cx="16058420" cy="9464679"/>
            <a:chOff x="0" y="0"/>
            <a:chExt cx="4030824" cy="2733845"/>
          </a:xfrm>
        </p:grpSpPr>
        <p:sp>
          <p:nvSpPr>
            <p:cNvPr id="4" name="Freeform 4"/>
            <p:cNvSpPr/>
            <p:nvPr/>
          </p:nvSpPr>
          <p:spPr>
            <a:xfrm>
              <a:off x="92710" y="106680"/>
              <a:ext cx="3926683" cy="2614465"/>
            </a:xfrm>
            <a:custGeom>
              <a:avLst/>
              <a:gdLst/>
              <a:ahLst/>
              <a:cxnLst/>
              <a:rect l="l" t="t" r="r" b="b"/>
              <a:pathLst>
                <a:path w="3926683" h="2614465">
                  <a:moveTo>
                    <a:pt x="3900013" y="2425235"/>
                  </a:moveTo>
                  <a:cubicBezTo>
                    <a:pt x="3900013" y="2512865"/>
                    <a:pt x="3823813" y="2583985"/>
                    <a:pt x="3742533" y="2583985"/>
                  </a:cubicBezTo>
                  <a:lnTo>
                    <a:pt x="66040" y="2583985"/>
                  </a:lnTo>
                  <a:cubicBezTo>
                    <a:pt x="43180" y="2583985"/>
                    <a:pt x="20320" y="2578905"/>
                    <a:pt x="0" y="2570015"/>
                  </a:cubicBezTo>
                  <a:cubicBezTo>
                    <a:pt x="26670" y="2597955"/>
                    <a:pt x="63500" y="2614465"/>
                    <a:pt x="119154" y="2614465"/>
                  </a:cubicBezTo>
                  <a:lnTo>
                    <a:pt x="3780633" y="2614465"/>
                  </a:lnTo>
                  <a:cubicBezTo>
                    <a:pt x="3860644" y="2614465"/>
                    <a:pt x="3926683" y="2548425"/>
                    <a:pt x="3926683" y="2468415"/>
                  </a:cubicBezTo>
                  <a:lnTo>
                    <a:pt x="3926683" y="95250"/>
                  </a:lnTo>
                  <a:cubicBezTo>
                    <a:pt x="3926683" y="58420"/>
                    <a:pt x="3912713" y="25400"/>
                    <a:pt x="3891124" y="0"/>
                  </a:cubicBezTo>
                  <a:cubicBezTo>
                    <a:pt x="3897474" y="16510"/>
                    <a:pt x="3900013" y="34290"/>
                    <a:pt x="3900013" y="52070"/>
                  </a:cubicBezTo>
                  <a:lnTo>
                    <a:pt x="3900013" y="2425235"/>
                  </a:lnTo>
                  <a:lnTo>
                    <a:pt x="3900013" y="2425235"/>
                  </a:lnTo>
                  <a:close/>
                </a:path>
              </a:pathLst>
            </a:custGeom>
            <a:solidFill>
              <a:srgbClr val="704430"/>
            </a:solidFill>
          </p:spPr>
        </p:sp>
        <p:sp>
          <p:nvSpPr>
            <p:cNvPr id="5" name="Freeform 5"/>
            <p:cNvSpPr/>
            <p:nvPr/>
          </p:nvSpPr>
          <p:spPr>
            <a:xfrm>
              <a:off x="12700" y="12700"/>
              <a:ext cx="3966054" cy="2665265"/>
            </a:xfrm>
            <a:custGeom>
              <a:avLst/>
              <a:gdLst/>
              <a:ahLst/>
              <a:cxnLst/>
              <a:rect l="l" t="t" r="r" b="b"/>
              <a:pathLst>
                <a:path w="3966054" h="2665265">
                  <a:moveTo>
                    <a:pt x="146050" y="2665265"/>
                  </a:moveTo>
                  <a:lnTo>
                    <a:pt x="3820004" y="2665265"/>
                  </a:lnTo>
                  <a:cubicBezTo>
                    <a:pt x="3900013" y="2665265"/>
                    <a:pt x="3966054" y="2599225"/>
                    <a:pt x="3966054" y="2519215"/>
                  </a:cubicBezTo>
                  <a:lnTo>
                    <a:pt x="3966054" y="146050"/>
                  </a:lnTo>
                  <a:cubicBezTo>
                    <a:pt x="3966054" y="66040"/>
                    <a:pt x="3900013" y="0"/>
                    <a:pt x="3820004" y="0"/>
                  </a:cubicBezTo>
                  <a:lnTo>
                    <a:pt x="146050" y="0"/>
                  </a:lnTo>
                  <a:cubicBezTo>
                    <a:pt x="66040" y="0"/>
                    <a:pt x="0" y="66040"/>
                    <a:pt x="0" y="146050"/>
                  </a:cubicBezTo>
                  <a:lnTo>
                    <a:pt x="0" y="2519215"/>
                  </a:lnTo>
                  <a:cubicBezTo>
                    <a:pt x="0" y="2600495"/>
                    <a:pt x="66040" y="2665265"/>
                    <a:pt x="146050" y="2665265"/>
                  </a:cubicBezTo>
                  <a:close/>
                </a:path>
              </a:pathLst>
            </a:custGeom>
            <a:solidFill>
              <a:srgbClr val="B9DDBF"/>
            </a:solidFill>
          </p:spPr>
        </p:sp>
        <p:sp>
          <p:nvSpPr>
            <p:cNvPr id="6" name="Freeform 6"/>
            <p:cNvSpPr/>
            <p:nvPr/>
          </p:nvSpPr>
          <p:spPr>
            <a:xfrm>
              <a:off x="0" y="0"/>
              <a:ext cx="4030824" cy="2733845"/>
            </a:xfrm>
            <a:custGeom>
              <a:avLst/>
              <a:gdLst/>
              <a:ahLst/>
              <a:cxnLst/>
              <a:rect l="l" t="t" r="r" b="b"/>
              <a:pathLst>
                <a:path w="4030824" h="2733845">
                  <a:moveTo>
                    <a:pt x="3967324" y="74930"/>
                  </a:moveTo>
                  <a:cubicBezTo>
                    <a:pt x="3939384" y="30480"/>
                    <a:pt x="3889854" y="0"/>
                    <a:pt x="3832704" y="0"/>
                  </a:cubicBezTo>
                  <a:lnTo>
                    <a:pt x="158750" y="0"/>
                  </a:lnTo>
                  <a:cubicBezTo>
                    <a:pt x="71120" y="0"/>
                    <a:pt x="0" y="71120"/>
                    <a:pt x="0" y="158750"/>
                  </a:cubicBezTo>
                  <a:lnTo>
                    <a:pt x="0" y="2531915"/>
                  </a:lnTo>
                  <a:cubicBezTo>
                    <a:pt x="0" y="2583985"/>
                    <a:pt x="25400" y="2629705"/>
                    <a:pt x="63500" y="2658915"/>
                  </a:cubicBezTo>
                  <a:cubicBezTo>
                    <a:pt x="91440" y="2703365"/>
                    <a:pt x="140970" y="2733845"/>
                    <a:pt x="215477" y="2733845"/>
                  </a:cubicBezTo>
                  <a:lnTo>
                    <a:pt x="3872074" y="2733845"/>
                  </a:lnTo>
                  <a:cubicBezTo>
                    <a:pt x="3959704" y="2733845"/>
                    <a:pt x="4030824" y="2662725"/>
                    <a:pt x="4030824" y="2575095"/>
                  </a:cubicBezTo>
                  <a:lnTo>
                    <a:pt x="4030824" y="201930"/>
                  </a:lnTo>
                  <a:cubicBezTo>
                    <a:pt x="4030823" y="149860"/>
                    <a:pt x="4005423" y="104140"/>
                    <a:pt x="3967324" y="74930"/>
                  </a:cubicBezTo>
                  <a:close/>
                  <a:moveTo>
                    <a:pt x="12700" y="2531915"/>
                  </a:moveTo>
                  <a:lnTo>
                    <a:pt x="12700" y="158750"/>
                  </a:lnTo>
                  <a:cubicBezTo>
                    <a:pt x="12700" y="78740"/>
                    <a:pt x="78740" y="12700"/>
                    <a:pt x="158750" y="12700"/>
                  </a:cubicBezTo>
                  <a:lnTo>
                    <a:pt x="3832704" y="12700"/>
                  </a:lnTo>
                  <a:cubicBezTo>
                    <a:pt x="3912713" y="12700"/>
                    <a:pt x="3978754" y="78740"/>
                    <a:pt x="3978754" y="158750"/>
                  </a:cubicBezTo>
                  <a:lnTo>
                    <a:pt x="3978754" y="2531915"/>
                  </a:lnTo>
                  <a:cubicBezTo>
                    <a:pt x="3978754" y="2611925"/>
                    <a:pt x="3912713" y="2677965"/>
                    <a:pt x="3832704" y="2677965"/>
                  </a:cubicBezTo>
                  <a:lnTo>
                    <a:pt x="158750" y="2677965"/>
                  </a:lnTo>
                  <a:cubicBezTo>
                    <a:pt x="78740" y="2677965"/>
                    <a:pt x="12700" y="2613195"/>
                    <a:pt x="12700" y="2531915"/>
                  </a:cubicBezTo>
                  <a:close/>
                  <a:moveTo>
                    <a:pt x="4019393" y="2575095"/>
                  </a:moveTo>
                  <a:cubicBezTo>
                    <a:pt x="4019393" y="2655105"/>
                    <a:pt x="3952084" y="2721145"/>
                    <a:pt x="3872073" y="2721145"/>
                  </a:cubicBezTo>
                  <a:lnTo>
                    <a:pt x="215477" y="2721145"/>
                  </a:lnTo>
                  <a:cubicBezTo>
                    <a:pt x="157480" y="2721145"/>
                    <a:pt x="120650" y="2704635"/>
                    <a:pt x="93980" y="2676695"/>
                  </a:cubicBezTo>
                  <a:cubicBezTo>
                    <a:pt x="114300" y="2685585"/>
                    <a:pt x="135890" y="2690665"/>
                    <a:pt x="160020" y="2690665"/>
                  </a:cubicBezTo>
                  <a:lnTo>
                    <a:pt x="3833974" y="2690665"/>
                  </a:lnTo>
                  <a:cubicBezTo>
                    <a:pt x="3921604" y="2690665"/>
                    <a:pt x="3992724" y="2619545"/>
                    <a:pt x="3992724" y="2531915"/>
                  </a:cubicBezTo>
                  <a:lnTo>
                    <a:pt x="3992724" y="158750"/>
                  </a:lnTo>
                  <a:cubicBezTo>
                    <a:pt x="3992724" y="140970"/>
                    <a:pt x="3988913" y="123190"/>
                    <a:pt x="3983834" y="106680"/>
                  </a:cubicBezTo>
                  <a:cubicBezTo>
                    <a:pt x="4005424" y="132080"/>
                    <a:pt x="4019393" y="165100"/>
                    <a:pt x="4019393" y="201930"/>
                  </a:cubicBezTo>
                  <a:lnTo>
                    <a:pt x="4019393" y="2575095"/>
                  </a:lnTo>
                  <a:cubicBezTo>
                    <a:pt x="4019393" y="2575095"/>
                    <a:pt x="4019393" y="2575095"/>
                    <a:pt x="4019393" y="2575095"/>
                  </a:cubicBezTo>
                  <a:close/>
                </a:path>
              </a:pathLst>
            </a:custGeom>
            <a:solidFill>
              <a:srgbClr val="70443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663593" y="830520"/>
            <a:ext cx="535653" cy="60697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44479" y="719964"/>
            <a:ext cx="758021" cy="758021"/>
          </a:xfrm>
          <a:prstGeom prst="rect">
            <a:avLst/>
          </a:prstGeom>
        </p:spPr>
      </p:pic>
      <p:sp>
        <p:nvSpPr>
          <p:cNvPr id="24" name="AutoShape 24"/>
          <p:cNvSpPr/>
          <p:nvPr/>
        </p:nvSpPr>
        <p:spPr>
          <a:xfrm flipV="1">
            <a:off x="1676400" y="1455724"/>
            <a:ext cx="14630400" cy="40493"/>
          </a:xfrm>
          <a:prstGeom prst="line">
            <a:avLst/>
          </a:prstGeom>
          <a:ln w="47625" cap="flat">
            <a:solidFill>
              <a:srgbClr val="704430"/>
            </a:solidFill>
            <a:prstDash val="solid"/>
            <a:headEnd type="none" w="sm" len="sm"/>
            <a:tailEnd type="none" w="sm" len="sm"/>
          </a:ln>
        </p:spPr>
      </p:sp>
      <p:sp>
        <p:nvSpPr>
          <p:cNvPr id="42" name="Rectangle: Rounded Corners 41">
            <a:extLst>
              <a:ext uri="{FF2B5EF4-FFF2-40B4-BE49-F238E27FC236}">
                <a16:creationId xmlns:a16="http://schemas.microsoft.com/office/drawing/2014/main" id="{BA038B96-AF2E-E86D-B33D-3892CDC88696}"/>
              </a:ext>
            </a:extLst>
          </p:cNvPr>
          <p:cNvSpPr/>
          <p:nvPr/>
        </p:nvSpPr>
        <p:spPr>
          <a:xfrm>
            <a:off x="2286000" y="549153"/>
            <a:ext cx="2196165" cy="846574"/>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spcAft>
                <a:spcPts val="800"/>
              </a:spcAft>
            </a:pPr>
            <a:r>
              <a:rPr lang="en-US" sz="4000" b="1">
                <a:latin typeface="Arial" panose="020B0604020202020204" pitchFamily="34" charset="0"/>
                <a:ea typeface="Times New Roman" panose="02020603050405020304" pitchFamily="18" charset="0"/>
                <a:cs typeface="Arial" panose="020B0604020202020204" pitchFamily="34" charset="0"/>
              </a:rPr>
              <a:t>Ví dụ 6</a:t>
            </a:r>
            <a:endParaRPr lang="en-US" sz="4000">
              <a:latin typeface="Arial" panose="020B0604020202020204" pitchFamily="34" charset="0"/>
              <a:ea typeface="Calibri" panose="020F0502020204030204" pitchFamily="34" charset="0"/>
              <a:cs typeface="Arial" panose="020B0604020202020204" pitchFamily="34" charset="0"/>
            </a:endParaRPr>
          </a:p>
        </p:txBody>
      </p:sp>
      <p:sp>
        <p:nvSpPr>
          <p:cNvPr id="9" name="TextBox 8">
            <a:extLst>
              <a:ext uri="{FF2B5EF4-FFF2-40B4-BE49-F238E27FC236}">
                <a16:creationId xmlns:a16="http://schemas.microsoft.com/office/drawing/2014/main" id="{3FFEDFF6-7EC8-0267-AE74-38AD6D8D6977}"/>
              </a:ext>
            </a:extLst>
          </p:cNvPr>
          <p:cNvSpPr txBox="1"/>
          <p:nvPr/>
        </p:nvSpPr>
        <p:spPr>
          <a:xfrm>
            <a:off x="2286001" y="1562102"/>
            <a:ext cx="13805814" cy="1664879"/>
          </a:xfrm>
          <a:prstGeom prst="rect">
            <a:avLst/>
          </a:prstGeom>
          <a:noFill/>
        </p:spPr>
        <p:txBody>
          <a:bodyPr wrap="square">
            <a:spAutoFit/>
          </a:bodyPr>
          <a:lstStyle/>
          <a:p>
            <a:pPr>
              <a:lnSpc>
                <a:spcPct val="150000"/>
              </a:lnSpc>
              <a:spcAft>
                <a:spcPts val="1200"/>
              </a:spcAft>
            </a:pPr>
            <a:r>
              <a:rPr lang="en-US" sz="3600">
                <a:latin typeface="Arial" panose="020B0604020202020204" pitchFamily="34" charset="0"/>
                <a:ea typeface="Calibri" panose="020F0502020204030204" pitchFamily="34" charset="0"/>
                <a:cs typeface="Times New Roman" panose="02020603050405020304" pitchFamily="18" charset="0"/>
              </a:rPr>
              <a:t>Phân tích số 675 ra thừa số nguyên tố rồi tìm số ước nguyên dương của nó.</a:t>
            </a:r>
            <a:endParaRPr lang="en-US" sz="3600">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C1F765B-4458-739D-D843-35C58390138F}"/>
                  </a:ext>
                </a:extLst>
              </p:cNvPr>
              <p:cNvSpPr txBox="1"/>
              <p:nvPr/>
            </p:nvSpPr>
            <p:spPr>
              <a:xfrm>
                <a:off x="2286000" y="3258067"/>
                <a:ext cx="14020800" cy="6589304"/>
              </a:xfrm>
              <a:prstGeom prst="rect">
                <a:avLst/>
              </a:prstGeom>
              <a:noFill/>
            </p:spPr>
            <p:txBody>
              <a:bodyPr wrap="square">
                <a:spAutoFit/>
              </a:bodyPr>
              <a:lstStyle/>
              <a:p>
                <a:pPr>
                  <a:lnSpc>
                    <a:spcPct val="150000"/>
                  </a:lnSpc>
                  <a:spcAft>
                    <a:spcPts val="1200"/>
                  </a:spcAft>
                </a:pPr>
                <a:r>
                  <a:rPr lang="en-US" sz="3600">
                    <a:latin typeface="Arial" panose="020B0604020202020204" pitchFamily="34" charset="0"/>
                    <a:ea typeface="Calibri" panose="020F0502020204030204" pitchFamily="34" charset="0"/>
                    <a:cs typeface="Times New Roman" panose="02020603050405020304" pitchFamily="18" charset="0"/>
                  </a:rPr>
                  <a:t>Ta có: </a:t>
                </a:r>
                <a14:m>
                  <m:oMath xmlns:m="http://schemas.openxmlformats.org/officeDocument/2006/math">
                    <m:r>
                      <a:rPr lang="en-US" sz="3600">
                        <a:latin typeface="Cambria Math" panose="02040503050406030204" pitchFamily="18" charset="0"/>
                        <a:ea typeface="Calibri" panose="020F0502020204030204" pitchFamily="34" charset="0"/>
                        <a:cs typeface="Arial" panose="020B0604020202020204" pitchFamily="34" charset="0"/>
                      </a:rPr>
                      <m:t>675=</m:t>
                    </m:r>
                    <m:sSup>
                      <m:sSupPr>
                        <m:ctrlPr>
                          <a:rPr lang="en-US" sz="3600" i="1">
                            <a:latin typeface="Cambria Math" panose="02040503050406030204" pitchFamily="18" charset="0"/>
                            <a:ea typeface="Calibri" panose="020F0502020204030204" pitchFamily="34" charset="0"/>
                            <a:cs typeface="Arial" panose="020B0604020202020204" pitchFamily="34" charset="0"/>
                          </a:rPr>
                        </m:ctrlPr>
                      </m:sSupPr>
                      <m:e>
                        <m:r>
                          <a:rPr lang="en-US" sz="3600">
                            <a:latin typeface="Cambria Math" panose="02040503050406030204" pitchFamily="18" charset="0"/>
                            <a:ea typeface="Calibri" panose="020F0502020204030204" pitchFamily="34" charset="0"/>
                            <a:cs typeface="Arial" panose="020B0604020202020204" pitchFamily="34" charset="0"/>
                          </a:rPr>
                          <m:t>3</m:t>
                        </m:r>
                      </m:e>
                      <m:sup>
                        <m:r>
                          <a:rPr lang="en-US" sz="3600">
                            <a:latin typeface="Cambria Math" panose="02040503050406030204" pitchFamily="18" charset="0"/>
                            <a:ea typeface="Calibri" panose="020F0502020204030204" pitchFamily="34" charset="0"/>
                            <a:cs typeface="Arial" panose="020B0604020202020204" pitchFamily="34" charset="0"/>
                          </a:rPr>
                          <m:t>3</m:t>
                        </m:r>
                      </m:sup>
                    </m:sSup>
                    <m:r>
                      <a:rPr lang="en-US" sz="3600">
                        <a:latin typeface="Cambria Math" panose="02040503050406030204" pitchFamily="18" charset="0"/>
                        <a:ea typeface="Calibri" panose="020F0502020204030204" pitchFamily="34" charset="0"/>
                        <a:cs typeface="Arial" panose="020B0604020202020204" pitchFamily="34" charset="0"/>
                      </a:rPr>
                      <m:t>⋅</m:t>
                    </m:r>
                    <m:sSup>
                      <m:sSupPr>
                        <m:ctrlPr>
                          <a:rPr lang="en-US" sz="3600" i="1">
                            <a:latin typeface="Cambria Math" panose="02040503050406030204" pitchFamily="18" charset="0"/>
                            <a:ea typeface="Calibri" panose="020F0502020204030204" pitchFamily="34" charset="0"/>
                            <a:cs typeface="Arial" panose="020B0604020202020204" pitchFamily="34" charset="0"/>
                          </a:rPr>
                        </m:ctrlPr>
                      </m:sSupPr>
                      <m:e>
                        <m:r>
                          <a:rPr lang="en-US" sz="3600">
                            <a:latin typeface="Cambria Math" panose="02040503050406030204" pitchFamily="18" charset="0"/>
                            <a:ea typeface="Calibri" panose="020F0502020204030204" pitchFamily="34" charset="0"/>
                            <a:cs typeface="Arial" panose="020B0604020202020204" pitchFamily="34" charset="0"/>
                          </a:rPr>
                          <m:t>5</m:t>
                        </m:r>
                      </m:e>
                      <m:sup>
                        <m:r>
                          <a:rPr lang="en-US" sz="3600">
                            <a:latin typeface="Cambria Math" panose="02040503050406030204" pitchFamily="18" charset="0"/>
                            <a:ea typeface="Calibri" panose="020F0502020204030204" pitchFamily="34" charset="0"/>
                            <a:cs typeface="Arial" panose="020B0604020202020204" pitchFamily="34" charset="0"/>
                          </a:rPr>
                          <m:t>2</m:t>
                        </m:r>
                      </m:sup>
                    </m:sSup>
                  </m:oMath>
                </a14:m>
                <a:r>
                  <a:rPr lang="en-US" sz="3600">
                    <a:latin typeface="Arial" panose="020B0604020202020204" pitchFamily="34" charset="0"/>
                    <a:ea typeface="Calibri" panose="020F0502020204030204" pitchFamily="34" charset="0"/>
                    <a:cs typeface="Times New Roman" panose="02020603050405020304" pitchFamily="18" charset="0"/>
                  </a:rPr>
                  <a:t>. Một ước nguyên dương của 675 thì có dạng </a:t>
                </a:r>
                <a14:m>
                  <m:oMath xmlns:m="http://schemas.openxmlformats.org/officeDocument/2006/math">
                    <m:sSup>
                      <m:sSupPr>
                        <m:ctrlPr>
                          <a:rPr lang="en-US" sz="3600" i="1">
                            <a:latin typeface="Cambria Math" panose="02040503050406030204" pitchFamily="18" charset="0"/>
                            <a:ea typeface="Calibri" panose="020F0502020204030204" pitchFamily="34" charset="0"/>
                            <a:cs typeface="Arial" panose="020B0604020202020204" pitchFamily="34" charset="0"/>
                          </a:rPr>
                        </m:ctrlPr>
                      </m:sSupPr>
                      <m:e>
                        <m:r>
                          <a:rPr lang="en-US" sz="3600">
                            <a:latin typeface="Cambria Math" panose="02040503050406030204" pitchFamily="18" charset="0"/>
                            <a:ea typeface="Calibri" panose="020F0502020204030204" pitchFamily="34" charset="0"/>
                            <a:cs typeface="Arial" panose="020B0604020202020204" pitchFamily="34" charset="0"/>
                          </a:rPr>
                          <m:t>3</m:t>
                        </m:r>
                      </m:e>
                      <m:sup>
                        <m:r>
                          <m:rPr>
                            <m:sty m:val="p"/>
                          </m:rPr>
                          <a:rPr lang="en-US" sz="3600">
                            <a:latin typeface="Cambria Math" panose="02040503050406030204" pitchFamily="18" charset="0"/>
                            <a:ea typeface="Calibri" panose="020F0502020204030204" pitchFamily="34" charset="0"/>
                            <a:cs typeface="Arial" panose="020B0604020202020204" pitchFamily="34" charset="0"/>
                          </a:rPr>
                          <m:t>m</m:t>
                        </m:r>
                      </m:sup>
                    </m:sSup>
                    <m:sSup>
                      <m:sSupPr>
                        <m:ctrlPr>
                          <a:rPr lang="en-US" sz="3600" i="1">
                            <a:latin typeface="Cambria Math" panose="02040503050406030204" pitchFamily="18" charset="0"/>
                            <a:ea typeface="Calibri" panose="020F0502020204030204" pitchFamily="34" charset="0"/>
                            <a:cs typeface="Arial" panose="020B0604020202020204" pitchFamily="34" charset="0"/>
                          </a:rPr>
                        </m:ctrlPr>
                      </m:sSupPr>
                      <m:e>
                        <m:r>
                          <a:rPr lang="en-US" sz="3600">
                            <a:latin typeface="Cambria Math" panose="02040503050406030204" pitchFamily="18" charset="0"/>
                            <a:ea typeface="Calibri" panose="020F0502020204030204" pitchFamily="34" charset="0"/>
                            <a:cs typeface="Arial" panose="020B0604020202020204" pitchFamily="34" charset="0"/>
                          </a:rPr>
                          <m:t>.5</m:t>
                        </m:r>
                      </m:e>
                      <m:sup>
                        <m:r>
                          <m:rPr>
                            <m:sty m:val="p"/>
                          </m:rPr>
                          <a:rPr lang="en-US" sz="3600">
                            <a:latin typeface="Cambria Math" panose="02040503050406030204" pitchFamily="18" charset="0"/>
                            <a:ea typeface="Calibri" panose="020F0502020204030204" pitchFamily="34" charset="0"/>
                            <a:cs typeface="Arial" panose="020B0604020202020204" pitchFamily="34" charset="0"/>
                          </a:rPr>
                          <m:t>n</m:t>
                        </m:r>
                      </m:sup>
                    </m:sSup>
                  </m:oMath>
                </a14:m>
                <a:r>
                  <a:rPr lang="en-US" sz="3600">
                    <a:latin typeface="Arial" panose="020B0604020202020204" pitchFamily="34" charset="0"/>
                    <a:ea typeface="Calibri" panose="020F0502020204030204" pitchFamily="34" charset="0"/>
                    <a:cs typeface="Times New Roman" panose="02020603050405020304" pitchFamily="18" charset="0"/>
                  </a:rPr>
                  <a:t>, trong đó </a:t>
                </a:r>
                <a14:m>
                  <m:oMath xmlns:m="http://schemas.openxmlformats.org/officeDocument/2006/math">
                    <m:r>
                      <m:rPr>
                        <m:sty m:val="p"/>
                      </m:rPr>
                      <a:rPr lang="en-US" sz="3600">
                        <a:latin typeface="Cambria Math" panose="02040503050406030204" pitchFamily="18" charset="0"/>
                        <a:ea typeface="Calibri" panose="020F0502020204030204" pitchFamily="34" charset="0"/>
                        <a:cs typeface="Arial" panose="020B0604020202020204" pitchFamily="34" charset="0"/>
                      </a:rPr>
                      <m:t>m</m:t>
                    </m:r>
                    <m:r>
                      <a:rPr lang="en-US" sz="3600">
                        <a:latin typeface="Cambria Math" panose="02040503050406030204" pitchFamily="18" charset="0"/>
                        <a:ea typeface="Calibri" panose="020F0502020204030204" pitchFamily="34" charset="0"/>
                        <a:cs typeface="Arial" panose="020B0604020202020204" pitchFamily="34" charset="0"/>
                      </a:rPr>
                      <m:t>,</m:t>
                    </m:r>
                    <m:r>
                      <m:rPr>
                        <m:sty m:val="p"/>
                      </m:rPr>
                      <a:rPr lang="en-US" sz="3600">
                        <a:latin typeface="Cambria Math" panose="02040503050406030204" pitchFamily="18" charset="0"/>
                        <a:ea typeface="Calibri" panose="020F0502020204030204" pitchFamily="34" charset="0"/>
                        <a:cs typeface="Arial" panose="020B0604020202020204" pitchFamily="34" charset="0"/>
                      </a:rPr>
                      <m:t>n</m:t>
                    </m:r>
                  </m:oMath>
                </a14:m>
                <a:r>
                  <a:rPr lang="en-US" sz="3600">
                    <a:latin typeface="Arial" panose="020B0604020202020204" pitchFamily="34" charset="0"/>
                    <a:ea typeface="Calibri" panose="020F0502020204030204" pitchFamily="34" charset="0"/>
                    <a:cs typeface="Times New Roman" panose="02020603050405020304" pitchFamily="18" charset="0"/>
                  </a:rPr>
                  <a:t> là hai số tự nhiên sao cho </a:t>
                </a:r>
                <a14:m>
                  <m:oMath xmlns:m="http://schemas.openxmlformats.org/officeDocument/2006/math">
                    <m:r>
                      <a:rPr lang="en-US" sz="3600">
                        <a:latin typeface="Cambria Math" panose="02040503050406030204" pitchFamily="18" charset="0"/>
                        <a:ea typeface="Calibri" panose="020F0502020204030204" pitchFamily="34" charset="0"/>
                        <a:cs typeface="Arial" panose="020B0604020202020204" pitchFamily="34" charset="0"/>
                      </a:rPr>
                      <m:t>0≤</m:t>
                    </m:r>
                    <m:r>
                      <m:rPr>
                        <m:sty m:val="p"/>
                      </m:rPr>
                      <a:rPr lang="en-US" sz="3600">
                        <a:latin typeface="Cambria Math" panose="02040503050406030204" pitchFamily="18" charset="0"/>
                        <a:ea typeface="Calibri" panose="020F0502020204030204" pitchFamily="34" charset="0"/>
                        <a:cs typeface="Arial" panose="020B0604020202020204" pitchFamily="34" charset="0"/>
                      </a:rPr>
                      <m:t>m</m:t>
                    </m:r>
                    <m:r>
                      <a:rPr lang="en-US" sz="3600">
                        <a:latin typeface="Cambria Math" panose="02040503050406030204" pitchFamily="18" charset="0"/>
                        <a:ea typeface="Calibri" panose="020F0502020204030204" pitchFamily="34" charset="0"/>
                        <a:cs typeface="Arial" panose="020B0604020202020204" pitchFamily="34" charset="0"/>
                      </a:rPr>
                      <m:t>≤3,0≤</m:t>
                    </m:r>
                    <m:r>
                      <m:rPr>
                        <m:sty m:val="p"/>
                      </m:rPr>
                      <a:rPr lang="en-US" sz="3600">
                        <a:latin typeface="Cambria Math" panose="02040503050406030204" pitchFamily="18" charset="0"/>
                        <a:ea typeface="Calibri" panose="020F0502020204030204" pitchFamily="34" charset="0"/>
                        <a:cs typeface="Arial" panose="020B0604020202020204" pitchFamily="34" charset="0"/>
                      </a:rPr>
                      <m:t>n</m:t>
                    </m:r>
                    <m:r>
                      <a:rPr lang="en-US" sz="3600">
                        <a:latin typeface="Cambria Math" panose="02040503050406030204" pitchFamily="18" charset="0"/>
                        <a:ea typeface="Calibri" panose="020F0502020204030204" pitchFamily="34" charset="0"/>
                        <a:cs typeface="Arial" panose="020B0604020202020204" pitchFamily="34" charset="0"/>
                      </a:rPr>
                      <m:t>≤2</m:t>
                    </m:r>
                  </m:oMath>
                </a14:m>
                <a:r>
                  <a:rPr lang="en-US" sz="3600">
                    <a:latin typeface="Arial" panose="020B0604020202020204" pitchFamily="34" charset="0"/>
                    <a:ea typeface="Calibri" panose="020F0502020204030204" pitchFamily="34" charset="0"/>
                    <a:cs typeface="Times New Roman" panose="02020603050405020304" pitchFamily="18" charset="0"/>
                  </a:rPr>
                  <a:t>.</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3600">
                    <a:latin typeface="Arial" panose="020B0604020202020204" pitchFamily="34" charset="0"/>
                    <a:ea typeface="Calibri" panose="020F0502020204030204" pitchFamily="34" charset="0"/>
                    <a:cs typeface="Times New Roman" panose="02020603050405020304" pitchFamily="18" charset="0"/>
                  </a:rPr>
                  <a:t>Như vậy, để tạo ra một ước nguyên dương của 675 ta làm như sau:</a:t>
                </a:r>
                <a:endParaRPr lang="en-US" sz="3600">
                  <a:latin typeface="Calibri" panose="020F0502020204030204" pitchFamily="34" charset="0"/>
                  <a:ea typeface="Calibri" panose="020F0502020204030204" pitchFamily="34" charset="0"/>
                  <a:cs typeface="Times New Roman" panose="02020603050405020304" pitchFamily="18" charset="0"/>
                </a:endParaRPr>
              </a:p>
              <a:p>
                <a:pPr marL="342884" indent="-342884">
                  <a:lnSpc>
                    <a:spcPct val="150000"/>
                  </a:lnSpc>
                  <a:spcAft>
                    <a:spcPts val="1200"/>
                  </a:spcAft>
                  <a:buFont typeface="Symbol" panose="05050102010706020507" pitchFamily="18" charset="2"/>
                  <a:buChar char=""/>
                  <a:tabLst>
                    <a:tab pos="457178" algn="l"/>
                  </a:tabLst>
                </a:pPr>
                <a:r>
                  <a:rPr lang="en-US" sz="3600">
                    <a:latin typeface="Arial" panose="020B0604020202020204" pitchFamily="34" charset="0"/>
                    <a:ea typeface="Calibri" panose="020F0502020204030204" pitchFamily="34" charset="0"/>
                    <a:cs typeface="Times New Roman" panose="02020603050405020304" pitchFamily="18" charset="0"/>
                  </a:rPr>
                  <a:t>Chọn số tự nhiên </a:t>
                </a:r>
                <a14:m>
                  <m:oMath xmlns:m="http://schemas.openxmlformats.org/officeDocument/2006/math">
                    <m:r>
                      <m:rPr>
                        <m:sty m:val="p"/>
                      </m:rPr>
                      <a:rPr lang="en-US" sz="3600">
                        <a:latin typeface="Cambria Math" panose="02040503050406030204" pitchFamily="18" charset="0"/>
                        <a:ea typeface="Calibri" panose="020F0502020204030204" pitchFamily="34" charset="0"/>
                        <a:cs typeface="Arial" panose="020B0604020202020204" pitchFamily="34" charset="0"/>
                      </a:rPr>
                      <m:t>m</m:t>
                    </m:r>
                  </m:oMath>
                </a14:m>
                <a:r>
                  <a:rPr lang="en-US" sz="3600">
                    <a:latin typeface="Arial" panose="020B0604020202020204" pitchFamily="34" charset="0"/>
                    <a:ea typeface="Calibri" panose="020F0502020204030204" pitchFamily="34" charset="0"/>
                    <a:cs typeface="Times New Roman" panose="02020603050405020304" pitchFamily="18" charset="0"/>
                  </a:rPr>
                  <a:t> mà </a:t>
                </a:r>
                <a14:m>
                  <m:oMath xmlns:m="http://schemas.openxmlformats.org/officeDocument/2006/math">
                    <m:r>
                      <a:rPr lang="en-US" sz="3600">
                        <a:latin typeface="Cambria Math" panose="02040503050406030204" pitchFamily="18" charset="0"/>
                        <a:ea typeface="Calibri" panose="020F0502020204030204" pitchFamily="34" charset="0"/>
                        <a:cs typeface="Arial" panose="020B0604020202020204" pitchFamily="34" charset="0"/>
                      </a:rPr>
                      <m:t>0≤</m:t>
                    </m:r>
                    <m:r>
                      <m:rPr>
                        <m:sty m:val="p"/>
                      </m:rPr>
                      <a:rPr lang="en-US" sz="3600">
                        <a:latin typeface="Cambria Math" panose="02040503050406030204" pitchFamily="18" charset="0"/>
                        <a:ea typeface="Calibri" panose="020F0502020204030204" pitchFamily="34" charset="0"/>
                        <a:cs typeface="Arial" panose="020B0604020202020204" pitchFamily="34" charset="0"/>
                      </a:rPr>
                      <m:t>m</m:t>
                    </m:r>
                    <m:r>
                      <a:rPr lang="en-US" sz="3600">
                        <a:latin typeface="Cambria Math" panose="02040503050406030204" pitchFamily="18" charset="0"/>
                        <a:ea typeface="Calibri" panose="020F0502020204030204" pitchFamily="34" charset="0"/>
                        <a:cs typeface="Arial" panose="020B0604020202020204" pitchFamily="34" charset="0"/>
                      </a:rPr>
                      <m:t>≤3</m:t>
                    </m:r>
                  </m:oMath>
                </a14:m>
                <a:r>
                  <a:rPr lang="en-US" sz="3600">
                    <a:latin typeface="Arial" panose="020B0604020202020204" pitchFamily="34" charset="0"/>
                    <a:ea typeface="Calibri" panose="020F0502020204030204" pitchFamily="34" charset="0"/>
                    <a:cs typeface="Times New Roman" panose="02020603050405020304" pitchFamily="18" charset="0"/>
                  </a:rPr>
                  <a:t> có 4 cách chọn.</a:t>
                </a:r>
                <a:endParaRPr lang="en-US" sz="3600">
                  <a:latin typeface="Calibri" panose="020F0502020204030204" pitchFamily="34" charset="0"/>
                  <a:ea typeface="Calibri" panose="020F0502020204030204" pitchFamily="34" charset="0"/>
                  <a:cs typeface="Times New Roman" panose="02020603050405020304" pitchFamily="18" charset="0"/>
                </a:endParaRPr>
              </a:p>
              <a:p>
                <a:pPr marL="342884" indent="-342884">
                  <a:lnSpc>
                    <a:spcPct val="150000"/>
                  </a:lnSpc>
                  <a:spcAft>
                    <a:spcPts val="1200"/>
                  </a:spcAft>
                  <a:buFont typeface="Symbol" panose="05050102010706020507" pitchFamily="18" charset="2"/>
                  <a:buChar char=""/>
                  <a:tabLst>
                    <a:tab pos="457178" algn="l"/>
                  </a:tabLst>
                </a:pPr>
                <a:r>
                  <a:rPr lang="en-US" sz="3600">
                    <a:latin typeface="Arial" panose="020B0604020202020204" pitchFamily="34" charset="0"/>
                    <a:ea typeface="Calibri" panose="020F0502020204030204" pitchFamily="34" charset="0"/>
                    <a:cs typeface="Times New Roman" panose="02020603050405020304" pitchFamily="18" charset="0"/>
                  </a:rPr>
                  <a:t>Chọn số tự nhiên </a:t>
                </a:r>
                <a14:m>
                  <m:oMath xmlns:m="http://schemas.openxmlformats.org/officeDocument/2006/math">
                    <m:r>
                      <m:rPr>
                        <m:sty m:val="p"/>
                      </m:rPr>
                      <a:rPr lang="en-US" sz="3600">
                        <a:latin typeface="Cambria Math" panose="02040503050406030204" pitchFamily="18" charset="0"/>
                        <a:ea typeface="Calibri" panose="020F0502020204030204" pitchFamily="34" charset="0"/>
                        <a:cs typeface="Arial" panose="020B0604020202020204" pitchFamily="34" charset="0"/>
                      </a:rPr>
                      <m:t>n</m:t>
                    </m:r>
                  </m:oMath>
                </a14:m>
                <a:r>
                  <a:rPr lang="en-US" sz="3600">
                    <a:latin typeface="Arial" panose="020B0604020202020204" pitchFamily="34" charset="0"/>
                    <a:ea typeface="Calibri" panose="020F0502020204030204" pitchFamily="34" charset="0"/>
                    <a:cs typeface="Times New Roman" panose="02020603050405020304" pitchFamily="18" charset="0"/>
                  </a:rPr>
                  <a:t> mà </a:t>
                </a:r>
                <a14:m>
                  <m:oMath xmlns:m="http://schemas.openxmlformats.org/officeDocument/2006/math">
                    <m:r>
                      <a:rPr lang="en-US" sz="3600">
                        <a:latin typeface="Cambria Math" panose="02040503050406030204" pitchFamily="18" charset="0"/>
                        <a:ea typeface="Calibri" panose="020F0502020204030204" pitchFamily="34" charset="0"/>
                        <a:cs typeface="Arial" panose="020B0604020202020204" pitchFamily="34" charset="0"/>
                      </a:rPr>
                      <m:t>0≤</m:t>
                    </m:r>
                    <m:r>
                      <m:rPr>
                        <m:sty m:val="p"/>
                      </m:rPr>
                      <a:rPr lang="en-US" sz="3600">
                        <a:latin typeface="Cambria Math" panose="02040503050406030204" pitchFamily="18" charset="0"/>
                        <a:ea typeface="Calibri" panose="020F0502020204030204" pitchFamily="34" charset="0"/>
                        <a:cs typeface="Arial" panose="020B0604020202020204" pitchFamily="34" charset="0"/>
                      </a:rPr>
                      <m:t>n</m:t>
                    </m:r>
                    <m:r>
                      <a:rPr lang="en-US" sz="3600">
                        <a:latin typeface="Cambria Math" panose="02040503050406030204" pitchFamily="18" charset="0"/>
                        <a:ea typeface="Calibri" panose="020F0502020204030204" pitchFamily="34" charset="0"/>
                        <a:cs typeface="Arial" panose="020B0604020202020204" pitchFamily="34" charset="0"/>
                      </a:rPr>
                      <m:t>≤2</m:t>
                    </m:r>
                  </m:oMath>
                </a14:m>
                <a:r>
                  <a:rPr lang="en-US" sz="3600">
                    <a:latin typeface="Arial" panose="020B0604020202020204" pitchFamily="34" charset="0"/>
                    <a:ea typeface="Calibri" panose="020F0502020204030204" pitchFamily="34" charset="0"/>
                    <a:cs typeface="Times New Roman" panose="02020603050405020304" pitchFamily="18" charset="0"/>
                  </a:rPr>
                  <a:t> có 3 cách chọn.</a:t>
                </a:r>
                <a:endParaRPr lang="en-US" sz="3600">
                  <a:latin typeface="Calibri" panose="020F0502020204030204" pitchFamily="34" charset="0"/>
                  <a:ea typeface="Calibri" panose="020F0502020204030204" pitchFamily="34" charset="0"/>
                  <a:cs typeface="Times New Roman" panose="02020603050405020304" pitchFamily="18" charset="0"/>
                </a:endParaRPr>
              </a:p>
              <a:p>
                <a:pPr marL="342884" indent="-342884">
                  <a:lnSpc>
                    <a:spcPct val="150000"/>
                  </a:lnSpc>
                  <a:spcAft>
                    <a:spcPts val="1200"/>
                  </a:spcAft>
                  <a:buFont typeface="Symbol" panose="05050102010706020507" pitchFamily="18" charset="2"/>
                  <a:buChar char=""/>
                  <a:tabLst>
                    <a:tab pos="457178" algn="l"/>
                  </a:tabLst>
                </a:pPr>
                <a:r>
                  <a:rPr lang="en-US" sz="3600">
                    <a:latin typeface="Arial" panose="020B0604020202020204" pitchFamily="34" charset="0"/>
                    <a:ea typeface="Calibri" panose="020F0502020204030204" pitchFamily="34" charset="0"/>
                    <a:cs typeface="Times New Roman" panose="02020603050405020304" pitchFamily="18" charset="0"/>
                  </a:rPr>
                  <a:t>Lấy tích </a:t>
                </a:r>
                <a14:m>
                  <m:oMath xmlns:m="http://schemas.openxmlformats.org/officeDocument/2006/math">
                    <m:sSup>
                      <m:sSupPr>
                        <m:ctrlPr>
                          <a:rPr lang="en-US" sz="3600" i="1">
                            <a:latin typeface="Cambria Math" panose="02040503050406030204" pitchFamily="18" charset="0"/>
                            <a:ea typeface="Calibri" panose="020F0502020204030204" pitchFamily="34" charset="0"/>
                            <a:cs typeface="Arial" panose="020B0604020202020204" pitchFamily="34" charset="0"/>
                          </a:rPr>
                        </m:ctrlPr>
                      </m:sSupPr>
                      <m:e>
                        <m:r>
                          <a:rPr lang="en-US" sz="3600">
                            <a:latin typeface="Cambria Math" panose="02040503050406030204" pitchFamily="18" charset="0"/>
                            <a:ea typeface="Calibri" panose="020F0502020204030204" pitchFamily="34" charset="0"/>
                            <a:cs typeface="Arial" panose="020B0604020202020204" pitchFamily="34" charset="0"/>
                          </a:rPr>
                          <m:t>3</m:t>
                        </m:r>
                      </m:e>
                      <m:sup>
                        <m:r>
                          <m:rPr>
                            <m:sty m:val="p"/>
                          </m:rPr>
                          <a:rPr lang="en-US" sz="3600">
                            <a:latin typeface="Cambria Math" panose="02040503050406030204" pitchFamily="18" charset="0"/>
                            <a:ea typeface="Calibri" panose="020F0502020204030204" pitchFamily="34" charset="0"/>
                            <a:cs typeface="Arial" panose="020B0604020202020204" pitchFamily="34" charset="0"/>
                          </a:rPr>
                          <m:t>m</m:t>
                        </m:r>
                      </m:sup>
                    </m:sSup>
                    <m:r>
                      <a:rPr lang="en-US" sz="3600">
                        <a:latin typeface="Cambria Math" panose="02040503050406030204" pitchFamily="18" charset="0"/>
                        <a:ea typeface="Calibri" panose="020F0502020204030204" pitchFamily="34" charset="0"/>
                        <a:cs typeface="Arial" panose="020B0604020202020204" pitchFamily="34" charset="0"/>
                      </a:rPr>
                      <m:t>⋅</m:t>
                    </m:r>
                    <m:sSup>
                      <m:sSupPr>
                        <m:ctrlPr>
                          <a:rPr lang="en-US" sz="3600" i="1">
                            <a:latin typeface="Cambria Math" panose="02040503050406030204" pitchFamily="18" charset="0"/>
                            <a:ea typeface="Calibri" panose="020F0502020204030204" pitchFamily="34" charset="0"/>
                            <a:cs typeface="Arial" panose="020B0604020202020204" pitchFamily="34" charset="0"/>
                          </a:rPr>
                        </m:ctrlPr>
                      </m:sSupPr>
                      <m:e>
                        <m:r>
                          <a:rPr lang="en-US" sz="3600">
                            <a:latin typeface="Cambria Math" panose="02040503050406030204" pitchFamily="18" charset="0"/>
                            <a:ea typeface="Calibri" panose="020F0502020204030204" pitchFamily="34" charset="0"/>
                            <a:cs typeface="Arial" panose="020B0604020202020204" pitchFamily="34" charset="0"/>
                          </a:rPr>
                          <m:t>5</m:t>
                        </m:r>
                      </m:e>
                      <m:sup>
                        <m:r>
                          <m:rPr>
                            <m:sty m:val="p"/>
                          </m:rPr>
                          <a:rPr lang="en-US" sz="3600">
                            <a:latin typeface="Cambria Math" panose="02040503050406030204" pitchFamily="18" charset="0"/>
                            <a:ea typeface="Calibri" panose="020F0502020204030204" pitchFamily="34" charset="0"/>
                            <a:cs typeface="Arial" panose="020B0604020202020204" pitchFamily="34" charset="0"/>
                          </a:rPr>
                          <m:t>n</m:t>
                        </m:r>
                      </m:sup>
                    </m:sSup>
                  </m:oMath>
                </a14:m>
                <a:r>
                  <a:rPr lang="en-US" sz="3600">
                    <a:latin typeface="Arial" panose="020B0604020202020204" pitchFamily="34" charset="0"/>
                    <a:ea typeface="Calibri" panose="020F0502020204030204" pitchFamily="34" charset="0"/>
                    <a:cs typeface="Times New Roman" panose="02020603050405020304" pitchFamily="18" charset="0"/>
                  </a:rPr>
                  <a:t>.</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600">
                    <a:latin typeface="Arial" panose="020B0604020202020204" pitchFamily="34" charset="0"/>
                    <a:ea typeface="Calibri" panose="020F0502020204030204" pitchFamily="34" charset="0"/>
                    <a:cs typeface="Times New Roman" panose="02020603050405020304" pitchFamily="18" charset="0"/>
                  </a:rPr>
                  <a:t>Theo quy tắc nhân, số ước nguyên dương của 675 là: </a:t>
                </a:r>
                <a14:m>
                  <m:oMath xmlns:m="http://schemas.openxmlformats.org/officeDocument/2006/math">
                    <m:r>
                      <a:rPr lang="en-US" sz="3600">
                        <a:latin typeface="Cambria Math" panose="02040503050406030204" pitchFamily="18" charset="0"/>
                        <a:ea typeface="Calibri" panose="020F0502020204030204" pitchFamily="34" charset="0"/>
                        <a:cs typeface="Arial" panose="020B0604020202020204" pitchFamily="34" charset="0"/>
                      </a:rPr>
                      <m:t>4.3=12</m:t>
                    </m:r>
                  </m:oMath>
                </a14:m>
                <a:r>
                  <a:rPr lang="en-US" sz="3600">
                    <a:latin typeface="Arial" panose="020B0604020202020204" pitchFamily="34" charset="0"/>
                    <a:ea typeface="Calibri" panose="020F0502020204030204" pitchFamily="34" charset="0"/>
                    <a:cs typeface="Times New Roman" panose="02020603050405020304" pitchFamily="18" charset="0"/>
                  </a:rPr>
                  <a:t>.</a:t>
                </a:r>
                <a:endParaRPr lang="en-US" sz="36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9" name="TextBox 28">
                <a:extLst>
                  <a:ext uri="{FF2B5EF4-FFF2-40B4-BE49-F238E27FC236}">
                    <a16:creationId xmlns:a16="http://schemas.microsoft.com/office/drawing/2014/main" id="{7C1F765B-4458-739D-D843-35C58390138F}"/>
                  </a:ext>
                </a:extLst>
              </p:cNvPr>
              <p:cNvSpPr txBox="1">
                <a:spLocks noRot="1" noChangeAspect="1" noMove="1" noResize="1" noEditPoints="1" noAdjustHandles="1" noChangeArrowheads="1" noChangeShapeType="1" noTextEdit="1"/>
              </p:cNvSpPr>
              <p:nvPr/>
            </p:nvSpPr>
            <p:spPr>
              <a:xfrm>
                <a:off x="2286000" y="3258067"/>
                <a:ext cx="14020800" cy="6589304"/>
              </a:xfrm>
              <a:prstGeom prst="rect">
                <a:avLst/>
              </a:prstGeom>
              <a:blipFill>
                <a:blip r:embed="rId6"/>
                <a:stretch>
                  <a:fillRect l="-1348" r="-957" b="-2313"/>
                </a:stretch>
              </a:blipFill>
            </p:spPr>
            <p:txBody>
              <a:bodyPr/>
              <a:lstStyle/>
              <a:p>
                <a:r>
                  <a:rPr lang="en-US">
                    <a:noFill/>
                  </a:rPr>
                  <a:t> </a:t>
                </a:r>
              </a:p>
            </p:txBody>
          </p:sp>
        </mc:Fallback>
      </mc:AlternateContent>
      <p:pic>
        <p:nvPicPr>
          <p:cNvPr id="32" name="Graphic 31">
            <a:extLst>
              <a:ext uri="{FF2B5EF4-FFF2-40B4-BE49-F238E27FC236}">
                <a16:creationId xmlns:a16="http://schemas.microsoft.com/office/drawing/2014/main" id="{61DDCE7C-953B-687B-DD5B-F4E4E25C704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029082" y="3508426"/>
            <a:ext cx="3215164" cy="1709543"/>
          </a:xfrm>
          <a:prstGeom prst="rect">
            <a:avLst/>
          </a:prstGeom>
        </p:spPr>
      </p:pic>
    </p:spTree>
    <p:extLst>
      <p:ext uri="{BB962C8B-B14F-4D97-AF65-F5344CB8AC3E}">
        <p14:creationId xmlns:p14="http://schemas.microsoft.com/office/powerpoint/2010/main" val="13793357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9">
                                            <p:txEl>
                                              <p:pRg st="0" end="0"/>
                                            </p:txEl>
                                          </p:spTgt>
                                        </p:tgtEl>
                                        <p:attrNameLst>
                                          <p:attrName>style.visibility</p:attrName>
                                        </p:attrNameLst>
                                      </p:cBhvr>
                                      <p:to>
                                        <p:strVal val="visible"/>
                                      </p:to>
                                    </p:set>
                                    <p:animEffect transition="in" filter="fade">
                                      <p:cBhvr>
                                        <p:cTn id="28" dur="1000"/>
                                        <p:tgtEl>
                                          <p:spTgt spid="29">
                                            <p:txEl>
                                              <p:pRg st="0" end="0"/>
                                            </p:txEl>
                                          </p:spTgt>
                                        </p:tgtEl>
                                      </p:cBhvr>
                                    </p:animEffect>
                                    <p:anim calcmode="lin" valueType="num">
                                      <p:cBhvr>
                                        <p:cTn id="29"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9">
                                            <p:txEl>
                                              <p:pRg st="1" end="1"/>
                                            </p:txEl>
                                          </p:spTgt>
                                        </p:tgtEl>
                                        <p:attrNameLst>
                                          <p:attrName>style.visibility</p:attrName>
                                        </p:attrNameLst>
                                      </p:cBhvr>
                                      <p:to>
                                        <p:strVal val="visible"/>
                                      </p:to>
                                    </p:set>
                                    <p:anim calcmode="lin" valueType="num">
                                      <p:cBhvr additive="base">
                                        <p:cTn id="35"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9">
                                            <p:txEl>
                                              <p:pRg st="2" end="2"/>
                                            </p:txEl>
                                          </p:spTgt>
                                        </p:tgtEl>
                                        <p:attrNameLst>
                                          <p:attrName>style.visibility</p:attrName>
                                        </p:attrNameLst>
                                      </p:cBhvr>
                                      <p:to>
                                        <p:strVal val="visible"/>
                                      </p:to>
                                    </p:set>
                                    <p:anim calcmode="lin" valueType="num">
                                      <p:cBhvr additive="base">
                                        <p:cTn id="41"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9">
                                            <p:txEl>
                                              <p:pRg st="3" end="3"/>
                                            </p:txEl>
                                          </p:spTgt>
                                        </p:tgtEl>
                                        <p:attrNameLst>
                                          <p:attrName>style.visibility</p:attrName>
                                        </p:attrNameLst>
                                      </p:cBhvr>
                                      <p:to>
                                        <p:strVal val="visible"/>
                                      </p:to>
                                    </p:set>
                                    <p:anim calcmode="lin" valueType="num">
                                      <p:cBhvr additive="base">
                                        <p:cTn id="47" dur="500" fill="hold"/>
                                        <p:tgtEl>
                                          <p:spTgt spid="29">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9">
                                            <p:txEl>
                                              <p:pRg st="4" end="4"/>
                                            </p:txEl>
                                          </p:spTgt>
                                        </p:tgtEl>
                                        <p:attrNameLst>
                                          <p:attrName>style.visibility</p:attrName>
                                        </p:attrNameLst>
                                      </p:cBhvr>
                                      <p:to>
                                        <p:strVal val="visible"/>
                                      </p:to>
                                    </p:set>
                                    <p:anim calcmode="lin" valueType="num">
                                      <p:cBhvr additive="base">
                                        <p:cTn id="53" dur="500" fill="hold"/>
                                        <p:tgtEl>
                                          <p:spTgt spid="29">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9">
                                            <p:txEl>
                                              <p:pRg st="5" end="5"/>
                                            </p:txEl>
                                          </p:spTgt>
                                        </p:tgtEl>
                                        <p:attrNameLst>
                                          <p:attrName>style.visibility</p:attrName>
                                        </p:attrNameLst>
                                      </p:cBhvr>
                                      <p:to>
                                        <p:strVal val="visible"/>
                                      </p:to>
                                    </p:set>
                                    <p:anim calcmode="lin" valueType="num">
                                      <p:cBhvr additive="base">
                                        <p:cTn id="59" dur="500" fill="hold"/>
                                        <p:tgtEl>
                                          <p:spTgt spid="29">
                                            <p:txEl>
                                              <p:pRg st="5" end="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99498" y="495301"/>
            <a:ext cx="15316902" cy="9146915"/>
            <a:chOff x="0" y="0"/>
            <a:chExt cx="4030824" cy="2733845"/>
          </a:xfrm>
        </p:grpSpPr>
        <p:sp>
          <p:nvSpPr>
            <p:cNvPr id="4" name="Freeform 4"/>
            <p:cNvSpPr/>
            <p:nvPr/>
          </p:nvSpPr>
          <p:spPr>
            <a:xfrm>
              <a:off x="92710" y="106680"/>
              <a:ext cx="3926683" cy="2614465"/>
            </a:xfrm>
            <a:custGeom>
              <a:avLst/>
              <a:gdLst/>
              <a:ahLst/>
              <a:cxnLst/>
              <a:rect l="l" t="t" r="r" b="b"/>
              <a:pathLst>
                <a:path w="3926683" h="2614465">
                  <a:moveTo>
                    <a:pt x="3900013" y="2425235"/>
                  </a:moveTo>
                  <a:cubicBezTo>
                    <a:pt x="3900013" y="2512865"/>
                    <a:pt x="3823813" y="2583985"/>
                    <a:pt x="3742533" y="2583985"/>
                  </a:cubicBezTo>
                  <a:lnTo>
                    <a:pt x="66040" y="2583985"/>
                  </a:lnTo>
                  <a:cubicBezTo>
                    <a:pt x="43180" y="2583985"/>
                    <a:pt x="20320" y="2578905"/>
                    <a:pt x="0" y="2570015"/>
                  </a:cubicBezTo>
                  <a:cubicBezTo>
                    <a:pt x="26670" y="2597955"/>
                    <a:pt x="63500" y="2614465"/>
                    <a:pt x="119154" y="2614465"/>
                  </a:cubicBezTo>
                  <a:lnTo>
                    <a:pt x="3780633" y="2614465"/>
                  </a:lnTo>
                  <a:cubicBezTo>
                    <a:pt x="3860644" y="2614465"/>
                    <a:pt x="3926683" y="2548425"/>
                    <a:pt x="3926683" y="2468415"/>
                  </a:cubicBezTo>
                  <a:lnTo>
                    <a:pt x="3926683" y="95250"/>
                  </a:lnTo>
                  <a:cubicBezTo>
                    <a:pt x="3926683" y="58420"/>
                    <a:pt x="3912713" y="25400"/>
                    <a:pt x="3891124" y="0"/>
                  </a:cubicBezTo>
                  <a:cubicBezTo>
                    <a:pt x="3897474" y="16510"/>
                    <a:pt x="3900013" y="34290"/>
                    <a:pt x="3900013" y="52070"/>
                  </a:cubicBezTo>
                  <a:lnTo>
                    <a:pt x="3900013" y="2425235"/>
                  </a:lnTo>
                  <a:lnTo>
                    <a:pt x="3900013" y="2425235"/>
                  </a:lnTo>
                  <a:close/>
                </a:path>
              </a:pathLst>
            </a:custGeom>
            <a:solidFill>
              <a:srgbClr val="704430"/>
            </a:solidFill>
          </p:spPr>
        </p:sp>
        <p:sp>
          <p:nvSpPr>
            <p:cNvPr id="5" name="Freeform 5"/>
            <p:cNvSpPr/>
            <p:nvPr/>
          </p:nvSpPr>
          <p:spPr>
            <a:xfrm>
              <a:off x="12700" y="12700"/>
              <a:ext cx="3966054" cy="2665265"/>
            </a:xfrm>
            <a:custGeom>
              <a:avLst/>
              <a:gdLst/>
              <a:ahLst/>
              <a:cxnLst/>
              <a:rect l="l" t="t" r="r" b="b"/>
              <a:pathLst>
                <a:path w="3966054" h="2665265">
                  <a:moveTo>
                    <a:pt x="146050" y="2665265"/>
                  </a:moveTo>
                  <a:lnTo>
                    <a:pt x="3820004" y="2665265"/>
                  </a:lnTo>
                  <a:cubicBezTo>
                    <a:pt x="3900013" y="2665265"/>
                    <a:pt x="3966054" y="2599225"/>
                    <a:pt x="3966054" y="2519215"/>
                  </a:cubicBezTo>
                  <a:lnTo>
                    <a:pt x="3966054" y="146050"/>
                  </a:lnTo>
                  <a:cubicBezTo>
                    <a:pt x="3966054" y="66040"/>
                    <a:pt x="3900013" y="0"/>
                    <a:pt x="3820004" y="0"/>
                  </a:cubicBezTo>
                  <a:lnTo>
                    <a:pt x="146050" y="0"/>
                  </a:lnTo>
                  <a:cubicBezTo>
                    <a:pt x="66040" y="0"/>
                    <a:pt x="0" y="66040"/>
                    <a:pt x="0" y="146050"/>
                  </a:cubicBezTo>
                  <a:lnTo>
                    <a:pt x="0" y="2519215"/>
                  </a:lnTo>
                  <a:cubicBezTo>
                    <a:pt x="0" y="2600495"/>
                    <a:pt x="66040" y="2665265"/>
                    <a:pt x="146050" y="2665265"/>
                  </a:cubicBezTo>
                  <a:close/>
                </a:path>
              </a:pathLst>
            </a:custGeom>
            <a:solidFill>
              <a:srgbClr val="B9DDBF"/>
            </a:solidFill>
          </p:spPr>
        </p:sp>
        <p:sp>
          <p:nvSpPr>
            <p:cNvPr id="6" name="Freeform 6"/>
            <p:cNvSpPr/>
            <p:nvPr/>
          </p:nvSpPr>
          <p:spPr>
            <a:xfrm>
              <a:off x="0" y="0"/>
              <a:ext cx="4030824" cy="2733845"/>
            </a:xfrm>
            <a:custGeom>
              <a:avLst/>
              <a:gdLst/>
              <a:ahLst/>
              <a:cxnLst/>
              <a:rect l="l" t="t" r="r" b="b"/>
              <a:pathLst>
                <a:path w="4030824" h="2733845">
                  <a:moveTo>
                    <a:pt x="3967324" y="74930"/>
                  </a:moveTo>
                  <a:cubicBezTo>
                    <a:pt x="3939384" y="30480"/>
                    <a:pt x="3889854" y="0"/>
                    <a:pt x="3832704" y="0"/>
                  </a:cubicBezTo>
                  <a:lnTo>
                    <a:pt x="158750" y="0"/>
                  </a:lnTo>
                  <a:cubicBezTo>
                    <a:pt x="71120" y="0"/>
                    <a:pt x="0" y="71120"/>
                    <a:pt x="0" y="158750"/>
                  </a:cubicBezTo>
                  <a:lnTo>
                    <a:pt x="0" y="2531915"/>
                  </a:lnTo>
                  <a:cubicBezTo>
                    <a:pt x="0" y="2583985"/>
                    <a:pt x="25400" y="2629705"/>
                    <a:pt x="63500" y="2658915"/>
                  </a:cubicBezTo>
                  <a:cubicBezTo>
                    <a:pt x="91440" y="2703365"/>
                    <a:pt x="140970" y="2733845"/>
                    <a:pt x="215477" y="2733845"/>
                  </a:cubicBezTo>
                  <a:lnTo>
                    <a:pt x="3872074" y="2733845"/>
                  </a:lnTo>
                  <a:cubicBezTo>
                    <a:pt x="3959704" y="2733845"/>
                    <a:pt x="4030824" y="2662725"/>
                    <a:pt x="4030824" y="2575095"/>
                  </a:cubicBezTo>
                  <a:lnTo>
                    <a:pt x="4030824" y="201930"/>
                  </a:lnTo>
                  <a:cubicBezTo>
                    <a:pt x="4030823" y="149860"/>
                    <a:pt x="4005423" y="104140"/>
                    <a:pt x="3967324" y="74930"/>
                  </a:cubicBezTo>
                  <a:close/>
                  <a:moveTo>
                    <a:pt x="12700" y="2531915"/>
                  </a:moveTo>
                  <a:lnTo>
                    <a:pt x="12700" y="158750"/>
                  </a:lnTo>
                  <a:cubicBezTo>
                    <a:pt x="12700" y="78740"/>
                    <a:pt x="78740" y="12700"/>
                    <a:pt x="158750" y="12700"/>
                  </a:cubicBezTo>
                  <a:lnTo>
                    <a:pt x="3832704" y="12700"/>
                  </a:lnTo>
                  <a:cubicBezTo>
                    <a:pt x="3912713" y="12700"/>
                    <a:pt x="3978754" y="78740"/>
                    <a:pt x="3978754" y="158750"/>
                  </a:cubicBezTo>
                  <a:lnTo>
                    <a:pt x="3978754" y="2531915"/>
                  </a:lnTo>
                  <a:cubicBezTo>
                    <a:pt x="3978754" y="2611925"/>
                    <a:pt x="3912713" y="2677965"/>
                    <a:pt x="3832704" y="2677965"/>
                  </a:cubicBezTo>
                  <a:lnTo>
                    <a:pt x="158750" y="2677965"/>
                  </a:lnTo>
                  <a:cubicBezTo>
                    <a:pt x="78740" y="2677965"/>
                    <a:pt x="12700" y="2613195"/>
                    <a:pt x="12700" y="2531915"/>
                  </a:cubicBezTo>
                  <a:close/>
                  <a:moveTo>
                    <a:pt x="4019393" y="2575095"/>
                  </a:moveTo>
                  <a:cubicBezTo>
                    <a:pt x="4019393" y="2655105"/>
                    <a:pt x="3952084" y="2721145"/>
                    <a:pt x="3872073" y="2721145"/>
                  </a:cubicBezTo>
                  <a:lnTo>
                    <a:pt x="215477" y="2721145"/>
                  </a:lnTo>
                  <a:cubicBezTo>
                    <a:pt x="157480" y="2721145"/>
                    <a:pt x="120650" y="2704635"/>
                    <a:pt x="93980" y="2676695"/>
                  </a:cubicBezTo>
                  <a:cubicBezTo>
                    <a:pt x="114300" y="2685585"/>
                    <a:pt x="135890" y="2690665"/>
                    <a:pt x="160020" y="2690665"/>
                  </a:cubicBezTo>
                  <a:lnTo>
                    <a:pt x="3833974" y="2690665"/>
                  </a:lnTo>
                  <a:cubicBezTo>
                    <a:pt x="3921604" y="2690665"/>
                    <a:pt x="3992724" y="2619545"/>
                    <a:pt x="3992724" y="2531915"/>
                  </a:cubicBezTo>
                  <a:lnTo>
                    <a:pt x="3992724" y="158750"/>
                  </a:lnTo>
                  <a:cubicBezTo>
                    <a:pt x="3992724" y="140970"/>
                    <a:pt x="3988913" y="123190"/>
                    <a:pt x="3983834" y="106680"/>
                  </a:cubicBezTo>
                  <a:cubicBezTo>
                    <a:pt x="4005424" y="132080"/>
                    <a:pt x="4019393" y="165100"/>
                    <a:pt x="4019393" y="201930"/>
                  </a:cubicBezTo>
                  <a:lnTo>
                    <a:pt x="4019393" y="2575095"/>
                  </a:lnTo>
                  <a:cubicBezTo>
                    <a:pt x="4019393" y="2575095"/>
                    <a:pt x="4019393" y="2575095"/>
                    <a:pt x="4019393" y="2575095"/>
                  </a:cubicBezTo>
                  <a:close/>
                </a:path>
              </a:pathLst>
            </a:custGeom>
            <a:solidFill>
              <a:srgbClr val="70443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663593" y="830520"/>
            <a:ext cx="535653" cy="60697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44479" y="719964"/>
            <a:ext cx="758021" cy="758021"/>
          </a:xfrm>
          <a:prstGeom prst="rect">
            <a:avLst/>
          </a:prstGeom>
        </p:spPr>
      </p:pic>
      <p:sp>
        <p:nvSpPr>
          <p:cNvPr id="24" name="AutoShape 24"/>
          <p:cNvSpPr/>
          <p:nvPr/>
        </p:nvSpPr>
        <p:spPr>
          <a:xfrm>
            <a:off x="1218959" y="1562100"/>
            <a:ext cx="15003344" cy="0"/>
          </a:xfrm>
          <a:prstGeom prst="line">
            <a:avLst/>
          </a:prstGeom>
          <a:ln w="47625" cap="flat">
            <a:solidFill>
              <a:srgbClr val="704430"/>
            </a:solidFill>
            <a:prstDash val="solid"/>
            <a:headEnd type="none" w="sm" len="sm"/>
            <a:tailEnd type="none" w="sm" len="sm"/>
          </a:ln>
        </p:spPr>
      </p:sp>
      <p:sp>
        <p:nvSpPr>
          <p:cNvPr id="42" name="Rectangle: Rounded Corners 41">
            <a:extLst>
              <a:ext uri="{FF2B5EF4-FFF2-40B4-BE49-F238E27FC236}">
                <a16:creationId xmlns:a16="http://schemas.microsoft.com/office/drawing/2014/main" id="{BA038B96-AF2E-E86D-B33D-3892CDC88696}"/>
              </a:ext>
            </a:extLst>
          </p:cNvPr>
          <p:cNvSpPr/>
          <p:nvPr/>
        </p:nvSpPr>
        <p:spPr>
          <a:xfrm>
            <a:off x="2452041" y="1847626"/>
            <a:ext cx="3034365" cy="1038414"/>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spcAft>
                <a:spcPts val="800"/>
              </a:spcAft>
            </a:pPr>
            <a:r>
              <a:rPr lang="en-US" sz="3600" b="1">
                <a:latin typeface="Arial" panose="020B0604020202020204" pitchFamily="34" charset="0"/>
                <a:ea typeface="Calibri" panose="020F0502020204030204" pitchFamily="34" charset="0"/>
                <a:cs typeface="Arial" panose="020B0604020202020204" pitchFamily="34" charset="0"/>
              </a:rPr>
              <a:t>Luyện tập 3</a:t>
            </a:r>
            <a:endParaRPr lang="en-US" sz="3600">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61D196C1-E7C2-EF1C-4EB9-27D9552C758A}"/>
              </a:ext>
            </a:extLst>
          </p:cNvPr>
          <p:cNvSpPr txBox="1"/>
          <p:nvPr/>
        </p:nvSpPr>
        <p:spPr>
          <a:xfrm>
            <a:off x="2452035" y="644784"/>
            <a:ext cx="12014980" cy="820674"/>
          </a:xfrm>
          <a:prstGeom prst="rect">
            <a:avLst/>
          </a:prstGeom>
          <a:noFill/>
        </p:spPr>
        <p:txBody>
          <a:bodyPr wrap="square" rtlCol="0">
            <a:spAutoFit/>
          </a:bodyPr>
          <a:lstStyle/>
          <a:p>
            <a:pPr>
              <a:lnSpc>
                <a:spcPct val="150000"/>
              </a:lnSpc>
            </a:pPr>
            <a:r>
              <a:rPr lang="en-US" sz="3600" b="1">
                <a:latin typeface="Arial" panose="020B0604020202020204" pitchFamily="34" charset="0"/>
                <a:cs typeface="Arial" panose="020B0604020202020204" pitchFamily="34" charset="0"/>
              </a:rPr>
              <a:t>Em hãy đọc nội dung Luyện tập 3 và trả lời câu hỏi</a:t>
            </a:r>
          </a:p>
        </p:txBody>
      </p:sp>
      <p:sp>
        <p:nvSpPr>
          <p:cNvPr id="16" name="TextBox 15">
            <a:extLst>
              <a:ext uri="{FF2B5EF4-FFF2-40B4-BE49-F238E27FC236}">
                <a16:creationId xmlns:a16="http://schemas.microsoft.com/office/drawing/2014/main" id="{218FD1FC-05A7-EC1E-C97E-4DF57F8BAF44}"/>
              </a:ext>
            </a:extLst>
          </p:cNvPr>
          <p:cNvSpPr txBox="1"/>
          <p:nvPr/>
        </p:nvSpPr>
        <p:spPr>
          <a:xfrm>
            <a:off x="2372820" y="3771906"/>
            <a:ext cx="13770267" cy="5593839"/>
          </a:xfrm>
          <a:prstGeom prst="rect">
            <a:avLst/>
          </a:prstGeom>
          <a:noFill/>
        </p:spPr>
        <p:txBody>
          <a:bodyPr wrap="square">
            <a:spAutoFit/>
          </a:bodyPr>
          <a:lstStyle/>
          <a:p>
            <a:pPr algn="just">
              <a:lnSpc>
                <a:spcPct val="150000"/>
              </a:lnSpc>
              <a:spcAft>
                <a:spcPts val="800"/>
              </a:spcAft>
            </a:pPr>
            <a:r>
              <a:rPr lang="en-US" sz="3200">
                <a:latin typeface="Arial" panose="020B0604020202020204" pitchFamily="34" charset="0"/>
                <a:ea typeface="Calibri" panose="020F0502020204030204" pitchFamily="34" charset="0"/>
                <a:cs typeface="Times New Roman" panose="02020603050405020304" pitchFamily="18" charset="0"/>
              </a:rPr>
              <a:t>Việc lập số lẻ gồm ba chữ số đôi một khác nhau là thực hiện 3 hành động liên tiếp: </a:t>
            </a:r>
            <a:endParaRPr lang="en-US" sz="32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200">
                <a:latin typeface="Arial" panose="020B0604020202020204" pitchFamily="34" charset="0"/>
                <a:ea typeface="Calibri" panose="020F0502020204030204" pitchFamily="34" charset="0"/>
                <a:cs typeface="Times New Roman" panose="02020603050405020304" pitchFamily="18" charset="0"/>
              </a:rPr>
              <a:t>+ Chọn chữ số hàng đơn vị: 3 cách (1, 3, 5)</a:t>
            </a:r>
            <a:endParaRPr lang="en-US" sz="32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200">
                <a:latin typeface="Arial" panose="020B0604020202020204" pitchFamily="34" charset="0"/>
                <a:ea typeface="Calibri" panose="020F0502020204030204" pitchFamily="34" charset="0"/>
                <a:cs typeface="Times New Roman" panose="02020603050405020304" pitchFamily="18" charset="0"/>
              </a:rPr>
              <a:t>+ Chọn chữ số hàng chục: 4 cách (các số khác chữ số hàng đơn vị) </a:t>
            </a:r>
            <a:endParaRPr lang="en-US" sz="32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200">
                <a:latin typeface="Arial" panose="020B0604020202020204" pitchFamily="34" charset="0"/>
                <a:ea typeface="Calibri" panose="020F0502020204030204" pitchFamily="34" charset="0"/>
                <a:cs typeface="Times New Roman" panose="02020603050405020304" pitchFamily="18" charset="0"/>
              </a:rPr>
              <a:t>+ Chọn chữ số hàng trăm: 3 cách (các số khác chữ số hàng chục và hàng đơn vị).</a:t>
            </a:r>
            <a:endParaRPr lang="en-US" sz="320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n-US" sz="3200">
                <a:latin typeface="Arial" panose="020B0604020202020204" pitchFamily="34" charset="0"/>
                <a:ea typeface="Calibri" panose="020F0502020204030204" pitchFamily="34" charset="0"/>
                <a:cs typeface="Times New Roman" panose="02020603050405020304" pitchFamily="18" charset="0"/>
              </a:rPr>
              <a:t>Áp dụng quy tắc nhân, lập được 3.4.3 = 36 (số).  </a:t>
            </a:r>
            <a:endParaRPr lang="en-US" sz="3200">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6E0718BB-7917-60A0-6260-C9DF6EEA1765}"/>
              </a:ext>
            </a:extLst>
          </p:cNvPr>
          <p:cNvSpPr txBox="1"/>
          <p:nvPr/>
        </p:nvSpPr>
        <p:spPr>
          <a:xfrm>
            <a:off x="5638801" y="1655672"/>
            <a:ext cx="10563698" cy="1490152"/>
          </a:xfrm>
          <a:prstGeom prst="rect">
            <a:avLst/>
          </a:prstGeom>
          <a:noFill/>
        </p:spPr>
        <p:txBody>
          <a:bodyPr wrap="square">
            <a:spAutoFit/>
          </a:bodyPr>
          <a:lstStyle/>
          <a:p>
            <a:pPr algn="just">
              <a:lnSpc>
                <a:spcPct val="150000"/>
              </a:lnSpc>
              <a:spcAft>
                <a:spcPts val="800"/>
              </a:spcAft>
            </a:pPr>
            <a:r>
              <a:rPr lang="en-US" sz="3200">
                <a:solidFill>
                  <a:srgbClr val="000000"/>
                </a:solidFill>
                <a:latin typeface="Arial" panose="020B0604020202020204" pitchFamily="34" charset="0"/>
                <a:ea typeface="Calibri" panose="020F0502020204030204" pitchFamily="34" charset="0"/>
                <a:cs typeface="Times New Roman" panose="02020603050405020304" pitchFamily="18" charset="0"/>
              </a:rPr>
              <a:t>Từ các chữ số 1, 2, 3, 4, 5, lập được bao nhiêu số lẻ gồm ba chữ số đôi một khác nhau?</a:t>
            </a:r>
            <a:endParaRPr lang="en-US" sz="3200">
              <a:latin typeface="Calibri" panose="020F0502020204030204" pitchFamily="34" charset="0"/>
              <a:ea typeface="Calibri" panose="020F0502020204030204" pitchFamily="34" charset="0"/>
              <a:cs typeface="Times New Roman" panose="02020603050405020304" pitchFamily="18" charset="0"/>
            </a:endParaRPr>
          </a:p>
        </p:txBody>
      </p:sp>
      <p:pic>
        <p:nvPicPr>
          <p:cNvPr id="14" name="Graphic 13">
            <a:extLst>
              <a:ext uri="{FF2B5EF4-FFF2-40B4-BE49-F238E27FC236}">
                <a16:creationId xmlns:a16="http://schemas.microsoft.com/office/drawing/2014/main" id="{81D79766-0F79-B6F9-2061-BA7D1BF74D7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83205" y="3892614"/>
            <a:ext cx="3215164" cy="1709543"/>
          </a:xfrm>
          <a:prstGeom prst="rect">
            <a:avLst/>
          </a:prstGeom>
        </p:spPr>
      </p:pic>
    </p:spTree>
    <p:extLst>
      <p:ext uri="{BB962C8B-B14F-4D97-AF65-F5344CB8AC3E}">
        <p14:creationId xmlns:p14="http://schemas.microsoft.com/office/powerpoint/2010/main" val="2922423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1000"/>
                                        <p:tgtEl>
                                          <p:spTgt spid="42"/>
                                        </p:tgtEl>
                                      </p:cBhvr>
                                    </p:animEffect>
                                    <p:anim calcmode="lin" valueType="num">
                                      <p:cBhvr>
                                        <p:cTn id="13" dur="1000" fill="hold"/>
                                        <p:tgtEl>
                                          <p:spTgt spid="42"/>
                                        </p:tgtEl>
                                        <p:attrNameLst>
                                          <p:attrName>ppt_x</p:attrName>
                                        </p:attrNameLst>
                                      </p:cBhvr>
                                      <p:tavLst>
                                        <p:tav tm="0">
                                          <p:val>
                                            <p:strVal val="#ppt_x"/>
                                          </p:val>
                                        </p:tav>
                                        <p:tav tm="100000">
                                          <p:val>
                                            <p:strVal val="#ppt_x"/>
                                          </p:val>
                                        </p:tav>
                                      </p:tavLst>
                                    </p:anim>
                                    <p:anim calcmode="lin" valueType="num">
                                      <p:cBhvr>
                                        <p:cTn id="1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6">
                                            <p:txEl>
                                              <p:pRg st="0" end="0"/>
                                            </p:txEl>
                                          </p:spTgt>
                                        </p:tgtEl>
                                        <p:attrNameLst>
                                          <p:attrName>style.visibility</p:attrName>
                                        </p:attrNameLst>
                                      </p:cBhvr>
                                      <p:to>
                                        <p:strVal val="visible"/>
                                      </p:to>
                                    </p:set>
                                    <p:anim calcmode="lin" valueType="num">
                                      <p:cBhvr additive="base">
                                        <p:cTn id="30"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6">
                                            <p:txEl>
                                              <p:pRg st="1" end="1"/>
                                            </p:txEl>
                                          </p:spTgt>
                                        </p:tgtEl>
                                        <p:attrNameLst>
                                          <p:attrName>style.visibility</p:attrName>
                                        </p:attrNameLst>
                                      </p:cBhvr>
                                      <p:to>
                                        <p:strVal val="visible"/>
                                      </p:to>
                                    </p:set>
                                    <p:anim calcmode="lin" valueType="num">
                                      <p:cBhvr additive="base">
                                        <p:cTn id="36"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6">
                                            <p:txEl>
                                              <p:pRg st="2" end="2"/>
                                            </p:txEl>
                                          </p:spTgt>
                                        </p:tgtEl>
                                        <p:attrNameLst>
                                          <p:attrName>style.visibility</p:attrName>
                                        </p:attrNameLst>
                                      </p:cBhvr>
                                      <p:to>
                                        <p:strVal val="visible"/>
                                      </p:to>
                                    </p:set>
                                    <p:anim calcmode="lin" valueType="num">
                                      <p:cBhvr additive="base">
                                        <p:cTn id="42"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6">
                                            <p:txEl>
                                              <p:pRg st="3" end="3"/>
                                            </p:txEl>
                                          </p:spTgt>
                                        </p:tgtEl>
                                        <p:attrNameLst>
                                          <p:attrName>style.visibility</p:attrName>
                                        </p:attrNameLst>
                                      </p:cBhvr>
                                      <p:to>
                                        <p:strVal val="visible"/>
                                      </p:to>
                                    </p:set>
                                    <p:anim calcmode="lin" valueType="num">
                                      <p:cBhvr additive="base">
                                        <p:cTn id="48"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6">
                                            <p:txEl>
                                              <p:pRg st="4" end="4"/>
                                            </p:txEl>
                                          </p:spTgt>
                                        </p:tgtEl>
                                        <p:attrNameLst>
                                          <p:attrName>style.visibility</p:attrName>
                                        </p:attrNameLst>
                                      </p:cBhvr>
                                      <p:to>
                                        <p:strVal val="visible"/>
                                      </p:to>
                                    </p:set>
                                    <p:anim calcmode="lin" valueType="num">
                                      <p:cBhvr additive="base">
                                        <p:cTn id="5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 grpId="0"/>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762000" y="502000"/>
            <a:ext cx="16449935" cy="9410700"/>
            <a:chOff x="0" y="0"/>
            <a:chExt cx="4030824" cy="2733845"/>
          </a:xfrm>
        </p:grpSpPr>
        <p:sp>
          <p:nvSpPr>
            <p:cNvPr id="4" name="Freeform 4"/>
            <p:cNvSpPr/>
            <p:nvPr/>
          </p:nvSpPr>
          <p:spPr>
            <a:xfrm>
              <a:off x="92710" y="106680"/>
              <a:ext cx="3926683" cy="2614465"/>
            </a:xfrm>
            <a:custGeom>
              <a:avLst/>
              <a:gdLst/>
              <a:ahLst/>
              <a:cxnLst/>
              <a:rect l="l" t="t" r="r" b="b"/>
              <a:pathLst>
                <a:path w="3926683" h="2614465">
                  <a:moveTo>
                    <a:pt x="3900013" y="2425235"/>
                  </a:moveTo>
                  <a:cubicBezTo>
                    <a:pt x="3900013" y="2512865"/>
                    <a:pt x="3823813" y="2583985"/>
                    <a:pt x="3742533" y="2583985"/>
                  </a:cubicBezTo>
                  <a:lnTo>
                    <a:pt x="66040" y="2583985"/>
                  </a:lnTo>
                  <a:cubicBezTo>
                    <a:pt x="43180" y="2583985"/>
                    <a:pt x="20320" y="2578905"/>
                    <a:pt x="0" y="2570015"/>
                  </a:cubicBezTo>
                  <a:cubicBezTo>
                    <a:pt x="26670" y="2597955"/>
                    <a:pt x="63500" y="2614465"/>
                    <a:pt x="119154" y="2614465"/>
                  </a:cubicBezTo>
                  <a:lnTo>
                    <a:pt x="3780633" y="2614465"/>
                  </a:lnTo>
                  <a:cubicBezTo>
                    <a:pt x="3860644" y="2614465"/>
                    <a:pt x="3926683" y="2548425"/>
                    <a:pt x="3926683" y="2468415"/>
                  </a:cubicBezTo>
                  <a:lnTo>
                    <a:pt x="3926683" y="95250"/>
                  </a:lnTo>
                  <a:cubicBezTo>
                    <a:pt x="3926683" y="58420"/>
                    <a:pt x="3912713" y="25400"/>
                    <a:pt x="3891124" y="0"/>
                  </a:cubicBezTo>
                  <a:cubicBezTo>
                    <a:pt x="3897474" y="16510"/>
                    <a:pt x="3900013" y="34290"/>
                    <a:pt x="3900013" y="52070"/>
                  </a:cubicBezTo>
                  <a:lnTo>
                    <a:pt x="3900013" y="2425235"/>
                  </a:lnTo>
                  <a:lnTo>
                    <a:pt x="3900013" y="2425235"/>
                  </a:lnTo>
                  <a:close/>
                </a:path>
              </a:pathLst>
            </a:custGeom>
            <a:solidFill>
              <a:srgbClr val="704430"/>
            </a:solidFill>
          </p:spPr>
        </p:sp>
        <p:sp>
          <p:nvSpPr>
            <p:cNvPr id="5" name="Freeform 5"/>
            <p:cNvSpPr/>
            <p:nvPr/>
          </p:nvSpPr>
          <p:spPr>
            <a:xfrm>
              <a:off x="12700" y="12700"/>
              <a:ext cx="3966054" cy="2665265"/>
            </a:xfrm>
            <a:custGeom>
              <a:avLst/>
              <a:gdLst/>
              <a:ahLst/>
              <a:cxnLst/>
              <a:rect l="l" t="t" r="r" b="b"/>
              <a:pathLst>
                <a:path w="3966054" h="2665265">
                  <a:moveTo>
                    <a:pt x="146050" y="2665265"/>
                  </a:moveTo>
                  <a:lnTo>
                    <a:pt x="3820004" y="2665265"/>
                  </a:lnTo>
                  <a:cubicBezTo>
                    <a:pt x="3900013" y="2665265"/>
                    <a:pt x="3966054" y="2599225"/>
                    <a:pt x="3966054" y="2519215"/>
                  </a:cubicBezTo>
                  <a:lnTo>
                    <a:pt x="3966054" y="146050"/>
                  </a:lnTo>
                  <a:cubicBezTo>
                    <a:pt x="3966054" y="66040"/>
                    <a:pt x="3900013" y="0"/>
                    <a:pt x="3820004" y="0"/>
                  </a:cubicBezTo>
                  <a:lnTo>
                    <a:pt x="146050" y="0"/>
                  </a:lnTo>
                  <a:cubicBezTo>
                    <a:pt x="66040" y="0"/>
                    <a:pt x="0" y="66040"/>
                    <a:pt x="0" y="146050"/>
                  </a:cubicBezTo>
                  <a:lnTo>
                    <a:pt x="0" y="2519215"/>
                  </a:lnTo>
                  <a:cubicBezTo>
                    <a:pt x="0" y="2600495"/>
                    <a:pt x="66040" y="2665265"/>
                    <a:pt x="146050" y="2665265"/>
                  </a:cubicBezTo>
                  <a:close/>
                </a:path>
              </a:pathLst>
            </a:custGeom>
            <a:solidFill>
              <a:srgbClr val="B9DDBF"/>
            </a:solidFill>
          </p:spPr>
        </p:sp>
        <p:sp>
          <p:nvSpPr>
            <p:cNvPr id="6" name="Freeform 6"/>
            <p:cNvSpPr/>
            <p:nvPr/>
          </p:nvSpPr>
          <p:spPr>
            <a:xfrm>
              <a:off x="0" y="0"/>
              <a:ext cx="4030824" cy="2733845"/>
            </a:xfrm>
            <a:custGeom>
              <a:avLst/>
              <a:gdLst/>
              <a:ahLst/>
              <a:cxnLst/>
              <a:rect l="l" t="t" r="r" b="b"/>
              <a:pathLst>
                <a:path w="4030824" h="2733845">
                  <a:moveTo>
                    <a:pt x="3967324" y="74930"/>
                  </a:moveTo>
                  <a:cubicBezTo>
                    <a:pt x="3939384" y="30480"/>
                    <a:pt x="3889854" y="0"/>
                    <a:pt x="3832704" y="0"/>
                  </a:cubicBezTo>
                  <a:lnTo>
                    <a:pt x="158750" y="0"/>
                  </a:lnTo>
                  <a:cubicBezTo>
                    <a:pt x="71120" y="0"/>
                    <a:pt x="0" y="71120"/>
                    <a:pt x="0" y="158750"/>
                  </a:cubicBezTo>
                  <a:lnTo>
                    <a:pt x="0" y="2531915"/>
                  </a:lnTo>
                  <a:cubicBezTo>
                    <a:pt x="0" y="2583985"/>
                    <a:pt x="25400" y="2629705"/>
                    <a:pt x="63500" y="2658915"/>
                  </a:cubicBezTo>
                  <a:cubicBezTo>
                    <a:pt x="91440" y="2703365"/>
                    <a:pt x="140970" y="2733845"/>
                    <a:pt x="215477" y="2733845"/>
                  </a:cubicBezTo>
                  <a:lnTo>
                    <a:pt x="3872074" y="2733845"/>
                  </a:lnTo>
                  <a:cubicBezTo>
                    <a:pt x="3959704" y="2733845"/>
                    <a:pt x="4030824" y="2662725"/>
                    <a:pt x="4030824" y="2575095"/>
                  </a:cubicBezTo>
                  <a:lnTo>
                    <a:pt x="4030824" y="201930"/>
                  </a:lnTo>
                  <a:cubicBezTo>
                    <a:pt x="4030823" y="149860"/>
                    <a:pt x="4005423" y="104140"/>
                    <a:pt x="3967324" y="74930"/>
                  </a:cubicBezTo>
                  <a:close/>
                  <a:moveTo>
                    <a:pt x="12700" y="2531915"/>
                  </a:moveTo>
                  <a:lnTo>
                    <a:pt x="12700" y="158750"/>
                  </a:lnTo>
                  <a:cubicBezTo>
                    <a:pt x="12700" y="78740"/>
                    <a:pt x="78740" y="12700"/>
                    <a:pt x="158750" y="12700"/>
                  </a:cubicBezTo>
                  <a:lnTo>
                    <a:pt x="3832704" y="12700"/>
                  </a:lnTo>
                  <a:cubicBezTo>
                    <a:pt x="3912713" y="12700"/>
                    <a:pt x="3978754" y="78740"/>
                    <a:pt x="3978754" y="158750"/>
                  </a:cubicBezTo>
                  <a:lnTo>
                    <a:pt x="3978754" y="2531915"/>
                  </a:lnTo>
                  <a:cubicBezTo>
                    <a:pt x="3978754" y="2611925"/>
                    <a:pt x="3912713" y="2677965"/>
                    <a:pt x="3832704" y="2677965"/>
                  </a:cubicBezTo>
                  <a:lnTo>
                    <a:pt x="158750" y="2677965"/>
                  </a:lnTo>
                  <a:cubicBezTo>
                    <a:pt x="78740" y="2677965"/>
                    <a:pt x="12700" y="2613195"/>
                    <a:pt x="12700" y="2531915"/>
                  </a:cubicBezTo>
                  <a:close/>
                  <a:moveTo>
                    <a:pt x="4019393" y="2575095"/>
                  </a:moveTo>
                  <a:cubicBezTo>
                    <a:pt x="4019393" y="2655105"/>
                    <a:pt x="3952084" y="2721145"/>
                    <a:pt x="3872073" y="2721145"/>
                  </a:cubicBezTo>
                  <a:lnTo>
                    <a:pt x="215477" y="2721145"/>
                  </a:lnTo>
                  <a:cubicBezTo>
                    <a:pt x="157480" y="2721145"/>
                    <a:pt x="120650" y="2704635"/>
                    <a:pt x="93980" y="2676695"/>
                  </a:cubicBezTo>
                  <a:cubicBezTo>
                    <a:pt x="114300" y="2685585"/>
                    <a:pt x="135890" y="2690665"/>
                    <a:pt x="160020" y="2690665"/>
                  </a:cubicBezTo>
                  <a:lnTo>
                    <a:pt x="3833974" y="2690665"/>
                  </a:lnTo>
                  <a:cubicBezTo>
                    <a:pt x="3921604" y="2690665"/>
                    <a:pt x="3992724" y="2619545"/>
                    <a:pt x="3992724" y="2531915"/>
                  </a:cubicBezTo>
                  <a:lnTo>
                    <a:pt x="3992724" y="158750"/>
                  </a:lnTo>
                  <a:cubicBezTo>
                    <a:pt x="3992724" y="140970"/>
                    <a:pt x="3988913" y="123190"/>
                    <a:pt x="3983834" y="106680"/>
                  </a:cubicBezTo>
                  <a:cubicBezTo>
                    <a:pt x="4005424" y="132080"/>
                    <a:pt x="4019393" y="165100"/>
                    <a:pt x="4019393" y="201930"/>
                  </a:cubicBezTo>
                  <a:lnTo>
                    <a:pt x="4019393" y="2575095"/>
                  </a:lnTo>
                  <a:cubicBezTo>
                    <a:pt x="4019393" y="2575095"/>
                    <a:pt x="4019393" y="2575095"/>
                    <a:pt x="4019393" y="2575095"/>
                  </a:cubicBezTo>
                  <a:close/>
                </a:path>
              </a:pathLst>
            </a:custGeom>
            <a:solidFill>
              <a:srgbClr val="70443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810980" y="752567"/>
            <a:ext cx="535653" cy="60697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556227" y="677042"/>
            <a:ext cx="758021" cy="758021"/>
          </a:xfrm>
          <a:prstGeom prst="rect">
            <a:avLst/>
          </a:prstGeom>
        </p:spPr>
      </p:pic>
      <p:sp>
        <p:nvSpPr>
          <p:cNvPr id="24" name="AutoShape 24"/>
          <p:cNvSpPr/>
          <p:nvPr/>
        </p:nvSpPr>
        <p:spPr>
          <a:xfrm>
            <a:off x="1259812" y="1562100"/>
            <a:ext cx="15003344" cy="0"/>
          </a:xfrm>
          <a:prstGeom prst="line">
            <a:avLst/>
          </a:prstGeom>
          <a:ln w="47625" cap="flat">
            <a:solidFill>
              <a:srgbClr val="704430"/>
            </a:solidFill>
            <a:prstDash val="solid"/>
            <a:headEnd type="none" w="sm" len="sm"/>
            <a:tailEnd type="none" w="sm" len="sm"/>
          </a:ln>
        </p:spPr>
      </p:sp>
      <p:sp>
        <p:nvSpPr>
          <p:cNvPr id="16" name="Rectangle: Rounded Corners 15">
            <a:extLst>
              <a:ext uri="{FF2B5EF4-FFF2-40B4-BE49-F238E27FC236}">
                <a16:creationId xmlns:a16="http://schemas.microsoft.com/office/drawing/2014/main" id="{F5998E46-A049-A92C-695B-5C73EF6A715D}"/>
              </a:ext>
            </a:extLst>
          </p:cNvPr>
          <p:cNvSpPr/>
          <p:nvPr/>
        </p:nvSpPr>
        <p:spPr>
          <a:xfrm>
            <a:off x="1533385" y="1918780"/>
            <a:ext cx="2426927" cy="887889"/>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spcAft>
                <a:spcPts val="800"/>
              </a:spcAft>
            </a:pPr>
            <a:r>
              <a:rPr lang="en-US" sz="4400" b="1">
                <a:latin typeface="Arial" panose="020B0604020202020204" pitchFamily="34" charset="0"/>
                <a:ea typeface="Times New Roman" panose="02020603050405020304" pitchFamily="18" charset="0"/>
                <a:cs typeface="Arial" panose="020B0604020202020204" pitchFamily="34" charset="0"/>
              </a:rPr>
              <a:t>Ví dụ 7</a:t>
            </a:r>
            <a:endParaRPr lang="en-US" sz="4400">
              <a:latin typeface="Arial" panose="020B0604020202020204" pitchFamily="34" charset="0"/>
              <a:ea typeface="Calibri" panose="020F0502020204030204" pitchFamily="34" charset="0"/>
              <a:cs typeface="Arial" panose="020B0604020202020204" pitchFamily="34" charset="0"/>
            </a:endParaRPr>
          </a:p>
        </p:txBody>
      </p:sp>
      <p:grpSp>
        <p:nvGrpSpPr>
          <p:cNvPr id="18" name="Group 17">
            <a:extLst>
              <a:ext uri="{FF2B5EF4-FFF2-40B4-BE49-F238E27FC236}">
                <a16:creationId xmlns:a16="http://schemas.microsoft.com/office/drawing/2014/main" id="{D23BF83C-8922-28F9-853D-F73563D926BE}"/>
              </a:ext>
            </a:extLst>
          </p:cNvPr>
          <p:cNvGrpSpPr/>
          <p:nvPr/>
        </p:nvGrpSpPr>
        <p:grpSpPr>
          <a:xfrm>
            <a:off x="1297385" y="534473"/>
            <a:ext cx="11599204" cy="898534"/>
            <a:chOff x="1608993" y="1591574"/>
            <a:chExt cx="13292450" cy="1092295"/>
          </a:xfrm>
        </p:grpSpPr>
        <p:grpSp>
          <p:nvGrpSpPr>
            <p:cNvPr id="20" name="Group 9">
              <a:extLst>
                <a:ext uri="{FF2B5EF4-FFF2-40B4-BE49-F238E27FC236}">
                  <a16:creationId xmlns:a16="http://schemas.microsoft.com/office/drawing/2014/main" id="{4D02F558-83D2-5DC1-DCE3-D76D765FDB5B}"/>
                </a:ext>
              </a:extLst>
            </p:cNvPr>
            <p:cNvGrpSpPr/>
            <p:nvPr/>
          </p:nvGrpSpPr>
          <p:grpSpPr>
            <a:xfrm>
              <a:off x="1608993" y="1591574"/>
              <a:ext cx="13292450" cy="1092223"/>
              <a:chOff x="-827483" y="-2409286"/>
              <a:chExt cx="19270415" cy="1583425"/>
            </a:xfrm>
          </p:grpSpPr>
          <p:sp>
            <p:nvSpPr>
              <p:cNvPr id="22" name="Freeform 10">
                <a:extLst>
                  <a:ext uri="{FF2B5EF4-FFF2-40B4-BE49-F238E27FC236}">
                    <a16:creationId xmlns:a16="http://schemas.microsoft.com/office/drawing/2014/main" id="{3BC3D5E1-3535-50E5-98C8-DFA5031E744C}"/>
                  </a:ext>
                </a:extLst>
              </p:cNvPr>
              <p:cNvSpPr/>
              <p:nvPr/>
            </p:nvSpPr>
            <p:spPr>
              <a:xfrm>
                <a:off x="-827483" y="-2409286"/>
                <a:ext cx="19270415" cy="1583425"/>
              </a:xfrm>
              <a:custGeom>
                <a:avLst/>
                <a:gdLst/>
                <a:ahLst/>
                <a:cxnLst/>
                <a:rect l="l" t="t" r="r" b="b"/>
                <a:pathLst>
                  <a:path w="20192434" h="1913890">
                    <a:moveTo>
                      <a:pt x="20192434" y="956945"/>
                    </a:moveTo>
                    <a:lnTo>
                      <a:pt x="20192434" y="956945"/>
                    </a:lnTo>
                    <a:cubicBezTo>
                      <a:pt x="20192434" y="1485392"/>
                      <a:pt x="19764063" y="1913890"/>
                      <a:pt x="19235489" y="1913890"/>
                    </a:cubicBezTo>
                    <a:lnTo>
                      <a:pt x="956945" y="1913890"/>
                    </a:lnTo>
                    <a:cubicBezTo>
                      <a:pt x="428371" y="1913890"/>
                      <a:pt x="0" y="1485392"/>
                      <a:pt x="0" y="956945"/>
                    </a:cubicBezTo>
                    <a:lnTo>
                      <a:pt x="0" y="956945"/>
                    </a:lnTo>
                    <a:cubicBezTo>
                      <a:pt x="0" y="428371"/>
                      <a:pt x="428371" y="0"/>
                      <a:pt x="956945" y="0"/>
                    </a:cubicBezTo>
                    <a:lnTo>
                      <a:pt x="19235489" y="0"/>
                    </a:lnTo>
                    <a:cubicBezTo>
                      <a:pt x="19763936" y="0"/>
                      <a:pt x="20192434" y="428371"/>
                      <a:pt x="20192434" y="956945"/>
                    </a:cubicBezTo>
                    <a:close/>
                  </a:path>
                </a:pathLst>
              </a:custGeom>
              <a:solidFill>
                <a:srgbClr val="FFF3ED"/>
              </a:solidFill>
            </p:spPr>
          </p:sp>
        </p:grpSp>
        <p:sp>
          <p:nvSpPr>
            <p:cNvPr id="21" name="TextBox 20">
              <a:extLst>
                <a:ext uri="{FF2B5EF4-FFF2-40B4-BE49-F238E27FC236}">
                  <a16:creationId xmlns:a16="http://schemas.microsoft.com/office/drawing/2014/main" id="{9DD66766-E91F-B1E5-EDE0-8503AEBA64EE}"/>
                </a:ext>
              </a:extLst>
            </p:cNvPr>
            <p:cNvSpPr txBox="1"/>
            <p:nvPr/>
          </p:nvSpPr>
          <p:spPr>
            <a:xfrm>
              <a:off x="1881837" y="1673675"/>
              <a:ext cx="9695701" cy="1010194"/>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4800" b="1">
                  <a:latin typeface="Arial" panose="020B0604020202020204" pitchFamily="34" charset="0"/>
                  <a:cs typeface="Arial" panose="020B0604020202020204" pitchFamily="34" charset="0"/>
                </a:rPr>
                <a:t>2. Vận dụng trong thực tiễn</a:t>
              </a:r>
            </a:p>
          </p:txBody>
        </p:sp>
      </p:gr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D8B42B4-D66E-2D2A-963C-7CF0AF36ACF1}"/>
                  </a:ext>
                </a:extLst>
              </p:cNvPr>
              <p:cNvSpPr txBox="1"/>
              <p:nvPr/>
            </p:nvSpPr>
            <p:spPr>
              <a:xfrm>
                <a:off x="1535474" y="3335903"/>
                <a:ext cx="14778774" cy="5061322"/>
              </a:xfrm>
              <a:prstGeom prst="rect">
                <a:avLst/>
              </a:prstGeom>
              <a:noFill/>
            </p:spPr>
            <p:txBody>
              <a:bodyPr wrap="square">
                <a:spAutoFit/>
              </a:bodyPr>
              <a:lstStyle/>
              <a:p>
                <a:pPr>
                  <a:lnSpc>
                    <a:spcPct val="150000"/>
                  </a:lnSpc>
                  <a:spcAft>
                    <a:spcPts val="1200"/>
                  </a:spcAft>
                </a:pPr>
                <a:r>
                  <a:rPr lang="en-US" sz="4400">
                    <a:latin typeface="Arial" panose="020B0604020202020204" pitchFamily="34" charset="0"/>
                    <a:ea typeface="Calibri" panose="020F0502020204030204" pitchFamily="34" charset="0"/>
                    <a:cs typeface="Times New Roman" panose="02020603050405020304" pitchFamily="18" charset="0"/>
                  </a:rPr>
                  <a:t>Từ ba mảng dữ liệu </a:t>
                </a:r>
                <a14:m>
                  <m:oMath xmlns:m="http://schemas.openxmlformats.org/officeDocument/2006/math">
                    <m:r>
                      <m:rPr>
                        <m:sty m:val="p"/>
                      </m:rPr>
                      <a:rPr lang="en-US" sz="4400">
                        <a:latin typeface="Cambria Math" panose="02040503050406030204" pitchFamily="18" charset="0"/>
                        <a:ea typeface="Calibri" panose="020F0502020204030204" pitchFamily="34" charset="0"/>
                        <a:cs typeface="Arial" panose="020B0604020202020204" pitchFamily="34" charset="0"/>
                      </a:rPr>
                      <m:t>A</m:t>
                    </m:r>
                    <m:r>
                      <a:rPr lang="en-US" sz="4400">
                        <a:latin typeface="Cambria Math" panose="02040503050406030204" pitchFamily="18" charset="0"/>
                        <a:ea typeface="Calibri" panose="020F0502020204030204" pitchFamily="34" charset="0"/>
                        <a:cs typeface="Arial" panose="020B0604020202020204" pitchFamily="34" charset="0"/>
                      </a:rPr>
                      <m:t>,</m:t>
                    </m:r>
                    <m:r>
                      <m:rPr>
                        <m:sty m:val="p"/>
                      </m:rPr>
                      <a:rPr lang="en-US" sz="4400">
                        <a:latin typeface="Cambria Math" panose="02040503050406030204" pitchFamily="18" charset="0"/>
                        <a:ea typeface="Calibri" panose="020F0502020204030204" pitchFamily="34" charset="0"/>
                        <a:cs typeface="Arial" panose="020B0604020202020204" pitchFamily="34" charset="0"/>
                      </a:rPr>
                      <m:t>B</m:t>
                    </m:r>
                    <m:r>
                      <a:rPr lang="en-US" sz="4400">
                        <a:latin typeface="Cambria Math" panose="02040503050406030204" pitchFamily="18" charset="0"/>
                        <a:ea typeface="Calibri" panose="020F0502020204030204" pitchFamily="34" charset="0"/>
                        <a:cs typeface="Arial" panose="020B0604020202020204" pitchFamily="34" charset="0"/>
                      </a:rPr>
                      <m:t>,</m:t>
                    </m:r>
                    <m:r>
                      <m:rPr>
                        <m:sty m:val="p"/>
                      </m:rPr>
                      <a:rPr lang="en-US" sz="4400">
                        <a:latin typeface="Cambria Math" panose="02040503050406030204" pitchFamily="18" charset="0"/>
                        <a:ea typeface="Calibri" panose="020F0502020204030204" pitchFamily="34" charset="0"/>
                        <a:cs typeface="Arial" panose="020B0604020202020204" pitchFamily="34" charset="0"/>
                      </a:rPr>
                      <m:t>C</m:t>
                    </m:r>
                  </m:oMath>
                </a14:m>
                <a:r>
                  <a:rPr lang="en-US" sz="4400">
                    <a:latin typeface="Arial" panose="020B0604020202020204" pitchFamily="34" charset="0"/>
                    <a:ea typeface="Calibri" panose="020F0502020204030204" pitchFamily="34" charset="0"/>
                    <a:cs typeface="Times New Roman" panose="02020603050405020304" pitchFamily="18" charset="0"/>
                  </a:rPr>
                  <a:t>, máy tính tạo nên một thông tin đưa ra màn hình cho người dùng bằng cách lần lượt lấy một dữ liệu từ </a:t>
                </a:r>
                <a14:m>
                  <m:oMath xmlns:m="http://schemas.openxmlformats.org/officeDocument/2006/math">
                    <m:r>
                      <m:rPr>
                        <m:sty m:val="p"/>
                      </m:rPr>
                      <a:rPr lang="en-US" sz="4400">
                        <a:latin typeface="Cambria Math" panose="02040503050406030204" pitchFamily="18" charset="0"/>
                        <a:ea typeface="Calibri" panose="020F0502020204030204" pitchFamily="34" charset="0"/>
                        <a:cs typeface="Arial" panose="020B0604020202020204" pitchFamily="34" charset="0"/>
                      </a:rPr>
                      <m:t>A</m:t>
                    </m:r>
                  </m:oMath>
                </a14:m>
                <a:r>
                  <a:rPr lang="en-US" sz="4400">
                    <a:latin typeface="Arial" panose="020B0604020202020204" pitchFamily="34" charset="0"/>
                    <a:ea typeface="Calibri" panose="020F0502020204030204" pitchFamily="34" charset="0"/>
                    <a:cs typeface="Times New Roman" panose="02020603050405020304" pitchFamily="18" charset="0"/>
                  </a:rPr>
                  <a:t>, một dữ liệu từ </a:t>
                </a:r>
                <a14:m>
                  <m:oMath xmlns:m="http://schemas.openxmlformats.org/officeDocument/2006/math">
                    <m:r>
                      <m:rPr>
                        <m:sty m:val="p"/>
                      </m:rPr>
                      <a:rPr lang="en-US" sz="4400">
                        <a:latin typeface="Cambria Math" panose="02040503050406030204" pitchFamily="18" charset="0"/>
                        <a:ea typeface="Calibri" panose="020F0502020204030204" pitchFamily="34" charset="0"/>
                        <a:cs typeface="Arial" panose="020B0604020202020204" pitchFamily="34" charset="0"/>
                      </a:rPr>
                      <m:t>B</m:t>
                    </m:r>
                  </m:oMath>
                </a14:m>
                <a:r>
                  <a:rPr lang="en-US" sz="4400">
                    <a:latin typeface="Arial" panose="020B0604020202020204" pitchFamily="34" charset="0"/>
                    <a:ea typeface="Calibri" panose="020F0502020204030204" pitchFamily="34" charset="0"/>
                    <a:cs typeface="Times New Roman" panose="02020603050405020304" pitchFamily="18" charset="0"/>
                  </a:rPr>
                  <a:t> và một dữ liệu từ </a:t>
                </a:r>
                <a14:m>
                  <m:oMath xmlns:m="http://schemas.openxmlformats.org/officeDocument/2006/math">
                    <m:r>
                      <m:rPr>
                        <m:sty m:val="p"/>
                      </m:rPr>
                      <a:rPr lang="en-US" sz="4400">
                        <a:latin typeface="Cambria Math" panose="02040503050406030204" pitchFamily="18" charset="0"/>
                        <a:ea typeface="Calibri" panose="020F0502020204030204" pitchFamily="34" charset="0"/>
                        <a:cs typeface="Arial" panose="020B0604020202020204" pitchFamily="34" charset="0"/>
                      </a:rPr>
                      <m:t>C</m:t>
                    </m:r>
                  </m:oMath>
                </a14:m>
                <a:r>
                  <a:rPr lang="en-US" sz="4400">
                    <a:latin typeface="Arial" panose="020B0604020202020204" pitchFamily="34" charset="0"/>
                    <a:ea typeface="Calibri" panose="020F0502020204030204" pitchFamily="34" charset="0"/>
                    <a:cs typeface="Times New Roman" panose="02020603050405020304" pitchFamily="18" charset="0"/>
                  </a:rPr>
                  <a:t>. Giả sử </a:t>
                </a:r>
                <a14:m>
                  <m:oMath xmlns:m="http://schemas.openxmlformats.org/officeDocument/2006/math">
                    <m:r>
                      <m:rPr>
                        <m:sty m:val="p"/>
                      </m:rPr>
                      <a:rPr lang="en-US" sz="4400">
                        <a:latin typeface="Cambria Math" panose="02040503050406030204" pitchFamily="18" charset="0"/>
                        <a:ea typeface="Calibri" panose="020F0502020204030204" pitchFamily="34" charset="0"/>
                        <a:cs typeface="Arial" panose="020B0604020202020204" pitchFamily="34" charset="0"/>
                      </a:rPr>
                      <m:t>A</m:t>
                    </m:r>
                    <m:r>
                      <a:rPr lang="en-US" sz="4400">
                        <a:latin typeface="Cambria Math" panose="02040503050406030204" pitchFamily="18" charset="0"/>
                        <a:ea typeface="Calibri" panose="020F0502020204030204" pitchFamily="34" charset="0"/>
                        <a:cs typeface="Arial" panose="020B0604020202020204" pitchFamily="34" charset="0"/>
                      </a:rPr>
                      <m:t>,</m:t>
                    </m:r>
                    <m:r>
                      <m:rPr>
                        <m:sty m:val="p"/>
                      </m:rPr>
                      <a:rPr lang="en-US" sz="4400">
                        <a:latin typeface="Cambria Math" panose="02040503050406030204" pitchFamily="18" charset="0"/>
                        <a:ea typeface="Calibri" panose="020F0502020204030204" pitchFamily="34" charset="0"/>
                        <a:cs typeface="Arial" panose="020B0604020202020204" pitchFamily="34" charset="0"/>
                      </a:rPr>
                      <m:t>B</m:t>
                    </m:r>
                    <m:r>
                      <a:rPr lang="en-US" sz="4400">
                        <a:latin typeface="Cambria Math" panose="02040503050406030204" pitchFamily="18" charset="0"/>
                        <a:ea typeface="Calibri" panose="020F0502020204030204" pitchFamily="34" charset="0"/>
                        <a:cs typeface="Arial" panose="020B0604020202020204" pitchFamily="34" charset="0"/>
                      </a:rPr>
                      <m:t>,</m:t>
                    </m:r>
                    <m:r>
                      <m:rPr>
                        <m:sty m:val="p"/>
                      </m:rPr>
                      <a:rPr lang="en-US" sz="4400">
                        <a:latin typeface="Cambria Math" panose="02040503050406030204" pitchFamily="18" charset="0"/>
                        <a:ea typeface="Calibri" panose="020F0502020204030204" pitchFamily="34" charset="0"/>
                        <a:cs typeface="Arial" panose="020B0604020202020204" pitchFamily="34" charset="0"/>
                      </a:rPr>
                      <m:t>C</m:t>
                    </m:r>
                  </m:oMath>
                </a14:m>
                <a:r>
                  <a:rPr lang="en-US" sz="4400">
                    <a:latin typeface="Arial" panose="020B0604020202020204" pitchFamily="34" charset="0"/>
                    <a:ea typeface="Calibri" panose="020F0502020204030204" pitchFamily="34" charset="0"/>
                    <a:cs typeface="Times New Roman" panose="02020603050405020304" pitchFamily="18" charset="0"/>
                  </a:rPr>
                  <a:t> lần lượt chứa </a:t>
                </a:r>
                <a14:m>
                  <m:oMath xmlns:m="http://schemas.openxmlformats.org/officeDocument/2006/math">
                    <m:r>
                      <m:rPr>
                        <m:sty m:val="p"/>
                      </m:rPr>
                      <a:rPr lang="en-US" sz="4400">
                        <a:latin typeface="Cambria Math" panose="02040503050406030204" pitchFamily="18" charset="0"/>
                        <a:ea typeface="Calibri" panose="020F0502020204030204" pitchFamily="34" charset="0"/>
                        <a:cs typeface="Arial" panose="020B0604020202020204" pitchFamily="34" charset="0"/>
                      </a:rPr>
                      <m:t>m</m:t>
                    </m:r>
                    <m:r>
                      <a:rPr lang="en-US" sz="4400">
                        <a:latin typeface="Cambria Math" panose="02040503050406030204" pitchFamily="18" charset="0"/>
                        <a:ea typeface="Calibri" panose="020F0502020204030204" pitchFamily="34" charset="0"/>
                        <a:cs typeface="Arial" panose="020B0604020202020204" pitchFamily="34" charset="0"/>
                      </a:rPr>
                      <m:t>,</m:t>
                    </m:r>
                    <m:r>
                      <m:rPr>
                        <m:sty m:val="p"/>
                      </m:rPr>
                      <a:rPr lang="en-US" sz="4400">
                        <a:latin typeface="Cambria Math" panose="02040503050406030204" pitchFamily="18" charset="0"/>
                        <a:ea typeface="Calibri" panose="020F0502020204030204" pitchFamily="34" charset="0"/>
                        <a:cs typeface="Arial" panose="020B0604020202020204" pitchFamily="34" charset="0"/>
                      </a:rPr>
                      <m:t>n</m:t>
                    </m:r>
                    <m:r>
                      <a:rPr lang="en-US" sz="4400">
                        <a:latin typeface="Cambria Math" panose="02040503050406030204" pitchFamily="18" charset="0"/>
                        <a:ea typeface="Calibri" panose="020F0502020204030204" pitchFamily="34" charset="0"/>
                        <a:cs typeface="Arial" panose="020B0604020202020204" pitchFamily="34" charset="0"/>
                      </a:rPr>
                      <m:t>,</m:t>
                    </m:r>
                    <m:r>
                      <m:rPr>
                        <m:sty m:val="p"/>
                      </m:rPr>
                      <a:rPr lang="en-US" sz="4400">
                        <a:latin typeface="Cambria Math" panose="02040503050406030204" pitchFamily="18" charset="0"/>
                        <a:ea typeface="Calibri" panose="020F0502020204030204" pitchFamily="34" charset="0"/>
                        <a:cs typeface="Arial" panose="020B0604020202020204" pitchFamily="34" charset="0"/>
                      </a:rPr>
                      <m:t>p</m:t>
                    </m:r>
                  </m:oMath>
                </a14:m>
                <a:r>
                  <a:rPr lang="en-US" sz="4400">
                    <a:latin typeface="Arial" panose="020B0604020202020204" pitchFamily="34" charset="0"/>
                    <a:ea typeface="Calibri" panose="020F0502020204030204" pitchFamily="34" charset="0"/>
                    <a:cs typeface="Times New Roman" panose="02020603050405020304" pitchFamily="18" charset="0"/>
                  </a:rPr>
                  <a:t> dữ liệu. Hỏi máy tính có thể tạo ra được bao nhiêu thông tin?</a:t>
                </a:r>
                <a:endParaRPr lang="en-US" sz="44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4" name="TextBox 13">
                <a:extLst>
                  <a:ext uri="{FF2B5EF4-FFF2-40B4-BE49-F238E27FC236}">
                    <a16:creationId xmlns:a16="http://schemas.microsoft.com/office/drawing/2014/main" id="{AD8B42B4-D66E-2D2A-963C-7CF0AF36ACF1}"/>
                  </a:ext>
                </a:extLst>
              </p:cNvPr>
              <p:cNvSpPr txBox="1">
                <a:spLocks noRot="1" noChangeAspect="1" noMove="1" noResize="1" noEditPoints="1" noAdjustHandles="1" noChangeArrowheads="1" noChangeShapeType="1" noTextEdit="1"/>
              </p:cNvSpPr>
              <p:nvPr/>
            </p:nvSpPr>
            <p:spPr>
              <a:xfrm>
                <a:off x="1535474" y="3335903"/>
                <a:ext cx="14778774" cy="5061322"/>
              </a:xfrm>
              <a:prstGeom prst="rect">
                <a:avLst/>
              </a:prstGeom>
              <a:blipFill>
                <a:blip r:embed="rId6"/>
                <a:stretch>
                  <a:fillRect l="-1691" r="-1320" b="-4458"/>
                </a:stretch>
              </a:blipFill>
            </p:spPr>
            <p:txBody>
              <a:bodyPr/>
              <a:lstStyle/>
              <a:p>
                <a:r>
                  <a:rPr lang="en-US">
                    <a:noFill/>
                  </a:rPr>
                  <a:t> </a:t>
                </a:r>
              </a:p>
            </p:txBody>
          </p:sp>
        </mc:Fallback>
      </mc:AlternateContent>
      <p:pic>
        <p:nvPicPr>
          <p:cNvPr id="2" name="Graphic 1">
            <a:extLst>
              <a:ext uri="{FF2B5EF4-FFF2-40B4-BE49-F238E27FC236}">
                <a16:creationId xmlns:a16="http://schemas.microsoft.com/office/drawing/2014/main" id="{45D2F16C-D574-F9A8-1051-C36CB15D96F1}"/>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346633" y="7347185"/>
            <a:ext cx="3095377" cy="3158548"/>
          </a:xfrm>
          <a:prstGeom prst="rect">
            <a:avLst/>
          </a:prstGeom>
        </p:spPr>
      </p:pic>
    </p:spTree>
    <p:extLst>
      <p:ext uri="{BB962C8B-B14F-4D97-AF65-F5344CB8AC3E}">
        <p14:creationId xmlns:p14="http://schemas.microsoft.com/office/powerpoint/2010/main" val="300156202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Effect transition="in" filter="fade">
                                      <p:cBhvr>
                                        <p:cTn id="19" dur="1000"/>
                                        <p:tgtEl>
                                          <p:spTgt spid="14">
                                            <p:txEl>
                                              <p:pRg st="0" end="0"/>
                                            </p:txEl>
                                          </p:spTgt>
                                        </p:tgtEl>
                                      </p:cBhvr>
                                    </p:animEffect>
                                    <p:anim calcmode="lin" valueType="num">
                                      <p:cBhvr>
                                        <p:cTn id="20"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5106816" y="1341864"/>
            <a:ext cx="12876384" cy="8297436"/>
            <a:chOff x="0" y="0"/>
            <a:chExt cx="2999863" cy="1357400"/>
          </a:xfrm>
        </p:grpSpPr>
        <p:sp>
          <p:nvSpPr>
            <p:cNvPr id="4" name="Freeform 4"/>
            <p:cNvSpPr/>
            <p:nvPr/>
          </p:nvSpPr>
          <p:spPr>
            <a:xfrm>
              <a:off x="92710" y="106680"/>
              <a:ext cx="2895723" cy="1238020"/>
            </a:xfrm>
            <a:custGeom>
              <a:avLst/>
              <a:gdLst/>
              <a:ahLst/>
              <a:cxnLst/>
              <a:rect l="l" t="t" r="r" b="b"/>
              <a:pathLst>
                <a:path w="2895723" h="1238020">
                  <a:moveTo>
                    <a:pt x="2869052" y="1048790"/>
                  </a:moveTo>
                  <a:cubicBezTo>
                    <a:pt x="2869052" y="1136420"/>
                    <a:pt x="2792852" y="1207541"/>
                    <a:pt x="2711573" y="1207541"/>
                  </a:cubicBezTo>
                  <a:lnTo>
                    <a:pt x="66040" y="1207541"/>
                  </a:lnTo>
                  <a:cubicBezTo>
                    <a:pt x="43180" y="1207541"/>
                    <a:pt x="20320" y="1202461"/>
                    <a:pt x="0" y="1193570"/>
                  </a:cubicBezTo>
                  <a:cubicBezTo>
                    <a:pt x="26670" y="1221511"/>
                    <a:pt x="63500" y="1238020"/>
                    <a:pt x="112583" y="1238020"/>
                  </a:cubicBezTo>
                  <a:lnTo>
                    <a:pt x="2749673" y="1238020"/>
                  </a:lnTo>
                  <a:cubicBezTo>
                    <a:pt x="2829683" y="1238020"/>
                    <a:pt x="2895723" y="1171981"/>
                    <a:pt x="2895723" y="1091970"/>
                  </a:cubicBezTo>
                  <a:lnTo>
                    <a:pt x="2895723" y="95250"/>
                  </a:lnTo>
                  <a:cubicBezTo>
                    <a:pt x="2895723" y="58420"/>
                    <a:pt x="2881752" y="25400"/>
                    <a:pt x="2860162" y="0"/>
                  </a:cubicBezTo>
                  <a:cubicBezTo>
                    <a:pt x="2866512" y="16510"/>
                    <a:pt x="2869052" y="34290"/>
                    <a:pt x="2869052" y="52070"/>
                  </a:cubicBezTo>
                  <a:lnTo>
                    <a:pt x="2869052" y="1048790"/>
                  </a:lnTo>
                  <a:lnTo>
                    <a:pt x="2869052" y="1048790"/>
                  </a:lnTo>
                  <a:close/>
                </a:path>
              </a:pathLst>
            </a:custGeom>
            <a:solidFill>
              <a:srgbClr val="704430"/>
            </a:solidFill>
          </p:spPr>
        </p:sp>
        <p:sp>
          <p:nvSpPr>
            <p:cNvPr id="5" name="Freeform 5"/>
            <p:cNvSpPr/>
            <p:nvPr/>
          </p:nvSpPr>
          <p:spPr>
            <a:xfrm>
              <a:off x="12700" y="12700"/>
              <a:ext cx="2935093" cy="1288821"/>
            </a:xfrm>
            <a:custGeom>
              <a:avLst/>
              <a:gdLst/>
              <a:ahLst/>
              <a:cxnLst/>
              <a:rect l="l" t="t" r="r" b="b"/>
              <a:pathLst>
                <a:path w="2935093" h="1288821">
                  <a:moveTo>
                    <a:pt x="146050" y="1288821"/>
                  </a:moveTo>
                  <a:lnTo>
                    <a:pt x="2789043" y="1288821"/>
                  </a:lnTo>
                  <a:cubicBezTo>
                    <a:pt x="2869053" y="1288821"/>
                    <a:pt x="2935093" y="1222780"/>
                    <a:pt x="2935093" y="1142770"/>
                  </a:cubicBezTo>
                  <a:lnTo>
                    <a:pt x="2935093" y="146050"/>
                  </a:lnTo>
                  <a:cubicBezTo>
                    <a:pt x="2935093" y="66040"/>
                    <a:pt x="2869053" y="0"/>
                    <a:pt x="2789043" y="0"/>
                  </a:cubicBezTo>
                  <a:lnTo>
                    <a:pt x="146050" y="0"/>
                  </a:lnTo>
                  <a:cubicBezTo>
                    <a:pt x="66040" y="0"/>
                    <a:pt x="0" y="66040"/>
                    <a:pt x="0" y="146050"/>
                  </a:cubicBezTo>
                  <a:lnTo>
                    <a:pt x="0" y="1142770"/>
                  </a:lnTo>
                  <a:cubicBezTo>
                    <a:pt x="0" y="1224050"/>
                    <a:pt x="66040" y="1288821"/>
                    <a:pt x="146050" y="1288821"/>
                  </a:cubicBezTo>
                  <a:close/>
                </a:path>
              </a:pathLst>
            </a:custGeom>
            <a:solidFill>
              <a:srgbClr val="FFF3ED"/>
            </a:solidFill>
          </p:spPr>
        </p:sp>
        <p:sp>
          <p:nvSpPr>
            <p:cNvPr id="6" name="Freeform 6"/>
            <p:cNvSpPr/>
            <p:nvPr/>
          </p:nvSpPr>
          <p:spPr>
            <a:xfrm>
              <a:off x="0" y="0"/>
              <a:ext cx="2999863" cy="1357400"/>
            </a:xfrm>
            <a:custGeom>
              <a:avLst/>
              <a:gdLst/>
              <a:ahLst/>
              <a:cxnLst/>
              <a:rect l="l" t="t" r="r" b="b"/>
              <a:pathLst>
                <a:path w="2999863" h="1357400">
                  <a:moveTo>
                    <a:pt x="2936363" y="74930"/>
                  </a:moveTo>
                  <a:cubicBezTo>
                    <a:pt x="2908423" y="30480"/>
                    <a:pt x="2858893" y="0"/>
                    <a:pt x="2801743" y="0"/>
                  </a:cubicBezTo>
                  <a:lnTo>
                    <a:pt x="158750" y="0"/>
                  </a:lnTo>
                  <a:cubicBezTo>
                    <a:pt x="71120" y="0"/>
                    <a:pt x="0" y="71120"/>
                    <a:pt x="0" y="158750"/>
                  </a:cubicBezTo>
                  <a:lnTo>
                    <a:pt x="0" y="1155470"/>
                  </a:lnTo>
                  <a:cubicBezTo>
                    <a:pt x="0" y="1207541"/>
                    <a:pt x="25400" y="1253261"/>
                    <a:pt x="63500" y="1282471"/>
                  </a:cubicBezTo>
                  <a:cubicBezTo>
                    <a:pt x="91440" y="1326921"/>
                    <a:pt x="140970" y="1357400"/>
                    <a:pt x="207881" y="1357400"/>
                  </a:cubicBezTo>
                  <a:lnTo>
                    <a:pt x="2841113" y="1357400"/>
                  </a:lnTo>
                  <a:cubicBezTo>
                    <a:pt x="2928743" y="1357400"/>
                    <a:pt x="2999863" y="1286280"/>
                    <a:pt x="2999863" y="1198650"/>
                  </a:cubicBezTo>
                  <a:lnTo>
                    <a:pt x="2999863" y="201930"/>
                  </a:lnTo>
                  <a:cubicBezTo>
                    <a:pt x="2999862" y="149860"/>
                    <a:pt x="2974462" y="104140"/>
                    <a:pt x="2936363" y="74930"/>
                  </a:cubicBezTo>
                  <a:close/>
                  <a:moveTo>
                    <a:pt x="12700" y="1155470"/>
                  </a:moveTo>
                  <a:lnTo>
                    <a:pt x="12700" y="158750"/>
                  </a:lnTo>
                  <a:cubicBezTo>
                    <a:pt x="12700" y="78740"/>
                    <a:pt x="78740" y="12700"/>
                    <a:pt x="158750" y="12700"/>
                  </a:cubicBezTo>
                  <a:lnTo>
                    <a:pt x="2801743" y="12700"/>
                  </a:lnTo>
                  <a:cubicBezTo>
                    <a:pt x="2881753" y="12700"/>
                    <a:pt x="2947793" y="78740"/>
                    <a:pt x="2947793" y="158750"/>
                  </a:cubicBezTo>
                  <a:lnTo>
                    <a:pt x="2947793" y="1155470"/>
                  </a:lnTo>
                  <a:cubicBezTo>
                    <a:pt x="2947793" y="1235480"/>
                    <a:pt x="2881753" y="1301521"/>
                    <a:pt x="2801743" y="1301521"/>
                  </a:cubicBezTo>
                  <a:lnTo>
                    <a:pt x="158750" y="1301521"/>
                  </a:lnTo>
                  <a:cubicBezTo>
                    <a:pt x="78740" y="1301521"/>
                    <a:pt x="12700" y="1236750"/>
                    <a:pt x="12700" y="1155470"/>
                  </a:cubicBezTo>
                  <a:close/>
                  <a:moveTo>
                    <a:pt x="2988433" y="1198650"/>
                  </a:moveTo>
                  <a:cubicBezTo>
                    <a:pt x="2988433" y="1278660"/>
                    <a:pt x="2921123" y="1344700"/>
                    <a:pt x="2841113" y="1344700"/>
                  </a:cubicBezTo>
                  <a:lnTo>
                    <a:pt x="207881" y="1344700"/>
                  </a:lnTo>
                  <a:cubicBezTo>
                    <a:pt x="157480" y="1344700"/>
                    <a:pt x="120650" y="1328190"/>
                    <a:pt x="93980" y="1300250"/>
                  </a:cubicBezTo>
                  <a:cubicBezTo>
                    <a:pt x="114300" y="1309140"/>
                    <a:pt x="135890" y="1314220"/>
                    <a:pt x="160020" y="1314220"/>
                  </a:cubicBezTo>
                  <a:lnTo>
                    <a:pt x="2803013" y="1314220"/>
                  </a:lnTo>
                  <a:cubicBezTo>
                    <a:pt x="2890643" y="1314220"/>
                    <a:pt x="2961763" y="1243100"/>
                    <a:pt x="2961763" y="1155470"/>
                  </a:cubicBezTo>
                  <a:lnTo>
                    <a:pt x="2961763" y="158750"/>
                  </a:lnTo>
                  <a:cubicBezTo>
                    <a:pt x="2961763" y="140970"/>
                    <a:pt x="2957953" y="123190"/>
                    <a:pt x="2952873" y="106680"/>
                  </a:cubicBezTo>
                  <a:cubicBezTo>
                    <a:pt x="2974463" y="132080"/>
                    <a:pt x="2988433" y="165100"/>
                    <a:pt x="2988433" y="201930"/>
                  </a:cubicBezTo>
                  <a:lnTo>
                    <a:pt x="2988433" y="1198650"/>
                  </a:lnTo>
                  <a:cubicBezTo>
                    <a:pt x="2988433" y="1198650"/>
                    <a:pt x="2988433" y="1198650"/>
                    <a:pt x="2988433" y="1198650"/>
                  </a:cubicBezTo>
                  <a:close/>
                </a:path>
              </a:pathLst>
            </a:custGeom>
            <a:solidFill>
              <a:srgbClr val="704430"/>
            </a:solidFill>
          </p:spPr>
        </p:sp>
      </p:grpSp>
      <p:grpSp>
        <p:nvGrpSpPr>
          <p:cNvPr id="7" name="Group 7"/>
          <p:cNvGrpSpPr/>
          <p:nvPr/>
        </p:nvGrpSpPr>
        <p:grpSpPr>
          <a:xfrm>
            <a:off x="9212381" y="86558"/>
            <a:ext cx="4022855" cy="1320173"/>
            <a:chOff x="0" y="0"/>
            <a:chExt cx="16435575" cy="1913890"/>
          </a:xfrm>
        </p:grpSpPr>
        <p:sp>
          <p:nvSpPr>
            <p:cNvPr id="8" name="Freeform 8"/>
            <p:cNvSpPr/>
            <p:nvPr/>
          </p:nvSpPr>
          <p:spPr>
            <a:xfrm>
              <a:off x="0" y="0"/>
              <a:ext cx="16435575" cy="1913890"/>
            </a:xfrm>
            <a:custGeom>
              <a:avLst/>
              <a:gdLst/>
              <a:ahLst/>
              <a:cxnLst/>
              <a:rect l="l" t="t" r="r" b="b"/>
              <a:pathLst>
                <a:path w="16435575" h="1913890">
                  <a:moveTo>
                    <a:pt x="16435575" y="956945"/>
                  </a:moveTo>
                  <a:lnTo>
                    <a:pt x="16435575" y="956945"/>
                  </a:lnTo>
                  <a:cubicBezTo>
                    <a:pt x="16435575" y="1485392"/>
                    <a:pt x="16007204" y="1913890"/>
                    <a:pt x="15478630" y="1913890"/>
                  </a:cubicBezTo>
                  <a:lnTo>
                    <a:pt x="956945" y="1913890"/>
                  </a:lnTo>
                  <a:cubicBezTo>
                    <a:pt x="428371" y="1913890"/>
                    <a:pt x="0" y="1485392"/>
                    <a:pt x="0" y="956945"/>
                  </a:cubicBezTo>
                  <a:lnTo>
                    <a:pt x="0" y="956945"/>
                  </a:lnTo>
                  <a:cubicBezTo>
                    <a:pt x="0" y="428371"/>
                    <a:pt x="428371" y="0"/>
                    <a:pt x="956945" y="0"/>
                  </a:cubicBezTo>
                  <a:lnTo>
                    <a:pt x="15478630" y="0"/>
                  </a:lnTo>
                  <a:cubicBezTo>
                    <a:pt x="16007077" y="0"/>
                    <a:pt x="16435575" y="428371"/>
                    <a:pt x="16435575" y="956945"/>
                  </a:cubicBezTo>
                  <a:close/>
                </a:path>
              </a:pathLst>
            </a:custGeom>
            <a:solidFill>
              <a:srgbClr val="FFF3ED"/>
            </a:solidFill>
            <a:ln w="57150">
              <a:solidFill>
                <a:schemeClr val="tx1"/>
              </a:solidFill>
            </a:ln>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28600" y="6458022"/>
            <a:ext cx="5170490" cy="2942479"/>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34839" y="1341863"/>
            <a:ext cx="3532843" cy="3736661"/>
          </a:xfrm>
          <a:prstGeom prst="rect">
            <a:avLst/>
          </a:prstGeom>
        </p:spPr>
      </p:pic>
      <p:sp>
        <p:nvSpPr>
          <p:cNvPr id="12" name="TextBox 12"/>
          <p:cNvSpPr txBox="1"/>
          <p:nvPr/>
        </p:nvSpPr>
        <p:spPr>
          <a:xfrm>
            <a:off x="7162799" y="227384"/>
            <a:ext cx="8122014" cy="944618"/>
          </a:xfrm>
          <a:prstGeom prst="rect">
            <a:avLst/>
          </a:prstGeom>
        </p:spPr>
        <p:txBody>
          <a:bodyPr lIns="0" tIns="0" rIns="0" bIns="0" rtlCol="0" anchor="t">
            <a:spAutoFit/>
          </a:bodyPr>
          <a:lstStyle/>
          <a:p>
            <a:pPr algn="ctr">
              <a:lnSpc>
                <a:spcPts val="8000"/>
              </a:lnSpc>
            </a:pPr>
            <a:r>
              <a:rPr lang="en-US" sz="6000">
                <a:solidFill>
                  <a:srgbClr val="70443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9B8F7D3-BFD0-1FDC-0465-C5415855350B}"/>
                  </a:ext>
                </a:extLst>
              </p:cNvPr>
              <p:cNvSpPr txBox="1"/>
              <p:nvPr/>
            </p:nvSpPr>
            <p:spPr>
              <a:xfrm>
                <a:off x="5650130" y="1721947"/>
                <a:ext cx="11147351" cy="7266413"/>
              </a:xfrm>
              <a:prstGeom prst="rect">
                <a:avLst/>
              </a:prstGeom>
              <a:noFill/>
            </p:spPr>
            <p:txBody>
              <a:bodyPr wrap="square">
                <a:spAutoFit/>
              </a:bodyPr>
              <a:lstStyle/>
              <a:p>
                <a:pPr>
                  <a:lnSpc>
                    <a:spcPct val="150000"/>
                  </a:lnSpc>
                  <a:spcAft>
                    <a:spcPts val="1200"/>
                  </a:spcAft>
                </a:pPr>
                <a:r>
                  <a:rPr lang="en-US" sz="3600">
                    <a:latin typeface="Arial" panose="020B0604020202020204" pitchFamily="34" charset="0"/>
                    <a:ea typeface="Calibri" panose="020F0502020204030204" pitchFamily="34" charset="0"/>
                    <a:cs typeface="Times New Roman" panose="02020603050405020304" pitchFamily="18" charset="0"/>
                  </a:rPr>
                  <a:t>Việc máy tính tạo ra thông tin là thực hiện ba cách chọn liên tiếp: chọn dữ liệu từ </a:t>
                </a:r>
                <a14:m>
                  <m:oMath xmlns:m="http://schemas.openxmlformats.org/officeDocument/2006/math">
                    <m:r>
                      <m:rPr>
                        <m:sty m:val="p"/>
                      </m:rPr>
                      <a:rPr lang="en-US" sz="3600">
                        <a:latin typeface="Cambria Math" panose="02040503050406030204" pitchFamily="18" charset="0"/>
                        <a:ea typeface="Calibri" panose="020F0502020204030204" pitchFamily="34" charset="0"/>
                        <a:cs typeface="Arial" panose="020B0604020202020204" pitchFamily="34" charset="0"/>
                      </a:rPr>
                      <m:t>A</m:t>
                    </m:r>
                  </m:oMath>
                </a14:m>
                <a:r>
                  <a:rPr lang="en-US" sz="3600">
                    <a:latin typeface="Arial" panose="020B0604020202020204" pitchFamily="34" charset="0"/>
                    <a:ea typeface="Calibri" panose="020F0502020204030204" pitchFamily="34" charset="0"/>
                    <a:cs typeface="Times New Roman" panose="02020603050405020304" pitchFamily="18" charset="0"/>
                  </a:rPr>
                  <a:t>, chọn dữ liệu từ </a:t>
                </a:r>
                <a14:m>
                  <m:oMath xmlns:m="http://schemas.openxmlformats.org/officeDocument/2006/math">
                    <m:r>
                      <m:rPr>
                        <m:sty m:val="p"/>
                      </m:rPr>
                      <a:rPr lang="en-US" sz="3600">
                        <a:latin typeface="Cambria Math" panose="02040503050406030204" pitchFamily="18" charset="0"/>
                        <a:ea typeface="Calibri" panose="020F0502020204030204" pitchFamily="34" charset="0"/>
                        <a:cs typeface="Arial" panose="020B0604020202020204" pitchFamily="34" charset="0"/>
                      </a:rPr>
                      <m:t>B</m:t>
                    </m:r>
                  </m:oMath>
                </a14:m>
                <a:r>
                  <a:rPr lang="en-US" sz="3600">
                    <a:latin typeface="Arial" panose="020B0604020202020204" pitchFamily="34" charset="0"/>
                    <a:ea typeface="Calibri" panose="020F0502020204030204" pitchFamily="34" charset="0"/>
                    <a:cs typeface="Times New Roman" panose="02020603050405020304" pitchFamily="18" charset="0"/>
                  </a:rPr>
                  <a:t> và chọn dữ liệu từ </a:t>
                </a:r>
                <a14:m>
                  <m:oMath xmlns:m="http://schemas.openxmlformats.org/officeDocument/2006/math">
                    <m:r>
                      <m:rPr>
                        <m:sty m:val="p"/>
                      </m:rPr>
                      <a:rPr lang="en-US" sz="3600">
                        <a:latin typeface="Cambria Math" panose="02040503050406030204" pitchFamily="18" charset="0"/>
                        <a:ea typeface="Calibri" panose="020F0502020204030204" pitchFamily="34" charset="0"/>
                        <a:cs typeface="Arial" panose="020B0604020202020204" pitchFamily="34" charset="0"/>
                      </a:rPr>
                      <m:t>C</m:t>
                    </m:r>
                  </m:oMath>
                </a14:m>
                <a:r>
                  <a:rPr lang="en-US" sz="3600">
                    <a:latin typeface="Arial" panose="020B0604020202020204" pitchFamily="34" charset="0"/>
                    <a:ea typeface="Calibri" panose="020F0502020204030204" pitchFamily="34" charset="0"/>
                    <a:cs typeface="Times New Roman" panose="02020603050405020304" pitchFamily="18" charset="0"/>
                  </a:rPr>
                  <a:t>.</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3600">
                    <a:latin typeface="Arial" panose="020B0604020202020204" pitchFamily="34" charset="0"/>
                    <a:ea typeface="Calibri" panose="020F0502020204030204" pitchFamily="34" charset="0"/>
                    <a:cs typeface="Times New Roman" panose="02020603050405020304" pitchFamily="18" charset="0"/>
                  </a:rPr>
                  <a:t>Có </a:t>
                </a:r>
                <a14:m>
                  <m:oMath xmlns:m="http://schemas.openxmlformats.org/officeDocument/2006/math">
                    <m:r>
                      <m:rPr>
                        <m:sty m:val="p"/>
                      </m:rPr>
                      <a:rPr lang="en-US" sz="3600">
                        <a:latin typeface="Cambria Math" panose="02040503050406030204" pitchFamily="18" charset="0"/>
                        <a:ea typeface="Calibri" panose="020F0502020204030204" pitchFamily="34" charset="0"/>
                        <a:cs typeface="Arial" panose="020B0604020202020204" pitchFamily="34" charset="0"/>
                      </a:rPr>
                      <m:t>m</m:t>
                    </m:r>
                  </m:oMath>
                </a14:m>
                <a:r>
                  <a:rPr lang="en-US" sz="3600">
                    <a:latin typeface="Arial" panose="020B0604020202020204" pitchFamily="34" charset="0"/>
                    <a:ea typeface="Calibri" panose="020F0502020204030204" pitchFamily="34" charset="0"/>
                    <a:cs typeface="Times New Roman" panose="02020603050405020304" pitchFamily="18" charset="0"/>
                  </a:rPr>
                  <a:t> cách chọn một dữ liệu từ </a:t>
                </a:r>
                <a14:m>
                  <m:oMath xmlns:m="http://schemas.openxmlformats.org/officeDocument/2006/math">
                    <m:r>
                      <m:rPr>
                        <m:sty m:val="p"/>
                      </m:rPr>
                      <a:rPr lang="en-US" sz="3600">
                        <a:latin typeface="Cambria Math" panose="02040503050406030204" pitchFamily="18" charset="0"/>
                        <a:ea typeface="Calibri" panose="020F0502020204030204" pitchFamily="34" charset="0"/>
                        <a:cs typeface="Arial" panose="020B0604020202020204" pitchFamily="34" charset="0"/>
                      </a:rPr>
                      <m:t>A</m:t>
                    </m:r>
                  </m:oMath>
                </a14:m>
                <a:r>
                  <a:rPr lang="en-US" sz="3600">
                    <a:latin typeface="Arial" panose="020B0604020202020204" pitchFamily="34" charset="0"/>
                    <a:ea typeface="Calibri" panose="020F0502020204030204" pitchFamily="34" charset="0"/>
                    <a:cs typeface="Times New Roman" panose="02020603050405020304" pitchFamily="18" charset="0"/>
                  </a:rPr>
                  <a:t>.</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3600">
                    <a:latin typeface="Arial" panose="020B0604020202020204" pitchFamily="34" charset="0"/>
                    <a:ea typeface="Calibri" panose="020F0502020204030204" pitchFamily="34" charset="0"/>
                    <a:cs typeface="Times New Roman" panose="02020603050405020304" pitchFamily="18" charset="0"/>
                  </a:rPr>
                  <a:t>Có </a:t>
                </a:r>
                <a14:m>
                  <m:oMath xmlns:m="http://schemas.openxmlformats.org/officeDocument/2006/math">
                    <m:r>
                      <m:rPr>
                        <m:sty m:val="p"/>
                      </m:rPr>
                      <a:rPr lang="en-US" sz="3600">
                        <a:latin typeface="Cambria Math" panose="02040503050406030204" pitchFamily="18" charset="0"/>
                        <a:ea typeface="Calibri" panose="020F0502020204030204" pitchFamily="34" charset="0"/>
                        <a:cs typeface="Arial" panose="020B0604020202020204" pitchFamily="34" charset="0"/>
                      </a:rPr>
                      <m:t>n</m:t>
                    </m:r>
                  </m:oMath>
                </a14:m>
                <a:r>
                  <a:rPr lang="en-US" sz="3600">
                    <a:latin typeface="Arial" panose="020B0604020202020204" pitchFamily="34" charset="0"/>
                    <a:ea typeface="Calibri" panose="020F0502020204030204" pitchFamily="34" charset="0"/>
                    <a:cs typeface="Times New Roman" panose="02020603050405020304" pitchFamily="18" charset="0"/>
                  </a:rPr>
                  <a:t> cách chọn một dữ liệu từ </a:t>
                </a:r>
                <a14:m>
                  <m:oMath xmlns:m="http://schemas.openxmlformats.org/officeDocument/2006/math">
                    <m:r>
                      <m:rPr>
                        <m:sty m:val="p"/>
                      </m:rPr>
                      <a:rPr lang="en-US" sz="3600">
                        <a:latin typeface="Cambria Math" panose="02040503050406030204" pitchFamily="18" charset="0"/>
                        <a:ea typeface="Calibri" panose="020F0502020204030204" pitchFamily="34" charset="0"/>
                        <a:cs typeface="Arial" panose="020B0604020202020204" pitchFamily="34" charset="0"/>
                      </a:rPr>
                      <m:t>B</m:t>
                    </m:r>
                  </m:oMath>
                </a14:m>
                <a:r>
                  <a:rPr lang="en-US" sz="3600">
                    <a:latin typeface="Arial" panose="020B0604020202020204" pitchFamily="34" charset="0"/>
                    <a:ea typeface="Calibri" panose="020F0502020204030204" pitchFamily="34" charset="0"/>
                    <a:cs typeface="Times New Roman" panose="02020603050405020304" pitchFamily="18" charset="0"/>
                  </a:rPr>
                  <a:t>.</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3600">
                    <a:latin typeface="Arial" panose="020B0604020202020204" pitchFamily="34" charset="0"/>
                    <a:ea typeface="Calibri" panose="020F0502020204030204" pitchFamily="34" charset="0"/>
                    <a:cs typeface="Times New Roman" panose="02020603050405020304" pitchFamily="18" charset="0"/>
                  </a:rPr>
                  <a:t>Có </a:t>
                </a:r>
                <a14:m>
                  <m:oMath xmlns:m="http://schemas.openxmlformats.org/officeDocument/2006/math">
                    <m:r>
                      <m:rPr>
                        <m:sty m:val="p"/>
                      </m:rPr>
                      <a:rPr lang="en-US" sz="3600">
                        <a:latin typeface="Cambria Math" panose="02040503050406030204" pitchFamily="18" charset="0"/>
                        <a:ea typeface="Calibri" panose="020F0502020204030204" pitchFamily="34" charset="0"/>
                        <a:cs typeface="Arial" panose="020B0604020202020204" pitchFamily="34" charset="0"/>
                      </a:rPr>
                      <m:t>p</m:t>
                    </m:r>
                  </m:oMath>
                </a14:m>
                <a:r>
                  <a:rPr lang="en-US" sz="3600">
                    <a:latin typeface="Arial" panose="020B0604020202020204" pitchFamily="34" charset="0"/>
                    <a:ea typeface="Calibri" panose="020F0502020204030204" pitchFamily="34" charset="0"/>
                    <a:cs typeface="Times New Roman" panose="02020603050405020304" pitchFamily="18" charset="0"/>
                  </a:rPr>
                  <a:t> cách chọn một dữ liệu từ </a:t>
                </a:r>
                <a14:m>
                  <m:oMath xmlns:m="http://schemas.openxmlformats.org/officeDocument/2006/math">
                    <m:r>
                      <m:rPr>
                        <m:sty m:val="p"/>
                      </m:rPr>
                      <a:rPr lang="en-US" sz="3600">
                        <a:latin typeface="Cambria Math" panose="02040503050406030204" pitchFamily="18" charset="0"/>
                        <a:ea typeface="Calibri" panose="020F0502020204030204" pitchFamily="34" charset="0"/>
                        <a:cs typeface="Arial" panose="020B0604020202020204" pitchFamily="34" charset="0"/>
                      </a:rPr>
                      <m:t>C</m:t>
                    </m:r>
                  </m:oMath>
                </a14:m>
                <a:r>
                  <a:rPr lang="en-US" sz="3600">
                    <a:latin typeface="Arial" panose="020B0604020202020204" pitchFamily="34" charset="0"/>
                    <a:ea typeface="Calibri" panose="020F0502020204030204" pitchFamily="34" charset="0"/>
                    <a:cs typeface="Times New Roman" panose="02020603050405020304" pitchFamily="18" charset="0"/>
                  </a:rPr>
                  <a:t>.</a:t>
                </a:r>
                <a:endParaRPr lang="en-US" sz="360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3600">
                    <a:latin typeface="Arial" panose="020B0604020202020204" pitchFamily="34" charset="0"/>
                    <a:ea typeface="Calibri" panose="020F0502020204030204" pitchFamily="34" charset="0"/>
                    <a:cs typeface="Times New Roman" panose="02020603050405020304" pitchFamily="18" charset="0"/>
                  </a:rPr>
                  <a:t>Theo quy tắc nhân, số thông tin máy tính có thể tạo được là: </a:t>
                </a:r>
                <a14:m>
                  <m:oMath xmlns:m="http://schemas.openxmlformats.org/officeDocument/2006/math">
                    <m:r>
                      <m:rPr>
                        <m:sty m:val="p"/>
                      </m:rPr>
                      <a:rPr lang="en-US" sz="3600">
                        <a:latin typeface="Cambria Math" panose="02040503050406030204" pitchFamily="18" charset="0"/>
                        <a:ea typeface="Calibri" panose="020F0502020204030204" pitchFamily="34" charset="0"/>
                        <a:cs typeface="Arial" panose="020B0604020202020204" pitchFamily="34" charset="0"/>
                      </a:rPr>
                      <m:t>m</m:t>
                    </m:r>
                    <m:r>
                      <a:rPr lang="en-US" sz="3600">
                        <a:latin typeface="Cambria Math" panose="02040503050406030204" pitchFamily="18" charset="0"/>
                        <a:ea typeface="Calibri" panose="020F0502020204030204" pitchFamily="34" charset="0"/>
                        <a:cs typeface="Arial" panose="020B0604020202020204" pitchFamily="34" charset="0"/>
                      </a:rPr>
                      <m:t>.</m:t>
                    </m:r>
                    <m:r>
                      <m:rPr>
                        <m:sty m:val="p"/>
                      </m:rPr>
                      <a:rPr lang="en-US" sz="3600">
                        <a:latin typeface="Cambria Math" panose="02040503050406030204" pitchFamily="18" charset="0"/>
                        <a:ea typeface="Calibri" panose="020F0502020204030204" pitchFamily="34" charset="0"/>
                        <a:cs typeface="Arial" panose="020B0604020202020204" pitchFamily="34" charset="0"/>
                      </a:rPr>
                      <m:t>n</m:t>
                    </m:r>
                    <m:r>
                      <a:rPr lang="en-US" sz="3600">
                        <a:latin typeface="Cambria Math" panose="02040503050406030204" pitchFamily="18" charset="0"/>
                        <a:ea typeface="Calibri" panose="020F0502020204030204" pitchFamily="34" charset="0"/>
                        <a:cs typeface="Arial" panose="020B0604020202020204" pitchFamily="34" charset="0"/>
                      </a:rPr>
                      <m:t>⋅</m:t>
                    </m:r>
                    <m:r>
                      <m:rPr>
                        <m:sty m:val="p"/>
                      </m:rPr>
                      <a:rPr lang="en-US" sz="3600">
                        <a:latin typeface="Cambria Math" panose="02040503050406030204" pitchFamily="18" charset="0"/>
                        <a:ea typeface="Calibri" panose="020F0502020204030204" pitchFamily="34" charset="0"/>
                        <a:cs typeface="Arial" panose="020B0604020202020204" pitchFamily="34" charset="0"/>
                      </a:rPr>
                      <m:t>p</m:t>
                    </m:r>
                  </m:oMath>
                </a14:m>
                <a:r>
                  <a:rPr lang="en-US" sz="3600">
                    <a:latin typeface="Arial" panose="020B0604020202020204" pitchFamily="34" charset="0"/>
                    <a:ea typeface="Calibri" panose="020F0502020204030204" pitchFamily="34" charset="0"/>
                    <a:cs typeface="Times New Roman" panose="02020603050405020304" pitchFamily="18" charset="0"/>
                  </a:rPr>
                  <a:t>.</a:t>
                </a:r>
                <a:endParaRPr lang="en-US" sz="36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F9B8F7D3-BFD0-1FDC-0465-C5415855350B}"/>
                  </a:ext>
                </a:extLst>
              </p:cNvPr>
              <p:cNvSpPr txBox="1">
                <a:spLocks noRot="1" noChangeAspect="1" noMove="1" noResize="1" noEditPoints="1" noAdjustHandles="1" noChangeArrowheads="1" noChangeShapeType="1" noTextEdit="1"/>
              </p:cNvSpPr>
              <p:nvPr/>
            </p:nvSpPr>
            <p:spPr>
              <a:xfrm>
                <a:off x="5650130" y="1721947"/>
                <a:ext cx="11147351" cy="7266413"/>
              </a:xfrm>
              <a:prstGeom prst="rect">
                <a:avLst/>
              </a:prstGeom>
              <a:blipFill>
                <a:blip r:embed="rId6"/>
                <a:stretch>
                  <a:fillRect l="-1696" r="-1204" b="-2013"/>
                </a:stretch>
              </a:blipFill>
            </p:spPr>
            <p:txBody>
              <a:bodyPr/>
              <a:lstStyle/>
              <a:p>
                <a:r>
                  <a:rPr lang="en-US">
                    <a:noFill/>
                  </a:rPr>
                  <a:t> </a:t>
                </a:r>
              </a:p>
            </p:txBody>
          </p:sp>
        </mc:Fallback>
      </mc:AlternateContent>
    </p:spTree>
    <p:extLst>
      <p:ext uri="{BB962C8B-B14F-4D97-AF65-F5344CB8AC3E}">
        <p14:creationId xmlns:p14="http://schemas.microsoft.com/office/powerpoint/2010/main" val="1929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down)">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wipe(down)">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wipe(down)">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wipe(down)">
                                      <p:cBhvr>
                                        <p:cTn id="34" dur="5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wipe(down)">
                                      <p:cBhvr>
                                        <p:cTn id="3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600200" y="495300"/>
            <a:ext cx="15217277" cy="8305800"/>
            <a:chOff x="0" y="0"/>
            <a:chExt cx="4030824" cy="2733845"/>
          </a:xfrm>
        </p:grpSpPr>
        <p:sp>
          <p:nvSpPr>
            <p:cNvPr id="4" name="Freeform 4"/>
            <p:cNvSpPr/>
            <p:nvPr/>
          </p:nvSpPr>
          <p:spPr>
            <a:xfrm>
              <a:off x="92710" y="106680"/>
              <a:ext cx="3926683" cy="2614465"/>
            </a:xfrm>
            <a:custGeom>
              <a:avLst/>
              <a:gdLst/>
              <a:ahLst/>
              <a:cxnLst/>
              <a:rect l="l" t="t" r="r" b="b"/>
              <a:pathLst>
                <a:path w="3926683" h="2614465">
                  <a:moveTo>
                    <a:pt x="3900013" y="2425235"/>
                  </a:moveTo>
                  <a:cubicBezTo>
                    <a:pt x="3900013" y="2512865"/>
                    <a:pt x="3823813" y="2583985"/>
                    <a:pt x="3742533" y="2583985"/>
                  </a:cubicBezTo>
                  <a:lnTo>
                    <a:pt x="66040" y="2583985"/>
                  </a:lnTo>
                  <a:cubicBezTo>
                    <a:pt x="43180" y="2583985"/>
                    <a:pt x="20320" y="2578905"/>
                    <a:pt x="0" y="2570015"/>
                  </a:cubicBezTo>
                  <a:cubicBezTo>
                    <a:pt x="26670" y="2597955"/>
                    <a:pt x="63500" y="2614465"/>
                    <a:pt x="119154" y="2614465"/>
                  </a:cubicBezTo>
                  <a:lnTo>
                    <a:pt x="3780633" y="2614465"/>
                  </a:lnTo>
                  <a:cubicBezTo>
                    <a:pt x="3860644" y="2614465"/>
                    <a:pt x="3926683" y="2548425"/>
                    <a:pt x="3926683" y="2468415"/>
                  </a:cubicBezTo>
                  <a:lnTo>
                    <a:pt x="3926683" y="95250"/>
                  </a:lnTo>
                  <a:cubicBezTo>
                    <a:pt x="3926683" y="58420"/>
                    <a:pt x="3912713" y="25400"/>
                    <a:pt x="3891124" y="0"/>
                  </a:cubicBezTo>
                  <a:cubicBezTo>
                    <a:pt x="3897474" y="16510"/>
                    <a:pt x="3900013" y="34290"/>
                    <a:pt x="3900013" y="52070"/>
                  </a:cubicBezTo>
                  <a:lnTo>
                    <a:pt x="3900013" y="2425235"/>
                  </a:lnTo>
                  <a:lnTo>
                    <a:pt x="3900013" y="2425235"/>
                  </a:lnTo>
                  <a:close/>
                </a:path>
              </a:pathLst>
            </a:custGeom>
            <a:solidFill>
              <a:srgbClr val="704430"/>
            </a:solidFill>
          </p:spPr>
        </p:sp>
        <p:sp>
          <p:nvSpPr>
            <p:cNvPr id="5" name="Freeform 5"/>
            <p:cNvSpPr/>
            <p:nvPr/>
          </p:nvSpPr>
          <p:spPr>
            <a:xfrm>
              <a:off x="12700" y="12700"/>
              <a:ext cx="3966054" cy="2665265"/>
            </a:xfrm>
            <a:custGeom>
              <a:avLst/>
              <a:gdLst/>
              <a:ahLst/>
              <a:cxnLst/>
              <a:rect l="l" t="t" r="r" b="b"/>
              <a:pathLst>
                <a:path w="3966054" h="2665265">
                  <a:moveTo>
                    <a:pt x="146050" y="2665265"/>
                  </a:moveTo>
                  <a:lnTo>
                    <a:pt x="3820004" y="2665265"/>
                  </a:lnTo>
                  <a:cubicBezTo>
                    <a:pt x="3900013" y="2665265"/>
                    <a:pt x="3966054" y="2599225"/>
                    <a:pt x="3966054" y="2519215"/>
                  </a:cubicBezTo>
                  <a:lnTo>
                    <a:pt x="3966054" y="146050"/>
                  </a:lnTo>
                  <a:cubicBezTo>
                    <a:pt x="3966054" y="66040"/>
                    <a:pt x="3900013" y="0"/>
                    <a:pt x="3820004" y="0"/>
                  </a:cubicBezTo>
                  <a:lnTo>
                    <a:pt x="146050" y="0"/>
                  </a:lnTo>
                  <a:cubicBezTo>
                    <a:pt x="66040" y="0"/>
                    <a:pt x="0" y="66040"/>
                    <a:pt x="0" y="146050"/>
                  </a:cubicBezTo>
                  <a:lnTo>
                    <a:pt x="0" y="2519215"/>
                  </a:lnTo>
                  <a:cubicBezTo>
                    <a:pt x="0" y="2600495"/>
                    <a:pt x="66040" y="2665265"/>
                    <a:pt x="146050" y="2665265"/>
                  </a:cubicBezTo>
                  <a:close/>
                </a:path>
              </a:pathLst>
            </a:custGeom>
            <a:solidFill>
              <a:srgbClr val="B9DDBF"/>
            </a:solidFill>
          </p:spPr>
        </p:sp>
        <p:sp>
          <p:nvSpPr>
            <p:cNvPr id="6" name="Freeform 6"/>
            <p:cNvSpPr/>
            <p:nvPr/>
          </p:nvSpPr>
          <p:spPr>
            <a:xfrm>
              <a:off x="0" y="0"/>
              <a:ext cx="4030824" cy="2733845"/>
            </a:xfrm>
            <a:custGeom>
              <a:avLst/>
              <a:gdLst/>
              <a:ahLst/>
              <a:cxnLst/>
              <a:rect l="l" t="t" r="r" b="b"/>
              <a:pathLst>
                <a:path w="4030824" h="2733845">
                  <a:moveTo>
                    <a:pt x="3967324" y="74930"/>
                  </a:moveTo>
                  <a:cubicBezTo>
                    <a:pt x="3939384" y="30480"/>
                    <a:pt x="3889854" y="0"/>
                    <a:pt x="3832704" y="0"/>
                  </a:cubicBezTo>
                  <a:lnTo>
                    <a:pt x="158750" y="0"/>
                  </a:lnTo>
                  <a:cubicBezTo>
                    <a:pt x="71120" y="0"/>
                    <a:pt x="0" y="71120"/>
                    <a:pt x="0" y="158750"/>
                  </a:cubicBezTo>
                  <a:lnTo>
                    <a:pt x="0" y="2531915"/>
                  </a:lnTo>
                  <a:cubicBezTo>
                    <a:pt x="0" y="2583985"/>
                    <a:pt x="25400" y="2629705"/>
                    <a:pt x="63500" y="2658915"/>
                  </a:cubicBezTo>
                  <a:cubicBezTo>
                    <a:pt x="91440" y="2703365"/>
                    <a:pt x="140970" y="2733845"/>
                    <a:pt x="215477" y="2733845"/>
                  </a:cubicBezTo>
                  <a:lnTo>
                    <a:pt x="3872074" y="2733845"/>
                  </a:lnTo>
                  <a:cubicBezTo>
                    <a:pt x="3959704" y="2733845"/>
                    <a:pt x="4030824" y="2662725"/>
                    <a:pt x="4030824" y="2575095"/>
                  </a:cubicBezTo>
                  <a:lnTo>
                    <a:pt x="4030824" y="201930"/>
                  </a:lnTo>
                  <a:cubicBezTo>
                    <a:pt x="4030823" y="149860"/>
                    <a:pt x="4005423" y="104140"/>
                    <a:pt x="3967324" y="74930"/>
                  </a:cubicBezTo>
                  <a:close/>
                  <a:moveTo>
                    <a:pt x="12700" y="2531915"/>
                  </a:moveTo>
                  <a:lnTo>
                    <a:pt x="12700" y="158750"/>
                  </a:lnTo>
                  <a:cubicBezTo>
                    <a:pt x="12700" y="78740"/>
                    <a:pt x="78740" y="12700"/>
                    <a:pt x="158750" y="12700"/>
                  </a:cubicBezTo>
                  <a:lnTo>
                    <a:pt x="3832704" y="12700"/>
                  </a:lnTo>
                  <a:cubicBezTo>
                    <a:pt x="3912713" y="12700"/>
                    <a:pt x="3978754" y="78740"/>
                    <a:pt x="3978754" y="158750"/>
                  </a:cubicBezTo>
                  <a:lnTo>
                    <a:pt x="3978754" y="2531915"/>
                  </a:lnTo>
                  <a:cubicBezTo>
                    <a:pt x="3978754" y="2611925"/>
                    <a:pt x="3912713" y="2677965"/>
                    <a:pt x="3832704" y="2677965"/>
                  </a:cubicBezTo>
                  <a:lnTo>
                    <a:pt x="158750" y="2677965"/>
                  </a:lnTo>
                  <a:cubicBezTo>
                    <a:pt x="78740" y="2677965"/>
                    <a:pt x="12700" y="2613195"/>
                    <a:pt x="12700" y="2531915"/>
                  </a:cubicBezTo>
                  <a:close/>
                  <a:moveTo>
                    <a:pt x="4019393" y="2575095"/>
                  </a:moveTo>
                  <a:cubicBezTo>
                    <a:pt x="4019393" y="2655105"/>
                    <a:pt x="3952084" y="2721145"/>
                    <a:pt x="3872073" y="2721145"/>
                  </a:cubicBezTo>
                  <a:lnTo>
                    <a:pt x="215477" y="2721145"/>
                  </a:lnTo>
                  <a:cubicBezTo>
                    <a:pt x="157480" y="2721145"/>
                    <a:pt x="120650" y="2704635"/>
                    <a:pt x="93980" y="2676695"/>
                  </a:cubicBezTo>
                  <a:cubicBezTo>
                    <a:pt x="114300" y="2685585"/>
                    <a:pt x="135890" y="2690665"/>
                    <a:pt x="160020" y="2690665"/>
                  </a:cubicBezTo>
                  <a:lnTo>
                    <a:pt x="3833974" y="2690665"/>
                  </a:lnTo>
                  <a:cubicBezTo>
                    <a:pt x="3921604" y="2690665"/>
                    <a:pt x="3992724" y="2619545"/>
                    <a:pt x="3992724" y="2531915"/>
                  </a:cubicBezTo>
                  <a:lnTo>
                    <a:pt x="3992724" y="158750"/>
                  </a:lnTo>
                  <a:cubicBezTo>
                    <a:pt x="3992724" y="140970"/>
                    <a:pt x="3988913" y="123190"/>
                    <a:pt x="3983834" y="106680"/>
                  </a:cubicBezTo>
                  <a:cubicBezTo>
                    <a:pt x="4005424" y="132080"/>
                    <a:pt x="4019393" y="165100"/>
                    <a:pt x="4019393" y="201930"/>
                  </a:cubicBezTo>
                  <a:lnTo>
                    <a:pt x="4019393" y="2575095"/>
                  </a:lnTo>
                  <a:cubicBezTo>
                    <a:pt x="4019393" y="2575095"/>
                    <a:pt x="4019393" y="2575095"/>
                    <a:pt x="4019393" y="2575095"/>
                  </a:cubicBezTo>
                  <a:close/>
                </a:path>
              </a:pathLst>
            </a:custGeom>
            <a:solidFill>
              <a:srgbClr val="70443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663593" y="830520"/>
            <a:ext cx="535653" cy="60697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44479" y="719964"/>
            <a:ext cx="758021" cy="758021"/>
          </a:xfrm>
          <a:prstGeom prst="rect">
            <a:avLst/>
          </a:prstGeom>
        </p:spPr>
      </p:pic>
      <p:sp>
        <p:nvSpPr>
          <p:cNvPr id="24" name="AutoShape 24"/>
          <p:cNvSpPr/>
          <p:nvPr/>
        </p:nvSpPr>
        <p:spPr>
          <a:xfrm>
            <a:off x="1218959" y="1562100"/>
            <a:ext cx="15003344" cy="0"/>
          </a:xfrm>
          <a:prstGeom prst="line">
            <a:avLst/>
          </a:prstGeom>
          <a:ln w="47625" cap="flat">
            <a:solidFill>
              <a:srgbClr val="704430"/>
            </a:solidFill>
            <a:prstDash val="solid"/>
            <a:headEnd type="none" w="sm" len="sm"/>
            <a:tailEnd type="none" w="sm" len="sm"/>
          </a:ln>
        </p:spPr>
      </p:sp>
      <p:sp>
        <p:nvSpPr>
          <p:cNvPr id="42" name="Rectangle: Rounded Corners 41">
            <a:extLst>
              <a:ext uri="{FF2B5EF4-FFF2-40B4-BE49-F238E27FC236}">
                <a16:creationId xmlns:a16="http://schemas.microsoft.com/office/drawing/2014/main" id="{BA038B96-AF2E-E86D-B33D-3892CDC88696}"/>
              </a:ext>
            </a:extLst>
          </p:cNvPr>
          <p:cNvSpPr/>
          <p:nvPr/>
        </p:nvSpPr>
        <p:spPr>
          <a:xfrm>
            <a:off x="2682689" y="2075993"/>
            <a:ext cx="2194111" cy="893830"/>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spcAft>
                <a:spcPts val="800"/>
              </a:spcAft>
            </a:pPr>
            <a:r>
              <a:rPr lang="en-US" sz="4000" b="1">
                <a:latin typeface="Arial" panose="020B0604020202020204" pitchFamily="34" charset="0"/>
                <a:ea typeface="Times New Roman" panose="02020603050405020304" pitchFamily="18" charset="0"/>
                <a:cs typeface="Arial" panose="020B0604020202020204" pitchFamily="34" charset="0"/>
              </a:rPr>
              <a:t>Ví dụ 8</a:t>
            </a:r>
            <a:endParaRPr lang="en-US" sz="4000">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61D196C1-E7C2-EF1C-4EB9-27D9552C758A}"/>
              </a:ext>
            </a:extLst>
          </p:cNvPr>
          <p:cNvSpPr txBox="1"/>
          <p:nvPr/>
        </p:nvSpPr>
        <p:spPr>
          <a:xfrm>
            <a:off x="2682683" y="657309"/>
            <a:ext cx="10084886" cy="901593"/>
          </a:xfrm>
          <a:prstGeom prst="rect">
            <a:avLst/>
          </a:prstGeom>
          <a:noFill/>
        </p:spPr>
        <p:txBody>
          <a:bodyPr wrap="square" rtlCol="0">
            <a:spAutoFit/>
          </a:bodyPr>
          <a:lstStyle/>
          <a:p>
            <a:pPr>
              <a:lnSpc>
                <a:spcPct val="150000"/>
              </a:lnSpc>
            </a:pPr>
            <a:r>
              <a:rPr lang="en-US" sz="4000" b="1">
                <a:latin typeface="Arial" panose="020B0604020202020204" pitchFamily="34" charset="0"/>
                <a:cs typeface="Arial" panose="020B0604020202020204" pitchFamily="34" charset="0"/>
              </a:rPr>
              <a:t>Em hãy đọc nội dung Ví dụ 8:</a:t>
            </a:r>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18FD1FC-05A7-EC1E-C97E-4DF57F8BAF44}"/>
                  </a:ext>
                </a:extLst>
              </p:cNvPr>
              <p:cNvSpPr txBox="1"/>
              <p:nvPr/>
            </p:nvSpPr>
            <p:spPr>
              <a:xfrm>
                <a:off x="2677466" y="3139598"/>
                <a:ext cx="12767013" cy="4609595"/>
              </a:xfrm>
              <a:prstGeom prst="rect">
                <a:avLst/>
              </a:prstGeom>
              <a:noFill/>
            </p:spPr>
            <p:txBody>
              <a:bodyPr wrap="square">
                <a:spAutoFit/>
              </a:bodyPr>
              <a:lstStyle/>
              <a:p>
                <a:pPr algn="just">
                  <a:lnSpc>
                    <a:spcPct val="150000"/>
                  </a:lnSpc>
                  <a:spcAft>
                    <a:spcPts val="1200"/>
                  </a:spcAft>
                </a:pPr>
                <a:r>
                  <a:rPr lang="en-US" sz="4000">
                    <a:latin typeface="Arial" panose="020B0604020202020204" pitchFamily="34" charset="0"/>
                    <a:ea typeface="Calibri" panose="020F0502020204030204" pitchFamily="34" charset="0"/>
                    <a:cs typeface="Times New Roman" panose="02020603050405020304" pitchFamily="18" charset="0"/>
                  </a:rPr>
                  <a:t>Đội văn nghệ của lớp </a:t>
                </a:r>
                <a14:m>
                  <m:oMath xmlns:m="http://schemas.openxmlformats.org/officeDocument/2006/math">
                    <m:r>
                      <a:rPr lang="en-US" sz="4000">
                        <a:latin typeface="Cambria Math" panose="02040503050406030204" pitchFamily="18" charset="0"/>
                        <a:ea typeface="Calibri" panose="020F0502020204030204" pitchFamily="34" charset="0"/>
                        <a:cs typeface="Arial" panose="020B0604020202020204" pitchFamily="34" charset="0"/>
                      </a:rPr>
                      <m:t>10</m:t>
                    </m:r>
                    <m:r>
                      <m:rPr>
                        <m:nor/>
                      </m:rPr>
                      <a:rPr lang="en-US" sz="4000">
                        <a:latin typeface="Arial" panose="020B0604020202020204" pitchFamily="34" charset="0"/>
                        <a:ea typeface="Calibri" panose="020F0502020204030204" pitchFamily="34" charset="0"/>
                        <a:cs typeface="Times New Roman" panose="02020603050405020304" pitchFamily="18" charset="0"/>
                      </a:rPr>
                      <m:t> </m:t>
                    </m:r>
                    <m:r>
                      <m:rPr>
                        <m:sty m:val="p"/>
                      </m:rPr>
                      <a:rPr lang="en-US" sz="4000">
                        <a:latin typeface="Cambria Math" panose="02040503050406030204" pitchFamily="18" charset="0"/>
                        <a:ea typeface="Calibri" panose="020F0502020204030204" pitchFamily="34" charset="0"/>
                        <a:cs typeface="Arial" panose="020B0604020202020204" pitchFamily="34" charset="0"/>
                      </a:rPr>
                      <m:t>B</m:t>
                    </m:r>
                  </m:oMath>
                </a14:m>
                <a:r>
                  <a:rPr lang="en-US" sz="4000">
                    <a:latin typeface="Arial" panose="020B0604020202020204" pitchFamily="34" charset="0"/>
                    <a:ea typeface="Calibri" panose="020F0502020204030204" pitchFamily="34" charset="0"/>
                    <a:cs typeface="Times New Roman" panose="02020603050405020304" pitchFamily="18" charset="0"/>
                  </a:rPr>
                  <a:t> có 3 học sinh nữ và 2 học sinh nam. Giáo viên chủ nhiệm muốn chọn ra một đội tam ca gồm 3 học sinh sao cho có cả học sinh nam và học sinh nữ. Hỏi giáo viên chủ nhiệm có bao nhiêu cách chọn ra một đội tam ca như vậy?</a:t>
                </a:r>
                <a:endParaRPr lang="en-US" sz="400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218FD1FC-05A7-EC1E-C97E-4DF57F8BAF44}"/>
                  </a:ext>
                </a:extLst>
              </p:cNvPr>
              <p:cNvSpPr txBox="1">
                <a:spLocks noRot="1" noChangeAspect="1" noMove="1" noResize="1" noEditPoints="1" noAdjustHandles="1" noChangeArrowheads="1" noChangeShapeType="1" noTextEdit="1"/>
              </p:cNvSpPr>
              <p:nvPr/>
            </p:nvSpPr>
            <p:spPr>
              <a:xfrm>
                <a:off x="2677466" y="3139598"/>
                <a:ext cx="12767013" cy="4609595"/>
              </a:xfrm>
              <a:prstGeom prst="rect">
                <a:avLst/>
              </a:prstGeom>
              <a:blipFill>
                <a:blip r:embed="rId6"/>
                <a:stretch>
                  <a:fillRect l="-1671" r="-1671" b="-4497"/>
                </a:stretch>
              </a:blipFill>
            </p:spPr>
            <p:txBody>
              <a:bodyPr/>
              <a:lstStyle/>
              <a:p>
                <a:r>
                  <a:rPr lang="en-US">
                    <a:noFill/>
                  </a:rPr>
                  <a:t> </a:t>
                </a:r>
              </a:p>
            </p:txBody>
          </p:sp>
        </mc:Fallback>
      </mc:AlternateContent>
      <p:pic>
        <p:nvPicPr>
          <p:cNvPr id="9" name="Graphic 8">
            <a:extLst>
              <a:ext uri="{FF2B5EF4-FFF2-40B4-BE49-F238E27FC236}">
                <a16:creationId xmlns:a16="http://schemas.microsoft.com/office/drawing/2014/main" id="{6FAA3049-3F7E-14E4-8481-213C0679734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4931423" y="6176793"/>
            <a:ext cx="3095377" cy="3158548"/>
          </a:xfrm>
          <a:prstGeom prst="rect">
            <a:avLst/>
          </a:prstGeom>
        </p:spPr>
      </p:pic>
    </p:spTree>
    <p:extLst>
      <p:ext uri="{BB962C8B-B14F-4D97-AF65-F5344CB8AC3E}">
        <p14:creationId xmlns:p14="http://schemas.microsoft.com/office/powerpoint/2010/main" val="33432843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barn(inVertical)">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295400" y="1534882"/>
            <a:ext cx="3581213" cy="1652766"/>
            <a:chOff x="0" y="0"/>
            <a:chExt cx="1034622" cy="477489"/>
          </a:xfrm>
        </p:grpSpPr>
        <p:sp>
          <p:nvSpPr>
            <p:cNvPr id="4" name="Freeform 4"/>
            <p:cNvSpPr/>
            <p:nvPr/>
          </p:nvSpPr>
          <p:spPr>
            <a:xfrm>
              <a:off x="92710" y="106680"/>
              <a:ext cx="930482" cy="358109"/>
            </a:xfrm>
            <a:custGeom>
              <a:avLst/>
              <a:gdLst/>
              <a:ahLst/>
              <a:cxnLst/>
              <a:rect l="l" t="t" r="r" b="b"/>
              <a:pathLst>
                <a:path w="930482" h="358109">
                  <a:moveTo>
                    <a:pt x="903812" y="168879"/>
                  </a:moveTo>
                  <a:cubicBezTo>
                    <a:pt x="903812" y="256509"/>
                    <a:pt x="827612" y="327629"/>
                    <a:pt x="746332" y="327629"/>
                  </a:cubicBezTo>
                  <a:lnTo>
                    <a:pt x="66040" y="327629"/>
                  </a:lnTo>
                  <a:cubicBezTo>
                    <a:pt x="43180" y="327629"/>
                    <a:pt x="20320" y="322549"/>
                    <a:pt x="0" y="313659"/>
                  </a:cubicBezTo>
                  <a:cubicBezTo>
                    <a:pt x="26670" y="341599"/>
                    <a:pt x="63500" y="358109"/>
                    <a:pt x="100058" y="358109"/>
                  </a:cubicBezTo>
                  <a:lnTo>
                    <a:pt x="784432" y="358109"/>
                  </a:lnTo>
                  <a:cubicBezTo>
                    <a:pt x="864442" y="358109"/>
                    <a:pt x="930482" y="292069"/>
                    <a:pt x="930482" y="212059"/>
                  </a:cubicBezTo>
                  <a:lnTo>
                    <a:pt x="930482" y="95250"/>
                  </a:lnTo>
                  <a:cubicBezTo>
                    <a:pt x="930482" y="58420"/>
                    <a:pt x="916512" y="25400"/>
                    <a:pt x="894922" y="0"/>
                  </a:cubicBezTo>
                  <a:cubicBezTo>
                    <a:pt x="901272" y="16510"/>
                    <a:pt x="903812" y="34290"/>
                    <a:pt x="903812" y="52070"/>
                  </a:cubicBezTo>
                  <a:lnTo>
                    <a:pt x="903812" y="168879"/>
                  </a:lnTo>
                  <a:lnTo>
                    <a:pt x="903812" y="168879"/>
                  </a:lnTo>
                  <a:close/>
                </a:path>
              </a:pathLst>
            </a:custGeom>
            <a:solidFill>
              <a:srgbClr val="704430"/>
            </a:solidFill>
          </p:spPr>
        </p:sp>
        <p:sp>
          <p:nvSpPr>
            <p:cNvPr id="5" name="Freeform 5"/>
            <p:cNvSpPr/>
            <p:nvPr/>
          </p:nvSpPr>
          <p:spPr>
            <a:xfrm>
              <a:off x="12700" y="12700"/>
              <a:ext cx="969852" cy="408909"/>
            </a:xfrm>
            <a:custGeom>
              <a:avLst/>
              <a:gdLst/>
              <a:ahLst/>
              <a:cxnLst/>
              <a:rect l="l" t="t" r="r" b="b"/>
              <a:pathLst>
                <a:path w="969852" h="408909">
                  <a:moveTo>
                    <a:pt x="146050" y="408909"/>
                  </a:moveTo>
                  <a:lnTo>
                    <a:pt x="823802" y="408909"/>
                  </a:lnTo>
                  <a:cubicBezTo>
                    <a:pt x="903812" y="408909"/>
                    <a:pt x="969852" y="342869"/>
                    <a:pt x="969852" y="262859"/>
                  </a:cubicBezTo>
                  <a:lnTo>
                    <a:pt x="969852" y="146050"/>
                  </a:lnTo>
                  <a:cubicBezTo>
                    <a:pt x="969852" y="66040"/>
                    <a:pt x="903812" y="0"/>
                    <a:pt x="823802" y="0"/>
                  </a:cubicBezTo>
                  <a:lnTo>
                    <a:pt x="146050" y="0"/>
                  </a:lnTo>
                  <a:cubicBezTo>
                    <a:pt x="66040" y="0"/>
                    <a:pt x="0" y="66040"/>
                    <a:pt x="0" y="146050"/>
                  </a:cubicBezTo>
                  <a:lnTo>
                    <a:pt x="0" y="262859"/>
                  </a:lnTo>
                  <a:cubicBezTo>
                    <a:pt x="0" y="344139"/>
                    <a:pt x="66040" y="408909"/>
                    <a:pt x="146050" y="408909"/>
                  </a:cubicBezTo>
                  <a:close/>
                </a:path>
              </a:pathLst>
            </a:custGeom>
            <a:solidFill>
              <a:srgbClr val="FFF3ED"/>
            </a:solidFill>
          </p:spPr>
        </p:sp>
        <p:sp>
          <p:nvSpPr>
            <p:cNvPr id="6" name="Freeform 6"/>
            <p:cNvSpPr/>
            <p:nvPr/>
          </p:nvSpPr>
          <p:spPr>
            <a:xfrm>
              <a:off x="0" y="0"/>
              <a:ext cx="1034622" cy="477489"/>
            </a:xfrm>
            <a:custGeom>
              <a:avLst/>
              <a:gdLst/>
              <a:ahLst/>
              <a:cxnLst/>
              <a:rect l="l" t="t" r="r" b="b"/>
              <a:pathLst>
                <a:path w="1034622" h="477489">
                  <a:moveTo>
                    <a:pt x="971122" y="74930"/>
                  </a:moveTo>
                  <a:cubicBezTo>
                    <a:pt x="943182" y="30480"/>
                    <a:pt x="893652" y="0"/>
                    <a:pt x="836502" y="0"/>
                  </a:cubicBezTo>
                  <a:lnTo>
                    <a:pt x="158750" y="0"/>
                  </a:lnTo>
                  <a:cubicBezTo>
                    <a:pt x="71120" y="0"/>
                    <a:pt x="0" y="71120"/>
                    <a:pt x="0" y="158750"/>
                  </a:cubicBezTo>
                  <a:lnTo>
                    <a:pt x="0" y="275559"/>
                  </a:lnTo>
                  <a:cubicBezTo>
                    <a:pt x="0" y="327629"/>
                    <a:pt x="25400" y="373349"/>
                    <a:pt x="63500" y="402559"/>
                  </a:cubicBezTo>
                  <a:cubicBezTo>
                    <a:pt x="91440" y="447009"/>
                    <a:pt x="140970" y="477489"/>
                    <a:pt x="193401" y="477489"/>
                  </a:cubicBezTo>
                  <a:lnTo>
                    <a:pt x="875872" y="477489"/>
                  </a:lnTo>
                  <a:cubicBezTo>
                    <a:pt x="963502" y="477489"/>
                    <a:pt x="1034622" y="406369"/>
                    <a:pt x="1034622" y="318739"/>
                  </a:cubicBezTo>
                  <a:lnTo>
                    <a:pt x="1034622" y="201930"/>
                  </a:lnTo>
                  <a:cubicBezTo>
                    <a:pt x="1034622" y="149860"/>
                    <a:pt x="1009222" y="104140"/>
                    <a:pt x="971122" y="74930"/>
                  </a:cubicBezTo>
                  <a:close/>
                  <a:moveTo>
                    <a:pt x="12700" y="275559"/>
                  </a:moveTo>
                  <a:lnTo>
                    <a:pt x="12700" y="158750"/>
                  </a:lnTo>
                  <a:cubicBezTo>
                    <a:pt x="12700" y="78740"/>
                    <a:pt x="78740" y="12700"/>
                    <a:pt x="158750" y="12700"/>
                  </a:cubicBezTo>
                  <a:lnTo>
                    <a:pt x="836502" y="12700"/>
                  </a:lnTo>
                  <a:cubicBezTo>
                    <a:pt x="916512" y="12700"/>
                    <a:pt x="982552" y="78740"/>
                    <a:pt x="982552" y="158750"/>
                  </a:cubicBezTo>
                  <a:lnTo>
                    <a:pt x="982552" y="275559"/>
                  </a:lnTo>
                  <a:cubicBezTo>
                    <a:pt x="982552" y="355569"/>
                    <a:pt x="916512" y="421609"/>
                    <a:pt x="836502" y="421609"/>
                  </a:cubicBezTo>
                  <a:lnTo>
                    <a:pt x="158750" y="421609"/>
                  </a:lnTo>
                  <a:cubicBezTo>
                    <a:pt x="78740" y="421609"/>
                    <a:pt x="12700" y="356839"/>
                    <a:pt x="12700" y="275559"/>
                  </a:cubicBezTo>
                  <a:close/>
                  <a:moveTo>
                    <a:pt x="1023192" y="318739"/>
                  </a:moveTo>
                  <a:cubicBezTo>
                    <a:pt x="1023192" y="398749"/>
                    <a:pt x="955882" y="464789"/>
                    <a:pt x="875872" y="464789"/>
                  </a:cubicBezTo>
                  <a:lnTo>
                    <a:pt x="193401" y="464789"/>
                  </a:lnTo>
                  <a:cubicBezTo>
                    <a:pt x="157480" y="464789"/>
                    <a:pt x="120650" y="448279"/>
                    <a:pt x="93980" y="420339"/>
                  </a:cubicBezTo>
                  <a:cubicBezTo>
                    <a:pt x="114300" y="429229"/>
                    <a:pt x="135890" y="434309"/>
                    <a:pt x="160020" y="434309"/>
                  </a:cubicBezTo>
                  <a:lnTo>
                    <a:pt x="837772" y="434309"/>
                  </a:lnTo>
                  <a:cubicBezTo>
                    <a:pt x="925402" y="434309"/>
                    <a:pt x="996522" y="363189"/>
                    <a:pt x="996522" y="275559"/>
                  </a:cubicBezTo>
                  <a:lnTo>
                    <a:pt x="996522" y="158750"/>
                  </a:lnTo>
                  <a:cubicBezTo>
                    <a:pt x="996522" y="140970"/>
                    <a:pt x="992712" y="123190"/>
                    <a:pt x="987632" y="106680"/>
                  </a:cubicBezTo>
                  <a:cubicBezTo>
                    <a:pt x="1009222" y="132080"/>
                    <a:pt x="1023192" y="165100"/>
                    <a:pt x="1023192" y="201930"/>
                  </a:cubicBezTo>
                  <a:lnTo>
                    <a:pt x="1023192" y="318739"/>
                  </a:lnTo>
                  <a:cubicBezTo>
                    <a:pt x="1023192" y="318739"/>
                    <a:pt x="1023192" y="318739"/>
                    <a:pt x="1023192" y="318739"/>
                  </a:cubicBezTo>
                  <a:close/>
                </a:path>
              </a:pathLst>
            </a:custGeom>
            <a:solidFill>
              <a:srgbClr val="704430"/>
            </a:solidFill>
          </p:spPr>
        </p:sp>
      </p:grpSp>
      <p:grpSp>
        <p:nvGrpSpPr>
          <p:cNvPr id="17" name="Group 17"/>
          <p:cNvGrpSpPr/>
          <p:nvPr/>
        </p:nvGrpSpPr>
        <p:grpSpPr>
          <a:xfrm>
            <a:off x="14774248" y="1273027"/>
            <a:ext cx="245953" cy="245953"/>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grpSp>
        <p:nvGrpSpPr>
          <p:cNvPr id="19" name="Group 19"/>
          <p:cNvGrpSpPr/>
          <p:nvPr/>
        </p:nvGrpSpPr>
        <p:grpSpPr>
          <a:xfrm>
            <a:off x="15255710" y="1273027"/>
            <a:ext cx="245953" cy="245953"/>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grpSp>
        <p:nvGrpSpPr>
          <p:cNvPr id="21" name="Group 21"/>
          <p:cNvGrpSpPr/>
          <p:nvPr/>
        </p:nvGrpSpPr>
        <p:grpSpPr>
          <a:xfrm>
            <a:off x="15737172" y="1273027"/>
            <a:ext cx="245953" cy="245953"/>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sp>
        <p:nvSpPr>
          <p:cNvPr id="25" name="TextBox 25"/>
          <p:cNvSpPr txBox="1"/>
          <p:nvPr/>
        </p:nvSpPr>
        <p:spPr>
          <a:xfrm>
            <a:off x="-914400" y="1668492"/>
            <a:ext cx="7390704" cy="809261"/>
          </a:xfrm>
          <a:prstGeom prst="rect">
            <a:avLst/>
          </a:prstGeom>
        </p:spPr>
        <p:txBody>
          <a:bodyPr lIns="0" tIns="0" rIns="0" bIns="0" rtlCol="0" anchor="t">
            <a:spAutoFit/>
          </a:bodyPr>
          <a:lstStyle/>
          <a:p>
            <a:pPr algn="ctr">
              <a:lnSpc>
                <a:spcPct val="150000"/>
              </a:lnSpc>
            </a:pPr>
            <a:r>
              <a:rPr lang="en-US" sz="4000" b="1">
                <a:latin typeface="Arial" panose="020B0604020202020204" pitchFamily="34" charset="0"/>
                <a:cs typeface="Arial" panose="020B0604020202020204" pitchFamily="34" charset="0"/>
              </a:rPr>
              <a:t>Giải</a:t>
            </a:r>
          </a:p>
        </p:txBody>
      </p:sp>
      <p:sp>
        <p:nvSpPr>
          <p:cNvPr id="2" name="Rectangle: Rounded Corners 1">
            <a:extLst>
              <a:ext uri="{FF2B5EF4-FFF2-40B4-BE49-F238E27FC236}">
                <a16:creationId xmlns:a16="http://schemas.microsoft.com/office/drawing/2014/main" id="{F34A34A4-8CA8-FE13-1367-F1F1C87E5C11}"/>
              </a:ext>
            </a:extLst>
          </p:cNvPr>
          <p:cNvSpPr/>
          <p:nvPr/>
        </p:nvSpPr>
        <p:spPr>
          <a:xfrm>
            <a:off x="1030692" y="2705100"/>
            <a:ext cx="15661521" cy="606737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1200"/>
              </a:spcAft>
            </a:pPr>
            <a:r>
              <a:rPr lang="en-US" sz="4400">
                <a:solidFill>
                  <a:schemeClr val="tx1"/>
                </a:solidFill>
                <a:latin typeface="Arial" panose="020B0604020202020204" pitchFamily="34" charset="0"/>
                <a:ea typeface="Calibri" panose="020F0502020204030204" pitchFamily="34" charset="0"/>
                <a:cs typeface="Times New Roman" panose="02020603050405020304" pitchFamily="18" charset="0"/>
              </a:rPr>
              <a:t>Khi chọn ra một đội tam ca gồm 3 học sinh có cả nam và nữ, giáo viên chủ nhiệm chọn một trong hai khả năng sau:</a:t>
            </a:r>
            <a:endParaRPr lang="en-US" sz="440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200"/>
              </a:spcAft>
            </a:pPr>
            <a:r>
              <a:rPr lang="en-US" sz="4400">
                <a:solidFill>
                  <a:schemeClr val="tx1"/>
                </a:solidFill>
                <a:latin typeface="Arial" panose="020B0604020202020204" pitchFamily="34" charset="0"/>
                <a:ea typeface="Calibri" panose="020F0502020204030204" pitchFamily="34" charset="0"/>
                <a:cs typeface="Times New Roman" panose="02020603050405020304" pitchFamily="18" charset="0"/>
              </a:rPr>
              <a:t>- Chọn ra một học sinh nữ và hai học sinh nam;</a:t>
            </a:r>
            <a:endParaRPr lang="en-US" sz="440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200"/>
              </a:spcAft>
            </a:pPr>
            <a:r>
              <a:rPr lang="en-US" sz="4400">
                <a:solidFill>
                  <a:schemeClr val="tx1"/>
                </a:solidFill>
                <a:latin typeface="Arial" panose="020B0604020202020204" pitchFamily="34" charset="0"/>
                <a:ea typeface="Calibri" panose="020F0502020204030204" pitchFamily="34" charset="0"/>
                <a:cs typeface="Times New Roman" panose="02020603050405020304" pitchFamily="18" charset="0"/>
              </a:rPr>
              <a:t>- Chọn ra hai học sinh nữ và một học sinh nam.</a:t>
            </a:r>
            <a:endParaRPr lang="en-US" sz="440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11">
            <a:extLst>
              <a:ext uri="{FF2B5EF4-FFF2-40B4-BE49-F238E27FC236}">
                <a16:creationId xmlns:a16="http://schemas.microsoft.com/office/drawing/2014/main" id="{C7528EE7-D046-9C93-E94B-13E3DA5BEDA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5537649" y="-199839"/>
            <a:ext cx="3532843" cy="3736661"/>
          </a:xfrm>
          <a:prstGeom prst="rect">
            <a:avLst/>
          </a:prstGeom>
        </p:spPr>
      </p:pic>
    </p:spTree>
    <p:extLst>
      <p:ext uri="{BB962C8B-B14F-4D97-AF65-F5344CB8AC3E}">
        <p14:creationId xmlns:p14="http://schemas.microsoft.com/office/powerpoint/2010/main" val="2265154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Rounded Corners 1">
                <a:extLst>
                  <a:ext uri="{FF2B5EF4-FFF2-40B4-BE49-F238E27FC236}">
                    <a16:creationId xmlns:a16="http://schemas.microsoft.com/office/drawing/2014/main" id="{3A25BA67-72DC-6C9B-9825-DA76D9B66426}"/>
                  </a:ext>
                </a:extLst>
              </p:cNvPr>
              <p:cNvSpPr/>
              <p:nvPr/>
            </p:nvSpPr>
            <p:spPr>
              <a:xfrm>
                <a:off x="685800" y="25037"/>
                <a:ext cx="16916400" cy="3823063"/>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884" indent="-342884">
                  <a:lnSpc>
                    <a:spcPct val="150000"/>
                  </a:lnSpc>
                  <a:spcAft>
                    <a:spcPts val="1200"/>
                  </a:spcAft>
                  <a:buFont typeface="Symbol" panose="05050102010706020507" pitchFamily="18" charset="2"/>
                  <a:buChar char=""/>
                  <a:tabLst>
                    <a:tab pos="457178" algn="l"/>
                  </a:tabLst>
                </a:pPr>
                <a:r>
                  <a:rPr lang="en-US" sz="3600">
                    <a:solidFill>
                      <a:schemeClr val="tx1"/>
                    </a:solidFill>
                    <a:latin typeface="Arial" panose="020B0604020202020204" pitchFamily="34" charset="0"/>
                    <a:ea typeface="Calibri" panose="020F0502020204030204" pitchFamily="34" charset="0"/>
                    <a:cs typeface="Times New Roman" panose="02020603050405020304" pitchFamily="18" charset="0"/>
                  </a:rPr>
                  <a:t>Xét khả năng thứ nhất: Chọn ra một học sinh nữ và hai học sinh nam. </a:t>
                </a:r>
                <a:endParaRPr lang="en-US" sz="360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3600">
                    <a:solidFill>
                      <a:schemeClr val="tx1"/>
                    </a:solidFill>
                    <a:latin typeface="Arial" panose="020B0604020202020204" pitchFamily="34" charset="0"/>
                    <a:ea typeface="Calibri" panose="020F0502020204030204" pitchFamily="34" charset="0"/>
                    <a:cs typeface="Times New Roman" panose="02020603050405020304" pitchFamily="18" charset="0"/>
                  </a:rPr>
                  <a:t> 	Có 3 cách chọn ra một học sinh nữ.</a:t>
                </a:r>
                <a:r>
                  <a:rPr lang="en-US" sz="3600">
                    <a:solidFill>
                      <a:schemeClr val="tx1"/>
                    </a:solidFill>
                    <a:latin typeface="Calibri" panose="020F0502020204030204" pitchFamily="34" charset="0"/>
                    <a:ea typeface="Calibri" panose="020F0502020204030204" pitchFamily="34" charset="0"/>
                    <a:cs typeface="Times New Roman" panose="02020603050405020304" pitchFamily="18" charset="0"/>
                  </a:rPr>
                  <a:t> </a:t>
                </a:r>
                <a:r>
                  <a:rPr lang="en-US" sz="3600">
                    <a:solidFill>
                      <a:schemeClr val="tx1"/>
                    </a:solidFill>
                    <a:latin typeface="Arial" panose="020B0604020202020204" pitchFamily="34" charset="0"/>
                    <a:ea typeface="Calibri" panose="020F0502020204030204" pitchFamily="34" charset="0"/>
                    <a:cs typeface="Times New Roman" panose="02020603050405020304" pitchFamily="18" charset="0"/>
                  </a:rPr>
                  <a:t>Có 1 cách chọn ra hai học sinh nam.</a:t>
                </a:r>
                <a:endParaRPr lang="en-US" sz="360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1200"/>
                  </a:spcAft>
                </a:pPr>
                <a:r>
                  <a:rPr lang="en-US" sz="3600">
                    <a:solidFill>
                      <a:schemeClr val="tx1"/>
                    </a:solidFill>
                    <a:latin typeface="Arial" panose="020B0604020202020204" pitchFamily="34" charset="0"/>
                    <a:ea typeface="Calibri" panose="020F0502020204030204" pitchFamily="34" charset="0"/>
                    <a:cs typeface="Times New Roman" panose="02020603050405020304" pitchFamily="18" charset="0"/>
                  </a:rPr>
                  <a:t>Theo quy tắc nhân, số cách chọn ra một học sinh nữ và hai học sinh nam là: </a:t>
                </a:r>
                <a14:m>
                  <m:oMath xmlns:m="http://schemas.openxmlformats.org/officeDocument/2006/math">
                    <m:r>
                      <a:rPr lang="en-US" sz="3600">
                        <a:solidFill>
                          <a:schemeClr val="tx1"/>
                        </a:solidFill>
                        <a:latin typeface="Cambria Math" panose="02040503050406030204" pitchFamily="18" charset="0"/>
                        <a:ea typeface="Calibri" panose="020F0502020204030204" pitchFamily="34" charset="0"/>
                        <a:cs typeface="Arial" panose="020B0604020202020204" pitchFamily="34" charset="0"/>
                      </a:rPr>
                      <m:t>3.1=3</m:t>
                    </m:r>
                  </m:oMath>
                </a14:m>
                <a:r>
                  <a:rPr lang="en-US" sz="3600">
                    <a:solidFill>
                      <a:schemeClr val="tx1"/>
                    </a:solidFill>
                    <a:latin typeface="Arial" panose="020B0604020202020204" pitchFamily="34" charset="0"/>
                    <a:ea typeface="Calibri" panose="020F0502020204030204" pitchFamily="34" charset="0"/>
                    <a:cs typeface="Times New Roman" panose="02020603050405020304" pitchFamily="18" charset="0"/>
                  </a:rPr>
                  <a:t>.</a:t>
                </a:r>
                <a:endParaRPr lang="en-US" sz="360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 name="Rectangle: Rounded Corners 1">
                <a:extLst>
                  <a:ext uri="{FF2B5EF4-FFF2-40B4-BE49-F238E27FC236}">
                    <a16:creationId xmlns:a16="http://schemas.microsoft.com/office/drawing/2014/main" id="{3A25BA67-72DC-6C9B-9825-DA76D9B66426}"/>
                  </a:ext>
                </a:extLst>
              </p:cNvPr>
              <p:cNvSpPr>
                <a:spLocks noRot="1" noChangeAspect="1" noMove="1" noResize="1" noEditPoints="1" noAdjustHandles="1" noChangeArrowheads="1" noChangeShapeType="1" noTextEdit="1"/>
              </p:cNvSpPr>
              <p:nvPr/>
            </p:nvSpPr>
            <p:spPr>
              <a:xfrm>
                <a:off x="685800" y="25037"/>
                <a:ext cx="16916400" cy="3823063"/>
              </a:xfrm>
              <a:prstGeom prst="roundRect">
                <a:avLst/>
              </a:prstGeom>
              <a:blipFill>
                <a:blip r:embed="rId2"/>
                <a:stretch>
                  <a:fillRect b="-2377"/>
                </a:stretch>
              </a:blipFill>
              <a:ln>
                <a:solidFill>
                  <a:schemeClr val="tx1"/>
                </a:solidFill>
              </a:ln>
            </p:spPr>
            <p:txBody>
              <a:bodyPr/>
              <a:lstStyle/>
              <a:p>
                <a:r>
                  <a:rPr lang="en-US">
                    <a:noFill/>
                  </a:rPr>
                  <a:t> </a:t>
                </a:r>
              </a:p>
            </p:txBody>
          </p:sp>
        </mc:Fallback>
      </mc:AlternateContent>
      <p:sp>
        <p:nvSpPr>
          <p:cNvPr id="7" name="Rectangle: Rounded Corners 6">
            <a:extLst>
              <a:ext uri="{FF2B5EF4-FFF2-40B4-BE49-F238E27FC236}">
                <a16:creationId xmlns:a16="http://schemas.microsoft.com/office/drawing/2014/main" id="{EEF71933-615D-6995-2962-CADB6543437A}"/>
              </a:ext>
            </a:extLst>
          </p:cNvPr>
          <p:cNvSpPr/>
          <p:nvPr/>
        </p:nvSpPr>
        <p:spPr>
          <a:xfrm>
            <a:off x="698500" y="4076700"/>
            <a:ext cx="16916400" cy="4038600"/>
          </a:xfrm>
          <a:prstGeom prst="round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1200"/>
              </a:spcAft>
            </a:pPr>
            <a:endParaRPr lang="en-US" sz="440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5CAC0BD-C103-5986-35A4-C0DC4C20A48E}"/>
                  </a:ext>
                </a:extLst>
              </p:cNvPr>
              <p:cNvSpPr txBox="1"/>
              <p:nvPr/>
            </p:nvSpPr>
            <p:spPr>
              <a:xfrm>
                <a:off x="914400" y="4163648"/>
                <a:ext cx="16002000" cy="3583353"/>
              </a:xfrm>
              <a:prstGeom prst="rect">
                <a:avLst/>
              </a:prstGeom>
              <a:noFill/>
            </p:spPr>
            <p:txBody>
              <a:bodyPr wrap="square">
                <a:spAutoFit/>
              </a:bodyPr>
              <a:lstStyle/>
              <a:p>
                <a:pPr marL="342884" indent="-342884">
                  <a:lnSpc>
                    <a:spcPct val="150000"/>
                  </a:lnSpc>
                  <a:spcAft>
                    <a:spcPts val="800"/>
                  </a:spcAft>
                  <a:buFont typeface="Symbol" panose="05050102010706020507" pitchFamily="18" charset="2"/>
                  <a:buChar char=""/>
                  <a:tabLst>
                    <a:tab pos="457178" algn="l"/>
                  </a:tabLst>
                </a:pPr>
                <a:r>
                  <a:rPr lang="en-US" sz="3600" dirty="0" err="1">
                    <a:latin typeface="Arial" panose="020B0604020202020204" pitchFamily="34" charset="0"/>
                    <a:ea typeface="Calibri" panose="020F0502020204030204" pitchFamily="34" charset="0"/>
                    <a:cs typeface="Times New Roman" panose="02020603050405020304" pitchFamily="18" charset="0"/>
                  </a:rPr>
                  <a:t>Xét</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khả</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năng</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thứ</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hai</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Chọn</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ra</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hai</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học</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sinh</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nữ</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và</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một</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học</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sinh</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nam</a:t>
                </a:r>
                <a:r>
                  <a:rPr lang="en-US" sz="3600" dirty="0">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indent="457178">
                  <a:lnSpc>
                    <a:spcPct val="150000"/>
                  </a:lnSpc>
                  <a:spcAft>
                    <a:spcPts val="1200"/>
                  </a:spcAft>
                </a:pP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Có</a:t>
                </a:r>
                <a:r>
                  <a:rPr lang="en-US" sz="3600" dirty="0">
                    <a:latin typeface="Arial" panose="020B0604020202020204" pitchFamily="34" charset="0"/>
                    <a:ea typeface="Calibri" panose="020F0502020204030204" pitchFamily="34" charset="0"/>
                    <a:cs typeface="Times New Roman" panose="02020603050405020304" pitchFamily="18" charset="0"/>
                  </a:rPr>
                  <a:t> 3 </a:t>
                </a:r>
                <a:r>
                  <a:rPr lang="en-US" sz="3600" dirty="0" err="1">
                    <a:latin typeface="Arial" panose="020B0604020202020204" pitchFamily="34" charset="0"/>
                    <a:ea typeface="Calibri" panose="020F0502020204030204" pitchFamily="34" charset="0"/>
                    <a:cs typeface="Times New Roman" panose="02020603050405020304" pitchFamily="18" charset="0"/>
                  </a:rPr>
                  <a:t>cách</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chọn</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ra</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hai</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học</a:t>
                </a:r>
                <a:r>
                  <a:rPr lang="en-US" sz="36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m:rPr>
                        <m:sty m:val="p"/>
                      </m:rPr>
                      <a:rPr lang="en-US" sz="3600">
                        <a:latin typeface="Cambria Math" panose="02040503050406030204" pitchFamily="18" charset="0"/>
                        <a:ea typeface="Calibri" panose="020F0502020204030204" pitchFamily="34" charset="0"/>
                        <a:cs typeface="Arial" panose="020B0604020202020204" pitchFamily="34" charset="0"/>
                      </a:rPr>
                      <m:t>sinh</m:t>
                    </m:r>
                  </m:oMath>
                </a14:m>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nữ</a:t>
                </a:r>
                <a:r>
                  <a:rPr lang="en-US" sz="3600" dirty="0">
                    <a:latin typeface="Arial" panose="020B0604020202020204" pitchFamily="34" charset="0"/>
                    <a:ea typeface="Calibri" panose="020F0502020204030204" pitchFamily="34" charset="0"/>
                    <a:cs typeface="Times New Roman" panose="02020603050405020304" pitchFamily="18" charset="0"/>
                  </a:rPr>
                  <a:t>.</a:t>
                </a:r>
                <a:r>
                  <a:rPr lang="en-US" sz="3600" dirty="0">
                    <a:latin typeface="Calibri" panose="020F050202020403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Có</a:t>
                </a:r>
                <a:r>
                  <a:rPr lang="en-US" sz="3600" dirty="0">
                    <a:latin typeface="Arial" panose="020B0604020202020204" pitchFamily="34" charset="0"/>
                    <a:ea typeface="Calibri" panose="020F0502020204030204" pitchFamily="34" charset="0"/>
                    <a:cs typeface="Times New Roman" panose="02020603050405020304" pitchFamily="18" charset="0"/>
                  </a:rPr>
                  <a:t> 2 </a:t>
                </a:r>
                <a:r>
                  <a:rPr lang="en-US" sz="3600" dirty="0" err="1">
                    <a:latin typeface="Arial" panose="020B0604020202020204" pitchFamily="34" charset="0"/>
                    <a:ea typeface="Calibri" panose="020F0502020204030204" pitchFamily="34" charset="0"/>
                    <a:cs typeface="Times New Roman" panose="02020603050405020304" pitchFamily="18" charset="0"/>
                  </a:rPr>
                  <a:t>cách</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chọn</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ra</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một</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học</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sinh</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nam</a:t>
                </a:r>
                <a:r>
                  <a:rPr lang="en-US" sz="3600" dirty="0">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1200"/>
                  </a:spcAft>
                </a:pPr>
                <a:r>
                  <a:rPr lang="en-US" sz="3600" dirty="0">
                    <a:latin typeface="Arial" panose="020B0604020202020204" pitchFamily="34" charset="0"/>
                    <a:ea typeface="Calibri" panose="020F0502020204030204" pitchFamily="34" charset="0"/>
                    <a:cs typeface="Times New Roman" panose="02020603050405020304" pitchFamily="18" charset="0"/>
                  </a:rPr>
                  <a:t>Theo </a:t>
                </a:r>
                <a:r>
                  <a:rPr lang="en-US" sz="3600" dirty="0" err="1">
                    <a:latin typeface="Arial" panose="020B0604020202020204" pitchFamily="34" charset="0"/>
                    <a:ea typeface="Calibri" panose="020F0502020204030204" pitchFamily="34" charset="0"/>
                    <a:cs typeface="Times New Roman" panose="02020603050405020304" pitchFamily="18" charset="0"/>
                  </a:rPr>
                  <a:t>quy</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tắc</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nhân</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số</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cách</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chọn</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ra</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hai</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học</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sinh</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nữ</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và</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một</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học</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sinh</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nam</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err="1">
                    <a:latin typeface="Arial" panose="020B0604020202020204" pitchFamily="34" charset="0"/>
                    <a:ea typeface="Calibri" panose="020F0502020204030204" pitchFamily="34" charset="0"/>
                    <a:cs typeface="Times New Roman" panose="02020603050405020304" pitchFamily="18" charset="0"/>
                  </a:rPr>
                  <a:t>là</a:t>
                </a:r>
                <a:r>
                  <a:rPr lang="en-US" sz="3600" dirty="0">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r>
                      <a:rPr lang="en-US" sz="3600">
                        <a:latin typeface="Cambria Math" panose="02040503050406030204" pitchFamily="18" charset="0"/>
                        <a:ea typeface="Calibri" panose="020F0502020204030204" pitchFamily="34" charset="0"/>
                        <a:cs typeface="Arial" panose="020B0604020202020204" pitchFamily="34" charset="0"/>
                      </a:rPr>
                      <m:t>3.2=6</m:t>
                    </m:r>
                  </m:oMath>
                </a14:m>
                <a:r>
                  <a:rPr lang="en-US" sz="3600" dirty="0">
                    <a:latin typeface="Arial" panose="020B0604020202020204" pitchFamily="34" charset="0"/>
                    <a:ea typeface="Calibri" panose="020F0502020204030204" pitchFamily="34" charset="0"/>
                    <a:cs typeface="Times New Roman" panose="02020603050405020304" pitchFamily="18" charset="0"/>
                  </a:rPr>
                  <a:t>.</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15CAC0BD-C103-5986-35A4-C0DC4C20A48E}"/>
                  </a:ext>
                </a:extLst>
              </p:cNvPr>
              <p:cNvSpPr txBox="1">
                <a:spLocks noRot="1" noChangeAspect="1" noMove="1" noResize="1" noEditPoints="1" noAdjustHandles="1" noChangeArrowheads="1" noChangeShapeType="1" noTextEdit="1"/>
              </p:cNvSpPr>
              <p:nvPr/>
            </p:nvSpPr>
            <p:spPr>
              <a:xfrm>
                <a:off x="914400" y="4163648"/>
                <a:ext cx="16002000" cy="3583353"/>
              </a:xfrm>
              <a:prstGeom prst="rect">
                <a:avLst/>
              </a:prstGeom>
              <a:blipFill>
                <a:blip r:embed="rId3"/>
                <a:stretch>
                  <a:fillRect l="-1181" r="-838" b="-51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Rounded Corners 9">
                <a:extLst>
                  <a:ext uri="{FF2B5EF4-FFF2-40B4-BE49-F238E27FC236}">
                    <a16:creationId xmlns:a16="http://schemas.microsoft.com/office/drawing/2014/main" id="{56127CF9-DA12-B86F-542D-A1A839AEC9E9}"/>
                  </a:ext>
                </a:extLst>
              </p:cNvPr>
              <p:cNvSpPr/>
              <p:nvPr/>
            </p:nvSpPr>
            <p:spPr>
              <a:xfrm>
                <a:off x="698500" y="8355732"/>
                <a:ext cx="16916400" cy="158988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1200"/>
                  </a:spcAft>
                </a:pPr>
                <a:r>
                  <a:rPr lang="en-US" sz="3600">
                    <a:solidFill>
                      <a:schemeClr val="tx1"/>
                    </a:solidFill>
                    <a:latin typeface="Arial" panose="020B0604020202020204" pitchFamily="34" charset="0"/>
                    <a:ea typeface="Calibri" panose="020F0502020204030204" pitchFamily="34" charset="0"/>
                    <a:cs typeface="Times New Roman" panose="02020603050405020304" pitchFamily="18" charset="0"/>
                  </a:rPr>
                  <a:t>Theo quy tắc cộng, số cách chọn ra một đội tam ca gồm 3 học sinh sao cho có cả học sinh nam và học sinh nữ cùng tham gia là: </a:t>
                </a:r>
                <a14:m>
                  <m:oMath xmlns:m="http://schemas.openxmlformats.org/officeDocument/2006/math">
                    <m:r>
                      <a:rPr lang="en-US" sz="3600">
                        <a:solidFill>
                          <a:schemeClr val="tx1"/>
                        </a:solidFill>
                        <a:latin typeface="Cambria Math" panose="02040503050406030204" pitchFamily="18" charset="0"/>
                        <a:ea typeface="Calibri" panose="020F0502020204030204" pitchFamily="34" charset="0"/>
                        <a:cs typeface="Arial" panose="020B0604020202020204" pitchFamily="34" charset="0"/>
                      </a:rPr>
                      <m:t>3+6=9</m:t>
                    </m:r>
                  </m:oMath>
                </a14:m>
                <a:r>
                  <a:rPr lang="en-US" sz="3600">
                    <a:solidFill>
                      <a:schemeClr val="tx1"/>
                    </a:solidFill>
                    <a:latin typeface="Arial" panose="020B0604020202020204" pitchFamily="34" charset="0"/>
                    <a:ea typeface="Calibri" panose="020F0502020204030204" pitchFamily="34" charset="0"/>
                    <a:cs typeface="Times New Roman" panose="02020603050405020304" pitchFamily="18" charset="0"/>
                  </a:rPr>
                  <a:t>.</a:t>
                </a:r>
                <a:endParaRPr lang="en-US" sz="360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angle: Rounded Corners 9">
                <a:extLst>
                  <a:ext uri="{FF2B5EF4-FFF2-40B4-BE49-F238E27FC236}">
                    <a16:creationId xmlns:a16="http://schemas.microsoft.com/office/drawing/2014/main" id="{56127CF9-DA12-B86F-542D-A1A839AEC9E9}"/>
                  </a:ext>
                </a:extLst>
              </p:cNvPr>
              <p:cNvSpPr>
                <a:spLocks noRot="1" noChangeAspect="1" noMove="1" noResize="1" noEditPoints="1" noAdjustHandles="1" noChangeArrowheads="1" noChangeShapeType="1" noTextEdit="1"/>
              </p:cNvSpPr>
              <p:nvPr/>
            </p:nvSpPr>
            <p:spPr>
              <a:xfrm>
                <a:off x="698500" y="8355732"/>
                <a:ext cx="16916400" cy="1589886"/>
              </a:xfrm>
              <a:prstGeom prst="roundRect">
                <a:avLst/>
              </a:prstGeom>
              <a:blipFill>
                <a:blip r:embed="rId4"/>
                <a:stretch>
                  <a:fillRect l="-576" r="-1044" b="-14773"/>
                </a:stretch>
              </a:blipFill>
            </p:spPr>
            <p:txBody>
              <a:bodyPr/>
              <a:lstStyle/>
              <a:p>
                <a:r>
                  <a:rPr lang="en-US">
                    <a:noFill/>
                  </a:rPr>
                  <a:t> </a:t>
                </a:r>
              </a:p>
            </p:txBody>
          </p:sp>
        </mc:Fallback>
      </mc:AlternateContent>
    </p:spTree>
    <p:extLst>
      <p:ext uri="{BB962C8B-B14F-4D97-AF65-F5344CB8AC3E}">
        <p14:creationId xmlns:p14="http://schemas.microsoft.com/office/powerpoint/2010/main" val="186948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wipe(down)">
                                      <p:cBhvr>
                                        <p:cTn id="18" dur="500"/>
                                        <p:tgtEl>
                                          <p:spTgt spid="9">
                                            <p:txEl>
                                              <p:pRg st="0" end="0"/>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wipe(down)">
                                      <p:cBhvr>
                                        <p:cTn id="21" dur="500"/>
                                        <p:tgtEl>
                                          <p:spTgt spid="9">
                                            <p:txEl>
                                              <p:pRg st="1" end="1"/>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9">
                                            <p:txEl>
                                              <p:pRg st="2" end="2"/>
                                            </p:txEl>
                                          </p:spTgt>
                                        </p:tgtEl>
                                        <p:attrNameLst>
                                          <p:attrName>style.visibility</p:attrName>
                                        </p:attrNameLst>
                                      </p:cBhvr>
                                      <p:to>
                                        <p:strVal val="visible"/>
                                      </p:to>
                                    </p:set>
                                    <p:animEffect transition="in" filter="wipe(down)">
                                      <p:cBhvr>
                                        <p:cTn id="24" dur="500"/>
                                        <p:tgtEl>
                                          <p:spTgt spid="9">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wipe(down)">
                                      <p:cBhvr>
                                        <p:cTn id="29"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99499" y="495300"/>
            <a:ext cx="15217277" cy="8305800"/>
            <a:chOff x="0" y="0"/>
            <a:chExt cx="4030824" cy="2733845"/>
          </a:xfrm>
        </p:grpSpPr>
        <p:sp>
          <p:nvSpPr>
            <p:cNvPr id="4" name="Freeform 4"/>
            <p:cNvSpPr/>
            <p:nvPr/>
          </p:nvSpPr>
          <p:spPr>
            <a:xfrm>
              <a:off x="92710" y="106680"/>
              <a:ext cx="3926683" cy="2614465"/>
            </a:xfrm>
            <a:custGeom>
              <a:avLst/>
              <a:gdLst/>
              <a:ahLst/>
              <a:cxnLst/>
              <a:rect l="l" t="t" r="r" b="b"/>
              <a:pathLst>
                <a:path w="3926683" h="2614465">
                  <a:moveTo>
                    <a:pt x="3900013" y="2425235"/>
                  </a:moveTo>
                  <a:cubicBezTo>
                    <a:pt x="3900013" y="2512865"/>
                    <a:pt x="3823813" y="2583985"/>
                    <a:pt x="3742533" y="2583985"/>
                  </a:cubicBezTo>
                  <a:lnTo>
                    <a:pt x="66040" y="2583985"/>
                  </a:lnTo>
                  <a:cubicBezTo>
                    <a:pt x="43180" y="2583985"/>
                    <a:pt x="20320" y="2578905"/>
                    <a:pt x="0" y="2570015"/>
                  </a:cubicBezTo>
                  <a:cubicBezTo>
                    <a:pt x="26670" y="2597955"/>
                    <a:pt x="63500" y="2614465"/>
                    <a:pt x="119154" y="2614465"/>
                  </a:cubicBezTo>
                  <a:lnTo>
                    <a:pt x="3780633" y="2614465"/>
                  </a:lnTo>
                  <a:cubicBezTo>
                    <a:pt x="3860644" y="2614465"/>
                    <a:pt x="3926683" y="2548425"/>
                    <a:pt x="3926683" y="2468415"/>
                  </a:cubicBezTo>
                  <a:lnTo>
                    <a:pt x="3926683" y="95250"/>
                  </a:lnTo>
                  <a:cubicBezTo>
                    <a:pt x="3926683" y="58420"/>
                    <a:pt x="3912713" y="25400"/>
                    <a:pt x="3891124" y="0"/>
                  </a:cubicBezTo>
                  <a:cubicBezTo>
                    <a:pt x="3897474" y="16510"/>
                    <a:pt x="3900013" y="34290"/>
                    <a:pt x="3900013" y="52070"/>
                  </a:cubicBezTo>
                  <a:lnTo>
                    <a:pt x="3900013" y="2425235"/>
                  </a:lnTo>
                  <a:lnTo>
                    <a:pt x="3900013" y="2425235"/>
                  </a:lnTo>
                  <a:close/>
                </a:path>
              </a:pathLst>
            </a:custGeom>
            <a:solidFill>
              <a:srgbClr val="704430"/>
            </a:solidFill>
          </p:spPr>
        </p:sp>
        <p:sp>
          <p:nvSpPr>
            <p:cNvPr id="5" name="Freeform 5"/>
            <p:cNvSpPr/>
            <p:nvPr/>
          </p:nvSpPr>
          <p:spPr>
            <a:xfrm>
              <a:off x="12700" y="12700"/>
              <a:ext cx="3966054" cy="2665265"/>
            </a:xfrm>
            <a:custGeom>
              <a:avLst/>
              <a:gdLst/>
              <a:ahLst/>
              <a:cxnLst/>
              <a:rect l="l" t="t" r="r" b="b"/>
              <a:pathLst>
                <a:path w="3966054" h="2665265">
                  <a:moveTo>
                    <a:pt x="146050" y="2665265"/>
                  </a:moveTo>
                  <a:lnTo>
                    <a:pt x="3820004" y="2665265"/>
                  </a:lnTo>
                  <a:cubicBezTo>
                    <a:pt x="3900013" y="2665265"/>
                    <a:pt x="3966054" y="2599225"/>
                    <a:pt x="3966054" y="2519215"/>
                  </a:cubicBezTo>
                  <a:lnTo>
                    <a:pt x="3966054" y="146050"/>
                  </a:lnTo>
                  <a:cubicBezTo>
                    <a:pt x="3966054" y="66040"/>
                    <a:pt x="3900013" y="0"/>
                    <a:pt x="3820004" y="0"/>
                  </a:cubicBezTo>
                  <a:lnTo>
                    <a:pt x="146050" y="0"/>
                  </a:lnTo>
                  <a:cubicBezTo>
                    <a:pt x="66040" y="0"/>
                    <a:pt x="0" y="66040"/>
                    <a:pt x="0" y="146050"/>
                  </a:cubicBezTo>
                  <a:lnTo>
                    <a:pt x="0" y="2519215"/>
                  </a:lnTo>
                  <a:cubicBezTo>
                    <a:pt x="0" y="2600495"/>
                    <a:pt x="66040" y="2665265"/>
                    <a:pt x="146050" y="2665265"/>
                  </a:cubicBezTo>
                  <a:close/>
                </a:path>
              </a:pathLst>
            </a:custGeom>
            <a:solidFill>
              <a:srgbClr val="B9DDBF"/>
            </a:solidFill>
          </p:spPr>
        </p:sp>
        <p:sp>
          <p:nvSpPr>
            <p:cNvPr id="6" name="Freeform 6"/>
            <p:cNvSpPr/>
            <p:nvPr/>
          </p:nvSpPr>
          <p:spPr>
            <a:xfrm>
              <a:off x="0" y="0"/>
              <a:ext cx="4030824" cy="2733845"/>
            </a:xfrm>
            <a:custGeom>
              <a:avLst/>
              <a:gdLst/>
              <a:ahLst/>
              <a:cxnLst/>
              <a:rect l="l" t="t" r="r" b="b"/>
              <a:pathLst>
                <a:path w="4030824" h="2733845">
                  <a:moveTo>
                    <a:pt x="3967324" y="74930"/>
                  </a:moveTo>
                  <a:cubicBezTo>
                    <a:pt x="3939384" y="30480"/>
                    <a:pt x="3889854" y="0"/>
                    <a:pt x="3832704" y="0"/>
                  </a:cubicBezTo>
                  <a:lnTo>
                    <a:pt x="158750" y="0"/>
                  </a:lnTo>
                  <a:cubicBezTo>
                    <a:pt x="71120" y="0"/>
                    <a:pt x="0" y="71120"/>
                    <a:pt x="0" y="158750"/>
                  </a:cubicBezTo>
                  <a:lnTo>
                    <a:pt x="0" y="2531915"/>
                  </a:lnTo>
                  <a:cubicBezTo>
                    <a:pt x="0" y="2583985"/>
                    <a:pt x="25400" y="2629705"/>
                    <a:pt x="63500" y="2658915"/>
                  </a:cubicBezTo>
                  <a:cubicBezTo>
                    <a:pt x="91440" y="2703365"/>
                    <a:pt x="140970" y="2733845"/>
                    <a:pt x="215477" y="2733845"/>
                  </a:cubicBezTo>
                  <a:lnTo>
                    <a:pt x="3872074" y="2733845"/>
                  </a:lnTo>
                  <a:cubicBezTo>
                    <a:pt x="3959704" y="2733845"/>
                    <a:pt x="4030824" y="2662725"/>
                    <a:pt x="4030824" y="2575095"/>
                  </a:cubicBezTo>
                  <a:lnTo>
                    <a:pt x="4030824" y="201930"/>
                  </a:lnTo>
                  <a:cubicBezTo>
                    <a:pt x="4030823" y="149860"/>
                    <a:pt x="4005423" y="104140"/>
                    <a:pt x="3967324" y="74930"/>
                  </a:cubicBezTo>
                  <a:close/>
                  <a:moveTo>
                    <a:pt x="12700" y="2531915"/>
                  </a:moveTo>
                  <a:lnTo>
                    <a:pt x="12700" y="158750"/>
                  </a:lnTo>
                  <a:cubicBezTo>
                    <a:pt x="12700" y="78740"/>
                    <a:pt x="78740" y="12700"/>
                    <a:pt x="158750" y="12700"/>
                  </a:cubicBezTo>
                  <a:lnTo>
                    <a:pt x="3832704" y="12700"/>
                  </a:lnTo>
                  <a:cubicBezTo>
                    <a:pt x="3912713" y="12700"/>
                    <a:pt x="3978754" y="78740"/>
                    <a:pt x="3978754" y="158750"/>
                  </a:cubicBezTo>
                  <a:lnTo>
                    <a:pt x="3978754" y="2531915"/>
                  </a:lnTo>
                  <a:cubicBezTo>
                    <a:pt x="3978754" y="2611925"/>
                    <a:pt x="3912713" y="2677965"/>
                    <a:pt x="3832704" y="2677965"/>
                  </a:cubicBezTo>
                  <a:lnTo>
                    <a:pt x="158750" y="2677965"/>
                  </a:lnTo>
                  <a:cubicBezTo>
                    <a:pt x="78740" y="2677965"/>
                    <a:pt x="12700" y="2613195"/>
                    <a:pt x="12700" y="2531915"/>
                  </a:cubicBezTo>
                  <a:close/>
                  <a:moveTo>
                    <a:pt x="4019393" y="2575095"/>
                  </a:moveTo>
                  <a:cubicBezTo>
                    <a:pt x="4019393" y="2655105"/>
                    <a:pt x="3952084" y="2721145"/>
                    <a:pt x="3872073" y="2721145"/>
                  </a:cubicBezTo>
                  <a:lnTo>
                    <a:pt x="215477" y="2721145"/>
                  </a:lnTo>
                  <a:cubicBezTo>
                    <a:pt x="157480" y="2721145"/>
                    <a:pt x="120650" y="2704635"/>
                    <a:pt x="93980" y="2676695"/>
                  </a:cubicBezTo>
                  <a:cubicBezTo>
                    <a:pt x="114300" y="2685585"/>
                    <a:pt x="135890" y="2690665"/>
                    <a:pt x="160020" y="2690665"/>
                  </a:cubicBezTo>
                  <a:lnTo>
                    <a:pt x="3833974" y="2690665"/>
                  </a:lnTo>
                  <a:cubicBezTo>
                    <a:pt x="3921604" y="2690665"/>
                    <a:pt x="3992724" y="2619545"/>
                    <a:pt x="3992724" y="2531915"/>
                  </a:cubicBezTo>
                  <a:lnTo>
                    <a:pt x="3992724" y="158750"/>
                  </a:lnTo>
                  <a:cubicBezTo>
                    <a:pt x="3992724" y="140970"/>
                    <a:pt x="3988913" y="123190"/>
                    <a:pt x="3983834" y="106680"/>
                  </a:cubicBezTo>
                  <a:cubicBezTo>
                    <a:pt x="4005424" y="132080"/>
                    <a:pt x="4019393" y="165100"/>
                    <a:pt x="4019393" y="201930"/>
                  </a:cubicBezTo>
                  <a:lnTo>
                    <a:pt x="4019393" y="2575095"/>
                  </a:lnTo>
                  <a:cubicBezTo>
                    <a:pt x="4019393" y="2575095"/>
                    <a:pt x="4019393" y="2575095"/>
                    <a:pt x="4019393" y="2575095"/>
                  </a:cubicBezTo>
                  <a:close/>
                </a:path>
              </a:pathLst>
            </a:custGeom>
            <a:solidFill>
              <a:srgbClr val="70443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663593" y="830520"/>
            <a:ext cx="535653" cy="60697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44479" y="719964"/>
            <a:ext cx="758021" cy="758021"/>
          </a:xfrm>
          <a:prstGeom prst="rect">
            <a:avLst/>
          </a:prstGeom>
        </p:spPr>
      </p:pic>
      <p:sp>
        <p:nvSpPr>
          <p:cNvPr id="24" name="AutoShape 24"/>
          <p:cNvSpPr/>
          <p:nvPr/>
        </p:nvSpPr>
        <p:spPr>
          <a:xfrm>
            <a:off x="1218959" y="1562100"/>
            <a:ext cx="15003344" cy="0"/>
          </a:xfrm>
          <a:prstGeom prst="line">
            <a:avLst/>
          </a:prstGeom>
          <a:ln w="47625" cap="flat">
            <a:solidFill>
              <a:srgbClr val="704430"/>
            </a:solidFill>
            <a:prstDash val="solid"/>
            <a:headEnd type="none" w="sm" len="sm"/>
            <a:tailEnd type="none" w="sm" len="sm"/>
          </a:ln>
        </p:spPr>
      </p:sp>
      <p:sp>
        <p:nvSpPr>
          <p:cNvPr id="42" name="Rectangle: Rounded Corners 41">
            <a:extLst>
              <a:ext uri="{FF2B5EF4-FFF2-40B4-BE49-F238E27FC236}">
                <a16:creationId xmlns:a16="http://schemas.microsoft.com/office/drawing/2014/main" id="{BA038B96-AF2E-E86D-B33D-3892CDC88696}"/>
              </a:ext>
            </a:extLst>
          </p:cNvPr>
          <p:cNvSpPr/>
          <p:nvPr/>
        </p:nvSpPr>
        <p:spPr>
          <a:xfrm>
            <a:off x="2682689" y="2075993"/>
            <a:ext cx="1966643" cy="835373"/>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spcAft>
                <a:spcPts val="800"/>
              </a:spcAft>
            </a:pPr>
            <a:r>
              <a:rPr lang="en-US" sz="3600" b="1">
                <a:latin typeface="Arial" panose="020B0604020202020204" pitchFamily="34" charset="0"/>
                <a:ea typeface="Times New Roman" panose="02020603050405020304" pitchFamily="18" charset="0"/>
                <a:cs typeface="Arial" panose="020B0604020202020204" pitchFamily="34" charset="0"/>
              </a:rPr>
              <a:t>Ví dụ 9</a:t>
            </a:r>
            <a:endParaRPr lang="en-US" sz="3600">
              <a:latin typeface="Arial" panose="020B0604020202020204" pitchFamily="34" charset="0"/>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61D196C1-E7C2-EF1C-4EB9-27D9552C758A}"/>
              </a:ext>
            </a:extLst>
          </p:cNvPr>
          <p:cNvSpPr txBox="1"/>
          <p:nvPr/>
        </p:nvSpPr>
        <p:spPr>
          <a:xfrm>
            <a:off x="2682683" y="657309"/>
            <a:ext cx="10084886" cy="820674"/>
          </a:xfrm>
          <a:prstGeom prst="rect">
            <a:avLst/>
          </a:prstGeom>
          <a:noFill/>
        </p:spPr>
        <p:txBody>
          <a:bodyPr wrap="square" rtlCol="0">
            <a:spAutoFit/>
          </a:bodyPr>
          <a:lstStyle/>
          <a:p>
            <a:pPr>
              <a:lnSpc>
                <a:spcPct val="150000"/>
              </a:lnSpc>
            </a:pPr>
            <a:r>
              <a:rPr lang="en-US" sz="3600" b="1">
                <a:latin typeface="Arial" panose="020B0604020202020204" pitchFamily="34" charset="0"/>
                <a:cs typeface="Arial" panose="020B0604020202020204" pitchFamily="34" charset="0"/>
              </a:rPr>
              <a:t>Em hãy đọc nội dung Ví dụ 9:</a:t>
            </a:r>
          </a:p>
        </p:txBody>
      </p:sp>
      <p:sp>
        <p:nvSpPr>
          <p:cNvPr id="16" name="TextBox 15">
            <a:extLst>
              <a:ext uri="{FF2B5EF4-FFF2-40B4-BE49-F238E27FC236}">
                <a16:creationId xmlns:a16="http://schemas.microsoft.com/office/drawing/2014/main" id="{218FD1FC-05A7-EC1E-C97E-4DF57F8BAF44}"/>
              </a:ext>
            </a:extLst>
          </p:cNvPr>
          <p:cNvSpPr txBox="1"/>
          <p:nvPr/>
        </p:nvSpPr>
        <p:spPr>
          <a:xfrm>
            <a:off x="2682689" y="3425246"/>
            <a:ext cx="12767013" cy="3275256"/>
          </a:xfrm>
          <a:prstGeom prst="rect">
            <a:avLst/>
          </a:prstGeom>
          <a:noFill/>
        </p:spPr>
        <p:txBody>
          <a:bodyPr wrap="square">
            <a:spAutoFit/>
          </a:bodyPr>
          <a:lstStyle/>
          <a:p>
            <a:pPr>
              <a:lnSpc>
                <a:spcPct val="150000"/>
              </a:lnSpc>
              <a:spcAft>
                <a:spcPts val="1200"/>
              </a:spcAft>
            </a:pPr>
            <a:r>
              <a:rPr lang="en-US" sz="3200">
                <a:latin typeface="Arial" panose="020B0604020202020204" pitchFamily="34" charset="0"/>
                <a:ea typeface="Calibri" panose="020F0502020204030204" pitchFamily="34" charset="0"/>
                <a:cs typeface="Times New Roman" panose="02020603050405020304" pitchFamily="18" charset="0"/>
              </a:rPr>
              <a:t>Cho kiểu gen AaBbDdEE. Giả sử quá trình giảm phân tạo giao tử bình thường, không xảy ra đột biến.</a:t>
            </a:r>
            <a:endParaRPr lang="en-US" sz="320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3200">
                <a:latin typeface="Arial" panose="020B0604020202020204" pitchFamily="34" charset="0"/>
                <a:ea typeface="Calibri" panose="020F0502020204030204" pitchFamily="34" charset="0"/>
                <a:cs typeface="Times New Roman" panose="02020603050405020304" pitchFamily="18" charset="0"/>
              </a:rPr>
              <a:t>a) Vẽ sơ đồ hình cây biếu thị sự hình thành giao tử.</a:t>
            </a:r>
            <a:endParaRPr lang="en-US" sz="320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1200"/>
              </a:spcAft>
            </a:pPr>
            <a:r>
              <a:rPr lang="en-US" sz="3200">
                <a:latin typeface="Arial" panose="020B0604020202020204" pitchFamily="34" charset="0"/>
                <a:ea typeface="Calibri" panose="020F0502020204030204" pitchFamily="34" charset="0"/>
                <a:cs typeface="Times New Roman" panose="02020603050405020304" pitchFamily="18" charset="0"/>
              </a:rPr>
              <a:t>b) Từ đó, tính số loại giao tử của kiếu gen AaBbDdEE.</a:t>
            </a:r>
            <a:endParaRPr lang="en-US" sz="3200">
              <a:latin typeface="Calibri" panose="020F0502020204030204" pitchFamily="34" charset="0"/>
              <a:ea typeface="Calibri" panose="020F0502020204030204" pitchFamily="34" charset="0"/>
              <a:cs typeface="Times New Roman" panose="02020603050405020304" pitchFamily="18" charset="0"/>
            </a:endParaRPr>
          </a:p>
        </p:txBody>
      </p:sp>
      <p:pic>
        <p:nvPicPr>
          <p:cNvPr id="9" name="Graphic 8">
            <a:extLst>
              <a:ext uri="{FF2B5EF4-FFF2-40B4-BE49-F238E27FC236}">
                <a16:creationId xmlns:a16="http://schemas.microsoft.com/office/drawing/2014/main" id="{6FAA3049-3F7E-14E4-8481-213C0679734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931423" y="6176793"/>
            <a:ext cx="3095377" cy="3158548"/>
          </a:xfrm>
          <a:prstGeom prst="rect">
            <a:avLst/>
          </a:prstGeom>
        </p:spPr>
      </p:pic>
    </p:spTree>
    <p:extLst>
      <p:ext uri="{BB962C8B-B14F-4D97-AF65-F5344CB8AC3E}">
        <p14:creationId xmlns:p14="http://schemas.microsoft.com/office/powerpoint/2010/main" val="2455883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 grpId="0"/>
      <p:bldP spid="1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85153" y="194125"/>
            <a:ext cx="4008380" cy="1652766"/>
            <a:chOff x="0" y="0"/>
            <a:chExt cx="1034622" cy="477489"/>
          </a:xfrm>
        </p:grpSpPr>
        <p:sp>
          <p:nvSpPr>
            <p:cNvPr id="4" name="Freeform 4"/>
            <p:cNvSpPr/>
            <p:nvPr/>
          </p:nvSpPr>
          <p:spPr>
            <a:xfrm>
              <a:off x="92710" y="106680"/>
              <a:ext cx="930482" cy="358109"/>
            </a:xfrm>
            <a:custGeom>
              <a:avLst/>
              <a:gdLst/>
              <a:ahLst/>
              <a:cxnLst/>
              <a:rect l="l" t="t" r="r" b="b"/>
              <a:pathLst>
                <a:path w="930482" h="358109">
                  <a:moveTo>
                    <a:pt x="903812" y="168879"/>
                  </a:moveTo>
                  <a:cubicBezTo>
                    <a:pt x="903812" y="256509"/>
                    <a:pt x="827612" y="327629"/>
                    <a:pt x="746332" y="327629"/>
                  </a:cubicBezTo>
                  <a:lnTo>
                    <a:pt x="66040" y="327629"/>
                  </a:lnTo>
                  <a:cubicBezTo>
                    <a:pt x="43180" y="327629"/>
                    <a:pt x="20320" y="322549"/>
                    <a:pt x="0" y="313659"/>
                  </a:cubicBezTo>
                  <a:cubicBezTo>
                    <a:pt x="26670" y="341599"/>
                    <a:pt x="63500" y="358109"/>
                    <a:pt x="100058" y="358109"/>
                  </a:cubicBezTo>
                  <a:lnTo>
                    <a:pt x="784432" y="358109"/>
                  </a:lnTo>
                  <a:cubicBezTo>
                    <a:pt x="864442" y="358109"/>
                    <a:pt x="930482" y="292069"/>
                    <a:pt x="930482" y="212059"/>
                  </a:cubicBezTo>
                  <a:lnTo>
                    <a:pt x="930482" y="95250"/>
                  </a:lnTo>
                  <a:cubicBezTo>
                    <a:pt x="930482" y="58420"/>
                    <a:pt x="916512" y="25400"/>
                    <a:pt x="894922" y="0"/>
                  </a:cubicBezTo>
                  <a:cubicBezTo>
                    <a:pt x="901272" y="16510"/>
                    <a:pt x="903812" y="34290"/>
                    <a:pt x="903812" y="52070"/>
                  </a:cubicBezTo>
                  <a:lnTo>
                    <a:pt x="903812" y="168879"/>
                  </a:lnTo>
                  <a:lnTo>
                    <a:pt x="903812" y="168879"/>
                  </a:lnTo>
                  <a:close/>
                </a:path>
              </a:pathLst>
            </a:custGeom>
            <a:solidFill>
              <a:srgbClr val="704430"/>
            </a:solidFill>
          </p:spPr>
        </p:sp>
        <p:sp>
          <p:nvSpPr>
            <p:cNvPr id="5" name="Freeform 5"/>
            <p:cNvSpPr/>
            <p:nvPr/>
          </p:nvSpPr>
          <p:spPr>
            <a:xfrm>
              <a:off x="12700" y="12700"/>
              <a:ext cx="969852" cy="408909"/>
            </a:xfrm>
            <a:custGeom>
              <a:avLst/>
              <a:gdLst/>
              <a:ahLst/>
              <a:cxnLst/>
              <a:rect l="l" t="t" r="r" b="b"/>
              <a:pathLst>
                <a:path w="969852" h="408909">
                  <a:moveTo>
                    <a:pt x="146050" y="408909"/>
                  </a:moveTo>
                  <a:lnTo>
                    <a:pt x="823802" y="408909"/>
                  </a:lnTo>
                  <a:cubicBezTo>
                    <a:pt x="903812" y="408909"/>
                    <a:pt x="969852" y="342869"/>
                    <a:pt x="969852" y="262859"/>
                  </a:cubicBezTo>
                  <a:lnTo>
                    <a:pt x="969852" y="146050"/>
                  </a:lnTo>
                  <a:cubicBezTo>
                    <a:pt x="969852" y="66040"/>
                    <a:pt x="903812" y="0"/>
                    <a:pt x="823802" y="0"/>
                  </a:cubicBezTo>
                  <a:lnTo>
                    <a:pt x="146050" y="0"/>
                  </a:lnTo>
                  <a:cubicBezTo>
                    <a:pt x="66040" y="0"/>
                    <a:pt x="0" y="66040"/>
                    <a:pt x="0" y="146050"/>
                  </a:cubicBezTo>
                  <a:lnTo>
                    <a:pt x="0" y="262859"/>
                  </a:lnTo>
                  <a:cubicBezTo>
                    <a:pt x="0" y="344139"/>
                    <a:pt x="66040" y="408909"/>
                    <a:pt x="146050" y="408909"/>
                  </a:cubicBezTo>
                  <a:close/>
                </a:path>
              </a:pathLst>
            </a:custGeom>
            <a:solidFill>
              <a:srgbClr val="FFF3ED"/>
            </a:solidFill>
          </p:spPr>
          <p:txBody>
            <a:bodyPr/>
            <a:lstStyle/>
            <a:p>
              <a:endParaRPr lang="en-US" sz="3200"/>
            </a:p>
          </p:txBody>
        </p:sp>
        <p:sp>
          <p:nvSpPr>
            <p:cNvPr id="6" name="Freeform 6"/>
            <p:cNvSpPr/>
            <p:nvPr/>
          </p:nvSpPr>
          <p:spPr>
            <a:xfrm>
              <a:off x="0" y="0"/>
              <a:ext cx="1034622" cy="477489"/>
            </a:xfrm>
            <a:custGeom>
              <a:avLst/>
              <a:gdLst/>
              <a:ahLst/>
              <a:cxnLst/>
              <a:rect l="l" t="t" r="r" b="b"/>
              <a:pathLst>
                <a:path w="1034622" h="477489">
                  <a:moveTo>
                    <a:pt x="971122" y="74930"/>
                  </a:moveTo>
                  <a:cubicBezTo>
                    <a:pt x="943182" y="30480"/>
                    <a:pt x="893652" y="0"/>
                    <a:pt x="836502" y="0"/>
                  </a:cubicBezTo>
                  <a:lnTo>
                    <a:pt x="158750" y="0"/>
                  </a:lnTo>
                  <a:cubicBezTo>
                    <a:pt x="71120" y="0"/>
                    <a:pt x="0" y="71120"/>
                    <a:pt x="0" y="158750"/>
                  </a:cubicBezTo>
                  <a:lnTo>
                    <a:pt x="0" y="275559"/>
                  </a:lnTo>
                  <a:cubicBezTo>
                    <a:pt x="0" y="327629"/>
                    <a:pt x="25400" y="373349"/>
                    <a:pt x="63500" y="402559"/>
                  </a:cubicBezTo>
                  <a:cubicBezTo>
                    <a:pt x="91440" y="447009"/>
                    <a:pt x="140970" y="477489"/>
                    <a:pt x="193401" y="477489"/>
                  </a:cubicBezTo>
                  <a:lnTo>
                    <a:pt x="875872" y="477489"/>
                  </a:lnTo>
                  <a:cubicBezTo>
                    <a:pt x="963502" y="477489"/>
                    <a:pt x="1034622" y="406369"/>
                    <a:pt x="1034622" y="318739"/>
                  </a:cubicBezTo>
                  <a:lnTo>
                    <a:pt x="1034622" y="201930"/>
                  </a:lnTo>
                  <a:cubicBezTo>
                    <a:pt x="1034622" y="149860"/>
                    <a:pt x="1009222" y="104140"/>
                    <a:pt x="971122" y="74930"/>
                  </a:cubicBezTo>
                  <a:close/>
                  <a:moveTo>
                    <a:pt x="12700" y="275559"/>
                  </a:moveTo>
                  <a:lnTo>
                    <a:pt x="12700" y="158750"/>
                  </a:lnTo>
                  <a:cubicBezTo>
                    <a:pt x="12700" y="78740"/>
                    <a:pt x="78740" y="12700"/>
                    <a:pt x="158750" y="12700"/>
                  </a:cubicBezTo>
                  <a:lnTo>
                    <a:pt x="836502" y="12700"/>
                  </a:lnTo>
                  <a:cubicBezTo>
                    <a:pt x="916512" y="12700"/>
                    <a:pt x="982552" y="78740"/>
                    <a:pt x="982552" y="158750"/>
                  </a:cubicBezTo>
                  <a:lnTo>
                    <a:pt x="982552" y="275559"/>
                  </a:lnTo>
                  <a:cubicBezTo>
                    <a:pt x="982552" y="355569"/>
                    <a:pt x="916512" y="421609"/>
                    <a:pt x="836502" y="421609"/>
                  </a:cubicBezTo>
                  <a:lnTo>
                    <a:pt x="158750" y="421609"/>
                  </a:lnTo>
                  <a:cubicBezTo>
                    <a:pt x="78740" y="421609"/>
                    <a:pt x="12700" y="356839"/>
                    <a:pt x="12700" y="275559"/>
                  </a:cubicBezTo>
                  <a:close/>
                  <a:moveTo>
                    <a:pt x="1023192" y="318739"/>
                  </a:moveTo>
                  <a:cubicBezTo>
                    <a:pt x="1023192" y="398749"/>
                    <a:pt x="955882" y="464789"/>
                    <a:pt x="875872" y="464789"/>
                  </a:cubicBezTo>
                  <a:lnTo>
                    <a:pt x="193401" y="464789"/>
                  </a:lnTo>
                  <a:cubicBezTo>
                    <a:pt x="157480" y="464789"/>
                    <a:pt x="120650" y="448279"/>
                    <a:pt x="93980" y="420339"/>
                  </a:cubicBezTo>
                  <a:cubicBezTo>
                    <a:pt x="114300" y="429229"/>
                    <a:pt x="135890" y="434309"/>
                    <a:pt x="160020" y="434309"/>
                  </a:cubicBezTo>
                  <a:lnTo>
                    <a:pt x="837772" y="434309"/>
                  </a:lnTo>
                  <a:cubicBezTo>
                    <a:pt x="925402" y="434309"/>
                    <a:pt x="996522" y="363189"/>
                    <a:pt x="996522" y="275559"/>
                  </a:cubicBezTo>
                  <a:lnTo>
                    <a:pt x="996522" y="158750"/>
                  </a:lnTo>
                  <a:cubicBezTo>
                    <a:pt x="996522" y="140970"/>
                    <a:pt x="992712" y="123190"/>
                    <a:pt x="987632" y="106680"/>
                  </a:cubicBezTo>
                  <a:cubicBezTo>
                    <a:pt x="1009222" y="132080"/>
                    <a:pt x="1023192" y="165100"/>
                    <a:pt x="1023192" y="201930"/>
                  </a:cubicBezTo>
                  <a:lnTo>
                    <a:pt x="1023192" y="318739"/>
                  </a:lnTo>
                  <a:cubicBezTo>
                    <a:pt x="1023192" y="318739"/>
                    <a:pt x="1023192" y="318739"/>
                    <a:pt x="1023192" y="318739"/>
                  </a:cubicBezTo>
                  <a:close/>
                </a:path>
              </a:pathLst>
            </a:custGeom>
            <a:solidFill>
              <a:srgbClr val="704430"/>
            </a:solidFill>
          </p:spPr>
        </p:sp>
      </p:grpSp>
      <p:grpSp>
        <p:nvGrpSpPr>
          <p:cNvPr id="13" name="Group 13"/>
          <p:cNvGrpSpPr/>
          <p:nvPr/>
        </p:nvGrpSpPr>
        <p:grpSpPr>
          <a:xfrm>
            <a:off x="659753" y="1593598"/>
            <a:ext cx="17297400" cy="8501326"/>
            <a:chOff x="0" y="0"/>
            <a:chExt cx="2398335" cy="1993026"/>
          </a:xfrm>
        </p:grpSpPr>
        <p:sp>
          <p:nvSpPr>
            <p:cNvPr id="14" name="Freeform 14"/>
            <p:cNvSpPr/>
            <p:nvPr/>
          </p:nvSpPr>
          <p:spPr>
            <a:xfrm>
              <a:off x="92710" y="106680"/>
              <a:ext cx="2294195" cy="1873646"/>
            </a:xfrm>
            <a:custGeom>
              <a:avLst/>
              <a:gdLst/>
              <a:ahLst/>
              <a:cxnLst/>
              <a:rect l="l" t="t" r="r" b="b"/>
              <a:pathLst>
                <a:path w="2294195" h="1873646">
                  <a:moveTo>
                    <a:pt x="2267525" y="1684416"/>
                  </a:moveTo>
                  <a:cubicBezTo>
                    <a:pt x="2267525" y="1772046"/>
                    <a:pt x="2191325" y="1843166"/>
                    <a:pt x="2110045" y="1843166"/>
                  </a:cubicBezTo>
                  <a:lnTo>
                    <a:pt x="66040" y="1843166"/>
                  </a:lnTo>
                  <a:cubicBezTo>
                    <a:pt x="43180" y="1843166"/>
                    <a:pt x="20320" y="1838086"/>
                    <a:pt x="0" y="1829196"/>
                  </a:cubicBezTo>
                  <a:cubicBezTo>
                    <a:pt x="26670" y="1857136"/>
                    <a:pt x="63500" y="1873646"/>
                    <a:pt x="108749" y="1873646"/>
                  </a:cubicBezTo>
                  <a:lnTo>
                    <a:pt x="2148145" y="1873646"/>
                  </a:lnTo>
                  <a:cubicBezTo>
                    <a:pt x="2228155" y="1873646"/>
                    <a:pt x="2294195" y="1807606"/>
                    <a:pt x="2294195" y="1727596"/>
                  </a:cubicBezTo>
                  <a:lnTo>
                    <a:pt x="2294195" y="95250"/>
                  </a:lnTo>
                  <a:cubicBezTo>
                    <a:pt x="2294195" y="58420"/>
                    <a:pt x="2280225" y="25400"/>
                    <a:pt x="2258635" y="0"/>
                  </a:cubicBezTo>
                  <a:cubicBezTo>
                    <a:pt x="2264985" y="16510"/>
                    <a:pt x="2267525" y="34290"/>
                    <a:pt x="2267525" y="52070"/>
                  </a:cubicBezTo>
                  <a:lnTo>
                    <a:pt x="2267525" y="1684416"/>
                  </a:lnTo>
                  <a:lnTo>
                    <a:pt x="2267525" y="1684416"/>
                  </a:lnTo>
                  <a:close/>
                </a:path>
              </a:pathLst>
            </a:custGeom>
            <a:solidFill>
              <a:srgbClr val="704430"/>
            </a:solidFill>
          </p:spPr>
        </p:sp>
        <p:sp>
          <p:nvSpPr>
            <p:cNvPr id="15" name="Freeform 15"/>
            <p:cNvSpPr/>
            <p:nvPr/>
          </p:nvSpPr>
          <p:spPr>
            <a:xfrm>
              <a:off x="12700" y="12700"/>
              <a:ext cx="2333565" cy="1924446"/>
            </a:xfrm>
            <a:custGeom>
              <a:avLst/>
              <a:gdLst/>
              <a:ahLst/>
              <a:cxnLst/>
              <a:rect l="l" t="t" r="r" b="b"/>
              <a:pathLst>
                <a:path w="2333565" h="1924446">
                  <a:moveTo>
                    <a:pt x="146050" y="1924446"/>
                  </a:moveTo>
                  <a:lnTo>
                    <a:pt x="2187515" y="1924446"/>
                  </a:lnTo>
                  <a:cubicBezTo>
                    <a:pt x="2267525" y="1924446"/>
                    <a:pt x="2333565" y="1858406"/>
                    <a:pt x="2333565" y="1778396"/>
                  </a:cubicBezTo>
                  <a:lnTo>
                    <a:pt x="2333565" y="146050"/>
                  </a:lnTo>
                  <a:cubicBezTo>
                    <a:pt x="2333565" y="66040"/>
                    <a:pt x="2267525" y="0"/>
                    <a:pt x="2187515" y="0"/>
                  </a:cubicBezTo>
                  <a:lnTo>
                    <a:pt x="146050" y="0"/>
                  </a:lnTo>
                  <a:cubicBezTo>
                    <a:pt x="66040" y="0"/>
                    <a:pt x="0" y="66040"/>
                    <a:pt x="0" y="146050"/>
                  </a:cubicBezTo>
                  <a:lnTo>
                    <a:pt x="0" y="1778396"/>
                  </a:lnTo>
                  <a:cubicBezTo>
                    <a:pt x="0" y="1859676"/>
                    <a:pt x="66040" y="1924446"/>
                    <a:pt x="146050" y="1924446"/>
                  </a:cubicBezTo>
                  <a:close/>
                </a:path>
              </a:pathLst>
            </a:custGeom>
            <a:solidFill>
              <a:srgbClr val="FFF3ED"/>
            </a:solidFill>
          </p:spPr>
        </p:sp>
        <p:sp>
          <p:nvSpPr>
            <p:cNvPr id="16" name="Freeform 16"/>
            <p:cNvSpPr/>
            <p:nvPr/>
          </p:nvSpPr>
          <p:spPr>
            <a:xfrm>
              <a:off x="0" y="0"/>
              <a:ext cx="2398335" cy="1993026"/>
            </a:xfrm>
            <a:custGeom>
              <a:avLst/>
              <a:gdLst/>
              <a:ahLst/>
              <a:cxnLst/>
              <a:rect l="l" t="t" r="r" b="b"/>
              <a:pathLst>
                <a:path w="2398335" h="1993026">
                  <a:moveTo>
                    <a:pt x="2334835" y="74930"/>
                  </a:moveTo>
                  <a:cubicBezTo>
                    <a:pt x="2306895" y="30480"/>
                    <a:pt x="2257365" y="0"/>
                    <a:pt x="2200215" y="0"/>
                  </a:cubicBezTo>
                  <a:lnTo>
                    <a:pt x="158750" y="0"/>
                  </a:lnTo>
                  <a:cubicBezTo>
                    <a:pt x="71120" y="0"/>
                    <a:pt x="0" y="71120"/>
                    <a:pt x="0" y="158750"/>
                  </a:cubicBezTo>
                  <a:lnTo>
                    <a:pt x="0" y="1791096"/>
                  </a:lnTo>
                  <a:cubicBezTo>
                    <a:pt x="0" y="1843166"/>
                    <a:pt x="25400" y="1888886"/>
                    <a:pt x="63500" y="1918096"/>
                  </a:cubicBezTo>
                  <a:cubicBezTo>
                    <a:pt x="91440" y="1962546"/>
                    <a:pt x="140970" y="1993026"/>
                    <a:pt x="203449" y="1993026"/>
                  </a:cubicBezTo>
                  <a:lnTo>
                    <a:pt x="2239585" y="1993026"/>
                  </a:lnTo>
                  <a:cubicBezTo>
                    <a:pt x="2327215" y="1993026"/>
                    <a:pt x="2398335" y="1921906"/>
                    <a:pt x="2398335" y="1834276"/>
                  </a:cubicBezTo>
                  <a:lnTo>
                    <a:pt x="2398335" y="201930"/>
                  </a:lnTo>
                  <a:cubicBezTo>
                    <a:pt x="2398335" y="149860"/>
                    <a:pt x="2372935" y="104140"/>
                    <a:pt x="2334835" y="74930"/>
                  </a:cubicBezTo>
                  <a:close/>
                  <a:moveTo>
                    <a:pt x="12700" y="1791096"/>
                  </a:moveTo>
                  <a:lnTo>
                    <a:pt x="12700" y="158750"/>
                  </a:lnTo>
                  <a:cubicBezTo>
                    <a:pt x="12700" y="78740"/>
                    <a:pt x="78740" y="12700"/>
                    <a:pt x="158750" y="12700"/>
                  </a:cubicBezTo>
                  <a:lnTo>
                    <a:pt x="2200215" y="12700"/>
                  </a:lnTo>
                  <a:cubicBezTo>
                    <a:pt x="2280225" y="12700"/>
                    <a:pt x="2346265" y="78740"/>
                    <a:pt x="2346265" y="158750"/>
                  </a:cubicBezTo>
                  <a:lnTo>
                    <a:pt x="2346265" y="1791096"/>
                  </a:lnTo>
                  <a:cubicBezTo>
                    <a:pt x="2346265" y="1871106"/>
                    <a:pt x="2280225" y="1937146"/>
                    <a:pt x="2200215" y="1937146"/>
                  </a:cubicBezTo>
                  <a:lnTo>
                    <a:pt x="158750" y="1937146"/>
                  </a:lnTo>
                  <a:cubicBezTo>
                    <a:pt x="78740" y="1937146"/>
                    <a:pt x="12700" y="1872376"/>
                    <a:pt x="12700" y="1791096"/>
                  </a:cubicBezTo>
                  <a:close/>
                  <a:moveTo>
                    <a:pt x="2386905" y="1834276"/>
                  </a:moveTo>
                  <a:cubicBezTo>
                    <a:pt x="2386905" y="1914286"/>
                    <a:pt x="2319595" y="1980326"/>
                    <a:pt x="2239585" y="1980326"/>
                  </a:cubicBezTo>
                  <a:lnTo>
                    <a:pt x="203449" y="1980326"/>
                  </a:lnTo>
                  <a:cubicBezTo>
                    <a:pt x="157480" y="1980326"/>
                    <a:pt x="120650" y="1963816"/>
                    <a:pt x="93980" y="1935876"/>
                  </a:cubicBezTo>
                  <a:cubicBezTo>
                    <a:pt x="114300" y="1944766"/>
                    <a:pt x="135890" y="1949846"/>
                    <a:pt x="160020" y="1949846"/>
                  </a:cubicBezTo>
                  <a:lnTo>
                    <a:pt x="2201485" y="1949846"/>
                  </a:lnTo>
                  <a:cubicBezTo>
                    <a:pt x="2289115" y="1949846"/>
                    <a:pt x="2360235" y="1878726"/>
                    <a:pt x="2360235" y="1791096"/>
                  </a:cubicBezTo>
                  <a:lnTo>
                    <a:pt x="2360235" y="158750"/>
                  </a:lnTo>
                  <a:cubicBezTo>
                    <a:pt x="2360235" y="140970"/>
                    <a:pt x="2356425" y="123190"/>
                    <a:pt x="2351345" y="106680"/>
                  </a:cubicBezTo>
                  <a:cubicBezTo>
                    <a:pt x="2372935" y="132080"/>
                    <a:pt x="2386905" y="165100"/>
                    <a:pt x="2386905" y="201930"/>
                  </a:cubicBezTo>
                  <a:lnTo>
                    <a:pt x="2386905" y="1834276"/>
                  </a:lnTo>
                  <a:cubicBezTo>
                    <a:pt x="2386905" y="1834276"/>
                    <a:pt x="2386905" y="1834276"/>
                    <a:pt x="2386905" y="1834276"/>
                  </a:cubicBezTo>
                  <a:close/>
                </a:path>
              </a:pathLst>
            </a:custGeom>
            <a:solidFill>
              <a:srgbClr val="704430"/>
            </a:solidFill>
          </p:spPr>
        </p:sp>
      </p:grpSp>
      <p:grpSp>
        <p:nvGrpSpPr>
          <p:cNvPr id="17" name="Group 17"/>
          <p:cNvGrpSpPr/>
          <p:nvPr/>
        </p:nvGrpSpPr>
        <p:grpSpPr>
          <a:xfrm>
            <a:off x="14774248" y="1273027"/>
            <a:ext cx="245953" cy="245953"/>
            <a:chOff x="0" y="0"/>
            <a:chExt cx="6350000" cy="6350000"/>
          </a:xfrm>
        </p:grpSpPr>
        <p:sp>
          <p:nvSpPr>
            <p:cNvPr id="18" name="Freeform 1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grpSp>
        <p:nvGrpSpPr>
          <p:cNvPr id="19" name="Group 19"/>
          <p:cNvGrpSpPr/>
          <p:nvPr/>
        </p:nvGrpSpPr>
        <p:grpSpPr>
          <a:xfrm>
            <a:off x="15255710" y="1273027"/>
            <a:ext cx="245953" cy="245953"/>
            <a:chOff x="0" y="0"/>
            <a:chExt cx="6350000" cy="6350000"/>
          </a:xfrm>
        </p:grpSpPr>
        <p:sp>
          <p:nvSpPr>
            <p:cNvPr id="20" name="Freeform 2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grpSp>
        <p:nvGrpSpPr>
          <p:cNvPr id="21" name="Group 21"/>
          <p:cNvGrpSpPr/>
          <p:nvPr/>
        </p:nvGrpSpPr>
        <p:grpSpPr>
          <a:xfrm>
            <a:off x="15737172" y="1273027"/>
            <a:ext cx="245953" cy="245953"/>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sp>
        <p:nvSpPr>
          <p:cNvPr id="28" name="TextBox 19">
            <a:extLst>
              <a:ext uri="{FF2B5EF4-FFF2-40B4-BE49-F238E27FC236}">
                <a16:creationId xmlns:a16="http://schemas.microsoft.com/office/drawing/2014/main" id="{AE78727C-43B0-1ABC-2D03-6CE14613FB76}"/>
              </a:ext>
            </a:extLst>
          </p:cNvPr>
          <p:cNvSpPr txBox="1"/>
          <p:nvPr/>
        </p:nvSpPr>
        <p:spPr>
          <a:xfrm>
            <a:off x="448547" y="223302"/>
            <a:ext cx="4253236" cy="110985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lIns="0" tIns="0" rIns="0" bIns="0" rtlCol="0" anchor="t">
            <a:spAutoFit/>
          </a:bodyPr>
          <a:lstStyle/>
          <a:p>
            <a:pPr algn="ctr">
              <a:lnSpc>
                <a:spcPts val="9900"/>
              </a:lnSpc>
            </a:pPr>
            <a:r>
              <a:rPr lang="en-US" sz="5400" b="1">
                <a:solidFill>
                  <a:schemeClr val="tx1"/>
                </a:solidFill>
                <a:latin typeface="Arial" panose="020B0604020202020204" pitchFamily="34" charset="0"/>
                <a:cs typeface="Arial" panose="020B0604020202020204" pitchFamily="34" charset="0"/>
              </a:rPr>
              <a:t>Giải</a:t>
            </a:r>
            <a:endParaRPr lang="en-US" sz="5400" b="1">
              <a:solidFill>
                <a:srgbClr val="FFF3ED"/>
              </a:solidFill>
              <a:latin typeface="Arial" panose="020B0604020202020204" pitchFamily="34" charset="0"/>
              <a:cs typeface="Arial" panose="020B0604020202020204" pitchFamily="34" charset="0"/>
            </a:endParaRPr>
          </a:p>
        </p:txBody>
      </p:sp>
      <p:sp>
        <p:nvSpPr>
          <p:cNvPr id="7" name="Rectangle 2">
            <a:extLst>
              <a:ext uri="{FF2B5EF4-FFF2-40B4-BE49-F238E27FC236}">
                <a16:creationId xmlns:a16="http://schemas.microsoft.com/office/drawing/2014/main" id="{E333F83B-3687-0BBB-58D1-EAFF8EE0083B}"/>
              </a:ext>
            </a:extLst>
          </p:cNvPr>
          <p:cNvSpPr>
            <a:spLocks noChangeArrowheads="1"/>
          </p:cNvSpPr>
          <p:nvPr/>
        </p:nvSpPr>
        <p:spPr bwMode="auto">
          <a:xfrm>
            <a:off x="1329162" y="1691905"/>
            <a:ext cx="1005435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altLang="en-US" sz="3600">
                <a:latin typeface="Arial" panose="020B0604020202020204" pitchFamily="34" charset="0"/>
                <a:ea typeface="Calibri" panose="020F0502020204030204" pitchFamily="34" charset="0"/>
                <a:cs typeface="Arial" panose="020B0604020202020204" pitchFamily="34" charset="0"/>
              </a:rPr>
              <a:t>a) Sơ đồ h</a:t>
            </a:r>
            <a:r>
              <a:rPr lang="en-US" altLang="en-US" sz="3600">
                <a:latin typeface="Calibri" panose="020F0502020204030204" pitchFamily="34" charset="0"/>
                <a:ea typeface="Calibri" panose="020F0502020204030204" pitchFamily="34" charset="0"/>
                <a:cs typeface="Arial" panose="020B0604020202020204" pitchFamily="34" charset="0"/>
              </a:rPr>
              <a:t>ì</a:t>
            </a:r>
            <a:r>
              <a:rPr lang="en-US" altLang="en-US" sz="3600">
                <a:latin typeface="Arial" panose="020B0604020202020204" pitchFamily="34" charset="0"/>
                <a:ea typeface="Calibri" panose="020F0502020204030204" pitchFamily="34" charset="0"/>
                <a:cs typeface="Arial" panose="020B0604020202020204" pitchFamily="34" charset="0"/>
              </a:rPr>
              <a:t>nh cây biểu thị sự h</a:t>
            </a:r>
            <a:r>
              <a:rPr lang="en-US" altLang="en-US" sz="3600">
                <a:latin typeface="Calibri" panose="020F0502020204030204" pitchFamily="34" charset="0"/>
                <a:ea typeface="Calibri" panose="020F0502020204030204" pitchFamily="34" charset="0"/>
                <a:cs typeface="Arial" panose="020B0604020202020204" pitchFamily="34" charset="0"/>
              </a:rPr>
              <a:t>ì</a:t>
            </a:r>
            <a:r>
              <a:rPr lang="en-US" altLang="en-US" sz="3600">
                <a:latin typeface="Arial" panose="020B0604020202020204" pitchFamily="34" charset="0"/>
                <a:ea typeface="Calibri" panose="020F0502020204030204" pitchFamily="34" charset="0"/>
                <a:cs typeface="Arial" panose="020B0604020202020204" pitchFamily="34" charset="0"/>
              </a:rPr>
              <a:t>nh th</a:t>
            </a:r>
            <a:r>
              <a:rPr lang="en-US" altLang="en-US" sz="3600">
                <a:latin typeface="Calibri" panose="020F0502020204030204" pitchFamily="34" charset="0"/>
                <a:ea typeface="Calibri" panose="020F0502020204030204" pitchFamily="34" charset="0"/>
                <a:cs typeface="Arial" panose="020B0604020202020204" pitchFamily="34" charset="0"/>
              </a:rPr>
              <a:t>à</a:t>
            </a:r>
            <a:r>
              <a:rPr lang="en-US" altLang="en-US" sz="3600">
                <a:latin typeface="Arial" panose="020B0604020202020204" pitchFamily="34" charset="0"/>
                <a:ea typeface="Calibri" panose="020F0502020204030204" pitchFamily="34" charset="0"/>
                <a:cs typeface="Arial" panose="020B0604020202020204" pitchFamily="34" charset="0"/>
              </a:rPr>
              <a:t>nh giao tử:</a:t>
            </a:r>
            <a:endParaRPr lang="en-US" altLang="en-US" sz="3600"/>
          </a:p>
          <a:p>
            <a:pPr eaLnBrk="0" fontAlgn="base" hangingPunct="0">
              <a:spcBef>
                <a:spcPct val="0"/>
              </a:spcBef>
              <a:spcAft>
                <a:spcPct val="0"/>
              </a:spcAft>
            </a:pPr>
            <a:endParaRPr lang="en-US" altLang="en-US" sz="3600">
              <a:latin typeface="Arial" panose="020B0604020202020204" pitchFamily="34" charset="0"/>
            </a:endParaRPr>
          </a:p>
        </p:txBody>
      </p:sp>
      <p:sp>
        <p:nvSpPr>
          <p:cNvPr id="8" name="Rectangle 3">
            <a:extLst>
              <a:ext uri="{FF2B5EF4-FFF2-40B4-BE49-F238E27FC236}">
                <a16:creationId xmlns:a16="http://schemas.microsoft.com/office/drawing/2014/main" id="{3D27A073-704D-55B1-6087-5BDACD06FB44}"/>
              </a:ext>
            </a:extLst>
          </p:cNvPr>
          <p:cNvSpPr>
            <a:spLocks noChangeArrowheads="1"/>
          </p:cNvSpPr>
          <p:nvPr/>
        </p:nvSpPr>
        <p:spPr bwMode="auto">
          <a:xfrm>
            <a:off x="1328401" y="8819069"/>
            <a:ext cx="1529264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r>
              <a:rPr lang="nl-NL" altLang="en-US" sz="4000">
                <a:latin typeface="Arial" panose="020B0604020202020204" pitchFamily="34" charset="0"/>
                <a:ea typeface="Calibri" panose="020F0502020204030204" pitchFamily="34" charset="0"/>
                <a:cs typeface="Arial" panose="020B0604020202020204" pitchFamily="34" charset="0"/>
              </a:rPr>
              <a:t>b) Từ sơ đồ h</a:t>
            </a:r>
            <a:r>
              <a:rPr lang="nl-NL" altLang="en-US" sz="4000">
                <a:latin typeface="Calibri" panose="020F0502020204030204" pitchFamily="34" charset="0"/>
                <a:ea typeface="Calibri" panose="020F0502020204030204" pitchFamily="34" charset="0"/>
                <a:cs typeface="Arial" panose="020B0604020202020204" pitchFamily="34" charset="0"/>
              </a:rPr>
              <a:t>ì</a:t>
            </a:r>
            <a:r>
              <a:rPr lang="nl-NL" altLang="en-US" sz="4000">
                <a:latin typeface="Arial" panose="020B0604020202020204" pitchFamily="34" charset="0"/>
                <a:ea typeface="Calibri" panose="020F0502020204030204" pitchFamily="34" charset="0"/>
                <a:cs typeface="Arial" panose="020B0604020202020204" pitchFamily="34" charset="0"/>
              </a:rPr>
              <a:t>nh cây, ta c</a:t>
            </a:r>
            <a:r>
              <a:rPr lang="nl-NL" altLang="en-US" sz="4000">
                <a:latin typeface="Calibri" panose="020F0502020204030204" pitchFamily="34" charset="0"/>
                <a:ea typeface="Calibri" panose="020F0502020204030204" pitchFamily="34" charset="0"/>
                <a:cs typeface="Arial" panose="020B0604020202020204" pitchFamily="34" charset="0"/>
              </a:rPr>
              <a:t>ó</a:t>
            </a:r>
            <a:r>
              <a:rPr lang="nl-NL" altLang="en-US" sz="4000">
                <a:latin typeface="Arial" panose="020B0604020202020204" pitchFamily="34" charset="0"/>
                <a:ea typeface="Calibri" panose="020F0502020204030204" pitchFamily="34" charset="0"/>
                <a:cs typeface="Arial" panose="020B0604020202020204" pitchFamily="34" charset="0"/>
              </a:rPr>
              <a:t> 8 loại giao tử của kiểu gen AaBbDdEE.</a:t>
            </a:r>
            <a:endParaRPr lang="nl-NL" altLang="en-US" sz="4000">
              <a:latin typeface="Arial" panose="020B0604020202020204" pitchFamily="34" charset="0"/>
            </a:endParaRPr>
          </a:p>
        </p:txBody>
      </p:sp>
      <p:pic>
        <p:nvPicPr>
          <p:cNvPr id="10" name="Picture 9" descr="Diagram&#10;&#10;Description automatically generated">
            <a:extLst>
              <a:ext uri="{FF2B5EF4-FFF2-40B4-BE49-F238E27FC236}">
                <a16:creationId xmlns:a16="http://schemas.microsoft.com/office/drawing/2014/main" id="{3B44C958-2519-746F-5CF4-A26BE9329E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7703" y="2707653"/>
            <a:ext cx="9785936" cy="5850976"/>
          </a:xfrm>
          <a:prstGeom prst="rect">
            <a:avLst/>
          </a:prstGeom>
        </p:spPr>
      </p:pic>
    </p:spTree>
    <p:extLst>
      <p:ext uri="{BB962C8B-B14F-4D97-AF65-F5344CB8AC3E}">
        <p14:creationId xmlns:p14="http://schemas.microsoft.com/office/powerpoint/2010/main" val="386574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24008" y="0"/>
            <a:ext cx="18288000" cy="10287000"/>
          </a:xfrm>
          <a:prstGeom prst="rect">
            <a:avLst/>
          </a:prstGeom>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800663" y="85591"/>
            <a:ext cx="3233824" cy="3607714"/>
          </a:xfrm>
          <a:prstGeom prst="rect">
            <a:avLst/>
          </a:prstGeom>
        </p:spPr>
      </p:pic>
      <p:grpSp>
        <p:nvGrpSpPr>
          <p:cNvPr id="4" name="Group 4"/>
          <p:cNvGrpSpPr/>
          <p:nvPr/>
        </p:nvGrpSpPr>
        <p:grpSpPr>
          <a:xfrm>
            <a:off x="800663" y="3471429"/>
            <a:ext cx="3937511" cy="5742911"/>
            <a:chOff x="0" y="0"/>
            <a:chExt cx="1570252" cy="1779387"/>
          </a:xfrm>
        </p:grpSpPr>
        <p:sp>
          <p:nvSpPr>
            <p:cNvPr id="5" name="Freeform 5"/>
            <p:cNvSpPr/>
            <p:nvPr/>
          </p:nvSpPr>
          <p:spPr>
            <a:xfrm>
              <a:off x="92710" y="106680"/>
              <a:ext cx="1466112" cy="1660007"/>
            </a:xfrm>
            <a:custGeom>
              <a:avLst/>
              <a:gdLst/>
              <a:ahLst/>
              <a:cxnLst/>
              <a:rect l="l" t="t" r="r" b="b"/>
              <a:pathLst>
                <a:path w="1466112" h="1660007">
                  <a:moveTo>
                    <a:pt x="1439442" y="1470777"/>
                  </a:moveTo>
                  <a:cubicBezTo>
                    <a:pt x="1439442" y="1558407"/>
                    <a:pt x="1363242" y="1629527"/>
                    <a:pt x="1281962" y="1629527"/>
                  </a:cubicBezTo>
                  <a:lnTo>
                    <a:pt x="66040" y="1629527"/>
                  </a:lnTo>
                  <a:cubicBezTo>
                    <a:pt x="43180" y="1629527"/>
                    <a:pt x="20320" y="1624447"/>
                    <a:pt x="0" y="1615557"/>
                  </a:cubicBezTo>
                  <a:cubicBezTo>
                    <a:pt x="26670" y="1643497"/>
                    <a:pt x="63500" y="1660007"/>
                    <a:pt x="103471" y="1660007"/>
                  </a:cubicBezTo>
                  <a:lnTo>
                    <a:pt x="1320062" y="1660007"/>
                  </a:lnTo>
                  <a:cubicBezTo>
                    <a:pt x="1400072" y="1660007"/>
                    <a:pt x="1466112" y="1593967"/>
                    <a:pt x="1466112" y="1513957"/>
                  </a:cubicBezTo>
                  <a:lnTo>
                    <a:pt x="1466112" y="95250"/>
                  </a:lnTo>
                  <a:cubicBezTo>
                    <a:pt x="1466112" y="58420"/>
                    <a:pt x="1452142" y="25400"/>
                    <a:pt x="1430552" y="0"/>
                  </a:cubicBezTo>
                  <a:cubicBezTo>
                    <a:pt x="1436902" y="16510"/>
                    <a:pt x="1439442" y="34290"/>
                    <a:pt x="1439442" y="52070"/>
                  </a:cubicBezTo>
                  <a:lnTo>
                    <a:pt x="1439442" y="1470777"/>
                  </a:lnTo>
                  <a:lnTo>
                    <a:pt x="1439442" y="1470777"/>
                  </a:lnTo>
                  <a:close/>
                </a:path>
              </a:pathLst>
            </a:custGeom>
            <a:solidFill>
              <a:srgbClr val="704430"/>
            </a:solidFill>
          </p:spPr>
        </p:sp>
        <p:sp>
          <p:nvSpPr>
            <p:cNvPr id="6" name="Freeform 6"/>
            <p:cNvSpPr/>
            <p:nvPr/>
          </p:nvSpPr>
          <p:spPr>
            <a:xfrm>
              <a:off x="12700" y="12700"/>
              <a:ext cx="1505482" cy="1710807"/>
            </a:xfrm>
            <a:custGeom>
              <a:avLst/>
              <a:gdLst/>
              <a:ahLst/>
              <a:cxnLst/>
              <a:rect l="l" t="t" r="r" b="b"/>
              <a:pathLst>
                <a:path w="1505482" h="1710807">
                  <a:moveTo>
                    <a:pt x="146050" y="1710807"/>
                  </a:moveTo>
                  <a:lnTo>
                    <a:pt x="1359432" y="1710807"/>
                  </a:lnTo>
                  <a:cubicBezTo>
                    <a:pt x="1439442" y="1710807"/>
                    <a:pt x="1505482" y="1644767"/>
                    <a:pt x="1505482" y="1564757"/>
                  </a:cubicBezTo>
                  <a:lnTo>
                    <a:pt x="1505482" y="146050"/>
                  </a:lnTo>
                  <a:cubicBezTo>
                    <a:pt x="1505482" y="66040"/>
                    <a:pt x="1439442" y="0"/>
                    <a:pt x="1359432" y="0"/>
                  </a:cubicBezTo>
                  <a:lnTo>
                    <a:pt x="146050" y="0"/>
                  </a:lnTo>
                  <a:cubicBezTo>
                    <a:pt x="66040" y="0"/>
                    <a:pt x="0" y="66040"/>
                    <a:pt x="0" y="146050"/>
                  </a:cubicBezTo>
                  <a:lnTo>
                    <a:pt x="0" y="1564757"/>
                  </a:lnTo>
                  <a:cubicBezTo>
                    <a:pt x="0" y="1646037"/>
                    <a:pt x="66040" y="1710807"/>
                    <a:pt x="146050" y="1710807"/>
                  </a:cubicBezTo>
                  <a:close/>
                </a:path>
              </a:pathLst>
            </a:custGeom>
            <a:solidFill>
              <a:srgbClr val="B9DDBF"/>
            </a:solidFill>
          </p:spPr>
        </p:sp>
        <p:sp>
          <p:nvSpPr>
            <p:cNvPr id="7" name="Freeform 7"/>
            <p:cNvSpPr/>
            <p:nvPr/>
          </p:nvSpPr>
          <p:spPr>
            <a:xfrm>
              <a:off x="0" y="0"/>
              <a:ext cx="1570252" cy="1779387"/>
            </a:xfrm>
            <a:custGeom>
              <a:avLst/>
              <a:gdLst/>
              <a:ahLst/>
              <a:cxnLst/>
              <a:rect l="l" t="t" r="r" b="b"/>
              <a:pathLst>
                <a:path w="1570252" h="1779387">
                  <a:moveTo>
                    <a:pt x="1506752" y="74930"/>
                  </a:moveTo>
                  <a:cubicBezTo>
                    <a:pt x="1478812" y="30480"/>
                    <a:pt x="1429282" y="0"/>
                    <a:pt x="1372132" y="0"/>
                  </a:cubicBezTo>
                  <a:lnTo>
                    <a:pt x="158750" y="0"/>
                  </a:lnTo>
                  <a:cubicBezTo>
                    <a:pt x="71120" y="0"/>
                    <a:pt x="0" y="71120"/>
                    <a:pt x="0" y="158750"/>
                  </a:cubicBezTo>
                  <a:lnTo>
                    <a:pt x="0" y="1577457"/>
                  </a:lnTo>
                  <a:cubicBezTo>
                    <a:pt x="0" y="1629527"/>
                    <a:pt x="25400" y="1675247"/>
                    <a:pt x="63500" y="1704457"/>
                  </a:cubicBezTo>
                  <a:cubicBezTo>
                    <a:pt x="91440" y="1748907"/>
                    <a:pt x="140970" y="1779387"/>
                    <a:pt x="197347" y="1779387"/>
                  </a:cubicBezTo>
                  <a:lnTo>
                    <a:pt x="1411502" y="1779387"/>
                  </a:lnTo>
                  <a:cubicBezTo>
                    <a:pt x="1499132" y="1779387"/>
                    <a:pt x="1570252" y="1708267"/>
                    <a:pt x="1570252" y="1620637"/>
                  </a:cubicBezTo>
                  <a:lnTo>
                    <a:pt x="1570252" y="201930"/>
                  </a:lnTo>
                  <a:cubicBezTo>
                    <a:pt x="1570252" y="149860"/>
                    <a:pt x="1544852" y="104140"/>
                    <a:pt x="1506752" y="74930"/>
                  </a:cubicBezTo>
                  <a:close/>
                  <a:moveTo>
                    <a:pt x="12700" y="1577457"/>
                  </a:moveTo>
                  <a:lnTo>
                    <a:pt x="12700" y="158750"/>
                  </a:lnTo>
                  <a:cubicBezTo>
                    <a:pt x="12700" y="78740"/>
                    <a:pt x="78740" y="12700"/>
                    <a:pt x="158750" y="12700"/>
                  </a:cubicBezTo>
                  <a:lnTo>
                    <a:pt x="1372132" y="12700"/>
                  </a:lnTo>
                  <a:cubicBezTo>
                    <a:pt x="1452142" y="12700"/>
                    <a:pt x="1518182" y="78740"/>
                    <a:pt x="1518182" y="158750"/>
                  </a:cubicBezTo>
                  <a:lnTo>
                    <a:pt x="1518182" y="1577457"/>
                  </a:lnTo>
                  <a:cubicBezTo>
                    <a:pt x="1518182" y="1657467"/>
                    <a:pt x="1452142" y="1723507"/>
                    <a:pt x="1372132" y="1723507"/>
                  </a:cubicBezTo>
                  <a:lnTo>
                    <a:pt x="158750" y="1723507"/>
                  </a:lnTo>
                  <a:cubicBezTo>
                    <a:pt x="78740" y="1723507"/>
                    <a:pt x="12700" y="1658737"/>
                    <a:pt x="12700" y="1577457"/>
                  </a:cubicBezTo>
                  <a:close/>
                  <a:moveTo>
                    <a:pt x="1558822" y="1620637"/>
                  </a:moveTo>
                  <a:cubicBezTo>
                    <a:pt x="1558822" y="1700647"/>
                    <a:pt x="1491512" y="1766687"/>
                    <a:pt x="1411502" y="1766687"/>
                  </a:cubicBezTo>
                  <a:lnTo>
                    <a:pt x="197347" y="1766687"/>
                  </a:lnTo>
                  <a:cubicBezTo>
                    <a:pt x="157480" y="1766687"/>
                    <a:pt x="120650" y="1750177"/>
                    <a:pt x="93980" y="1722237"/>
                  </a:cubicBezTo>
                  <a:cubicBezTo>
                    <a:pt x="114300" y="1731127"/>
                    <a:pt x="135890" y="1736207"/>
                    <a:pt x="160020" y="1736207"/>
                  </a:cubicBezTo>
                  <a:lnTo>
                    <a:pt x="1373402" y="1736207"/>
                  </a:lnTo>
                  <a:cubicBezTo>
                    <a:pt x="1461032" y="1736207"/>
                    <a:pt x="1532152" y="1665087"/>
                    <a:pt x="1532152" y="1577457"/>
                  </a:cubicBezTo>
                  <a:lnTo>
                    <a:pt x="1532152" y="158750"/>
                  </a:lnTo>
                  <a:cubicBezTo>
                    <a:pt x="1532152" y="140970"/>
                    <a:pt x="1528342" y="123190"/>
                    <a:pt x="1523262" y="106680"/>
                  </a:cubicBezTo>
                  <a:cubicBezTo>
                    <a:pt x="1544852" y="132080"/>
                    <a:pt x="1558822" y="165100"/>
                    <a:pt x="1558822" y="201930"/>
                  </a:cubicBezTo>
                  <a:lnTo>
                    <a:pt x="1558822" y="1620637"/>
                  </a:lnTo>
                  <a:cubicBezTo>
                    <a:pt x="1558822" y="1620637"/>
                    <a:pt x="1558822" y="1620637"/>
                    <a:pt x="1558822" y="1620637"/>
                  </a:cubicBezTo>
                  <a:close/>
                </a:path>
              </a:pathLst>
            </a:custGeom>
            <a:solidFill>
              <a:srgbClr val="704430"/>
            </a:solidFill>
          </p:spPr>
        </p:sp>
      </p:grpSp>
      <p:grpSp>
        <p:nvGrpSpPr>
          <p:cNvPr id="8" name="Group 8"/>
          <p:cNvGrpSpPr/>
          <p:nvPr/>
        </p:nvGrpSpPr>
        <p:grpSpPr>
          <a:xfrm>
            <a:off x="9698211" y="2750127"/>
            <a:ext cx="3710211" cy="6098070"/>
            <a:chOff x="0" y="0"/>
            <a:chExt cx="1570252" cy="1779387"/>
          </a:xfrm>
        </p:grpSpPr>
        <p:sp>
          <p:nvSpPr>
            <p:cNvPr id="9" name="Freeform 9"/>
            <p:cNvSpPr/>
            <p:nvPr/>
          </p:nvSpPr>
          <p:spPr>
            <a:xfrm>
              <a:off x="92710" y="106680"/>
              <a:ext cx="1466112" cy="1660007"/>
            </a:xfrm>
            <a:custGeom>
              <a:avLst/>
              <a:gdLst/>
              <a:ahLst/>
              <a:cxnLst/>
              <a:rect l="l" t="t" r="r" b="b"/>
              <a:pathLst>
                <a:path w="1466112" h="1660007">
                  <a:moveTo>
                    <a:pt x="1439442" y="1470777"/>
                  </a:moveTo>
                  <a:cubicBezTo>
                    <a:pt x="1439442" y="1558407"/>
                    <a:pt x="1363242" y="1629527"/>
                    <a:pt x="1281962" y="1629527"/>
                  </a:cubicBezTo>
                  <a:lnTo>
                    <a:pt x="66040" y="1629527"/>
                  </a:lnTo>
                  <a:cubicBezTo>
                    <a:pt x="43180" y="1629527"/>
                    <a:pt x="20320" y="1624447"/>
                    <a:pt x="0" y="1615557"/>
                  </a:cubicBezTo>
                  <a:cubicBezTo>
                    <a:pt x="26670" y="1643497"/>
                    <a:pt x="63500" y="1660007"/>
                    <a:pt x="103471" y="1660007"/>
                  </a:cubicBezTo>
                  <a:lnTo>
                    <a:pt x="1320062" y="1660007"/>
                  </a:lnTo>
                  <a:cubicBezTo>
                    <a:pt x="1400072" y="1660007"/>
                    <a:pt x="1466112" y="1593967"/>
                    <a:pt x="1466112" y="1513957"/>
                  </a:cubicBezTo>
                  <a:lnTo>
                    <a:pt x="1466112" y="95250"/>
                  </a:lnTo>
                  <a:cubicBezTo>
                    <a:pt x="1466112" y="58420"/>
                    <a:pt x="1452142" y="25400"/>
                    <a:pt x="1430552" y="0"/>
                  </a:cubicBezTo>
                  <a:cubicBezTo>
                    <a:pt x="1436902" y="16510"/>
                    <a:pt x="1439442" y="34290"/>
                    <a:pt x="1439442" y="52070"/>
                  </a:cubicBezTo>
                  <a:lnTo>
                    <a:pt x="1439442" y="1470777"/>
                  </a:lnTo>
                  <a:lnTo>
                    <a:pt x="1439442" y="1470777"/>
                  </a:lnTo>
                  <a:close/>
                </a:path>
              </a:pathLst>
            </a:custGeom>
            <a:solidFill>
              <a:srgbClr val="704430"/>
            </a:solidFill>
          </p:spPr>
        </p:sp>
        <p:sp>
          <p:nvSpPr>
            <p:cNvPr id="10" name="Freeform 10"/>
            <p:cNvSpPr/>
            <p:nvPr/>
          </p:nvSpPr>
          <p:spPr>
            <a:xfrm>
              <a:off x="12700" y="12700"/>
              <a:ext cx="1505482" cy="1710807"/>
            </a:xfrm>
            <a:custGeom>
              <a:avLst/>
              <a:gdLst/>
              <a:ahLst/>
              <a:cxnLst/>
              <a:rect l="l" t="t" r="r" b="b"/>
              <a:pathLst>
                <a:path w="1505482" h="1710807">
                  <a:moveTo>
                    <a:pt x="146050" y="1710807"/>
                  </a:moveTo>
                  <a:lnTo>
                    <a:pt x="1359432" y="1710807"/>
                  </a:lnTo>
                  <a:cubicBezTo>
                    <a:pt x="1439442" y="1710807"/>
                    <a:pt x="1505482" y="1644767"/>
                    <a:pt x="1505482" y="1564757"/>
                  </a:cubicBezTo>
                  <a:lnTo>
                    <a:pt x="1505482" y="146050"/>
                  </a:lnTo>
                  <a:cubicBezTo>
                    <a:pt x="1505482" y="66040"/>
                    <a:pt x="1439442" y="0"/>
                    <a:pt x="1359432" y="0"/>
                  </a:cubicBezTo>
                  <a:lnTo>
                    <a:pt x="146050" y="0"/>
                  </a:lnTo>
                  <a:cubicBezTo>
                    <a:pt x="66040" y="0"/>
                    <a:pt x="0" y="66040"/>
                    <a:pt x="0" y="146050"/>
                  </a:cubicBezTo>
                  <a:lnTo>
                    <a:pt x="0" y="1564757"/>
                  </a:lnTo>
                  <a:cubicBezTo>
                    <a:pt x="0" y="1646037"/>
                    <a:pt x="66040" y="1710807"/>
                    <a:pt x="146050" y="1710807"/>
                  </a:cubicBezTo>
                  <a:close/>
                </a:path>
              </a:pathLst>
            </a:custGeom>
            <a:solidFill>
              <a:srgbClr val="B9DDBF"/>
            </a:solidFill>
          </p:spPr>
        </p:sp>
        <p:sp>
          <p:nvSpPr>
            <p:cNvPr id="11" name="Freeform 11"/>
            <p:cNvSpPr/>
            <p:nvPr/>
          </p:nvSpPr>
          <p:spPr>
            <a:xfrm>
              <a:off x="0" y="0"/>
              <a:ext cx="1570252" cy="1779387"/>
            </a:xfrm>
            <a:custGeom>
              <a:avLst/>
              <a:gdLst/>
              <a:ahLst/>
              <a:cxnLst/>
              <a:rect l="l" t="t" r="r" b="b"/>
              <a:pathLst>
                <a:path w="1570252" h="1779387">
                  <a:moveTo>
                    <a:pt x="1506752" y="74930"/>
                  </a:moveTo>
                  <a:cubicBezTo>
                    <a:pt x="1478812" y="30480"/>
                    <a:pt x="1429282" y="0"/>
                    <a:pt x="1372132" y="0"/>
                  </a:cubicBezTo>
                  <a:lnTo>
                    <a:pt x="158750" y="0"/>
                  </a:lnTo>
                  <a:cubicBezTo>
                    <a:pt x="71120" y="0"/>
                    <a:pt x="0" y="71120"/>
                    <a:pt x="0" y="158750"/>
                  </a:cubicBezTo>
                  <a:lnTo>
                    <a:pt x="0" y="1577457"/>
                  </a:lnTo>
                  <a:cubicBezTo>
                    <a:pt x="0" y="1629527"/>
                    <a:pt x="25400" y="1675247"/>
                    <a:pt x="63500" y="1704457"/>
                  </a:cubicBezTo>
                  <a:cubicBezTo>
                    <a:pt x="91440" y="1748907"/>
                    <a:pt x="140970" y="1779387"/>
                    <a:pt x="197347" y="1779387"/>
                  </a:cubicBezTo>
                  <a:lnTo>
                    <a:pt x="1411502" y="1779387"/>
                  </a:lnTo>
                  <a:cubicBezTo>
                    <a:pt x="1499132" y="1779387"/>
                    <a:pt x="1570252" y="1708267"/>
                    <a:pt x="1570252" y="1620637"/>
                  </a:cubicBezTo>
                  <a:lnTo>
                    <a:pt x="1570252" y="201930"/>
                  </a:lnTo>
                  <a:cubicBezTo>
                    <a:pt x="1570252" y="149860"/>
                    <a:pt x="1544852" y="104140"/>
                    <a:pt x="1506752" y="74930"/>
                  </a:cubicBezTo>
                  <a:close/>
                  <a:moveTo>
                    <a:pt x="12700" y="1577457"/>
                  </a:moveTo>
                  <a:lnTo>
                    <a:pt x="12700" y="158750"/>
                  </a:lnTo>
                  <a:cubicBezTo>
                    <a:pt x="12700" y="78740"/>
                    <a:pt x="78740" y="12700"/>
                    <a:pt x="158750" y="12700"/>
                  </a:cubicBezTo>
                  <a:lnTo>
                    <a:pt x="1372132" y="12700"/>
                  </a:lnTo>
                  <a:cubicBezTo>
                    <a:pt x="1452142" y="12700"/>
                    <a:pt x="1518182" y="78740"/>
                    <a:pt x="1518182" y="158750"/>
                  </a:cubicBezTo>
                  <a:lnTo>
                    <a:pt x="1518182" y="1577457"/>
                  </a:lnTo>
                  <a:cubicBezTo>
                    <a:pt x="1518182" y="1657467"/>
                    <a:pt x="1452142" y="1723507"/>
                    <a:pt x="1372132" y="1723507"/>
                  </a:cubicBezTo>
                  <a:lnTo>
                    <a:pt x="158750" y="1723507"/>
                  </a:lnTo>
                  <a:cubicBezTo>
                    <a:pt x="78740" y="1723507"/>
                    <a:pt x="12700" y="1658737"/>
                    <a:pt x="12700" y="1577457"/>
                  </a:cubicBezTo>
                  <a:close/>
                  <a:moveTo>
                    <a:pt x="1558822" y="1620637"/>
                  </a:moveTo>
                  <a:cubicBezTo>
                    <a:pt x="1558822" y="1700647"/>
                    <a:pt x="1491512" y="1766687"/>
                    <a:pt x="1411502" y="1766687"/>
                  </a:cubicBezTo>
                  <a:lnTo>
                    <a:pt x="197347" y="1766687"/>
                  </a:lnTo>
                  <a:cubicBezTo>
                    <a:pt x="157480" y="1766687"/>
                    <a:pt x="120650" y="1750177"/>
                    <a:pt x="93980" y="1722237"/>
                  </a:cubicBezTo>
                  <a:cubicBezTo>
                    <a:pt x="114300" y="1731127"/>
                    <a:pt x="135890" y="1736207"/>
                    <a:pt x="160020" y="1736207"/>
                  </a:cubicBezTo>
                  <a:lnTo>
                    <a:pt x="1373402" y="1736207"/>
                  </a:lnTo>
                  <a:cubicBezTo>
                    <a:pt x="1461032" y="1736207"/>
                    <a:pt x="1532152" y="1665087"/>
                    <a:pt x="1532152" y="1577457"/>
                  </a:cubicBezTo>
                  <a:lnTo>
                    <a:pt x="1532152" y="158750"/>
                  </a:lnTo>
                  <a:cubicBezTo>
                    <a:pt x="1532152" y="140970"/>
                    <a:pt x="1528342" y="123190"/>
                    <a:pt x="1523262" y="106680"/>
                  </a:cubicBezTo>
                  <a:cubicBezTo>
                    <a:pt x="1544852" y="132080"/>
                    <a:pt x="1558822" y="165100"/>
                    <a:pt x="1558822" y="201930"/>
                  </a:cubicBezTo>
                  <a:lnTo>
                    <a:pt x="1558822" y="1620637"/>
                  </a:lnTo>
                  <a:cubicBezTo>
                    <a:pt x="1558822" y="1620637"/>
                    <a:pt x="1558822" y="1620637"/>
                    <a:pt x="1558822" y="1620637"/>
                  </a:cubicBezTo>
                  <a:close/>
                </a:path>
              </a:pathLst>
            </a:custGeom>
            <a:solidFill>
              <a:srgbClr val="704430"/>
            </a:solidFill>
          </p:spPr>
        </p:sp>
      </p:grpSp>
      <p:grpSp>
        <p:nvGrpSpPr>
          <p:cNvPr id="12" name="Group 12"/>
          <p:cNvGrpSpPr/>
          <p:nvPr/>
        </p:nvGrpSpPr>
        <p:grpSpPr>
          <a:xfrm>
            <a:off x="5151644" y="3193648"/>
            <a:ext cx="4161301" cy="6159121"/>
            <a:chOff x="0" y="0"/>
            <a:chExt cx="1570252" cy="1779387"/>
          </a:xfrm>
        </p:grpSpPr>
        <p:sp>
          <p:nvSpPr>
            <p:cNvPr id="13" name="Freeform 13"/>
            <p:cNvSpPr/>
            <p:nvPr/>
          </p:nvSpPr>
          <p:spPr>
            <a:xfrm>
              <a:off x="92710" y="106680"/>
              <a:ext cx="1466112" cy="1660007"/>
            </a:xfrm>
            <a:custGeom>
              <a:avLst/>
              <a:gdLst/>
              <a:ahLst/>
              <a:cxnLst/>
              <a:rect l="l" t="t" r="r" b="b"/>
              <a:pathLst>
                <a:path w="1466112" h="1660007">
                  <a:moveTo>
                    <a:pt x="1439442" y="1470777"/>
                  </a:moveTo>
                  <a:cubicBezTo>
                    <a:pt x="1439442" y="1558407"/>
                    <a:pt x="1363242" y="1629527"/>
                    <a:pt x="1281962" y="1629527"/>
                  </a:cubicBezTo>
                  <a:lnTo>
                    <a:pt x="66040" y="1629527"/>
                  </a:lnTo>
                  <a:cubicBezTo>
                    <a:pt x="43180" y="1629527"/>
                    <a:pt x="20320" y="1624447"/>
                    <a:pt x="0" y="1615557"/>
                  </a:cubicBezTo>
                  <a:cubicBezTo>
                    <a:pt x="26670" y="1643497"/>
                    <a:pt x="63500" y="1660007"/>
                    <a:pt x="103471" y="1660007"/>
                  </a:cubicBezTo>
                  <a:lnTo>
                    <a:pt x="1320062" y="1660007"/>
                  </a:lnTo>
                  <a:cubicBezTo>
                    <a:pt x="1400072" y="1660007"/>
                    <a:pt x="1466112" y="1593967"/>
                    <a:pt x="1466112" y="1513957"/>
                  </a:cubicBezTo>
                  <a:lnTo>
                    <a:pt x="1466112" y="95250"/>
                  </a:lnTo>
                  <a:cubicBezTo>
                    <a:pt x="1466112" y="58420"/>
                    <a:pt x="1452142" y="25400"/>
                    <a:pt x="1430552" y="0"/>
                  </a:cubicBezTo>
                  <a:cubicBezTo>
                    <a:pt x="1436902" y="16510"/>
                    <a:pt x="1439442" y="34290"/>
                    <a:pt x="1439442" y="52070"/>
                  </a:cubicBezTo>
                  <a:lnTo>
                    <a:pt x="1439442" y="1470777"/>
                  </a:lnTo>
                  <a:lnTo>
                    <a:pt x="1439442" y="1470777"/>
                  </a:lnTo>
                  <a:close/>
                </a:path>
              </a:pathLst>
            </a:custGeom>
            <a:solidFill>
              <a:srgbClr val="704430"/>
            </a:solidFill>
          </p:spPr>
        </p:sp>
        <p:sp>
          <p:nvSpPr>
            <p:cNvPr id="14" name="Freeform 14"/>
            <p:cNvSpPr/>
            <p:nvPr/>
          </p:nvSpPr>
          <p:spPr>
            <a:xfrm>
              <a:off x="12700" y="12700"/>
              <a:ext cx="1505482" cy="1710807"/>
            </a:xfrm>
            <a:custGeom>
              <a:avLst/>
              <a:gdLst/>
              <a:ahLst/>
              <a:cxnLst/>
              <a:rect l="l" t="t" r="r" b="b"/>
              <a:pathLst>
                <a:path w="1505482" h="1710807">
                  <a:moveTo>
                    <a:pt x="146050" y="1710807"/>
                  </a:moveTo>
                  <a:lnTo>
                    <a:pt x="1359432" y="1710807"/>
                  </a:lnTo>
                  <a:cubicBezTo>
                    <a:pt x="1439442" y="1710807"/>
                    <a:pt x="1505482" y="1644767"/>
                    <a:pt x="1505482" y="1564757"/>
                  </a:cubicBezTo>
                  <a:lnTo>
                    <a:pt x="1505482" y="146050"/>
                  </a:lnTo>
                  <a:cubicBezTo>
                    <a:pt x="1505482" y="66040"/>
                    <a:pt x="1439442" y="0"/>
                    <a:pt x="1359432" y="0"/>
                  </a:cubicBezTo>
                  <a:lnTo>
                    <a:pt x="146050" y="0"/>
                  </a:lnTo>
                  <a:cubicBezTo>
                    <a:pt x="66040" y="0"/>
                    <a:pt x="0" y="66040"/>
                    <a:pt x="0" y="146050"/>
                  </a:cubicBezTo>
                  <a:lnTo>
                    <a:pt x="0" y="1564757"/>
                  </a:lnTo>
                  <a:cubicBezTo>
                    <a:pt x="0" y="1646037"/>
                    <a:pt x="66040" y="1710807"/>
                    <a:pt x="146050" y="1710807"/>
                  </a:cubicBezTo>
                  <a:close/>
                </a:path>
              </a:pathLst>
            </a:custGeom>
            <a:solidFill>
              <a:srgbClr val="FFF3ED"/>
            </a:solidFill>
          </p:spPr>
        </p:sp>
        <p:sp>
          <p:nvSpPr>
            <p:cNvPr id="15" name="Freeform 15"/>
            <p:cNvSpPr/>
            <p:nvPr/>
          </p:nvSpPr>
          <p:spPr>
            <a:xfrm>
              <a:off x="0" y="0"/>
              <a:ext cx="1570252" cy="1779387"/>
            </a:xfrm>
            <a:custGeom>
              <a:avLst/>
              <a:gdLst/>
              <a:ahLst/>
              <a:cxnLst/>
              <a:rect l="l" t="t" r="r" b="b"/>
              <a:pathLst>
                <a:path w="1570252" h="1779387">
                  <a:moveTo>
                    <a:pt x="1506752" y="74930"/>
                  </a:moveTo>
                  <a:cubicBezTo>
                    <a:pt x="1478812" y="30480"/>
                    <a:pt x="1429282" y="0"/>
                    <a:pt x="1372132" y="0"/>
                  </a:cubicBezTo>
                  <a:lnTo>
                    <a:pt x="158750" y="0"/>
                  </a:lnTo>
                  <a:cubicBezTo>
                    <a:pt x="71120" y="0"/>
                    <a:pt x="0" y="71120"/>
                    <a:pt x="0" y="158750"/>
                  </a:cubicBezTo>
                  <a:lnTo>
                    <a:pt x="0" y="1577457"/>
                  </a:lnTo>
                  <a:cubicBezTo>
                    <a:pt x="0" y="1629527"/>
                    <a:pt x="25400" y="1675247"/>
                    <a:pt x="63500" y="1704457"/>
                  </a:cubicBezTo>
                  <a:cubicBezTo>
                    <a:pt x="91440" y="1748907"/>
                    <a:pt x="140970" y="1779387"/>
                    <a:pt x="197347" y="1779387"/>
                  </a:cubicBezTo>
                  <a:lnTo>
                    <a:pt x="1411502" y="1779387"/>
                  </a:lnTo>
                  <a:cubicBezTo>
                    <a:pt x="1499132" y="1779387"/>
                    <a:pt x="1570252" y="1708267"/>
                    <a:pt x="1570252" y="1620637"/>
                  </a:cubicBezTo>
                  <a:lnTo>
                    <a:pt x="1570252" y="201930"/>
                  </a:lnTo>
                  <a:cubicBezTo>
                    <a:pt x="1570252" y="149860"/>
                    <a:pt x="1544852" y="104140"/>
                    <a:pt x="1506752" y="74930"/>
                  </a:cubicBezTo>
                  <a:close/>
                  <a:moveTo>
                    <a:pt x="12700" y="1577457"/>
                  </a:moveTo>
                  <a:lnTo>
                    <a:pt x="12700" y="158750"/>
                  </a:lnTo>
                  <a:cubicBezTo>
                    <a:pt x="12700" y="78740"/>
                    <a:pt x="78740" y="12700"/>
                    <a:pt x="158750" y="12700"/>
                  </a:cubicBezTo>
                  <a:lnTo>
                    <a:pt x="1372132" y="12700"/>
                  </a:lnTo>
                  <a:cubicBezTo>
                    <a:pt x="1452142" y="12700"/>
                    <a:pt x="1518182" y="78740"/>
                    <a:pt x="1518182" y="158750"/>
                  </a:cubicBezTo>
                  <a:lnTo>
                    <a:pt x="1518182" y="1577457"/>
                  </a:lnTo>
                  <a:cubicBezTo>
                    <a:pt x="1518182" y="1657467"/>
                    <a:pt x="1452142" y="1723507"/>
                    <a:pt x="1372132" y="1723507"/>
                  </a:cubicBezTo>
                  <a:lnTo>
                    <a:pt x="158750" y="1723507"/>
                  </a:lnTo>
                  <a:cubicBezTo>
                    <a:pt x="78740" y="1723507"/>
                    <a:pt x="12700" y="1658737"/>
                    <a:pt x="12700" y="1577457"/>
                  </a:cubicBezTo>
                  <a:close/>
                  <a:moveTo>
                    <a:pt x="1558822" y="1620637"/>
                  </a:moveTo>
                  <a:cubicBezTo>
                    <a:pt x="1558822" y="1700647"/>
                    <a:pt x="1491512" y="1766687"/>
                    <a:pt x="1411502" y="1766687"/>
                  </a:cubicBezTo>
                  <a:lnTo>
                    <a:pt x="197347" y="1766687"/>
                  </a:lnTo>
                  <a:cubicBezTo>
                    <a:pt x="157480" y="1766687"/>
                    <a:pt x="120650" y="1750177"/>
                    <a:pt x="93980" y="1722237"/>
                  </a:cubicBezTo>
                  <a:cubicBezTo>
                    <a:pt x="114300" y="1731127"/>
                    <a:pt x="135890" y="1736207"/>
                    <a:pt x="160020" y="1736207"/>
                  </a:cubicBezTo>
                  <a:lnTo>
                    <a:pt x="1373402" y="1736207"/>
                  </a:lnTo>
                  <a:cubicBezTo>
                    <a:pt x="1461032" y="1736207"/>
                    <a:pt x="1532152" y="1665087"/>
                    <a:pt x="1532152" y="1577457"/>
                  </a:cubicBezTo>
                  <a:lnTo>
                    <a:pt x="1532152" y="158750"/>
                  </a:lnTo>
                  <a:cubicBezTo>
                    <a:pt x="1532152" y="140970"/>
                    <a:pt x="1528342" y="123190"/>
                    <a:pt x="1523262" y="106680"/>
                  </a:cubicBezTo>
                  <a:cubicBezTo>
                    <a:pt x="1544852" y="132080"/>
                    <a:pt x="1558822" y="165100"/>
                    <a:pt x="1558822" y="201930"/>
                  </a:cubicBezTo>
                  <a:lnTo>
                    <a:pt x="1558822" y="1620637"/>
                  </a:lnTo>
                  <a:cubicBezTo>
                    <a:pt x="1558822" y="1620637"/>
                    <a:pt x="1558822" y="1620637"/>
                    <a:pt x="1558822" y="1620637"/>
                  </a:cubicBezTo>
                  <a:close/>
                </a:path>
              </a:pathLst>
            </a:custGeom>
            <a:solidFill>
              <a:srgbClr val="704430"/>
            </a:solidFill>
          </p:spPr>
        </p:sp>
      </p:grpSp>
      <p:grpSp>
        <p:nvGrpSpPr>
          <p:cNvPr id="16" name="Group 16"/>
          <p:cNvGrpSpPr/>
          <p:nvPr/>
        </p:nvGrpSpPr>
        <p:grpSpPr>
          <a:xfrm>
            <a:off x="1008469" y="4902129"/>
            <a:ext cx="3384038" cy="3060770"/>
            <a:chOff x="-1630301" y="514440"/>
            <a:chExt cx="11212055" cy="1073540"/>
          </a:xfrm>
        </p:grpSpPr>
        <p:sp>
          <p:nvSpPr>
            <p:cNvPr id="17" name="Freeform 17"/>
            <p:cNvSpPr/>
            <p:nvPr/>
          </p:nvSpPr>
          <p:spPr>
            <a:xfrm>
              <a:off x="-1630301" y="514440"/>
              <a:ext cx="11212055" cy="1073540"/>
            </a:xfrm>
            <a:custGeom>
              <a:avLst/>
              <a:gdLst/>
              <a:ahLst/>
              <a:cxnLst/>
              <a:rect l="l" t="t" r="r" b="b"/>
              <a:pathLst>
                <a:path w="10736290" h="1913890">
                  <a:moveTo>
                    <a:pt x="10736290" y="956945"/>
                  </a:moveTo>
                  <a:lnTo>
                    <a:pt x="10736290" y="956945"/>
                  </a:lnTo>
                  <a:cubicBezTo>
                    <a:pt x="10736290" y="1485392"/>
                    <a:pt x="10307919" y="1913890"/>
                    <a:pt x="9779345" y="1913890"/>
                  </a:cubicBezTo>
                  <a:lnTo>
                    <a:pt x="956945" y="1913890"/>
                  </a:lnTo>
                  <a:cubicBezTo>
                    <a:pt x="428371" y="1913890"/>
                    <a:pt x="0" y="1485392"/>
                    <a:pt x="0" y="956945"/>
                  </a:cubicBezTo>
                  <a:lnTo>
                    <a:pt x="0" y="956945"/>
                  </a:lnTo>
                  <a:cubicBezTo>
                    <a:pt x="0" y="428371"/>
                    <a:pt x="428371" y="0"/>
                    <a:pt x="956945" y="0"/>
                  </a:cubicBezTo>
                  <a:lnTo>
                    <a:pt x="9779345" y="0"/>
                  </a:lnTo>
                  <a:cubicBezTo>
                    <a:pt x="10307793" y="0"/>
                    <a:pt x="10736290" y="428371"/>
                    <a:pt x="10736290" y="956945"/>
                  </a:cubicBezTo>
                  <a:close/>
                </a:path>
              </a:pathLst>
            </a:custGeom>
            <a:solidFill>
              <a:srgbClr val="FFF3ED"/>
            </a:solidFill>
          </p:spPr>
          <p:txBody>
            <a:bodyPr/>
            <a:lstStyle/>
            <a:p>
              <a:pPr algn="ctr">
                <a:lnSpc>
                  <a:spcPct val="150000"/>
                </a:lnSpc>
              </a:pPr>
              <a:r>
                <a:rPr lang="en-US" sz="6000">
                  <a:latin typeface="Arial" panose="020B0604020202020204" pitchFamily="34" charset="0"/>
                  <a:cs typeface="Arial" panose="020B0604020202020204" pitchFamily="34" charset="0"/>
                </a:rPr>
                <a:t>I. Quy tắc cộng</a:t>
              </a:r>
            </a:p>
          </p:txBody>
        </p:sp>
      </p:grpSp>
      <p:grpSp>
        <p:nvGrpSpPr>
          <p:cNvPr id="18" name="Group 18"/>
          <p:cNvGrpSpPr/>
          <p:nvPr/>
        </p:nvGrpSpPr>
        <p:grpSpPr>
          <a:xfrm>
            <a:off x="9964968" y="3865021"/>
            <a:ext cx="3177653" cy="4119276"/>
            <a:chOff x="276837" y="199527"/>
            <a:chExt cx="11022333" cy="2088248"/>
          </a:xfrm>
        </p:grpSpPr>
        <p:sp>
          <p:nvSpPr>
            <p:cNvPr id="19" name="Freeform 19"/>
            <p:cNvSpPr/>
            <p:nvPr/>
          </p:nvSpPr>
          <p:spPr>
            <a:xfrm>
              <a:off x="276837" y="199527"/>
              <a:ext cx="11022333" cy="2088248"/>
            </a:xfrm>
            <a:custGeom>
              <a:avLst/>
              <a:gdLst/>
              <a:ahLst/>
              <a:cxnLst/>
              <a:rect l="l" t="t" r="r" b="b"/>
              <a:pathLst>
                <a:path w="10736290" h="1913890">
                  <a:moveTo>
                    <a:pt x="10736290" y="956945"/>
                  </a:moveTo>
                  <a:lnTo>
                    <a:pt x="10736290" y="956945"/>
                  </a:lnTo>
                  <a:cubicBezTo>
                    <a:pt x="10736290" y="1485392"/>
                    <a:pt x="10307919" y="1913890"/>
                    <a:pt x="9779345" y="1913890"/>
                  </a:cubicBezTo>
                  <a:lnTo>
                    <a:pt x="956945" y="1913890"/>
                  </a:lnTo>
                  <a:cubicBezTo>
                    <a:pt x="428371" y="1913890"/>
                    <a:pt x="0" y="1485392"/>
                    <a:pt x="0" y="956945"/>
                  </a:cubicBezTo>
                  <a:lnTo>
                    <a:pt x="0" y="956945"/>
                  </a:lnTo>
                  <a:cubicBezTo>
                    <a:pt x="0" y="428371"/>
                    <a:pt x="428371" y="0"/>
                    <a:pt x="956945" y="0"/>
                  </a:cubicBezTo>
                  <a:lnTo>
                    <a:pt x="9779345" y="0"/>
                  </a:lnTo>
                  <a:cubicBezTo>
                    <a:pt x="10307793" y="0"/>
                    <a:pt x="10736290" y="428371"/>
                    <a:pt x="10736290" y="956945"/>
                  </a:cubicBezTo>
                  <a:close/>
                </a:path>
              </a:pathLst>
            </a:custGeom>
            <a:solidFill>
              <a:srgbClr val="FFF3ED"/>
            </a:solidFill>
          </p:spPr>
          <p:txBody>
            <a:bodyPr/>
            <a:lstStyle/>
            <a:p>
              <a:pPr algn="ctr">
                <a:lnSpc>
                  <a:spcPct val="150000"/>
                </a:lnSpc>
              </a:pPr>
              <a:r>
                <a:rPr lang="en-US" sz="6000">
                  <a:latin typeface="Arial" panose="020B0604020202020204" pitchFamily="34" charset="0"/>
                  <a:cs typeface="Arial" panose="020B0604020202020204" pitchFamily="34" charset="0"/>
                </a:rPr>
                <a:t>III. Sơ đồ hình cây</a:t>
              </a:r>
            </a:p>
          </p:txBody>
        </p:sp>
      </p:grpSp>
      <p:grpSp>
        <p:nvGrpSpPr>
          <p:cNvPr id="20" name="Group 20"/>
          <p:cNvGrpSpPr/>
          <p:nvPr/>
        </p:nvGrpSpPr>
        <p:grpSpPr>
          <a:xfrm>
            <a:off x="5548233" y="4902129"/>
            <a:ext cx="3334436" cy="3060770"/>
            <a:chOff x="220446" y="17886"/>
            <a:chExt cx="10253674" cy="2466546"/>
          </a:xfrm>
        </p:grpSpPr>
        <p:sp>
          <p:nvSpPr>
            <p:cNvPr id="21" name="Freeform 21"/>
            <p:cNvSpPr/>
            <p:nvPr/>
          </p:nvSpPr>
          <p:spPr>
            <a:xfrm>
              <a:off x="220446" y="17886"/>
              <a:ext cx="10253674" cy="2466546"/>
            </a:xfrm>
            <a:custGeom>
              <a:avLst/>
              <a:gdLst/>
              <a:ahLst/>
              <a:cxnLst/>
              <a:rect l="l" t="t" r="r" b="b"/>
              <a:pathLst>
                <a:path w="10736290" h="1913890">
                  <a:moveTo>
                    <a:pt x="10736290" y="956945"/>
                  </a:moveTo>
                  <a:lnTo>
                    <a:pt x="10736290" y="956945"/>
                  </a:lnTo>
                  <a:cubicBezTo>
                    <a:pt x="10736290" y="1485392"/>
                    <a:pt x="10307919" y="1913890"/>
                    <a:pt x="9779345" y="1913890"/>
                  </a:cubicBezTo>
                  <a:lnTo>
                    <a:pt x="956945" y="1913890"/>
                  </a:lnTo>
                  <a:cubicBezTo>
                    <a:pt x="428371" y="1913890"/>
                    <a:pt x="0" y="1485392"/>
                    <a:pt x="0" y="956945"/>
                  </a:cubicBezTo>
                  <a:lnTo>
                    <a:pt x="0" y="956945"/>
                  </a:lnTo>
                  <a:cubicBezTo>
                    <a:pt x="0" y="428371"/>
                    <a:pt x="428371" y="0"/>
                    <a:pt x="956945" y="0"/>
                  </a:cubicBezTo>
                  <a:lnTo>
                    <a:pt x="9779345" y="0"/>
                  </a:lnTo>
                  <a:cubicBezTo>
                    <a:pt x="10307793" y="0"/>
                    <a:pt x="10736290" y="428371"/>
                    <a:pt x="10736290" y="956945"/>
                  </a:cubicBezTo>
                  <a:close/>
                </a:path>
              </a:pathLst>
            </a:custGeom>
            <a:solidFill>
              <a:srgbClr val="F8CDA2"/>
            </a:solidFill>
          </p:spPr>
          <p:txBody>
            <a:bodyPr/>
            <a:lstStyle/>
            <a:p>
              <a:pPr algn="ctr">
                <a:lnSpc>
                  <a:spcPct val="150000"/>
                </a:lnSpc>
              </a:pPr>
              <a:r>
                <a:rPr lang="en-US" sz="6000">
                  <a:latin typeface="Arial" panose="020B0604020202020204" pitchFamily="34" charset="0"/>
                  <a:cs typeface="Arial" panose="020B0604020202020204" pitchFamily="34" charset="0"/>
                </a:rPr>
                <a:t>II. Quy tắc nhân</a:t>
              </a:r>
            </a:p>
          </p:txBody>
        </p:sp>
      </p:grpSp>
      <p:pic>
        <p:nvPicPr>
          <p:cNvPr id="25" name="Picture 2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5200748" y="8449113"/>
            <a:ext cx="3908794" cy="3389991"/>
          </a:xfrm>
          <a:prstGeom prst="rect">
            <a:avLst/>
          </a:prstGeom>
        </p:spPr>
      </p:pic>
      <p:sp>
        <p:nvSpPr>
          <p:cNvPr id="26" name="TextBox 26"/>
          <p:cNvSpPr txBox="1"/>
          <p:nvPr/>
        </p:nvSpPr>
        <p:spPr>
          <a:xfrm>
            <a:off x="4392507" y="751354"/>
            <a:ext cx="12244996" cy="1144801"/>
          </a:xfrm>
          <a:prstGeom prst="rect">
            <a:avLst/>
          </a:prstGeom>
        </p:spPr>
        <p:txBody>
          <a:bodyPr wrap="square" lIns="0" tIns="0" rIns="0" bIns="0" rtlCol="0" anchor="t">
            <a:spAutoFit/>
          </a:bodyPr>
          <a:lstStyle/>
          <a:p>
            <a:pPr algn="ctr">
              <a:lnSpc>
                <a:spcPts val="9900"/>
              </a:lnSpc>
            </a:pPr>
            <a:r>
              <a:rPr lang="en-US" sz="6600" b="1">
                <a:solidFill>
                  <a:srgbClr val="704430"/>
                </a:solidFill>
                <a:latin typeface="Arial" panose="020B0604020202020204" pitchFamily="34" charset="0"/>
                <a:cs typeface="Arial" panose="020B0604020202020204" pitchFamily="34" charset="0"/>
              </a:rPr>
              <a:t>NỘI DUNG BÀI HỌC</a:t>
            </a:r>
          </a:p>
        </p:txBody>
      </p:sp>
      <p:grpSp>
        <p:nvGrpSpPr>
          <p:cNvPr id="30" name="Group 12">
            <a:extLst>
              <a:ext uri="{FF2B5EF4-FFF2-40B4-BE49-F238E27FC236}">
                <a16:creationId xmlns:a16="http://schemas.microsoft.com/office/drawing/2014/main" id="{0CB8FBD1-A3AF-AE3D-C35B-10B762E002FC}"/>
              </a:ext>
            </a:extLst>
          </p:cNvPr>
          <p:cNvGrpSpPr/>
          <p:nvPr/>
        </p:nvGrpSpPr>
        <p:grpSpPr>
          <a:xfrm>
            <a:off x="13717430" y="2289993"/>
            <a:ext cx="4161301" cy="6159121"/>
            <a:chOff x="0" y="0"/>
            <a:chExt cx="1570252" cy="1779387"/>
          </a:xfrm>
        </p:grpSpPr>
        <p:sp>
          <p:nvSpPr>
            <p:cNvPr id="31" name="Freeform 13">
              <a:extLst>
                <a:ext uri="{FF2B5EF4-FFF2-40B4-BE49-F238E27FC236}">
                  <a16:creationId xmlns:a16="http://schemas.microsoft.com/office/drawing/2014/main" id="{2E14C0E5-94D4-8898-AEB0-4CB8CDCAE833}"/>
                </a:ext>
              </a:extLst>
            </p:cNvPr>
            <p:cNvSpPr/>
            <p:nvPr/>
          </p:nvSpPr>
          <p:spPr>
            <a:xfrm>
              <a:off x="92710" y="106680"/>
              <a:ext cx="1466112" cy="1660007"/>
            </a:xfrm>
            <a:custGeom>
              <a:avLst/>
              <a:gdLst/>
              <a:ahLst/>
              <a:cxnLst/>
              <a:rect l="l" t="t" r="r" b="b"/>
              <a:pathLst>
                <a:path w="1466112" h="1660007">
                  <a:moveTo>
                    <a:pt x="1439442" y="1470777"/>
                  </a:moveTo>
                  <a:cubicBezTo>
                    <a:pt x="1439442" y="1558407"/>
                    <a:pt x="1363242" y="1629527"/>
                    <a:pt x="1281962" y="1629527"/>
                  </a:cubicBezTo>
                  <a:lnTo>
                    <a:pt x="66040" y="1629527"/>
                  </a:lnTo>
                  <a:cubicBezTo>
                    <a:pt x="43180" y="1629527"/>
                    <a:pt x="20320" y="1624447"/>
                    <a:pt x="0" y="1615557"/>
                  </a:cubicBezTo>
                  <a:cubicBezTo>
                    <a:pt x="26670" y="1643497"/>
                    <a:pt x="63500" y="1660007"/>
                    <a:pt x="103471" y="1660007"/>
                  </a:cubicBezTo>
                  <a:lnTo>
                    <a:pt x="1320062" y="1660007"/>
                  </a:lnTo>
                  <a:cubicBezTo>
                    <a:pt x="1400072" y="1660007"/>
                    <a:pt x="1466112" y="1593967"/>
                    <a:pt x="1466112" y="1513957"/>
                  </a:cubicBezTo>
                  <a:lnTo>
                    <a:pt x="1466112" y="95250"/>
                  </a:lnTo>
                  <a:cubicBezTo>
                    <a:pt x="1466112" y="58420"/>
                    <a:pt x="1452142" y="25400"/>
                    <a:pt x="1430552" y="0"/>
                  </a:cubicBezTo>
                  <a:cubicBezTo>
                    <a:pt x="1436902" y="16510"/>
                    <a:pt x="1439442" y="34290"/>
                    <a:pt x="1439442" y="52070"/>
                  </a:cubicBezTo>
                  <a:lnTo>
                    <a:pt x="1439442" y="1470777"/>
                  </a:lnTo>
                  <a:lnTo>
                    <a:pt x="1439442" y="1470777"/>
                  </a:lnTo>
                  <a:close/>
                </a:path>
              </a:pathLst>
            </a:custGeom>
            <a:solidFill>
              <a:srgbClr val="704430"/>
            </a:solidFill>
          </p:spPr>
        </p:sp>
        <p:sp>
          <p:nvSpPr>
            <p:cNvPr id="32" name="Freeform 14">
              <a:extLst>
                <a:ext uri="{FF2B5EF4-FFF2-40B4-BE49-F238E27FC236}">
                  <a16:creationId xmlns:a16="http://schemas.microsoft.com/office/drawing/2014/main" id="{50E83096-AE5F-7E12-F90B-D94992C560AB}"/>
                </a:ext>
              </a:extLst>
            </p:cNvPr>
            <p:cNvSpPr/>
            <p:nvPr/>
          </p:nvSpPr>
          <p:spPr>
            <a:xfrm>
              <a:off x="12700" y="12700"/>
              <a:ext cx="1505482" cy="1710807"/>
            </a:xfrm>
            <a:custGeom>
              <a:avLst/>
              <a:gdLst/>
              <a:ahLst/>
              <a:cxnLst/>
              <a:rect l="l" t="t" r="r" b="b"/>
              <a:pathLst>
                <a:path w="1505482" h="1710807">
                  <a:moveTo>
                    <a:pt x="146050" y="1710807"/>
                  </a:moveTo>
                  <a:lnTo>
                    <a:pt x="1359432" y="1710807"/>
                  </a:lnTo>
                  <a:cubicBezTo>
                    <a:pt x="1439442" y="1710807"/>
                    <a:pt x="1505482" y="1644767"/>
                    <a:pt x="1505482" y="1564757"/>
                  </a:cubicBezTo>
                  <a:lnTo>
                    <a:pt x="1505482" y="146050"/>
                  </a:lnTo>
                  <a:cubicBezTo>
                    <a:pt x="1505482" y="66040"/>
                    <a:pt x="1439442" y="0"/>
                    <a:pt x="1359432" y="0"/>
                  </a:cubicBezTo>
                  <a:lnTo>
                    <a:pt x="146050" y="0"/>
                  </a:lnTo>
                  <a:cubicBezTo>
                    <a:pt x="66040" y="0"/>
                    <a:pt x="0" y="66040"/>
                    <a:pt x="0" y="146050"/>
                  </a:cubicBezTo>
                  <a:lnTo>
                    <a:pt x="0" y="1564757"/>
                  </a:lnTo>
                  <a:cubicBezTo>
                    <a:pt x="0" y="1646037"/>
                    <a:pt x="66040" y="1710807"/>
                    <a:pt x="146050" y="1710807"/>
                  </a:cubicBezTo>
                  <a:close/>
                </a:path>
              </a:pathLst>
            </a:custGeom>
            <a:solidFill>
              <a:srgbClr val="FFF3ED"/>
            </a:solidFill>
          </p:spPr>
        </p:sp>
        <p:sp>
          <p:nvSpPr>
            <p:cNvPr id="33" name="Freeform 15">
              <a:extLst>
                <a:ext uri="{FF2B5EF4-FFF2-40B4-BE49-F238E27FC236}">
                  <a16:creationId xmlns:a16="http://schemas.microsoft.com/office/drawing/2014/main" id="{7E347A86-C7DB-76CB-1F98-1BB21B784865}"/>
                </a:ext>
              </a:extLst>
            </p:cNvPr>
            <p:cNvSpPr/>
            <p:nvPr/>
          </p:nvSpPr>
          <p:spPr>
            <a:xfrm>
              <a:off x="0" y="0"/>
              <a:ext cx="1570252" cy="1779387"/>
            </a:xfrm>
            <a:custGeom>
              <a:avLst/>
              <a:gdLst/>
              <a:ahLst/>
              <a:cxnLst/>
              <a:rect l="l" t="t" r="r" b="b"/>
              <a:pathLst>
                <a:path w="1570252" h="1779387">
                  <a:moveTo>
                    <a:pt x="1506752" y="74930"/>
                  </a:moveTo>
                  <a:cubicBezTo>
                    <a:pt x="1478812" y="30480"/>
                    <a:pt x="1429282" y="0"/>
                    <a:pt x="1372132" y="0"/>
                  </a:cubicBezTo>
                  <a:lnTo>
                    <a:pt x="158750" y="0"/>
                  </a:lnTo>
                  <a:cubicBezTo>
                    <a:pt x="71120" y="0"/>
                    <a:pt x="0" y="71120"/>
                    <a:pt x="0" y="158750"/>
                  </a:cubicBezTo>
                  <a:lnTo>
                    <a:pt x="0" y="1577457"/>
                  </a:lnTo>
                  <a:cubicBezTo>
                    <a:pt x="0" y="1629527"/>
                    <a:pt x="25400" y="1675247"/>
                    <a:pt x="63500" y="1704457"/>
                  </a:cubicBezTo>
                  <a:cubicBezTo>
                    <a:pt x="91440" y="1748907"/>
                    <a:pt x="140970" y="1779387"/>
                    <a:pt x="197347" y="1779387"/>
                  </a:cubicBezTo>
                  <a:lnTo>
                    <a:pt x="1411502" y="1779387"/>
                  </a:lnTo>
                  <a:cubicBezTo>
                    <a:pt x="1499132" y="1779387"/>
                    <a:pt x="1570252" y="1708267"/>
                    <a:pt x="1570252" y="1620637"/>
                  </a:cubicBezTo>
                  <a:lnTo>
                    <a:pt x="1570252" y="201930"/>
                  </a:lnTo>
                  <a:cubicBezTo>
                    <a:pt x="1570252" y="149860"/>
                    <a:pt x="1544852" y="104140"/>
                    <a:pt x="1506752" y="74930"/>
                  </a:cubicBezTo>
                  <a:close/>
                  <a:moveTo>
                    <a:pt x="12700" y="1577457"/>
                  </a:moveTo>
                  <a:lnTo>
                    <a:pt x="12700" y="158750"/>
                  </a:lnTo>
                  <a:cubicBezTo>
                    <a:pt x="12700" y="78740"/>
                    <a:pt x="78740" y="12700"/>
                    <a:pt x="158750" y="12700"/>
                  </a:cubicBezTo>
                  <a:lnTo>
                    <a:pt x="1372132" y="12700"/>
                  </a:lnTo>
                  <a:cubicBezTo>
                    <a:pt x="1452142" y="12700"/>
                    <a:pt x="1518182" y="78740"/>
                    <a:pt x="1518182" y="158750"/>
                  </a:cubicBezTo>
                  <a:lnTo>
                    <a:pt x="1518182" y="1577457"/>
                  </a:lnTo>
                  <a:cubicBezTo>
                    <a:pt x="1518182" y="1657467"/>
                    <a:pt x="1452142" y="1723507"/>
                    <a:pt x="1372132" y="1723507"/>
                  </a:cubicBezTo>
                  <a:lnTo>
                    <a:pt x="158750" y="1723507"/>
                  </a:lnTo>
                  <a:cubicBezTo>
                    <a:pt x="78740" y="1723507"/>
                    <a:pt x="12700" y="1658737"/>
                    <a:pt x="12700" y="1577457"/>
                  </a:cubicBezTo>
                  <a:close/>
                  <a:moveTo>
                    <a:pt x="1558822" y="1620637"/>
                  </a:moveTo>
                  <a:cubicBezTo>
                    <a:pt x="1558822" y="1700647"/>
                    <a:pt x="1491512" y="1766687"/>
                    <a:pt x="1411502" y="1766687"/>
                  </a:cubicBezTo>
                  <a:lnTo>
                    <a:pt x="197347" y="1766687"/>
                  </a:lnTo>
                  <a:cubicBezTo>
                    <a:pt x="157480" y="1766687"/>
                    <a:pt x="120650" y="1750177"/>
                    <a:pt x="93980" y="1722237"/>
                  </a:cubicBezTo>
                  <a:cubicBezTo>
                    <a:pt x="114300" y="1731127"/>
                    <a:pt x="135890" y="1736207"/>
                    <a:pt x="160020" y="1736207"/>
                  </a:cubicBezTo>
                  <a:lnTo>
                    <a:pt x="1373402" y="1736207"/>
                  </a:lnTo>
                  <a:cubicBezTo>
                    <a:pt x="1461032" y="1736207"/>
                    <a:pt x="1532152" y="1665087"/>
                    <a:pt x="1532152" y="1577457"/>
                  </a:cubicBezTo>
                  <a:lnTo>
                    <a:pt x="1532152" y="158750"/>
                  </a:lnTo>
                  <a:cubicBezTo>
                    <a:pt x="1532152" y="140970"/>
                    <a:pt x="1528342" y="123190"/>
                    <a:pt x="1523262" y="106680"/>
                  </a:cubicBezTo>
                  <a:cubicBezTo>
                    <a:pt x="1544852" y="132080"/>
                    <a:pt x="1558822" y="165100"/>
                    <a:pt x="1558822" y="201930"/>
                  </a:cubicBezTo>
                  <a:lnTo>
                    <a:pt x="1558822" y="1620637"/>
                  </a:lnTo>
                  <a:cubicBezTo>
                    <a:pt x="1558822" y="1620637"/>
                    <a:pt x="1558822" y="1620637"/>
                    <a:pt x="1558822" y="1620637"/>
                  </a:cubicBezTo>
                  <a:close/>
                </a:path>
              </a:pathLst>
            </a:custGeom>
            <a:solidFill>
              <a:srgbClr val="704430"/>
            </a:solidFill>
          </p:spPr>
        </p:sp>
      </p:grpSp>
      <p:grpSp>
        <p:nvGrpSpPr>
          <p:cNvPr id="34" name="Group 20">
            <a:extLst>
              <a:ext uri="{FF2B5EF4-FFF2-40B4-BE49-F238E27FC236}">
                <a16:creationId xmlns:a16="http://schemas.microsoft.com/office/drawing/2014/main" id="{640CACE0-2E7F-907D-9AAB-9E11A4336BA5}"/>
              </a:ext>
            </a:extLst>
          </p:cNvPr>
          <p:cNvGrpSpPr/>
          <p:nvPr/>
        </p:nvGrpSpPr>
        <p:grpSpPr>
          <a:xfrm>
            <a:off x="13942974" y="2550856"/>
            <a:ext cx="3710211" cy="5487930"/>
            <a:chOff x="551252" y="-804732"/>
            <a:chExt cx="10658619" cy="3706614"/>
          </a:xfrm>
        </p:grpSpPr>
        <p:sp>
          <p:nvSpPr>
            <p:cNvPr id="35" name="Freeform 21">
              <a:extLst>
                <a:ext uri="{FF2B5EF4-FFF2-40B4-BE49-F238E27FC236}">
                  <a16:creationId xmlns:a16="http://schemas.microsoft.com/office/drawing/2014/main" id="{0C1576E5-408B-D094-787C-AFAE20340025}"/>
                </a:ext>
              </a:extLst>
            </p:cNvPr>
            <p:cNvSpPr/>
            <p:nvPr/>
          </p:nvSpPr>
          <p:spPr>
            <a:xfrm>
              <a:off x="551252" y="-804732"/>
              <a:ext cx="10658619" cy="3706614"/>
            </a:xfrm>
            <a:custGeom>
              <a:avLst/>
              <a:gdLst/>
              <a:ahLst/>
              <a:cxnLst/>
              <a:rect l="l" t="t" r="r" b="b"/>
              <a:pathLst>
                <a:path w="10736290" h="1913890">
                  <a:moveTo>
                    <a:pt x="10736290" y="956945"/>
                  </a:moveTo>
                  <a:lnTo>
                    <a:pt x="10736290" y="956945"/>
                  </a:lnTo>
                  <a:cubicBezTo>
                    <a:pt x="10736290" y="1485392"/>
                    <a:pt x="10307919" y="1913890"/>
                    <a:pt x="9779345" y="1913890"/>
                  </a:cubicBezTo>
                  <a:lnTo>
                    <a:pt x="956945" y="1913890"/>
                  </a:lnTo>
                  <a:cubicBezTo>
                    <a:pt x="428371" y="1913890"/>
                    <a:pt x="0" y="1485392"/>
                    <a:pt x="0" y="956945"/>
                  </a:cubicBezTo>
                  <a:lnTo>
                    <a:pt x="0" y="956945"/>
                  </a:lnTo>
                  <a:cubicBezTo>
                    <a:pt x="0" y="428371"/>
                    <a:pt x="428371" y="0"/>
                    <a:pt x="956945" y="0"/>
                  </a:cubicBezTo>
                  <a:lnTo>
                    <a:pt x="9779345" y="0"/>
                  </a:lnTo>
                  <a:cubicBezTo>
                    <a:pt x="10307793" y="0"/>
                    <a:pt x="10736290" y="428371"/>
                    <a:pt x="10736290" y="956945"/>
                  </a:cubicBezTo>
                  <a:close/>
                </a:path>
              </a:pathLst>
            </a:custGeom>
            <a:solidFill>
              <a:srgbClr val="F8CDA2"/>
            </a:solidFill>
          </p:spPr>
          <p:txBody>
            <a:bodyPr/>
            <a:lstStyle/>
            <a:p>
              <a:pPr algn="ctr">
                <a:lnSpc>
                  <a:spcPct val="150000"/>
                </a:lnSpc>
              </a:pPr>
              <a:r>
                <a:rPr lang="en-US" sz="6000">
                  <a:latin typeface="Arial" panose="020B0604020202020204" pitchFamily="34" charset="0"/>
                  <a:cs typeface="Arial" panose="020B0604020202020204" pitchFamily="34" charset="0"/>
                </a:rPr>
                <a:t>IV. Vận dụng trong bài toán đếm</a:t>
              </a:r>
            </a:p>
          </p:txBody>
        </p:sp>
      </p:grpSp>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35361" y="657309"/>
            <a:ext cx="15217277" cy="8305800"/>
            <a:chOff x="0" y="0"/>
            <a:chExt cx="4030824" cy="2733845"/>
          </a:xfrm>
        </p:grpSpPr>
        <p:sp>
          <p:nvSpPr>
            <p:cNvPr id="4" name="Freeform 4"/>
            <p:cNvSpPr/>
            <p:nvPr/>
          </p:nvSpPr>
          <p:spPr>
            <a:xfrm>
              <a:off x="92710" y="106680"/>
              <a:ext cx="3926683" cy="2614465"/>
            </a:xfrm>
            <a:custGeom>
              <a:avLst/>
              <a:gdLst/>
              <a:ahLst/>
              <a:cxnLst/>
              <a:rect l="l" t="t" r="r" b="b"/>
              <a:pathLst>
                <a:path w="3926683" h="2614465">
                  <a:moveTo>
                    <a:pt x="3900013" y="2425235"/>
                  </a:moveTo>
                  <a:cubicBezTo>
                    <a:pt x="3900013" y="2512865"/>
                    <a:pt x="3823813" y="2583985"/>
                    <a:pt x="3742533" y="2583985"/>
                  </a:cubicBezTo>
                  <a:lnTo>
                    <a:pt x="66040" y="2583985"/>
                  </a:lnTo>
                  <a:cubicBezTo>
                    <a:pt x="43180" y="2583985"/>
                    <a:pt x="20320" y="2578905"/>
                    <a:pt x="0" y="2570015"/>
                  </a:cubicBezTo>
                  <a:cubicBezTo>
                    <a:pt x="26670" y="2597955"/>
                    <a:pt x="63500" y="2614465"/>
                    <a:pt x="119154" y="2614465"/>
                  </a:cubicBezTo>
                  <a:lnTo>
                    <a:pt x="3780633" y="2614465"/>
                  </a:lnTo>
                  <a:cubicBezTo>
                    <a:pt x="3860644" y="2614465"/>
                    <a:pt x="3926683" y="2548425"/>
                    <a:pt x="3926683" y="2468415"/>
                  </a:cubicBezTo>
                  <a:lnTo>
                    <a:pt x="3926683" y="95250"/>
                  </a:lnTo>
                  <a:cubicBezTo>
                    <a:pt x="3926683" y="58420"/>
                    <a:pt x="3912713" y="25400"/>
                    <a:pt x="3891124" y="0"/>
                  </a:cubicBezTo>
                  <a:cubicBezTo>
                    <a:pt x="3897474" y="16510"/>
                    <a:pt x="3900013" y="34290"/>
                    <a:pt x="3900013" y="52070"/>
                  </a:cubicBezTo>
                  <a:lnTo>
                    <a:pt x="3900013" y="2425235"/>
                  </a:lnTo>
                  <a:lnTo>
                    <a:pt x="3900013" y="2425235"/>
                  </a:lnTo>
                  <a:close/>
                </a:path>
              </a:pathLst>
            </a:custGeom>
            <a:solidFill>
              <a:srgbClr val="704430"/>
            </a:solidFill>
          </p:spPr>
        </p:sp>
        <p:sp>
          <p:nvSpPr>
            <p:cNvPr id="5" name="Freeform 5"/>
            <p:cNvSpPr/>
            <p:nvPr/>
          </p:nvSpPr>
          <p:spPr>
            <a:xfrm>
              <a:off x="12700" y="12700"/>
              <a:ext cx="3966054" cy="2665265"/>
            </a:xfrm>
            <a:custGeom>
              <a:avLst/>
              <a:gdLst/>
              <a:ahLst/>
              <a:cxnLst/>
              <a:rect l="l" t="t" r="r" b="b"/>
              <a:pathLst>
                <a:path w="3966054" h="2665265">
                  <a:moveTo>
                    <a:pt x="146050" y="2665265"/>
                  </a:moveTo>
                  <a:lnTo>
                    <a:pt x="3820004" y="2665265"/>
                  </a:lnTo>
                  <a:cubicBezTo>
                    <a:pt x="3900013" y="2665265"/>
                    <a:pt x="3966054" y="2599225"/>
                    <a:pt x="3966054" y="2519215"/>
                  </a:cubicBezTo>
                  <a:lnTo>
                    <a:pt x="3966054" y="146050"/>
                  </a:lnTo>
                  <a:cubicBezTo>
                    <a:pt x="3966054" y="66040"/>
                    <a:pt x="3900013" y="0"/>
                    <a:pt x="3820004" y="0"/>
                  </a:cubicBezTo>
                  <a:lnTo>
                    <a:pt x="146050" y="0"/>
                  </a:lnTo>
                  <a:cubicBezTo>
                    <a:pt x="66040" y="0"/>
                    <a:pt x="0" y="66040"/>
                    <a:pt x="0" y="146050"/>
                  </a:cubicBezTo>
                  <a:lnTo>
                    <a:pt x="0" y="2519215"/>
                  </a:lnTo>
                  <a:cubicBezTo>
                    <a:pt x="0" y="2600495"/>
                    <a:pt x="66040" y="2665265"/>
                    <a:pt x="146050" y="2665265"/>
                  </a:cubicBezTo>
                  <a:close/>
                </a:path>
              </a:pathLst>
            </a:custGeom>
            <a:solidFill>
              <a:srgbClr val="B9DDBF"/>
            </a:solidFill>
          </p:spPr>
        </p:sp>
        <p:sp>
          <p:nvSpPr>
            <p:cNvPr id="6" name="Freeform 6"/>
            <p:cNvSpPr/>
            <p:nvPr/>
          </p:nvSpPr>
          <p:spPr>
            <a:xfrm>
              <a:off x="0" y="0"/>
              <a:ext cx="4030824" cy="2733845"/>
            </a:xfrm>
            <a:custGeom>
              <a:avLst/>
              <a:gdLst/>
              <a:ahLst/>
              <a:cxnLst/>
              <a:rect l="l" t="t" r="r" b="b"/>
              <a:pathLst>
                <a:path w="4030824" h="2733845">
                  <a:moveTo>
                    <a:pt x="3967324" y="74930"/>
                  </a:moveTo>
                  <a:cubicBezTo>
                    <a:pt x="3939384" y="30480"/>
                    <a:pt x="3889854" y="0"/>
                    <a:pt x="3832704" y="0"/>
                  </a:cubicBezTo>
                  <a:lnTo>
                    <a:pt x="158750" y="0"/>
                  </a:lnTo>
                  <a:cubicBezTo>
                    <a:pt x="71120" y="0"/>
                    <a:pt x="0" y="71120"/>
                    <a:pt x="0" y="158750"/>
                  </a:cubicBezTo>
                  <a:lnTo>
                    <a:pt x="0" y="2531915"/>
                  </a:lnTo>
                  <a:cubicBezTo>
                    <a:pt x="0" y="2583985"/>
                    <a:pt x="25400" y="2629705"/>
                    <a:pt x="63500" y="2658915"/>
                  </a:cubicBezTo>
                  <a:cubicBezTo>
                    <a:pt x="91440" y="2703365"/>
                    <a:pt x="140970" y="2733845"/>
                    <a:pt x="215477" y="2733845"/>
                  </a:cubicBezTo>
                  <a:lnTo>
                    <a:pt x="3872074" y="2733845"/>
                  </a:lnTo>
                  <a:cubicBezTo>
                    <a:pt x="3959704" y="2733845"/>
                    <a:pt x="4030824" y="2662725"/>
                    <a:pt x="4030824" y="2575095"/>
                  </a:cubicBezTo>
                  <a:lnTo>
                    <a:pt x="4030824" y="201930"/>
                  </a:lnTo>
                  <a:cubicBezTo>
                    <a:pt x="4030823" y="149860"/>
                    <a:pt x="4005423" y="104140"/>
                    <a:pt x="3967324" y="74930"/>
                  </a:cubicBezTo>
                  <a:close/>
                  <a:moveTo>
                    <a:pt x="12700" y="2531915"/>
                  </a:moveTo>
                  <a:lnTo>
                    <a:pt x="12700" y="158750"/>
                  </a:lnTo>
                  <a:cubicBezTo>
                    <a:pt x="12700" y="78740"/>
                    <a:pt x="78740" y="12700"/>
                    <a:pt x="158750" y="12700"/>
                  </a:cubicBezTo>
                  <a:lnTo>
                    <a:pt x="3832704" y="12700"/>
                  </a:lnTo>
                  <a:cubicBezTo>
                    <a:pt x="3912713" y="12700"/>
                    <a:pt x="3978754" y="78740"/>
                    <a:pt x="3978754" y="158750"/>
                  </a:cubicBezTo>
                  <a:lnTo>
                    <a:pt x="3978754" y="2531915"/>
                  </a:lnTo>
                  <a:cubicBezTo>
                    <a:pt x="3978754" y="2611925"/>
                    <a:pt x="3912713" y="2677965"/>
                    <a:pt x="3832704" y="2677965"/>
                  </a:cubicBezTo>
                  <a:lnTo>
                    <a:pt x="158750" y="2677965"/>
                  </a:lnTo>
                  <a:cubicBezTo>
                    <a:pt x="78740" y="2677965"/>
                    <a:pt x="12700" y="2613195"/>
                    <a:pt x="12700" y="2531915"/>
                  </a:cubicBezTo>
                  <a:close/>
                  <a:moveTo>
                    <a:pt x="4019393" y="2575095"/>
                  </a:moveTo>
                  <a:cubicBezTo>
                    <a:pt x="4019393" y="2655105"/>
                    <a:pt x="3952084" y="2721145"/>
                    <a:pt x="3872073" y="2721145"/>
                  </a:cubicBezTo>
                  <a:lnTo>
                    <a:pt x="215477" y="2721145"/>
                  </a:lnTo>
                  <a:cubicBezTo>
                    <a:pt x="157480" y="2721145"/>
                    <a:pt x="120650" y="2704635"/>
                    <a:pt x="93980" y="2676695"/>
                  </a:cubicBezTo>
                  <a:cubicBezTo>
                    <a:pt x="114300" y="2685585"/>
                    <a:pt x="135890" y="2690665"/>
                    <a:pt x="160020" y="2690665"/>
                  </a:cubicBezTo>
                  <a:lnTo>
                    <a:pt x="3833974" y="2690665"/>
                  </a:lnTo>
                  <a:cubicBezTo>
                    <a:pt x="3921604" y="2690665"/>
                    <a:pt x="3992724" y="2619545"/>
                    <a:pt x="3992724" y="2531915"/>
                  </a:cubicBezTo>
                  <a:lnTo>
                    <a:pt x="3992724" y="158750"/>
                  </a:lnTo>
                  <a:cubicBezTo>
                    <a:pt x="3992724" y="140970"/>
                    <a:pt x="3988913" y="123190"/>
                    <a:pt x="3983834" y="106680"/>
                  </a:cubicBezTo>
                  <a:cubicBezTo>
                    <a:pt x="4005424" y="132080"/>
                    <a:pt x="4019393" y="165100"/>
                    <a:pt x="4019393" y="201930"/>
                  </a:cubicBezTo>
                  <a:lnTo>
                    <a:pt x="4019393" y="2575095"/>
                  </a:lnTo>
                  <a:cubicBezTo>
                    <a:pt x="4019393" y="2575095"/>
                    <a:pt x="4019393" y="2575095"/>
                    <a:pt x="4019393" y="2575095"/>
                  </a:cubicBezTo>
                  <a:close/>
                </a:path>
              </a:pathLst>
            </a:custGeom>
            <a:solidFill>
              <a:srgbClr val="70443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663593" y="830520"/>
            <a:ext cx="535653" cy="60697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44479" y="719964"/>
            <a:ext cx="758021" cy="758021"/>
          </a:xfrm>
          <a:prstGeom prst="rect">
            <a:avLst/>
          </a:prstGeom>
        </p:spPr>
      </p:pic>
      <p:sp>
        <p:nvSpPr>
          <p:cNvPr id="24" name="AutoShape 24"/>
          <p:cNvSpPr/>
          <p:nvPr/>
        </p:nvSpPr>
        <p:spPr>
          <a:xfrm>
            <a:off x="1218959" y="1562100"/>
            <a:ext cx="15003344" cy="0"/>
          </a:xfrm>
          <a:prstGeom prst="line">
            <a:avLst/>
          </a:prstGeom>
          <a:ln w="47625" cap="flat">
            <a:solidFill>
              <a:srgbClr val="704430"/>
            </a:solidFill>
            <a:prstDash val="solid"/>
            <a:headEnd type="none" w="sm" len="sm"/>
            <a:tailEnd type="none" w="sm" len="sm"/>
          </a:ln>
        </p:spPr>
      </p:sp>
      <p:sp>
        <p:nvSpPr>
          <p:cNvPr id="2" name="TextBox 1">
            <a:extLst>
              <a:ext uri="{FF2B5EF4-FFF2-40B4-BE49-F238E27FC236}">
                <a16:creationId xmlns:a16="http://schemas.microsoft.com/office/drawing/2014/main" id="{61D196C1-E7C2-EF1C-4EB9-27D9552C758A}"/>
              </a:ext>
            </a:extLst>
          </p:cNvPr>
          <p:cNvSpPr txBox="1"/>
          <p:nvPr/>
        </p:nvSpPr>
        <p:spPr>
          <a:xfrm>
            <a:off x="2065697" y="705018"/>
            <a:ext cx="10084886" cy="982513"/>
          </a:xfrm>
          <a:prstGeom prst="rect">
            <a:avLst/>
          </a:prstGeom>
          <a:noFill/>
        </p:spPr>
        <p:txBody>
          <a:bodyPr wrap="square" rtlCol="0">
            <a:spAutoFit/>
          </a:bodyPr>
          <a:lstStyle/>
          <a:p>
            <a:pPr>
              <a:lnSpc>
                <a:spcPct val="150000"/>
              </a:lnSpc>
            </a:pPr>
            <a:r>
              <a:rPr lang="en-US" sz="4400" b="1">
                <a:latin typeface="Arial" panose="020B0604020202020204" pitchFamily="34" charset="0"/>
                <a:cs typeface="Arial" panose="020B0604020202020204" pitchFamily="34" charset="0"/>
              </a:rPr>
              <a:t>TRÒ CHƠI: “AI NHANH HƠN”</a:t>
            </a:r>
          </a:p>
        </p:txBody>
      </p:sp>
      <p:sp>
        <p:nvSpPr>
          <p:cNvPr id="10" name="TextBox 9">
            <a:extLst>
              <a:ext uri="{FF2B5EF4-FFF2-40B4-BE49-F238E27FC236}">
                <a16:creationId xmlns:a16="http://schemas.microsoft.com/office/drawing/2014/main" id="{B066155C-2070-7EBF-1FDD-94CFE1A9BB49}"/>
              </a:ext>
            </a:extLst>
          </p:cNvPr>
          <p:cNvSpPr txBox="1"/>
          <p:nvPr/>
        </p:nvSpPr>
        <p:spPr>
          <a:xfrm>
            <a:off x="2180012" y="2623086"/>
            <a:ext cx="14056250" cy="4029501"/>
          </a:xfrm>
          <a:prstGeom prst="rect">
            <a:avLst/>
          </a:prstGeom>
          <a:noFill/>
        </p:spPr>
        <p:txBody>
          <a:bodyPr wrap="square">
            <a:spAutoFit/>
          </a:bodyPr>
          <a:lstStyle/>
          <a:p>
            <a:pPr lvl="0" algn="just">
              <a:lnSpc>
                <a:spcPct val="150000"/>
              </a:lnSpc>
            </a:pPr>
            <a:r>
              <a:rPr lang="en-US" sz="4400" b="1" i="1">
                <a:solidFill>
                  <a:srgbClr val="FF0000"/>
                </a:solidFill>
                <a:latin typeface="Arial" panose="020B0604020202020204" pitchFamily="34" charset="0"/>
                <a:cs typeface="Arial" panose="020B0604020202020204" pitchFamily="34" charset="0"/>
              </a:rPr>
              <a:t>Luật chơi: </a:t>
            </a:r>
            <a:r>
              <a:rPr lang="en-US" sz="4400">
                <a:latin typeface="Arial" panose="020B0604020202020204" pitchFamily="34" charset="0"/>
                <a:cs typeface="Arial" panose="020B0604020202020204" pitchFamily="34" charset="0"/>
              </a:rPr>
              <a:t>C</a:t>
            </a:r>
            <a:r>
              <a:rPr lang="vi-VN" sz="4400">
                <a:latin typeface="Arial" panose="020B0604020202020204" pitchFamily="34" charset="0"/>
                <a:cs typeface="Arial" panose="020B0604020202020204" pitchFamily="34" charset="0"/>
              </a:rPr>
              <a:t>hia lớp thành 2 đội và thi đua nhau trả lời, khoanh tròn vào đáp án đặt trước câu trả lời đúng. Đội nào trả lời được đúng và nhanh nhất sẽ là đội chiến thắng</a:t>
            </a:r>
            <a:r>
              <a:rPr lang="en-US" sz="4400">
                <a:latin typeface="Arial" panose="020B0604020202020204" pitchFamily="34" charset="0"/>
                <a:cs typeface="Arial" panose="020B0604020202020204" pitchFamily="34" charset="0"/>
              </a:rPr>
              <a:t>.</a:t>
            </a:r>
            <a:endParaRPr kumimoji="0" lang="en-US" sz="4400" u="none" strike="noStrike" kern="1200" cap="none" spc="0" normalizeH="0" baseline="0" noProof="0">
              <a:ln>
                <a:noFill/>
              </a:ln>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72759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2434" y="26552"/>
            <a:ext cx="18288000" cy="10287000"/>
          </a:xfrm>
          <a:prstGeom prst="rect">
            <a:avLst/>
          </a:prstGeom>
        </p:spPr>
      </p:pic>
      <p:grpSp>
        <p:nvGrpSpPr>
          <p:cNvPr id="3" name="Group 3"/>
          <p:cNvGrpSpPr/>
          <p:nvPr/>
        </p:nvGrpSpPr>
        <p:grpSpPr>
          <a:xfrm>
            <a:off x="5410200" y="464574"/>
            <a:ext cx="11686217" cy="9296400"/>
            <a:chOff x="0" y="0"/>
            <a:chExt cx="2102490" cy="1127575"/>
          </a:xfrm>
        </p:grpSpPr>
        <p:sp>
          <p:nvSpPr>
            <p:cNvPr id="4" name="Freeform 4"/>
            <p:cNvSpPr/>
            <p:nvPr/>
          </p:nvSpPr>
          <p:spPr>
            <a:xfrm>
              <a:off x="92710" y="106680"/>
              <a:ext cx="1998350" cy="1008195"/>
            </a:xfrm>
            <a:custGeom>
              <a:avLst/>
              <a:gdLst/>
              <a:ahLst/>
              <a:cxnLst/>
              <a:rect l="l" t="t" r="r" b="b"/>
              <a:pathLst>
                <a:path w="1998350" h="1008195">
                  <a:moveTo>
                    <a:pt x="1971679" y="818965"/>
                  </a:moveTo>
                  <a:cubicBezTo>
                    <a:pt x="1971679" y="906595"/>
                    <a:pt x="1895479" y="977715"/>
                    <a:pt x="1814200" y="977715"/>
                  </a:cubicBezTo>
                  <a:lnTo>
                    <a:pt x="66040" y="977715"/>
                  </a:lnTo>
                  <a:cubicBezTo>
                    <a:pt x="43180" y="977715"/>
                    <a:pt x="20320" y="972635"/>
                    <a:pt x="0" y="963745"/>
                  </a:cubicBezTo>
                  <a:cubicBezTo>
                    <a:pt x="26670" y="991685"/>
                    <a:pt x="63500" y="1008195"/>
                    <a:pt x="106864" y="1008195"/>
                  </a:cubicBezTo>
                  <a:lnTo>
                    <a:pt x="1852300" y="1008195"/>
                  </a:lnTo>
                  <a:cubicBezTo>
                    <a:pt x="1932310" y="1008195"/>
                    <a:pt x="1998350" y="942155"/>
                    <a:pt x="1998350" y="862145"/>
                  </a:cubicBezTo>
                  <a:lnTo>
                    <a:pt x="1998350" y="95250"/>
                  </a:lnTo>
                  <a:cubicBezTo>
                    <a:pt x="1998350" y="58420"/>
                    <a:pt x="1984379" y="25400"/>
                    <a:pt x="1962790" y="0"/>
                  </a:cubicBezTo>
                  <a:cubicBezTo>
                    <a:pt x="1969140" y="16510"/>
                    <a:pt x="1971679" y="34290"/>
                    <a:pt x="1971679" y="52070"/>
                  </a:cubicBezTo>
                  <a:lnTo>
                    <a:pt x="1971679" y="818965"/>
                  </a:lnTo>
                  <a:lnTo>
                    <a:pt x="1971679" y="818965"/>
                  </a:lnTo>
                  <a:close/>
                </a:path>
              </a:pathLst>
            </a:custGeom>
            <a:solidFill>
              <a:srgbClr val="704430"/>
            </a:solidFill>
          </p:spPr>
        </p:sp>
        <p:sp>
          <p:nvSpPr>
            <p:cNvPr id="5" name="Freeform 5"/>
            <p:cNvSpPr/>
            <p:nvPr/>
          </p:nvSpPr>
          <p:spPr>
            <a:xfrm>
              <a:off x="12700" y="12700"/>
              <a:ext cx="2037720" cy="1058995"/>
            </a:xfrm>
            <a:custGeom>
              <a:avLst/>
              <a:gdLst/>
              <a:ahLst/>
              <a:cxnLst/>
              <a:rect l="l" t="t" r="r" b="b"/>
              <a:pathLst>
                <a:path w="2037720" h="1058995">
                  <a:moveTo>
                    <a:pt x="146050" y="1058995"/>
                  </a:moveTo>
                  <a:lnTo>
                    <a:pt x="1891670" y="1058995"/>
                  </a:lnTo>
                  <a:cubicBezTo>
                    <a:pt x="1971680" y="1058995"/>
                    <a:pt x="2037720" y="992955"/>
                    <a:pt x="2037720" y="912945"/>
                  </a:cubicBezTo>
                  <a:lnTo>
                    <a:pt x="2037720" y="146050"/>
                  </a:lnTo>
                  <a:cubicBezTo>
                    <a:pt x="2037720" y="66040"/>
                    <a:pt x="1971680" y="0"/>
                    <a:pt x="1891670" y="0"/>
                  </a:cubicBezTo>
                  <a:lnTo>
                    <a:pt x="146050" y="0"/>
                  </a:lnTo>
                  <a:cubicBezTo>
                    <a:pt x="66040" y="0"/>
                    <a:pt x="0" y="66040"/>
                    <a:pt x="0" y="146050"/>
                  </a:cubicBezTo>
                  <a:lnTo>
                    <a:pt x="0" y="912945"/>
                  </a:lnTo>
                  <a:cubicBezTo>
                    <a:pt x="0" y="994225"/>
                    <a:pt x="66040" y="1058995"/>
                    <a:pt x="146050" y="1058995"/>
                  </a:cubicBezTo>
                  <a:close/>
                </a:path>
              </a:pathLst>
            </a:custGeom>
            <a:solidFill>
              <a:srgbClr val="FFF3ED"/>
            </a:solidFill>
          </p:spPr>
        </p:sp>
        <p:sp>
          <p:nvSpPr>
            <p:cNvPr id="6" name="Freeform 6"/>
            <p:cNvSpPr/>
            <p:nvPr/>
          </p:nvSpPr>
          <p:spPr>
            <a:xfrm>
              <a:off x="0" y="0"/>
              <a:ext cx="2102490" cy="1127575"/>
            </a:xfrm>
            <a:custGeom>
              <a:avLst/>
              <a:gdLst/>
              <a:ahLst/>
              <a:cxnLst/>
              <a:rect l="l" t="t" r="r" b="b"/>
              <a:pathLst>
                <a:path w="2102490" h="1127575">
                  <a:moveTo>
                    <a:pt x="2038990" y="74930"/>
                  </a:moveTo>
                  <a:cubicBezTo>
                    <a:pt x="2011050" y="30480"/>
                    <a:pt x="1961520" y="0"/>
                    <a:pt x="1904370" y="0"/>
                  </a:cubicBezTo>
                  <a:lnTo>
                    <a:pt x="158750" y="0"/>
                  </a:lnTo>
                  <a:cubicBezTo>
                    <a:pt x="71120" y="0"/>
                    <a:pt x="0" y="71120"/>
                    <a:pt x="0" y="158750"/>
                  </a:cubicBezTo>
                  <a:lnTo>
                    <a:pt x="0" y="925645"/>
                  </a:lnTo>
                  <a:cubicBezTo>
                    <a:pt x="0" y="977715"/>
                    <a:pt x="25400" y="1023435"/>
                    <a:pt x="63500" y="1052645"/>
                  </a:cubicBezTo>
                  <a:cubicBezTo>
                    <a:pt x="91440" y="1097095"/>
                    <a:pt x="140970" y="1127575"/>
                    <a:pt x="201269" y="1127575"/>
                  </a:cubicBezTo>
                  <a:lnTo>
                    <a:pt x="1943740" y="1127575"/>
                  </a:lnTo>
                  <a:cubicBezTo>
                    <a:pt x="2031370" y="1127575"/>
                    <a:pt x="2102490" y="1056455"/>
                    <a:pt x="2102490" y="968825"/>
                  </a:cubicBezTo>
                  <a:lnTo>
                    <a:pt x="2102490" y="201930"/>
                  </a:lnTo>
                  <a:cubicBezTo>
                    <a:pt x="2102489" y="149860"/>
                    <a:pt x="2077089" y="104140"/>
                    <a:pt x="2038990" y="74930"/>
                  </a:cubicBezTo>
                  <a:close/>
                  <a:moveTo>
                    <a:pt x="12700" y="925645"/>
                  </a:moveTo>
                  <a:lnTo>
                    <a:pt x="12700" y="158750"/>
                  </a:lnTo>
                  <a:cubicBezTo>
                    <a:pt x="12700" y="78740"/>
                    <a:pt x="78740" y="12700"/>
                    <a:pt x="158750" y="12700"/>
                  </a:cubicBezTo>
                  <a:lnTo>
                    <a:pt x="1904370" y="12700"/>
                  </a:lnTo>
                  <a:cubicBezTo>
                    <a:pt x="1984380" y="12700"/>
                    <a:pt x="2050420" y="78740"/>
                    <a:pt x="2050420" y="158750"/>
                  </a:cubicBezTo>
                  <a:lnTo>
                    <a:pt x="2050420" y="925645"/>
                  </a:lnTo>
                  <a:cubicBezTo>
                    <a:pt x="2050420" y="1005655"/>
                    <a:pt x="1984380" y="1071695"/>
                    <a:pt x="1904370" y="1071695"/>
                  </a:cubicBezTo>
                  <a:lnTo>
                    <a:pt x="158750" y="1071695"/>
                  </a:lnTo>
                  <a:cubicBezTo>
                    <a:pt x="78740" y="1071695"/>
                    <a:pt x="12700" y="1006925"/>
                    <a:pt x="12700" y="925645"/>
                  </a:cubicBezTo>
                  <a:close/>
                  <a:moveTo>
                    <a:pt x="2091060" y="968825"/>
                  </a:moveTo>
                  <a:cubicBezTo>
                    <a:pt x="2091060" y="1048835"/>
                    <a:pt x="2023750" y="1114875"/>
                    <a:pt x="1943740" y="1114875"/>
                  </a:cubicBezTo>
                  <a:lnTo>
                    <a:pt x="201269" y="1114875"/>
                  </a:lnTo>
                  <a:cubicBezTo>
                    <a:pt x="157480" y="1114875"/>
                    <a:pt x="120650" y="1098365"/>
                    <a:pt x="93980" y="1070425"/>
                  </a:cubicBezTo>
                  <a:cubicBezTo>
                    <a:pt x="114300" y="1079315"/>
                    <a:pt x="135890" y="1084395"/>
                    <a:pt x="160020" y="1084395"/>
                  </a:cubicBezTo>
                  <a:lnTo>
                    <a:pt x="1905640" y="1084395"/>
                  </a:lnTo>
                  <a:cubicBezTo>
                    <a:pt x="1993270" y="1084395"/>
                    <a:pt x="2064390" y="1013275"/>
                    <a:pt x="2064390" y="925645"/>
                  </a:cubicBezTo>
                  <a:lnTo>
                    <a:pt x="2064390" y="158750"/>
                  </a:lnTo>
                  <a:cubicBezTo>
                    <a:pt x="2064390" y="140970"/>
                    <a:pt x="2060580" y="123190"/>
                    <a:pt x="2055500" y="106680"/>
                  </a:cubicBezTo>
                  <a:cubicBezTo>
                    <a:pt x="2077090" y="132080"/>
                    <a:pt x="2091060" y="165100"/>
                    <a:pt x="2091060" y="201930"/>
                  </a:cubicBezTo>
                  <a:lnTo>
                    <a:pt x="2091060" y="968825"/>
                  </a:lnTo>
                  <a:cubicBezTo>
                    <a:pt x="2091060" y="968825"/>
                    <a:pt x="2091060" y="968825"/>
                    <a:pt x="2091060" y="968825"/>
                  </a:cubicBezTo>
                  <a:close/>
                </a:path>
              </a:pathLst>
            </a:custGeom>
            <a:solidFill>
              <a:srgbClr val="704430"/>
            </a:solidFill>
          </p:spPr>
        </p:sp>
      </p:grpSp>
      <p:pic>
        <p:nvPicPr>
          <p:cNvPr id="21" name="Picture 2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304800" y="4921561"/>
            <a:ext cx="3266060" cy="4360031"/>
          </a:xfrm>
          <a:prstGeom prst="rect">
            <a:avLst/>
          </a:prstGeom>
        </p:spPr>
      </p:pic>
      <p:sp>
        <p:nvSpPr>
          <p:cNvPr id="28" name="TextBox 28"/>
          <p:cNvSpPr txBox="1"/>
          <p:nvPr/>
        </p:nvSpPr>
        <p:spPr>
          <a:xfrm>
            <a:off x="-845612" y="2933700"/>
            <a:ext cx="5566884" cy="1269578"/>
          </a:xfrm>
          <a:prstGeom prst="rect">
            <a:avLst/>
          </a:prstGeom>
        </p:spPr>
        <p:txBody>
          <a:bodyPr lIns="0" tIns="0" rIns="0" bIns="0" rtlCol="0" anchor="t">
            <a:spAutoFit/>
          </a:bodyPr>
          <a:lstStyle/>
          <a:p>
            <a:pPr algn="ctr">
              <a:lnSpc>
                <a:spcPts val="9900"/>
              </a:lnSpc>
            </a:pPr>
            <a:r>
              <a:rPr lang="en-US" sz="9000" b="1" spc="-270">
                <a:solidFill>
                  <a:srgbClr val="FFF3ED"/>
                </a:solidFill>
                <a:latin typeface="Arial" panose="020B0604020202020204" pitchFamily="34" charset="0"/>
                <a:cs typeface="Arial" panose="020B0604020202020204" pitchFamily="34" charset="0"/>
              </a:rPr>
              <a:t>Câu 1</a:t>
            </a:r>
          </a:p>
        </p:txBody>
      </p:sp>
      <p:sp>
        <p:nvSpPr>
          <p:cNvPr id="31" name="TextBox 30">
            <a:extLst>
              <a:ext uri="{FF2B5EF4-FFF2-40B4-BE49-F238E27FC236}">
                <a16:creationId xmlns:a16="http://schemas.microsoft.com/office/drawing/2014/main" id="{7F907902-46CF-B1BF-BE18-B4635515A661}"/>
              </a:ext>
            </a:extLst>
          </p:cNvPr>
          <p:cNvSpPr txBox="1"/>
          <p:nvPr/>
        </p:nvSpPr>
        <p:spPr>
          <a:xfrm>
            <a:off x="5722308" y="1006807"/>
            <a:ext cx="10381292" cy="4978158"/>
          </a:xfrm>
          <a:prstGeom prst="rect">
            <a:avLst/>
          </a:prstGeom>
          <a:noFill/>
        </p:spPr>
        <p:txBody>
          <a:bodyPr wrap="square">
            <a:spAutoFit/>
          </a:bodyPr>
          <a:lstStyle/>
          <a:p>
            <a:pPr marL="30480" marR="30480" algn="just">
              <a:lnSpc>
                <a:spcPct val="150000"/>
              </a:lnSpc>
              <a:spcBef>
                <a:spcPts val="0"/>
              </a:spcBef>
              <a:spcAft>
                <a:spcPts val="1200"/>
              </a:spcAft>
            </a:pPr>
            <a:r>
              <a:rPr lang="en-US" sz="3600">
                <a:solidFill>
                  <a:srgbClr val="000000"/>
                </a:solidFill>
                <a:effectLst/>
                <a:latin typeface="Arial" panose="020B0604020202020204" pitchFamily="34" charset="0"/>
                <a:ea typeface="Times New Roman" panose="02020603050405020304" pitchFamily="18" charset="0"/>
              </a:rPr>
              <a:t>Một công việc được hoàn thành bởi một trong ba hành động. Nếu hành động thứ nhất có a cách thực hiện, hành động thứ hai có b cách thực hiện, hành động thứ ba có c cách thực hiện (các cách thực hiện của ba hành động là khác nhau đôi một) thì số cách hoàn thành công việc đó là:</a:t>
            </a:r>
            <a:endParaRPr lang="en-US" sz="3600">
              <a:effectLst/>
              <a:latin typeface="Times New Roman" panose="02020603050405020304" pitchFamily="18" charset="0"/>
              <a:ea typeface="Times New Roman" panose="02020603050405020304" pitchFamily="18" charset="0"/>
            </a:endParaRPr>
          </a:p>
        </p:txBody>
      </p:sp>
      <p:sp>
        <p:nvSpPr>
          <p:cNvPr id="35" name="TextBox 34">
            <a:extLst>
              <a:ext uri="{FF2B5EF4-FFF2-40B4-BE49-F238E27FC236}">
                <a16:creationId xmlns:a16="http://schemas.microsoft.com/office/drawing/2014/main" id="{0A062BFB-3083-E9FB-13B4-316112A8BEF4}"/>
              </a:ext>
            </a:extLst>
          </p:cNvPr>
          <p:cNvSpPr txBox="1"/>
          <p:nvPr/>
        </p:nvSpPr>
        <p:spPr>
          <a:xfrm>
            <a:off x="6239259" y="6595058"/>
            <a:ext cx="9723422" cy="1808059"/>
          </a:xfrm>
          <a:prstGeom prst="rect">
            <a:avLst/>
          </a:prstGeom>
          <a:noFill/>
        </p:spPr>
        <p:txBody>
          <a:bodyPr wrap="square">
            <a:spAutoFit/>
          </a:bodyPr>
          <a:lstStyle/>
          <a:p>
            <a:pPr marL="30480" marR="30480" algn="just">
              <a:lnSpc>
                <a:spcPct val="150000"/>
              </a:lnSpc>
              <a:spcBef>
                <a:spcPts val="0"/>
              </a:spcBef>
              <a:spcAft>
                <a:spcPts val="1200"/>
              </a:spcAft>
            </a:pPr>
            <a:r>
              <a:rPr lang="en-US" sz="3600">
                <a:solidFill>
                  <a:srgbClr val="000000"/>
                </a:solidFill>
                <a:effectLst/>
                <a:latin typeface="Arial" panose="020B0604020202020204" pitchFamily="34" charset="0"/>
                <a:ea typeface="Times New Roman" panose="02020603050405020304" pitchFamily="18" charset="0"/>
              </a:rPr>
              <a:t>A. abc.</a:t>
            </a:r>
            <a:endParaRPr lang="en-US" sz="3600">
              <a:effectLst/>
              <a:latin typeface="Times New Roman" panose="02020603050405020304" pitchFamily="18" charset="0"/>
              <a:ea typeface="Times New Roman" panose="02020603050405020304" pitchFamily="18" charset="0"/>
            </a:endParaRPr>
          </a:p>
          <a:p>
            <a:pPr marL="30480" marR="30480" algn="just">
              <a:lnSpc>
                <a:spcPct val="150000"/>
              </a:lnSpc>
              <a:spcBef>
                <a:spcPts val="0"/>
              </a:spcBef>
              <a:spcAft>
                <a:spcPts val="1200"/>
              </a:spcAft>
            </a:pPr>
            <a:r>
              <a:rPr lang="en-US" sz="3600">
                <a:solidFill>
                  <a:srgbClr val="000000"/>
                </a:solidFill>
                <a:effectLst/>
                <a:latin typeface="Arial" panose="020B0604020202020204" pitchFamily="34" charset="0"/>
                <a:ea typeface="Times New Roman" panose="02020603050405020304" pitchFamily="18" charset="0"/>
              </a:rPr>
              <a:t>C. 1.</a:t>
            </a:r>
            <a:endParaRPr lang="en-US" sz="3600">
              <a:effectLst/>
              <a:latin typeface="Times New Roman" panose="02020603050405020304" pitchFamily="18" charset="0"/>
              <a:ea typeface="Times New Roman" panose="02020603050405020304" pitchFamily="18" charset="0"/>
            </a:endParaRPr>
          </a:p>
        </p:txBody>
      </p:sp>
      <p:sp>
        <p:nvSpPr>
          <p:cNvPr id="37" name="TextBox 36">
            <a:extLst>
              <a:ext uri="{FF2B5EF4-FFF2-40B4-BE49-F238E27FC236}">
                <a16:creationId xmlns:a16="http://schemas.microsoft.com/office/drawing/2014/main" id="{9DEFC125-15C1-1401-F625-6D608ADB63AE}"/>
              </a:ext>
            </a:extLst>
          </p:cNvPr>
          <p:cNvSpPr txBox="1"/>
          <p:nvPr/>
        </p:nvSpPr>
        <p:spPr>
          <a:xfrm>
            <a:off x="11318875" y="6595057"/>
            <a:ext cx="9569450" cy="1808059"/>
          </a:xfrm>
          <a:prstGeom prst="rect">
            <a:avLst/>
          </a:prstGeom>
          <a:noFill/>
        </p:spPr>
        <p:txBody>
          <a:bodyPr wrap="square">
            <a:spAutoFit/>
          </a:bodyPr>
          <a:lstStyle/>
          <a:p>
            <a:pPr marL="30480" marR="30480" algn="just">
              <a:lnSpc>
                <a:spcPct val="150000"/>
              </a:lnSpc>
              <a:spcBef>
                <a:spcPts val="0"/>
              </a:spcBef>
              <a:spcAft>
                <a:spcPts val="1200"/>
              </a:spcAft>
            </a:pPr>
            <a:r>
              <a:rPr lang="en-US" sz="3600">
                <a:solidFill>
                  <a:srgbClr val="000000"/>
                </a:solidFill>
                <a:effectLst/>
                <a:latin typeface="Arial" panose="020B0604020202020204" pitchFamily="34" charset="0"/>
                <a:ea typeface="Times New Roman" panose="02020603050405020304" pitchFamily="18" charset="0"/>
              </a:rPr>
              <a:t>B. a + b + c.</a:t>
            </a:r>
          </a:p>
          <a:p>
            <a:pPr marL="30480" marR="30480" algn="just">
              <a:lnSpc>
                <a:spcPct val="150000"/>
              </a:lnSpc>
              <a:spcBef>
                <a:spcPts val="0"/>
              </a:spcBef>
              <a:spcAft>
                <a:spcPts val="1200"/>
              </a:spcAft>
            </a:pPr>
            <a:r>
              <a:rPr lang="en-US" sz="3600">
                <a:solidFill>
                  <a:srgbClr val="000000"/>
                </a:solidFill>
                <a:effectLst/>
                <a:latin typeface="Arial" panose="020B0604020202020204" pitchFamily="34" charset="0"/>
                <a:ea typeface="Times New Roman" panose="02020603050405020304" pitchFamily="18" charset="0"/>
              </a:rPr>
              <a:t>D. ab + c</a:t>
            </a:r>
            <a:endParaRPr lang="en-US" sz="3600">
              <a:effectLst/>
              <a:latin typeface="Times New Roman" panose="02020603050405020304" pitchFamily="18" charset="0"/>
              <a:ea typeface="Times New Roman" panose="02020603050405020304" pitchFamily="18" charset="0"/>
            </a:endParaRPr>
          </a:p>
        </p:txBody>
      </p:sp>
      <p:sp>
        <p:nvSpPr>
          <p:cNvPr id="39" name="Hình Bầu dục 23">
            <a:extLst>
              <a:ext uri="{FF2B5EF4-FFF2-40B4-BE49-F238E27FC236}">
                <a16:creationId xmlns:a16="http://schemas.microsoft.com/office/drawing/2014/main" id="{1307ADE5-42A0-4840-1A29-68DEE8BA7E10}"/>
              </a:ext>
            </a:extLst>
          </p:cNvPr>
          <p:cNvSpPr/>
          <p:nvPr/>
        </p:nvSpPr>
        <p:spPr>
          <a:xfrm>
            <a:off x="11075571" y="6619487"/>
            <a:ext cx="887830" cy="886213"/>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barn(inVertical)">
                                      <p:cBhvr>
                                        <p:cTn id="3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35" grpId="0"/>
      <p:bldP spid="37" grpId="0"/>
      <p:bldP spid="3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25400"/>
            <a:ext cx="18288000" cy="10287000"/>
          </a:xfrm>
          <a:prstGeom prst="rect">
            <a:avLst/>
          </a:prstGeom>
        </p:spPr>
      </p:pic>
      <p:grpSp>
        <p:nvGrpSpPr>
          <p:cNvPr id="3" name="Group 3"/>
          <p:cNvGrpSpPr/>
          <p:nvPr/>
        </p:nvGrpSpPr>
        <p:grpSpPr>
          <a:xfrm>
            <a:off x="5410200" y="464574"/>
            <a:ext cx="11811000" cy="9847826"/>
            <a:chOff x="0" y="0"/>
            <a:chExt cx="2102490" cy="1127575"/>
          </a:xfrm>
        </p:grpSpPr>
        <p:sp>
          <p:nvSpPr>
            <p:cNvPr id="4" name="Freeform 4"/>
            <p:cNvSpPr/>
            <p:nvPr/>
          </p:nvSpPr>
          <p:spPr>
            <a:xfrm>
              <a:off x="92710" y="106680"/>
              <a:ext cx="1998350" cy="1008195"/>
            </a:xfrm>
            <a:custGeom>
              <a:avLst/>
              <a:gdLst/>
              <a:ahLst/>
              <a:cxnLst/>
              <a:rect l="l" t="t" r="r" b="b"/>
              <a:pathLst>
                <a:path w="1998350" h="1008195">
                  <a:moveTo>
                    <a:pt x="1971679" y="818965"/>
                  </a:moveTo>
                  <a:cubicBezTo>
                    <a:pt x="1971679" y="906595"/>
                    <a:pt x="1895479" y="977715"/>
                    <a:pt x="1814200" y="977715"/>
                  </a:cubicBezTo>
                  <a:lnTo>
                    <a:pt x="66040" y="977715"/>
                  </a:lnTo>
                  <a:cubicBezTo>
                    <a:pt x="43180" y="977715"/>
                    <a:pt x="20320" y="972635"/>
                    <a:pt x="0" y="963745"/>
                  </a:cubicBezTo>
                  <a:cubicBezTo>
                    <a:pt x="26670" y="991685"/>
                    <a:pt x="63500" y="1008195"/>
                    <a:pt x="106864" y="1008195"/>
                  </a:cubicBezTo>
                  <a:lnTo>
                    <a:pt x="1852300" y="1008195"/>
                  </a:lnTo>
                  <a:cubicBezTo>
                    <a:pt x="1932310" y="1008195"/>
                    <a:pt x="1998350" y="942155"/>
                    <a:pt x="1998350" y="862145"/>
                  </a:cubicBezTo>
                  <a:lnTo>
                    <a:pt x="1998350" y="95250"/>
                  </a:lnTo>
                  <a:cubicBezTo>
                    <a:pt x="1998350" y="58420"/>
                    <a:pt x="1984379" y="25400"/>
                    <a:pt x="1962790" y="0"/>
                  </a:cubicBezTo>
                  <a:cubicBezTo>
                    <a:pt x="1969140" y="16510"/>
                    <a:pt x="1971679" y="34290"/>
                    <a:pt x="1971679" y="52070"/>
                  </a:cubicBezTo>
                  <a:lnTo>
                    <a:pt x="1971679" y="818965"/>
                  </a:lnTo>
                  <a:lnTo>
                    <a:pt x="1971679" y="818965"/>
                  </a:lnTo>
                  <a:close/>
                </a:path>
              </a:pathLst>
            </a:custGeom>
            <a:solidFill>
              <a:srgbClr val="704430"/>
            </a:solidFill>
          </p:spPr>
        </p:sp>
        <p:sp>
          <p:nvSpPr>
            <p:cNvPr id="5" name="Freeform 5"/>
            <p:cNvSpPr/>
            <p:nvPr/>
          </p:nvSpPr>
          <p:spPr>
            <a:xfrm>
              <a:off x="12700" y="12700"/>
              <a:ext cx="2037720" cy="1058995"/>
            </a:xfrm>
            <a:custGeom>
              <a:avLst/>
              <a:gdLst/>
              <a:ahLst/>
              <a:cxnLst/>
              <a:rect l="l" t="t" r="r" b="b"/>
              <a:pathLst>
                <a:path w="2037720" h="1058995">
                  <a:moveTo>
                    <a:pt x="146050" y="1058995"/>
                  </a:moveTo>
                  <a:lnTo>
                    <a:pt x="1891670" y="1058995"/>
                  </a:lnTo>
                  <a:cubicBezTo>
                    <a:pt x="1971680" y="1058995"/>
                    <a:pt x="2037720" y="992955"/>
                    <a:pt x="2037720" y="912945"/>
                  </a:cubicBezTo>
                  <a:lnTo>
                    <a:pt x="2037720" y="146050"/>
                  </a:lnTo>
                  <a:cubicBezTo>
                    <a:pt x="2037720" y="66040"/>
                    <a:pt x="1971680" y="0"/>
                    <a:pt x="1891670" y="0"/>
                  </a:cubicBezTo>
                  <a:lnTo>
                    <a:pt x="146050" y="0"/>
                  </a:lnTo>
                  <a:cubicBezTo>
                    <a:pt x="66040" y="0"/>
                    <a:pt x="0" y="66040"/>
                    <a:pt x="0" y="146050"/>
                  </a:cubicBezTo>
                  <a:lnTo>
                    <a:pt x="0" y="912945"/>
                  </a:lnTo>
                  <a:cubicBezTo>
                    <a:pt x="0" y="994225"/>
                    <a:pt x="66040" y="1058995"/>
                    <a:pt x="146050" y="1058995"/>
                  </a:cubicBezTo>
                  <a:close/>
                </a:path>
              </a:pathLst>
            </a:custGeom>
            <a:solidFill>
              <a:srgbClr val="FFF3ED"/>
            </a:solidFill>
          </p:spPr>
        </p:sp>
        <p:sp>
          <p:nvSpPr>
            <p:cNvPr id="6" name="Freeform 6"/>
            <p:cNvSpPr/>
            <p:nvPr/>
          </p:nvSpPr>
          <p:spPr>
            <a:xfrm>
              <a:off x="0" y="0"/>
              <a:ext cx="2102490" cy="1127575"/>
            </a:xfrm>
            <a:custGeom>
              <a:avLst/>
              <a:gdLst/>
              <a:ahLst/>
              <a:cxnLst/>
              <a:rect l="l" t="t" r="r" b="b"/>
              <a:pathLst>
                <a:path w="2102490" h="1127575">
                  <a:moveTo>
                    <a:pt x="2038990" y="74930"/>
                  </a:moveTo>
                  <a:cubicBezTo>
                    <a:pt x="2011050" y="30480"/>
                    <a:pt x="1961520" y="0"/>
                    <a:pt x="1904370" y="0"/>
                  </a:cubicBezTo>
                  <a:lnTo>
                    <a:pt x="158750" y="0"/>
                  </a:lnTo>
                  <a:cubicBezTo>
                    <a:pt x="71120" y="0"/>
                    <a:pt x="0" y="71120"/>
                    <a:pt x="0" y="158750"/>
                  </a:cubicBezTo>
                  <a:lnTo>
                    <a:pt x="0" y="925645"/>
                  </a:lnTo>
                  <a:cubicBezTo>
                    <a:pt x="0" y="977715"/>
                    <a:pt x="25400" y="1023435"/>
                    <a:pt x="63500" y="1052645"/>
                  </a:cubicBezTo>
                  <a:cubicBezTo>
                    <a:pt x="91440" y="1097095"/>
                    <a:pt x="140970" y="1127575"/>
                    <a:pt x="201269" y="1127575"/>
                  </a:cubicBezTo>
                  <a:lnTo>
                    <a:pt x="1943740" y="1127575"/>
                  </a:lnTo>
                  <a:cubicBezTo>
                    <a:pt x="2031370" y="1127575"/>
                    <a:pt x="2102490" y="1056455"/>
                    <a:pt x="2102490" y="968825"/>
                  </a:cubicBezTo>
                  <a:lnTo>
                    <a:pt x="2102490" y="201930"/>
                  </a:lnTo>
                  <a:cubicBezTo>
                    <a:pt x="2102489" y="149860"/>
                    <a:pt x="2077089" y="104140"/>
                    <a:pt x="2038990" y="74930"/>
                  </a:cubicBezTo>
                  <a:close/>
                  <a:moveTo>
                    <a:pt x="12700" y="925645"/>
                  </a:moveTo>
                  <a:lnTo>
                    <a:pt x="12700" y="158750"/>
                  </a:lnTo>
                  <a:cubicBezTo>
                    <a:pt x="12700" y="78740"/>
                    <a:pt x="78740" y="12700"/>
                    <a:pt x="158750" y="12700"/>
                  </a:cubicBezTo>
                  <a:lnTo>
                    <a:pt x="1904370" y="12700"/>
                  </a:lnTo>
                  <a:cubicBezTo>
                    <a:pt x="1984380" y="12700"/>
                    <a:pt x="2050420" y="78740"/>
                    <a:pt x="2050420" y="158750"/>
                  </a:cubicBezTo>
                  <a:lnTo>
                    <a:pt x="2050420" y="925645"/>
                  </a:lnTo>
                  <a:cubicBezTo>
                    <a:pt x="2050420" y="1005655"/>
                    <a:pt x="1984380" y="1071695"/>
                    <a:pt x="1904370" y="1071695"/>
                  </a:cubicBezTo>
                  <a:lnTo>
                    <a:pt x="158750" y="1071695"/>
                  </a:lnTo>
                  <a:cubicBezTo>
                    <a:pt x="78740" y="1071695"/>
                    <a:pt x="12700" y="1006925"/>
                    <a:pt x="12700" y="925645"/>
                  </a:cubicBezTo>
                  <a:close/>
                  <a:moveTo>
                    <a:pt x="2091060" y="968825"/>
                  </a:moveTo>
                  <a:cubicBezTo>
                    <a:pt x="2091060" y="1048835"/>
                    <a:pt x="2023750" y="1114875"/>
                    <a:pt x="1943740" y="1114875"/>
                  </a:cubicBezTo>
                  <a:lnTo>
                    <a:pt x="201269" y="1114875"/>
                  </a:lnTo>
                  <a:cubicBezTo>
                    <a:pt x="157480" y="1114875"/>
                    <a:pt x="120650" y="1098365"/>
                    <a:pt x="93980" y="1070425"/>
                  </a:cubicBezTo>
                  <a:cubicBezTo>
                    <a:pt x="114300" y="1079315"/>
                    <a:pt x="135890" y="1084395"/>
                    <a:pt x="160020" y="1084395"/>
                  </a:cubicBezTo>
                  <a:lnTo>
                    <a:pt x="1905640" y="1084395"/>
                  </a:lnTo>
                  <a:cubicBezTo>
                    <a:pt x="1993270" y="1084395"/>
                    <a:pt x="2064390" y="1013275"/>
                    <a:pt x="2064390" y="925645"/>
                  </a:cubicBezTo>
                  <a:lnTo>
                    <a:pt x="2064390" y="158750"/>
                  </a:lnTo>
                  <a:cubicBezTo>
                    <a:pt x="2064390" y="140970"/>
                    <a:pt x="2060580" y="123190"/>
                    <a:pt x="2055500" y="106680"/>
                  </a:cubicBezTo>
                  <a:cubicBezTo>
                    <a:pt x="2077090" y="132080"/>
                    <a:pt x="2091060" y="165100"/>
                    <a:pt x="2091060" y="201930"/>
                  </a:cubicBezTo>
                  <a:lnTo>
                    <a:pt x="2091060" y="968825"/>
                  </a:lnTo>
                  <a:cubicBezTo>
                    <a:pt x="2091060" y="968825"/>
                    <a:pt x="2091060" y="968825"/>
                    <a:pt x="2091060" y="968825"/>
                  </a:cubicBezTo>
                  <a:close/>
                </a:path>
              </a:pathLst>
            </a:custGeom>
            <a:solidFill>
              <a:srgbClr val="704430"/>
            </a:solidFill>
          </p:spPr>
        </p:sp>
      </p:grpSp>
      <p:pic>
        <p:nvPicPr>
          <p:cNvPr id="21" name="Picture 2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304800" y="4921561"/>
            <a:ext cx="3266060" cy="4360031"/>
          </a:xfrm>
          <a:prstGeom prst="rect">
            <a:avLst/>
          </a:prstGeom>
        </p:spPr>
      </p:pic>
      <p:sp>
        <p:nvSpPr>
          <p:cNvPr id="28" name="TextBox 28"/>
          <p:cNvSpPr txBox="1"/>
          <p:nvPr/>
        </p:nvSpPr>
        <p:spPr>
          <a:xfrm>
            <a:off x="-845612" y="2933700"/>
            <a:ext cx="5566884" cy="1269578"/>
          </a:xfrm>
          <a:prstGeom prst="rect">
            <a:avLst/>
          </a:prstGeom>
        </p:spPr>
        <p:txBody>
          <a:bodyPr lIns="0" tIns="0" rIns="0" bIns="0" rtlCol="0" anchor="t">
            <a:spAutoFit/>
          </a:bodyPr>
          <a:lstStyle/>
          <a:p>
            <a:pPr algn="ctr">
              <a:lnSpc>
                <a:spcPts val="9900"/>
              </a:lnSpc>
            </a:pPr>
            <a:r>
              <a:rPr lang="en-US" sz="9000" b="1" spc="-270">
                <a:solidFill>
                  <a:srgbClr val="FFF3ED"/>
                </a:solidFill>
                <a:latin typeface="Arial" panose="020B0604020202020204" pitchFamily="34" charset="0"/>
                <a:cs typeface="Arial" panose="020B0604020202020204" pitchFamily="34" charset="0"/>
              </a:rPr>
              <a:t>Câu 2</a:t>
            </a:r>
          </a:p>
        </p:txBody>
      </p:sp>
      <p:sp>
        <p:nvSpPr>
          <p:cNvPr id="31" name="TextBox 30">
            <a:extLst>
              <a:ext uri="{FF2B5EF4-FFF2-40B4-BE49-F238E27FC236}">
                <a16:creationId xmlns:a16="http://schemas.microsoft.com/office/drawing/2014/main" id="{7F907902-46CF-B1BF-BE18-B4635515A661}"/>
              </a:ext>
            </a:extLst>
          </p:cNvPr>
          <p:cNvSpPr txBox="1"/>
          <p:nvPr/>
        </p:nvSpPr>
        <p:spPr>
          <a:xfrm>
            <a:off x="5861977" y="955533"/>
            <a:ext cx="10381292" cy="6640151"/>
          </a:xfrm>
          <a:prstGeom prst="rect">
            <a:avLst/>
          </a:prstGeom>
          <a:noFill/>
        </p:spPr>
        <p:txBody>
          <a:bodyPr wrap="square">
            <a:spAutoFit/>
          </a:bodyPr>
          <a:lstStyle/>
          <a:p>
            <a:pPr marL="30480" marR="30480" algn="just">
              <a:lnSpc>
                <a:spcPct val="150000"/>
              </a:lnSpc>
              <a:spcBef>
                <a:spcPts val="0"/>
              </a:spcBef>
              <a:spcAft>
                <a:spcPts val="1200"/>
              </a:spcAft>
            </a:pPr>
            <a:r>
              <a:rPr lang="en-US" sz="3600">
                <a:solidFill>
                  <a:srgbClr val="000000"/>
                </a:solidFill>
                <a:effectLst/>
                <a:latin typeface="Arial" panose="020B0604020202020204" pitchFamily="34" charset="0"/>
                <a:ea typeface="Calibri" panose="020F0502020204030204" pitchFamily="34" charset="0"/>
              </a:rPr>
              <a:t>Một công việc được hoàn thành bởi ba hành động liên tiếp. Nếu hành động thứ nhất có a cách thực hiện; ứng với mỗi cách thực hiện hành động thứ nhất, có b cách thực hiện hành động thứ hai; ứng với mỗi cách thực hiện hành động thứ nhất và mỗi cách thực hiện hành động thứ hai có c cách thực hiện hành động thứ ba thì số cách hoàn thành công việc đó là:</a:t>
            </a:r>
            <a:endParaRPr lang="en-US" sz="3600">
              <a:effectLst/>
              <a:latin typeface="Times New Roman" panose="02020603050405020304" pitchFamily="18" charset="0"/>
              <a:ea typeface="Times New Roman" panose="02020603050405020304" pitchFamily="18" charset="0"/>
            </a:endParaRPr>
          </a:p>
        </p:txBody>
      </p:sp>
      <p:sp>
        <p:nvSpPr>
          <p:cNvPr id="35" name="TextBox 34">
            <a:extLst>
              <a:ext uri="{FF2B5EF4-FFF2-40B4-BE49-F238E27FC236}">
                <a16:creationId xmlns:a16="http://schemas.microsoft.com/office/drawing/2014/main" id="{0A062BFB-3083-E9FB-13B4-316112A8BEF4}"/>
              </a:ext>
            </a:extLst>
          </p:cNvPr>
          <p:cNvSpPr txBox="1"/>
          <p:nvPr/>
        </p:nvSpPr>
        <p:spPr>
          <a:xfrm>
            <a:off x="6190912" y="7706601"/>
            <a:ext cx="9723422" cy="1808059"/>
          </a:xfrm>
          <a:prstGeom prst="rect">
            <a:avLst/>
          </a:prstGeom>
          <a:noFill/>
        </p:spPr>
        <p:txBody>
          <a:bodyPr wrap="square">
            <a:spAutoFit/>
          </a:bodyPr>
          <a:lstStyle/>
          <a:p>
            <a:pPr marL="30480" marR="30480" algn="just">
              <a:lnSpc>
                <a:spcPct val="150000"/>
              </a:lnSpc>
              <a:spcBef>
                <a:spcPts val="0"/>
              </a:spcBef>
              <a:spcAft>
                <a:spcPts val="1200"/>
              </a:spcAft>
            </a:pPr>
            <a:r>
              <a:rPr lang="en-US" sz="3600">
                <a:solidFill>
                  <a:srgbClr val="000000"/>
                </a:solidFill>
                <a:effectLst/>
                <a:latin typeface="Arial" panose="020B0604020202020204" pitchFamily="34" charset="0"/>
                <a:ea typeface="Times New Roman" panose="02020603050405020304" pitchFamily="18" charset="0"/>
              </a:rPr>
              <a:t>A. abc.</a:t>
            </a:r>
            <a:endParaRPr lang="en-US" sz="3600">
              <a:effectLst/>
              <a:latin typeface="Times New Roman" panose="02020603050405020304" pitchFamily="18" charset="0"/>
              <a:ea typeface="Times New Roman" panose="02020603050405020304" pitchFamily="18" charset="0"/>
            </a:endParaRPr>
          </a:p>
          <a:p>
            <a:pPr marL="30480" marR="30480" algn="just">
              <a:lnSpc>
                <a:spcPct val="150000"/>
              </a:lnSpc>
              <a:spcBef>
                <a:spcPts val="0"/>
              </a:spcBef>
              <a:spcAft>
                <a:spcPts val="1200"/>
              </a:spcAft>
            </a:pPr>
            <a:r>
              <a:rPr lang="en-US" sz="3600">
                <a:solidFill>
                  <a:srgbClr val="000000"/>
                </a:solidFill>
                <a:effectLst/>
                <a:latin typeface="Arial" panose="020B0604020202020204" pitchFamily="34" charset="0"/>
                <a:ea typeface="Times New Roman" panose="02020603050405020304" pitchFamily="18" charset="0"/>
              </a:rPr>
              <a:t>C. 1.</a:t>
            </a:r>
            <a:endParaRPr lang="en-US" sz="3600">
              <a:effectLst/>
              <a:latin typeface="Times New Roman" panose="02020603050405020304" pitchFamily="18" charset="0"/>
              <a:ea typeface="Times New Roman" panose="02020603050405020304" pitchFamily="18" charset="0"/>
            </a:endParaRPr>
          </a:p>
        </p:txBody>
      </p:sp>
      <p:sp>
        <p:nvSpPr>
          <p:cNvPr id="37" name="TextBox 36">
            <a:extLst>
              <a:ext uri="{FF2B5EF4-FFF2-40B4-BE49-F238E27FC236}">
                <a16:creationId xmlns:a16="http://schemas.microsoft.com/office/drawing/2014/main" id="{9DEFC125-15C1-1401-F625-6D608ADB63AE}"/>
              </a:ext>
            </a:extLst>
          </p:cNvPr>
          <p:cNvSpPr txBox="1"/>
          <p:nvPr/>
        </p:nvSpPr>
        <p:spPr>
          <a:xfrm>
            <a:off x="11129609" y="7683697"/>
            <a:ext cx="9569450" cy="1808059"/>
          </a:xfrm>
          <a:prstGeom prst="rect">
            <a:avLst/>
          </a:prstGeom>
          <a:noFill/>
        </p:spPr>
        <p:txBody>
          <a:bodyPr wrap="square">
            <a:spAutoFit/>
          </a:bodyPr>
          <a:lstStyle/>
          <a:p>
            <a:pPr marL="30480" marR="30480" algn="just">
              <a:lnSpc>
                <a:spcPct val="150000"/>
              </a:lnSpc>
              <a:spcBef>
                <a:spcPts val="0"/>
              </a:spcBef>
              <a:spcAft>
                <a:spcPts val="1200"/>
              </a:spcAft>
            </a:pPr>
            <a:r>
              <a:rPr lang="en-US" sz="3600">
                <a:solidFill>
                  <a:srgbClr val="000000"/>
                </a:solidFill>
                <a:effectLst/>
                <a:latin typeface="Arial" panose="020B0604020202020204" pitchFamily="34" charset="0"/>
                <a:ea typeface="Times New Roman" panose="02020603050405020304" pitchFamily="18" charset="0"/>
              </a:rPr>
              <a:t>B. a + b + c.</a:t>
            </a:r>
          </a:p>
          <a:p>
            <a:pPr marL="30480" marR="30480" algn="just">
              <a:lnSpc>
                <a:spcPct val="150000"/>
              </a:lnSpc>
              <a:spcBef>
                <a:spcPts val="0"/>
              </a:spcBef>
              <a:spcAft>
                <a:spcPts val="1200"/>
              </a:spcAft>
            </a:pPr>
            <a:r>
              <a:rPr lang="en-US" sz="3600">
                <a:solidFill>
                  <a:srgbClr val="000000"/>
                </a:solidFill>
                <a:effectLst/>
                <a:latin typeface="Arial" panose="020B0604020202020204" pitchFamily="34" charset="0"/>
                <a:ea typeface="Times New Roman" panose="02020603050405020304" pitchFamily="18" charset="0"/>
              </a:rPr>
              <a:t>D. ab + c</a:t>
            </a:r>
            <a:endParaRPr lang="en-US" sz="3600">
              <a:effectLst/>
              <a:latin typeface="Times New Roman" panose="02020603050405020304" pitchFamily="18" charset="0"/>
              <a:ea typeface="Times New Roman" panose="02020603050405020304" pitchFamily="18" charset="0"/>
            </a:endParaRPr>
          </a:p>
        </p:txBody>
      </p:sp>
      <p:sp>
        <p:nvSpPr>
          <p:cNvPr id="39" name="Hình Bầu dục 23">
            <a:extLst>
              <a:ext uri="{FF2B5EF4-FFF2-40B4-BE49-F238E27FC236}">
                <a16:creationId xmlns:a16="http://schemas.microsoft.com/office/drawing/2014/main" id="{1307ADE5-42A0-4840-1A29-68DEE8BA7E10}"/>
              </a:ext>
            </a:extLst>
          </p:cNvPr>
          <p:cNvSpPr/>
          <p:nvPr/>
        </p:nvSpPr>
        <p:spPr>
          <a:xfrm>
            <a:off x="5962611" y="7724417"/>
            <a:ext cx="887830" cy="886213"/>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112128527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1000" fill="hold"/>
                                        <p:tgtEl>
                                          <p:spTgt spid="37"/>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barn(inVertical)">
                                      <p:cBhvr>
                                        <p:cTn id="3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35" grpId="0"/>
      <p:bldP spid="37" grpId="0"/>
      <p:bldP spid="3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25400"/>
            <a:ext cx="18288000" cy="10287000"/>
          </a:xfrm>
          <a:prstGeom prst="rect">
            <a:avLst/>
          </a:prstGeom>
        </p:spPr>
      </p:pic>
      <p:grpSp>
        <p:nvGrpSpPr>
          <p:cNvPr id="3" name="Group 3"/>
          <p:cNvGrpSpPr/>
          <p:nvPr/>
        </p:nvGrpSpPr>
        <p:grpSpPr>
          <a:xfrm>
            <a:off x="5566884" y="647700"/>
            <a:ext cx="11686217" cy="9296400"/>
            <a:chOff x="0" y="0"/>
            <a:chExt cx="2102490" cy="1127575"/>
          </a:xfrm>
        </p:grpSpPr>
        <p:sp>
          <p:nvSpPr>
            <p:cNvPr id="4" name="Freeform 4"/>
            <p:cNvSpPr/>
            <p:nvPr/>
          </p:nvSpPr>
          <p:spPr>
            <a:xfrm>
              <a:off x="92710" y="106680"/>
              <a:ext cx="1998350" cy="1008195"/>
            </a:xfrm>
            <a:custGeom>
              <a:avLst/>
              <a:gdLst/>
              <a:ahLst/>
              <a:cxnLst/>
              <a:rect l="l" t="t" r="r" b="b"/>
              <a:pathLst>
                <a:path w="1998350" h="1008195">
                  <a:moveTo>
                    <a:pt x="1971679" y="818965"/>
                  </a:moveTo>
                  <a:cubicBezTo>
                    <a:pt x="1971679" y="906595"/>
                    <a:pt x="1895479" y="977715"/>
                    <a:pt x="1814200" y="977715"/>
                  </a:cubicBezTo>
                  <a:lnTo>
                    <a:pt x="66040" y="977715"/>
                  </a:lnTo>
                  <a:cubicBezTo>
                    <a:pt x="43180" y="977715"/>
                    <a:pt x="20320" y="972635"/>
                    <a:pt x="0" y="963745"/>
                  </a:cubicBezTo>
                  <a:cubicBezTo>
                    <a:pt x="26670" y="991685"/>
                    <a:pt x="63500" y="1008195"/>
                    <a:pt x="106864" y="1008195"/>
                  </a:cubicBezTo>
                  <a:lnTo>
                    <a:pt x="1852300" y="1008195"/>
                  </a:lnTo>
                  <a:cubicBezTo>
                    <a:pt x="1932310" y="1008195"/>
                    <a:pt x="1998350" y="942155"/>
                    <a:pt x="1998350" y="862145"/>
                  </a:cubicBezTo>
                  <a:lnTo>
                    <a:pt x="1998350" y="95250"/>
                  </a:lnTo>
                  <a:cubicBezTo>
                    <a:pt x="1998350" y="58420"/>
                    <a:pt x="1984379" y="25400"/>
                    <a:pt x="1962790" y="0"/>
                  </a:cubicBezTo>
                  <a:cubicBezTo>
                    <a:pt x="1969140" y="16510"/>
                    <a:pt x="1971679" y="34290"/>
                    <a:pt x="1971679" y="52070"/>
                  </a:cubicBezTo>
                  <a:lnTo>
                    <a:pt x="1971679" y="818965"/>
                  </a:lnTo>
                  <a:lnTo>
                    <a:pt x="1971679" y="818965"/>
                  </a:lnTo>
                  <a:close/>
                </a:path>
              </a:pathLst>
            </a:custGeom>
            <a:solidFill>
              <a:srgbClr val="704430"/>
            </a:solidFill>
          </p:spPr>
        </p:sp>
        <p:sp>
          <p:nvSpPr>
            <p:cNvPr id="5" name="Freeform 5"/>
            <p:cNvSpPr/>
            <p:nvPr/>
          </p:nvSpPr>
          <p:spPr>
            <a:xfrm>
              <a:off x="12700" y="12700"/>
              <a:ext cx="2037720" cy="1058995"/>
            </a:xfrm>
            <a:custGeom>
              <a:avLst/>
              <a:gdLst/>
              <a:ahLst/>
              <a:cxnLst/>
              <a:rect l="l" t="t" r="r" b="b"/>
              <a:pathLst>
                <a:path w="2037720" h="1058995">
                  <a:moveTo>
                    <a:pt x="146050" y="1058995"/>
                  </a:moveTo>
                  <a:lnTo>
                    <a:pt x="1891670" y="1058995"/>
                  </a:lnTo>
                  <a:cubicBezTo>
                    <a:pt x="1971680" y="1058995"/>
                    <a:pt x="2037720" y="992955"/>
                    <a:pt x="2037720" y="912945"/>
                  </a:cubicBezTo>
                  <a:lnTo>
                    <a:pt x="2037720" y="146050"/>
                  </a:lnTo>
                  <a:cubicBezTo>
                    <a:pt x="2037720" y="66040"/>
                    <a:pt x="1971680" y="0"/>
                    <a:pt x="1891670" y="0"/>
                  </a:cubicBezTo>
                  <a:lnTo>
                    <a:pt x="146050" y="0"/>
                  </a:lnTo>
                  <a:cubicBezTo>
                    <a:pt x="66040" y="0"/>
                    <a:pt x="0" y="66040"/>
                    <a:pt x="0" y="146050"/>
                  </a:cubicBezTo>
                  <a:lnTo>
                    <a:pt x="0" y="912945"/>
                  </a:lnTo>
                  <a:cubicBezTo>
                    <a:pt x="0" y="994225"/>
                    <a:pt x="66040" y="1058995"/>
                    <a:pt x="146050" y="1058995"/>
                  </a:cubicBezTo>
                  <a:close/>
                </a:path>
              </a:pathLst>
            </a:custGeom>
            <a:solidFill>
              <a:srgbClr val="FFF3ED"/>
            </a:solidFill>
          </p:spPr>
        </p:sp>
        <p:sp>
          <p:nvSpPr>
            <p:cNvPr id="6" name="Freeform 6"/>
            <p:cNvSpPr/>
            <p:nvPr/>
          </p:nvSpPr>
          <p:spPr>
            <a:xfrm>
              <a:off x="0" y="0"/>
              <a:ext cx="2102490" cy="1127575"/>
            </a:xfrm>
            <a:custGeom>
              <a:avLst/>
              <a:gdLst/>
              <a:ahLst/>
              <a:cxnLst/>
              <a:rect l="l" t="t" r="r" b="b"/>
              <a:pathLst>
                <a:path w="2102490" h="1127575">
                  <a:moveTo>
                    <a:pt x="2038990" y="74930"/>
                  </a:moveTo>
                  <a:cubicBezTo>
                    <a:pt x="2011050" y="30480"/>
                    <a:pt x="1961520" y="0"/>
                    <a:pt x="1904370" y="0"/>
                  </a:cubicBezTo>
                  <a:lnTo>
                    <a:pt x="158750" y="0"/>
                  </a:lnTo>
                  <a:cubicBezTo>
                    <a:pt x="71120" y="0"/>
                    <a:pt x="0" y="71120"/>
                    <a:pt x="0" y="158750"/>
                  </a:cubicBezTo>
                  <a:lnTo>
                    <a:pt x="0" y="925645"/>
                  </a:lnTo>
                  <a:cubicBezTo>
                    <a:pt x="0" y="977715"/>
                    <a:pt x="25400" y="1023435"/>
                    <a:pt x="63500" y="1052645"/>
                  </a:cubicBezTo>
                  <a:cubicBezTo>
                    <a:pt x="91440" y="1097095"/>
                    <a:pt x="140970" y="1127575"/>
                    <a:pt x="201269" y="1127575"/>
                  </a:cubicBezTo>
                  <a:lnTo>
                    <a:pt x="1943740" y="1127575"/>
                  </a:lnTo>
                  <a:cubicBezTo>
                    <a:pt x="2031370" y="1127575"/>
                    <a:pt x="2102490" y="1056455"/>
                    <a:pt x="2102490" y="968825"/>
                  </a:cubicBezTo>
                  <a:lnTo>
                    <a:pt x="2102490" y="201930"/>
                  </a:lnTo>
                  <a:cubicBezTo>
                    <a:pt x="2102489" y="149860"/>
                    <a:pt x="2077089" y="104140"/>
                    <a:pt x="2038990" y="74930"/>
                  </a:cubicBezTo>
                  <a:close/>
                  <a:moveTo>
                    <a:pt x="12700" y="925645"/>
                  </a:moveTo>
                  <a:lnTo>
                    <a:pt x="12700" y="158750"/>
                  </a:lnTo>
                  <a:cubicBezTo>
                    <a:pt x="12700" y="78740"/>
                    <a:pt x="78740" y="12700"/>
                    <a:pt x="158750" y="12700"/>
                  </a:cubicBezTo>
                  <a:lnTo>
                    <a:pt x="1904370" y="12700"/>
                  </a:lnTo>
                  <a:cubicBezTo>
                    <a:pt x="1984380" y="12700"/>
                    <a:pt x="2050420" y="78740"/>
                    <a:pt x="2050420" y="158750"/>
                  </a:cubicBezTo>
                  <a:lnTo>
                    <a:pt x="2050420" y="925645"/>
                  </a:lnTo>
                  <a:cubicBezTo>
                    <a:pt x="2050420" y="1005655"/>
                    <a:pt x="1984380" y="1071695"/>
                    <a:pt x="1904370" y="1071695"/>
                  </a:cubicBezTo>
                  <a:lnTo>
                    <a:pt x="158750" y="1071695"/>
                  </a:lnTo>
                  <a:cubicBezTo>
                    <a:pt x="78740" y="1071695"/>
                    <a:pt x="12700" y="1006925"/>
                    <a:pt x="12700" y="925645"/>
                  </a:cubicBezTo>
                  <a:close/>
                  <a:moveTo>
                    <a:pt x="2091060" y="968825"/>
                  </a:moveTo>
                  <a:cubicBezTo>
                    <a:pt x="2091060" y="1048835"/>
                    <a:pt x="2023750" y="1114875"/>
                    <a:pt x="1943740" y="1114875"/>
                  </a:cubicBezTo>
                  <a:lnTo>
                    <a:pt x="201269" y="1114875"/>
                  </a:lnTo>
                  <a:cubicBezTo>
                    <a:pt x="157480" y="1114875"/>
                    <a:pt x="120650" y="1098365"/>
                    <a:pt x="93980" y="1070425"/>
                  </a:cubicBezTo>
                  <a:cubicBezTo>
                    <a:pt x="114300" y="1079315"/>
                    <a:pt x="135890" y="1084395"/>
                    <a:pt x="160020" y="1084395"/>
                  </a:cubicBezTo>
                  <a:lnTo>
                    <a:pt x="1905640" y="1084395"/>
                  </a:lnTo>
                  <a:cubicBezTo>
                    <a:pt x="1993270" y="1084395"/>
                    <a:pt x="2064390" y="1013275"/>
                    <a:pt x="2064390" y="925645"/>
                  </a:cubicBezTo>
                  <a:lnTo>
                    <a:pt x="2064390" y="158750"/>
                  </a:lnTo>
                  <a:cubicBezTo>
                    <a:pt x="2064390" y="140970"/>
                    <a:pt x="2060580" y="123190"/>
                    <a:pt x="2055500" y="106680"/>
                  </a:cubicBezTo>
                  <a:cubicBezTo>
                    <a:pt x="2077090" y="132080"/>
                    <a:pt x="2091060" y="165100"/>
                    <a:pt x="2091060" y="201930"/>
                  </a:cubicBezTo>
                  <a:lnTo>
                    <a:pt x="2091060" y="968825"/>
                  </a:lnTo>
                  <a:cubicBezTo>
                    <a:pt x="2091060" y="968825"/>
                    <a:pt x="2091060" y="968825"/>
                    <a:pt x="2091060" y="968825"/>
                  </a:cubicBezTo>
                  <a:close/>
                </a:path>
              </a:pathLst>
            </a:custGeom>
            <a:solidFill>
              <a:srgbClr val="704430"/>
            </a:solidFill>
          </p:spPr>
        </p:sp>
      </p:grpSp>
      <p:pic>
        <p:nvPicPr>
          <p:cNvPr id="21" name="Picture 2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304800" y="4921561"/>
            <a:ext cx="3266060" cy="4360031"/>
          </a:xfrm>
          <a:prstGeom prst="rect">
            <a:avLst/>
          </a:prstGeom>
        </p:spPr>
      </p:pic>
      <p:sp>
        <p:nvSpPr>
          <p:cNvPr id="28" name="TextBox 28"/>
          <p:cNvSpPr txBox="1"/>
          <p:nvPr/>
        </p:nvSpPr>
        <p:spPr>
          <a:xfrm>
            <a:off x="-845612" y="2933700"/>
            <a:ext cx="5566884" cy="1269578"/>
          </a:xfrm>
          <a:prstGeom prst="rect">
            <a:avLst/>
          </a:prstGeom>
        </p:spPr>
        <p:txBody>
          <a:bodyPr lIns="0" tIns="0" rIns="0" bIns="0" rtlCol="0" anchor="t">
            <a:spAutoFit/>
          </a:bodyPr>
          <a:lstStyle/>
          <a:p>
            <a:pPr algn="ctr">
              <a:lnSpc>
                <a:spcPts val="9900"/>
              </a:lnSpc>
            </a:pPr>
            <a:r>
              <a:rPr lang="en-US" sz="9000" b="1" spc="-270">
                <a:solidFill>
                  <a:srgbClr val="FFF3ED"/>
                </a:solidFill>
                <a:latin typeface="Arial" panose="020B0604020202020204" pitchFamily="34" charset="0"/>
                <a:cs typeface="Arial" panose="020B0604020202020204" pitchFamily="34" charset="0"/>
              </a:rPr>
              <a:t>Câu 3</a:t>
            </a:r>
          </a:p>
        </p:txBody>
      </p:sp>
      <p:sp>
        <p:nvSpPr>
          <p:cNvPr id="31" name="TextBox 30">
            <a:extLst>
              <a:ext uri="{FF2B5EF4-FFF2-40B4-BE49-F238E27FC236}">
                <a16:creationId xmlns:a16="http://schemas.microsoft.com/office/drawing/2014/main" id="{7F907902-46CF-B1BF-BE18-B4635515A661}"/>
              </a:ext>
            </a:extLst>
          </p:cNvPr>
          <p:cNvSpPr txBox="1"/>
          <p:nvPr/>
        </p:nvSpPr>
        <p:spPr>
          <a:xfrm>
            <a:off x="5978468" y="1097677"/>
            <a:ext cx="10381292" cy="3029997"/>
          </a:xfrm>
          <a:prstGeom prst="rect">
            <a:avLst/>
          </a:prstGeom>
          <a:noFill/>
        </p:spPr>
        <p:txBody>
          <a:bodyPr wrap="square">
            <a:spAutoFit/>
          </a:bodyPr>
          <a:lstStyle/>
          <a:p>
            <a:pPr marL="30480" marR="30480" algn="just">
              <a:lnSpc>
                <a:spcPct val="150000"/>
              </a:lnSpc>
              <a:spcAft>
                <a:spcPts val="1200"/>
              </a:spcAft>
            </a:pPr>
            <a:r>
              <a:rPr lang="en-US" sz="4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Lớp 10A có 10 bạn nữ và 25 bạn nam. Có bao nhiêu cách chọn một bạn để làm lớp trưởng?</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0A062BFB-3083-E9FB-13B4-316112A8BEF4}"/>
              </a:ext>
            </a:extLst>
          </p:cNvPr>
          <p:cNvSpPr txBox="1"/>
          <p:nvPr/>
        </p:nvSpPr>
        <p:spPr>
          <a:xfrm>
            <a:off x="6307403" y="4605742"/>
            <a:ext cx="9723422" cy="2155142"/>
          </a:xfrm>
          <a:prstGeom prst="rect">
            <a:avLst/>
          </a:prstGeom>
          <a:noFill/>
        </p:spPr>
        <p:txBody>
          <a:bodyPr wrap="square">
            <a:spAutoFit/>
          </a:bodyPr>
          <a:lstStyle/>
          <a:p>
            <a:pPr marL="30480" marR="30480" algn="just">
              <a:lnSpc>
                <a:spcPct val="150000"/>
              </a:lnSpc>
              <a:spcBef>
                <a:spcPts val="0"/>
              </a:spcBef>
              <a:spcAft>
                <a:spcPts val="1200"/>
              </a:spcAft>
            </a:pPr>
            <a:r>
              <a:rPr lang="en-US" sz="4400">
                <a:solidFill>
                  <a:srgbClr val="000000"/>
                </a:solidFill>
                <a:effectLst/>
                <a:latin typeface="Arial" panose="020B0604020202020204" pitchFamily="34" charset="0"/>
                <a:ea typeface="Times New Roman" panose="02020603050405020304" pitchFamily="18" charset="0"/>
              </a:rPr>
              <a:t>A. </a:t>
            </a:r>
            <a:r>
              <a:rPr lang="en-US" sz="4400">
                <a:solidFill>
                  <a:srgbClr val="000000"/>
                </a:solidFill>
                <a:latin typeface="Arial" panose="020B0604020202020204" pitchFamily="34" charset="0"/>
                <a:ea typeface="Times New Roman" panose="02020603050405020304" pitchFamily="18" charset="0"/>
              </a:rPr>
              <a:t>250</a:t>
            </a:r>
            <a:r>
              <a:rPr lang="en-US" sz="4400">
                <a:solidFill>
                  <a:srgbClr val="000000"/>
                </a:solidFill>
                <a:effectLst/>
                <a:latin typeface="Arial" panose="020B0604020202020204" pitchFamily="34" charset="0"/>
                <a:ea typeface="Times New Roman" panose="02020603050405020304" pitchFamily="18" charset="0"/>
              </a:rPr>
              <a:t>.</a:t>
            </a:r>
            <a:endParaRPr lang="en-US" sz="4400">
              <a:effectLst/>
              <a:latin typeface="Times New Roman" panose="02020603050405020304" pitchFamily="18" charset="0"/>
              <a:ea typeface="Times New Roman" panose="02020603050405020304" pitchFamily="18" charset="0"/>
            </a:endParaRPr>
          </a:p>
          <a:p>
            <a:pPr marL="30480" marR="30480" algn="just">
              <a:lnSpc>
                <a:spcPct val="150000"/>
              </a:lnSpc>
              <a:spcBef>
                <a:spcPts val="0"/>
              </a:spcBef>
              <a:spcAft>
                <a:spcPts val="1200"/>
              </a:spcAft>
            </a:pPr>
            <a:r>
              <a:rPr lang="en-US" sz="4400">
                <a:solidFill>
                  <a:srgbClr val="000000"/>
                </a:solidFill>
                <a:effectLst/>
                <a:latin typeface="Arial" panose="020B0604020202020204" pitchFamily="34" charset="0"/>
                <a:ea typeface="Times New Roman" panose="02020603050405020304" pitchFamily="18" charset="0"/>
              </a:rPr>
              <a:t>C. 45.</a:t>
            </a:r>
            <a:endParaRPr lang="en-US" sz="4400">
              <a:effectLst/>
              <a:latin typeface="Times New Roman" panose="02020603050405020304" pitchFamily="18" charset="0"/>
              <a:ea typeface="Times New Roman" panose="02020603050405020304" pitchFamily="18" charset="0"/>
            </a:endParaRPr>
          </a:p>
        </p:txBody>
      </p:sp>
      <p:sp>
        <p:nvSpPr>
          <p:cNvPr id="37" name="TextBox 36">
            <a:extLst>
              <a:ext uri="{FF2B5EF4-FFF2-40B4-BE49-F238E27FC236}">
                <a16:creationId xmlns:a16="http://schemas.microsoft.com/office/drawing/2014/main" id="{9DEFC125-15C1-1401-F625-6D608ADB63AE}"/>
              </a:ext>
            </a:extLst>
          </p:cNvPr>
          <p:cNvSpPr txBox="1"/>
          <p:nvPr/>
        </p:nvSpPr>
        <p:spPr>
          <a:xfrm>
            <a:off x="11615582" y="4629710"/>
            <a:ext cx="9569450" cy="2155142"/>
          </a:xfrm>
          <a:prstGeom prst="rect">
            <a:avLst/>
          </a:prstGeom>
          <a:noFill/>
        </p:spPr>
        <p:txBody>
          <a:bodyPr wrap="square">
            <a:spAutoFit/>
          </a:bodyPr>
          <a:lstStyle/>
          <a:p>
            <a:pPr marL="30480" marR="30480" algn="just">
              <a:lnSpc>
                <a:spcPct val="150000"/>
              </a:lnSpc>
              <a:spcBef>
                <a:spcPts val="0"/>
              </a:spcBef>
              <a:spcAft>
                <a:spcPts val="1200"/>
              </a:spcAft>
            </a:pPr>
            <a:r>
              <a:rPr lang="en-US" sz="4400">
                <a:solidFill>
                  <a:srgbClr val="000000"/>
                </a:solidFill>
                <a:effectLst/>
                <a:latin typeface="Arial" panose="020B0604020202020204" pitchFamily="34" charset="0"/>
                <a:ea typeface="Times New Roman" panose="02020603050405020304" pitchFamily="18" charset="0"/>
              </a:rPr>
              <a:t>B. </a:t>
            </a:r>
            <a:r>
              <a:rPr lang="en-US" sz="4400">
                <a:solidFill>
                  <a:srgbClr val="000000"/>
                </a:solidFill>
                <a:latin typeface="Arial" panose="020B0604020202020204" pitchFamily="34" charset="0"/>
                <a:ea typeface="Times New Roman" panose="02020603050405020304" pitchFamily="18" charset="0"/>
              </a:rPr>
              <a:t>35</a:t>
            </a:r>
            <a:r>
              <a:rPr lang="en-US" sz="4400">
                <a:solidFill>
                  <a:srgbClr val="000000"/>
                </a:solidFill>
                <a:effectLst/>
                <a:latin typeface="Arial" panose="020B0604020202020204" pitchFamily="34" charset="0"/>
                <a:ea typeface="Times New Roman" panose="02020603050405020304" pitchFamily="18" charset="0"/>
              </a:rPr>
              <a:t>.</a:t>
            </a:r>
          </a:p>
          <a:p>
            <a:pPr marL="30480" marR="30480" algn="just">
              <a:lnSpc>
                <a:spcPct val="150000"/>
              </a:lnSpc>
              <a:spcBef>
                <a:spcPts val="0"/>
              </a:spcBef>
              <a:spcAft>
                <a:spcPts val="1200"/>
              </a:spcAft>
            </a:pPr>
            <a:r>
              <a:rPr lang="en-US" sz="4400">
                <a:solidFill>
                  <a:srgbClr val="000000"/>
                </a:solidFill>
                <a:effectLst/>
                <a:latin typeface="Arial" panose="020B0604020202020204" pitchFamily="34" charset="0"/>
                <a:ea typeface="Times New Roman" panose="02020603050405020304" pitchFamily="18" charset="0"/>
              </a:rPr>
              <a:t>D. 15.</a:t>
            </a:r>
            <a:endParaRPr lang="en-US" sz="4400">
              <a:effectLst/>
              <a:latin typeface="Times New Roman" panose="02020603050405020304" pitchFamily="18" charset="0"/>
              <a:ea typeface="Times New Roman" panose="02020603050405020304" pitchFamily="18" charset="0"/>
            </a:endParaRPr>
          </a:p>
        </p:txBody>
      </p:sp>
      <p:sp>
        <p:nvSpPr>
          <p:cNvPr id="39" name="Hình Bầu dục 23">
            <a:extLst>
              <a:ext uri="{FF2B5EF4-FFF2-40B4-BE49-F238E27FC236}">
                <a16:creationId xmlns:a16="http://schemas.microsoft.com/office/drawing/2014/main" id="{1307ADE5-42A0-4840-1A29-68DEE8BA7E10}"/>
              </a:ext>
            </a:extLst>
          </p:cNvPr>
          <p:cNvSpPr/>
          <p:nvPr/>
        </p:nvSpPr>
        <p:spPr>
          <a:xfrm>
            <a:off x="11435392" y="4759174"/>
            <a:ext cx="887830" cy="886213"/>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100052305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anim calcmode="lin" valueType="num">
                                      <p:cBhvr>
                                        <p:cTn id="14" dur="1000" fill="hold"/>
                                        <p:tgtEl>
                                          <p:spTgt spid="31"/>
                                        </p:tgtEl>
                                        <p:attrNameLst>
                                          <p:attrName>ppt_x</p:attrName>
                                        </p:attrNameLst>
                                      </p:cBhvr>
                                      <p:tavLst>
                                        <p:tav tm="0">
                                          <p:val>
                                            <p:strVal val="#ppt_x"/>
                                          </p:val>
                                        </p:tav>
                                        <p:tav tm="100000">
                                          <p:val>
                                            <p:strVal val="#ppt_x"/>
                                          </p:val>
                                        </p:tav>
                                      </p:tavLst>
                                    </p:anim>
                                    <p:anim calcmode="lin" valueType="num">
                                      <p:cBhvr>
                                        <p:cTn id="1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ppt_x"/>
                                          </p:val>
                                        </p:tav>
                                        <p:tav tm="100000">
                                          <p:val>
                                            <p:strVal val="#ppt_x"/>
                                          </p:val>
                                        </p:tav>
                                      </p:tavLst>
                                    </p:anim>
                                    <p:anim calcmode="lin" valueType="num">
                                      <p:cBhvr additive="base">
                                        <p:cTn id="21" dur="500" fill="hold"/>
                                        <p:tgtEl>
                                          <p:spTgt spid="3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500" fill="hold"/>
                                        <p:tgtEl>
                                          <p:spTgt spid="35"/>
                                        </p:tgtEl>
                                        <p:attrNameLst>
                                          <p:attrName>ppt_x</p:attrName>
                                        </p:attrNameLst>
                                      </p:cBhvr>
                                      <p:tavLst>
                                        <p:tav tm="0">
                                          <p:val>
                                            <p:strVal val="#ppt_x"/>
                                          </p:val>
                                        </p:tav>
                                        <p:tav tm="100000">
                                          <p:val>
                                            <p:strVal val="#ppt_x"/>
                                          </p:val>
                                        </p:tav>
                                      </p:tavLst>
                                    </p:anim>
                                    <p:anim calcmode="lin" valueType="num">
                                      <p:cBhvr additive="base">
                                        <p:cTn id="25"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barn(inVertical)">
                                      <p:cBhvr>
                                        <p:cTn id="3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35" grpId="0"/>
      <p:bldP spid="37" grpId="0"/>
      <p:bldP spid="3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25400"/>
            <a:ext cx="18288000" cy="10287000"/>
          </a:xfrm>
          <a:prstGeom prst="rect">
            <a:avLst/>
          </a:prstGeom>
        </p:spPr>
      </p:pic>
      <p:grpSp>
        <p:nvGrpSpPr>
          <p:cNvPr id="3" name="Group 3"/>
          <p:cNvGrpSpPr/>
          <p:nvPr/>
        </p:nvGrpSpPr>
        <p:grpSpPr>
          <a:xfrm>
            <a:off x="5566884" y="647700"/>
            <a:ext cx="11686217" cy="9296400"/>
            <a:chOff x="0" y="0"/>
            <a:chExt cx="2102490" cy="1127575"/>
          </a:xfrm>
        </p:grpSpPr>
        <p:sp>
          <p:nvSpPr>
            <p:cNvPr id="4" name="Freeform 4"/>
            <p:cNvSpPr/>
            <p:nvPr/>
          </p:nvSpPr>
          <p:spPr>
            <a:xfrm>
              <a:off x="92710" y="106680"/>
              <a:ext cx="1998350" cy="1008195"/>
            </a:xfrm>
            <a:custGeom>
              <a:avLst/>
              <a:gdLst/>
              <a:ahLst/>
              <a:cxnLst/>
              <a:rect l="l" t="t" r="r" b="b"/>
              <a:pathLst>
                <a:path w="1998350" h="1008195">
                  <a:moveTo>
                    <a:pt x="1971679" y="818965"/>
                  </a:moveTo>
                  <a:cubicBezTo>
                    <a:pt x="1971679" y="906595"/>
                    <a:pt x="1895479" y="977715"/>
                    <a:pt x="1814200" y="977715"/>
                  </a:cubicBezTo>
                  <a:lnTo>
                    <a:pt x="66040" y="977715"/>
                  </a:lnTo>
                  <a:cubicBezTo>
                    <a:pt x="43180" y="977715"/>
                    <a:pt x="20320" y="972635"/>
                    <a:pt x="0" y="963745"/>
                  </a:cubicBezTo>
                  <a:cubicBezTo>
                    <a:pt x="26670" y="991685"/>
                    <a:pt x="63500" y="1008195"/>
                    <a:pt x="106864" y="1008195"/>
                  </a:cubicBezTo>
                  <a:lnTo>
                    <a:pt x="1852300" y="1008195"/>
                  </a:lnTo>
                  <a:cubicBezTo>
                    <a:pt x="1932310" y="1008195"/>
                    <a:pt x="1998350" y="942155"/>
                    <a:pt x="1998350" y="862145"/>
                  </a:cubicBezTo>
                  <a:lnTo>
                    <a:pt x="1998350" y="95250"/>
                  </a:lnTo>
                  <a:cubicBezTo>
                    <a:pt x="1998350" y="58420"/>
                    <a:pt x="1984379" y="25400"/>
                    <a:pt x="1962790" y="0"/>
                  </a:cubicBezTo>
                  <a:cubicBezTo>
                    <a:pt x="1969140" y="16510"/>
                    <a:pt x="1971679" y="34290"/>
                    <a:pt x="1971679" y="52070"/>
                  </a:cubicBezTo>
                  <a:lnTo>
                    <a:pt x="1971679" y="818965"/>
                  </a:lnTo>
                  <a:lnTo>
                    <a:pt x="1971679" y="818965"/>
                  </a:lnTo>
                  <a:close/>
                </a:path>
              </a:pathLst>
            </a:custGeom>
            <a:solidFill>
              <a:srgbClr val="704430"/>
            </a:solidFill>
          </p:spPr>
        </p:sp>
        <p:sp>
          <p:nvSpPr>
            <p:cNvPr id="5" name="Freeform 5"/>
            <p:cNvSpPr/>
            <p:nvPr/>
          </p:nvSpPr>
          <p:spPr>
            <a:xfrm>
              <a:off x="12700" y="12700"/>
              <a:ext cx="2037720" cy="1058995"/>
            </a:xfrm>
            <a:custGeom>
              <a:avLst/>
              <a:gdLst/>
              <a:ahLst/>
              <a:cxnLst/>
              <a:rect l="l" t="t" r="r" b="b"/>
              <a:pathLst>
                <a:path w="2037720" h="1058995">
                  <a:moveTo>
                    <a:pt x="146050" y="1058995"/>
                  </a:moveTo>
                  <a:lnTo>
                    <a:pt x="1891670" y="1058995"/>
                  </a:lnTo>
                  <a:cubicBezTo>
                    <a:pt x="1971680" y="1058995"/>
                    <a:pt x="2037720" y="992955"/>
                    <a:pt x="2037720" y="912945"/>
                  </a:cubicBezTo>
                  <a:lnTo>
                    <a:pt x="2037720" y="146050"/>
                  </a:lnTo>
                  <a:cubicBezTo>
                    <a:pt x="2037720" y="66040"/>
                    <a:pt x="1971680" y="0"/>
                    <a:pt x="1891670" y="0"/>
                  </a:cubicBezTo>
                  <a:lnTo>
                    <a:pt x="146050" y="0"/>
                  </a:lnTo>
                  <a:cubicBezTo>
                    <a:pt x="66040" y="0"/>
                    <a:pt x="0" y="66040"/>
                    <a:pt x="0" y="146050"/>
                  </a:cubicBezTo>
                  <a:lnTo>
                    <a:pt x="0" y="912945"/>
                  </a:lnTo>
                  <a:cubicBezTo>
                    <a:pt x="0" y="994225"/>
                    <a:pt x="66040" y="1058995"/>
                    <a:pt x="146050" y="1058995"/>
                  </a:cubicBezTo>
                  <a:close/>
                </a:path>
              </a:pathLst>
            </a:custGeom>
            <a:solidFill>
              <a:srgbClr val="FFF3ED"/>
            </a:solidFill>
          </p:spPr>
        </p:sp>
        <p:sp>
          <p:nvSpPr>
            <p:cNvPr id="6" name="Freeform 6"/>
            <p:cNvSpPr/>
            <p:nvPr/>
          </p:nvSpPr>
          <p:spPr>
            <a:xfrm>
              <a:off x="0" y="0"/>
              <a:ext cx="2102490" cy="1127575"/>
            </a:xfrm>
            <a:custGeom>
              <a:avLst/>
              <a:gdLst/>
              <a:ahLst/>
              <a:cxnLst/>
              <a:rect l="l" t="t" r="r" b="b"/>
              <a:pathLst>
                <a:path w="2102490" h="1127575">
                  <a:moveTo>
                    <a:pt x="2038990" y="74930"/>
                  </a:moveTo>
                  <a:cubicBezTo>
                    <a:pt x="2011050" y="30480"/>
                    <a:pt x="1961520" y="0"/>
                    <a:pt x="1904370" y="0"/>
                  </a:cubicBezTo>
                  <a:lnTo>
                    <a:pt x="158750" y="0"/>
                  </a:lnTo>
                  <a:cubicBezTo>
                    <a:pt x="71120" y="0"/>
                    <a:pt x="0" y="71120"/>
                    <a:pt x="0" y="158750"/>
                  </a:cubicBezTo>
                  <a:lnTo>
                    <a:pt x="0" y="925645"/>
                  </a:lnTo>
                  <a:cubicBezTo>
                    <a:pt x="0" y="977715"/>
                    <a:pt x="25400" y="1023435"/>
                    <a:pt x="63500" y="1052645"/>
                  </a:cubicBezTo>
                  <a:cubicBezTo>
                    <a:pt x="91440" y="1097095"/>
                    <a:pt x="140970" y="1127575"/>
                    <a:pt x="201269" y="1127575"/>
                  </a:cubicBezTo>
                  <a:lnTo>
                    <a:pt x="1943740" y="1127575"/>
                  </a:lnTo>
                  <a:cubicBezTo>
                    <a:pt x="2031370" y="1127575"/>
                    <a:pt x="2102490" y="1056455"/>
                    <a:pt x="2102490" y="968825"/>
                  </a:cubicBezTo>
                  <a:lnTo>
                    <a:pt x="2102490" y="201930"/>
                  </a:lnTo>
                  <a:cubicBezTo>
                    <a:pt x="2102489" y="149860"/>
                    <a:pt x="2077089" y="104140"/>
                    <a:pt x="2038990" y="74930"/>
                  </a:cubicBezTo>
                  <a:close/>
                  <a:moveTo>
                    <a:pt x="12700" y="925645"/>
                  </a:moveTo>
                  <a:lnTo>
                    <a:pt x="12700" y="158750"/>
                  </a:lnTo>
                  <a:cubicBezTo>
                    <a:pt x="12700" y="78740"/>
                    <a:pt x="78740" y="12700"/>
                    <a:pt x="158750" y="12700"/>
                  </a:cubicBezTo>
                  <a:lnTo>
                    <a:pt x="1904370" y="12700"/>
                  </a:lnTo>
                  <a:cubicBezTo>
                    <a:pt x="1984380" y="12700"/>
                    <a:pt x="2050420" y="78740"/>
                    <a:pt x="2050420" y="158750"/>
                  </a:cubicBezTo>
                  <a:lnTo>
                    <a:pt x="2050420" y="925645"/>
                  </a:lnTo>
                  <a:cubicBezTo>
                    <a:pt x="2050420" y="1005655"/>
                    <a:pt x="1984380" y="1071695"/>
                    <a:pt x="1904370" y="1071695"/>
                  </a:cubicBezTo>
                  <a:lnTo>
                    <a:pt x="158750" y="1071695"/>
                  </a:lnTo>
                  <a:cubicBezTo>
                    <a:pt x="78740" y="1071695"/>
                    <a:pt x="12700" y="1006925"/>
                    <a:pt x="12700" y="925645"/>
                  </a:cubicBezTo>
                  <a:close/>
                  <a:moveTo>
                    <a:pt x="2091060" y="968825"/>
                  </a:moveTo>
                  <a:cubicBezTo>
                    <a:pt x="2091060" y="1048835"/>
                    <a:pt x="2023750" y="1114875"/>
                    <a:pt x="1943740" y="1114875"/>
                  </a:cubicBezTo>
                  <a:lnTo>
                    <a:pt x="201269" y="1114875"/>
                  </a:lnTo>
                  <a:cubicBezTo>
                    <a:pt x="157480" y="1114875"/>
                    <a:pt x="120650" y="1098365"/>
                    <a:pt x="93980" y="1070425"/>
                  </a:cubicBezTo>
                  <a:cubicBezTo>
                    <a:pt x="114300" y="1079315"/>
                    <a:pt x="135890" y="1084395"/>
                    <a:pt x="160020" y="1084395"/>
                  </a:cubicBezTo>
                  <a:lnTo>
                    <a:pt x="1905640" y="1084395"/>
                  </a:lnTo>
                  <a:cubicBezTo>
                    <a:pt x="1993270" y="1084395"/>
                    <a:pt x="2064390" y="1013275"/>
                    <a:pt x="2064390" y="925645"/>
                  </a:cubicBezTo>
                  <a:lnTo>
                    <a:pt x="2064390" y="158750"/>
                  </a:lnTo>
                  <a:cubicBezTo>
                    <a:pt x="2064390" y="140970"/>
                    <a:pt x="2060580" y="123190"/>
                    <a:pt x="2055500" y="106680"/>
                  </a:cubicBezTo>
                  <a:cubicBezTo>
                    <a:pt x="2077090" y="132080"/>
                    <a:pt x="2091060" y="165100"/>
                    <a:pt x="2091060" y="201930"/>
                  </a:cubicBezTo>
                  <a:lnTo>
                    <a:pt x="2091060" y="968825"/>
                  </a:lnTo>
                  <a:cubicBezTo>
                    <a:pt x="2091060" y="968825"/>
                    <a:pt x="2091060" y="968825"/>
                    <a:pt x="2091060" y="968825"/>
                  </a:cubicBezTo>
                  <a:close/>
                </a:path>
              </a:pathLst>
            </a:custGeom>
            <a:solidFill>
              <a:srgbClr val="704430"/>
            </a:solidFill>
          </p:spPr>
        </p:sp>
      </p:grpSp>
      <p:pic>
        <p:nvPicPr>
          <p:cNvPr id="21" name="Picture 2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304800" y="4921561"/>
            <a:ext cx="3266060" cy="4360031"/>
          </a:xfrm>
          <a:prstGeom prst="rect">
            <a:avLst/>
          </a:prstGeom>
        </p:spPr>
      </p:pic>
      <p:sp>
        <p:nvSpPr>
          <p:cNvPr id="28" name="TextBox 28"/>
          <p:cNvSpPr txBox="1"/>
          <p:nvPr/>
        </p:nvSpPr>
        <p:spPr>
          <a:xfrm>
            <a:off x="-845612" y="2933700"/>
            <a:ext cx="5566884" cy="1269578"/>
          </a:xfrm>
          <a:prstGeom prst="rect">
            <a:avLst/>
          </a:prstGeom>
        </p:spPr>
        <p:txBody>
          <a:bodyPr lIns="0" tIns="0" rIns="0" bIns="0" rtlCol="0" anchor="t">
            <a:spAutoFit/>
          </a:bodyPr>
          <a:lstStyle/>
          <a:p>
            <a:pPr algn="ctr">
              <a:lnSpc>
                <a:spcPts val="9900"/>
              </a:lnSpc>
            </a:pPr>
            <a:r>
              <a:rPr lang="en-US" sz="9000" b="1" spc="-270">
                <a:solidFill>
                  <a:srgbClr val="FFF3ED"/>
                </a:solidFill>
                <a:latin typeface="Arial" panose="020B0604020202020204" pitchFamily="34" charset="0"/>
                <a:cs typeface="Arial" panose="020B0604020202020204" pitchFamily="34" charset="0"/>
              </a:rPr>
              <a:t>Câu 4</a:t>
            </a:r>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7F907902-46CF-B1BF-BE18-B4635515A661}"/>
                  </a:ext>
                </a:extLst>
              </p:cNvPr>
              <p:cNvSpPr txBox="1"/>
              <p:nvPr/>
            </p:nvSpPr>
            <p:spPr>
              <a:xfrm>
                <a:off x="5978468" y="1097677"/>
                <a:ext cx="10381292" cy="4175630"/>
              </a:xfrm>
              <a:prstGeom prst="rect">
                <a:avLst/>
              </a:prstGeom>
              <a:noFill/>
            </p:spPr>
            <p:txBody>
              <a:bodyPr wrap="square">
                <a:spAutoFit/>
              </a:bodyPr>
              <a:lstStyle/>
              <a:p>
                <a:pPr marL="30480" marR="30480" algn="just">
                  <a:lnSpc>
                    <a:spcPct val="150000"/>
                  </a:lnSpc>
                  <a:spcAft>
                    <a:spcPts val="1200"/>
                  </a:spcAft>
                </a:pPr>
                <a:r>
                  <a:rPr lang="en-US" sz="4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Cho 20 điểm phân biệt. Có thể lập được bao nhiêu vectơ khác </a:t>
                </a:r>
                <a14:m>
                  <m:oMath xmlns:m="http://schemas.openxmlformats.org/officeDocument/2006/math">
                    <m:acc>
                      <m:accPr>
                        <m:chr m:val="⃗"/>
                        <m:ctrlPr>
                          <a:rPr lang="en-US" sz="44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accPr>
                      <m:e>
                        <m:r>
                          <a:rPr lang="en-US" sz="4400">
                            <a:solidFill>
                              <a:srgbClr val="000000"/>
                            </a:solidFill>
                            <a:effectLst/>
                            <a:latin typeface="Cambria Math" panose="02040503050406030204" pitchFamily="18" charset="0"/>
                            <a:ea typeface="Calibri" panose="020F0502020204030204" pitchFamily="34" charset="0"/>
                            <a:cs typeface="Arial" panose="020B0604020202020204" pitchFamily="34" charset="0"/>
                          </a:rPr>
                          <m:t>0</m:t>
                        </m:r>
                      </m:e>
                    </m:acc>
                  </m:oMath>
                </a14:m>
                <a:r>
                  <a:rPr lang="en-US" sz="4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Biết rằng hai đầu mút của mỗi vectơ là 2 trong 20 điểm đã cho.</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1" name="TextBox 30">
                <a:extLst>
                  <a:ext uri="{FF2B5EF4-FFF2-40B4-BE49-F238E27FC236}">
                    <a16:creationId xmlns:a16="http://schemas.microsoft.com/office/drawing/2014/main" id="{7F907902-46CF-B1BF-BE18-B4635515A661}"/>
                  </a:ext>
                </a:extLst>
              </p:cNvPr>
              <p:cNvSpPr txBox="1">
                <a:spLocks noRot="1" noChangeAspect="1" noMove="1" noResize="1" noEditPoints="1" noAdjustHandles="1" noChangeArrowheads="1" noChangeShapeType="1" noTextEdit="1"/>
              </p:cNvSpPr>
              <p:nvPr/>
            </p:nvSpPr>
            <p:spPr>
              <a:xfrm>
                <a:off x="5978468" y="1097677"/>
                <a:ext cx="10381292" cy="4175630"/>
              </a:xfrm>
              <a:prstGeom prst="rect">
                <a:avLst/>
              </a:prstGeom>
              <a:blipFill>
                <a:blip r:embed="rId5"/>
                <a:stretch>
                  <a:fillRect l="-2114" r="-2055" b="-5547"/>
                </a:stretch>
              </a:blipFill>
            </p:spPr>
            <p:txBody>
              <a:bodyPr/>
              <a:lstStyle/>
              <a:p>
                <a:r>
                  <a:rPr lang="en-US">
                    <a:noFill/>
                  </a:rPr>
                  <a:t> </a:t>
                </a:r>
              </a:p>
            </p:txBody>
          </p:sp>
        </mc:Fallback>
      </mc:AlternateContent>
      <p:sp>
        <p:nvSpPr>
          <p:cNvPr id="35" name="TextBox 34">
            <a:extLst>
              <a:ext uri="{FF2B5EF4-FFF2-40B4-BE49-F238E27FC236}">
                <a16:creationId xmlns:a16="http://schemas.microsoft.com/office/drawing/2014/main" id="{0A062BFB-3083-E9FB-13B4-316112A8BEF4}"/>
              </a:ext>
            </a:extLst>
          </p:cNvPr>
          <p:cNvSpPr txBox="1"/>
          <p:nvPr/>
        </p:nvSpPr>
        <p:spPr>
          <a:xfrm>
            <a:off x="6774170" y="5683313"/>
            <a:ext cx="9723422" cy="2155142"/>
          </a:xfrm>
          <a:prstGeom prst="rect">
            <a:avLst/>
          </a:prstGeom>
          <a:noFill/>
        </p:spPr>
        <p:txBody>
          <a:bodyPr wrap="square">
            <a:spAutoFit/>
          </a:bodyPr>
          <a:lstStyle/>
          <a:p>
            <a:pPr marL="30480" marR="30480" algn="just">
              <a:lnSpc>
                <a:spcPct val="150000"/>
              </a:lnSpc>
              <a:spcBef>
                <a:spcPts val="0"/>
              </a:spcBef>
              <a:spcAft>
                <a:spcPts val="1200"/>
              </a:spcAft>
            </a:pPr>
            <a:r>
              <a:rPr lang="en-US" sz="4400">
                <a:solidFill>
                  <a:srgbClr val="000000"/>
                </a:solidFill>
                <a:effectLst/>
                <a:latin typeface="Arial" panose="020B0604020202020204" pitchFamily="34" charset="0"/>
                <a:ea typeface="Times New Roman" panose="02020603050405020304" pitchFamily="18" charset="0"/>
              </a:rPr>
              <a:t>A. 380.</a:t>
            </a:r>
            <a:endParaRPr lang="en-US" sz="4400">
              <a:effectLst/>
              <a:latin typeface="Times New Roman" panose="02020603050405020304" pitchFamily="18" charset="0"/>
              <a:ea typeface="Times New Roman" panose="02020603050405020304" pitchFamily="18" charset="0"/>
            </a:endParaRPr>
          </a:p>
          <a:p>
            <a:pPr marL="30480" marR="30480" algn="just">
              <a:lnSpc>
                <a:spcPct val="150000"/>
              </a:lnSpc>
              <a:spcBef>
                <a:spcPts val="0"/>
              </a:spcBef>
              <a:spcAft>
                <a:spcPts val="1200"/>
              </a:spcAft>
            </a:pPr>
            <a:r>
              <a:rPr lang="en-US" sz="4400">
                <a:solidFill>
                  <a:srgbClr val="000000"/>
                </a:solidFill>
                <a:effectLst/>
                <a:latin typeface="Arial" panose="020B0604020202020204" pitchFamily="34" charset="0"/>
                <a:ea typeface="Times New Roman" panose="02020603050405020304" pitchFamily="18" charset="0"/>
              </a:rPr>
              <a:t>C. 40.</a:t>
            </a:r>
            <a:endParaRPr lang="en-US" sz="4400">
              <a:effectLst/>
              <a:latin typeface="Times New Roman" panose="02020603050405020304" pitchFamily="18" charset="0"/>
              <a:ea typeface="Times New Roman" panose="02020603050405020304" pitchFamily="18" charset="0"/>
            </a:endParaRPr>
          </a:p>
        </p:txBody>
      </p:sp>
      <p:sp>
        <p:nvSpPr>
          <p:cNvPr id="37" name="TextBox 36">
            <a:extLst>
              <a:ext uri="{FF2B5EF4-FFF2-40B4-BE49-F238E27FC236}">
                <a16:creationId xmlns:a16="http://schemas.microsoft.com/office/drawing/2014/main" id="{9DEFC125-15C1-1401-F625-6D608ADB63AE}"/>
              </a:ext>
            </a:extLst>
          </p:cNvPr>
          <p:cNvSpPr txBox="1"/>
          <p:nvPr/>
        </p:nvSpPr>
        <p:spPr>
          <a:xfrm>
            <a:off x="12354137" y="5683313"/>
            <a:ext cx="9569450" cy="2155142"/>
          </a:xfrm>
          <a:prstGeom prst="rect">
            <a:avLst/>
          </a:prstGeom>
          <a:noFill/>
        </p:spPr>
        <p:txBody>
          <a:bodyPr wrap="square">
            <a:spAutoFit/>
          </a:bodyPr>
          <a:lstStyle/>
          <a:p>
            <a:pPr marL="30480" marR="30480" algn="just">
              <a:lnSpc>
                <a:spcPct val="150000"/>
              </a:lnSpc>
              <a:spcBef>
                <a:spcPts val="0"/>
              </a:spcBef>
              <a:spcAft>
                <a:spcPts val="1200"/>
              </a:spcAft>
            </a:pPr>
            <a:r>
              <a:rPr lang="en-US" sz="4400">
                <a:solidFill>
                  <a:srgbClr val="000000"/>
                </a:solidFill>
                <a:effectLst/>
                <a:latin typeface="Arial" panose="020B0604020202020204" pitchFamily="34" charset="0"/>
                <a:ea typeface="Times New Roman" panose="02020603050405020304" pitchFamily="18" charset="0"/>
              </a:rPr>
              <a:t>B. 400.</a:t>
            </a:r>
          </a:p>
          <a:p>
            <a:pPr marL="30480" marR="30480" algn="just">
              <a:lnSpc>
                <a:spcPct val="150000"/>
              </a:lnSpc>
              <a:spcBef>
                <a:spcPts val="0"/>
              </a:spcBef>
              <a:spcAft>
                <a:spcPts val="1200"/>
              </a:spcAft>
            </a:pPr>
            <a:r>
              <a:rPr lang="en-US" sz="4400">
                <a:solidFill>
                  <a:srgbClr val="000000"/>
                </a:solidFill>
                <a:effectLst/>
                <a:latin typeface="Arial" panose="020B0604020202020204" pitchFamily="34" charset="0"/>
                <a:ea typeface="Times New Roman" panose="02020603050405020304" pitchFamily="18" charset="0"/>
              </a:rPr>
              <a:t>D. 38.</a:t>
            </a:r>
            <a:endParaRPr lang="en-US" sz="4400">
              <a:effectLst/>
              <a:latin typeface="Times New Roman" panose="02020603050405020304" pitchFamily="18" charset="0"/>
              <a:ea typeface="Times New Roman" panose="02020603050405020304" pitchFamily="18" charset="0"/>
            </a:endParaRPr>
          </a:p>
        </p:txBody>
      </p:sp>
      <p:sp>
        <p:nvSpPr>
          <p:cNvPr id="39" name="Hình Bầu dục 23">
            <a:extLst>
              <a:ext uri="{FF2B5EF4-FFF2-40B4-BE49-F238E27FC236}">
                <a16:creationId xmlns:a16="http://schemas.microsoft.com/office/drawing/2014/main" id="{1307ADE5-42A0-4840-1A29-68DEE8BA7E10}"/>
              </a:ext>
            </a:extLst>
          </p:cNvPr>
          <p:cNvSpPr/>
          <p:nvPr/>
        </p:nvSpPr>
        <p:spPr>
          <a:xfrm>
            <a:off x="6573682" y="5843842"/>
            <a:ext cx="887830" cy="886213"/>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350384250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1000"/>
                                        <p:tgtEl>
                                          <p:spTgt spid="31"/>
                                        </p:tgtEl>
                                      </p:cBhvr>
                                    </p:animEffect>
                                    <p:anim calcmode="lin" valueType="num">
                                      <p:cBhvr>
                                        <p:cTn id="14" dur="1000" fill="hold"/>
                                        <p:tgtEl>
                                          <p:spTgt spid="31"/>
                                        </p:tgtEl>
                                        <p:attrNameLst>
                                          <p:attrName>ppt_x</p:attrName>
                                        </p:attrNameLst>
                                      </p:cBhvr>
                                      <p:tavLst>
                                        <p:tav tm="0">
                                          <p:val>
                                            <p:strVal val="#ppt_x"/>
                                          </p:val>
                                        </p:tav>
                                        <p:tav tm="100000">
                                          <p:val>
                                            <p:strVal val="#ppt_x"/>
                                          </p:val>
                                        </p:tav>
                                      </p:tavLst>
                                    </p:anim>
                                    <p:anim calcmode="lin" valueType="num">
                                      <p:cBhvr>
                                        <p:cTn id="1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500" fill="hold"/>
                                        <p:tgtEl>
                                          <p:spTgt spid="37"/>
                                        </p:tgtEl>
                                        <p:attrNameLst>
                                          <p:attrName>ppt_x</p:attrName>
                                        </p:attrNameLst>
                                      </p:cBhvr>
                                      <p:tavLst>
                                        <p:tav tm="0">
                                          <p:val>
                                            <p:strVal val="#ppt_x"/>
                                          </p:val>
                                        </p:tav>
                                        <p:tav tm="100000">
                                          <p:val>
                                            <p:strVal val="#ppt_x"/>
                                          </p:val>
                                        </p:tav>
                                      </p:tavLst>
                                    </p:anim>
                                    <p:anim calcmode="lin" valueType="num">
                                      <p:cBhvr additive="base">
                                        <p:cTn id="21" dur="500" fill="hold"/>
                                        <p:tgtEl>
                                          <p:spTgt spid="3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500" fill="hold"/>
                                        <p:tgtEl>
                                          <p:spTgt spid="35"/>
                                        </p:tgtEl>
                                        <p:attrNameLst>
                                          <p:attrName>ppt_x</p:attrName>
                                        </p:attrNameLst>
                                      </p:cBhvr>
                                      <p:tavLst>
                                        <p:tav tm="0">
                                          <p:val>
                                            <p:strVal val="#ppt_x"/>
                                          </p:val>
                                        </p:tav>
                                        <p:tav tm="100000">
                                          <p:val>
                                            <p:strVal val="#ppt_x"/>
                                          </p:val>
                                        </p:tav>
                                      </p:tavLst>
                                    </p:anim>
                                    <p:anim calcmode="lin" valueType="num">
                                      <p:cBhvr additive="base">
                                        <p:cTn id="25"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barn(inVertical)">
                                      <p:cBhvr>
                                        <p:cTn id="3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35" grpId="0"/>
      <p:bldP spid="37" grpId="0"/>
      <p:bldP spid="3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25400"/>
            <a:ext cx="18288000" cy="10287000"/>
          </a:xfrm>
          <a:prstGeom prst="rect">
            <a:avLst/>
          </a:prstGeom>
        </p:spPr>
      </p:pic>
      <p:grpSp>
        <p:nvGrpSpPr>
          <p:cNvPr id="3" name="Group 3"/>
          <p:cNvGrpSpPr/>
          <p:nvPr/>
        </p:nvGrpSpPr>
        <p:grpSpPr>
          <a:xfrm>
            <a:off x="5566884" y="647700"/>
            <a:ext cx="11686217" cy="9296400"/>
            <a:chOff x="0" y="0"/>
            <a:chExt cx="2102490" cy="1127575"/>
          </a:xfrm>
        </p:grpSpPr>
        <p:sp>
          <p:nvSpPr>
            <p:cNvPr id="4" name="Freeform 4"/>
            <p:cNvSpPr/>
            <p:nvPr/>
          </p:nvSpPr>
          <p:spPr>
            <a:xfrm>
              <a:off x="92710" y="106680"/>
              <a:ext cx="1998350" cy="1008195"/>
            </a:xfrm>
            <a:custGeom>
              <a:avLst/>
              <a:gdLst/>
              <a:ahLst/>
              <a:cxnLst/>
              <a:rect l="l" t="t" r="r" b="b"/>
              <a:pathLst>
                <a:path w="1998350" h="1008195">
                  <a:moveTo>
                    <a:pt x="1971679" y="818965"/>
                  </a:moveTo>
                  <a:cubicBezTo>
                    <a:pt x="1971679" y="906595"/>
                    <a:pt x="1895479" y="977715"/>
                    <a:pt x="1814200" y="977715"/>
                  </a:cubicBezTo>
                  <a:lnTo>
                    <a:pt x="66040" y="977715"/>
                  </a:lnTo>
                  <a:cubicBezTo>
                    <a:pt x="43180" y="977715"/>
                    <a:pt x="20320" y="972635"/>
                    <a:pt x="0" y="963745"/>
                  </a:cubicBezTo>
                  <a:cubicBezTo>
                    <a:pt x="26670" y="991685"/>
                    <a:pt x="63500" y="1008195"/>
                    <a:pt x="106864" y="1008195"/>
                  </a:cubicBezTo>
                  <a:lnTo>
                    <a:pt x="1852300" y="1008195"/>
                  </a:lnTo>
                  <a:cubicBezTo>
                    <a:pt x="1932310" y="1008195"/>
                    <a:pt x="1998350" y="942155"/>
                    <a:pt x="1998350" y="862145"/>
                  </a:cubicBezTo>
                  <a:lnTo>
                    <a:pt x="1998350" y="95250"/>
                  </a:lnTo>
                  <a:cubicBezTo>
                    <a:pt x="1998350" y="58420"/>
                    <a:pt x="1984379" y="25400"/>
                    <a:pt x="1962790" y="0"/>
                  </a:cubicBezTo>
                  <a:cubicBezTo>
                    <a:pt x="1969140" y="16510"/>
                    <a:pt x="1971679" y="34290"/>
                    <a:pt x="1971679" y="52070"/>
                  </a:cubicBezTo>
                  <a:lnTo>
                    <a:pt x="1971679" y="818965"/>
                  </a:lnTo>
                  <a:lnTo>
                    <a:pt x="1971679" y="818965"/>
                  </a:lnTo>
                  <a:close/>
                </a:path>
              </a:pathLst>
            </a:custGeom>
            <a:solidFill>
              <a:srgbClr val="704430"/>
            </a:solidFill>
          </p:spPr>
        </p:sp>
        <p:sp>
          <p:nvSpPr>
            <p:cNvPr id="5" name="Freeform 5"/>
            <p:cNvSpPr/>
            <p:nvPr/>
          </p:nvSpPr>
          <p:spPr>
            <a:xfrm>
              <a:off x="12700" y="12700"/>
              <a:ext cx="2037720" cy="1058995"/>
            </a:xfrm>
            <a:custGeom>
              <a:avLst/>
              <a:gdLst/>
              <a:ahLst/>
              <a:cxnLst/>
              <a:rect l="l" t="t" r="r" b="b"/>
              <a:pathLst>
                <a:path w="2037720" h="1058995">
                  <a:moveTo>
                    <a:pt x="146050" y="1058995"/>
                  </a:moveTo>
                  <a:lnTo>
                    <a:pt x="1891670" y="1058995"/>
                  </a:lnTo>
                  <a:cubicBezTo>
                    <a:pt x="1971680" y="1058995"/>
                    <a:pt x="2037720" y="992955"/>
                    <a:pt x="2037720" y="912945"/>
                  </a:cubicBezTo>
                  <a:lnTo>
                    <a:pt x="2037720" y="146050"/>
                  </a:lnTo>
                  <a:cubicBezTo>
                    <a:pt x="2037720" y="66040"/>
                    <a:pt x="1971680" y="0"/>
                    <a:pt x="1891670" y="0"/>
                  </a:cubicBezTo>
                  <a:lnTo>
                    <a:pt x="146050" y="0"/>
                  </a:lnTo>
                  <a:cubicBezTo>
                    <a:pt x="66040" y="0"/>
                    <a:pt x="0" y="66040"/>
                    <a:pt x="0" y="146050"/>
                  </a:cubicBezTo>
                  <a:lnTo>
                    <a:pt x="0" y="912945"/>
                  </a:lnTo>
                  <a:cubicBezTo>
                    <a:pt x="0" y="994225"/>
                    <a:pt x="66040" y="1058995"/>
                    <a:pt x="146050" y="1058995"/>
                  </a:cubicBezTo>
                  <a:close/>
                </a:path>
              </a:pathLst>
            </a:custGeom>
            <a:solidFill>
              <a:srgbClr val="FFF3ED"/>
            </a:solidFill>
          </p:spPr>
        </p:sp>
        <p:sp>
          <p:nvSpPr>
            <p:cNvPr id="6" name="Freeform 6"/>
            <p:cNvSpPr/>
            <p:nvPr/>
          </p:nvSpPr>
          <p:spPr>
            <a:xfrm>
              <a:off x="0" y="0"/>
              <a:ext cx="2102490" cy="1127575"/>
            </a:xfrm>
            <a:custGeom>
              <a:avLst/>
              <a:gdLst/>
              <a:ahLst/>
              <a:cxnLst/>
              <a:rect l="l" t="t" r="r" b="b"/>
              <a:pathLst>
                <a:path w="2102490" h="1127575">
                  <a:moveTo>
                    <a:pt x="2038990" y="74930"/>
                  </a:moveTo>
                  <a:cubicBezTo>
                    <a:pt x="2011050" y="30480"/>
                    <a:pt x="1961520" y="0"/>
                    <a:pt x="1904370" y="0"/>
                  </a:cubicBezTo>
                  <a:lnTo>
                    <a:pt x="158750" y="0"/>
                  </a:lnTo>
                  <a:cubicBezTo>
                    <a:pt x="71120" y="0"/>
                    <a:pt x="0" y="71120"/>
                    <a:pt x="0" y="158750"/>
                  </a:cubicBezTo>
                  <a:lnTo>
                    <a:pt x="0" y="925645"/>
                  </a:lnTo>
                  <a:cubicBezTo>
                    <a:pt x="0" y="977715"/>
                    <a:pt x="25400" y="1023435"/>
                    <a:pt x="63500" y="1052645"/>
                  </a:cubicBezTo>
                  <a:cubicBezTo>
                    <a:pt x="91440" y="1097095"/>
                    <a:pt x="140970" y="1127575"/>
                    <a:pt x="201269" y="1127575"/>
                  </a:cubicBezTo>
                  <a:lnTo>
                    <a:pt x="1943740" y="1127575"/>
                  </a:lnTo>
                  <a:cubicBezTo>
                    <a:pt x="2031370" y="1127575"/>
                    <a:pt x="2102490" y="1056455"/>
                    <a:pt x="2102490" y="968825"/>
                  </a:cubicBezTo>
                  <a:lnTo>
                    <a:pt x="2102490" y="201930"/>
                  </a:lnTo>
                  <a:cubicBezTo>
                    <a:pt x="2102489" y="149860"/>
                    <a:pt x="2077089" y="104140"/>
                    <a:pt x="2038990" y="74930"/>
                  </a:cubicBezTo>
                  <a:close/>
                  <a:moveTo>
                    <a:pt x="12700" y="925645"/>
                  </a:moveTo>
                  <a:lnTo>
                    <a:pt x="12700" y="158750"/>
                  </a:lnTo>
                  <a:cubicBezTo>
                    <a:pt x="12700" y="78740"/>
                    <a:pt x="78740" y="12700"/>
                    <a:pt x="158750" y="12700"/>
                  </a:cubicBezTo>
                  <a:lnTo>
                    <a:pt x="1904370" y="12700"/>
                  </a:lnTo>
                  <a:cubicBezTo>
                    <a:pt x="1984380" y="12700"/>
                    <a:pt x="2050420" y="78740"/>
                    <a:pt x="2050420" y="158750"/>
                  </a:cubicBezTo>
                  <a:lnTo>
                    <a:pt x="2050420" y="925645"/>
                  </a:lnTo>
                  <a:cubicBezTo>
                    <a:pt x="2050420" y="1005655"/>
                    <a:pt x="1984380" y="1071695"/>
                    <a:pt x="1904370" y="1071695"/>
                  </a:cubicBezTo>
                  <a:lnTo>
                    <a:pt x="158750" y="1071695"/>
                  </a:lnTo>
                  <a:cubicBezTo>
                    <a:pt x="78740" y="1071695"/>
                    <a:pt x="12700" y="1006925"/>
                    <a:pt x="12700" y="925645"/>
                  </a:cubicBezTo>
                  <a:close/>
                  <a:moveTo>
                    <a:pt x="2091060" y="968825"/>
                  </a:moveTo>
                  <a:cubicBezTo>
                    <a:pt x="2091060" y="1048835"/>
                    <a:pt x="2023750" y="1114875"/>
                    <a:pt x="1943740" y="1114875"/>
                  </a:cubicBezTo>
                  <a:lnTo>
                    <a:pt x="201269" y="1114875"/>
                  </a:lnTo>
                  <a:cubicBezTo>
                    <a:pt x="157480" y="1114875"/>
                    <a:pt x="120650" y="1098365"/>
                    <a:pt x="93980" y="1070425"/>
                  </a:cubicBezTo>
                  <a:cubicBezTo>
                    <a:pt x="114300" y="1079315"/>
                    <a:pt x="135890" y="1084395"/>
                    <a:pt x="160020" y="1084395"/>
                  </a:cubicBezTo>
                  <a:lnTo>
                    <a:pt x="1905640" y="1084395"/>
                  </a:lnTo>
                  <a:cubicBezTo>
                    <a:pt x="1993270" y="1084395"/>
                    <a:pt x="2064390" y="1013275"/>
                    <a:pt x="2064390" y="925645"/>
                  </a:cubicBezTo>
                  <a:lnTo>
                    <a:pt x="2064390" y="158750"/>
                  </a:lnTo>
                  <a:cubicBezTo>
                    <a:pt x="2064390" y="140970"/>
                    <a:pt x="2060580" y="123190"/>
                    <a:pt x="2055500" y="106680"/>
                  </a:cubicBezTo>
                  <a:cubicBezTo>
                    <a:pt x="2077090" y="132080"/>
                    <a:pt x="2091060" y="165100"/>
                    <a:pt x="2091060" y="201930"/>
                  </a:cubicBezTo>
                  <a:lnTo>
                    <a:pt x="2091060" y="968825"/>
                  </a:lnTo>
                  <a:cubicBezTo>
                    <a:pt x="2091060" y="968825"/>
                    <a:pt x="2091060" y="968825"/>
                    <a:pt x="2091060" y="968825"/>
                  </a:cubicBezTo>
                  <a:close/>
                </a:path>
              </a:pathLst>
            </a:custGeom>
            <a:solidFill>
              <a:srgbClr val="704430"/>
            </a:solidFill>
          </p:spPr>
        </p:sp>
      </p:grpSp>
      <p:pic>
        <p:nvPicPr>
          <p:cNvPr id="21" name="Picture 21"/>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304800" y="4921561"/>
            <a:ext cx="3266060" cy="4360031"/>
          </a:xfrm>
          <a:prstGeom prst="rect">
            <a:avLst/>
          </a:prstGeom>
        </p:spPr>
      </p:pic>
      <p:sp>
        <p:nvSpPr>
          <p:cNvPr id="28" name="TextBox 28"/>
          <p:cNvSpPr txBox="1"/>
          <p:nvPr/>
        </p:nvSpPr>
        <p:spPr>
          <a:xfrm>
            <a:off x="-845612" y="2933700"/>
            <a:ext cx="5566884" cy="1269578"/>
          </a:xfrm>
          <a:prstGeom prst="rect">
            <a:avLst/>
          </a:prstGeom>
        </p:spPr>
        <p:txBody>
          <a:bodyPr lIns="0" tIns="0" rIns="0" bIns="0" rtlCol="0" anchor="t">
            <a:spAutoFit/>
          </a:bodyPr>
          <a:lstStyle/>
          <a:p>
            <a:pPr algn="ctr">
              <a:lnSpc>
                <a:spcPts val="9900"/>
              </a:lnSpc>
            </a:pPr>
            <a:r>
              <a:rPr lang="en-US" sz="9000" b="1" spc="-270">
                <a:solidFill>
                  <a:srgbClr val="FFF3ED"/>
                </a:solidFill>
                <a:latin typeface="Arial" panose="020B0604020202020204" pitchFamily="34" charset="0"/>
                <a:cs typeface="Arial" panose="020B0604020202020204" pitchFamily="34" charset="0"/>
              </a:rPr>
              <a:t>Câu 5</a:t>
            </a:r>
          </a:p>
        </p:txBody>
      </p:sp>
      <p:sp>
        <p:nvSpPr>
          <p:cNvPr id="31" name="TextBox 30">
            <a:extLst>
              <a:ext uri="{FF2B5EF4-FFF2-40B4-BE49-F238E27FC236}">
                <a16:creationId xmlns:a16="http://schemas.microsoft.com/office/drawing/2014/main" id="{7F907902-46CF-B1BF-BE18-B4635515A661}"/>
              </a:ext>
            </a:extLst>
          </p:cNvPr>
          <p:cNvSpPr txBox="1"/>
          <p:nvPr/>
        </p:nvSpPr>
        <p:spPr>
          <a:xfrm>
            <a:off x="5978468" y="1097677"/>
            <a:ext cx="10381292" cy="4045659"/>
          </a:xfrm>
          <a:prstGeom prst="rect">
            <a:avLst/>
          </a:prstGeom>
          <a:noFill/>
        </p:spPr>
        <p:txBody>
          <a:bodyPr wrap="square">
            <a:spAutoFit/>
          </a:bodyPr>
          <a:lstStyle/>
          <a:p>
            <a:pPr marL="30480" marR="30480" algn="just">
              <a:lnSpc>
                <a:spcPct val="150000"/>
              </a:lnSpc>
              <a:spcAft>
                <a:spcPts val="1200"/>
              </a:spcAft>
            </a:pPr>
            <a:r>
              <a:rPr lang="en-US" sz="44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Bạn Quân dự định đặt mật khẩu cho vali của mình bằng dãy có 3 kí tự là các chữ số. Hỏi có bao nhiêu cách để Quân có thể đặt một mật khẩu cho vali?</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TextBox 34">
            <a:extLst>
              <a:ext uri="{FF2B5EF4-FFF2-40B4-BE49-F238E27FC236}">
                <a16:creationId xmlns:a16="http://schemas.microsoft.com/office/drawing/2014/main" id="{0A062BFB-3083-E9FB-13B4-316112A8BEF4}"/>
              </a:ext>
            </a:extLst>
          </p:cNvPr>
          <p:cNvSpPr txBox="1"/>
          <p:nvPr/>
        </p:nvSpPr>
        <p:spPr>
          <a:xfrm>
            <a:off x="6774170" y="5683313"/>
            <a:ext cx="9723422" cy="2155142"/>
          </a:xfrm>
          <a:prstGeom prst="rect">
            <a:avLst/>
          </a:prstGeom>
          <a:noFill/>
        </p:spPr>
        <p:txBody>
          <a:bodyPr wrap="square">
            <a:spAutoFit/>
          </a:bodyPr>
          <a:lstStyle/>
          <a:p>
            <a:pPr marL="30480" marR="30480" algn="just">
              <a:lnSpc>
                <a:spcPct val="150000"/>
              </a:lnSpc>
              <a:spcBef>
                <a:spcPts val="0"/>
              </a:spcBef>
              <a:spcAft>
                <a:spcPts val="1200"/>
              </a:spcAft>
            </a:pPr>
            <a:r>
              <a:rPr lang="en-US" sz="4400">
                <a:solidFill>
                  <a:srgbClr val="000000"/>
                </a:solidFill>
                <a:effectLst/>
                <a:latin typeface="Arial" panose="020B0604020202020204" pitchFamily="34" charset="0"/>
                <a:ea typeface="Times New Roman" panose="02020603050405020304" pitchFamily="18" charset="0"/>
              </a:rPr>
              <a:t>A. </a:t>
            </a:r>
            <a:r>
              <a:rPr lang="en-US" sz="4400">
                <a:solidFill>
                  <a:srgbClr val="000000"/>
                </a:solidFill>
                <a:latin typeface="Arial" panose="020B0604020202020204" pitchFamily="34" charset="0"/>
                <a:ea typeface="Times New Roman" panose="02020603050405020304" pitchFamily="18" charset="0"/>
              </a:rPr>
              <a:t>720</a:t>
            </a:r>
            <a:r>
              <a:rPr lang="en-US" sz="4400">
                <a:solidFill>
                  <a:srgbClr val="000000"/>
                </a:solidFill>
                <a:effectLst/>
                <a:latin typeface="Arial" panose="020B0604020202020204" pitchFamily="34" charset="0"/>
                <a:ea typeface="Times New Roman" panose="02020603050405020304" pitchFamily="18" charset="0"/>
              </a:rPr>
              <a:t>.</a:t>
            </a:r>
            <a:endParaRPr lang="en-US" sz="4400">
              <a:effectLst/>
              <a:latin typeface="Times New Roman" panose="02020603050405020304" pitchFamily="18" charset="0"/>
              <a:ea typeface="Times New Roman" panose="02020603050405020304" pitchFamily="18" charset="0"/>
            </a:endParaRPr>
          </a:p>
          <a:p>
            <a:pPr marL="30480" marR="30480" algn="just">
              <a:lnSpc>
                <a:spcPct val="150000"/>
              </a:lnSpc>
              <a:spcBef>
                <a:spcPts val="0"/>
              </a:spcBef>
              <a:spcAft>
                <a:spcPts val="1200"/>
              </a:spcAft>
            </a:pPr>
            <a:r>
              <a:rPr lang="en-US" sz="4400">
                <a:solidFill>
                  <a:srgbClr val="000000"/>
                </a:solidFill>
                <a:effectLst/>
                <a:latin typeface="Arial" panose="020B0604020202020204" pitchFamily="34" charset="0"/>
                <a:ea typeface="Times New Roman" panose="02020603050405020304" pitchFamily="18" charset="0"/>
              </a:rPr>
              <a:t>C. </a:t>
            </a:r>
            <a:r>
              <a:rPr lang="en-US" sz="4400">
                <a:solidFill>
                  <a:srgbClr val="000000"/>
                </a:solidFill>
                <a:latin typeface="Arial" panose="020B0604020202020204" pitchFamily="34" charset="0"/>
                <a:ea typeface="Times New Roman" panose="02020603050405020304" pitchFamily="18" charset="0"/>
              </a:rPr>
              <a:t>1000</a:t>
            </a:r>
            <a:r>
              <a:rPr lang="en-US" sz="4400">
                <a:solidFill>
                  <a:srgbClr val="000000"/>
                </a:solidFill>
                <a:effectLst/>
                <a:latin typeface="Arial" panose="020B0604020202020204" pitchFamily="34" charset="0"/>
                <a:ea typeface="Times New Roman" panose="02020603050405020304" pitchFamily="18" charset="0"/>
              </a:rPr>
              <a:t>.</a:t>
            </a:r>
            <a:endParaRPr lang="en-US" sz="4400">
              <a:effectLst/>
              <a:latin typeface="Times New Roman" panose="02020603050405020304" pitchFamily="18" charset="0"/>
              <a:ea typeface="Times New Roman" panose="02020603050405020304" pitchFamily="18" charset="0"/>
            </a:endParaRPr>
          </a:p>
        </p:txBody>
      </p:sp>
      <p:sp>
        <p:nvSpPr>
          <p:cNvPr id="37" name="TextBox 36">
            <a:extLst>
              <a:ext uri="{FF2B5EF4-FFF2-40B4-BE49-F238E27FC236}">
                <a16:creationId xmlns:a16="http://schemas.microsoft.com/office/drawing/2014/main" id="{9DEFC125-15C1-1401-F625-6D608ADB63AE}"/>
              </a:ext>
            </a:extLst>
          </p:cNvPr>
          <p:cNvSpPr txBox="1"/>
          <p:nvPr/>
        </p:nvSpPr>
        <p:spPr>
          <a:xfrm>
            <a:off x="12354137" y="5683313"/>
            <a:ext cx="9569450" cy="2155142"/>
          </a:xfrm>
          <a:prstGeom prst="rect">
            <a:avLst/>
          </a:prstGeom>
          <a:noFill/>
        </p:spPr>
        <p:txBody>
          <a:bodyPr wrap="square">
            <a:spAutoFit/>
          </a:bodyPr>
          <a:lstStyle/>
          <a:p>
            <a:pPr marL="30480" marR="30480" algn="just">
              <a:lnSpc>
                <a:spcPct val="150000"/>
              </a:lnSpc>
              <a:spcBef>
                <a:spcPts val="0"/>
              </a:spcBef>
              <a:spcAft>
                <a:spcPts val="1200"/>
              </a:spcAft>
            </a:pPr>
            <a:r>
              <a:rPr lang="en-US" sz="4400">
                <a:solidFill>
                  <a:srgbClr val="000000"/>
                </a:solidFill>
                <a:effectLst/>
                <a:latin typeface="Arial" panose="020B0604020202020204" pitchFamily="34" charset="0"/>
                <a:ea typeface="Times New Roman" panose="02020603050405020304" pitchFamily="18" charset="0"/>
              </a:rPr>
              <a:t>B. </a:t>
            </a:r>
            <a:r>
              <a:rPr lang="en-US" sz="4400">
                <a:solidFill>
                  <a:srgbClr val="000000"/>
                </a:solidFill>
                <a:latin typeface="Arial" panose="020B0604020202020204" pitchFamily="34" charset="0"/>
                <a:ea typeface="Times New Roman" panose="02020603050405020304" pitchFamily="18" charset="0"/>
              </a:rPr>
              <a:t>648</a:t>
            </a:r>
            <a:r>
              <a:rPr lang="en-US" sz="4400">
                <a:solidFill>
                  <a:srgbClr val="000000"/>
                </a:solidFill>
                <a:effectLst/>
                <a:latin typeface="Arial" panose="020B0604020202020204" pitchFamily="34" charset="0"/>
                <a:ea typeface="Times New Roman" panose="02020603050405020304" pitchFamily="18" charset="0"/>
              </a:rPr>
              <a:t>.</a:t>
            </a:r>
          </a:p>
          <a:p>
            <a:pPr marL="30480" marR="30480" algn="just">
              <a:lnSpc>
                <a:spcPct val="150000"/>
              </a:lnSpc>
              <a:spcBef>
                <a:spcPts val="0"/>
              </a:spcBef>
              <a:spcAft>
                <a:spcPts val="1200"/>
              </a:spcAft>
            </a:pPr>
            <a:r>
              <a:rPr lang="en-US" sz="4400">
                <a:solidFill>
                  <a:srgbClr val="000000"/>
                </a:solidFill>
                <a:effectLst/>
                <a:latin typeface="Arial" panose="020B0604020202020204" pitchFamily="34" charset="0"/>
                <a:ea typeface="Times New Roman" panose="02020603050405020304" pitchFamily="18" charset="0"/>
              </a:rPr>
              <a:t>D. 30.</a:t>
            </a:r>
            <a:endParaRPr lang="en-US" sz="4400">
              <a:effectLst/>
              <a:latin typeface="Times New Roman" panose="02020603050405020304" pitchFamily="18" charset="0"/>
              <a:ea typeface="Times New Roman" panose="02020603050405020304" pitchFamily="18" charset="0"/>
            </a:endParaRPr>
          </a:p>
        </p:txBody>
      </p:sp>
      <p:sp>
        <p:nvSpPr>
          <p:cNvPr id="39" name="Hình Bầu dục 23">
            <a:extLst>
              <a:ext uri="{FF2B5EF4-FFF2-40B4-BE49-F238E27FC236}">
                <a16:creationId xmlns:a16="http://schemas.microsoft.com/office/drawing/2014/main" id="{1307ADE5-42A0-4840-1A29-68DEE8BA7E10}"/>
              </a:ext>
            </a:extLst>
          </p:cNvPr>
          <p:cNvSpPr/>
          <p:nvPr/>
        </p:nvSpPr>
        <p:spPr>
          <a:xfrm>
            <a:off x="6736039" y="7056948"/>
            <a:ext cx="887830" cy="886213"/>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Tree>
    <p:extLst>
      <p:ext uri="{BB962C8B-B14F-4D97-AF65-F5344CB8AC3E}">
        <p14:creationId xmlns:p14="http://schemas.microsoft.com/office/powerpoint/2010/main" val="323183863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500" fill="hold"/>
                                        <p:tgtEl>
                                          <p:spTgt spid="35"/>
                                        </p:tgtEl>
                                        <p:attrNameLst>
                                          <p:attrName>ppt_x</p:attrName>
                                        </p:attrNameLst>
                                      </p:cBhvr>
                                      <p:tavLst>
                                        <p:tav tm="0">
                                          <p:val>
                                            <p:strVal val="#ppt_x"/>
                                          </p:val>
                                        </p:tav>
                                        <p:tav tm="100000">
                                          <p:val>
                                            <p:strVal val="#ppt_x"/>
                                          </p:val>
                                        </p:tav>
                                      </p:tavLst>
                                    </p:anim>
                                    <p:anim calcmode="lin" valueType="num">
                                      <p:cBhvr additive="base">
                                        <p:cTn id="2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barn(inVertical)">
                                      <p:cBhvr>
                                        <p:cTn id="2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35" grpId="0"/>
      <p:bldP spid="37" grpId="0"/>
      <p:bldP spid="3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grpSp>
        <p:nvGrpSpPr>
          <p:cNvPr id="3" name="Group 3"/>
          <p:cNvGrpSpPr/>
          <p:nvPr/>
        </p:nvGrpSpPr>
        <p:grpSpPr>
          <a:xfrm>
            <a:off x="1076077" y="952083"/>
            <a:ext cx="16941800" cy="9412015"/>
            <a:chOff x="0" y="0"/>
            <a:chExt cx="1570252" cy="1580117"/>
          </a:xfrm>
        </p:grpSpPr>
        <p:sp>
          <p:nvSpPr>
            <p:cNvPr id="4" name="Freeform 4"/>
            <p:cNvSpPr/>
            <p:nvPr/>
          </p:nvSpPr>
          <p:spPr>
            <a:xfrm>
              <a:off x="92710" y="106680"/>
              <a:ext cx="1466112" cy="1460737"/>
            </a:xfrm>
            <a:custGeom>
              <a:avLst/>
              <a:gdLst/>
              <a:ahLst/>
              <a:cxnLst/>
              <a:rect l="l" t="t" r="r" b="b"/>
              <a:pathLst>
                <a:path w="1466112" h="1460737">
                  <a:moveTo>
                    <a:pt x="1439442" y="1271507"/>
                  </a:moveTo>
                  <a:cubicBezTo>
                    <a:pt x="1439442" y="1359137"/>
                    <a:pt x="1363242" y="1430257"/>
                    <a:pt x="1281962" y="1430257"/>
                  </a:cubicBezTo>
                  <a:lnTo>
                    <a:pt x="66040" y="1430257"/>
                  </a:lnTo>
                  <a:cubicBezTo>
                    <a:pt x="43180" y="1430257"/>
                    <a:pt x="20320" y="1425177"/>
                    <a:pt x="0" y="1416287"/>
                  </a:cubicBezTo>
                  <a:cubicBezTo>
                    <a:pt x="26670" y="1444227"/>
                    <a:pt x="63500" y="1460737"/>
                    <a:pt x="103471" y="1460737"/>
                  </a:cubicBezTo>
                  <a:lnTo>
                    <a:pt x="1320062" y="1460737"/>
                  </a:lnTo>
                  <a:cubicBezTo>
                    <a:pt x="1400072" y="1460737"/>
                    <a:pt x="1466112" y="1394697"/>
                    <a:pt x="1466112" y="1314687"/>
                  </a:cubicBezTo>
                  <a:lnTo>
                    <a:pt x="1466112" y="95250"/>
                  </a:lnTo>
                  <a:cubicBezTo>
                    <a:pt x="1466112" y="58420"/>
                    <a:pt x="1452142" y="25400"/>
                    <a:pt x="1430552" y="0"/>
                  </a:cubicBezTo>
                  <a:cubicBezTo>
                    <a:pt x="1436902" y="16510"/>
                    <a:pt x="1439442" y="34290"/>
                    <a:pt x="1439442" y="52070"/>
                  </a:cubicBezTo>
                  <a:lnTo>
                    <a:pt x="1439442" y="1271507"/>
                  </a:lnTo>
                  <a:lnTo>
                    <a:pt x="1439442" y="1271507"/>
                  </a:lnTo>
                  <a:close/>
                </a:path>
              </a:pathLst>
            </a:custGeom>
            <a:solidFill>
              <a:srgbClr val="704430"/>
            </a:solidFill>
          </p:spPr>
        </p:sp>
        <p:sp>
          <p:nvSpPr>
            <p:cNvPr id="5" name="Freeform 5"/>
            <p:cNvSpPr/>
            <p:nvPr/>
          </p:nvSpPr>
          <p:spPr>
            <a:xfrm>
              <a:off x="12700" y="12700"/>
              <a:ext cx="1505482" cy="1511537"/>
            </a:xfrm>
            <a:custGeom>
              <a:avLst/>
              <a:gdLst/>
              <a:ahLst/>
              <a:cxnLst/>
              <a:rect l="l" t="t" r="r" b="b"/>
              <a:pathLst>
                <a:path w="1505482" h="1511537">
                  <a:moveTo>
                    <a:pt x="146050" y="1511537"/>
                  </a:moveTo>
                  <a:lnTo>
                    <a:pt x="1359432" y="1511537"/>
                  </a:lnTo>
                  <a:cubicBezTo>
                    <a:pt x="1439442" y="1511537"/>
                    <a:pt x="1505482" y="1445497"/>
                    <a:pt x="1505482" y="1365487"/>
                  </a:cubicBezTo>
                  <a:lnTo>
                    <a:pt x="1505482" y="146050"/>
                  </a:lnTo>
                  <a:cubicBezTo>
                    <a:pt x="1505482" y="66040"/>
                    <a:pt x="1439442" y="0"/>
                    <a:pt x="1359432" y="0"/>
                  </a:cubicBezTo>
                  <a:lnTo>
                    <a:pt x="146050" y="0"/>
                  </a:lnTo>
                  <a:cubicBezTo>
                    <a:pt x="66040" y="0"/>
                    <a:pt x="0" y="66040"/>
                    <a:pt x="0" y="146050"/>
                  </a:cubicBezTo>
                  <a:lnTo>
                    <a:pt x="0" y="1365487"/>
                  </a:lnTo>
                  <a:cubicBezTo>
                    <a:pt x="0" y="1446767"/>
                    <a:pt x="66040" y="1511537"/>
                    <a:pt x="146050" y="1511537"/>
                  </a:cubicBezTo>
                  <a:close/>
                </a:path>
              </a:pathLst>
            </a:custGeom>
            <a:solidFill>
              <a:srgbClr val="FFF3ED"/>
            </a:solidFill>
          </p:spPr>
        </p:sp>
        <p:sp>
          <p:nvSpPr>
            <p:cNvPr id="6" name="Freeform 6"/>
            <p:cNvSpPr/>
            <p:nvPr/>
          </p:nvSpPr>
          <p:spPr>
            <a:xfrm>
              <a:off x="0" y="0"/>
              <a:ext cx="1570252" cy="1580117"/>
            </a:xfrm>
            <a:custGeom>
              <a:avLst/>
              <a:gdLst/>
              <a:ahLst/>
              <a:cxnLst/>
              <a:rect l="l" t="t" r="r" b="b"/>
              <a:pathLst>
                <a:path w="1570252" h="1580117">
                  <a:moveTo>
                    <a:pt x="1506752" y="74930"/>
                  </a:moveTo>
                  <a:cubicBezTo>
                    <a:pt x="1478812" y="30480"/>
                    <a:pt x="1429282" y="0"/>
                    <a:pt x="1372132" y="0"/>
                  </a:cubicBezTo>
                  <a:lnTo>
                    <a:pt x="158750" y="0"/>
                  </a:lnTo>
                  <a:cubicBezTo>
                    <a:pt x="71120" y="0"/>
                    <a:pt x="0" y="71120"/>
                    <a:pt x="0" y="158750"/>
                  </a:cubicBezTo>
                  <a:lnTo>
                    <a:pt x="0" y="1378187"/>
                  </a:lnTo>
                  <a:cubicBezTo>
                    <a:pt x="0" y="1430257"/>
                    <a:pt x="25400" y="1475977"/>
                    <a:pt x="63500" y="1505187"/>
                  </a:cubicBezTo>
                  <a:cubicBezTo>
                    <a:pt x="91440" y="1549637"/>
                    <a:pt x="140970" y="1580117"/>
                    <a:pt x="197347" y="1580117"/>
                  </a:cubicBezTo>
                  <a:lnTo>
                    <a:pt x="1411502" y="1580117"/>
                  </a:lnTo>
                  <a:cubicBezTo>
                    <a:pt x="1499132" y="1580117"/>
                    <a:pt x="1570252" y="1508997"/>
                    <a:pt x="1570252" y="1421367"/>
                  </a:cubicBezTo>
                  <a:lnTo>
                    <a:pt x="1570252" y="201930"/>
                  </a:lnTo>
                  <a:cubicBezTo>
                    <a:pt x="1570252" y="149860"/>
                    <a:pt x="1544852" y="104140"/>
                    <a:pt x="1506752" y="74930"/>
                  </a:cubicBezTo>
                  <a:close/>
                  <a:moveTo>
                    <a:pt x="12700" y="1378187"/>
                  </a:moveTo>
                  <a:lnTo>
                    <a:pt x="12700" y="158750"/>
                  </a:lnTo>
                  <a:cubicBezTo>
                    <a:pt x="12700" y="78740"/>
                    <a:pt x="78740" y="12700"/>
                    <a:pt x="158750" y="12700"/>
                  </a:cubicBezTo>
                  <a:lnTo>
                    <a:pt x="1372132" y="12700"/>
                  </a:lnTo>
                  <a:cubicBezTo>
                    <a:pt x="1452142" y="12700"/>
                    <a:pt x="1518182" y="78740"/>
                    <a:pt x="1518182" y="158750"/>
                  </a:cubicBezTo>
                  <a:lnTo>
                    <a:pt x="1518182" y="1378187"/>
                  </a:lnTo>
                  <a:cubicBezTo>
                    <a:pt x="1518182" y="1458197"/>
                    <a:pt x="1452142" y="1524237"/>
                    <a:pt x="1372132" y="1524237"/>
                  </a:cubicBezTo>
                  <a:lnTo>
                    <a:pt x="158750" y="1524237"/>
                  </a:lnTo>
                  <a:cubicBezTo>
                    <a:pt x="78740" y="1524237"/>
                    <a:pt x="12700" y="1459467"/>
                    <a:pt x="12700" y="1378187"/>
                  </a:cubicBezTo>
                  <a:close/>
                  <a:moveTo>
                    <a:pt x="1558822" y="1421367"/>
                  </a:moveTo>
                  <a:cubicBezTo>
                    <a:pt x="1558822" y="1501376"/>
                    <a:pt x="1491512" y="1567417"/>
                    <a:pt x="1411502" y="1567417"/>
                  </a:cubicBezTo>
                  <a:lnTo>
                    <a:pt x="197347" y="1567417"/>
                  </a:lnTo>
                  <a:cubicBezTo>
                    <a:pt x="157480" y="1567417"/>
                    <a:pt x="120650" y="1550906"/>
                    <a:pt x="93980" y="1522967"/>
                  </a:cubicBezTo>
                  <a:cubicBezTo>
                    <a:pt x="114300" y="1531856"/>
                    <a:pt x="135890" y="1536937"/>
                    <a:pt x="160020" y="1536937"/>
                  </a:cubicBezTo>
                  <a:lnTo>
                    <a:pt x="1373402" y="1536937"/>
                  </a:lnTo>
                  <a:cubicBezTo>
                    <a:pt x="1461032" y="1536937"/>
                    <a:pt x="1532152" y="1465817"/>
                    <a:pt x="1532152" y="1378187"/>
                  </a:cubicBezTo>
                  <a:lnTo>
                    <a:pt x="1532152" y="158750"/>
                  </a:lnTo>
                  <a:cubicBezTo>
                    <a:pt x="1532152" y="140970"/>
                    <a:pt x="1528342" y="123190"/>
                    <a:pt x="1523262" y="106680"/>
                  </a:cubicBezTo>
                  <a:cubicBezTo>
                    <a:pt x="1544852" y="132080"/>
                    <a:pt x="1558822" y="165100"/>
                    <a:pt x="1558822" y="201930"/>
                  </a:cubicBezTo>
                  <a:lnTo>
                    <a:pt x="1558822" y="1421367"/>
                  </a:lnTo>
                  <a:cubicBezTo>
                    <a:pt x="1558822" y="1421367"/>
                    <a:pt x="1558822" y="1421367"/>
                    <a:pt x="1558822" y="1421367"/>
                  </a:cubicBezTo>
                  <a:close/>
                </a:path>
              </a:pathLst>
            </a:custGeom>
            <a:solidFill>
              <a:srgbClr val="704430"/>
            </a:solidFill>
          </p:spPr>
        </p:sp>
      </p:grpSp>
      <p:grpSp>
        <p:nvGrpSpPr>
          <p:cNvPr id="16" name="Group 16"/>
          <p:cNvGrpSpPr/>
          <p:nvPr/>
        </p:nvGrpSpPr>
        <p:grpSpPr>
          <a:xfrm>
            <a:off x="5683684" y="789031"/>
            <a:ext cx="7126852" cy="1288814"/>
            <a:chOff x="0" y="-186258"/>
            <a:chExt cx="10736290" cy="1913890"/>
          </a:xfrm>
          <a:solidFill>
            <a:schemeClr val="accent3">
              <a:lumMod val="40000"/>
              <a:lumOff val="60000"/>
            </a:schemeClr>
          </a:solidFill>
        </p:grpSpPr>
        <p:sp>
          <p:nvSpPr>
            <p:cNvPr id="17" name="Freeform 17"/>
            <p:cNvSpPr/>
            <p:nvPr/>
          </p:nvSpPr>
          <p:spPr>
            <a:xfrm>
              <a:off x="0" y="-186258"/>
              <a:ext cx="10736290" cy="1913890"/>
            </a:xfrm>
            <a:custGeom>
              <a:avLst/>
              <a:gdLst/>
              <a:ahLst/>
              <a:cxnLst/>
              <a:rect l="l" t="t" r="r" b="b"/>
              <a:pathLst>
                <a:path w="10736290" h="1913890">
                  <a:moveTo>
                    <a:pt x="10736290" y="956945"/>
                  </a:moveTo>
                  <a:lnTo>
                    <a:pt x="10736290" y="956945"/>
                  </a:lnTo>
                  <a:cubicBezTo>
                    <a:pt x="10736290" y="1485392"/>
                    <a:pt x="10307919" y="1913890"/>
                    <a:pt x="9779345" y="1913890"/>
                  </a:cubicBezTo>
                  <a:lnTo>
                    <a:pt x="956945" y="1913890"/>
                  </a:lnTo>
                  <a:cubicBezTo>
                    <a:pt x="428371" y="1913890"/>
                    <a:pt x="0" y="1485392"/>
                    <a:pt x="0" y="956945"/>
                  </a:cubicBezTo>
                  <a:lnTo>
                    <a:pt x="0" y="956945"/>
                  </a:lnTo>
                  <a:cubicBezTo>
                    <a:pt x="0" y="428371"/>
                    <a:pt x="428371" y="0"/>
                    <a:pt x="956945" y="0"/>
                  </a:cubicBezTo>
                  <a:lnTo>
                    <a:pt x="9779345" y="0"/>
                  </a:lnTo>
                  <a:cubicBezTo>
                    <a:pt x="10307793" y="0"/>
                    <a:pt x="10736290" y="428371"/>
                    <a:pt x="10736290" y="956945"/>
                  </a:cubicBezTo>
                  <a:close/>
                </a:path>
              </a:pathLst>
            </a:custGeom>
            <a:grpFill/>
          </p:spPr>
        </p:sp>
      </p:grpSp>
      <p:pic>
        <p:nvPicPr>
          <p:cNvPr id="25" name="Picture 2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1029186" y="7350667"/>
            <a:ext cx="3453871" cy="3590981"/>
          </a:xfrm>
          <a:prstGeom prst="rect">
            <a:avLst/>
          </a:prstGeom>
        </p:spPr>
      </p:pic>
      <p:sp>
        <p:nvSpPr>
          <p:cNvPr id="26" name="TextBox 26"/>
          <p:cNvSpPr txBox="1"/>
          <p:nvPr/>
        </p:nvSpPr>
        <p:spPr>
          <a:xfrm>
            <a:off x="5379960" y="1420094"/>
            <a:ext cx="7734300" cy="463717"/>
          </a:xfrm>
          <a:prstGeom prst="rect">
            <a:avLst/>
          </a:prstGeom>
        </p:spPr>
        <p:txBody>
          <a:bodyPr wrap="square" lIns="0" tIns="0" rIns="0" bIns="0" rtlCol="0" anchor="t">
            <a:spAutoFit/>
          </a:bodyPr>
          <a:lstStyle/>
          <a:p>
            <a:pPr algn="ctr">
              <a:lnSpc>
                <a:spcPts val="2999"/>
              </a:lnSpc>
            </a:pPr>
            <a:r>
              <a:rPr lang="en-US" sz="6000" b="1">
                <a:solidFill>
                  <a:srgbClr val="704430"/>
                </a:solidFill>
                <a:latin typeface="Arial" panose="020B0604020202020204" pitchFamily="34" charset="0"/>
                <a:cs typeface="Arial" panose="020B0604020202020204" pitchFamily="34" charset="0"/>
              </a:rPr>
              <a:t>Bài 1 (SGK- tr.10)</a:t>
            </a:r>
          </a:p>
        </p:txBody>
      </p:sp>
      <p:sp>
        <p:nvSpPr>
          <p:cNvPr id="35" name="TextBox 34">
            <a:extLst>
              <a:ext uri="{FF2B5EF4-FFF2-40B4-BE49-F238E27FC236}">
                <a16:creationId xmlns:a16="http://schemas.microsoft.com/office/drawing/2014/main" id="{8D5B050A-0B86-7EC9-3603-360CB2213E43}"/>
              </a:ext>
            </a:extLst>
          </p:cNvPr>
          <p:cNvSpPr txBox="1"/>
          <p:nvPr/>
        </p:nvSpPr>
        <p:spPr>
          <a:xfrm>
            <a:off x="2447654" y="4026278"/>
            <a:ext cx="14373674" cy="5707012"/>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3600">
                <a:effectLst/>
                <a:latin typeface="Arial" panose="020B0604020202020204" pitchFamily="34" charset="0"/>
                <a:ea typeface="Calibri" panose="020F0502020204030204" pitchFamily="34" charset="0"/>
                <a:cs typeface="Times New Roman" panose="02020603050405020304" pitchFamily="18" charset="0"/>
              </a:rPr>
              <a:t>Việc lập số tự nhiên gồm ba chữ số chia hết cho 5 là thực hiện 3 hành động liên tiếp:</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tabLst>
                <a:tab pos="360045" algn="l"/>
                <a:tab pos="720090" algn="l"/>
              </a:tabLst>
            </a:pPr>
            <a:r>
              <a:rPr lang="nl-NL" sz="3600">
                <a:effectLst/>
                <a:latin typeface="Arial" panose="020B0604020202020204" pitchFamily="34" charset="0"/>
                <a:ea typeface="Calibri" panose="020F0502020204030204" pitchFamily="34" charset="0"/>
                <a:cs typeface="Times New Roman" panose="02020603050405020304" pitchFamily="18" charset="0"/>
              </a:rPr>
              <a:t>+ Chọn chữ số hàng đơn vị: có 1 cách chọn (số 5)</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tabLst>
                <a:tab pos="360045" algn="l"/>
                <a:tab pos="720090" algn="l"/>
              </a:tabLst>
            </a:pPr>
            <a:r>
              <a:rPr lang="nl-NL" sz="3600">
                <a:effectLst/>
                <a:latin typeface="Arial" panose="020B0604020202020204" pitchFamily="34" charset="0"/>
                <a:ea typeface="Calibri" panose="020F0502020204030204" pitchFamily="34" charset="0"/>
                <a:cs typeface="Times New Roman" panose="02020603050405020304" pitchFamily="18" charset="0"/>
              </a:rPr>
              <a:t>+ Chọn chữ số hàng chục: có 6 cách chọn</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tabLst>
                <a:tab pos="360045" algn="l"/>
                <a:tab pos="720090" algn="l"/>
              </a:tabLst>
            </a:pPr>
            <a:r>
              <a:rPr lang="nl-NL" sz="3600">
                <a:effectLst/>
                <a:latin typeface="Arial" panose="020B0604020202020204" pitchFamily="34" charset="0"/>
                <a:ea typeface="Calibri" panose="020F0502020204030204" pitchFamily="34" charset="0"/>
                <a:cs typeface="Times New Roman" panose="02020603050405020304" pitchFamily="18" charset="0"/>
              </a:rPr>
              <a:t>+ Chọn chữ số hàng trăm: có 6 cách chọn</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tabLst>
                <a:tab pos="360045" algn="l"/>
                <a:tab pos="720090" algn="l"/>
              </a:tabLst>
            </a:pPr>
            <a:r>
              <a:rPr lang="nl-NL" sz="3600">
                <a:effectLst/>
                <a:latin typeface="Arial" panose="020B0604020202020204" pitchFamily="34" charset="0"/>
                <a:ea typeface="Times New Roman" panose="02020603050405020304" pitchFamily="18" charset="0"/>
                <a:cs typeface="Times New Roman" panose="02020603050405020304" pitchFamily="18" charset="0"/>
              </a:rPr>
              <a:t>Theo quy tắc nhân, lập được: 1 . 6. 6 = 36 số thoả mãn đề bài.</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10360FF3-81C5-798F-5D3D-B66CF338C37A}"/>
                  </a:ext>
                </a:extLst>
              </p:cNvPr>
              <p:cNvSpPr txBox="1"/>
              <p:nvPr/>
            </p:nvSpPr>
            <p:spPr>
              <a:xfrm>
                <a:off x="1760778" y="2070736"/>
                <a:ext cx="15230672" cy="1664879"/>
              </a:xfrm>
              <a:prstGeom prst="rect">
                <a:avLst/>
              </a:prstGeom>
              <a:noFill/>
            </p:spPr>
            <p:txBody>
              <a:bodyPr wrap="square">
                <a:spAutoFit/>
              </a:bodyPr>
              <a:lstStyle/>
              <a:p>
                <a:pPr marL="0" marR="0" algn="just">
                  <a:lnSpc>
                    <a:spcPct val="150000"/>
                  </a:lnSpc>
                  <a:spcBef>
                    <a:spcPts val="0"/>
                  </a:spcBef>
                  <a:spcAft>
                    <a:spcPts val="1200"/>
                  </a:spcAft>
                </a:pPr>
                <a:r>
                  <a:rPr lang="en-US" sz="3600">
                    <a:effectLst/>
                    <a:latin typeface="Arial" panose="020B0604020202020204" pitchFamily="34" charset="0"/>
                    <a:ea typeface="Calibri" panose="020F0502020204030204" pitchFamily="34" charset="0"/>
                    <a:cs typeface="Times New Roman" panose="02020603050405020304" pitchFamily="18" charset="0"/>
                  </a:rPr>
                  <a:t>Từ các chữ số </a:t>
                </a:r>
                <a14:m>
                  <m:oMath xmlns:m="http://schemas.openxmlformats.org/officeDocument/2006/math">
                    <m:r>
                      <a:rPr lang="en-US" sz="3600">
                        <a:effectLst/>
                        <a:latin typeface="Cambria Math" panose="02040503050406030204" pitchFamily="18" charset="0"/>
                        <a:ea typeface="Calibri" panose="020F0502020204030204" pitchFamily="34" charset="0"/>
                        <a:cs typeface="Arial" panose="020B0604020202020204" pitchFamily="34" charset="0"/>
                      </a:rPr>
                      <m:t>1, 2, 3, 4, 5, 6</m:t>
                    </m:r>
                  </m:oMath>
                </a14:m>
                <a:r>
                  <a:rPr lang="en-US" sz="3600">
                    <a:effectLst/>
                    <a:latin typeface="Arial" panose="020B0604020202020204" pitchFamily="34" charset="0"/>
                    <a:ea typeface="Calibri" panose="020F0502020204030204" pitchFamily="34" charset="0"/>
                    <a:cs typeface="Times New Roman" panose="02020603050405020304" pitchFamily="18" charset="0"/>
                  </a:rPr>
                  <a:t>, ta lập ra số tự nhiên gồm ba chữ số, chia hết cho 5 . Có thể lập được bao nhiêu số như thế?</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7" name="TextBox 36">
                <a:extLst>
                  <a:ext uri="{FF2B5EF4-FFF2-40B4-BE49-F238E27FC236}">
                    <a16:creationId xmlns:a16="http://schemas.microsoft.com/office/drawing/2014/main" id="{10360FF3-81C5-798F-5D3D-B66CF338C37A}"/>
                  </a:ext>
                </a:extLst>
              </p:cNvPr>
              <p:cNvSpPr txBox="1">
                <a:spLocks noRot="1" noChangeAspect="1" noMove="1" noResize="1" noEditPoints="1" noAdjustHandles="1" noChangeArrowheads="1" noChangeShapeType="1" noTextEdit="1"/>
              </p:cNvSpPr>
              <p:nvPr/>
            </p:nvSpPr>
            <p:spPr>
              <a:xfrm>
                <a:off x="1760778" y="2070736"/>
                <a:ext cx="15230672" cy="1664879"/>
              </a:xfrm>
              <a:prstGeom prst="rect">
                <a:avLst/>
              </a:prstGeom>
              <a:blipFill>
                <a:blip r:embed="rId5"/>
                <a:stretch>
                  <a:fillRect l="-1241" r="-1201" b="-12088"/>
                </a:stretch>
              </a:blipFill>
            </p:spPr>
            <p:txBody>
              <a:bodyPr/>
              <a:lstStyle/>
              <a:p>
                <a:r>
                  <a:rPr lang="en-US">
                    <a:noFill/>
                  </a:rPr>
                  <a:t> </a:t>
                </a:r>
              </a:p>
            </p:txBody>
          </p:sp>
        </mc:Fallback>
      </mc:AlternateContent>
      <p:grpSp>
        <p:nvGrpSpPr>
          <p:cNvPr id="41" name="Group 16">
            <a:extLst>
              <a:ext uri="{FF2B5EF4-FFF2-40B4-BE49-F238E27FC236}">
                <a16:creationId xmlns:a16="http://schemas.microsoft.com/office/drawing/2014/main" id="{E847D396-1FBC-9D9C-60EF-3E9C8B439C6D}"/>
              </a:ext>
            </a:extLst>
          </p:cNvPr>
          <p:cNvGrpSpPr/>
          <p:nvPr/>
        </p:nvGrpSpPr>
        <p:grpSpPr>
          <a:xfrm>
            <a:off x="-12700" y="204102"/>
            <a:ext cx="4831708" cy="1378938"/>
            <a:chOff x="0" y="-186258"/>
            <a:chExt cx="10736290" cy="1913890"/>
          </a:xfrm>
          <a:solidFill>
            <a:schemeClr val="accent3">
              <a:lumMod val="40000"/>
              <a:lumOff val="60000"/>
            </a:schemeClr>
          </a:solidFill>
        </p:grpSpPr>
        <p:sp>
          <p:nvSpPr>
            <p:cNvPr id="42" name="Freeform 17">
              <a:extLst>
                <a:ext uri="{FF2B5EF4-FFF2-40B4-BE49-F238E27FC236}">
                  <a16:creationId xmlns:a16="http://schemas.microsoft.com/office/drawing/2014/main" id="{DAD87461-59DF-3A3A-EAC3-78868E21AD84}"/>
                </a:ext>
              </a:extLst>
            </p:cNvPr>
            <p:cNvSpPr/>
            <p:nvPr/>
          </p:nvSpPr>
          <p:spPr>
            <a:xfrm>
              <a:off x="0" y="-186258"/>
              <a:ext cx="10736290" cy="1913890"/>
            </a:xfrm>
            <a:custGeom>
              <a:avLst/>
              <a:gdLst/>
              <a:ahLst/>
              <a:cxnLst/>
              <a:rect l="l" t="t" r="r" b="b"/>
              <a:pathLst>
                <a:path w="10736290" h="1913890">
                  <a:moveTo>
                    <a:pt x="10736290" y="956945"/>
                  </a:moveTo>
                  <a:lnTo>
                    <a:pt x="10736290" y="956945"/>
                  </a:lnTo>
                  <a:cubicBezTo>
                    <a:pt x="10736290" y="1485392"/>
                    <a:pt x="10307919" y="1913890"/>
                    <a:pt x="9779345" y="1913890"/>
                  </a:cubicBezTo>
                  <a:lnTo>
                    <a:pt x="956945" y="1913890"/>
                  </a:lnTo>
                  <a:cubicBezTo>
                    <a:pt x="428371" y="1913890"/>
                    <a:pt x="0" y="1485392"/>
                    <a:pt x="0" y="956945"/>
                  </a:cubicBezTo>
                  <a:lnTo>
                    <a:pt x="0" y="956945"/>
                  </a:lnTo>
                  <a:cubicBezTo>
                    <a:pt x="0" y="428371"/>
                    <a:pt x="428371" y="0"/>
                    <a:pt x="956945" y="0"/>
                  </a:cubicBezTo>
                  <a:lnTo>
                    <a:pt x="9779345" y="0"/>
                  </a:lnTo>
                  <a:cubicBezTo>
                    <a:pt x="10307793" y="0"/>
                    <a:pt x="10736290" y="428371"/>
                    <a:pt x="10736290" y="956945"/>
                  </a:cubicBezTo>
                  <a:close/>
                </a:path>
              </a:pathLst>
            </a:custGeom>
            <a:grpFill/>
          </p:spPr>
        </p:sp>
      </p:grpSp>
      <p:sp>
        <p:nvSpPr>
          <p:cNvPr id="44" name="TextBox 43">
            <a:extLst>
              <a:ext uri="{FF2B5EF4-FFF2-40B4-BE49-F238E27FC236}">
                <a16:creationId xmlns:a16="http://schemas.microsoft.com/office/drawing/2014/main" id="{89E8BE44-B13F-16DF-E017-313F07ABDB30}"/>
              </a:ext>
            </a:extLst>
          </p:cNvPr>
          <p:cNvSpPr txBox="1"/>
          <p:nvPr/>
        </p:nvSpPr>
        <p:spPr>
          <a:xfrm>
            <a:off x="0" y="281200"/>
            <a:ext cx="5662048" cy="1015663"/>
          </a:xfrm>
          <a:prstGeom prst="rect">
            <a:avLst/>
          </a:prstGeom>
          <a:noFill/>
        </p:spPr>
        <p:txBody>
          <a:bodyPr wrap="square" rtlCol="0">
            <a:spAutoFit/>
          </a:bodyPr>
          <a:lstStyle/>
          <a:p>
            <a:r>
              <a:rPr lang="en-US" sz="6000" b="1">
                <a:solidFill>
                  <a:schemeClr val="bg2">
                    <a:lumMod val="25000"/>
                  </a:schemeClr>
                </a:solidFill>
                <a:latin typeface="Arial" panose="020B0604020202020204" pitchFamily="34" charset="0"/>
                <a:cs typeface="Arial" panose="020B0604020202020204" pitchFamily="34" charset="0"/>
              </a:rPr>
              <a:t>LUYỆN TẬP</a:t>
            </a:r>
          </a:p>
        </p:txBody>
      </p:sp>
      <p:pic>
        <p:nvPicPr>
          <p:cNvPr id="46" name="Picture 2">
            <a:extLst>
              <a:ext uri="{FF2B5EF4-FFF2-40B4-BE49-F238E27FC236}">
                <a16:creationId xmlns:a16="http://schemas.microsoft.com/office/drawing/2014/main" id="{2326083D-6310-257C-B0CC-18DD76816BA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247646" y="4223311"/>
            <a:ext cx="2647447" cy="1195870"/>
          </a:xfrm>
          <a:prstGeom prst="rect">
            <a:avLst/>
          </a:prstGeom>
        </p:spPr>
      </p:pic>
    </p:spTree>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500" fill="hold"/>
                                        <p:tgtEl>
                                          <p:spTgt spid="44"/>
                                        </p:tgtEl>
                                        <p:attrNameLst>
                                          <p:attrName>ppt_x</p:attrName>
                                        </p:attrNameLst>
                                      </p:cBhvr>
                                      <p:tavLst>
                                        <p:tav tm="0">
                                          <p:val>
                                            <p:strVal val="#ppt_x"/>
                                          </p:val>
                                        </p:tav>
                                        <p:tav tm="100000">
                                          <p:val>
                                            <p:strVal val="#ppt_x"/>
                                          </p:val>
                                        </p:tav>
                                      </p:tavLst>
                                    </p:anim>
                                    <p:anim calcmode="lin" valueType="num">
                                      <p:cBhvr additive="base">
                                        <p:cTn id="1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anim calcmode="lin" valueType="num">
                                      <p:cBhvr>
                                        <p:cTn id="30" dur="500" fill="hold"/>
                                        <p:tgtEl>
                                          <p:spTgt spid="37"/>
                                        </p:tgtEl>
                                        <p:attrNameLst>
                                          <p:attrName>ppt_x</p:attrName>
                                        </p:attrNameLst>
                                      </p:cBhvr>
                                      <p:tavLst>
                                        <p:tav tm="0">
                                          <p:val>
                                            <p:strVal val="#ppt_x"/>
                                          </p:val>
                                        </p:tav>
                                        <p:tav tm="100000">
                                          <p:val>
                                            <p:strVal val="#ppt_x"/>
                                          </p:val>
                                        </p:tav>
                                      </p:tavLst>
                                    </p:anim>
                                    <p:anim calcmode="lin" valueType="num">
                                      <p:cBhvr>
                                        <p:cTn id="31"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5">
                                            <p:txEl>
                                              <p:pRg st="0" end="0"/>
                                            </p:txEl>
                                          </p:spTgt>
                                        </p:tgtEl>
                                        <p:attrNameLst>
                                          <p:attrName>style.visibility</p:attrName>
                                        </p:attrNameLst>
                                      </p:cBhvr>
                                      <p:to>
                                        <p:strVal val="visible"/>
                                      </p:to>
                                    </p:set>
                                    <p:animEffect transition="in" filter="fade">
                                      <p:cBhvr>
                                        <p:cTn id="43" dur="1000"/>
                                        <p:tgtEl>
                                          <p:spTgt spid="35">
                                            <p:txEl>
                                              <p:pRg st="0" end="0"/>
                                            </p:txEl>
                                          </p:spTgt>
                                        </p:tgtEl>
                                      </p:cBhvr>
                                    </p:animEffect>
                                    <p:anim calcmode="lin" valueType="num">
                                      <p:cBhvr>
                                        <p:cTn id="44"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5">
                                            <p:txEl>
                                              <p:pRg st="1" end="1"/>
                                            </p:txEl>
                                          </p:spTgt>
                                        </p:tgtEl>
                                        <p:attrNameLst>
                                          <p:attrName>style.visibility</p:attrName>
                                        </p:attrNameLst>
                                      </p:cBhvr>
                                      <p:to>
                                        <p:strVal val="visible"/>
                                      </p:to>
                                    </p:set>
                                    <p:animEffect transition="in" filter="fade">
                                      <p:cBhvr>
                                        <p:cTn id="50" dur="1000"/>
                                        <p:tgtEl>
                                          <p:spTgt spid="35">
                                            <p:txEl>
                                              <p:pRg st="1" end="1"/>
                                            </p:txEl>
                                          </p:spTgt>
                                        </p:tgtEl>
                                      </p:cBhvr>
                                    </p:animEffect>
                                    <p:anim calcmode="lin" valueType="num">
                                      <p:cBhvr>
                                        <p:cTn id="51" dur="1000" fill="hold"/>
                                        <p:tgtEl>
                                          <p:spTgt spid="35">
                                            <p:txEl>
                                              <p:pRg st="1" end="1"/>
                                            </p:txEl>
                                          </p:spTgt>
                                        </p:tgtEl>
                                        <p:attrNameLst>
                                          <p:attrName>ppt_x</p:attrName>
                                        </p:attrNameLst>
                                      </p:cBhvr>
                                      <p:tavLst>
                                        <p:tav tm="0">
                                          <p:val>
                                            <p:strVal val="#ppt_x"/>
                                          </p:val>
                                        </p:tav>
                                        <p:tav tm="100000">
                                          <p:val>
                                            <p:strVal val="#ppt_x"/>
                                          </p:val>
                                        </p:tav>
                                      </p:tavLst>
                                    </p:anim>
                                    <p:anim calcmode="lin" valueType="num">
                                      <p:cBhvr>
                                        <p:cTn id="52" dur="1000" fill="hold"/>
                                        <p:tgtEl>
                                          <p:spTgt spid="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5">
                                            <p:txEl>
                                              <p:pRg st="2" end="2"/>
                                            </p:txEl>
                                          </p:spTgt>
                                        </p:tgtEl>
                                        <p:attrNameLst>
                                          <p:attrName>style.visibility</p:attrName>
                                        </p:attrNameLst>
                                      </p:cBhvr>
                                      <p:to>
                                        <p:strVal val="visible"/>
                                      </p:to>
                                    </p:set>
                                    <p:animEffect transition="in" filter="fade">
                                      <p:cBhvr>
                                        <p:cTn id="57" dur="1000"/>
                                        <p:tgtEl>
                                          <p:spTgt spid="35">
                                            <p:txEl>
                                              <p:pRg st="2" end="2"/>
                                            </p:txEl>
                                          </p:spTgt>
                                        </p:tgtEl>
                                      </p:cBhvr>
                                    </p:animEffect>
                                    <p:anim calcmode="lin" valueType="num">
                                      <p:cBhvr>
                                        <p:cTn id="58" dur="10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35">
                                            <p:txEl>
                                              <p:pRg st="3" end="3"/>
                                            </p:txEl>
                                          </p:spTgt>
                                        </p:tgtEl>
                                        <p:attrNameLst>
                                          <p:attrName>style.visibility</p:attrName>
                                        </p:attrNameLst>
                                      </p:cBhvr>
                                      <p:to>
                                        <p:strVal val="visible"/>
                                      </p:to>
                                    </p:set>
                                    <p:animEffect transition="in" filter="fade">
                                      <p:cBhvr>
                                        <p:cTn id="64" dur="1000"/>
                                        <p:tgtEl>
                                          <p:spTgt spid="35">
                                            <p:txEl>
                                              <p:pRg st="3" end="3"/>
                                            </p:txEl>
                                          </p:spTgt>
                                        </p:tgtEl>
                                      </p:cBhvr>
                                    </p:animEffect>
                                    <p:anim calcmode="lin" valueType="num">
                                      <p:cBhvr>
                                        <p:cTn id="65"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66"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35">
                                            <p:txEl>
                                              <p:pRg st="4" end="4"/>
                                            </p:txEl>
                                          </p:spTgt>
                                        </p:tgtEl>
                                        <p:attrNameLst>
                                          <p:attrName>style.visibility</p:attrName>
                                        </p:attrNameLst>
                                      </p:cBhvr>
                                      <p:to>
                                        <p:strVal val="visible"/>
                                      </p:to>
                                    </p:set>
                                    <p:animEffect transition="in" filter="fade">
                                      <p:cBhvr>
                                        <p:cTn id="71" dur="1000"/>
                                        <p:tgtEl>
                                          <p:spTgt spid="35">
                                            <p:txEl>
                                              <p:pRg st="4" end="4"/>
                                            </p:txEl>
                                          </p:spTgt>
                                        </p:tgtEl>
                                      </p:cBhvr>
                                    </p:animEffect>
                                    <p:anim calcmode="lin" valueType="num">
                                      <p:cBhvr>
                                        <p:cTn id="72" dur="1000" fill="hold"/>
                                        <p:tgtEl>
                                          <p:spTgt spid="35">
                                            <p:txEl>
                                              <p:pRg st="4" end="4"/>
                                            </p:txEl>
                                          </p:spTgt>
                                        </p:tgtEl>
                                        <p:attrNameLst>
                                          <p:attrName>ppt_x</p:attrName>
                                        </p:attrNameLst>
                                      </p:cBhvr>
                                      <p:tavLst>
                                        <p:tav tm="0">
                                          <p:val>
                                            <p:strVal val="#ppt_x"/>
                                          </p:val>
                                        </p:tav>
                                        <p:tav tm="100000">
                                          <p:val>
                                            <p:strVal val="#ppt_x"/>
                                          </p:val>
                                        </p:tav>
                                      </p:tavLst>
                                    </p:anim>
                                    <p:anim calcmode="lin" valueType="num">
                                      <p:cBhvr>
                                        <p:cTn id="73" dur="1000" fill="hold"/>
                                        <p:tgtEl>
                                          <p:spTgt spid="3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7" grpId="0"/>
      <p:bldP spid="4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grpSp>
        <p:nvGrpSpPr>
          <p:cNvPr id="3" name="Group 3"/>
          <p:cNvGrpSpPr/>
          <p:nvPr/>
        </p:nvGrpSpPr>
        <p:grpSpPr>
          <a:xfrm>
            <a:off x="1143000" y="874985"/>
            <a:ext cx="16916400" cy="8686800"/>
            <a:chOff x="0" y="0"/>
            <a:chExt cx="1570252" cy="1580117"/>
          </a:xfrm>
        </p:grpSpPr>
        <p:sp>
          <p:nvSpPr>
            <p:cNvPr id="4" name="Freeform 4"/>
            <p:cNvSpPr/>
            <p:nvPr/>
          </p:nvSpPr>
          <p:spPr>
            <a:xfrm>
              <a:off x="92710" y="106680"/>
              <a:ext cx="1466112" cy="1460737"/>
            </a:xfrm>
            <a:custGeom>
              <a:avLst/>
              <a:gdLst/>
              <a:ahLst/>
              <a:cxnLst/>
              <a:rect l="l" t="t" r="r" b="b"/>
              <a:pathLst>
                <a:path w="1466112" h="1460737">
                  <a:moveTo>
                    <a:pt x="1439442" y="1271507"/>
                  </a:moveTo>
                  <a:cubicBezTo>
                    <a:pt x="1439442" y="1359137"/>
                    <a:pt x="1363242" y="1430257"/>
                    <a:pt x="1281962" y="1430257"/>
                  </a:cubicBezTo>
                  <a:lnTo>
                    <a:pt x="66040" y="1430257"/>
                  </a:lnTo>
                  <a:cubicBezTo>
                    <a:pt x="43180" y="1430257"/>
                    <a:pt x="20320" y="1425177"/>
                    <a:pt x="0" y="1416287"/>
                  </a:cubicBezTo>
                  <a:cubicBezTo>
                    <a:pt x="26670" y="1444227"/>
                    <a:pt x="63500" y="1460737"/>
                    <a:pt x="103471" y="1460737"/>
                  </a:cubicBezTo>
                  <a:lnTo>
                    <a:pt x="1320062" y="1460737"/>
                  </a:lnTo>
                  <a:cubicBezTo>
                    <a:pt x="1400072" y="1460737"/>
                    <a:pt x="1466112" y="1394697"/>
                    <a:pt x="1466112" y="1314687"/>
                  </a:cubicBezTo>
                  <a:lnTo>
                    <a:pt x="1466112" y="95250"/>
                  </a:lnTo>
                  <a:cubicBezTo>
                    <a:pt x="1466112" y="58420"/>
                    <a:pt x="1452142" y="25400"/>
                    <a:pt x="1430552" y="0"/>
                  </a:cubicBezTo>
                  <a:cubicBezTo>
                    <a:pt x="1436902" y="16510"/>
                    <a:pt x="1439442" y="34290"/>
                    <a:pt x="1439442" y="52070"/>
                  </a:cubicBezTo>
                  <a:lnTo>
                    <a:pt x="1439442" y="1271507"/>
                  </a:lnTo>
                  <a:lnTo>
                    <a:pt x="1439442" y="1271507"/>
                  </a:lnTo>
                  <a:close/>
                </a:path>
              </a:pathLst>
            </a:custGeom>
            <a:solidFill>
              <a:srgbClr val="704430"/>
            </a:solidFill>
          </p:spPr>
        </p:sp>
        <p:sp>
          <p:nvSpPr>
            <p:cNvPr id="5" name="Freeform 5"/>
            <p:cNvSpPr/>
            <p:nvPr/>
          </p:nvSpPr>
          <p:spPr>
            <a:xfrm>
              <a:off x="12700" y="12700"/>
              <a:ext cx="1505482" cy="1511537"/>
            </a:xfrm>
            <a:custGeom>
              <a:avLst/>
              <a:gdLst/>
              <a:ahLst/>
              <a:cxnLst/>
              <a:rect l="l" t="t" r="r" b="b"/>
              <a:pathLst>
                <a:path w="1505482" h="1511537">
                  <a:moveTo>
                    <a:pt x="146050" y="1511537"/>
                  </a:moveTo>
                  <a:lnTo>
                    <a:pt x="1359432" y="1511537"/>
                  </a:lnTo>
                  <a:cubicBezTo>
                    <a:pt x="1439442" y="1511537"/>
                    <a:pt x="1505482" y="1445497"/>
                    <a:pt x="1505482" y="1365487"/>
                  </a:cubicBezTo>
                  <a:lnTo>
                    <a:pt x="1505482" y="146050"/>
                  </a:lnTo>
                  <a:cubicBezTo>
                    <a:pt x="1505482" y="66040"/>
                    <a:pt x="1439442" y="0"/>
                    <a:pt x="1359432" y="0"/>
                  </a:cubicBezTo>
                  <a:lnTo>
                    <a:pt x="146050" y="0"/>
                  </a:lnTo>
                  <a:cubicBezTo>
                    <a:pt x="66040" y="0"/>
                    <a:pt x="0" y="66040"/>
                    <a:pt x="0" y="146050"/>
                  </a:cubicBezTo>
                  <a:lnTo>
                    <a:pt x="0" y="1365487"/>
                  </a:lnTo>
                  <a:cubicBezTo>
                    <a:pt x="0" y="1446767"/>
                    <a:pt x="66040" y="1511537"/>
                    <a:pt x="146050" y="1511537"/>
                  </a:cubicBezTo>
                  <a:close/>
                </a:path>
              </a:pathLst>
            </a:custGeom>
            <a:solidFill>
              <a:srgbClr val="FFF3ED"/>
            </a:solidFill>
          </p:spPr>
        </p:sp>
        <p:sp>
          <p:nvSpPr>
            <p:cNvPr id="6" name="Freeform 6"/>
            <p:cNvSpPr/>
            <p:nvPr/>
          </p:nvSpPr>
          <p:spPr>
            <a:xfrm>
              <a:off x="0" y="0"/>
              <a:ext cx="1570252" cy="1580117"/>
            </a:xfrm>
            <a:custGeom>
              <a:avLst/>
              <a:gdLst/>
              <a:ahLst/>
              <a:cxnLst/>
              <a:rect l="l" t="t" r="r" b="b"/>
              <a:pathLst>
                <a:path w="1570252" h="1580117">
                  <a:moveTo>
                    <a:pt x="1506752" y="74930"/>
                  </a:moveTo>
                  <a:cubicBezTo>
                    <a:pt x="1478812" y="30480"/>
                    <a:pt x="1429282" y="0"/>
                    <a:pt x="1372132" y="0"/>
                  </a:cubicBezTo>
                  <a:lnTo>
                    <a:pt x="158750" y="0"/>
                  </a:lnTo>
                  <a:cubicBezTo>
                    <a:pt x="71120" y="0"/>
                    <a:pt x="0" y="71120"/>
                    <a:pt x="0" y="158750"/>
                  </a:cubicBezTo>
                  <a:lnTo>
                    <a:pt x="0" y="1378187"/>
                  </a:lnTo>
                  <a:cubicBezTo>
                    <a:pt x="0" y="1430257"/>
                    <a:pt x="25400" y="1475977"/>
                    <a:pt x="63500" y="1505187"/>
                  </a:cubicBezTo>
                  <a:cubicBezTo>
                    <a:pt x="91440" y="1549637"/>
                    <a:pt x="140970" y="1580117"/>
                    <a:pt x="197347" y="1580117"/>
                  </a:cubicBezTo>
                  <a:lnTo>
                    <a:pt x="1411502" y="1580117"/>
                  </a:lnTo>
                  <a:cubicBezTo>
                    <a:pt x="1499132" y="1580117"/>
                    <a:pt x="1570252" y="1508997"/>
                    <a:pt x="1570252" y="1421367"/>
                  </a:cubicBezTo>
                  <a:lnTo>
                    <a:pt x="1570252" y="201930"/>
                  </a:lnTo>
                  <a:cubicBezTo>
                    <a:pt x="1570252" y="149860"/>
                    <a:pt x="1544852" y="104140"/>
                    <a:pt x="1506752" y="74930"/>
                  </a:cubicBezTo>
                  <a:close/>
                  <a:moveTo>
                    <a:pt x="12700" y="1378187"/>
                  </a:moveTo>
                  <a:lnTo>
                    <a:pt x="12700" y="158750"/>
                  </a:lnTo>
                  <a:cubicBezTo>
                    <a:pt x="12700" y="78740"/>
                    <a:pt x="78740" y="12700"/>
                    <a:pt x="158750" y="12700"/>
                  </a:cubicBezTo>
                  <a:lnTo>
                    <a:pt x="1372132" y="12700"/>
                  </a:lnTo>
                  <a:cubicBezTo>
                    <a:pt x="1452142" y="12700"/>
                    <a:pt x="1518182" y="78740"/>
                    <a:pt x="1518182" y="158750"/>
                  </a:cubicBezTo>
                  <a:lnTo>
                    <a:pt x="1518182" y="1378187"/>
                  </a:lnTo>
                  <a:cubicBezTo>
                    <a:pt x="1518182" y="1458197"/>
                    <a:pt x="1452142" y="1524237"/>
                    <a:pt x="1372132" y="1524237"/>
                  </a:cubicBezTo>
                  <a:lnTo>
                    <a:pt x="158750" y="1524237"/>
                  </a:lnTo>
                  <a:cubicBezTo>
                    <a:pt x="78740" y="1524237"/>
                    <a:pt x="12700" y="1459467"/>
                    <a:pt x="12700" y="1378187"/>
                  </a:cubicBezTo>
                  <a:close/>
                  <a:moveTo>
                    <a:pt x="1558822" y="1421367"/>
                  </a:moveTo>
                  <a:cubicBezTo>
                    <a:pt x="1558822" y="1501376"/>
                    <a:pt x="1491512" y="1567417"/>
                    <a:pt x="1411502" y="1567417"/>
                  </a:cubicBezTo>
                  <a:lnTo>
                    <a:pt x="197347" y="1567417"/>
                  </a:lnTo>
                  <a:cubicBezTo>
                    <a:pt x="157480" y="1567417"/>
                    <a:pt x="120650" y="1550906"/>
                    <a:pt x="93980" y="1522967"/>
                  </a:cubicBezTo>
                  <a:cubicBezTo>
                    <a:pt x="114300" y="1531856"/>
                    <a:pt x="135890" y="1536937"/>
                    <a:pt x="160020" y="1536937"/>
                  </a:cubicBezTo>
                  <a:lnTo>
                    <a:pt x="1373402" y="1536937"/>
                  </a:lnTo>
                  <a:cubicBezTo>
                    <a:pt x="1461032" y="1536937"/>
                    <a:pt x="1532152" y="1465817"/>
                    <a:pt x="1532152" y="1378187"/>
                  </a:cubicBezTo>
                  <a:lnTo>
                    <a:pt x="1532152" y="158750"/>
                  </a:lnTo>
                  <a:cubicBezTo>
                    <a:pt x="1532152" y="140970"/>
                    <a:pt x="1528342" y="123190"/>
                    <a:pt x="1523262" y="106680"/>
                  </a:cubicBezTo>
                  <a:cubicBezTo>
                    <a:pt x="1544852" y="132080"/>
                    <a:pt x="1558822" y="165100"/>
                    <a:pt x="1558822" y="201930"/>
                  </a:cubicBezTo>
                  <a:lnTo>
                    <a:pt x="1558822" y="1421367"/>
                  </a:lnTo>
                  <a:cubicBezTo>
                    <a:pt x="1558822" y="1421367"/>
                    <a:pt x="1558822" y="1421367"/>
                    <a:pt x="1558822" y="1421367"/>
                  </a:cubicBezTo>
                  <a:close/>
                </a:path>
              </a:pathLst>
            </a:custGeom>
            <a:solidFill>
              <a:srgbClr val="704430"/>
            </a:solidFill>
          </p:spPr>
        </p:sp>
      </p:grpSp>
      <p:grpSp>
        <p:nvGrpSpPr>
          <p:cNvPr id="16" name="Group 16"/>
          <p:cNvGrpSpPr/>
          <p:nvPr/>
        </p:nvGrpSpPr>
        <p:grpSpPr>
          <a:xfrm>
            <a:off x="4953000" y="965763"/>
            <a:ext cx="8382000" cy="1288814"/>
            <a:chOff x="0" y="-186258"/>
            <a:chExt cx="10736290" cy="1913890"/>
          </a:xfrm>
          <a:solidFill>
            <a:schemeClr val="accent3">
              <a:lumMod val="40000"/>
              <a:lumOff val="60000"/>
            </a:schemeClr>
          </a:solidFill>
        </p:grpSpPr>
        <p:sp>
          <p:nvSpPr>
            <p:cNvPr id="17" name="Freeform 17"/>
            <p:cNvSpPr/>
            <p:nvPr/>
          </p:nvSpPr>
          <p:spPr>
            <a:xfrm>
              <a:off x="0" y="-186258"/>
              <a:ext cx="10736290" cy="1913890"/>
            </a:xfrm>
            <a:custGeom>
              <a:avLst/>
              <a:gdLst/>
              <a:ahLst/>
              <a:cxnLst/>
              <a:rect l="l" t="t" r="r" b="b"/>
              <a:pathLst>
                <a:path w="10736290" h="1913890">
                  <a:moveTo>
                    <a:pt x="10736290" y="956945"/>
                  </a:moveTo>
                  <a:lnTo>
                    <a:pt x="10736290" y="956945"/>
                  </a:lnTo>
                  <a:cubicBezTo>
                    <a:pt x="10736290" y="1485392"/>
                    <a:pt x="10307919" y="1913890"/>
                    <a:pt x="9779345" y="1913890"/>
                  </a:cubicBezTo>
                  <a:lnTo>
                    <a:pt x="956945" y="1913890"/>
                  </a:lnTo>
                  <a:cubicBezTo>
                    <a:pt x="428371" y="1913890"/>
                    <a:pt x="0" y="1485392"/>
                    <a:pt x="0" y="956945"/>
                  </a:cubicBezTo>
                  <a:lnTo>
                    <a:pt x="0" y="956945"/>
                  </a:lnTo>
                  <a:cubicBezTo>
                    <a:pt x="0" y="428371"/>
                    <a:pt x="428371" y="0"/>
                    <a:pt x="956945" y="0"/>
                  </a:cubicBezTo>
                  <a:lnTo>
                    <a:pt x="9779345" y="0"/>
                  </a:lnTo>
                  <a:cubicBezTo>
                    <a:pt x="10307793" y="0"/>
                    <a:pt x="10736290" y="428371"/>
                    <a:pt x="10736290" y="956945"/>
                  </a:cubicBezTo>
                  <a:close/>
                </a:path>
              </a:pathLst>
            </a:custGeom>
            <a:grpFill/>
          </p:spPr>
          <p:txBody>
            <a:bodyPr/>
            <a:lstStyle/>
            <a:p>
              <a:endParaRPr lang="en-US"/>
            </a:p>
          </p:txBody>
        </p:sp>
      </p:grpSp>
      <p:pic>
        <p:nvPicPr>
          <p:cNvPr id="25" name="Picture 2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304800" y="6947502"/>
            <a:ext cx="3453871" cy="3590981"/>
          </a:xfrm>
          <a:prstGeom prst="rect">
            <a:avLst/>
          </a:prstGeom>
        </p:spPr>
      </p:pic>
      <p:sp>
        <p:nvSpPr>
          <p:cNvPr id="26" name="TextBox 26"/>
          <p:cNvSpPr txBox="1"/>
          <p:nvPr/>
        </p:nvSpPr>
        <p:spPr>
          <a:xfrm>
            <a:off x="5276850" y="1548466"/>
            <a:ext cx="7734300" cy="463717"/>
          </a:xfrm>
          <a:prstGeom prst="rect">
            <a:avLst/>
          </a:prstGeom>
        </p:spPr>
        <p:txBody>
          <a:bodyPr wrap="square" lIns="0" tIns="0" rIns="0" bIns="0" rtlCol="0" anchor="t">
            <a:spAutoFit/>
          </a:bodyPr>
          <a:lstStyle/>
          <a:p>
            <a:pPr algn="ctr">
              <a:lnSpc>
                <a:spcPts val="2999"/>
              </a:lnSpc>
            </a:pPr>
            <a:r>
              <a:rPr lang="en-US" sz="6000" b="1">
                <a:solidFill>
                  <a:srgbClr val="704430"/>
                </a:solidFill>
                <a:latin typeface="Arial" panose="020B0604020202020204" pitchFamily="34" charset="0"/>
                <a:cs typeface="Arial" panose="020B0604020202020204" pitchFamily="34" charset="0"/>
              </a:rPr>
              <a:t>Bài 2 (SGK- tr.10)</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10360FF3-81C5-798F-5D3D-B66CF338C37A}"/>
                  </a:ext>
                </a:extLst>
              </p:cNvPr>
              <p:cNvSpPr txBox="1"/>
              <p:nvPr/>
            </p:nvSpPr>
            <p:spPr>
              <a:xfrm>
                <a:off x="2411985" y="3276043"/>
                <a:ext cx="14936945" cy="4203908"/>
              </a:xfrm>
              <a:prstGeom prst="rect">
                <a:avLst/>
              </a:prstGeom>
              <a:noFill/>
            </p:spPr>
            <p:txBody>
              <a:bodyPr wrap="square">
                <a:spAutoFit/>
              </a:bodyPr>
              <a:lstStyle/>
              <a:p>
                <a:pPr>
                  <a:lnSpc>
                    <a:spcPct val="150000"/>
                  </a:lnSpc>
                  <a:spcAft>
                    <a:spcPts val="1200"/>
                  </a:spcAft>
                </a:pPr>
                <a:r>
                  <a:rPr lang="en-US" sz="4400">
                    <a:effectLst/>
                    <a:latin typeface="Arial" panose="020B0604020202020204" pitchFamily="34" charset="0"/>
                    <a:ea typeface="Calibri" panose="020F0502020204030204" pitchFamily="34" charset="0"/>
                    <a:cs typeface="Times New Roman" panose="02020603050405020304" pitchFamily="18" charset="0"/>
                  </a:rPr>
                  <a:t>Từ các chữ số </a:t>
                </a:r>
                <a14:m>
                  <m:oMath xmlns:m="http://schemas.openxmlformats.org/officeDocument/2006/math">
                    <m:r>
                      <a:rPr lang="en-US" sz="4400">
                        <a:effectLst/>
                        <a:latin typeface="Cambria Math" panose="02040503050406030204" pitchFamily="18" charset="0"/>
                        <a:ea typeface="Calibri" panose="020F0502020204030204" pitchFamily="34" charset="0"/>
                        <a:cs typeface="Arial" panose="020B0604020202020204" pitchFamily="34" charset="0"/>
                      </a:rPr>
                      <m:t>1, 2, 3, 4, 5, 6, 7</m:t>
                    </m:r>
                  </m:oMath>
                </a14:m>
                <a:r>
                  <a:rPr lang="en-US" sz="4400">
                    <a:effectLst/>
                    <a:latin typeface="Arial" panose="020B0604020202020204" pitchFamily="34" charset="0"/>
                    <a:ea typeface="Calibri" panose="020F0502020204030204" pitchFamily="34" charset="0"/>
                    <a:cs typeface="Times New Roman" panose="02020603050405020304" pitchFamily="18" charset="0"/>
                  </a:rPr>
                  <a:t>, lập được bao nhiêu số chẵn:</a:t>
                </a:r>
                <a:br>
                  <a:rPr lang="en-US" sz="4400">
                    <a:effectLst/>
                    <a:latin typeface="Arial" panose="020B0604020202020204" pitchFamily="34" charset="0"/>
                    <a:ea typeface="Calibri" panose="020F0502020204030204" pitchFamily="34" charset="0"/>
                    <a:cs typeface="Times New Roman" panose="02020603050405020304" pitchFamily="18" charset="0"/>
                  </a:rPr>
                </a:br>
                <a:r>
                  <a:rPr lang="en-US" sz="4400">
                    <a:effectLst/>
                    <a:latin typeface="Arial" panose="020B0604020202020204" pitchFamily="34" charset="0"/>
                    <a:ea typeface="Calibri" panose="020F0502020204030204" pitchFamily="34" charset="0"/>
                    <a:cs typeface="Times New Roman" panose="02020603050405020304" pitchFamily="18" charset="0"/>
                  </a:rPr>
                  <a:t>a) Gồm ba chữ số?</a:t>
                </a:r>
                <a:br>
                  <a:rPr lang="en-US" sz="4400">
                    <a:effectLst/>
                    <a:latin typeface="Arial" panose="020B0604020202020204" pitchFamily="34" charset="0"/>
                    <a:ea typeface="Calibri" panose="020F0502020204030204" pitchFamily="34" charset="0"/>
                    <a:cs typeface="Times New Roman" panose="02020603050405020304" pitchFamily="18" charset="0"/>
                  </a:rPr>
                </a:br>
                <a:r>
                  <a:rPr lang="en-US" sz="4400">
                    <a:effectLst/>
                    <a:latin typeface="Arial" panose="020B0604020202020204" pitchFamily="34" charset="0"/>
                    <a:ea typeface="Calibri" panose="020F0502020204030204" pitchFamily="34" charset="0"/>
                    <a:cs typeface="Times New Roman" panose="02020603050405020304" pitchFamily="18" charset="0"/>
                  </a:rPr>
                  <a:t>b) Gồm ba chữ số đôi một khác nhau?</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1200"/>
                  </a:spcAft>
                </a:pP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7" name="TextBox 36">
                <a:extLst>
                  <a:ext uri="{FF2B5EF4-FFF2-40B4-BE49-F238E27FC236}">
                    <a16:creationId xmlns:a16="http://schemas.microsoft.com/office/drawing/2014/main" id="{10360FF3-81C5-798F-5D3D-B66CF338C37A}"/>
                  </a:ext>
                </a:extLst>
              </p:cNvPr>
              <p:cNvSpPr txBox="1">
                <a:spLocks noRot="1" noChangeAspect="1" noMove="1" noResize="1" noEditPoints="1" noAdjustHandles="1" noChangeArrowheads="1" noChangeShapeType="1" noTextEdit="1"/>
              </p:cNvSpPr>
              <p:nvPr/>
            </p:nvSpPr>
            <p:spPr>
              <a:xfrm>
                <a:off x="2411985" y="3276043"/>
                <a:ext cx="14936945" cy="4203908"/>
              </a:xfrm>
              <a:prstGeom prst="rect">
                <a:avLst/>
              </a:prstGeom>
              <a:blipFill>
                <a:blip r:embed="rId5"/>
                <a:stretch>
                  <a:fillRect l="-1673" r="-653"/>
                </a:stretch>
              </a:blipFill>
            </p:spPr>
            <p:txBody>
              <a:bodyPr/>
              <a:lstStyle/>
              <a:p>
                <a:r>
                  <a:rPr lang="en-US">
                    <a:noFill/>
                  </a:rPr>
                  <a:t> </a:t>
                </a:r>
              </a:p>
            </p:txBody>
          </p:sp>
        </mc:Fallback>
      </mc:AlternateContent>
    </p:spTree>
    <p:extLst>
      <p:ext uri="{BB962C8B-B14F-4D97-AF65-F5344CB8AC3E}">
        <p14:creationId xmlns:p14="http://schemas.microsoft.com/office/powerpoint/2010/main" val="403510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grpSp>
        <p:nvGrpSpPr>
          <p:cNvPr id="3" name="Group 3"/>
          <p:cNvGrpSpPr/>
          <p:nvPr/>
        </p:nvGrpSpPr>
        <p:grpSpPr>
          <a:xfrm>
            <a:off x="1295400" y="876300"/>
            <a:ext cx="16306800" cy="9678715"/>
            <a:chOff x="0" y="0"/>
            <a:chExt cx="1570252" cy="1580117"/>
          </a:xfrm>
        </p:grpSpPr>
        <p:sp>
          <p:nvSpPr>
            <p:cNvPr id="4" name="Freeform 4"/>
            <p:cNvSpPr/>
            <p:nvPr/>
          </p:nvSpPr>
          <p:spPr>
            <a:xfrm>
              <a:off x="92710" y="106680"/>
              <a:ext cx="1466112" cy="1460737"/>
            </a:xfrm>
            <a:custGeom>
              <a:avLst/>
              <a:gdLst/>
              <a:ahLst/>
              <a:cxnLst/>
              <a:rect l="l" t="t" r="r" b="b"/>
              <a:pathLst>
                <a:path w="1466112" h="1460737">
                  <a:moveTo>
                    <a:pt x="1439442" y="1271507"/>
                  </a:moveTo>
                  <a:cubicBezTo>
                    <a:pt x="1439442" y="1359137"/>
                    <a:pt x="1363242" y="1430257"/>
                    <a:pt x="1281962" y="1430257"/>
                  </a:cubicBezTo>
                  <a:lnTo>
                    <a:pt x="66040" y="1430257"/>
                  </a:lnTo>
                  <a:cubicBezTo>
                    <a:pt x="43180" y="1430257"/>
                    <a:pt x="20320" y="1425177"/>
                    <a:pt x="0" y="1416287"/>
                  </a:cubicBezTo>
                  <a:cubicBezTo>
                    <a:pt x="26670" y="1444227"/>
                    <a:pt x="63500" y="1460737"/>
                    <a:pt x="103471" y="1460737"/>
                  </a:cubicBezTo>
                  <a:lnTo>
                    <a:pt x="1320062" y="1460737"/>
                  </a:lnTo>
                  <a:cubicBezTo>
                    <a:pt x="1400072" y="1460737"/>
                    <a:pt x="1466112" y="1394697"/>
                    <a:pt x="1466112" y="1314687"/>
                  </a:cubicBezTo>
                  <a:lnTo>
                    <a:pt x="1466112" y="95250"/>
                  </a:lnTo>
                  <a:cubicBezTo>
                    <a:pt x="1466112" y="58420"/>
                    <a:pt x="1452142" y="25400"/>
                    <a:pt x="1430552" y="0"/>
                  </a:cubicBezTo>
                  <a:cubicBezTo>
                    <a:pt x="1436902" y="16510"/>
                    <a:pt x="1439442" y="34290"/>
                    <a:pt x="1439442" y="52070"/>
                  </a:cubicBezTo>
                  <a:lnTo>
                    <a:pt x="1439442" y="1271507"/>
                  </a:lnTo>
                  <a:lnTo>
                    <a:pt x="1439442" y="1271507"/>
                  </a:lnTo>
                  <a:close/>
                </a:path>
              </a:pathLst>
            </a:custGeom>
            <a:solidFill>
              <a:srgbClr val="704430"/>
            </a:solidFill>
          </p:spPr>
        </p:sp>
        <p:sp>
          <p:nvSpPr>
            <p:cNvPr id="5" name="Freeform 5"/>
            <p:cNvSpPr/>
            <p:nvPr/>
          </p:nvSpPr>
          <p:spPr>
            <a:xfrm>
              <a:off x="12700" y="12700"/>
              <a:ext cx="1505482" cy="1511537"/>
            </a:xfrm>
            <a:custGeom>
              <a:avLst/>
              <a:gdLst/>
              <a:ahLst/>
              <a:cxnLst/>
              <a:rect l="l" t="t" r="r" b="b"/>
              <a:pathLst>
                <a:path w="1505482" h="1511537">
                  <a:moveTo>
                    <a:pt x="146050" y="1511537"/>
                  </a:moveTo>
                  <a:lnTo>
                    <a:pt x="1359432" y="1511537"/>
                  </a:lnTo>
                  <a:cubicBezTo>
                    <a:pt x="1439442" y="1511537"/>
                    <a:pt x="1505482" y="1445497"/>
                    <a:pt x="1505482" y="1365487"/>
                  </a:cubicBezTo>
                  <a:lnTo>
                    <a:pt x="1505482" y="146050"/>
                  </a:lnTo>
                  <a:cubicBezTo>
                    <a:pt x="1505482" y="66040"/>
                    <a:pt x="1439442" y="0"/>
                    <a:pt x="1359432" y="0"/>
                  </a:cubicBezTo>
                  <a:lnTo>
                    <a:pt x="146050" y="0"/>
                  </a:lnTo>
                  <a:cubicBezTo>
                    <a:pt x="66040" y="0"/>
                    <a:pt x="0" y="66040"/>
                    <a:pt x="0" y="146050"/>
                  </a:cubicBezTo>
                  <a:lnTo>
                    <a:pt x="0" y="1365487"/>
                  </a:lnTo>
                  <a:cubicBezTo>
                    <a:pt x="0" y="1446767"/>
                    <a:pt x="66040" y="1511537"/>
                    <a:pt x="146050" y="1511537"/>
                  </a:cubicBezTo>
                  <a:close/>
                </a:path>
              </a:pathLst>
            </a:custGeom>
            <a:solidFill>
              <a:srgbClr val="FFF3ED"/>
            </a:solidFill>
          </p:spPr>
        </p:sp>
        <p:sp>
          <p:nvSpPr>
            <p:cNvPr id="6" name="Freeform 6"/>
            <p:cNvSpPr/>
            <p:nvPr/>
          </p:nvSpPr>
          <p:spPr>
            <a:xfrm>
              <a:off x="0" y="0"/>
              <a:ext cx="1570252" cy="1580117"/>
            </a:xfrm>
            <a:custGeom>
              <a:avLst/>
              <a:gdLst/>
              <a:ahLst/>
              <a:cxnLst/>
              <a:rect l="l" t="t" r="r" b="b"/>
              <a:pathLst>
                <a:path w="1570252" h="1580117">
                  <a:moveTo>
                    <a:pt x="1506752" y="74930"/>
                  </a:moveTo>
                  <a:cubicBezTo>
                    <a:pt x="1478812" y="30480"/>
                    <a:pt x="1429282" y="0"/>
                    <a:pt x="1372132" y="0"/>
                  </a:cubicBezTo>
                  <a:lnTo>
                    <a:pt x="158750" y="0"/>
                  </a:lnTo>
                  <a:cubicBezTo>
                    <a:pt x="71120" y="0"/>
                    <a:pt x="0" y="71120"/>
                    <a:pt x="0" y="158750"/>
                  </a:cubicBezTo>
                  <a:lnTo>
                    <a:pt x="0" y="1378187"/>
                  </a:lnTo>
                  <a:cubicBezTo>
                    <a:pt x="0" y="1430257"/>
                    <a:pt x="25400" y="1475977"/>
                    <a:pt x="63500" y="1505187"/>
                  </a:cubicBezTo>
                  <a:cubicBezTo>
                    <a:pt x="91440" y="1549637"/>
                    <a:pt x="140970" y="1580117"/>
                    <a:pt x="197347" y="1580117"/>
                  </a:cubicBezTo>
                  <a:lnTo>
                    <a:pt x="1411502" y="1580117"/>
                  </a:lnTo>
                  <a:cubicBezTo>
                    <a:pt x="1499132" y="1580117"/>
                    <a:pt x="1570252" y="1508997"/>
                    <a:pt x="1570252" y="1421367"/>
                  </a:cubicBezTo>
                  <a:lnTo>
                    <a:pt x="1570252" y="201930"/>
                  </a:lnTo>
                  <a:cubicBezTo>
                    <a:pt x="1570252" y="149860"/>
                    <a:pt x="1544852" y="104140"/>
                    <a:pt x="1506752" y="74930"/>
                  </a:cubicBezTo>
                  <a:close/>
                  <a:moveTo>
                    <a:pt x="12700" y="1378187"/>
                  </a:moveTo>
                  <a:lnTo>
                    <a:pt x="12700" y="158750"/>
                  </a:lnTo>
                  <a:cubicBezTo>
                    <a:pt x="12700" y="78740"/>
                    <a:pt x="78740" y="12700"/>
                    <a:pt x="158750" y="12700"/>
                  </a:cubicBezTo>
                  <a:lnTo>
                    <a:pt x="1372132" y="12700"/>
                  </a:lnTo>
                  <a:cubicBezTo>
                    <a:pt x="1452142" y="12700"/>
                    <a:pt x="1518182" y="78740"/>
                    <a:pt x="1518182" y="158750"/>
                  </a:cubicBezTo>
                  <a:lnTo>
                    <a:pt x="1518182" y="1378187"/>
                  </a:lnTo>
                  <a:cubicBezTo>
                    <a:pt x="1518182" y="1458197"/>
                    <a:pt x="1452142" y="1524237"/>
                    <a:pt x="1372132" y="1524237"/>
                  </a:cubicBezTo>
                  <a:lnTo>
                    <a:pt x="158750" y="1524237"/>
                  </a:lnTo>
                  <a:cubicBezTo>
                    <a:pt x="78740" y="1524237"/>
                    <a:pt x="12700" y="1459467"/>
                    <a:pt x="12700" y="1378187"/>
                  </a:cubicBezTo>
                  <a:close/>
                  <a:moveTo>
                    <a:pt x="1558822" y="1421367"/>
                  </a:moveTo>
                  <a:cubicBezTo>
                    <a:pt x="1558822" y="1501376"/>
                    <a:pt x="1491512" y="1567417"/>
                    <a:pt x="1411502" y="1567417"/>
                  </a:cubicBezTo>
                  <a:lnTo>
                    <a:pt x="197347" y="1567417"/>
                  </a:lnTo>
                  <a:cubicBezTo>
                    <a:pt x="157480" y="1567417"/>
                    <a:pt x="120650" y="1550906"/>
                    <a:pt x="93980" y="1522967"/>
                  </a:cubicBezTo>
                  <a:cubicBezTo>
                    <a:pt x="114300" y="1531856"/>
                    <a:pt x="135890" y="1536937"/>
                    <a:pt x="160020" y="1536937"/>
                  </a:cubicBezTo>
                  <a:lnTo>
                    <a:pt x="1373402" y="1536937"/>
                  </a:lnTo>
                  <a:cubicBezTo>
                    <a:pt x="1461032" y="1536937"/>
                    <a:pt x="1532152" y="1465817"/>
                    <a:pt x="1532152" y="1378187"/>
                  </a:cubicBezTo>
                  <a:lnTo>
                    <a:pt x="1532152" y="158750"/>
                  </a:lnTo>
                  <a:cubicBezTo>
                    <a:pt x="1532152" y="140970"/>
                    <a:pt x="1528342" y="123190"/>
                    <a:pt x="1523262" y="106680"/>
                  </a:cubicBezTo>
                  <a:cubicBezTo>
                    <a:pt x="1544852" y="132080"/>
                    <a:pt x="1558822" y="165100"/>
                    <a:pt x="1558822" y="201930"/>
                  </a:cubicBezTo>
                  <a:lnTo>
                    <a:pt x="1558822" y="1421367"/>
                  </a:lnTo>
                  <a:cubicBezTo>
                    <a:pt x="1558822" y="1421367"/>
                    <a:pt x="1558822" y="1421367"/>
                    <a:pt x="1558822" y="1421367"/>
                  </a:cubicBezTo>
                  <a:close/>
                </a:path>
              </a:pathLst>
            </a:custGeom>
            <a:solidFill>
              <a:srgbClr val="704430"/>
            </a:solidFill>
          </p:spPr>
        </p:sp>
      </p:grpSp>
      <p:pic>
        <p:nvPicPr>
          <p:cNvPr id="25" name="Picture 2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1518914" y="8218460"/>
            <a:ext cx="3453871" cy="3590981"/>
          </a:xfrm>
          <a:prstGeom prst="rect">
            <a:avLst/>
          </a:prstGeom>
        </p:spPr>
      </p:pic>
      <p:sp>
        <p:nvSpPr>
          <p:cNvPr id="8" name="Oval 7">
            <a:extLst>
              <a:ext uri="{FF2B5EF4-FFF2-40B4-BE49-F238E27FC236}">
                <a16:creationId xmlns:a16="http://schemas.microsoft.com/office/drawing/2014/main" id="{8C329108-0CED-87ED-DEFC-7E9E1B26676E}"/>
              </a:ext>
            </a:extLst>
          </p:cNvPr>
          <p:cNvSpPr/>
          <p:nvPr/>
        </p:nvSpPr>
        <p:spPr>
          <a:xfrm>
            <a:off x="8198475" y="120325"/>
            <a:ext cx="1752600" cy="12192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2">
                    <a:lumMod val="25000"/>
                  </a:schemeClr>
                </a:solidFill>
                <a:latin typeface="Arial" panose="020B0604020202020204" pitchFamily="34" charset="0"/>
                <a:cs typeface="Arial" panose="020B0604020202020204" pitchFamily="34" charset="0"/>
              </a:rPr>
              <a:t>Giải</a:t>
            </a:r>
          </a:p>
        </p:txBody>
      </p:sp>
      <p:sp>
        <p:nvSpPr>
          <p:cNvPr id="11" name="TextBox 10">
            <a:extLst>
              <a:ext uri="{FF2B5EF4-FFF2-40B4-BE49-F238E27FC236}">
                <a16:creationId xmlns:a16="http://schemas.microsoft.com/office/drawing/2014/main" id="{A8CE0BB1-62CF-43B9-0C7D-5A6788B2C677}"/>
              </a:ext>
            </a:extLst>
          </p:cNvPr>
          <p:cNvSpPr txBox="1"/>
          <p:nvPr/>
        </p:nvSpPr>
        <p:spPr>
          <a:xfrm>
            <a:off x="1734119" y="1032419"/>
            <a:ext cx="6941231" cy="10867719"/>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a:effectLst/>
                <a:latin typeface="Arial" panose="020B0604020202020204" pitchFamily="34" charset="0"/>
                <a:ea typeface="Times New Roman" panose="02020603050405020304" pitchFamily="18" charset="0"/>
                <a:cs typeface="Times New Roman" panose="02020603050405020304" pitchFamily="18" charset="0"/>
              </a:rPr>
              <a:t>a.</a:t>
            </a:r>
            <a:r>
              <a:rPr lang="en-US" sz="4000">
                <a:latin typeface="Calibri" panose="020F0502020204030204" pitchFamily="34" charset="0"/>
                <a:ea typeface="Times New Roman" panose="02020603050405020304" pitchFamily="18" charset="0"/>
                <a:cs typeface="Times New Roman" panose="02020603050405020304" pitchFamily="18" charset="0"/>
              </a:rPr>
              <a:t> </a:t>
            </a:r>
            <a:r>
              <a:rPr lang="nl-NL" sz="4000">
                <a:effectLst/>
                <a:latin typeface="Arial" panose="020B0604020202020204" pitchFamily="34" charset="0"/>
                <a:ea typeface="Times New Roman" panose="02020603050405020304" pitchFamily="18" charset="0"/>
                <a:cs typeface="Times New Roman" panose="02020603050405020304" pitchFamily="18" charset="0"/>
              </a:rPr>
              <a:t>Việc lập số chẵn gồm ba chữ số là thực hiện 3 hành động liên tiếp:</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tabLst>
                <a:tab pos="360045" algn="l"/>
                <a:tab pos="720090" algn="l"/>
              </a:tabLst>
            </a:pPr>
            <a:r>
              <a:rPr lang="nl-NL" sz="4000">
                <a:effectLst/>
                <a:latin typeface="Arial" panose="020B0604020202020204" pitchFamily="34" charset="0"/>
                <a:ea typeface="Times New Roman" panose="02020603050405020304" pitchFamily="18" charset="0"/>
                <a:cs typeface="Times New Roman" panose="02020603050405020304" pitchFamily="18" charset="0"/>
              </a:rPr>
              <a:t>+ Chọn chữ số hàng đơn vị: có 3 cách chọn (số 2, 4, 6)</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tabLst>
                <a:tab pos="360045" algn="l"/>
                <a:tab pos="720090" algn="l"/>
              </a:tabLst>
            </a:pPr>
            <a:r>
              <a:rPr lang="nl-NL" sz="4000">
                <a:effectLst/>
                <a:latin typeface="Arial" panose="020B0604020202020204" pitchFamily="34" charset="0"/>
                <a:ea typeface="Times New Roman" panose="02020603050405020304" pitchFamily="18" charset="0"/>
                <a:cs typeface="Times New Roman" panose="02020603050405020304" pitchFamily="18" charset="0"/>
              </a:rPr>
              <a:t>+ Chọn chữ số hàng chục: có 7 cách chọn</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tabLst>
                <a:tab pos="360045" algn="l"/>
                <a:tab pos="720090" algn="l"/>
              </a:tabLst>
            </a:pPr>
            <a:r>
              <a:rPr lang="nl-NL" sz="4000">
                <a:effectLst/>
                <a:latin typeface="Arial" panose="020B0604020202020204" pitchFamily="34" charset="0"/>
                <a:ea typeface="Times New Roman" panose="02020603050405020304" pitchFamily="18" charset="0"/>
                <a:cs typeface="Times New Roman" panose="02020603050405020304" pitchFamily="18" charset="0"/>
              </a:rPr>
              <a:t>+ Chọn chữ số hàng trăm: có 7 cách chọn</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tabLst>
                <a:tab pos="360045" algn="l"/>
                <a:tab pos="720090" algn="l"/>
              </a:tabLst>
            </a:pPr>
            <a:r>
              <a:rPr lang="nl-NL" sz="4000">
                <a:effectLst/>
                <a:latin typeface="Arial" panose="020B0604020202020204" pitchFamily="34" charset="0"/>
                <a:ea typeface="Times New Roman" panose="02020603050405020304" pitchFamily="18" charset="0"/>
                <a:cs typeface="Times New Roman" panose="02020603050405020304" pitchFamily="18" charset="0"/>
              </a:rPr>
              <a:t>Theo quy tắc nhân, lập được: 3 . 7 . 7 = 147 số cần tìm.</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7BE4CB68-57D3-2D55-BDE6-EE303C112071}"/>
              </a:ext>
            </a:extLst>
          </p:cNvPr>
          <p:cNvSpPr txBox="1"/>
          <p:nvPr/>
        </p:nvSpPr>
        <p:spPr>
          <a:xfrm>
            <a:off x="9162881" y="1048838"/>
            <a:ext cx="7533982" cy="10867719"/>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a:effectLst/>
                <a:latin typeface="Arial" panose="020B0604020202020204" pitchFamily="34" charset="0"/>
                <a:ea typeface="Times New Roman" panose="02020603050405020304" pitchFamily="18" charset="0"/>
                <a:cs typeface="Times New Roman" panose="02020603050405020304" pitchFamily="18" charset="0"/>
              </a:rPr>
              <a:t>b. Việc lập số chẵn gồm ba chữ số đôi một khác nhau là thực hiện 3 hành động liên tiếp:</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tabLst>
                <a:tab pos="360045" algn="l"/>
                <a:tab pos="720090" algn="l"/>
              </a:tabLst>
            </a:pPr>
            <a:r>
              <a:rPr lang="nl-NL" sz="4000">
                <a:effectLst/>
                <a:latin typeface="Arial" panose="020B0604020202020204" pitchFamily="34" charset="0"/>
                <a:ea typeface="Times New Roman" panose="02020603050405020304" pitchFamily="18" charset="0"/>
                <a:cs typeface="Times New Roman" panose="02020603050405020304" pitchFamily="18" charset="0"/>
              </a:rPr>
              <a:t>+ Chọn chữ số hàng đơn vị: có 3 cách chọn (số 2, 4, 6)</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tabLst>
                <a:tab pos="360045" algn="l"/>
                <a:tab pos="720090" algn="l"/>
              </a:tabLst>
            </a:pPr>
            <a:r>
              <a:rPr lang="nl-NL" sz="4000">
                <a:effectLst/>
                <a:latin typeface="Arial" panose="020B0604020202020204" pitchFamily="34" charset="0"/>
                <a:ea typeface="Times New Roman" panose="02020603050405020304" pitchFamily="18" charset="0"/>
                <a:cs typeface="Times New Roman" panose="02020603050405020304" pitchFamily="18" charset="0"/>
              </a:rPr>
              <a:t>+ Chọn chữ số hàng chục: có 6 cách chọn</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tabLst>
                <a:tab pos="360045" algn="l"/>
                <a:tab pos="720090" algn="l"/>
              </a:tabLst>
            </a:pPr>
            <a:r>
              <a:rPr lang="nl-NL" sz="4000">
                <a:effectLst/>
                <a:latin typeface="Arial" panose="020B0604020202020204" pitchFamily="34" charset="0"/>
                <a:ea typeface="Times New Roman" panose="02020603050405020304" pitchFamily="18" charset="0"/>
                <a:cs typeface="Times New Roman" panose="02020603050405020304" pitchFamily="18" charset="0"/>
              </a:rPr>
              <a:t>+ Chọn chữ số hàng trăm: có 5 cách chọn</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tabLst>
                <a:tab pos="360045" algn="l"/>
                <a:tab pos="720090" algn="l"/>
              </a:tabLst>
            </a:pPr>
            <a:r>
              <a:rPr lang="nl-NL" sz="4000">
                <a:effectLst/>
                <a:latin typeface="Arial" panose="020B0604020202020204" pitchFamily="34" charset="0"/>
                <a:ea typeface="Times New Roman" panose="02020603050405020304" pitchFamily="18" charset="0"/>
                <a:cs typeface="Times New Roman" panose="02020603050405020304" pitchFamily="18" charset="0"/>
              </a:rPr>
              <a:t>Theo quy tắc nhân, lập được: 3 . 6 . 5 = 90 số cần tìm.</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460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fade">
                                      <p:cBhvr>
                                        <p:cTn id="14" dur="1000"/>
                                        <p:tgtEl>
                                          <p:spTgt spid="11">
                                            <p:txEl>
                                              <p:pRg st="1" end="1"/>
                                            </p:txEl>
                                          </p:spTgt>
                                        </p:tgtEl>
                                      </p:cBhvr>
                                    </p:animEffect>
                                    <p:anim calcmode="lin" valueType="num">
                                      <p:cBhvr>
                                        <p:cTn id="15"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animEffect transition="in" filter="fade">
                                      <p:cBhvr>
                                        <p:cTn id="21" dur="1000"/>
                                        <p:tgtEl>
                                          <p:spTgt spid="11">
                                            <p:txEl>
                                              <p:pRg st="2" end="2"/>
                                            </p:txEl>
                                          </p:spTgt>
                                        </p:tgtEl>
                                      </p:cBhvr>
                                    </p:animEffect>
                                    <p:anim calcmode="lin" valueType="num">
                                      <p:cBhvr>
                                        <p:cTn id="22"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xEl>
                                              <p:pRg st="3" end="3"/>
                                            </p:txEl>
                                          </p:spTgt>
                                        </p:tgtEl>
                                        <p:attrNameLst>
                                          <p:attrName>style.visibility</p:attrName>
                                        </p:attrNameLst>
                                      </p:cBhvr>
                                      <p:to>
                                        <p:strVal val="visible"/>
                                      </p:to>
                                    </p:set>
                                    <p:animEffect transition="in" filter="fade">
                                      <p:cBhvr>
                                        <p:cTn id="28" dur="500"/>
                                        <p:tgtEl>
                                          <p:spTgt spid="11">
                                            <p:txEl>
                                              <p:pRg st="3" end="3"/>
                                            </p:txEl>
                                          </p:spTgt>
                                        </p:tgtEl>
                                      </p:cBhvr>
                                    </p:animEffect>
                                    <p:anim calcmode="lin" valueType="num">
                                      <p:cBhvr>
                                        <p:cTn id="2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11">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1">
                                            <p:txEl>
                                              <p:pRg st="4" end="4"/>
                                            </p:txEl>
                                          </p:spTgt>
                                        </p:tgtEl>
                                        <p:attrNameLst>
                                          <p:attrName>style.visibility</p:attrName>
                                        </p:attrNameLst>
                                      </p:cBhvr>
                                      <p:to>
                                        <p:strVal val="visible"/>
                                      </p:to>
                                    </p:set>
                                    <p:animEffect transition="in" filter="fade">
                                      <p:cBhvr>
                                        <p:cTn id="33" dur="500"/>
                                        <p:tgtEl>
                                          <p:spTgt spid="11">
                                            <p:txEl>
                                              <p:pRg st="4" end="4"/>
                                            </p:txEl>
                                          </p:spTgt>
                                        </p:tgtEl>
                                      </p:cBhvr>
                                    </p:animEffect>
                                    <p:anim calcmode="lin" valueType="num">
                                      <p:cBhvr>
                                        <p:cTn id="34"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5">
                                            <p:txEl>
                                              <p:pRg st="0" end="0"/>
                                            </p:txEl>
                                          </p:spTgt>
                                        </p:tgtEl>
                                        <p:attrNameLst>
                                          <p:attrName>style.visibility</p:attrName>
                                        </p:attrNameLst>
                                      </p:cBhvr>
                                      <p:to>
                                        <p:strVal val="visible"/>
                                      </p:to>
                                    </p:set>
                                    <p:anim calcmode="lin" valueType="num">
                                      <p:cBhvr additive="base">
                                        <p:cTn id="40"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5">
                                            <p:txEl>
                                              <p:pRg st="1" end="1"/>
                                            </p:txEl>
                                          </p:spTgt>
                                        </p:tgtEl>
                                        <p:attrNameLst>
                                          <p:attrName>style.visibility</p:attrName>
                                        </p:attrNameLst>
                                      </p:cBhvr>
                                      <p:to>
                                        <p:strVal val="visible"/>
                                      </p:to>
                                    </p:set>
                                    <p:anim calcmode="lin" valueType="num">
                                      <p:cBhvr additive="base">
                                        <p:cTn id="46"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5">
                                            <p:txEl>
                                              <p:pRg st="2" end="2"/>
                                            </p:txEl>
                                          </p:spTgt>
                                        </p:tgtEl>
                                        <p:attrNameLst>
                                          <p:attrName>style.visibility</p:attrName>
                                        </p:attrNameLst>
                                      </p:cBhvr>
                                      <p:to>
                                        <p:strVal val="visible"/>
                                      </p:to>
                                    </p:set>
                                    <p:anim calcmode="lin" valueType="num">
                                      <p:cBhvr additive="base">
                                        <p:cTn id="52"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5">
                                            <p:txEl>
                                              <p:pRg st="3" end="3"/>
                                            </p:txEl>
                                          </p:spTgt>
                                        </p:tgtEl>
                                        <p:attrNameLst>
                                          <p:attrName>style.visibility</p:attrName>
                                        </p:attrNameLst>
                                      </p:cBhvr>
                                      <p:to>
                                        <p:strVal val="visible"/>
                                      </p:to>
                                    </p:set>
                                    <p:anim calcmode="lin" valueType="num">
                                      <p:cBhvr additive="base">
                                        <p:cTn id="58"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15">
                                            <p:txEl>
                                              <p:pRg st="4" end="4"/>
                                            </p:txEl>
                                          </p:spTgt>
                                        </p:tgtEl>
                                        <p:attrNameLst>
                                          <p:attrName>style.visibility</p:attrName>
                                        </p:attrNameLst>
                                      </p:cBhvr>
                                      <p:to>
                                        <p:strVal val="visible"/>
                                      </p:to>
                                    </p:set>
                                    <p:anim calcmode="lin" valueType="num">
                                      <p:cBhvr additive="base">
                                        <p:cTn id="64"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74177"/>
            <a:ext cx="18288000" cy="10287000"/>
          </a:xfrm>
          <a:prstGeom prst="rect">
            <a:avLst/>
          </a:prstGeom>
        </p:spPr>
      </p:pic>
      <p:grpSp>
        <p:nvGrpSpPr>
          <p:cNvPr id="3" name="Group 3"/>
          <p:cNvGrpSpPr/>
          <p:nvPr/>
        </p:nvGrpSpPr>
        <p:grpSpPr>
          <a:xfrm>
            <a:off x="1143000" y="874985"/>
            <a:ext cx="16687800" cy="9337838"/>
            <a:chOff x="0" y="0"/>
            <a:chExt cx="1570252" cy="1580117"/>
          </a:xfrm>
        </p:grpSpPr>
        <p:sp>
          <p:nvSpPr>
            <p:cNvPr id="4" name="Freeform 4"/>
            <p:cNvSpPr/>
            <p:nvPr/>
          </p:nvSpPr>
          <p:spPr>
            <a:xfrm>
              <a:off x="92710" y="106680"/>
              <a:ext cx="1466112" cy="1460737"/>
            </a:xfrm>
            <a:custGeom>
              <a:avLst/>
              <a:gdLst/>
              <a:ahLst/>
              <a:cxnLst/>
              <a:rect l="l" t="t" r="r" b="b"/>
              <a:pathLst>
                <a:path w="1466112" h="1460737">
                  <a:moveTo>
                    <a:pt x="1439442" y="1271507"/>
                  </a:moveTo>
                  <a:cubicBezTo>
                    <a:pt x="1439442" y="1359137"/>
                    <a:pt x="1363242" y="1430257"/>
                    <a:pt x="1281962" y="1430257"/>
                  </a:cubicBezTo>
                  <a:lnTo>
                    <a:pt x="66040" y="1430257"/>
                  </a:lnTo>
                  <a:cubicBezTo>
                    <a:pt x="43180" y="1430257"/>
                    <a:pt x="20320" y="1425177"/>
                    <a:pt x="0" y="1416287"/>
                  </a:cubicBezTo>
                  <a:cubicBezTo>
                    <a:pt x="26670" y="1444227"/>
                    <a:pt x="63500" y="1460737"/>
                    <a:pt x="103471" y="1460737"/>
                  </a:cubicBezTo>
                  <a:lnTo>
                    <a:pt x="1320062" y="1460737"/>
                  </a:lnTo>
                  <a:cubicBezTo>
                    <a:pt x="1400072" y="1460737"/>
                    <a:pt x="1466112" y="1394697"/>
                    <a:pt x="1466112" y="1314687"/>
                  </a:cubicBezTo>
                  <a:lnTo>
                    <a:pt x="1466112" y="95250"/>
                  </a:lnTo>
                  <a:cubicBezTo>
                    <a:pt x="1466112" y="58420"/>
                    <a:pt x="1452142" y="25400"/>
                    <a:pt x="1430552" y="0"/>
                  </a:cubicBezTo>
                  <a:cubicBezTo>
                    <a:pt x="1436902" y="16510"/>
                    <a:pt x="1439442" y="34290"/>
                    <a:pt x="1439442" y="52070"/>
                  </a:cubicBezTo>
                  <a:lnTo>
                    <a:pt x="1439442" y="1271507"/>
                  </a:lnTo>
                  <a:lnTo>
                    <a:pt x="1439442" y="1271507"/>
                  </a:lnTo>
                  <a:close/>
                </a:path>
              </a:pathLst>
            </a:custGeom>
            <a:solidFill>
              <a:srgbClr val="704430"/>
            </a:solidFill>
          </p:spPr>
        </p:sp>
        <p:sp>
          <p:nvSpPr>
            <p:cNvPr id="5" name="Freeform 5"/>
            <p:cNvSpPr/>
            <p:nvPr/>
          </p:nvSpPr>
          <p:spPr>
            <a:xfrm>
              <a:off x="12700" y="12700"/>
              <a:ext cx="1505482" cy="1511537"/>
            </a:xfrm>
            <a:custGeom>
              <a:avLst/>
              <a:gdLst/>
              <a:ahLst/>
              <a:cxnLst/>
              <a:rect l="l" t="t" r="r" b="b"/>
              <a:pathLst>
                <a:path w="1505482" h="1511537">
                  <a:moveTo>
                    <a:pt x="146050" y="1511537"/>
                  </a:moveTo>
                  <a:lnTo>
                    <a:pt x="1359432" y="1511537"/>
                  </a:lnTo>
                  <a:cubicBezTo>
                    <a:pt x="1439442" y="1511537"/>
                    <a:pt x="1505482" y="1445497"/>
                    <a:pt x="1505482" y="1365487"/>
                  </a:cubicBezTo>
                  <a:lnTo>
                    <a:pt x="1505482" y="146050"/>
                  </a:lnTo>
                  <a:cubicBezTo>
                    <a:pt x="1505482" y="66040"/>
                    <a:pt x="1439442" y="0"/>
                    <a:pt x="1359432" y="0"/>
                  </a:cubicBezTo>
                  <a:lnTo>
                    <a:pt x="146050" y="0"/>
                  </a:lnTo>
                  <a:cubicBezTo>
                    <a:pt x="66040" y="0"/>
                    <a:pt x="0" y="66040"/>
                    <a:pt x="0" y="146050"/>
                  </a:cubicBezTo>
                  <a:lnTo>
                    <a:pt x="0" y="1365487"/>
                  </a:lnTo>
                  <a:cubicBezTo>
                    <a:pt x="0" y="1446767"/>
                    <a:pt x="66040" y="1511537"/>
                    <a:pt x="146050" y="1511537"/>
                  </a:cubicBezTo>
                  <a:close/>
                </a:path>
              </a:pathLst>
            </a:custGeom>
            <a:solidFill>
              <a:srgbClr val="FFF3ED"/>
            </a:solidFill>
          </p:spPr>
        </p:sp>
        <p:sp>
          <p:nvSpPr>
            <p:cNvPr id="6" name="Freeform 6"/>
            <p:cNvSpPr/>
            <p:nvPr/>
          </p:nvSpPr>
          <p:spPr>
            <a:xfrm>
              <a:off x="0" y="0"/>
              <a:ext cx="1570252" cy="1580117"/>
            </a:xfrm>
            <a:custGeom>
              <a:avLst/>
              <a:gdLst/>
              <a:ahLst/>
              <a:cxnLst/>
              <a:rect l="l" t="t" r="r" b="b"/>
              <a:pathLst>
                <a:path w="1570252" h="1580117">
                  <a:moveTo>
                    <a:pt x="1506752" y="74930"/>
                  </a:moveTo>
                  <a:cubicBezTo>
                    <a:pt x="1478812" y="30480"/>
                    <a:pt x="1429282" y="0"/>
                    <a:pt x="1372132" y="0"/>
                  </a:cubicBezTo>
                  <a:lnTo>
                    <a:pt x="158750" y="0"/>
                  </a:lnTo>
                  <a:cubicBezTo>
                    <a:pt x="71120" y="0"/>
                    <a:pt x="0" y="71120"/>
                    <a:pt x="0" y="158750"/>
                  </a:cubicBezTo>
                  <a:lnTo>
                    <a:pt x="0" y="1378187"/>
                  </a:lnTo>
                  <a:cubicBezTo>
                    <a:pt x="0" y="1430257"/>
                    <a:pt x="25400" y="1475977"/>
                    <a:pt x="63500" y="1505187"/>
                  </a:cubicBezTo>
                  <a:cubicBezTo>
                    <a:pt x="91440" y="1549637"/>
                    <a:pt x="140970" y="1580117"/>
                    <a:pt x="197347" y="1580117"/>
                  </a:cubicBezTo>
                  <a:lnTo>
                    <a:pt x="1411502" y="1580117"/>
                  </a:lnTo>
                  <a:cubicBezTo>
                    <a:pt x="1499132" y="1580117"/>
                    <a:pt x="1570252" y="1508997"/>
                    <a:pt x="1570252" y="1421367"/>
                  </a:cubicBezTo>
                  <a:lnTo>
                    <a:pt x="1570252" y="201930"/>
                  </a:lnTo>
                  <a:cubicBezTo>
                    <a:pt x="1570252" y="149860"/>
                    <a:pt x="1544852" y="104140"/>
                    <a:pt x="1506752" y="74930"/>
                  </a:cubicBezTo>
                  <a:close/>
                  <a:moveTo>
                    <a:pt x="12700" y="1378187"/>
                  </a:moveTo>
                  <a:lnTo>
                    <a:pt x="12700" y="158750"/>
                  </a:lnTo>
                  <a:cubicBezTo>
                    <a:pt x="12700" y="78740"/>
                    <a:pt x="78740" y="12700"/>
                    <a:pt x="158750" y="12700"/>
                  </a:cubicBezTo>
                  <a:lnTo>
                    <a:pt x="1372132" y="12700"/>
                  </a:lnTo>
                  <a:cubicBezTo>
                    <a:pt x="1452142" y="12700"/>
                    <a:pt x="1518182" y="78740"/>
                    <a:pt x="1518182" y="158750"/>
                  </a:cubicBezTo>
                  <a:lnTo>
                    <a:pt x="1518182" y="1378187"/>
                  </a:lnTo>
                  <a:cubicBezTo>
                    <a:pt x="1518182" y="1458197"/>
                    <a:pt x="1452142" y="1524237"/>
                    <a:pt x="1372132" y="1524237"/>
                  </a:cubicBezTo>
                  <a:lnTo>
                    <a:pt x="158750" y="1524237"/>
                  </a:lnTo>
                  <a:cubicBezTo>
                    <a:pt x="78740" y="1524237"/>
                    <a:pt x="12700" y="1459467"/>
                    <a:pt x="12700" y="1378187"/>
                  </a:cubicBezTo>
                  <a:close/>
                  <a:moveTo>
                    <a:pt x="1558822" y="1421367"/>
                  </a:moveTo>
                  <a:cubicBezTo>
                    <a:pt x="1558822" y="1501376"/>
                    <a:pt x="1491512" y="1567417"/>
                    <a:pt x="1411502" y="1567417"/>
                  </a:cubicBezTo>
                  <a:lnTo>
                    <a:pt x="197347" y="1567417"/>
                  </a:lnTo>
                  <a:cubicBezTo>
                    <a:pt x="157480" y="1567417"/>
                    <a:pt x="120650" y="1550906"/>
                    <a:pt x="93980" y="1522967"/>
                  </a:cubicBezTo>
                  <a:cubicBezTo>
                    <a:pt x="114300" y="1531856"/>
                    <a:pt x="135890" y="1536937"/>
                    <a:pt x="160020" y="1536937"/>
                  </a:cubicBezTo>
                  <a:lnTo>
                    <a:pt x="1373402" y="1536937"/>
                  </a:lnTo>
                  <a:cubicBezTo>
                    <a:pt x="1461032" y="1536937"/>
                    <a:pt x="1532152" y="1465817"/>
                    <a:pt x="1532152" y="1378187"/>
                  </a:cubicBezTo>
                  <a:lnTo>
                    <a:pt x="1532152" y="158750"/>
                  </a:lnTo>
                  <a:cubicBezTo>
                    <a:pt x="1532152" y="140970"/>
                    <a:pt x="1528342" y="123190"/>
                    <a:pt x="1523262" y="106680"/>
                  </a:cubicBezTo>
                  <a:cubicBezTo>
                    <a:pt x="1544852" y="132080"/>
                    <a:pt x="1558822" y="165100"/>
                    <a:pt x="1558822" y="201930"/>
                  </a:cubicBezTo>
                  <a:lnTo>
                    <a:pt x="1558822" y="1421367"/>
                  </a:lnTo>
                  <a:cubicBezTo>
                    <a:pt x="1558822" y="1421367"/>
                    <a:pt x="1558822" y="1421367"/>
                    <a:pt x="1558822" y="1421367"/>
                  </a:cubicBezTo>
                  <a:close/>
                </a:path>
              </a:pathLst>
            </a:custGeom>
            <a:solidFill>
              <a:srgbClr val="704430"/>
            </a:solidFill>
          </p:spPr>
        </p:sp>
      </p:grpSp>
      <p:grpSp>
        <p:nvGrpSpPr>
          <p:cNvPr id="16" name="Group 16"/>
          <p:cNvGrpSpPr/>
          <p:nvPr/>
        </p:nvGrpSpPr>
        <p:grpSpPr>
          <a:xfrm>
            <a:off x="5086698" y="812274"/>
            <a:ext cx="8382000" cy="1288814"/>
            <a:chOff x="0" y="-186258"/>
            <a:chExt cx="10736290" cy="1913890"/>
          </a:xfrm>
          <a:solidFill>
            <a:schemeClr val="accent3">
              <a:lumMod val="40000"/>
              <a:lumOff val="60000"/>
            </a:schemeClr>
          </a:solidFill>
        </p:grpSpPr>
        <p:sp>
          <p:nvSpPr>
            <p:cNvPr id="17" name="Freeform 17"/>
            <p:cNvSpPr/>
            <p:nvPr/>
          </p:nvSpPr>
          <p:spPr>
            <a:xfrm>
              <a:off x="0" y="-186258"/>
              <a:ext cx="10736290" cy="1913890"/>
            </a:xfrm>
            <a:custGeom>
              <a:avLst/>
              <a:gdLst/>
              <a:ahLst/>
              <a:cxnLst/>
              <a:rect l="l" t="t" r="r" b="b"/>
              <a:pathLst>
                <a:path w="10736290" h="1913890">
                  <a:moveTo>
                    <a:pt x="10736290" y="956945"/>
                  </a:moveTo>
                  <a:lnTo>
                    <a:pt x="10736290" y="956945"/>
                  </a:lnTo>
                  <a:cubicBezTo>
                    <a:pt x="10736290" y="1485392"/>
                    <a:pt x="10307919" y="1913890"/>
                    <a:pt x="9779345" y="1913890"/>
                  </a:cubicBezTo>
                  <a:lnTo>
                    <a:pt x="956945" y="1913890"/>
                  </a:lnTo>
                  <a:cubicBezTo>
                    <a:pt x="428371" y="1913890"/>
                    <a:pt x="0" y="1485392"/>
                    <a:pt x="0" y="956945"/>
                  </a:cubicBezTo>
                  <a:lnTo>
                    <a:pt x="0" y="956945"/>
                  </a:lnTo>
                  <a:cubicBezTo>
                    <a:pt x="0" y="428371"/>
                    <a:pt x="428371" y="0"/>
                    <a:pt x="956945" y="0"/>
                  </a:cubicBezTo>
                  <a:lnTo>
                    <a:pt x="9779345" y="0"/>
                  </a:lnTo>
                  <a:cubicBezTo>
                    <a:pt x="10307793" y="0"/>
                    <a:pt x="10736290" y="428371"/>
                    <a:pt x="10736290" y="956945"/>
                  </a:cubicBezTo>
                  <a:close/>
                </a:path>
              </a:pathLst>
            </a:custGeom>
            <a:grpFill/>
          </p:spPr>
          <p:txBody>
            <a:bodyPr/>
            <a:lstStyle/>
            <a:p>
              <a:endParaRPr lang="en-US"/>
            </a:p>
          </p:txBody>
        </p:sp>
      </p:grpSp>
      <p:pic>
        <p:nvPicPr>
          <p:cNvPr id="25" name="Picture 2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1818235" y="7616524"/>
            <a:ext cx="3453871" cy="3590981"/>
          </a:xfrm>
          <a:prstGeom prst="rect">
            <a:avLst/>
          </a:prstGeom>
        </p:spPr>
      </p:pic>
      <p:sp>
        <p:nvSpPr>
          <p:cNvPr id="26" name="TextBox 26"/>
          <p:cNvSpPr txBox="1"/>
          <p:nvPr/>
        </p:nvSpPr>
        <p:spPr>
          <a:xfrm>
            <a:off x="5276850" y="1548466"/>
            <a:ext cx="7734300" cy="463717"/>
          </a:xfrm>
          <a:prstGeom prst="rect">
            <a:avLst/>
          </a:prstGeom>
        </p:spPr>
        <p:txBody>
          <a:bodyPr wrap="square" lIns="0" tIns="0" rIns="0" bIns="0" rtlCol="0" anchor="t">
            <a:spAutoFit/>
          </a:bodyPr>
          <a:lstStyle/>
          <a:p>
            <a:pPr algn="ctr">
              <a:lnSpc>
                <a:spcPts val="2999"/>
              </a:lnSpc>
            </a:pPr>
            <a:r>
              <a:rPr lang="en-US" sz="6000" b="1">
                <a:solidFill>
                  <a:srgbClr val="704430"/>
                </a:solidFill>
                <a:latin typeface="Arial" panose="020B0604020202020204" pitchFamily="34" charset="0"/>
                <a:cs typeface="Arial" panose="020B0604020202020204" pitchFamily="34" charset="0"/>
              </a:rPr>
              <a:t>Bài 3 (SGK- tr.10)</a:t>
            </a:r>
          </a:p>
        </p:txBody>
      </p:sp>
      <p:sp>
        <p:nvSpPr>
          <p:cNvPr id="37" name="TextBox 36">
            <a:extLst>
              <a:ext uri="{FF2B5EF4-FFF2-40B4-BE49-F238E27FC236}">
                <a16:creationId xmlns:a16="http://schemas.microsoft.com/office/drawing/2014/main" id="{10360FF3-81C5-798F-5D3D-B66CF338C37A}"/>
              </a:ext>
            </a:extLst>
          </p:cNvPr>
          <p:cNvSpPr txBox="1"/>
          <p:nvPr/>
        </p:nvSpPr>
        <p:spPr>
          <a:xfrm>
            <a:off x="1578633" y="1912524"/>
            <a:ext cx="15621000" cy="7687361"/>
          </a:xfrm>
          <a:prstGeom prst="rect">
            <a:avLst/>
          </a:prstGeom>
          <a:noFill/>
        </p:spPr>
        <p:txBody>
          <a:bodyPr wrap="square">
            <a:spAutoFit/>
          </a:bodyPr>
          <a:lstStyle/>
          <a:p>
            <a:pPr marL="0" marR="0" algn="just">
              <a:lnSpc>
                <a:spcPct val="150000"/>
              </a:lnSpc>
              <a:spcBef>
                <a:spcPts val="0"/>
              </a:spcBef>
              <a:spcAft>
                <a:spcPts val="1200"/>
              </a:spcAft>
            </a:pPr>
            <a:r>
              <a:rPr lang="en-US" sz="4000">
                <a:effectLst/>
                <a:latin typeface="Arial" panose="020B0604020202020204" pitchFamily="34" charset="0"/>
                <a:ea typeface="Calibri" panose="020F0502020204030204" pitchFamily="34" charset="0"/>
                <a:cs typeface="Times New Roman" panose="02020603050405020304" pitchFamily="18" charset="0"/>
              </a:rPr>
              <a:t>Trong một trường trung học phổ thông, khối 10 có 245 học sinh nam và 235 học sinh nữ.</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1200"/>
              </a:spcAft>
            </a:pPr>
            <a:r>
              <a:rPr lang="en-US" sz="4000">
                <a:effectLst/>
                <a:latin typeface="Arial" panose="020B0604020202020204" pitchFamily="34" charset="0"/>
                <a:ea typeface="Calibri" panose="020F0502020204030204" pitchFamily="34" charset="0"/>
                <a:cs typeface="Times New Roman" panose="02020603050405020304" pitchFamily="18" charset="0"/>
              </a:rPr>
              <a:t>a) Nhà trường cần chọn một học sinh ở khối 10 đi dự buổi giao lưu với học sinh các trường trung học phổ thông trong tỉnh. Hỏi nhà trường có bao nhiêu cách chọn?</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1200"/>
              </a:spcAft>
            </a:pPr>
            <a:r>
              <a:rPr lang="en-US" sz="4000">
                <a:effectLst/>
                <a:latin typeface="Arial" panose="020B0604020202020204" pitchFamily="34" charset="0"/>
                <a:ea typeface="Calibri" panose="020F0502020204030204" pitchFamily="34" charset="0"/>
                <a:cs typeface="Times New Roman" panose="02020603050405020304" pitchFamily="18" charset="0"/>
              </a:rPr>
              <a:t>b) Nhà trường cần chọn hai học sinh ở khối 10 , trong đó có 1 nam và 1 nữ, đi dự trại hè của học sinh trong tỉnh. Hỏi nhà trường có bao nhiêu cách chọn? </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908367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7">
                                            <p:txEl>
                                              <p:pRg st="0" end="0"/>
                                            </p:txEl>
                                          </p:spTgt>
                                        </p:tgtEl>
                                        <p:attrNameLst>
                                          <p:attrName>style.visibility</p:attrName>
                                        </p:attrNameLst>
                                      </p:cBhvr>
                                      <p:to>
                                        <p:strVal val="visible"/>
                                      </p:to>
                                    </p:set>
                                    <p:animEffect transition="in" filter="fade">
                                      <p:cBhvr>
                                        <p:cTn id="19" dur="1000"/>
                                        <p:tgtEl>
                                          <p:spTgt spid="37">
                                            <p:txEl>
                                              <p:pRg st="0" end="0"/>
                                            </p:txEl>
                                          </p:spTgt>
                                        </p:tgtEl>
                                      </p:cBhvr>
                                    </p:animEffect>
                                    <p:anim calcmode="lin" valueType="num">
                                      <p:cBhvr>
                                        <p:cTn id="20"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7">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7">
                                            <p:txEl>
                                              <p:pRg st="1" end="1"/>
                                            </p:txEl>
                                          </p:spTgt>
                                        </p:tgtEl>
                                        <p:attrNameLst>
                                          <p:attrName>style.visibility</p:attrName>
                                        </p:attrNameLst>
                                      </p:cBhvr>
                                      <p:to>
                                        <p:strVal val="visible"/>
                                      </p:to>
                                    </p:set>
                                    <p:animEffect transition="in" filter="fade">
                                      <p:cBhvr>
                                        <p:cTn id="24" dur="1000"/>
                                        <p:tgtEl>
                                          <p:spTgt spid="37">
                                            <p:txEl>
                                              <p:pRg st="1" end="1"/>
                                            </p:txEl>
                                          </p:spTgt>
                                        </p:tgtEl>
                                      </p:cBhvr>
                                    </p:animEffect>
                                    <p:anim calcmode="lin" valueType="num">
                                      <p:cBhvr>
                                        <p:cTn id="25" dur="1000" fill="hold"/>
                                        <p:tgtEl>
                                          <p:spTgt spid="37">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37">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7">
                                            <p:txEl>
                                              <p:pRg st="2" end="2"/>
                                            </p:txEl>
                                          </p:spTgt>
                                        </p:tgtEl>
                                        <p:attrNameLst>
                                          <p:attrName>style.visibility</p:attrName>
                                        </p:attrNameLst>
                                      </p:cBhvr>
                                      <p:to>
                                        <p:strVal val="visible"/>
                                      </p:to>
                                    </p:set>
                                    <p:animEffect transition="in" filter="fade">
                                      <p:cBhvr>
                                        <p:cTn id="29" dur="1000"/>
                                        <p:tgtEl>
                                          <p:spTgt spid="37">
                                            <p:txEl>
                                              <p:pRg st="2" end="2"/>
                                            </p:txEl>
                                          </p:spTgt>
                                        </p:tgtEl>
                                      </p:cBhvr>
                                    </p:animEffect>
                                    <p:anim calcmode="lin" valueType="num">
                                      <p:cBhvr>
                                        <p:cTn id="30"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03161" y="353133"/>
            <a:ext cx="17081677" cy="9933867"/>
            <a:chOff x="0" y="0"/>
            <a:chExt cx="4030824" cy="2733845"/>
          </a:xfrm>
        </p:grpSpPr>
        <p:sp>
          <p:nvSpPr>
            <p:cNvPr id="4" name="Freeform 4"/>
            <p:cNvSpPr/>
            <p:nvPr/>
          </p:nvSpPr>
          <p:spPr>
            <a:xfrm>
              <a:off x="92710" y="106680"/>
              <a:ext cx="3926683" cy="2614465"/>
            </a:xfrm>
            <a:custGeom>
              <a:avLst/>
              <a:gdLst/>
              <a:ahLst/>
              <a:cxnLst/>
              <a:rect l="l" t="t" r="r" b="b"/>
              <a:pathLst>
                <a:path w="3926683" h="2614465">
                  <a:moveTo>
                    <a:pt x="3900013" y="2425235"/>
                  </a:moveTo>
                  <a:cubicBezTo>
                    <a:pt x="3900013" y="2512865"/>
                    <a:pt x="3823813" y="2583985"/>
                    <a:pt x="3742533" y="2583985"/>
                  </a:cubicBezTo>
                  <a:lnTo>
                    <a:pt x="66040" y="2583985"/>
                  </a:lnTo>
                  <a:cubicBezTo>
                    <a:pt x="43180" y="2583985"/>
                    <a:pt x="20320" y="2578905"/>
                    <a:pt x="0" y="2570015"/>
                  </a:cubicBezTo>
                  <a:cubicBezTo>
                    <a:pt x="26670" y="2597955"/>
                    <a:pt x="63500" y="2614465"/>
                    <a:pt x="119154" y="2614465"/>
                  </a:cubicBezTo>
                  <a:lnTo>
                    <a:pt x="3780633" y="2614465"/>
                  </a:lnTo>
                  <a:cubicBezTo>
                    <a:pt x="3860644" y="2614465"/>
                    <a:pt x="3926683" y="2548425"/>
                    <a:pt x="3926683" y="2468415"/>
                  </a:cubicBezTo>
                  <a:lnTo>
                    <a:pt x="3926683" y="95250"/>
                  </a:lnTo>
                  <a:cubicBezTo>
                    <a:pt x="3926683" y="58420"/>
                    <a:pt x="3912713" y="25400"/>
                    <a:pt x="3891124" y="0"/>
                  </a:cubicBezTo>
                  <a:cubicBezTo>
                    <a:pt x="3897474" y="16510"/>
                    <a:pt x="3900013" y="34290"/>
                    <a:pt x="3900013" y="52070"/>
                  </a:cubicBezTo>
                  <a:lnTo>
                    <a:pt x="3900013" y="2425235"/>
                  </a:lnTo>
                  <a:lnTo>
                    <a:pt x="3900013" y="2425235"/>
                  </a:lnTo>
                  <a:close/>
                </a:path>
              </a:pathLst>
            </a:custGeom>
            <a:solidFill>
              <a:srgbClr val="704430"/>
            </a:solidFill>
          </p:spPr>
        </p:sp>
        <p:sp>
          <p:nvSpPr>
            <p:cNvPr id="5" name="Freeform 5"/>
            <p:cNvSpPr/>
            <p:nvPr/>
          </p:nvSpPr>
          <p:spPr>
            <a:xfrm>
              <a:off x="12700" y="12700"/>
              <a:ext cx="3966054" cy="2665265"/>
            </a:xfrm>
            <a:custGeom>
              <a:avLst/>
              <a:gdLst/>
              <a:ahLst/>
              <a:cxnLst/>
              <a:rect l="l" t="t" r="r" b="b"/>
              <a:pathLst>
                <a:path w="3966054" h="2665265">
                  <a:moveTo>
                    <a:pt x="146050" y="2665265"/>
                  </a:moveTo>
                  <a:lnTo>
                    <a:pt x="3820004" y="2665265"/>
                  </a:lnTo>
                  <a:cubicBezTo>
                    <a:pt x="3900013" y="2665265"/>
                    <a:pt x="3966054" y="2599225"/>
                    <a:pt x="3966054" y="2519215"/>
                  </a:cubicBezTo>
                  <a:lnTo>
                    <a:pt x="3966054" y="146050"/>
                  </a:lnTo>
                  <a:cubicBezTo>
                    <a:pt x="3966054" y="66040"/>
                    <a:pt x="3900013" y="0"/>
                    <a:pt x="3820004" y="0"/>
                  </a:cubicBezTo>
                  <a:lnTo>
                    <a:pt x="146050" y="0"/>
                  </a:lnTo>
                  <a:cubicBezTo>
                    <a:pt x="66040" y="0"/>
                    <a:pt x="0" y="66040"/>
                    <a:pt x="0" y="146050"/>
                  </a:cubicBezTo>
                  <a:lnTo>
                    <a:pt x="0" y="2519215"/>
                  </a:lnTo>
                  <a:cubicBezTo>
                    <a:pt x="0" y="2600495"/>
                    <a:pt x="66040" y="2665265"/>
                    <a:pt x="146050" y="2665265"/>
                  </a:cubicBezTo>
                  <a:close/>
                </a:path>
              </a:pathLst>
            </a:custGeom>
            <a:solidFill>
              <a:srgbClr val="B9DDBF"/>
            </a:solidFill>
          </p:spPr>
        </p:sp>
        <p:sp>
          <p:nvSpPr>
            <p:cNvPr id="6" name="Freeform 6"/>
            <p:cNvSpPr/>
            <p:nvPr/>
          </p:nvSpPr>
          <p:spPr>
            <a:xfrm>
              <a:off x="0" y="0"/>
              <a:ext cx="4030824" cy="2733845"/>
            </a:xfrm>
            <a:custGeom>
              <a:avLst/>
              <a:gdLst/>
              <a:ahLst/>
              <a:cxnLst/>
              <a:rect l="l" t="t" r="r" b="b"/>
              <a:pathLst>
                <a:path w="4030824" h="2733845">
                  <a:moveTo>
                    <a:pt x="3967324" y="74930"/>
                  </a:moveTo>
                  <a:cubicBezTo>
                    <a:pt x="3939384" y="30480"/>
                    <a:pt x="3889854" y="0"/>
                    <a:pt x="3832704" y="0"/>
                  </a:cubicBezTo>
                  <a:lnTo>
                    <a:pt x="158750" y="0"/>
                  </a:lnTo>
                  <a:cubicBezTo>
                    <a:pt x="71120" y="0"/>
                    <a:pt x="0" y="71120"/>
                    <a:pt x="0" y="158750"/>
                  </a:cubicBezTo>
                  <a:lnTo>
                    <a:pt x="0" y="2531915"/>
                  </a:lnTo>
                  <a:cubicBezTo>
                    <a:pt x="0" y="2583985"/>
                    <a:pt x="25400" y="2629705"/>
                    <a:pt x="63500" y="2658915"/>
                  </a:cubicBezTo>
                  <a:cubicBezTo>
                    <a:pt x="91440" y="2703365"/>
                    <a:pt x="140970" y="2733845"/>
                    <a:pt x="215477" y="2733845"/>
                  </a:cubicBezTo>
                  <a:lnTo>
                    <a:pt x="3872074" y="2733845"/>
                  </a:lnTo>
                  <a:cubicBezTo>
                    <a:pt x="3959704" y="2733845"/>
                    <a:pt x="4030824" y="2662725"/>
                    <a:pt x="4030824" y="2575095"/>
                  </a:cubicBezTo>
                  <a:lnTo>
                    <a:pt x="4030824" y="201930"/>
                  </a:lnTo>
                  <a:cubicBezTo>
                    <a:pt x="4030823" y="149860"/>
                    <a:pt x="4005423" y="104140"/>
                    <a:pt x="3967324" y="74930"/>
                  </a:cubicBezTo>
                  <a:close/>
                  <a:moveTo>
                    <a:pt x="12700" y="2531915"/>
                  </a:moveTo>
                  <a:lnTo>
                    <a:pt x="12700" y="158750"/>
                  </a:lnTo>
                  <a:cubicBezTo>
                    <a:pt x="12700" y="78740"/>
                    <a:pt x="78740" y="12700"/>
                    <a:pt x="158750" y="12700"/>
                  </a:cubicBezTo>
                  <a:lnTo>
                    <a:pt x="3832704" y="12700"/>
                  </a:lnTo>
                  <a:cubicBezTo>
                    <a:pt x="3912713" y="12700"/>
                    <a:pt x="3978754" y="78740"/>
                    <a:pt x="3978754" y="158750"/>
                  </a:cubicBezTo>
                  <a:lnTo>
                    <a:pt x="3978754" y="2531915"/>
                  </a:lnTo>
                  <a:cubicBezTo>
                    <a:pt x="3978754" y="2611925"/>
                    <a:pt x="3912713" y="2677965"/>
                    <a:pt x="3832704" y="2677965"/>
                  </a:cubicBezTo>
                  <a:lnTo>
                    <a:pt x="158750" y="2677965"/>
                  </a:lnTo>
                  <a:cubicBezTo>
                    <a:pt x="78740" y="2677965"/>
                    <a:pt x="12700" y="2613195"/>
                    <a:pt x="12700" y="2531915"/>
                  </a:cubicBezTo>
                  <a:close/>
                  <a:moveTo>
                    <a:pt x="4019393" y="2575095"/>
                  </a:moveTo>
                  <a:cubicBezTo>
                    <a:pt x="4019393" y="2655105"/>
                    <a:pt x="3952084" y="2721145"/>
                    <a:pt x="3872073" y="2721145"/>
                  </a:cubicBezTo>
                  <a:lnTo>
                    <a:pt x="215477" y="2721145"/>
                  </a:lnTo>
                  <a:cubicBezTo>
                    <a:pt x="157480" y="2721145"/>
                    <a:pt x="120650" y="2704635"/>
                    <a:pt x="93980" y="2676695"/>
                  </a:cubicBezTo>
                  <a:cubicBezTo>
                    <a:pt x="114300" y="2685585"/>
                    <a:pt x="135890" y="2690665"/>
                    <a:pt x="160020" y="2690665"/>
                  </a:cubicBezTo>
                  <a:lnTo>
                    <a:pt x="3833974" y="2690665"/>
                  </a:lnTo>
                  <a:cubicBezTo>
                    <a:pt x="3921604" y="2690665"/>
                    <a:pt x="3992724" y="2619545"/>
                    <a:pt x="3992724" y="2531915"/>
                  </a:cubicBezTo>
                  <a:lnTo>
                    <a:pt x="3992724" y="158750"/>
                  </a:lnTo>
                  <a:cubicBezTo>
                    <a:pt x="3992724" y="140970"/>
                    <a:pt x="3988913" y="123190"/>
                    <a:pt x="3983834" y="106680"/>
                  </a:cubicBezTo>
                  <a:cubicBezTo>
                    <a:pt x="4005424" y="132080"/>
                    <a:pt x="4019393" y="165100"/>
                    <a:pt x="4019393" y="201930"/>
                  </a:cubicBezTo>
                  <a:lnTo>
                    <a:pt x="4019393" y="2575095"/>
                  </a:lnTo>
                  <a:cubicBezTo>
                    <a:pt x="4019393" y="2575095"/>
                    <a:pt x="4019393" y="2575095"/>
                    <a:pt x="4019393" y="2575095"/>
                  </a:cubicBezTo>
                  <a:close/>
                </a:path>
              </a:pathLst>
            </a:custGeom>
            <a:solidFill>
              <a:srgbClr val="70443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960250" y="463065"/>
            <a:ext cx="535653" cy="60697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728308" y="353133"/>
            <a:ext cx="758021" cy="723720"/>
          </a:xfrm>
          <a:prstGeom prst="rect">
            <a:avLst/>
          </a:prstGeom>
        </p:spPr>
      </p:pic>
      <p:sp>
        <p:nvSpPr>
          <p:cNvPr id="24" name="AutoShape 24"/>
          <p:cNvSpPr/>
          <p:nvPr/>
        </p:nvSpPr>
        <p:spPr>
          <a:xfrm flipV="1">
            <a:off x="1190694" y="1233376"/>
            <a:ext cx="15344705" cy="23924"/>
          </a:xfrm>
          <a:prstGeom prst="line">
            <a:avLst/>
          </a:prstGeom>
          <a:ln w="47625" cap="flat">
            <a:solidFill>
              <a:srgbClr val="704430"/>
            </a:solidFill>
            <a:prstDash val="solid"/>
            <a:headEnd type="none" w="sm" len="sm"/>
            <a:tailEnd type="none" w="sm" len="sm"/>
          </a:ln>
        </p:spPr>
      </p:sp>
      <p:grpSp>
        <p:nvGrpSpPr>
          <p:cNvPr id="29" name="Group 28">
            <a:extLst>
              <a:ext uri="{FF2B5EF4-FFF2-40B4-BE49-F238E27FC236}">
                <a16:creationId xmlns:a16="http://schemas.microsoft.com/office/drawing/2014/main" id="{E4991F9D-B6EE-1DDA-E7CA-6161DB045E39}"/>
              </a:ext>
            </a:extLst>
          </p:cNvPr>
          <p:cNvGrpSpPr/>
          <p:nvPr/>
        </p:nvGrpSpPr>
        <p:grpSpPr>
          <a:xfrm>
            <a:off x="1297385" y="149211"/>
            <a:ext cx="10945751" cy="1072205"/>
            <a:chOff x="1548903" y="3222844"/>
            <a:chExt cx="13928445" cy="1320173"/>
          </a:xfrm>
        </p:grpSpPr>
        <p:grpSp>
          <p:nvGrpSpPr>
            <p:cNvPr id="9" name="Group 9"/>
            <p:cNvGrpSpPr/>
            <p:nvPr/>
          </p:nvGrpSpPr>
          <p:grpSpPr>
            <a:xfrm>
              <a:off x="1548903" y="3222844"/>
              <a:ext cx="13928445" cy="1320173"/>
              <a:chOff x="-914596" y="-44391"/>
              <a:chExt cx="20192434" cy="1913890"/>
            </a:xfrm>
          </p:grpSpPr>
          <p:sp>
            <p:nvSpPr>
              <p:cNvPr id="10" name="Freeform 10"/>
              <p:cNvSpPr/>
              <p:nvPr/>
            </p:nvSpPr>
            <p:spPr>
              <a:xfrm>
                <a:off x="-914596" y="-44391"/>
                <a:ext cx="20192434" cy="1913890"/>
              </a:xfrm>
              <a:custGeom>
                <a:avLst/>
                <a:gdLst/>
                <a:ahLst/>
                <a:cxnLst/>
                <a:rect l="l" t="t" r="r" b="b"/>
                <a:pathLst>
                  <a:path w="20192434" h="1913890">
                    <a:moveTo>
                      <a:pt x="20192434" y="956945"/>
                    </a:moveTo>
                    <a:lnTo>
                      <a:pt x="20192434" y="956945"/>
                    </a:lnTo>
                    <a:cubicBezTo>
                      <a:pt x="20192434" y="1485392"/>
                      <a:pt x="19764063" y="1913890"/>
                      <a:pt x="19235489" y="1913890"/>
                    </a:cubicBezTo>
                    <a:lnTo>
                      <a:pt x="956945" y="1913890"/>
                    </a:lnTo>
                    <a:cubicBezTo>
                      <a:pt x="428371" y="1913890"/>
                      <a:pt x="0" y="1485392"/>
                      <a:pt x="0" y="956945"/>
                    </a:cubicBezTo>
                    <a:lnTo>
                      <a:pt x="0" y="956945"/>
                    </a:lnTo>
                    <a:cubicBezTo>
                      <a:pt x="0" y="428371"/>
                      <a:pt x="428371" y="0"/>
                      <a:pt x="956945" y="0"/>
                    </a:cubicBezTo>
                    <a:lnTo>
                      <a:pt x="19235489" y="0"/>
                    </a:lnTo>
                    <a:cubicBezTo>
                      <a:pt x="19763936" y="0"/>
                      <a:pt x="20192434" y="428371"/>
                      <a:pt x="20192434" y="956945"/>
                    </a:cubicBezTo>
                    <a:close/>
                  </a:path>
                </a:pathLst>
              </a:custGeom>
              <a:solidFill>
                <a:srgbClr val="FFF3ED"/>
              </a:solidFill>
            </p:spPr>
            <p:txBody>
              <a:bodyPr/>
              <a:lstStyle/>
              <a:p>
                <a:endParaRPr lang="en-US"/>
              </a:p>
            </p:txBody>
          </p:sp>
        </p:grpSp>
        <p:sp>
          <p:nvSpPr>
            <p:cNvPr id="28" name="TextBox 27">
              <a:extLst>
                <a:ext uri="{FF2B5EF4-FFF2-40B4-BE49-F238E27FC236}">
                  <a16:creationId xmlns:a16="http://schemas.microsoft.com/office/drawing/2014/main" id="{2A0D4CF0-6F12-E902-6399-7303C05C4877}"/>
                </a:ext>
              </a:extLst>
            </p:cNvPr>
            <p:cNvSpPr txBox="1"/>
            <p:nvPr/>
          </p:nvSpPr>
          <p:spPr>
            <a:xfrm>
              <a:off x="2029038" y="3276387"/>
              <a:ext cx="8709308" cy="125055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US" sz="6000" b="1">
                  <a:latin typeface="Arial" panose="020B0604020202020204" pitchFamily="34" charset="0"/>
                  <a:cs typeface="Arial" panose="020B0604020202020204" pitchFamily="34" charset="0"/>
                </a:rPr>
                <a:t>I. Quy tắc cộng</a:t>
              </a:r>
            </a:p>
          </p:txBody>
        </p:sp>
      </p:grpSp>
      <p:sp>
        <p:nvSpPr>
          <p:cNvPr id="32" name="TextBox 31">
            <a:extLst>
              <a:ext uri="{FF2B5EF4-FFF2-40B4-BE49-F238E27FC236}">
                <a16:creationId xmlns:a16="http://schemas.microsoft.com/office/drawing/2014/main" id="{A347FEE2-8121-9715-1A77-2DEE8A2F7D56}"/>
              </a:ext>
            </a:extLst>
          </p:cNvPr>
          <p:cNvSpPr txBox="1"/>
          <p:nvPr/>
        </p:nvSpPr>
        <p:spPr>
          <a:xfrm>
            <a:off x="1656231" y="1327448"/>
            <a:ext cx="15008980" cy="1654171"/>
          </a:xfrm>
          <a:prstGeom prst="rect">
            <a:avLst/>
          </a:prstGeom>
          <a:noFill/>
        </p:spPr>
        <p:txBody>
          <a:bodyPr wrap="square">
            <a:spAutoFit/>
          </a:bodyPr>
          <a:lstStyle/>
          <a:p>
            <a:pPr marL="30479" marR="30479" algn="just">
              <a:lnSpc>
                <a:spcPct val="150000"/>
              </a:lnSpc>
              <a:spcAft>
                <a:spcPts val="1200"/>
              </a:spcAft>
            </a:pPr>
            <a:r>
              <a:rPr lang="en-US" sz="3600">
                <a:solidFill>
                  <a:srgbClr val="000000"/>
                </a:solidFill>
                <a:latin typeface="Arial" panose="020B0604020202020204" pitchFamily="34" charset="0"/>
                <a:ea typeface="Times New Roman" panose="02020603050405020304" pitchFamily="18" charset="0"/>
              </a:rPr>
              <a:t>Gia đình bạn Liên dự định đi du lịch ở Quy Nhơn (Bình Định). Hướng dẫn viên du lịch đưa ra hai chương trình tham quan như sau:</a:t>
            </a:r>
            <a:endParaRPr lang="en-US" sz="3600">
              <a:latin typeface="Times New Roman" panose="02020603050405020304" pitchFamily="18" charset="0"/>
              <a:ea typeface="Times New Roman" panose="02020603050405020304" pitchFamily="18" charset="0"/>
            </a:endParaRPr>
          </a:p>
        </p:txBody>
      </p:sp>
      <p:sp>
        <p:nvSpPr>
          <p:cNvPr id="34" name="TextBox 33">
            <a:extLst>
              <a:ext uri="{FF2B5EF4-FFF2-40B4-BE49-F238E27FC236}">
                <a16:creationId xmlns:a16="http://schemas.microsoft.com/office/drawing/2014/main" id="{161661F2-6336-AED1-2780-8397CEC86B18}"/>
              </a:ext>
            </a:extLst>
          </p:cNvPr>
          <p:cNvSpPr txBox="1"/>
          <p:nvPr/>
        </p:nvSpPr>
        <p:spPr>
          <a:xfrm>
            <a:off x="947602" y="2882648"/>
            <a:ext cx="6596198" cy="3008019"/>
          </a:xfrm>
          <a:prstGeom prst="rect">
            <a:avLst/>
          </a:prstGeom>
          <a:noFill/>
        </p:spPr>
        <p:txBody>
          <a:bodyPr wrap="square">
            <a:spAutoFit/>
          </a:bodyPr>
          <a:lstStyle/>
          <a:p>
            <a:pPr marL="30479" marR="30479" algn="just">
              <a:lnSpc>
                <a:spcPct val="150000"/>
              </a:lnSpc>
              <a:spcAft>
                <a:spcPts val="1200"/>
              </a:spcAft>
            </a:pPr>
            <a:r>
              <a:rPr lang="en-US" sz="3200">
                <a:solidFill>
                  <a:srgbClr val="000000"/>
                </a:solidFill>
                <a:latin typeface="Arial" panose="020B0604020202020204" pitchFamily="34" charset="0"/>
                <a:ea typeface="Times New Roman" panose="02020603050405020304" pitchFamily="18" charset="0"/>
              </a:rPr>
              <a:t>Chương trình 1 có 4 địa điểm tham quan: khu Safari FLC, khu du lịch Eo Gió, khu du lịch Kỳ Co, Tịnh xá Ngọc Hòa (Hình 2).</a:t>
            </a:r>
            <a:endParaRPr lang="en-US" sz="3200">
              <a:latin typeface="Times New Roman" panose="02020603050405020304" pitchFamily="18" charset="0"/>
              <a:ea typeface="Times New Roman" panose="02020603050405020304" pitchFamily="18" charset="0"/>
            </a:endParaRPr>
          </a:p>
        </p:txBody>
      </p:sp>
      <p:pic>
        <p:nvPicPr>
          <p:cNvPr id="36" name="Picture 35" descr="Map&#10;&#10;Description automatically generated">
            <a:extLst>
              <a:ext uri="{FF2B5EF4-FFF2-40B4-BE49-F238E27FC236}">
                <a16:creationId xmlns:a16="http://schemas.microsoft.com/office/drawing/2014/main" id="{8AEACD4C-0BCF-9CC4-BC2F-B8E5A44553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9581" y="6003299"/>
            <a:ext cx="5059833" cy="3934764"/>
          </a:xfrm>
          <a:prstGeom prst="rect">
            <a:avLst/>
          </a:prstGeom>
        </p:spPr>
      </p:pic>
      <p:pic>
        <p:nvPicPr>
          <p:cNvPr id="38" name="Picture 37" descr="Diagram&#10;&#10;Description automatically generated with medium confidence">
            <a:extLst>
              <a:ext uri="{FF2B5EF4-FFF2-40B4-BE49-F238E27FC236}">
                <a16:creationId xmlns:a16="http://schemas.microsoft.com/office/drawing/2014/main" id="{09B0AEEF-B450-A9FE-E25F-9BC0A93C0B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61438" y="6003299"/>
            <a:ext cx="5374717" cy="3896670"/>
          </a:xfrm>
          <a:prstGeom prst="rect">
            <a:avLst/>
          </a:prstGeom>
        </p:spPr>
      </p:pic>
      <p:sp>
        <p:nvSpPr>
          <p:cNvPr id="41" name="TextBox 40">
            <a:extLst>
              <a:ext uri="{FF2B5EF4-FFF2-40B4-BE49-F238E27FC236}">
                <a16:creationId xmlns:a16="http://schemas.microsoft.com/office/drawing/2014/main" id="{1DC52455-716A-A87D-3C60-ACA1373870AE}"/>
              </a:ext>
            </a:extLst>
          </p:cNvPr>
          <p:cNvSpPr txBox="1"/>
          <p:nvPr/>
        </p:nvSpPr>
        <p:spPr>
          <a:xfrm>
            <a:off x="8518964" y="2808110"/>
            <a:ext cx="8806434" cy="2957989"/>
          </a:xfrm>
          <a:prstGeom prst="rect">
            <a:avLst/>
          </a:prstGeom>
          <a:noFill/>
        </p:spPr>
        <p:txBody>
          <a:bodyPr wrap="square">
            <a:spAutoFit/>
          </a:bodyPr>
          <a:lstStyle/>
          <a:p>
            <a:pPr marL="30479" marR="30479" algn="just">
              <a:lnSpc>
                <a:spcPct val="150000"/>
              </a:lnSpc>
              <a:spcAft>
                <a:spcPts val="1200"/>
              </a:spcAft>
            </a:pPr>
            <a:r>
              <a:rPr lang="en-US" sz="3200">
                <a:solidFill>
                  <a:srgbClr val="000000"/>
                </a:solidFill>
                <a:latin typeface="Arial" panose="020B0604020202020204" pitchFamily="34" charset="0"/>
                <a:ea typeface="Times New Roman" panose="02020603050405020304" pitchFamily="18" charset="0"/>
              </a:rPr>
              <a:t>Chương trình 2 có 7 địa điểm tham quan: biển Quy Nhơn, khu du lịch Ghềnh Ráng Tiên Sa, Tháp Đôi, đầm Thị Nại, khu du lịch Cửa Biển, Suft Bar, nhà thờ Làng Sông (Hình 3).</a:t>
            </a:r>
            <a:endParaRPr lang="en-US" sz="3200">
              <a:latin typeface="Times New Roman" panose="02020603050405020304" pitchFamily="18" charset="0"/>
              <a:ea typeface="Times New Roman" panose="02020603050405020304" pitchFamily="18" charset="0"/>
            </a:endParaRPr>
          </a:p>
        </p:txBody>
      </p:sp>
      <p:sp>
        <p:nvSpPr>
          <p:cNvPr id="42" name="Rectangle: Rounded Corners 41">
            <a:extLst>
              <a:ext uri="{FF2B5EF4-FFF2-40B4-BE49-F238E27FC236}">
                <a16:creationId xmlns:a16="http://schemas.microsoft.com/office/drawing/2014/main" id="{BA038B96-AF2E-E86D-B33D-3892CDC88696}"/>
              </a:ext>
            </a:extLst>
          </p:cNvPr>
          <p:cNvSpPr/>
          <p:nvPr/>
        </p:nvSpPr>
        <p:spPr>
          <a:xfrm>
            <a:off x="13887" y="1332740"/>
            <a:ext cx="1595694" cy="1104364"/>
          </a:xfrm>
          <a:prstGeom prst="roundRect">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en-US" sz="4800" b="1">
                <a:latin typeface="Arial" panose="020B0604020202020204" pitchFamily="34" charset="0"/>
                <a:cs typeface="Arial" panose="020B0604020202020204" pitchFamily="34" charset="0"/>
              </a:rPr>
              <a:t>HĐ1</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anim calcmode="lin" valueType="num">
                                      <p:cBhvr>
                                        <p:cTn id="8" dur="250" fill="hold"/>
                                        <p:tgtEl>
                                          <p:spTgt spid="42"/>
                                        </p:tgtEl>
                                        <p:attrNameLst>
                                          <p:attrName>ppt_x</p:attrName>
                                        </p:attrNameLst>
                                      </p:cBhvr>
                                      <p:tavLst>
                                        <p:tav tm="0">
                                          <p:val>
                                            <p:strVal val="#ppt_x"/>
                                          </p:val>
                                        </p:tav>
                                        <p:tav tm="100000">
                                          <p:val>
                                            <p:strVal val="#ppt_x"/>
                                          </p:val>
                                        </p:tav>
                                      </p:tavLst>
                                    </p:anim>
                                    <p:anim calcmode="lin" valueType="num">
                                      <p:cBhvr>
                                        <p:cTn id="9" dur="25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2">
                                            <p:txEl>
                                              <p:pRg st="0" end="0"/>
                                            </p:txEl>
                                          </p:spTgt>
                                        </p:tgtEl>
                                        <p:attrNameLst>
                                          <p:attrName>style.visibility</p:attrName>
                                        </p:attrNameLst>
                                      </p:cBhvr>
                                      <p:to>
                                        <p:strVal val="visible"/>
                                      </p:to>
                                    </p:set>
                                    <p:animEffect transition="in" filter="fade">
                                      <p:cBhvr>
                                        <p:cTn id="14" dur="250"/>
                                        <p:tgtEl>
                                          <p:spTgt spid="32">
                                            <p:txEl>
                                              <p:pRg st="0" end="0"/>
                                            </p:txEl>
                                          </p:spTgt>
                                        </p:tgtEl>
                                      </p:cBhvr>
                                    </p:animEffect>
                                    <p:anim calcmode="lin" valueType="num">
                                      <p:cBhvr>
                                        <p:cTn id="15" dur="25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6" dur="25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1" grpId="0"/>
      <p:bldP spid="4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0116" b="30116"/>
          <a:stretch>
            <a:fillRect/>
          </a:stretch>
        </p:blipFill>
        <p:spPr>
          <a:xfrm>
            <a:off x="0" y="0"/>
            <a:ext cx="18288000" cy="10287000"/>
          </a:xfrm>
          <a:prstGeom prst="rect">
            <a:avLst/>
          </a:prstGeom>
        </p:spPr>
      </p:pic>
      <p:grpSp>
        <p:nvGrpSpPr>
          <p:cNvPr id="3" name="Group 3"/>
          <p:cNvGrpSpPr/>
          <p:nvPr/>
        </p:nvGrpSpPr>
        <p:grpSpPr>
          <a:xfrm>
            <a:off x="838200" y="849759"/>
            <a:ext cx="17068800" cy="8348040"/>
            <a:chOff x="0" y="0"/>
            <a:chExt cx="1570252" cy="1580117"/>
          </a:xfrm>
        </p:grpSpPr>
        <p:sp>
          <p:nvSpPr>
            <p:cNvPr id="4" name="Freeform 4"/>
            <p:cNvSpPr/>
            <p:nvPr/>
          </p:nvSpPr>
          <p:spPr>
            <a:xfrm>
              <a:off x="92710" y="106680"/>
              <a:ext cx="1466112" cy="1460737"/>
            </a:xfrm>
            <a:custGeom>
              <a:avLst/>
              <a:gdLst/>
              <a:ahLst/>
              <a:cxnLst/>
              <a:rect l="l" t="t" r="r" b="b"/>
              <a:pathLst>
                <a:path w="1466112" h="1460737">
                  <a:moveTo>
                    <a:pt x="1439442" y="1271507"/>
                  </a:moveTo>
                  <a:cubicBezTo>
                    <a:pt x="1439442" y="1359137"/>
                    <a:pt x="1363242" y="1430257"/>
                    <a:pt x="1281962" y="1430257"/>
                  </a:cubicBezTo>
                  <a:lnTo>
                    <a:pt x="66040" y="1430257"/>
                  </a:lnTo>
                  <a:cubicBezTo>
                    <a:pt x="43180" y="1430257"/>
                    <a:pt x="20320" y="1425177"/>
                    <a:pt x="0" y="1416287"/>
                  </a:cubicBezTo>
                  <a:cubicBezTo>
                    <a:pt x="26670" y="1444227"/>
                    <a:pt x="63500" y="1460737"/>
                    <a:pt x="103471" y="1460737"/>
                  </a:cubicBezTo>
                  <a:lnTo>
                    <a:pt x="1320062" y="1460737"/>
                  </a:lnTo>
                  <a:cubicBezTo>
                    <a:pt x="1400072" y="1460737"/>
                    <a:pt x="1466112" y="1394697"/>
                    <a:pt x="1466112" y="1314687"/>
                  </a:cubicBezTo>
                  <a:lnTo>
                    <a:pt x="1466112" y="95250"/>
                  </a:lnTo>
                  <a:cubicBezTo>
                    <a:pt x="1466112" y="58420"/>
                    <a:pt x="1452142" y="25400"/>
                    <a:pt x="1430552" y="0"/>
                  </a:cubicBezTo>
                  <a:cubicBezTo>
                    <a:pt x="1436902" y="16510"/>
                    <a:pt x="1439442" y="34290"/>
                    <a:pt x="1439442" y="52070"/>
                  </a:cubicBezTo>
                  <a:lnTo>
                    <a:pt x="1439442" y="1271507"/>
                  </a:lnTo>
                  <a:lnTo>
                    <a:pt x="1439442" y="1271507"/>
                  </a:lnTo>
                  <a:close/>
                </a:path>
              </a:pathLst>
            </a:custGeom>
            <a:solidFill>
              <a:srgbClr val="704430"/>
            </a:solidFill>
          </p:spPr>
        </p:sp>
        <p:sp>
          <p:nvSpPr>
            <p:cNvPr id="5" name="Freeform 5"/>
            <p:cNvSpPr/>
            <p:nvPr/>
          </p:nvSpPr>
          <p:spPr>
            <a:xfrm>
              <a:off x="11310" y="38143"/>
              <a:ext cx="1522345" cy="1446194"/>
            </a:xfrm>
            <a:custGeom>
              <a:avLst/>
              <a:gdLst/>
              <a:ahLst/>
              <a:cxnLst/>
              <a:rect l="l" t="t" r="r" b="b"/>
              <a:pathLst>
                <a:path w="1505482" h="1511537">
                  <a:moveTo>
                    <a:pt x="146050" y="1511537"/>
                  </a:moveTo>
                  <a:lnTo>
                    <a:pt x="1359432" y="1511537"/>
                  </a:lnTo>
                  <a:cubicBezTo>
                    <a:pt x="1439442" y="1511537"/>
                    <a:pt x="1505482" y="1445497"/>
                    <a:pt x="1505482" y="1365487"/>
                  </a:cubicBezTo>
                  <a:lnTo>
                    <a:pt x="1505482" y="146050"/>
                  </a:lnTo>
                  <a:cubicBezTo>
                    <a:pt x="1505482" y="66040"/>
                    <a:pt x="1439442" y="0"/>
                    <a:pt x="1359432" y="0"/>
                  </a:cubicBezTo>
                  <a:lnTo>
                    <a:pt x="146050" y="0"/>
                  </a:lnTo>
                  <a:cubicBezTo>
                    <a:pt x="66040" y="0"/>
                    <a:pt x="0" y="66040"/>
                    <a:pt x="0" y="146050"/>
                  </a:cubicBezTo>
                  <a:lnTo>
                    <a:pt x="0" y="1365487"/>
                  </a:lnTo>
                  <a:cubicBezTo>
                    <a:pt x="0" y="1446767"/>
                    <a:pt x="66040" y="1511537"/>
                    <a:pt x="146050" y="1511537"/>
                  </a:cubicBezTo>
                  <a:close/>
                </a:path>
              </a:pathLst>
            </a:custGeom>
            <a:solidFill>
              <a:srgbClr val="FFF3ED"/>
            </a:solidFill>
          </p:spPr>
          <p:txBody>
            <a:bodyPr/>
            <a:lstStyle/>
            <a:p>
              <a:endParaRPr lang="en-US"/>
            </a:p>
          </p:txBody>
        </p:sp>
        <p:sp>
          <p:nvSpPr>
            <p:cNvPr id="6" name="Freeform 6"/>
            <p:cNvSpPr/>
            <p:nvPr/>
          </p:nvSpPr>
          <p:spPr>
            <a:xfrm>
              <a:off x="0" y="0"/>
              <a:ext cx="1570252" cy="1580117"/>
            </a:xfrm>
            <a:custGeom>
              <a:avLst/>
              <a:gdLst/>
              <a:ahLst/>
              <a:cxnLst/>
              <a:rect l="l" t="t" r="r" b="b"/>
              <a:pathLst>
                <a:path w="1570252" h="1580117">
                  <a:moveTo>
                    <a:pt x="1506752" y="74930"/>
                  </a:moveTo>
                  <a:cubicBezTo>
                    <a:pt x="1478812" y="30480"/>
                    <a:pt x="1429282" y="0"/>
                    <a:pt x="1372132" y="0"/>
                  </a:cubicBezTo>
                  <a:lnTo>
                    <a:pt x="158750" y="0"/>
                  </a:lnTo>
                  <a:cubicBezTo>
                    <a:pt x="71120" y="0"/>
                    <a:pt x="0" y="71120"/>
                    <a:pt x="0" y="158750"/>
                  </a:cubicBezTo>
                  <a:lnTo>
                    <a:pt x="0" y="1378187"/>
                  </a:lnTo>
                  <a:cubicBezTo>
                    <a:pt x="0" y="1430257"/>
                    <a:pt x="25400" y="1475977"/>
                    <a:pt x="63500" y="1505187"/>
                  </a:cubicBezTo>
                  <a:cubicBezTo>
                    <a:pt x="91440" y="1549637"/>
                    <a:pt x="140970" y="1580117"/>
                    <a:pt x="197347" y="1580117"/>
                  </a:cubicBezTo>
                  <a:lnTo>
                    <a:pt x="1411502" y="1580117"/>
                  </a:lnTo>
                  <a:cubicBezTo>
                    <a:pt x="1499132" y="1580117"/>
                    <a:pt x="1570252" y="1508997"/>
                    <a:pt x="1570252" y="1421367"/>
                  </a:cubicBezTo>
                  <a:lnTo>
                    <a:pt x="1570252" y="201930"/>
                  </a:lnTo>
                  <a:cubicBezTo>
                    <a:pt x="1570252" y="149860"/>
                    <a:pt x="1544852" y="104140"/>
                    <a:pt x="1506752" y="74930"/>
                  </a:cubicBezTo>
                  <a:close/>
                  <a:moveTo>
                    <a:pt x="12700" y="1378187"/>
                  </a:moveTo>
                  <a:lnTo>
                    <a:pt x="12700" y="158750"/>
                  </a:lnTo>
                  <a:cubicBezTo>
                    <a:pt x="12700" y="78740"/>
                    <a:pt x="78740" y="12700"/>
                    <a:pt x="158750" y="12700"/>
                  </a:cubicBezTo>
                  <a:lnTo>
                    <a:pt x="1372132" y="12700"/>
                  </a:lnTo>
                  <a:cubicBezTo>
                    <a:pt x="1452142" y="12700"/>
                    <a:pt x="1518182" y="78740"/>
                    <a:pt x="1518182" y="158750"/>
                  </a:cubicBezTo>
                  <a:lnTo>
                    <a:pt x="1518182" y="1378187"/>
                  </a:lnTo>
                  <a:cubicBezTo>
                    <a:pt x="1518182" y="1458197"/>
                    <a:pt x="1452142" y="1524237"/>
                    <a:pt x="1372132" y="1524237"/>
                  </a:cubicBezTo>
                  <a:lnTo>
                    <a:pt x="158750" y="1524237"/>
                  </a:lnTo>
                  <a:cubicBezTo>
                    <a:pt x="78740" y="1524237"/>
                    <a:pt x="12700" y="1459467"/>
                    <a:pt x="12700" y="1378187"/>
                  </a:cubicBezTo>
                  <a:close/>
                  <a:moveTo>
                    <a:pt x="1558822" y="1421367"/>
                  </a:moveTo>
                  <a:cubicBezTo>
                    <a:pt x="1558822" y="1501376"/>
                    <a:pt x="1491512" y="1567417"/>
                    <a:pt x="1411502" y="1567417"/>
                  </a:cubicBezTo>
                  <a:lnTo>
                    <a:pt x="197347" y="1567417"/>
                  </a:lnTo>
                  <a:cubicBezTo>
                    <a:pt x="157480" y="1567417"/>
                    <a:pt x="120650" y="1550906"/>
                    <a:pt x="93980" y="1522967"/>
                  </a:cubicBezTo>
                  <a:cubicBezTo>
                    <a:pt x="114300" y="1531856"/>
                    <a:pt x="135890" y="1536937"/>
                    <a:pt x="160020" y="1536937"/>
                  </a:cubicBezTo>
                  <a:lnTo>
                    <a:pt x="1373402" y="1536937"/>
                  </a:lnTo>
                  <a:cubicBezTo>
                    <a:pt x="1461032" y="1536937"/>
                    <a:pt x="1532152" y="1465817"/>
                    <a:pt x="1532152" y="1378187"/>
                  </a:cubicBezTo>
                  <a:lnTo>
                    <a:pt x="1532152" y="158750"/>
                  </a:lnTo>
                  <a:cubicBezTo>
                    <a:pt x="1532152" y="140970"/>
                    <a:pt x="1528342" y="123190"/>
                    <a:pt x="1523262" y="106680"/>
                  </a:cubicBezTo>
                  <a:cubicBezTo>
                    <a:pt x="1544852" y="132080"/>
                    <a:pt x="1558822" y="165100"/>
                    <a:pt x="1558822" y="201930"/>
                  </a:cubicBezTo>
                  <a:lnTo>
                    <a:pt x="1558822" y="1421367"/>
                  </a:lnTo>
                  <a:cubicBezTo>
                    <a:pt x="1558822" y="1421367"/>
                    <a:pt x="1558822" y="1421367"/>
                    <a:pt x="1558822" y="1421367"/>
                  </a:cubicBezTo>
                  <a:close/>
                </a:path>
              </a:pathLst>
            </a:custGeom>
            <a:solidFill>
              <a:srgbClr val="704430"/>
            </a:solidFill>
          </p:spPr>
        </p:sp>
      </p:grpSp>
      <p:pic>
        <p:nvPicPr>
          <p:cNvPr id="25" name="Picture 2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690080" y="5606818"/>
            <a:ext cx="3453871" cy="3590981"/>
          </a:xfrm>
          <a:prstGeom prst="rect">
            <a:avLst/>
          </a:prstGeom>
        </p:spPr>
      </p:pic>
      <p:sp>
        <p:nvSpPr>
          <p:cNvPr id="8" name="Oval 7">
            <a:extLst>
              <a:ext uri="{FF2B5EF4-FFF2-40B4-BE49-F238E27FC236}">
                <a16:creationId xmlns:a16="http://schemas.microsoft.com/office/drawing/2014/main" id="{8C329108-0CED-87ED-DEFC-7E9E1B26676E}"/>
              </a:ext>
            </a:extLst>
          </p:cNvPr>
          <p:cNvSpPr/>
          <p:nvPr/>
        </p:nvSpPr>
        <p:spPr>
          <a:xfrm>
            <a:off x="8267700" y="393855"/>
            <a:ext cx="1752600" cy="12192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2">
                    <a:lumMod val="25000"/>
                  </a:schemeClr>
                </a:solidFill>
                <a:latin typeface="Arial" panose="020B0604020202020204" pitchFamily="34" charset="0"/>
                <a:cs typeface="Arial" panose="020B0604020202020204" pitchFamily="34" charset="0"/>
              </a:rPr>
              <a:t>Giải</a:t>
            </a:r>
          </a:p>
        </p:txBody>
      </p:sp>
      <p:sp>
        <p:nvSpPr>
          <p:cNvPr id="11" name="TextBox 10">
            <a:extLst>
              <a:ext uri="{FF2B5EF4-FFF2-40B4-BE49-F238E27FC236}">
                <a16:creationId xmlns:a16="http://schemas.microsoft.com/office/drawing/2014/main" id="{A8CE0BB1-62CF-43B9-0C7D-5A6788B2C677}"/>
              </a:ext>
            </a:extLst>
          </p:cNvPr>
          <p:cNvSpPr txBox="1"/>
          <p:nvPr/>
        </p:nvSpPr>
        <p:spPr>
          <a:xfrm>
            <a:off x="1783709" y="1814492"/>
            <a:ext cx="14827936" cy="6071534"/>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a:effectLst/>
                <a:latin typeface="Arial" panose="020B0604020202020204" pitchFamily="34" charset="0"/>
                <a:ea typeface="Times New Roman" panose="02020603050405020304" pitchFamily="18" charset="0"/>
                <a:cs typeface="Times New Roman" panose="02020603050405020304" pitchFamily="18" charset="0"/>
              </a:rPr>
              <a:t>a. Việc chọn một học sinh đi dự buổi giao lưu là thực hiện một trong hai hoạt động sau:</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tabLst>
                <a:tab pos="360045" algn="l"/>
                <a:tab pos="720090" algn="l"/>
              </a:tabLst>
            </a:pPr>
            <a:r>
              <a:rPr lang="nl-NL" sz="4000">
                <a:effectLst/>
                <a:latin typeface="Arial" panose="020B0604020202020204" pitchFamily="34" charset="0"/>
                <a:ea typeface="Times New Roman" panose="02020603050405020304" pitchFamily="18" charset="0"/>
                <a:cs typeface="Times New Roman" panose="02020603050405020304" pitchFamily="18" charset="0"/>
              </a:rPr>
              <a:t>+ Chọn một học sinh nam: có 245 cách chọn.</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tabLst>
                <a:tab pos="360045" algn="l"/>
                <a:tab pos="720090" algn="l"/>
              </a:tabLst>
            </a:pPr>
            <a:r>
              <a:rPr lang="nl-NL" sz="4000">
                <a:effectLst/>
                <a:latin typeface="Arial" panose="020B0604020202020204" pitchFamily="34" charset="0"/>
                <a:ea typeface="Times New Roman" panose="02020603050405020304" pitchFamily="18" charset="0"/>
                <a:cs typeface="Times New Roman" panose="02020603050405020304" pitchFamily="18" charset="0"/>
              </a:rPr>
              <a:t>+ Chọn một học sinh nữ: có 235 cách chọn.</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tabLst>
                <a:tab pos="360045" algn="l"/>
                <a:tab pos="720090" algn="l"/>
              </a:tabLst>
            </a:pPr>
            <a:r>
              <a:rPr lang="nl-NL" sz="4000">
                <a:effectLst/>
                <a:latin typeface="Arial" panose="020B0604020202020204" pitchFamily="34" charset="0"/>
                <a:ea typeface="Times New Roman" panose="02020603050405020304" pitchFamily="18" charset="0"/>
                <a:cs typeface="Times New Roman" panose="02020603050405020304" pitchFamily="18" charset="0"/>
              </a:rPr>
              <a:t>Vậy có 245 + 235 = 480 cách chọn một học sinh đi dự buổi giao lưu.</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61745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 calcmode="lin" valueType="num">
                                      <p:cBhvr additive="base">
                                        <p:cTn id="1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 calcmode="lin" valueType="num">
                                      <p:cBhvr additive="base">
                                        <p:cTn id="25"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30116" b="30116"/>
          <a:stretch>
            <a:fillRect/>
          </a:stretch>
        </p:blipFill>
        <p:spPr>
          <a:xfrm>
            <a:off x="0" y="0"/>
            <a:ext cx="18288000" cy="10287000"/>
          </a:xfrm>
          <a:prstGeom prst="rect">
            <a:avLst/>
          </a:prstGeom>
        </p:spPr>
      </p:pic>
      <p:grpSp>
        <p:nvGrpSpPr>
          <p:cNvPr id="3" name="Group 3"/>
          <p:cNvGrpSpPr/>
          <p:nvPr/>
        </p:nvGrpSpPr>
        <p:grpSpPr>
          <a:xfrm>
            <a:off x="838200" y="849759"/>
            <a:ext cx="17068800" cy="8348040"/>
            <a:chOff x="0" y="0"/>
            <a:chExt cx="1570252" cy="1580117"/>
          </a:xfrm>
        </p:grpSpPr>
        <p:sp>
          <p:nvSpPr>
            <p:cNvPr id="4" name="Freeform 4"/>
            <p:cNvSpPr/>
            <p:nvPr/>
          </p:nvSpPr>
          <p:spPr>
            <a:xfrm>
              <a:off x="92710" y="106680"/>
              <a:ext cx="1466112" cy="1460737"/>
            </a:xfrm>
            <a:custGeom>
              <a:avLst/>
              <a:gdLst/>
              <a:ahLst/>
              <a:cxnLst/>
              <a:rect l="l" t="t" r="r" b="b"/>
              <a:pathLst>
                <a:path w="1466112" h="1460737">
                  <a:moveTo>
                    <a:pt x="1439442" y="1271507"/>
                  </a:moveTo>
                  <a:cubicBezTo>
                    <a:pt x="1439442" y="1359137"/>
                    <a:pt x="1363242" y="1430257"/>
                    <a:pt x="1281962" y="1430257"/>
                  </a:cubicBezTo>
                  <a:lnTo>
                    <a:pt x="66040" y="1430257"/>
                  </a:lnTo>
                  <a:cubicBezTo>
                    <a:pt x="43180" y="1430257"/>
                    <a:pt x="20320" y="1425177"/>
                    <a:pt x="0" y="1416287"/>
                  </a:cubicBezTo>
                  <a:cubicBezTo>
                    <a:pt x="26670" y="1444227"/>
                    <a:pt x="63500" y="1460737"/>
                    <a:pt x="103471" y="1460737"/>
                  </a:cubicBezTo>
                  <a:lnTo>
                    <a:pt x="1320062" y="1460737"/>
                  </a:lnTo>
                  <a:cubicBezTo>
                    <a:pt x="1400072" y="1460737"/>
                    <a:pt x="1466112" y="1394697"/>
                    <a:pt x="1466112" y="1314687"/>
                  </a:cubicBezTo>
                  <a:lnTo>
                    <a:pt x="1466112" y="95250"/>
                  </a:lnTo>
                  <a:cubicBezTo>
                    <a:pt x="1466112" y="58420"/>
                    <a:pt x="1452142" y="25400"/>
                    <a:pt x="1430552" y="0"/>
                  </a:cubicBezTo>
                  <a:cubicBezTo>
                    <a:pt x="1436902" y="16510"/>
                    <a:pt x="1439442" y="34290"/>
                    <a:pt x="1439442" y="52070"/>
                  </a:cubicBezTo>
                  <a:lnTo>
                    <a:pt x="1439442" y="1271507"/>
                  </a:lnTo>
                  <a:lnTo>
                    <a:pt x="1439442" y="1271507"/>
                  </a:lnTo>
                  <a:close/>
                </a:path>
              </a:pathLst>
            </a:custGeom>
            <a:solidFill>
              <a:srgbClr val="704430"/>
            </a:solidFill>
          </p:spPr>
        </p:sp>
        <p:sp>
          <p:nvSpPr>
            <p:cNvPr id="5" name="Freeform 5"/>
            <p:cNvSpPr/>
            <p:nvPr/>
          </p:nvSpPr>
          <p:spPr>
            <a:xfrm>
              <a:off x="11310" y="38143"/>
              <a:ext cx="1522345" cy="1446194"/>
            </a:xfrm>
            <a:custGeom>
              <a:avLst/>
              <a:gdLst/>
              <a:ahLst/>
              <a:cxnLst/>
              <a:rect l="l" t="t" r="r" b="b"/>
              <a:pathLst>
                <a:path w="1505482" h="1511537">
                  <a:moveTo>
                    <a:pt x="146050" y="1511537"/>
                  </a:moveTo>
                  <a:lnTo>
                    <a:pt x="1359432" y="1511537"/>
                  </a:lnTo>
                  <a:cubicBezTo>
                    <a:pt x="1439442" y="1511537"/>
                    <a:pt x="1505482" y="1445497"/>
                    <a:pt x="1505482" y="1365487"/>
                  </a:cubicBezTo>
                  <a:lnTo>
                    <a:pt x="1505482" y="146050"/>
                  </a:lnTo>
                  <a:cubicBezTo>
                    <a:pt x="1505482" y="66040"/>
                    <a:pt x="1439442" y="0"/>
                    <a:pt x="1359432" y="0"/>
                  </a:cubicBezTo>
                  <a:lnTo>
                    <a:pt x="146050" y="0"/>
                  </a:lnTo>
                  <a:cubicBezTo>
                    <a:pt x="66040" y="0"/>
                    <a:pt x="0" y="66040"/>
                    <a:pt x="0" y="146050"/>
                  </a:cubicBezTo>
                  <a:lnTo>
                    <a:pt x="0" y="1365487"/>
                  </a:lnTo>
                  <a:cubicBezTo>
                    <a:pt x="0" y="1446767"/>
                    <a:pt x="66040" y="1511537"/>
                    <a:pt x="146050" y="1511537"/>
                  </a:cubicBezTo>
                  <a:close/>
                </a:path>
              </a:pathLst>
            </a:custGeom>
            <a:solidFill>
              <a:srgbClr val="FFF3ED"/>
            </a:solidFill>
          </p:spPr>
          <p:txBody>
            <a:bodyPr/>
            <a:lstStyle/>
            <a:p>
              <a:endParaRPr lang="en-US"/>
            </a:p>
          </p:txBody>
        </p:sp>
        <p:sp>
          <p:nvSpPr>
            <p:cNvPr id="6" name="Freeform 6"/>
            <p:cNvSpPr/>
            <p:nvPr/>
          </p:nvSpPr>
          <p:spPr>
            <a:xfrm>
              <a:off x="0" y="0"/>
              <a:ext cx="1570252" cy="1580117"/>
            </a:xfrm>
            <a:custGeom>
              <a:avLst/>
              <a:gdLst/>
              <a:ahLst/>
              <a:cxnLst/>
              <a:rect l="l" t="t" r="r" b="b"/>
              <a:pathLst>
                <a:path w="1570252" h="1580117">
                  <a:moveTo>
                    <a:pt x="1506752" y="74930"/>
                  </a:moveTo>
                  <a:cubicBezTo>
                    <a:pt x="1478812" y="30480"/>
                    <a:pt x="1429282" y="0"/>
                    <a:pt x="1372132" y="0"/>
                  </a:cubicBezTo>
                  <a:lnTo>
                    <a:pt x="158750" y="0"/>
                  </a:lnTo>
                  <a:cubicBezTo>
                    <a:pt x="71120" y="0"/>
                    <a:pt x="0" y="71120"/>
                    <a:pt x="0" y="158750"/>
                  </a:cubicBezTo>
                  <a:lnTo>
                    <a:pt x="0" y="1378187"/>
                  </a:lnTo>
                  <a:cubicBezTo>
                    <a:pt x="0" y="1430257"/>
                    <a:pt x="25400" y="1475977"/>
                    <a:pt x="63500" y="1505187"/>
                  </a:cubicBezTo>
                  <a:cubicBezTo>
                    <a:pt x="91440" y="1549637"/>
                    <a:pt x="140970" y="1580117"/>
                    <a:pt x="197347" y="1580117"/>
                  </a:cubicBezTo>
                  <a:lnTo>
                    <a:pt x="1411502" y="1580117"/>
                  </a:lnTo>
                  <a:cubicBezTo>
                    <a:pt x="1499132" y="1580117"/>
                    <a:pt x="1570252" y="1508997"/>
                    <a:pt x="1570252" y="1421367"/>
                  </a:cubicBezTo>
                  <a:lnTo>
                    <a:pt x="1570252" y="201930"/>
                  </a:lnTo>
                  <a:cubicBezTo>
                    <a:pt x="1570252" y="149860"/>
                    <a:pt x="1544852" y="104140"/>
                    <a:pt x="1506752" y="74930"/>
                  </a:cubicBezTo>
                  <a:close/>
                  <a:moveTo>
                    <a:pt x="12700" y="1378187"/>
                  </a:moveTo>
                  <a:lnTo>
                    <a:pt x="12700" y="158750"/>
                  </a:lnTo>
                  <a:cubicBezTo>
                    <a:pt x="12700" y="78740"/>
                    <a:pt x="78740" y="12700"/>
                    <a:pt x="158750" y="12700"/>
                  </a:cubicBezTo>
                  <a:lnTo>
                    <a:pt x="1372132" y="12700"/>
                  </a:lnTo>
                  <a:cubicBezTo>
                    <a:pt x="1452142" y="12700"/>
                    <a:pt x="1518182" y="78740"/>
                    <a:pt x="1518182" y="158750"/>
                  </a:cubicBezTo>
                  <a:lnTo>
                    <a:pt x="1518182" y="1378187"/>
                  </a:lnTo>
                  <a:cubicBezTo>
                    <a:pt x="1518182" y="1458197"/>
                    <a:pt x="1452142" y="1524237"/>
                    <a:pt x="1372132" y="1524237"/>
                  </a:cubicBezTo>
                  <a:lnTo>
                    <a:pt x="158750" y="1524237"/>
                  </a:lnTo>
                  <a:cubicBezTo>
                    <a:pt x="78740" y="1524237"/>
                    <a:pt x="12700" y="1459467"/>
                    <a:pt x="12700" y="1378187"/>
                  </a:cubicBezTo>
                  <a:close/>
                  <a:moveTo>
                    <a:pt x="1558822" y="1421367"/>
                  </a:moveTo>
                  <a:cubicBezTo>
                    <a:pt x="1558822" y="1501376"/>
                    <a:pt x="1491512" y="1567417"/>
                    <a:pt x="1411502" y="1567417"/>
                  </a:cubicBezTo>
                  <a:lnTo>
                    <a:pt x="197347" y="1567417"/>
                  </a:lnTo>
                  <a:cubicBezTo>
                    <a:pt x="157480" y="1567417"/>
                    <a:pt x="120650" y="1550906"/>
                    <a:pt x="93980" y="1522967"/>
                  </a:cubicBezTo>
                  <a:cubicBezTo>
                    <a:pt x="114300" y="1531856"/>
                    <a:pt x="135890" y="1536937"/>
                    <a:pt x="160020" y="1536937"/>
                  </a:cubicBezTo>
                  <a:lnTo>
                    <a:pt x="1373402" y="1536937"/>
                  </a:lnTo>
                  <a:cubicBezTo>
                    <a:pt x="1461032" y="1536937"/>
                    <a:pt x="1532152" y="1465817"/>
                    <a:pt x="1532152" y="1378187"/>
                  </a:cubicBezTo>
                  <a:lnTo>
                    <a:pt x="1532152" y="158750"/>
                  </a:lnTo>
                  <a:cubicBezTo>
                    <a:pt x="1532152" y="140970"/>
                    <a:pt x="1528342" y="123190"/>
                    <a:pt x="1523262" y="106680"/>
                  </a:cubicBezTo>
                  <a:cubicBezTo>
                    <a:pt x="1544852" y="132080"/>
                    <a:pt x="1558822" y="165100"/>
                    <a:pt x="1558822" y="201930"/>
                  </a:cubicBezTo>
                  <a:lnTo>
                    <a:pt x="1558822" y="1421367"/>
                  </a:lnTo>
                  <a:cubicBezTo>
                    <a:pt x="1558822" y="1421367"/>
                    <a:pt x="1558822" y="1421367"/>
                    <a:pt x="1558822" y="1421367"/>
                  </a:cubicBezTo>
                  <a:close/>
                </a:path>
              </a:pathLst>
            </a:custGeom>
            <a:solidFill>
              <a:srgbClr val="704430"/>
            </a:solidFill>
          </p:spPr>
        </p:sp>
      </p:grpSp>
      <p:pic>
        <p:nvPicPr>
          <p:cNvPr id="25" name="Picture 2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690080" y="5606818"/>
            <a:ext cx="3453871" cy="3590981"/>
          </a:xfrm>
          <a:prstGeom prst="rect">
            <a:avLst/>
          </a:prstGeom>
        </p:spPr>
      </p:pic>
      <p:sp>
        <p:nvSpPr>
          <p:cNvPr id="8" name="Oval 7">
            <a:extLst>
              <a:ext uri="{FF2B5EF4-FFF2-40B4-BE49-F238E27FC236}">
                <a16:creationId xmlns:a16="http://schemas.microsoft.com/office/drawing/2014/main" id="{8C329108-0CED-87ED-DEFC-7E9E1B26676E}"/>
              </a:ext>
            </a:extLst>
          </p:cNvPr>
          <p:cNvSpPr/>
          <p:nvPr/>
        </p:nvSpPr>
        <p:spPr>
          <a:xfrm>
            <a:off x="8267700" y="393855"/>
            <a:ext cx="1752600" cy="12192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2">
                    <a:lumMod val="25000"/>
                  </a:schemeClr>
                </a:solidFill>
                <a:latin typeface="Arial" panose="020B0604020202020204" pitchFamily="34" charset="0"/>
                <a:cs typeface="Arial" panose="020B0604020202020204" pitchFamily="34" charset="0"/>
              </a:rPr>
              <a:t>Giải</a:t>
            </a:r>
          </a:p>
        </p:txBody>
      </p:sp>
      <p:sp>
        <p:nvSpPr>
          <p:cNvPr id="9" name="TextBox 8">
            <a:extLst>
              <a:ext uri="{FF2B5EF4-FFF2-40B4-BE49-F238E27FC236}">
                <a16:creationId xmlns:a16="http://schemas.microsoft.com/office/drawing/2014/main" id="{29CE5580-F690-5912-5C3E-5358A94CCF63}"/>
              </a:ext>
            </a:extLst>
          </p:cNvPr>
          <p:cNvSpPr txBox="1"/>
          <p:nvPr/>
        </p:nvSpPr>
        <p:spPr>
          <a:xfrm>
            <a:off x="1845967" y="1984219"/>
            <a:ext cx="14597743" cy="6615594"/>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400">
                <a:effectLst/>
                <a:latin typeface="Arial" panose="020B0604020202020204" pitchFamily="34" charset="0"/>
                <a:ea typeface="Times New Roman" panose="02020603050405020304" pitchFamily="18" charset="0"/>
                <a:cs typeface="Times New Roman" panose="02020603050405020304" pitchFamily="18" charset="0"/>
              </a:rPr>
              <a:t>b. Việc chọn hai học sinh đi dự trại hè cần thực hiện liên tiếp hai hoạt động sau:</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tabLst>
                <a:tab pos="360045" algn="l"/>
                <a:tab pos="720090" algn="l"/>
              </a:tabLst>
            </a:pPr>
            <a:r>
              <a:rPr lang="nl-NL" sz="4400">
                <a:effectLst/>
                <a:latin typeface="Arial" panose="020B0604020202020204" pitchFamily="34" charset="0"/>
                <a:ea typeface="Times New Roman" panose="02020603050405020304" pitchFamily="18" charset="0"/>
                <a:cs typeface="Times New Roman" panose="02020603050405020304" pitchFamily="18" charset="0"/>
              </a:rPr>
              <a:t>+ Chọn một học sinh nam: có 245 cách chọn.</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tabLst>
                <a:tab pos="360045" algn="l"/>
                <a:tab pos="720090" algn="l"/>
              </a:tabLst>
            </a:pPr>
            <a:r>
              <a:rPr lang="nl-NL" sz="4400">
                <a:effectLst/>
                <a:latin typeface="Arial" panose="020B0604020202020204" pitchFamily="34" charset="0"/>
                <a:ea typeface="Times New Roman" panose="02020603050405020304" pitchFamily="18" charset="0"/>
                <a:cs typeface="Times New Roman" panose="02020603050405020304" pitchFamily="18" charset="0"/>
              </a:rPr>
              <a:t>+ Chọn một học sinh nữ: có 235 cách chọn.</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tabLst>
                <a:tab pos="360045" algn="l"/>
                <a:tab pos="720090" algn="l"/>
              </a:tabLst>
            </a:pPr>
            <a:r>
              <a:rPr lang="nl-NL" sz="4400">
                <a:effectLst/>
                <a:latin typeface="Arial" panose="020B0604020202020204" pitchFamily="34" charset="0"/>
                <a:ea typeface="Times New Roman" panose="02020603050405020304" pitchFamily="18" charset="0"/>
                <a:cs typeface="Times New Roman" panose="02020603050405020304" pitchFamily="18" charset="0"/>
              </a:rPr>
              <a:t>Vậy có 245 . 235  = 57 575 cách chọn hai học sinh đi dự trại hè. </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054735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grpSp>
        <p:nvGrpSpPr>
          <p:cNvPr id="3" name="Group 3"/>
          <p:cNvGrpSpPr/>
          <p:nvPr/>
        </p:nvGrpSpPr>
        <p:grpSpPr>
          <a:xfrm>
            <a:off x="1143000" y="874985"/>
            <a:ext cx="16840200" cy="7164115"/>
            <a:chOff x="0" y="0"/>
            <a:chExt cx="1570252" cy="1580117"/>
          </a:xfrm>
        </p:grpSpPr>
        <p:sp>
          <p:nvSpPr>
            <p:cNvPr id="4" name="Freeform 4"/>
            <p:cNvSpPr/>
            <p:nvPr/>
          </p:nvSpPr>
          <p:spPr>
            <a:xfrm>
              <a:off x="92710" y="106680"/>
              <a:ext cx="1466112" cy="1460737"/>
            </a:xfrm>
            <a:custGeom>
              <a:avLst/>
              <a:gdLst/>
              <a:ahLst/>
              <a:cxnLst/>
              <a:rect l="l" t="t" r="r" b="b"/>
              <a:pathLst>
                <a:path w="1466112" h="1460737">
                  <a:moveTo>
                    <a:pt x="1439442" y="1271507"/>
                  </a:moveTo>
                  <a:cubicBezTo>
                    <a:pt x="1439442" y="1359137"/>
                    <a:pt x="1363242" y="1430257"/>
                    <a:pt x="1281962" y="1430257"/>
                  </a:cubicBezTo>
                  <a:lnTo>
                    <a:pt x="66040" y="1430257"/>
                  </a:lnTo>
                  <a:cubicBezTo>
                    <a:pt x="43180" y="1430257"/>
                    <a:pt x="20320" y="1425177"/>
                    <a:pt x="0" y="1416287"/>
                  </a:cubicBezTo>
                  <a:cubicBezTo>
                    <a:pt x="26670" y="1444227"/>
                    <a:pt x="63500" y="1460737"/>
                    <a:pt x="103471" y="1460737"/>
                  </a:cubicBezTo>
                  <a:lnTo>
                    <a:pt x="1320062" y="1460737"/>
                  </a:lnTo>
                  <a:cubicBezTo>
                    <a:pt x="1400072" y="1460737"/>
                    <a:pt x="1466112" y="1394697"/>
                    <a:pt x="1466112" y="1314687"/>
                  </a:cubicBezTo>
                  <a:lnTo>
                    <a:pt x="1466112" y="95250"/>
                  </a:lnTo>
                  <a:cubicBezTo>
                    <a:pt x="1466112" y="58420"/>
                    <a:pt x="1452142" y="25400"/>
                    <a:pt x="1430552" y="0"/>
                  </a:cubicBezTo>
                  <a:cubicBezTo>
                    <a:pt x="1436902" y="16510"/>
                    <a:pt x="1439442" y="34290"/>
                    <a:pt x="1439442" y="52070"/>
                  </a:cubicBezTo>
                  <a:lnTo>
                    <a:pt x="1439442" y="1271507"/>
                  </a:lnTo>
                  <a:lnTo>
                    <a:pt x="1439442" y="1271507"/>
                  </a:lnTo>
                  <a:close/>
                </a:path>
              </a:pathLst>
            </a:custGeom>
            <a:solidFill>
              <a:srgbClr val="704430"/>
            </a:solidFill>
          </p:spPr>
        </p:sp>
        <p:sp>
          <p:nvSpPr>
            <p:cNvPr id="5" name="Freeform 5"/>
            <p:cNvSpPr/>
            <p:nvPr/>
          </p:nvSpPr>
          <p:spPr>
            <a:xfrm>
              <a:off x="12700" y="12700"/>
              <a:ext cx="1505482" cy="1511537"/>
            </a:xfrm>
            <a:custGeom>
              <a:avLst/>
              <a:gdLst/>
              <a:ahLst/>
              <a:cxnLst/>
              <a:rect l="l" t="t" r="r" b="b"/>
              <a:pathLst>
                <a:path w="1505482" h="1511537">
                  <a:moveTo>
                    <a:pt x="146050" y="1511537"/>
                  </a:moveTo>
                  <a:lnTo>
                    <a:pt x="1359432" y="1511537"/>
                  </a:lnTo>
                  <a:cubicBezTo>
                    <a:pt x="1439442" y="1511537"/>
                    <a:pt x="1505482" y="1445497"/>
                    <a:pt x="1505482" y="1365487"/>
                  </a:cubicBezTo>
                  <a:lnTo>
                    <a:pt x="1505482" y="146050"/>
                  </a:lnTo>
                  <a:cubicBezTo>
                    <a:pt x="1505482" y="66040"/>
                    <a:pt x="1439442" y="0"/>
                    <a:pt x="1359432" y="0"/>
                  </a:cubicBezTo>
                  <a:lnTo>
                    <a:pt x="146050" y="0"/>
                  </a:lnTo>
                  <a:cubicBezTo>
                    <a:pt x="66040" y="0"/>
                    <a:pt x="0" y="66040"/>
                    <a:pt x="0" y="146050"/>
                  </a:cubicBezTo>
                  <a:lnTo>
                    <a:pt x="0" y="1365487"/>
                  </a:lnTo>
                  <a:cubicBezTo>
                    <a:pt x="0" y="1446767"/>
                    <a:pt x="66040" y="1511537"/>
                    <a:pt x="146050" y="1511537"/>
                  </a:cubicBezTo>
                  <a:close/>
                </a:path>
              </a:pathLst>
            </a:custGeom>
            <a:solidFill>
              <a:srgbClr val="FFF3ED"/>
            </a:solidFill>
          </p:spPr>
        </p:sp>
        <p:sp>
          <p:nvSpPr>
            <p:cNvPr id="6" name="Freeform 6"/>
            <p:cNvSpPr/>
            <p:nvPr/>
          </p:nvSpPr>
          <p:spPr>
            <a:xfrm>
              <a:off x="0" y="0"/>
              <a:ext cx="1570252" cy="1580117"/>
            </a:xfrm>
            <a:custGeom>
              <a:avLst/>
              <a:gdLst/>
              <a:ahLst/>
              <a:cxnLst/>
              <a:rect l="l" t="t" r="r" b="b"/>
              <a:pathLst>
                <a:path w="1570252" h="1580117">
                  <a:moveTo>
                    <a:pt x="1506752" y="74930"/>
                  </a:moveTo>
                  <a:cubicBezTo>
                    <a:pt x="1478812" y="30480"/>
                    <a:pt x="1429282" y="0"/>
                    <a:pt x="1372132" y="0"/>
                  </a:cubicBezTo>
                  <a:lnTo>
                    <a:pt x="158750" y="0"/>
                  </a:lnTo>
                  <a:cubicBezTo>
                    <a:pt x="71120" y="0"/>
                    <a:pt x="0" y="71120"/>
                    <a:pt x="0" y="158750"/>
                  </a:cubicBezTo>
                  <a:lnTo>
                    <a:pt x="0" y="1378187"/>
                  </a:lnTo>
                  <a:cubicBezTo>
                    <a:pt x="0" y="1430257"/>
                    <a:pt x="25400" y="1475977"/>
                    <a:pt x="63500" y="1505187"/>
                  </a:cubicBezTo>
                  <a:cubicBezTo>
                    <a:pt x="91440" y="1549637"/>
                    <a:pt x="140970" y="1580117"/>
                    <a:pt x="197347" y="1580117"/>
                  </a:cubicBezTo>
                  <a:lnTo>
                    <a:pt x="1411502" y="1580117"/>
                  </a:lnTo>
                  <a:cubicBezTo>
                    <a:pt x="1499132" y="1580117"/>
                    <a:pt x="1570252" y="1508997"/>
                    <a:pt x="1570252" y="1421367"/>
                  </a:cubicBezTo>
                  <a:lnTo>
                    <a:pt x="1570252" y="201930"/>
                  </a:lnTo>
                  <a:cubicBezTo>
                    <a:pt x="1570252" y="149860"/>
                    <a:pt x="1544852" y="104140"/>
                    <a:pt x="1506752" y="74930"/>
                  </a:cubicBezTo>
                  <a:close/>
                  <a:moveTo>
                    <a:pt x="12700" y="1378187"/>
                  </a:moveTo>
                  <a:lnTo>
                    <a:pt x="12700" y="158750"/>
                  </a:lnTo>
                  <a:cubicBezTo>
                    <a:pt x="12700" y="78740"/>
                    <a:pt x="78740" y="12700"/>
                    <a:pt x="158750" y="12700"/>
                  </a:cubicBezTo>
                  <a:lnTo>
                    <a:pt x="1372132" y="12700"/>
                  </a:lnTo>
                  <a:cubicBezTo>
                    <a:pt x="1452142" y="12700"/>
                    <a:pt x="1518182" y="78740"/>
                    <a:pt x="1518182" y="158750"/>
                  </a:cubicBezTo>
                  <a:lnTo>
                    <a:pt x="1518182" y="1378187"/>
                  </a:lnTo>
                  <a:cubicBezTo>
                    <a:pt x="1518182" y="1458197"/>
                    <a:pt x="1452142" y="1524237"/>
                    <a:pt x="1372132" y="1524237"/>
                  </a:cubicBezTo>
                  <a:lnTo>
                    <a:pt x="158750" y="1524237"/>
                  </a:lnTo>
                  <a:cubicBezTo>
                    <a:pt x="78740" y="1524237"/>
                    <a:pt x="12700" y="1459467"/>
                    <a:pt x="12700" y="1378187"/>
                  </a:cubicBezTo>
                  <a:close/>
                  <a:moveTo>
                    <a:pt x="1558822" y="1421367"/>
                  </a:moveTo>
                  <a:cubicBezTo>
                    <a:pt x="1558822" y="1501376"/>
                    <a:pt x="1491512" y="1567417"/>
                    <a:pt x="1411502" y="1567417"/>
                  </a:cubicBezTo>
                  <a:lnTo>
                    <a:pt x="197347" y="1567417"/>
                  </a:lnTo>
                  <a:cubicBezTo>
                    <a:pt x="157480" y="1567417"/>
                    <a:pt x="120650" y="1550906"/>
                    <a:pt x="93980" y="1522967"/>
                  </a:cubicBezTo>
                  <a:cubicBezTo>
                    <a:pt x="114300" y="1531856"/>
                    <a:pt x="135890" y="1536937"/>
                    <a:pt x="160020" y="1536937"/>
                  </a:cubicBezTo>
                  <a:lnTo>
                    <a:pt x="1373402" y="1536937"/>
                  </a:lnTo>
                  <a:cubicBezTo>
                    <a:pt x="1461032" y="1536937"/>
                    <a:pt x="1532152" y="1465817"/>
                    <a:pt x="1532152" y="1378187"/>
                  </a:cubicBezTo>
                  <a:lnTo>
                    <a:pt x="1532152" y="158750"/>
                  </a:lnTo>
                  <a:cubicBezTo>
                    <a:pt x="1532152" y="140970"/>
                    <a:pt x="1528342" y="123190"/>
                    <a:pt x="1523262" y="106680"/>
                  </a:cubicBezTo>
                  <a:cubicBezTo>
                    <a:pt x="1544852" y="132080"/>
                    <a:pt x="1558822" y="165100"/>
                    <a:pt x="1558822" y="201930"/>
                  </a:cubicBezTo>
                  <a:lnTo>
                    <a:pt x="1558822" y="1421367"/>
                  </a:lnTo>
                  <a:cubicBezTo>
                    <a:pt x="1558822" y="1421367"/>
                    <a:pt x="1558822" y="1421367"/>
                    <a:pt x="1558822" y="1421367"/>
                  </a:cubicBezTo>
                  <a:close/>
                </a:path>
              </a:pathLst>
            </a:custGeom>
            <a:solidFill>
              <a:srgbClr val="704430"/>
            </a:solidFill>
          </p:spPr>
        </p:sp>
      </p:grpSp>
      <p:grpSp>
        <p:nvGrpSpPr>
          <p:cNvPr id="16" name="Group 16"/>
          <p:cNvGrpSpPr/>
          <p:nvPr/>
        </p:nvGrpSpPr>
        <p:grpSpPr>
          <a:xfrm>
            <a:off x="4953000" y="965763"/>
            <a:ext cx="8382000" cy="1288814"/>
            <a:chOff x="0" y="-186258"/>
            <a:chExt cx="10736290" cy="1913890"/>
          </a:xfrm>
          <a:solidFill>
            <a:schemeClr val="accent3">
              <a:lumMod val="40000"/>
              <a:lumOff val="60000"/>
            </a:schemeClr>
          </a:solidFill>
        </p:grpSpPr>
        <p:sp>
          <p:nvSpPr>
            <p:cNvPr id="17" name="Freeform 17"/>
            <p:cNvSpPr/>
            <p:nvPr/>
          </p:nvSpPr>
          <p:spPr>
            <a:xfrm>
              <a:off x="0" y="-186258"/>
              <a:ext cx="10736290" cy="1913890"/>
            </a:xfrm>
            <a:custGeom>
              <a:avLst/>
              <a:gdLst/>
              <a:ahLst/>
              <a:cxnLst/>
              <a:rect l="l" t="t" r="r" b="b"/>
              <a:pathLst>
                <a:path w="10736290" h="1913890">
                  <a:moveTo>
                    <a:pt x="10736290" y="956945"/>
                  </a:moveTo>
                  <a:lnTo>
                    <a:pt x="10736290" y="956945"/>
                  </a:lnTo>
                  <a:cubicBezTo>
                    <a:pt x="10736290" y="1485392"/>
                    <a:pt x="10307919" y="1913890"/>
                    <a:pt x="9779345" y="1913890"/>
                  </a:cubicBezTo>
                  <a:lnTo>
                    <a:pt x="956945" y="1913890"/>
                  </a:lnTo>
                  <a:cubicBezTo>
                    <a:pt x="428371" y="1913890"/>
                    <a:pt x="0" y="1485392"/>
                    <a:pt x="0" y="956945"/>
                  </a:cubicBezTo>
                  <a:lnTo>
                    <a:pt x="0" y="956945"/>
                  </a:lnTo>
                  <a:cubicBezTo>
                    <a:pt x="0" y="428371"/>
                    <a:pt x="428371" y="0"/>
                    <a:pt x="956945" y="0"/>
                  </a:cubicBezTo>
                  <a:lnTo>
                    <a:pt x="9779345" y="0"/>
                  </a:lnTo>
                  <a:cubicBezTo>
                    <a:pt x="10307793" y="0"/>
                    <a:pt x="10736290" y="428371"/>
                    <a:pt x="10736290" y="956945"/>
                  </a:cubicBezTo>
                  <a:close/>
                </a:path>
              </a:pathLst>
            </a:custGeom>
            <a:grpFill/>
          </p:spPr>
        </p:sp>
      </p:grpSp>
      <p:pic>
        <p:nvPicPr>
          <p:cNvPr id="25" name="Picture 2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161165" y="6612125"/>
            <a:ext cx="3453871" cy="3590981"/>
          </a:xfrm>
          <a:prstGeom prst="rect">
            <a:avLst/>
          </a:prstGeom>
        </p:spPr>
      </p:pic>
      <p:sp>
        <p:nvSpPr>
          <p:cNvPr id="26" name="TextBox 26"/>
          <p:cNvSpPr txBox="1"/>
          <p:nvPr/>
        </p:nvSpPr>
        <p:spPr>
          <a:xfrm>
            <a:off x="5276850" y="1548466"/>
            <a:ext cx="7734300" cy="463717"/>
          </a:xfrm>
          <a:prstGeom prst="rect">
            <a:avLst/>
          </a:prstGeom>
        </p:spPr>
        <p:txBody>
          <a:bodyPr wrap="square" lIns="0" tIns="0" rIns="0" bIns="0" rtlCol="0" anchor="t">
            <a:spAutoFit/>
          </a:bodyPr>
          <a:lstStyle/>
          <a:p>
            <a:pPr algn="ctr">
              <a:lnSpc>
                <a:spcPts val="2999"/>
              </a:lnSpc>
            </a:pPr>
            <a:r>
              <a:rPr lang="en-US" sz="6000" b="1">
                <a:solidFill>
                  <a:srgbClr val="704430"/>
                </a:solidFill>
                <a:latin typeface="Arial" panose="020B0604020202020204" pitchFamily="34" charset="0"/>
                <a:cs typeface="Arial" panose="020B0604020202020204" pitchFamily="34" charset="0"/>
              </a:rPr>
              <a:t>Bài 4 (SGK- tr.10)</a:t>
            </a:r>
          </a:p>
        </p:txBody>
      </p:sp>
      <p:sp>
        <p:nvSpPr>
          <p:cNvPr id="37" name="TextBox 36">
            <a:extLst>
              <a:ext uri="{FF2B5EF4-FFF2-40B4-BE49-F238E27FC236}">
                <a16:creationId xmlns:a16="http://schemas.microsoft.com/office/drawing/2014/main" id="{10360FF3-81C5-798F-5D3D-B66CF338C37A}"/>
              </a:ext>
            </a:extLst>
          </p:cNvPr>
          <p:cNvSpPr txBox="1"/>
          <p:nvPr/>
        </p:nvSpPr>
        <p:spPr>
          <a:xfrm>
            <a:off x="2425192" y="2921639"/>
            <a:ext cx="14275815" cy="4045659"/>
          </a:xfrm>
          <a:prstGeom prst="rect">
            <a:avLst/>
          </a:prstGeom>
          <a:noFill/>
        </p:spPr>
        <p:txBody>
          <a:bodyPr wrap="square">
            <a:spAutoFit/>
          </a:bodyPr>
          <a:lstStyle/>
          <a:p>
            <a:pPr>
              <a:lnSpc>
                <a:spcPct val="150000"/>
              </a:lnSpc>
              <a:spcAft>
                <a:spcPts val="1200"/>
              </a:spcAft>
            </a:pPr>
            <a:r>
              <a:rPr lang="en-US" sz="4400">
                <a:effectLst/>
                <a:latin typeface="Arial" panose="020B0604020202020204" pitchFamily="34" charset="0"/>
                <a:ea typeface="Calibri" panose="020F0502020204030204" pitchFamily="34" charset="0"/>
                <a:cs typeface="Times New Roman" panose="02020603050405020304" pitchFamily="18" charset="0"/>
              </a:rPr>
              <a:t>Trong giải thi đấu bóng đá World Cup, vòng bảng có 32 đội tham gia, được chia làm 8 bảng, mỗi bảng có 4 đội đấu vòng tròn một lượt. Tính số trận được thi đấu trong vòng bảng theo thể thức trên.</a:t>
            </a:r>
            <a:endParaRPr lang="en-US" sz="4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4275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grpSp>
        <p:nvGrpSpPr>
          <p:cNvPr id="3" name="Group 3"/>
          <p:cNvGrpSpPr/>
          <p:nvPr/>
        </p:nvGrpSpPr>
        <p:grpSpPr>
          <a:xfrm>
            <a:off x="913353" y="800100"/>
            <a:ext cx="16967898" cy="9486900"/>
            <a:chOff x="0" y="0"/>
            <a:chExt cx="1570252" cy="1580117"/>
          </a:xfrm>
        </p:grpSpPr>
        <p:sp>
          <p:nvSpPr>
            <p:cNvPr id="4" name="Freeform 4"/>
            <p:cNvSpPr/>
            <p:nvPr/>
          </p:nvSpPr>
          <p:spPr>
            <a:xfrm>
              <a:off x="92710" y="106680"/>
              <a:ext cx="1466112" cy="1460737"/>
            </a:xfrm>
            <a:custGeom>
              <a:avLst/>
              <a:gdLst/>
              <a:ahLst/>
              <a:cxnLst/>
              <a:rect l="l" t="t" r="r" b="b"/>
              <a:pathLst>
                <a:path w="1466112" h="1460737">
                  <a:moveTo>
                    <a:pt x="1439442" y="1271507"/>
                  </a:moveTo>
                  <a:cubicBezTo>
                    <a:pt x="1439442" y="1359137"/>
                    <a:pt x="1363242" y="1430257"/>
                    <a:pt x="1281962" y="1430257"/>
                  </a:cubicBezTo>
                  <a:lnTo>
                    <a:pt x="66040" y="1430257"/>
                  </a:lnTo>
                  <a:cubicBezTo>
                    <a:pt x="43180" y="1430257"/>
                    <a:pt x="20320" y="1425177"/>
                    <a:pt x="0" y="1416287"/>
                  </a:cubicBezTo>
                  <a:cubicBezTo>
                    <a:pt x="26670" y="1444227"/>
                    <a:pt x="63500" y="1460737"/>
                    <a:pt x="103471" y="1460737"/>
                  </a:cubicBezTo>
                  <a:lnTo>
                    <a:pt x="1320062" y="1460737"/>
                  </a:lnTo>
                  <a:cubicBezTo>
                    <a:pt x="1400072" y="1460737"/>
                    <a:pt x="1466112" y="1394697"/>
                    <a:pt x="1466112" y="1314687"/>
                  </a:cubicBezTo>
                  <a:lnTo>
                    <a:pt x="1466112" y="95250"/>
                  </a:lnTo>
                  <a:cubicBezTo>
                    <a:pt x="1466112" y="58420"/>
                    <a:pt x="1452142" y="25400"/>
                    <a:pt x="1430552" y="0"/>
                  </a:cubicBezTo>
                  <a:cubicBezTo>
                    <a:pt x="1436902" y="16510"/>
                    <a:pt x="1439442" y="34290"/>
                    <a:pt x="1439442" y="52070"/>
                  </a:cubicBezTo>
                  <a:lnTo>
                    <a:pt x="1439442" y="1271507"/>
                  </a:lnTo>
                  <a:lnTo>
                    <a:pt x="1439442" y="1271507"/>
                  </a:lnTo>
                  <a:close/>
                </a:path>
              </a:pathLst>
            </a:custGeom>
            <a:solidFill>
              <a:srgbClr val="704430"/>
            </a:solidFill>
          </p:spPr>
        </p:sp>
        <p:sp>
          <p:nvSpPr>
            <p:cNvPr id="5" name="Freeform 5"/>
            <p:cNvSpPr/>
            <p:nvPr/>
          </p:nvSpPr>
          <p:spPr>
            <a:xfrm>
              <a:off x="12700" y="12700"/>
              <a:ext cx="1505482" cy="1511537"/>
            </a:xfrm>
            <a:custGeom>
              <a:avLst/>
              <a:gdLst/>
              <a:ahLst/>
              <a:cxnLst/>
              <a:rect l="l" t="t" r="r" b="b"/>
              <a:pathLst>
                <a:path w="1505482" h="1511537">
                  <a:moveTo>
                    <a:pt x="146050" y="1511537"/>
                  </a:moveTo>
                  <a:lnTo>
                    <a:pt x="1359432" y="1511537"/>
                  </a:lnTo>
                  <a:cubicBezTo>
                    <a:pt x="1439442" y="1511537"/>
                    <a:pt x="1505482" y="1445497"/>
                    <a:pt x="1505482" y="1365487"/>
                  </a:cubicBezTo>
                  <a:lnTo>
                    <a:pt x="1505482" y="146050"/>
                  </a:lnTo>
                  <a:cubicBezTo>
                    <a:pt x="1505482" y="66040"/>
                    <a:pt x="1439442" y="0"/>
                    <a:pt x="1359432" y="0"/>
                  </a:cubicBezTo>
                  <a:lnTo>
                    <a:pt x="146050" y="0"/>
                  </a:lnTo>
                  <a:cubicBezTo>
                    <a:pt x="66040" y="0"/>
                    <a:pt x="0" y="66040"/>
                    <a:pt x="0" y="146050"/>
                  </a:cubicBezTo>
                  <a:lnTo>
                    <a:pt x="0" y="1365487"/>
                  </a:lnTo>
                  <a:cubicBezTo>
                    <a:pt x="0" y="1446767"/>
                    <a:pt x="66040" y="1511537"/>
                    <a:pt x="146050" y="1511537"/>
                  </a:cubicBezTo>
                  <a:close/>
                </a:path>
              </a:pathLst>
            </a:custGeom>
            <a:solidFill>
              <a:srgbClr val="FFF3ED"/>
            </a:solidFill>
          </p:spPr>
        </p:sp>
        <p:sp>
          <p:nvSpPr>
            <p:cNvPr id="6" name="Freeform 6"/>
            <p:cNvSpPr/>
            <p:nvPr/>
          </p:nvSpPr>
          <p:spPr>
            <a:xfrm>
              <a:off x="0" y="0"/>
              <a:ext cx="1570252" cy="1580117"/>
            </a:xfrm>
            <a:custGeom>
              <a:avLst/>
              <a:gdLst/>
              <a:ahLst/>
              <a:cxnLst/>
              <a:rect l="l" t="t" r="r" b="b"/>
              <a:pathLst>
                <a:path w="1570252" h="1580117">
                  <a:moveTo>
                    <a:pt x="1506752" y="74930"/>
                  </a:moveTo>
                  <a:cubicBezTo>
                    <a:pt x="1478812" y="30480"/>
                    <a:pt x="1429282" y="0"/>
                    <a:pt x="1372132" y="0"/>
                  </a:cubicBezTo>
                  <a:lnTo>
                    <a:pt x="158750" y="0"/>
                  </a:lnTo>
                  <a:cubicBezTo>
                    <a:pt x="71120" y="0"/>
                    <a:pt x="0" y="71120"/>
                    <a:pt x="0" y="158750"/>
                  </a:cubicBezTo>
                  <a:lnTo>
                    <a:pt x="0" y="1378187"/>
                  </a:lnTo>
                  <a:cubicBezTo>
                    <a:pt x="0" y="1430257"/>
                    <a:pt x="25400" y="1475977"/>
                    <a:pt x="63500" y="1505187"/>
                  </a:cubicBezTo>
                  <a:cubicBezTo>
                    <a:pt x="91440" y="1549637"/>
                    <a:pt x="140970" y="1580117"/>
                    <a:pt x="197347" y="1580117"/>
                  </a:cubicBezTo>
                  <a:lnTo>
                    <a:pt x="1411502" y="1580117"/>
                  </a:lnTo>
                  <a:cubicBezTo>
                    <a:pt x="1499132" y="1580117"/>
                    <a:pt x="1570252" y="1508997"/>
                    <a:pt x="1570252" y="1421367"/>
                  </a:cubicBezTo>
                  <a:lnTo>
                    <a:pt x="1570252" y="201930"/>
                  </a:lnTo>
                  <a:cubicBezTo>
                    <a:pt x="1570252" y="149860"/>
                    <a:pt x="1544852" y="104140"/>
                    <a:pt x="1506752" y="74930"/>
                  </a:cubicBezTo>
                  <a:close/>
                  <a:moveTo>
                    <a:pt x="12700" y="1378187"/>
                  </a:moveTo>
                  <a:lnTo>
                    <a:pt x="12700" y="158750"/>
                  </a:lnTo>
                  <a:cubicBezTo>
                    <a:pt x="12700" y="78740"/>
                    <a:pt x="78740" y="12700"/>
                    <a:pt x="158750" y="12700"/>
                  </a:cubicBezTo>
                  <a:lnTo>
                    <a:pt x="1372132" y="12700"/>
                  </a:lnTo>
                  <a:cubicBezTo>
                    <a:pt x="1452142" y="12700"/>
                    <a:pt x="1518182" y="78740"/>
                    <a:pt x="1518182" y="158750"/>
                  </a:cubicBezTo>
                  <a:lnTo>
                    <a:pt x="1518182" y="1378187"/>
                  </a:lnTo>
                  <a:cubicBezTo>
                    <a:pt x="1518182" y="1458197"/>
                    <a:pt x="1452142" y="1524237"/>
                    <a:pt x="1372132" y="1524237"/>
                  </a:cubicBezTo>
                  <a:lnTo>
                    <a:pt x="158750" y="1524237"/>
                  </a:lnTo>
                  <a:cubicBezTo>
                    <a:pt x="78740" y="1524237"/>
                    <a:pt x="12700" y="1459467"/>
                    <a:pt x="12700" y="1378187"/>
                  </a:cubicBezTo>
                  <a:close/>
                  <a:moveTo>
                    <a:pt x="1558822" y="1421367"/>
                  </a:moveTo>
                  <a:cubicBezTo>
                    <a:pt x="1558822" y="1501376"/>
                    <a:pt x="1491512" y="1567417"/>
                    <a:pt x="1411502" y="1567417"/>
                  </a:cubicBezTo>
                  <a:lnTo>
                    <a:pt x="197347" y="1567417"/>
                  </a:lnTo>
                  <a:cubicBezTo>
                    <a:pt x="157480" y="1567417"/>
                    <a:pt x="120650" y="1550906"/>
                    <a:pt x="93980" y="1522967"/>
                  </a:cubicBezTo>
                  <a:cubicBezTo>
                    <a:pt x="114300" y="1531856"/>
                    <a:pt x="135890" y="1536937"/>
                    <a:pt x="160020" y="1536937"/>
                  </a:cubicBezTo>
                  <a:lnTo>
                    <a:pt x="1373402" y="1536937"/>
                  </a:lnTo>
                  <a:cubicBezTo>
                    <a:pt x="1461032" y="1536937"/>
                    <a:pt x="1532152" y="1465817"/>
                    <a:pt x="1532152" y="1378187"/>
                  </a:cubicBezTo>
                  <a:lnTo>
                    <a:pt x="1532152" y="158750"/>
                  </a:lnTo>
                  <a:cubicBezTo>
                    <a:pt x="1532152" y="140970"/>
                    <a:pt x="1528342" y="123190"/>
                    <a:pt x="1523262" y="106680"/>
                  </a:cubicBezTo>
                  <a:cubicBezTo>
                    <a:pt x="1544852" y="132080"/>
                    <a:pt x="1558822" y="165100"/>
                    <a:pt x="1558822" y="201930"/>
                  </a:cubicBezTo>
                  <a:lnTo>
                    <a:pt x="1558822" y="1421367"/>
                  </a:lnTo>
                  <a:cubicBezTo>
                    <a:pt x="1558822" y="1421367"/>
                    <a:pt x="1558822" y="1421367"/>
                    <a:pt x="1558822" y="1421367"/>
                  </a:cubicBezTo>
                  <a:close/>
                </a:path>
              </a:pathLst>
            </a:custGeom>
            <a:solidFill>
              <a:srgbClr val="704430"/>
            </a:solidFill>
          </p:spPr>
        </p:sp>
      </p:grpSp>
      <p:pic>
        <p:nvPicPr>
          <p:cNvPr id="25" name="Picture 2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1518914" y="8218460"/>
            <a:ext cx="3453871" cy="3590981"/>
          </a:xfrm>
          <a:prstGeom prst="rect">
            <a:avLst/>
          </a:prstGeom>
        </p:spPr>
      </p:pic>
      <p:sp>
        <p:nvSpPr>
          <p:cNvPr id="8" name="Oval 7">
            <a:extLst>
              <a:ext uri="{FF2B5EF4-FFF2-40B4-BE49-F238E27FC236}">
                <a16:creationId xmlns:a16="http://schemas.microsoft.com/office/drawing/2014/main" id="{8C329108-0CED-87ED-DEFC-7E9E1B26676E}"/>
              </a:ext>
            </a:extLst>
          </p:cNvPr>
          <p:cNvSpPr/>
          <p:nvPr/>
        </p:nvSpPr>
        <p:spPr>
          <a:xfrm>
            <a:off x="8267700" y="393855"/>
            <a:ext cx="1752600" cy="12192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2">
                    <a:lumMod val="25000"/>
                  </a:schemeClr>
                </a:solidFill>
                <a:latin typeface="Arial" panose="020B0604020202020204" pitchFamily="34" charset="0"/>
                <a:cs typeface="Arial" panose="020B0604020202020204" pitchFamily="34" charset="0"/>
              </a:rPr>
              <a:t>Giải</a:t>
            </a:r>
          </a:p>
        </p:txBody>
      </p:sp>
      <p:sp>
        <p:nvSpPr>
          <p:cNvPr id="10" name="TextBox 9">
            <a:extLst>
              <a:ext uri="{FF2B5EF4-FFF2-40B4-BE49-F238E27FC236}">
                <a16:creationId xmlns:a16="http://schemas.microsoft.com/office/drawing/2014/main" id="{2507D74A-3C74-D5D6-3855-43631A040E83}"/>
              </a:ext>
            </a:extLst>
          </p:cNvPr>
          <p:cNvSpPr txBox="1"/>
          <p:nvPr/>
        </p:nvSpPr>
        <p:spPr>
          <a:xfrm>
            <a:off x="1592964" y="1440598"/>
            <a:ext cx="15183247" cy="8379538"/>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3600">
                <a:effectLst/>
                <a:latin typeface="Arial" panose="020B0604020202020204" pitchFamily="34" charset="0"/>
                <a:ea typeface="Times New Roman" panose="02020603050405020304" pitchFamily="18" charset="0"/>
                <a:cs typeface="Times New Roman" panose="02020603050405020304" pitchFamily="18" charset="0"/>
              </a:rPr>
              <a:t>Số trận đấu chính là số cách chọn 2 đội thi đấu trong bảng, thực hiện liên tiếp các hoạt động sau:</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tabLst>
                <a:tab pos="360045" algn="l"/>
                <a:tab pos="720090" algn="l"/>
              </a:tabLst>
            </a:pPr>
            <a:r>
              <a:rPr lang="nl-NL" sz="3600">
                <a:effectLst/>
                <a:latin typeface="Arial" panose="020B0604020202020204" pitchFamily="34" charset="0"/>
                <a:ea typeface="Times New Roman" panose="02020603050405020304" pitchFamily="18" charset="0"/>
                <a:cs typeface="Times New Roman" panose="02020603050405020304" pitchFamily="18" charset="0"/>
              </a:rPr>
              <a:t>+ Chọn một đội thi đấu với đội thứ nhất: có 3 cách chọn</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tabLst>
                <a:tab pos="360045" algn="l"/>
                <a:tab pos="720090" algn="l"/>
              </a:tabLst>
            </a:pPr>
            <a:r>
              <a:rPr lang="nl-NL" sz="3600">
                <a:effectLst/>
                <a:latin typeface="Arial" panose="020B0604020202020204" pitchFamily="34" charset="0"/>
                <a:ea typeface="Times New Roman" panose="02020603050405020304" pitchFamily="18" charset="0"/>
                <a:cs typeface="Times New Roman" panose="02020603050405020304" pitchFamily="18" charset="0"/>
              </a:rPr>
              <a:t>+ Chọn một đội thi đấu với đội thứ hai, không tính đội thứ nhất: có 2 cách chọn</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tabLst>
                <a:tab pos="360045" algn="l"/>
                <a:tab pos="720090" algn="l"/>
              </a:tabLst>
            </a:pPr>
            <a:r>
              <a:rPr lang="nl-NL" sz="3600">
                <a:effectLst/>
                <a:latin typeface="Arial" panose="020B0604020202020204" pitchFamily="34" charset="0"/>
                <a:ea typeface="Times New Roman" panose="02020603050405020304" pitchFamily="18" charset="0"/>
                <a:cs typeface="Times New Roman" panose="02020603050405020304" pitchFamily="18" charset="0"/>
              </a:rPr>
              <a:t>+ Chọn một đội thi đấu với đội thứ ba, không tính đội thứ nhất và thứ hai: có 1 cách chọn</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tabLst>
                <a:tab pos="360045" algn="l"/>
                <a:tab pos="720090" algn="l"/>
              </a:tabLst>
            </a:pPr>
            <a:r>
              <a:rPr lang="nl-NL" sz="3600">
                <a:effectLst/>
                <a:latin typeface="Arial" panose="020B0604020202020204" pitchFamily="34" charset="0"/>
                <a:ea typeface="Times New Roman" panose="02020603050405020304" pitchFamily="18" charset="0"/>
                <a:cs typeface="Times New Roman" panose="02020603050405020304" pitchFamily="18" charset="0"/>
              </a:rPr>
              <a:t>Ta có 3 . 2 . 1 = 6 trận trong mỗi bảng.</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600"/>
              </a:spcBef>
              <a:spcAft>
                <a:spcPts val="800"/>
              </a:spcAft>
              <a:tabLst>
                <a:tab pos="360045" algn="l"/>
                <a:tab pos="720090" algn="l"/>
              </a:tabLst>
            </a:pPr>
            <a:r>
              <a:rPr lang="nl-NL" sz="3600">
                <a:effectLst/>
                <a:latin typeface="Arial" panose="020B0604020202020204" pitchFamily="34" charset="0"/>
                <a:ea typeface="Times New Roman" panose="02020603050405020304" pitchFamily="18" charset="0"/>
                <a:cs typeface="Times New Roman" panose="02020603050405020304" pitchFamily="18" charset="0"/>
              </a:rPr>
              <a:t>Vậy 8 bảng có 8 . 6 = 48 trận đấu được thi đấu trong vòng bảng.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2169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barn(inVertical)">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barn(inVertical)">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barn(inVertical)">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barn(inVertical)">
                                      <p:cBhvr>
                                        <p:cTn id="3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grpSp>
        <p:nvGrpSpPr>
          <p:cNvPr id="3" name="Group 3"/>
          <p:cNvGrpSpPr/>
          <p:nvPr/>
        </p:nvGrpSpPr>
        <p:grpSpPr>
          <a:xfrm>
            <a:off x="914400" y="863600"/>
            <a:ext cx="16840200" cy="7862234"/>
            <a:chOff x="0" y="0"/>
            <a:chExt cx="1570252" cy="1580117"/>
          </a:xfrm>
        </p:grpSpPr>
        <p:sp>
          <p:nvSpPr>
            <p:cNvPr id="4" name="Freeform 4"/>
            <p:cNvSpPr/>
            <p:nvPr/>
          </p:nvSpPr>
          <p:spPr>
            <a:xfrm>
              <a:off x="92710" y="106680"/>
              <a:ext cx="1466112" cy="1460737"/>
            </a:xfrm>
            <a:custGeom>
              <a:avLst/>
              <a:gdLst/>
              <a:ahLst/>
              <a:cxnLst/>
              <a:rect l="l" t="t" r="r" b="b"/>
              <a:pathLst>
                <a:path w="1466112" h="1460737">
                  <a:moveTo>
                    <a:pt x="1439442" y="1271507"/>
                  </a:moveTo>
                  <a:cubicBezTo>
                    <a:pt x="1439442" y="1359137"/>
                    <a:pt x="1363242" y="1430257"/>
                    <a:pt x="1281962" y="1430257"/>
                  </a:cubicBezTo>
                  <a:lnTo>
                    <a:pt x="66040" y="1430257"/>
                  </a:lnTo>
                  <a:cubicBezTo>
                    <a:pt x="43180" y="1430257"/>
                    <a:pt x="20320" y="1425177"/>
                    <a:pt x="0" y="1416287"/>
                  </a:cubicBezTo>
                  <a:cubicBezTo>
                    <a:pt x="26670" y="1444227"/>
                    <a:pt x="63500" y="1460737"/>
                    <a:pt x="103471" y="1460737"/>
                  </a:cubicBezTo>
                  <a:lnTo>
                    <a:pt x="1320062" y="1460737"/>
                  </a:lnTo>
                  <a:cubicBezTo>
                    <a:pt x="1400072" y="1460737"/>
                    <a:pt x="1466112" y="1394697"/>
                    <a:pt x="1466112" y="1314687"/>
                  </a:cubicBezTo>
                  <a:lnTo>
                    <a:pt x="1466112" y="95250"/>
                  </a:lnTo>
                  <a:cubicBezTo>
                    <a:pt x="1466112" y="58420"/>
                    <a:pt x="1452142" y="25400"/>
                    <a:pt x="1430552" y="0"/>
                  </a:cubicBezTo>
                  <a:cubicBezTo>
                    <a:pt x="1436902" y="16510"/>
                    <a:pt x="1439442" y="34290"/>
                    <a:pt x="1439442" y="52070"/>
                  </a:cubicBezTo>
                  <a:lnTo>
                    <a:pt x="1439442" y="1271507"/>
                  </a:lnTo>
                  <a:lnTo>
                    <a:pt x="1439442" y="1271507"/>
                  </a:lnTo>
                  <a:close/>
                </a:path>
              </a:pathLst>
            </a:custGeom>
            <a:solidFill>
              <a:srgbClr val="704430"/>
            </a:solidFill>
          </p:spPr>
        </p:sp>
        <p:sp>
          <p:nvSpPr>
            <p:cNvPr id="5" name="Freeform 5"/>
            <p:cNvSpPr/>
            <p:nvPr/>
          </p:nvSpPr>
          <p:spPr>
            <a:xfrm>
              <a:off x="12700" y="12700"/>
              <a:ext cx="1505482" cy="1511537"/>
            </a:xfrm>
            <a:custGeom>
              <a:avLst/>
              <a:gdLst/>
              <a:ahLst/>
              <a:cxnLst/>
              <a:rect l="l" t="t" r="r" b="b"/>
              <a:pathLst>
                <a:path w="1505482" h="1511537">
                  <a:moveTo>
                    <a:pt x="146050" y="1511537"/>
                  </a:moveTo>
                  <a:lnTo>
                    <a:pt x="1359432" y="1511537"/>
                  </a:lnTo>
                  <a:cubicBezTo>
                    <a:pt x="1439442" y="1511537"/>
                    <a:pt x="1505482" y="1445497"/>
                    <a:pt x="1505482" y="1365487"/>
                  </a:cubicBezTo>
                  <a:lnTo>
                    <a:pt x="1505482" y="146050"/>
                  </a:lnTo>
                  <a:cubicBezTo>
                    <a:pt x="1505482" y="66040"/>
                    <a:pt x="1439442" y="0"/>
                    <a:pt x="1359432" y="0"/>
                  </a:cubicBezTo>
                  <a:lnTo>
                    <a:pt x="146050" y="0"/>
                  </a:lnTo>
                  <a:cubicBezTo>
                    <a:pt x="66040" y="0"/>
                    <a:pt x="0" y="66040"/>
                    <a:pt x="0" y="146050"/>
                  </a:cubicBezTo>
                  <a:lnTo>
                    <a:pt x="0" y="1365487"/>
                  </a:lnTo>
                  <a:cubicBezTo>
                    <a:pt x="0" y="1446767"/>
                    <a:pt x="66040" y="1511537"/>
                    <a:pt x="146050" y="1511537"/>
                  </a:cubicBezTo>
                  <a:close/>
                </a:path>
              </a:pathLst>
            </a:custGeom>
            <a:solidFill>
              <a:srgbClr val="FFF3ED"/>
            </a:solidFill>
          </p:spPr>
        </p:sp>
        <p:sp>
          <p:nvSpPr>
            <p:cNvPr id="6" name="Freeform 6"/>
            <p:cNvSpPr/>
            <p:nvPr/>
          </p:nvSpPr>
          <p:spPr>
            <a:xfrm>
              <a:off x="0" y="0"/>
              <a:ext cx="1570252" cy="1580117"/>
            </a:xfrm>
            <a:custGeom>
              <a:avLst/>
              <a:gdLst/>
              <a:ahLst/>
              <a:cxnLst/>
              <a:rect l="l" t="t" r="r" b="b"/>
              <a:pathLst>
                <a:path w="1570252" h="1580117">
                  <a:moveTo>
                    <a:pt x="1506752" y="74930"/>
                  </a:moveTo>
                  <a:cubicBezTo>
                    <a:pt x="1478812" y="30480"/>
                    <a:pt x="1429282" y="0"/>
                    <a:pt x="1372132" y="0"/>
                  </a:cubicBezTo>
                  <a:lnTo>
                    <a:pt x="158750" y="0"/>
                  </a:lnTo>
                  <a:cubicBezTo>
                    <a:pt x="71120" y="0"/>
                    <a:pt x="0" y="71120"/>
                    <a:pt x="0" y="158750"/>
                  </a:cubicBezTo>
                  <a:lnTo>
                    <a:pt x="0" y="1378187"/>
                  </a:lnTo>
                  <a:cubicBezTo>
                    <a:pt x="0" y="1430257"/>
                    <a:pt x="25400" y="1475977"/>
                    <a:pt x="63500" y="1505187"/>
                  </a:cubicBezTo>
                  <a:cubicBezTo>
                    <a:pt x="91440" y="1549637"/>
                    <a:pt x="140970" y="1580117"/>
                    <a:pt x="197347" y="1580117"/>
                  </a:cubicBezTo>
                  <a:lnTo>
                    <a:pt x="1411502" y="1580117"/>
                  </a:lnTo>
                  <a:cubicBezTo>
                    <a:pt x="1499132" y="1580117"/>
                    <a:pt x="1570252" y="1508997"/>
                    <a:pt x="1570252" y="1421367"/>
                  </a:cubicBezTo>
                  <a:lnTo>
                    <a:pt x="1570252" y="201930"/>
                  </a:lnTo>
                  <a:cubicBezTo>
                    <a:pt x="1570252" y="149860"/>
                    <a:pt x="1544852" y="104140"/>
                    <a:pt x="1506752" y="74930"/>
                  </a:cubicBezTo>
                  <a:close/>
                  <a:moveTo>
                    <a:pt x="12700" y="1378187"/>
                  </a:moveTo>
                  <a:lnTo>
                    <a:pt x="12700" y="158750"/>
                  </a:lnTo>
                  <a:cubicBezTo>
                    <a:pt x="12700" y="78740"/>
                    <a:pt x="78740" y="12700"/>
                    <a:pt x="158750" y="12700"/>
                  </a:cubicBezTo>
                  <a:lnTo>
                    <a:pt x="1372132" y="12700"/>
                  </a:lnTo>
                  <a:cubicBezTo>
                    <a:pt x="1452142" y="12700"/>
                    <a:pt x="1518182" y="78740"/>
                    <a:pt x="1518182" y="158750"/>
                  </a:cubicBezTo>
                  <a:lnTo>
                    <a:pt x="1518182" y="1378187"/>
                  </a:lnTo>
                  <a:cubicBezTo>
                    <a:pt x="1518182" y="1458197"/>
                    <a:pt x="1452142" y="1524237"/>
                    <a:pt x="1372132" y="1524237"/>
                  </a:cubicBezTo>
                  <a:lnTo>
                    <a:pt x="158750" y="1524237"/>
                  </a:lnTo>
                  <a:cubicBezTo>
                    <a:pt x="78740" y="1524237"/>
                    <a:pt x="12700" y="1459467"/>
                    <a:pt x="12700" y="1378187"/>
                  </a:cubicBezTo>
                  <a:close/>
                  <a:moveTo>
                    <a:pt x="1558822" y="1421367"/>
                  </a:moveTo>
                  <a:cubicBezTo>
                    <a:pt x="1558822" y="1501376"/>
                    <a:pt x="1491512" y="1567417"/>
                    <a:pt x="1411502" y="1567417"/>
                  </a:cubicBezTo>
                  <a:lnTo>
                    <a:pt x="197347" y="1567417"/>
                  </a:lnTo>
                  <a:cubicBezTo>
                    <a:pt x="157480" y="1567417"/>
                    <a:pt x="120650" y="1550906"/>
                    <a:pt x="93980" y="1522967"/>
                  </a:cubicBezTo>
                  <a:cubicBezTo>
                    <a:pt x="114300" y="1531856"/>
                    <a:pt x="135890" y="1536937"/>
                    <a:pt x="160020" y="1536937"/>
                  </a:cubicBezTo>
                  <a:lnTo>
                    <a:pt x="1373402" y="1536937"/>
                  </a:lnTo>
                  <a:cubicBezTo>
                    <a:pt x="1461032" y="1536937"/>
                    <a:pt x="1532152" y="1465817"/>
                    <a:pt x="1532152" y="1378187"/>
                  </a:cubicBezTo>
                  <a:lnTo>
                    <a:pt x="1532152" y="158750"/>
                  </a:lnTo>
                  <a:cubicBezTo>
                    <a:pt x="1532152" y="140970"/>
                    <a:pt x="1528342" y="123190"/>
                    <a:pt x="1523262" y="106680"/>
                  </a:cubicBezTo>
                  <a:cubicBezTo>
                    <a:pt x="1544852" y="132080"/>
                    <a:pt x="1558822" y="165100"/>
                    <a:pt x="1558822" y="201930"/>
                  </a:cubicBezTo>
                  <a:lnTo>
                    <a:pt x="1558822" y="1421367"/>
                  </a:lnTo>
                  <a:cubicBezTo>
                    <a:pt x="1558822" y="1421367"/>
                    <a:pt x="1558822" y="1421367"/>
                    <a:pt x="1558822" y="1421367"/>
                  </a:cubicBezTo>
                  <a:close/>
                </a:path>
              </a:pathLst>
            </a:custGeom>
            <a:solidFill>
              <a:srgbClr val="704430"/>
            </a:solidFill>
          </p:spPr>
        </p:sp>
      </p:grpSp>
      <p:grpSp>
        <p:nvGrpSpPr>
          <p:cNvPr id="16" name="Group 16"/>
          <p:cNvGrpSpPr/>
          <p:nvPr/>
        </p:nvGrpSpPr>
        <p:grpSpPr>
          <a:xfrm>
            <a:off x="4953000" y="965763"/>
            <a:ext cx="8382000" cy="1288814"/>
            <a:chOff x="0" y="-186258"/>
            <a:chExt cx="10736290" cy="1913890"/>
          </a:xfrm>
          <a:solidFill>
            <a:schemeClr val="accent3">
              <a:lumMod val="40000"/>
              <a:lumOff val="60000"/>
            </a:schemeClr>
          </a:solidFill>
        </p:grpSpPr>
        <p:sp>
          <p:nvSpPr>
            <p:cNvPr id="17" name="Freeform 17"/>
            <p:cNvSpPr/>
            <p:nvPr/>
          </p:nvSpPr>
          <p:spPr>
            <a:xfrm>
              <a:off x="0" y="-186258"/>
              <a:ext cx="10736290" cy="1913890"/>
            </a:xfrm>
            <a:custGeom>
              <a:avLst/>
              <a:gdLst/>
              <a:ahLst/>
              <a:cxnLst/>
              <a:rect l="l" t="t" r="r" b="b"/>
              <a:pathLst>
                <a:path w="10736290" h="1913890">
                  <a:moveTo>
                    <a:pt x="10736290" y="956945"/>
                  </a:moveTo>
                  <a:lnTo>
                    <a:pt x="10736290" y="956945"/>
                  </a:lnTo>
                  <a:cubicBezTo>
                    <a:pt x="10736290" y="1485392"/>
                    <a:pt x="10307919" y="1913890"/>
                    <a:pt x="9779345" y="1913890"/>
                  </a:cubicBezTo>
                  <a:lnTo>
                    <a:pt x="956945" y="1913890"/>
                  </a:lnTo>
                  <a:cubicBezTo>
                    <a:pt x="428371" y="1913890"/>
                    <a:pt x="0" y="1485392"/>
                    <a:pt x="0" y="956945"/>
                  </a:cubicBezTo>
                  <a:lnTo>
                    <a:pt x="0" y="956945"/>
                  </a:lnTo>
                  <a:cubicBezTo>
                    <a:pt x="0" y="428371"/>
                    <a:pt x="428371" y="0"/>
                    <a:pt x="956945" y="0"/>
                  </a:cubicBezTo>
                  <a:lnTo>
                    <a:pt x="9779345" y="0"/>
                  </a:lnTo>
                  <a:cubicBezTo>
                    <a:pt x="10307793" y="0"/>
                    <a:pt x="10736290" y="428371"/>
                    <a:pt x="10736290" y="956945"/>
                  </a:cubicBezTo>
                  <a:close/>
                </a:path>
              </a:pathLst>
            </a:custGeom>
            <a:grpFill/>
          </p:spPr>
        </p:sp>
      </p:grpSp>
      <p:pic>
        <p:nvPicPr>
          <p:cNvPr id="25" name="Picture 2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1172550" y="7141731"/>
            <a:ext cx="3453871" cy="3590981"/>
          </a:xfrm>
          <a:prstGeom prst="rect">
            <a:avLst/>
          </a:prstGeom>
        </p:spPr>
      </p:pic>
      <p:sp>
        <p:nvSpPr>
          <p:cNvPr id="26" name="TextBox 26"/>
          <p:cNvSpPr txBox="1"/>
          <p:nvPr/>
        </p:nvSpPr>
        <p:spPr>
          <a:xfrm>
            <a:off x="5276850" y="1548466"/>
            <a:ext cx="7734300" cy="463717"/>
          </a:xfrm>
          <a:prstGeom prst="rect">
            <a:avLst/>
          </a:prstGeom>
        </p:spPr>
        <p:txBody>
          <a:bodyPr wrap="square" lIns="0" tIns="0" rIns="0" bIns="0" rtlCol="0" anchor="t">
            <a:spAutoFit/>
          </a:bodyPr>
          <a:lstStyle/>
          <a:p>
            <a:pPr algn="ctr">
              <a:lnSpc>
                <a:spcPts val="2999"/>
              </a:lnSpc>
            </a:pPr>
            <a:r>
              <a:rPr lang="en-US" sz="6000" b="1">
                <a:solidFill>
                  <a:srgbClr val="704430"/>
                </a:solidFill>
                <a:latin typeface="Arial" panose="020B0604020202020204" pitchFamily="34" charset="0"/>
                <a:cs typeface="Arial" panose="020B0604020202020204" pitchFamily="34" charset="0"/>
              </a:rPr>
              <a:t>Bài 5 (SGK- tr.10)</a:t>
            </a: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10360FF3-81C5-798F-5D3D-B66CF338C37A}"/>
                  </a:ext>
                </a:extLst>
              </p:cNvPr>
              <p:cNvSpPr txBox="1"/>
              <p:nvPr/>
            </p:nvSpPr>
            <p:spPr>
              <a:xfrm>
                <a:off x="1879413" y="2037897"/>
                <a:ext cx="14910174" cy="6087436"/>
              </a:xfrm>
              <a:prstGeom prst="rect">
                <a:avLst/>
              </a:prstGeom>
              <a:noFill/>
            </p:spPr>
            <p:txBody>
              <a:bodyPr wrap="square">
                <a:spAutoFit/>
              </a:bodyPr>
              <a:lstStyle/>
              <a:p>
                <a:pPr marL="0" marR="0" algn="just">
                  <a:lnSpc>
                    <a:spcPct val="150000"/>
                  </a:lnSpc>
                  <a:spcBef>
                    <a:spcPts val="0"/>
                  </a:spcBef>
                  <a:spcAft>
                    <a:spcPts val="800"/>
                  </a:spcAft>
                </a:pPr>
                <a:r>
                  <a:rPr lang="en-US" sz="4000">
                    <a:effectLst/>
                    <a:latin typeface="Arial" panose="020B0604020202020204" pitchFamily="34" charset="0"/>
                    <a:ea typeface="Calibri" panose="020F0502020204030204" pitchFamily="34" charset="0"/>
                    <a:cs typeface="Times New Roman" panose="02020603050405020304" pitchFamily="18" charset="0"/>
                  </a:rPr>
                  <a:t>Ở Canada, mã bưu chính có 6 kí tự gồm: 3 chữ cái in hoa (trong số 26 chữ cái tiếng Anh) và 3 chữ số. Mỗi mã bưu chính bắt đầu bằng 1 chữ cái và xen kẽ bằng 1 chữ số.</a:t>
                </a:r>
                <a:r>
                  <a:rPr lang="en-US" sz="4000">
                    <a:latin typeface="Calibri" panose="020F0502020204030204" pitchFamily="34" charset="0"/>
                    <a:ea typeface="Calibri" panose="020F0502020204030204" pitchFamily="34" charset="0"/>
                    <a:cs typeface="Times New Roman" panose="02020603050405020304" pitchFamily="18" charset="0"/>
                  </a:rPr>
                  <a:t> </a:t>
                </a:r>
                <a:endParaRPr lang="en-US" sz="4000">
                  <a:latin typeface="Arial" panose="020B060402020202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en-US" sz="4000">
                    <a:effectLst/>
                    <a:latin typeface="Arial" panose="020B0604020202020204" pitchFamily="34" charset="0"/>
                    <a:ea typeface="Calibri" panose="020F0502020204030204" pitchFamily="34" charset="0"/>
                    <a:cs typeface="Times New Roman" panose="02020603050405020304" pitchFamily="18" charset="0"/>
                  </a:rPr>
                  <a:t>a) Có thể tạo được bao nhiêu mã bưu chính?</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200"/>
                  </a:spcAft>
                </a:pPr>
                <a:r>
                  <a:rPr lang="en-US" sz="4000">
                    <a:effectLst/>
                    <a:latin typeface="Arial" panose="020B0604020202020204" pitchFamily="34" charset="0"/>
                    <a:ea typeface="Calibri" panose="020F0502020204030204" pitchFamily="34" charset="0"/>
                    <a:cs typeface="Times New Roman" panose="02020603050405020304" pitchFamily="18" charset="0"/>
                  </a:rPr>
                  <a:t>b) Có thể tạo được bao nhiêu mã bắt đầu bằng chữ </a:t>
                </a:r>
                <a14:m>
                  <m:oMath xmlns:m="http://schemas.openxmlformats.org/officeDocument/2006/math">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S</m:t>
                    </m:r>
                  </m:oMath>
                </a14:m>
                <a:r>
                  <a:rPr lang="en-US" sz="4000">
                    <a:effectLst/>
                    <a:latin typeface="Arial" panose="020B0604020202020204" pitchFamily="34" charset="0"/>
                    <a:ea typeface="Calibri" panose="020F0502020204030204" pitchFamily="34" charset="0"/>
                    <a:cs typeface="Times New Roman" panose="02020603050405020304" pitchFamily="18" charset="0"/>
                  </a:rPr>
                  <a:t> ?</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200"/>
                  </a:spcAft>
                </a:pPr>
                <a:r>
                  <a:rPr lang="en-US" sz="4000">
                    <a:effectLst/>
                    <a:latin typeface="Arial" panose="020B0604020202020204" pitchFamily="34" charset="0"/>
                    <a:ea typeface="Calibri" panose="020F0502020204030204" pitchFamily="34" charset="0"/>
                    <a:cs typeface="Times New Roman" panose="02020603050405020304" pitchFamily="18" charset="0"/>
                  </a:rPr>
                  <a:t>c) Có thể tạo được bao nhiêu mã bắt đầu bằng chữ </a:t>
                </a:r>
                <a14:m>
                  <m:oMath xmlns:m="http://schemas.openxmlformats.org/officeDocument/2006/math">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S</m:t>
                    </m:r>
                  </m:oMath>
                </a14:m>
                <a:r>
                  <a:rPr lang="en-US" sz="4000">
                    <a:effectLst/>
                    <a:latin typeface="Arial" panose="020B0604020202020204" pitchFamily="34" charset="0"/>
                    <a:ea typeface="Calibri" panose="020F0502020204030204" pitchFamily="34" charset="0"/>
                    <a:cs typeface="Times New Roman" panose="02020603050405020304" pitchFamily="18" charset="0"/>
                  </a:rPr>
                  <a:t> và kết thúc bằng chữ số 8 ?</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7" name="TextBox 36">
                <a:extLst>
                  <a:ext uri="{FF2B5EF4-FFF2-40B4-BE49-F238E27FC236}">
                    <a16:creationId xmlns:a16="http://schemas.microsoft.com/office/drawing/2014/main" id="{10360FF3-81C5-798F-5D3D-B66CF338C37A}"/>
                  </a:ext>
                </a:extLst>
              </p:cNvPr>
              <p:cNvSpPr txBox="1">
                <a:spLocks noRot="1" noChangeAspect="1" noMove="1" noResize="1" noEditPoints="1" noAdjustHandles="1" noChangeArrowheads="1" noChangeShapeType="1" noTextEdit="1"/>
              </p:cNvSpPr>
              <p:nvPr/>
            </p:nvSpPr>
            <p:spPr>
              <a:xfrm>
                <a:off x="1879413" y="2037897"/>
                <a:ext cx="14910174" cy="6087436"/>
              </a:xfrm>
              <a:prstGeom prst="rect">
                <a:avLst/>
              </a:prstGeom>
              <a:blipFill>
                <a:blip r:embed="rId5"/>
                <a:stretch>
                  <a:fillRect l="-1431" r="-1554" b="-3103"/>
                </a:stretch>
              </a:blipFill>
            </p:spPr>
            <p:txBody>
              <a:bodyPr/>
              <a:lstStyle/>
              <a:p>
                <a:r>
                  <a:rPr lang="en-US">
                    <a:noFill/>
                  </a:rPr>
                  <a:t> </a:t>
                </a:r>
              </a:p>
            </p:txBody>
          </p:sp>
        </mc:Fallback>
      </mc:AlternateContent>
    </p:spTree>
    <p:extLst>
      <p:ext uri="{BB962C8B-B14F-4D97-AF65-F5344CB8AC3E}">
        <p14:creationId xmlns:p14="http://schemas.microsoft.com/office/powerpoint/2010/main" val="63258399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par>
                                <p:cTn id="8" presetID="16" presetClass="entr" presetSubtype="21"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anim calcmode="lin" valueType="num">
                                      <p:cBhvr>
                                        <p:cTn id="16" dur="1000" fill="hold"/>
                                        <p:tgtEl>
                                          <p:spTgt spid="37"/>
                                        </p:tgtEl>
                                        <p:attrNameLst>
                                          <p:attrName>ppt_x</p:attrName>
                                        </p:attrNameLst>
                                      </p:cBhvr>
                                      <p:tavLst>
                                        <p:tav tm="0">
                                          <p:val>
                                            <p:strVal val="#ppt_x"/>
                                          </p:val>
                                        </p:tav>
                                        <p:tav tm="100000">
                                          <p:val>
                                            <p:strVal val="#ppt_x"/>
                                          </p:val>
                                        </p:tav>
                                      </p:tavLst>
                                    </p:anim>
                                    <p:anim calcmode="lin" valueType="num">
                                      <p:cBhvr>
                                        <p:cTn id="1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grpSp>
        <p:nvGrpSpPr>
          <p:cNvPr id="3" name="Group 3"/>
          <p:cNvGrpSpPr/>
          <p:nvPr/>
        </p:nvGrpSpPr>
        <p:grpSpPr>
          <a:xfrm>
            <a:off x="1143000" y="874984"/>
            <a:ext cx="16687800" cy="9297715"/>
            <a:chOff x="0" y="0"/>
            <a:chExt cx="1570252" cy="1580117"/>
          </a:xfrm>
        </p:grpSpPr>
        <p:sp>
          <p:nvSpPr>
            <p:cNvPr id="4" name="Freeform 4"/>
            <p:cNvSpPr/>
            <p:nvPr/>
          </p:nvSpPr>
          <p:spPr>
            <a:xfrm>
              <a:off x="92710" y="106680"/>
              <a:ext cx="1466112" cy="1460737"/>
            </a:xfrm>
            <a:custGeom>
              <a:avLst/>
              <a:gdLst/>
              <a:ahLst/>
              <a:cxnLst/>
              <a:rect l="l" t="t" r="r" b="b"/>
              <a:pathLst>
                <a:path w="1466112" h="1460737">
                  <a:moveTo>
                    <a:pt x="1439442" y="1271507"/>
                  </a:moveTo>
                  <a:cubicBezTo>
                    <a:pt x="1439442" y="1359137"/>
                    <a:pt x="1363242" y="1430257"/>
                    <a:pt x="1281962" y="1430257"/>
                  </a:cubicBezTo>
                  <a:lnTo>
                    <a:pt x="66040" y="1430257"/>
                  </a:lnTo>
                  <a:cubicBezTo>
                    <a:pt x="43180" y="1430257"/>
                    <a:pt x="20320" y="1425177"/>
                    <a:pt x="0" y="1416287"/>
                  </a:cubicBezTo>
                  <a:cubicBezTo>
                    <a:pt x="26670" y="1444227"/>
                    <a:pt x="63500" y="1460737"/>
                    <a:pt x="103471" y="1460737"/>
                  </a:cubicBezTo>
                  <a:lnTo>
                    <a:pt x="1320062" y="1460737"/>
                  </a:lnTo>
                  <a:cubicBezTo>
                    <a:pt x="1400072" y="1460737"/>
                    <a:pt x="1466112" y="1394697"/>
                    <a:pt x="1466112" y="1314687"/>
                  </a:cubicBezTo>
                  <a:lnTo>
                    <a:pt x="1466112" y="95250"/>
                  </a:lnTo>
                  <a:cubicBezTo>
                    <a:pt x="1466112" y="58420"/>
                    <a:pt x="1452142" y="25400"/>
                    <a:pt x="1430552" y="0"/>
                  </a:cubicBezTo>
                  <a:cubicBezTo>
                    <a:pt x="1436902" y="16510"/>
                    <a:pt x="1439442" y="34290"/>
                    <a:pt x="1439442" y="52070"/>
                  </a:cubicBezTo>
                  <a:lnTo>
                    <a:pt x="1439442" y="1271507"/>
                  </a:lnTo>
                  <a:lnTo>
                    <a:pt x="1439442" y="1271507"/>
                  </a:lnTo>
                  <a:close/>
                </a:path>
              </a:pathLst>
            </a:custGeom>
            <a:solidFill>
              <a:srgbClr val="704430"/>
            </a:solidFill>
          </p:spPr>
        </p:sp>
        <p:sp>
          <p:nvSpPr>
            <p:cNvPr id="5" name="Freeform 5"/>
            <p:cNvSpPr/>
            <p:nvPr/>
          </p:nvSpPr>
          <p:spPr>
            <a:xfrm>
              <a:off x="12700" y="12700"/>
              <a:ext cx="1505482" cy="1511537"/>
            </a:xfrm>
            <a:custGeom>
              <a:avLst/>
              <a:gdLst/>
              <a:ahLst/>
              <a:cxnLst/>
              <a:rect l="l" t="t" r="r" b="b"/>
              <a:pathLst>
                <a:path w="1505482" h="1511537">
                  <a:moveTo>
                    <a:pt x="146050" y="1511537"/>
                  </a:moveTo>
                  <a:lnTo>
                    <a:pt x="1359432" y="1511537"/>
                  </a:lnTo>
                  <a:cubicBezTo>
                    <a:pt x="1439442" y="1511537"/>
                    <a:pt x="1505482" y="1445497"/>
                    <a:pt x="1505482" y="1365487"/>
                  </a:cubicBezTo>
                  <a:lnTo>
                    <a:pt x="1505482" y="146050"/>
                  </a:lnTo>
                  <a:cubicBezTo>
                    <a:pt x="1505482" y="66040"/>
                    <a:pt x="1439442" y="0"/>
                    <a:pt x="1359432" y="0"/>
                  </a:cubicBezTo>
                  <a:lnTo>
                    <a:pt x="146050" y="0"/>
                  </a:lnTo>
                  <a:cubicBezTo>
                    <a:pt x="66040" y="0"/>
                    <a:pt x="0" y="66040"/>
                    <a:pt x="0" y="146050"/>
                  </a:cubicBezTo>
                  <a:lnTo>
                    <a:pt x="0" y="1365487"/>
                  </a:lnTo>
                  <a:cubicBezTo>
                    <a:pt x="0" y="1446767"/>
                    <a:pt x="66040" y="1511537"/>
                    <a:pt x="146050" y="1511537"/>
                  </a:cubicBezTo>
                  <a:close/>
                </a:path>
              </a:pathLst>
            </a:custGeom>
            <a:solidFill>
              <a:srgbClr val="FFF3ED"/>
            </a:solidFill>
          </p:spPr>
        </p:sp>
        <p:sp>
          <p:nvSpPr>
            <p:cNvPr id="6" name="Freeform 6"/>
            <p:cNvSpPr/>
            <p:nvPr/>
          </p:nvSpPr>
          <p:spPr>
            <a:xfrm>
              <a:off x="0" y="0"/>
              <a:ext cx="1570252" cy="1580117"/>
            </a:xfrm>
            <a:custGeom>
              <a:avLst/>
              <a:gdLst/>
              <a:ahLst/>
              <a:cxnLst/>
              <a:rect l="l" t="t" r="r" b="b"/>
              <a:pathLst>
                <a:path w="1570252" h="1580117">
                  <a:moveTo>
                    <a:pt x="1506752" y="74930"/>
                  </a:moveTo>
                  <a:cubicBezTo>
                    <a:pt x="1478812" y="30480"/>
                    <a:pt x="1429282" y="0"/>
                    <a:pt x="1372132" y="0"/>
                  </a:cubicBezTo>
                  <a:lnTo>
                    <a:pt x="158750" y="0"/>
                  </a:lnTo>
                  <a:cubicBezTo>
                    <a:pt x="71120" y="0"/>
                    <a:pt x="0" y="71120"/>
                    <a:pt x="0" y="158750"/>
                  </a:cubicBezTo>
                  <a:lnTo>
                    <a:pt x="0" y="1378187"/>
                  </a:lnTo>
                  <a:cubicBezTo>
                    <a:pt x="0" y="1430257"/>
                    <a:pt x="25400" y="1475977"/>
                    <a:pt x="63500" y="1505187"/>
                  </a:cubicBezTo>
                  <a:cubicBezTo>
                    <a:pt x="91440" y="1549637"/>
                    <a:pt x="140970" y="1580117"/>
                    <a:pt x="197347" y="1580117"/>
                  </a:cubicBezTo>
                  <a:lnTo>
                    <a:pt x="1411502" y="1580117"/>
                  </a:lnTo>
                  <a:cubicBezTo>
                    <a:pt x="1499132" y="1580117"/>
                    <a:pt x="1570252" y="1508997"/>
                    <a:pt x="1570252" y="1421367"/>
                  </a:cubicBezTo>
                  <a:lnTo>
                    <a:pt x="1570252" y="201930"/>
                  </a:lnTo>
                  <a:cubicBezTo>
                    <a:pt x="1570252" y="149860"/>
                    <a:pt x="1544852" y="104140"/>
                    <a:pt x="1506752" y="74930"/>
                  </a:cubicBezTo>
                  <a:close/>
                  <a:moveTo>
                    <a:pt x="12700" y="1378187"/>
                  </a:moveTo>
                  <a:lnTo>
                    <a:pt x="12700" y="158750"/>
                  </a:lnTo>
                  <a:cubicBezTo>
                    <a:pt x="12700" y="78740"/>
                    <a:pt x="78740" y="12700"/>
                    <a:pt x="158750" y="12700"/>
                  </a:cubicBezTo>
                  <a:lnTo>
                    <a:pt x="1372132" y="12700"/>
                  </a:lnTo>
                  <a:cubicBezTo>
                    <a:pt x="1452142" y="12700"/>
                    <a:pt x="1518182" y="78740"/>
                    <a:pt x="1518182" y="158750"/>
                  </a:cubicBezTo>
                  <a:lnTo>
                    <a:pt x="1518182" y="1378187"/>
                  </a:lnTo>
                  <a:cubicBezTo>
                    <a:pt x="1518182" y="1458197"/>
                    <a:pt x="1452142" y="1524237"/>
                    <a:pt x="1372132" y="1524237"/>
                  </a:cubicBezTo>
                  <a:lnTo>
                    <a:pt x="158750" y="1524237"/>
                  </a:lnTo>
                  <a:cubicBezTo>
                    <a:pt x="78740" y="1524237"/>
                    <a:pt x="12700" y="1459467"/>
                    <a:pt x="12700" y="1378187"/>
                  </a:cubicBezTo>
                  <a:close/>
                  <a:moveTo>
                    <a:pt x="1558822" y="1421367"/>
                  </a:moveTo>
                  <a:cubicBezTo>
                    <a:pt x="1558822" y="1501376"/>
                    <a:pt x="1491512" y="1567417"/>
                    <a:pt x="1411502" y="1567417"/>
                  </a:cubicBezTo>
                  <a:lnTo>
                    <a:pt x="197347" y="1567417"/>
                  </a:lnTo>
                  <a:cubicBezTo>
                    <a:pt x="157480" y="1567417"/>
                    <a:pt x="120650" y="1550906"/>
                    <a:pt x="93980" y="1522967"/>
                  </a:cubicBezTo>
                  <a:cubicBezTo>
                    <a:pt x="114300" y="1531856"/>
                    <a:pt x="135890" y="1536937"/>
                    <a:pt x="160020" y="1536937"/>
                  </a:cubicBezTo>
                  <a:lnTo>
                    <a:pt x="1373402" y="1536937"/>
                  </a:lnTo>
                  <a:cubicBezTo>
                    <a:pt x="1461032" y="1536937"/>
                    <a:pt x="1532152" y="1465817"/>
                    <a:pt x="1532152" y="1378187"/>
                  </a:cubicBezTo>
                  <a:lnTo>
                    <a:pt x="1532152" y="158750"/>
                  </a:lnTo>
                  <a:cubicBezTo>
                    <a:pt x="1532152" y="140970"/>
                    <a:pt x="1528342" y="123190"/>
                    <a:pt x="1523262" y="106680"/>
                  </a:cubicBezTo>
                  <a:cubicBezTo>
                    <a:pt x="1544852" y="132080"/>
                    <a:pt x="1558822" y="165100"/>
                    <a:pt x="1558822" y="201930"/>
                  </a:cubicBezTo>
                  <a:lnTo>
                    <a:pt x="1558822" y="1421367"/>
                  </a:lnTo>
                  <a:cubicBezTo>
                    <a:pt x="1558822" y="1421367"/>
                    <a:pt x="1558822" y="1421367"/>
                    <a:pt x="1558822" y="1421367"/>
                  </a:cubicBezTo>
                  <a:close/>
                </a:path>
              </a:pathLst>
            </a:custGeom>
            <a:solidFill>
              <a:srgbClr val="704430"/>
            </a:solidFill>
          </p:spPr>
        </p:sp>
      </p:grpSp>
      <p:pic>
        <p:nvPicPr>
          <p:cNvPr id="25" name="Picture 2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1518914" y="8218460"/>
            <a:ext cx="3453871" cy="3590981"/>
          </a:xfrm>
          <a:prstGeom prst="rect">
            <a:avLst/>
          </a:prstGeom>
        </p:spPr>
      </p:pic>
      <p:sp>
        <p:nvSpPr>
          <p:cNvPr id="8" name="Oval 7">
            <a:extLst>
              <a:ext uri="{FF2B5EF4-FFF2-40B4-BE49-F238E27FC236}">
                <a16:creationId xmlns:a16="http://schemas.microsoft.com/office/drawing/2014/main" id="{8C329108-0CED-87ED-DEFC-7E9E1B26676E}"/>
              </a:ext>
            </a:extLst>
          </p:cNvPr>
          <p:cNvSpPr/>
          <p:nvPr/>
        </p:nvSpPr>
        <p:spPr>
          <a:xfrm>
            <a:off x="8267700" y="393855"/>
            <a:ext cx="1752600" cy="12192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chemeClr val="bg2">
                    <a:lumMod val="25000"/>
                  </a:schemeClr>
                </a:solidFill>
                <a:latin typeface="Arial" panose="020B0604020202020204" pitchFamily="34" charset="0"/>
                <a:cs typeface="Arial" panose="020B0604020202020204" pitchFamily="34" charset="0"/>
              </a:rPr>
              <a:t>Giải</a:t>
            </a:r>
            <a:endParaRPr lang="en-US" sz="4000" b="1" dirty="0">
              <a:solidFill>
                <a:schemeClr val="bg2">
                  <a:lumMod val="25000"/>
                </a:schemeClr>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2507D74A-3C74-D5D6-3855-43631A040E83}"/>
              </a:ext>
            </a:extLst>
          </p:cNvPr>
          <p:cNvSpPr txBox="1"/>
          <p:nvPr/>
        </p:nvSpPr>
        <p:spPr>
          <a:xfrm>
            <a:off x="2018633" y="2005718"/>
            <a:ext cx="14841014" cy="751488"/>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45BB83CA-7FA1-1444-BC87-893CC114B37D}"/>
              </a:ext>
            </a:extLst>
          </p:cNvPr>
          <p:cNvSpPr txBox="1"/>
          <p:nvPr/>
        </p:nvSpPr>
        <p:spPr>
          <a:xfrm>
            <a:off x="2082626" y="1839338"/>
            <a:ext cx="15987625" cy="7369005"/>
          </a:xfrm>
          <a:prstGeom prst="rect">
            <a:avLst/>
          </a:prstGeom>
          <a:noFill/>
        </p:spPr>
        <p:txBody>
          <a:bodyPr wrap="square">
            <a:spAutoFit/>
          </a:bodyPr>
          <a:lstStyle/>
          <a:p>
            <a:pPr marL="0" marR="0" algn="just">
              <a:lnSpc>
                <a:spcPct val="150000"/>
              </a:lnSpc>
              <a:spcBef>
                <a:spcPts val="0"/>
              </a:spcBef>
              <a:spcAft>
                <a:spcPts val="800"/>
              </a:spcAft>
            </a:pP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  +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cách</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chọn</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kí</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tự</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đầu</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tiên</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từ</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bảng</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chữ</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cái</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nl-NL" sz="3600" dirty="0">
                <a:effectLst/>
                <a:latin typeface="Arial" panose="020B0604020202020204" pitchFamily="34" charset="0"/>
                <a:ea typeface="Times New Roman" panose="02020603050405020304" pitchFamily="18" charset="0"/>
                <a:cs typeface="Times New Roman" panose="02020603050405020304" pitchFamily="18" charset="0"/>
              </a:rPr>
              <a:t>là: 26 cách.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nl-NL" sz="3600" dirty="0">
                <a:effectLst/>
                <a:latin typeface="Arial" panose="020B0604020202020204" pitchFamily="34" charset="0"/>
                <a:ea typeface="Times New Roman" panose="02020603050405020304" pitchFamily="18" charset="0"/>
                <a:cs typeface="Times New Roman" panose="02020603050405020304" pitchFamily="18" charset="0"/>
              </a:rPr>
              <a:t>+ Số cách chọn kí tự thứ hai từ 10 chữ số là: 10 cách.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cách</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chọn</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kí</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tự</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thứ</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ba</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từ</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bảng</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chữ</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cái</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nl-NL" sz="3600" dirty="0">
                <a:effectLst/>
                <a:latin typeface="Arial" panose="020B0604020202020204" pitchFamily="34" charset="0"/>
                <a:ea typeface="Times New Roman" panose="02020603050405020304" pitchFamily="18" charset="0"/>
                <a:cs typeface="Times New Roman" panose="02020603050405020304" pitchFamily="18" charset="0"/>
              </a:rPr>
              <a:t>là: 26 cách.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nl-NL" sz="3600" dirty="0">
                <a:effectLst/>
                <a:latin typeface="Arial" panose="020B0604020202020204" pitchFamily="34" charset="0"/>
                <a:ea typeface="Times New Roman" panose="02020603050405020304" pitchFamily="18" charset="0"/>
                <a:cs typeface="Times New Roman" panose="02020603050405020304" pitchFamily="18" charset="0"/>
              </a:rPr>
              <a:t>+ Số cách chọn kí tự thứ tư từ 10 chữ số là: 10 cách.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cách</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chọn</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kí</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tự</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thứ</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năm</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từ</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bảng</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chữ</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cái</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nl-NL" sz="3600" dirty="0">
                <a:effectLst/>
                <a:latin typeface="Arial" panose="020B0604020202020204" pitchFamily="34" charset="0"/>
                <a:ea typeface="Times New Roman" panose="02020603050405020304" pitchFamily="18" charset="0"/>
                <a:cs typeface="Times New Roman" panose="02020603050405020304" pitchFamily="18" charset="0"/>
              </a:rPr>
              <a:t>là: 26 cách.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nl-NL" sz="3600" dirty="0">
                <a:effectLst/>
                <a:latin typeface="Arial" panose="020B0604020202020204" pitchFamily="34" charset="0"/>
                <a:ea typeface="Times New Roman" panose="02020603050405020304" pitchFamily="18" charset="0"/>
                <a:cs typeface="Times New Roman" panose="02020603050405020304" pitchFamily="18" charset="0"/>
              </a:rPr>
              <a:t>+ Số cách chọn kí tự cuối cùng từ 10 chữ số là: 10 cách.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Áp</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dụng</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quy</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tắc</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nhân</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ta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mã</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bưu</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chính</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có</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thể</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tạo</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ra </a:t>
            </a:r>
            <a:r>
              <a:rPr lang="nl-NL" sz="3600" dirty="0">
                <a:effectLst/>
                <a:latin typeface="Arial" panose="020B0604020202020204" pitchFamily="34" charset="0"/>
                <a:ea typeface="Times New Roman" panose="02020603050405020304" pitchFamily="18" charset="0"/>
                <a:cs typeface="Times New Roman" panose="02020603050405020304" pitchFamily="18" charset="0"/>
              </a:rPr>
              <a:t>là: </a:t>
            </a:r>
          </a:p>
          <a:p>
            <a:pPr marL="0" marR="0" algn="ctr">
              <a:lnSpc>
                <a:spcPct val="150000"/>
              </a:lnSpc>
              <a:spcBef>
                <a:spcPts val="0"/>
              </a:spcBef>
              <a:spcAft>
                <a:spcPts val="800"/>
              </a:spcAft>
            </a:pPr>
            <a:r>
              <a:rPr lang="nl-NL" sz="3600" dirty="0">
                <a:effectLst/>
                <a:latin typeface="Arial" panose="020B0604020202020204" pitchFamily="34" charset="0"/>
                <a:ea typeface="Times New Roman" panose="02020603050405020304" pitchFamily="18" charset="0"/>
                <a:cs typeface="Times New Roman" panose="02020603050405020304" pitchFamily="18" charset="0"/>
              </a:rPr>
              <a:t>26 . 10 . 26 . 10 . 26 . 10 = 17 576 000 mã bưu chính.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77820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fade">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grpSp>
        <p:nvGrpSpPr>
          <p:cNvPr id="3" name="Group 3"/>
          <p:cNvGrpSpPr/>
          <p:nvPr/>
        </p:nvGrpSpPr>
        <p:grpSpPr>
          <a:xfrm>
            <a:off x="1143000" y="874984"/>
            <a:ext cx="16459200" cy="9297715"/>
            <a:chOff x="0" y="0"/>
            <a:chExt cx="1570252" cy="1580117"/>
          </a:xfrm>
        </p:grpSpPr>
        <p:sp>
          <p:nvSpPr>
            <p:cNvPr id="4" name="Freeform 4"/>
            <p:cNvSpPr/>
            <p:nvPr/>
          </p:nvSpPr>
          <p:spPr>
            <a:xfrm>
              <a:off x="92710" y="106680"/>
              <a:ext cx="1466112" cy="1460737"/>
            </a:xfrm>
            <a:custGeom>
              <a:avLst/>
              <a:gdLst/>
              <a:ahLst/>
              <a:cxnLst/>
              <a:rect l="l" t="t" r="r" b="b"/>
              <a:pathLst>
                <a:path w="1466112" h="1460737">
                  <a:moveTo>
                    <a:pt x="1439442" y="1271507"/>
                  </a:moveTo>
                  <a:cubicBezTo>
                    <a:pt x="1439442" y="1359137"/>
                    <a:pt x="1363242" y="1430257"/>
                    <a:pt x="1281962" y="1430257"/>
                  </a:cubicBezTo>
                  <a:lnTo>
                    <a:pt x="66040" y="1430257"/>
                  </a:lnTo>
                  <a:cubicBezTo>
                    <a:pt x="43180" y="1430257"/>
                    <a:pt x="20320" y="1425177"/>
                    <a:pt x="0" y="1416287"/>
                  </a:cubicBezTo>
                  <a:cubicBezTo>
                    <a:pt x="26670" y="1444227"/>
                    <a:pt x="63500" y="1460737"/>
                    <a:pt x="103471" y="1460737"/>
                  </a:cubicBezTo>
                  <a:lnTo>
                    <a:pt x="1320062" y="1460737"/>
                  </a:lnTo>
                  <a:cubicBezTo>
                    <a:pt x="1400072" y="1460737"/>
                    <a:pt x="1466112" y="1394697"/>
                    <a:pt x="1466112" y="1314687"/>
                  </a:cubicBezTo>
                  <a:lnTo>
                    <a:pt x="1466112" y="95250"/>
                  </a:lnTo>
                  <a:cubicBezTo>
                    <a:pt x="1466112" y="58420"/>
                    <a:pt x="1452142" y="25400"/>
                    <a:pt x="1430552" y="0"/>
                  </a:cubicBezTo>
                  <a:cubicBezTo>
                    <a:pt x="1436902" y="16510"/>
                    <a:pt x="1439442" y="34290"/>
                    <a:pt x="1439442" y="52070"/>
                  </a:cubicBezTo>
                  <a:lnTo>
                    <a:pt x="1439442" y="1271507"/>
                  </a:lnTo>
                  <a:lnTo>
                    <a:pt x="1439442" y="1271507"/>
                  </a:lnTo>
                  <a:close/>
                </a:path>
              </a:pathLst>
            </a:custGeom>
            <a:solidFill>
              <a:srgbClr val="704430"/>
            </a:solidFill>
          </p:spPr>
        </p:sp>
        <p:sp>
          <p:nvSpPr>
            <p:cNvPr id="5" name="Freeform 5"/>
            <p:cNvSpPr/>
            <p:nvPr/>
          </p:nvSpPr>
          <p:spPr>
            <a:xfrm>
              <a:off x="12700" y="12700"/>
              <a:ext cx="1505482" cy="1511537"/>
            </a:xfrm>
            <a:custGeom>
              <a:avLst/>
              <a:gdLst/>
              <a:ahLst/>
              <a:cxnLst/>
              <a:rect l="l" t="t" r="r" b="b"/>
              <a:pathLst>
                <a:path w="1505482" h="1511537">
                  <a:moveTo>
                    <a:pt x="146050" y="1511537"/>
                  </a:moveTo>
                  <a:lnTo>
                    <a:pt x="1359432" y="1511537"/>
                  </a:lnTo>
                  <a:cubicBezTo>
                    <a:pt x="1439442" y="1511537"/>
                    <a:pt x="1505482" y="1445497"/>
                    <a:pt x="1505482" y="1365487"/>
                  </a:cubicBezTo>
                  <a:lnTo>
                    <a:pt x="1505482" y="146050"/>
                  </a:lnTo>
                  <a:cubicBezTo>
                    <a:pt x="1505482" y="66040"/>
                    <a:pt x="1439442" y="0"/>
                    <a:pt x="1359432" y="0"/>
                  </a:cubicBezTo>
                  <a:lnTo>
                    <a:pt x="146050" y="0"/>
                  </a:lnTo>
                  <a:cubicBezTo>
                    <a:pt x="66040" y="0"/>
                    <a:pt x="0" y="66040"/>
                    <a:pt x="0" y="146050"/>
                  </a:cubicBezTo>
                  <a:lnTo>
                    <a:pt x="0" y="1365487"/>
                  </a:lnTo>
                  <a:cubicBezTo>
                    <a:pt x="0" y="1446767"/>
                    <a:pt x="66040" y="1511537"/>
                    <a:pt x="146050" y="1511537"/>
                  </a:cubicBezTo>
                  <a:close/>
                </a:path>
              </a:pathLst>
            </a:custGeom>
            <a:solidFill>
              <a:srgbClr val="FFF3ED"/>
            </a:solidFill>
          </p:spPr>
        </p:sp>
        <p:sp>
          <p:nvSpPr>
            <p:cNvPr id="6" name="Freeform 6"/>
            <p:cNvSpPr/>
            <p:nvPr/>
          </p:nvSpPr>
          <p:spPr>
            <a:xfrm>
              <a:off x="0" y="0"/>
              <a:ext cx="1570252" cy="1580117"/>
            </a:xfrm>
            <a:custGeom>
              <a:avLst/>
              <a:gdLst/>
              <a:ahLst/>
              <a:cxnLst/>
              <a:rect l="l" t="t" r="r" b="b"/>
              <a:pathLst>
                <a:path w="1570252" h="1580117">
                  <a:moveTo>
                    <a:pt x="1506752" y="74930"/>
                  </a:moveTo>
                  <a:cubicBezTo>
                    <a:pt x="1478812" y="30480"/>
                    <a:pt x="1429282" y="0"/>
                    <a:pt x="1372132" y="0"/>
                  </a:cubicBezTo>
                  <a:lnTo>
                    <a:pt x="158750" y="0"/>
                  </a:lnTo>
                  <a:cubicBezTo>
                    <a:pt x="71120" y="0"/>
                    <a:pt x="0" y="71120"/>
                    <a:pt x="0" y="158750"/>
                  </a:cubicBezTo>
                  <a:lnTo>
                    <a:pt x="0" y="1378187"/>
                  </a:lnTo>
                  <a:cubicBezTo>
                    <a:pt x="0" y="1430257"/>
                    <a:pt x="25400" y="1475977"/>
                    <a:pt x="63500" y="1505187"/>
                  </a:cubicBezTo>
                  <a:cubicBezTo>
                    <a:pt x="91440" y="1549637"/>
                    <a:pt x="140970" y="1580117"/>
                    <a:pt x="197347" y="1580117"/>
                  </a:cubicBezTo>
                  <a:lnTo>
                    <a:pt x="1411502" y="1580117"/>
                  </a:lnTo>
                  <a:cubicBezTo>
                    <a:pt x="1499132" y="1580117"/>
                    <a:pt x="1570252" y="1508997"/>
                    <a:pt x="1570252" y="1421367"/>
                  </a:cubicBezTo>
                  <a:lnTo>
                    <a:pt x="1570252" y="201930"/>
                  </a:lnTo>
                  <a:cubicBezTo>
                    <a:pt x="1570252" y="149860"/>
                    <a:pt x="1544852" y="104140"/>
                    <a:pt x="1506752" y="74930"/>
                  </a:cubicBezTo>
                  <a:close/>
                  <a:moveTo>
                    <a:pt x="12700" y="1378187"/>
                  </a:moveTo>
                  <a:lnTo>
                    <a:pt x="12700" y="158750"/>
                  </a:lnTo>
                  <a:cubicBezTo>
                    <a:pt x="12700" y="78740"/>
                    <a:pt x="78740" y="12700"/>
                    <a:pt x="158750" y="12700"/>
                  </a:cubicBezTo>
                  <a:lnTo>
                    <a:pt x="1372132" y="12700"/>
                  </a:lnTo>
                  <a:cubicBezTo>
                    <a:pt x="1452142" y="12700"/>
                    <a:pt x="1518182" y="78740"/>
                    <a:pt x="1518182" y="158750"/>
                  </a:cubicBezTo>
                  <a:lnTo>
                    <a:pt x="1518182" y="1378187"/>
                  </a:lnTo>
                  <a:cubicBezTo>
                    <a:pt x="1518182" y="1458197"/>
                    <a:pt x="1452142" y="1524237"/>
                    <a:pt x="1372132" y="1524237"/>
                  </a:cubicBezTo>
                  <a:lnTo>
                    <a:pt x="158750" y="1524237"/>
                  </a:lnTo>
                  <a:cubicBezTo>
                    <a:pt x="78740" y="1524237"/>
                    <a:pt x="12700" y="1459467"/>
                    <a:pt x="12700" y="1378187"/>
                  </a:cubicBezTo>
                  <a:close/>
                  <a:moveTo>
                    <a:pt x="1558822" y="1421367"/>
                  </a:moveTo>
                  <a:cubicBezTo>
                    <a:pt x="1558822" y="1501376"/>
                    <a:pt x="1491512" y="1567417"/>
                    <a:pt x="1411502" y="1567417"/>
                  </a:cubicBezTo>
                  <a:lnTo>
                    <a:pt x="197347" y="1567417"/>
                  </a:lnTo>
                  <a:cubicBezTo>
                    <a:pt x="157480" y="1567417"/>
                    <a:pt x="120650" y="1550906"/>
                    <a:pt x="93980" y="1522967"/>
                  </a:cubicBezTo>
                  <a:cubicBezTo>
                    <a:pt x="114300" y="1531856"/>
                    <a:pt x="135890" y="1536937"/>
                    <a:pt x="160020" y="1536937"/>
                  </a:cubicBezTo>
                  <a:lnTo>
                    <a:pt x="1373402" y="1536937"/>
                  </a:lnTo>
                  <a:cubicBezTo>
                    <a:pt x="1461032" y="1536937"/>
                    <a:pt x="1532152" y="1465817"/>
                    <a:pt x="1532152" y="1378187"/>
                  </a:cubicBezTo>
                  <a:lnTo>
                    <a:pt x="1532152" y="158750"/>
                  </a:lnTo>
                  <a:cubicBezTo>
                    <a:pt x="1532152" y="140970"/>
                    <a:pt x="1528342" y="123190"/>
                    <a:pt x="1523262" y="106680"/>
                  </a:cubicBezTo>
                  <a:cubicBezTo>
                    <a:pt x="1544852" y="132080"/>
                    <a:pt x="1558822" y="165100"/>
                    <a:pt x="1558822" y="201930"/>
                  </a:cubicBezTo>
                  <a:lnTo>
                    <a:pt x="1558822" y="1421367"/>
                  </a:lnTo>
                  <a:cubicBezTo>
                    <a:pt x="1558822" y="1421367"/>
                    <a:pt x="1558822" y="1421367"/>
                    <a:pt x="1558822" y="1421367"/>
                  </a:cubicBezTo>
                  <a:close/>
                </a:path>
              </a:pathLst>
            </a:custGeom>
            <a:solidFill>
              <a:srgbClr val="704430"/>
            </a:solidFill>
          </p:spPr>
        </p:sp>
      </p:grpSp>
      <p:pic>
        <p:nvPicPr>
          <p:cNvPr id="25" name="Picture 2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1518914" y="8218460"/>
            <a:ext cx="3453871" cy="3590981"/>
          </a:xfrm>
          <a:prstGeom prst="rect">
            <a:avLst/>
          </a:prstGeom>
        </p:spPr>
      </p:pic>
      <p:sp>
        <p:nvSpPr>
          <p:cNvPr id="8" name="Oval 7">
            <a:extLst>
              <a:ext uri="{FF2B5EF4-FFF2-40B4-BE49-F238E27FC236}">
                <a16:creationId xmlns:a16="http://schemas.microsoft.com/office/drawing/2014/main" id="{8C329108-0CED-87ED-DEFC-7E9E1B26676E}"/>
              </a:ext>
            </a:extLst>
          </p:cNvPr>
          <p:cNvSpPr/>
          <p:nvPr/>
        </p:nvSpPr>
        <p:spPr>
          <a:xfrm>
            <a:off x="8267700" y="393855"/>
            <a:ext cx="1752600" cy="12192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2">
                    <a:lumMod val="25000"/>
                  </a:schemeClr>
                </a:solidFill>
                <a:latin typeface="Arial" panose="020B0604020202020204" pitchFamily="34" charset="0"/>
                <a:cs typeface="Arial" panose="020B0604020202020204" pitchFamily="34" charset="0"/>
              </a:rPr>
              <a:t>Giải</a:t>
            </a:r>
          </a:p>
        </p:txBody>
      </p:sp>
      <p:sp>
        <p:nvSpPr>
          <p:cNvPr id="11" name="TextBox 10">
            <a:extLst>
              <a:ext uri="{FF2B5EF4-FFF2-40B4-BE49-F238E27FC236}">
                <a16:creationId xmlns:a16="http://schemas.microsoft.com/office/drawing/2014/main" id="{F1CD86D9-544A-636F-374B-273BC808530C}"/>
              </a:ext>
            </a:extLst>
          </p:cNvPr>
          <p:cNvSpPr txBox="1"/>
          <p:nvPr/>
        </p:nvSpPr>
        <p:spPr>
          <a:xfrm>
            <a:off x="1947657" y="1423840"/>
            <a:ext cx="14866413" cy="8200002"/>
          </a:xfrm>
          <a:prstGeom prst="rect">
            <a:avLst/>
          </a:prstGeom>
          <a:noFill/>
        </p:spPr>
        <p:txBody>
          <a:bodyPr wrap="square">
            <a:spAutoFit/>
          </a:bodyPr>
          <a:lstStyle/>
          <a:p>
            <a:pPr marL="0" marR="0" algn="just">
              <a:lnSpc>
                <a:spcPct val="150000"/>
              </a:lnSpc>
              <a:spcBef>
                <a:spcPts val="0"/>
              </a:spcBef>
              <a:spcAft>
                <a:spcPts val="800"/>
              </a:spcAft>
            </a:pPr>
            <a:r>
              <a:rPr lang="nl-NL" sz="3600" dirty="0">
                <a:effectLst/>
                <a:latin typeface="Arial" panose="020B0604020202020204" pitchFamily="34" charset="0"/>
                <a:ea typeface="Times New Roman" panose="02020603050405020304" pitchFamily="18" charset="0"/>
                <a:cs typeface="Times New Roman" panose="02020603050405020304" pitchFamily="18" charset="0"/>
              </a:rPr>
              <a:t>b. + Do kí tự đầu tiên cần chọn là chữ “S” nên số cách chọn kí tự đầu tiên là: 1 cách.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nl-NL" sz="3600" dirty="0">
                <a:effectLst/>
                <a:latin typeface="Arial" panose="020B0604020202020204" pitchFamily="34" charset="0"/>
                <a:ea typeface="Times New Roman" panose="02020603050405020304" pitchFamily="18" charset="0"/>
                <a:cs typeface="Times New Roman" panose="02020603050405020304" pitchFamily="18" charset="0"/>
              </a:rPr>
              <a:t>+ Số cách chọn kí tự thứ hai từ 10 chữ số là: 10 cách.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cách</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chọn</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kí</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tự</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thứ</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ba</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từ</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bảng</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chữ</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cái</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nl-NL" sz="3600" dirty="0">
                <a:effectLst/>
                <a:latin typeface="Arial" panose="020B0604020202020204" pitchFamily="34" charset="0"/>
                <a:ea typeface="Times New Roman" panose="02020603050405020304" pitchFamily="18" charset="0"/>
                <a:cs typeface="Times New Roman" panose="02020603050405020304" pitchFamily="18" charset="0"/>
              </a:rPr>
              <a:t>là: 26 cách.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nl-NL" sz="3600" dirty="0">
                <a:effectLst/>
                <a:latin typeface="Arial" panose="020B0604020202020204" pitchFamily="34" charset="0"/>
                <a:ea typeface="Times New Roman" panose="02020603050405020304" pitchFamily="18" charset="0"/>
                <a:cs typeface="Times New Roman" panose="02020603050405020304" pitchFamily="18" charset="0"/>
              </a:rPr>
              <a:t>+ Số cách chọn kí tự thứ tư từ 10 chữ số là: 10 cách.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cách</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chọn</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kí</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tự</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thứ</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năm</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từ</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bảng</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chữ</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cái</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nl-NL" sz="3600" dirty="0">
                <a:effectLst/>
                <a:latin typeface="Arial" panose="020B0604020202020204" pitchFamily="34" charset="0"/>
                <a:ea typeface="Times New Roman" panose="02020603050405020304" pitchFamily="18" charset="0"/>
                <a:cs typeface="Times New Roman" panose="02020603050405020304" pitchFamily="18" charset="0"/>
              </a:rPr>
              <a:t>là: 26 cách.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nl-NL" sz="3600" dirty="0">
                <a:effectLst/>
                <a:latin typeface="Arial" panose="020B0604020202020204" pitchFamily="34" charset="0"/>
                <a:ea typeface="Times New Roman" panose="02020603050405020304" pitchFamily="18" charset="0"/>
                <a:cs typeface="Times New Roman" panose="02020603050405020304" pitchFamily="18" charset="0"/>
              </a:rPr>
              <a:t>+ Số cách chọn kí tự cuối cùng từ 10 chữ số là: 10 cách.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nl-NL" sz="3600" dirty="0">
                <a:effectLst/>
                <a:latin typeface="Arial" panose="020B0604020202020204" pitchFamily="34" charset="0"/>
                <a:ea typeface="Times New Roman" panose="02020603050405020304" pitchFamily="18" charset="0"/>
                <a:cs typeface="Times New Roman" panose="02020603050405020304" pitchFamily="18" charset="0"/>
              </a:rPr>
              <a:t>Áp dụng quy tắc nhân, có thể tạo ra: 1 . 10 . 26 . 10 . 26 . 10 = 676 000 mã bưu chính bắt đầu bằng chữ “S”.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622370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1000"/>
                                        <p:tgtEl>
                                          <p:spTgt spid="11">
                                            <p:txEl>
                                              <p:pRg st="1" end="1"/>
                                            </p:txEl>
                                          </p:spTgt>
                                        </p:tgtEl>
                                      </p:cBhvr>
                                    </p:animEffect>
                                    <p:anim calcmode="lin" valueType="num">
                                      <p:cBhvr>
                                        <p:cTn id="1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fade">
                                      <p:cBhvr>
                                        <p:cTn id="19" dur="1000"/>
                                        <p:tgtEl>
                                          <p:spTgt spid="11">
                                            <p:txEl>
                                              <p:pRg st="2" end="2"/>
                                            </p:txEl>
                                          </p:spTgt>
                                        </p:tgtEl>
                                      </p:cBhvr>
                                    </p:animEffect>
                                    <p:anim calcmode="lin" valueType="num">
                                      <p:cBhvr>
                                        <p:cTn id="20"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animEffect transition="in" filter="fade">
                                      <p:cBhvr>
                                        <p:cTn id="26" dur="1000"/>
                                        <p:tgtEl>
                                          <p:spTgt spid="11">
                                            <p:txEl>
                                              <p:pRg st="3" end="3"/>
                                            </p:txEl>
                                          </p:spTgt>
                                        </p:tgtEl>
                                      </p:cBhvr>
                                    </p:animEffect>
                                    <p:anim calcmode="lin" valueType="num">
                                      <p:cBhvr>
                                        <p:cTn id="27"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1">
                                            <p:txEl>
                                              <p:pRg st="4" end="4"/>
                                            </p:txEl>
                                          </p:spTgt>
                                        </p:tgtEl>
                                        <p:attrNameLst>
                                          <p:attrName>style.visibility</p:attrName>
                                        </p:attrNameLst>
                                      </p:cBhvr>
                                      <p:to>
                                        <p:strVal val="visible"/>
                                      </p:to>
                                    </p:set>
                                    <p:animEffect transition="in" filter="fade">
                                      <p:cBhvr>
                                        <p:cTn id="33" dur="1000"/>
                                        <p:tgtEl>
                                          <p:spTgt spid="11">
                                            <p:txEl>
                                              <p:pRg st="4" end="4"/>
                                            </p:txEl>
                                          </p:spTgt>
                                        </p:tgtEl>
                                      </p:cBhvr>
                                    </p:animEffect>
                                    <p:anim calcmode="lin" valueType="num">
                                      <p:cBhvr>
                                        <p:cTn id="34"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1">
                                            <p:txEl>
                                              <p:pRg st="5" end="5"/>
                                            </p:txEl>
                                          </p:spTgt>
                                        </p:tgtEl>
                                        <p:attrNameLst>
                                          <p:attrName>style.visibility</p:attrName>
                                        </p:attrNameLst>
                                      </p:cBhvr>
                                      <p:to>
                                        <p:strVal val="visible"/>
                                      </p:to>
                                    </p:set>
                                    <p:animEffect transition="in" filter="fade">
                                      <p:cBhvr>
                                        <p:cTn id="40" dur="1000"/>
                                        <p:tgtEl>
                                          <p:spTgt spid="11">
                                            <p:txEl>
                                              <p:pRg st="5" end="5"/>
                                            </p:txEl>
                                          </p:spTgt>
                                        </p:tgtEl>
                                      </p:cBhvr>
                                    </p:animEffect>
                                    <p:anim calcmode="lin" valueType="num">
                                      <p:cBhvr>
                                        <p:cTn id="41"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1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1">
                                            <p:txEl>
                                              <p:pRg st="6" end="6"/>
                                            </p:txEl>
                                          </p:spTgt>
                                        </p:tgtEl>
                                        <p:attrNameLst>
                                          <p:attrName>style.visibility</p:attrName>
                                        </p:attrNameLst>
                                      </p:cBhvr>
                                      <p:to>
                                        <p:strVal val="visible"/>
                                      </p:to>
                                    </p:set>
                                    <p:animEffect transition="in" filter="fade">
                                      <p:cBhvr>
                                        <p:cTn id="47" dur="1000"/>
                                        <p:tgtEl>
                                          <p:spTgt spid="11">
                                            <p:txEl>
                                              <p:pRg st="6" end="6"/>
                                            </p:txEl>
                                          </p:spTgt>
                                        </p:tgtEl>
                                      </p:cBhvr>
                                    </p:animEffect>
                                    <p:anim calcmode="lin" valueType="num">
                                      <p:cBhvr>
                                        <p:cTn id="48"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grpSp>
        <p:nvGrpSpPr>
          <p:cNvPr id="3" name="Group 3"/>
          <p:cNvGrpSpPr/>
          <p:nvPr/>
        </p:nvGrpSpPr>
        <p:grpSpPr>
          <a:xfrm>
            <a:off x="652734" y="835848"/>
            <a:ext cx="17254266" cy="9641651"/>
            <a:chOff x="0" y="0"/>
            <a:chExt cx="1570252" cy="1580117"/>
          </a:xfrm>
        </p:grpSpPr>
        <p:sp>
          <p:nvSpPr>
            <p:cNvPr id="4" name="Freeform 4"/>
            <p:cNvSpPr/>
            <p:nvPr/>
          </p:nvSpPr>
          <p:spPr>
            <a:xfrm>
              <a:off x="92710" y="106680"/>
              <a:ext cx="1466112" cy="1460737"/>
            </a:xfrm>
            <a:custGeom>
              <a:avLst/>
              <a:gdLst/>
              <a:ahLst/>
              <a:cxnLst/>
              <a:rect l="l" t="t" r="r" b="b"/>
              <a:pathLst>
                <a:path w="1466112" h="1460737">
                  <a:moveTo>
                    <a:pt x="1439442" y="1271507"/>
                  </a:moveTo>
                  <a:cubicBezTo>
                    <a:pt x="1439442" y="1359137"/>
                    <a:pt x="1363242" y="1430257"/>
                    <a:pt x="1281962" y="1430257"/>
                  </a:cubicBezTo>
                  <a:lnTo>
                    <a:pt x="66040" y="1430257"/>
                  </a:lnTo>
                  <a:cubicBezTo>
                    <a:pt x="43180" y="1430257"/>
                    <a:pt x="20320" y="1425177"/>
                    <a:pt x="0" y="1416287"/>
                  </a:cubicBezTo>
                  <a:cubicBezTo>
                    <a:pt x="26670" y="1444227"/>
                    <a:pt x="63500" y="1460737"/>
                    <a:pt x="103471" y="1460737"/>
                  </a:cubicBezTo>
                  <a:lnTo>
                    <a:pt x="1320062" y="1460737"/>
                  </a:lnTo>
                  <a:cubicBezTo>
                    <a:pt x="1400072" y="1460737"/>
                    <a:pt x="1466112" y="1394697"/>
                    <a:pt x="1466112" y="1314687"/>
                  </a:cubicBezTo>
                  <a:lnTo>
                    <a:pt x="1466112" y="95250"/>
                  </a:lnTo>
                  <a:cubicBezTo>
                    <a:pt x="1466112" y="58420"/>
                    <a:pt x="1452142" y="25400"/>
                    <a:pt x="1430552" y="0"/>
                  </a:cubicBezTo>
                  <a:cubicBezTo>
                    <a:pt x="1436902" y="16510"/>
                    <a:pt x="1439442" y="34290"/>
                    <a:pt x="1439442" y="52070"/>
                  </a:cubicBezTo>
                  <a:lnTo>
                    <a:pt x="1439442" y="1271507"/>
                  </a:lnTo>
                  <a:lnTo>
                    <a:pt x="1439442" y="1271507"/>
                  </a:lnTo>
                  <a:close/>
                </a:path>
              </a:pathLst>
            </a:custGeom>
            <a:solidFill>
              <a:srgbClr val="704430"/>
            </a:solidFill>
          </p:spPr>
        </p:sp>
        <p:sp>
          <p:nvSpPr>
            <p:cNvPr id="5" name="Freeform 5"/>
            <p:cNvSpPr/>
            <p:nvPr/>
          </p:nvSpPr>
          <p:spPr>
            <a:xfrm>
              <a:off x="12700" y="12700"/>
              <a:ext cx="1505482" cy="1511537"/>
            </a:xfrm>
            <a:custGeom>
              <a:avLst/>
              <a:gdLst/>
              <a:ahLst/>
              <a:cxnLst/>
              <a:rect l="l" t="t" r="r" b="b"/>
              <a:pathLst>
                <a:path w="1505482" h="1511537">
                  <a:moveTo>
                    <a:pt x="146050" y="1511537"/>
                  </a:moveTo>
                  <a:lnTo>
                    <a:pt x="1359432" y="1511537"/>
                  </a:lnTo>
                  <a:cubicBezTo>
                    <a:pt x="1439442" y="1511537"/>
                    <a:pt x="1505482" y="1445497"/>
                    <a:pt x="1505482" y="1365487"/>
                  </a:cubicBezTo>
                  <a:lnTo>
                    <a:pt x="1505482" y="146050"/>
                  </a:lnTo>
                  <a:cubicBezTo>
                    <a:pt x="1505482" y="66040"/>
                    <a:pt x="1439442" y="0"/>
                    <a:pt x="1359432" y="0"/>
                  </a:cubicBezTo>
                  <a:lnTo>
                    <a:pt x="146050" y="0"/>
                  </a:lnTo>
                  <a:cubicBezTo>
                    <a:pt x="66040" y="0"/>
                    <a:pt x="0" y="66040"/>
                    <a:pt x="0" y="146050"/>
                  </a:cubicBezTo>
                  <a:lnTo>
                    <a:pt x="0" y="1365487"/>
                  </a:lnTo>
                  <a:cubicBezTo>
                    <a:pt x="0" y="1446767"/>
                    <a:pt x="66040" y="1511537"/>
                    <a:pt x="146050" y="1511537"/>
                  </a:cubicBezTo>
                  <a:close/>
                </a:path>
              </a:pathLst>
            </a:custGeom>
            <a:solidFill>
              <a:srgbClr val="FFF3ED"/>
            </a:solidFill>
          </p:spPr>
        </p:sp>
        <p:sp>
          <p:nvSpPr>
            <p:cNvPr id="6" name="Freeform 6"/>
            <p:cNvSpPr/>
            <p:nvPr/>
          </p:nvSpPr>
          <p:spPr>
            <a:xfrm>
              <a:off x="0" y="0"/>
              <a:ext cx="1570252" cy="1580117"/>
            </a:xfrm>
            <a:custGeom>
              <a:avLst/>
              <a:gdLst/>
              <a:ahLst/>
              <a:cxnLst/>
              <a:rect l="l" t="t" r="r" b="b"/>
              <a:pathLst>
                <a:path w="1570252" h="1580117">
                  <a:moveTo>
                    <a:pt x="1506752" y="74930"/>
                  </a:moveTo>
                  <a:cubicBezTo>
                    <a:pt x="1478812" y="30480"/>
                    <a:pt x="1429282" y="0"/>
                    <a:pt x="1372132" y="0"/>
                  </a:cubicBezTo>
                  <a:lnTo>
                    <a:pt x="158750" y="0"/>
                  </a:lnTo>
                  <a:cubicBezTo>
                    <a:pt x="71120" y="0"/>
                    <a:pt x="0" y="71120"/>
                    <a:pt x="0" y="158750"/>
                  </a:cubicBezTo>
                  <a:lnTo>
                    <a:pt x="0" y="1378187"/>
                  </a:lnTo>
                  <a:cubicBezTo>
                    <a:pt x="0" y="1430257"/>
                    <a:pt x="25400" y="1475977"/>
                    <a:pt x="63500" y="1505187"/>
                  </a:cubicBezTo>
                  <a:cubicBezTo>
                    <a:pt x="91440" y="1549637"/>
                    <a:pt x="140970" y="1580117"/>
                    <a:pt x="197347" y="1580117"/>
                  </a:cubicBezTo>
                  <a:lnTo>
                    <a:pt x="1411502" y="1580117"/>
                  </a:lnTo>
                  <a:cubicBezTo>
                    <a:pt x="1499132" y="1580117"/>
                    <a:pt x="1570252" y="1508997"/>
                    <a:pt x="1570252" y="1421367"/>
                  </a:cubicBezTo>
                  <a:lnTo>
                    <a:pt x="1570252" y="201930"/>
                  </a:lnTo>
                  <a:cubicBezTo>
                    <a:pt x="1570252" y="149860"/>
                    <a:pt x="1544852" y="104140"/>
                    <a:pt x="1506752" y="74930"/>
                  </a:cubicBezTo>
                  <a:close/>
                  <a:moveTo>
                    <a:pt x="12700" y="1378187"/>
                  </a:moveTo>
                  <a:lnTo>
                    <a:pt x="12700" y="158750"/>
                  </a:lnTo>
                  <a:cubicBezTo>
                    <a:pt x="12700" y="78740"/>
                    <a:pt x="78740" y="12700"/>
                    <a:pt x="158750" y="12700"/>
                  </a:cubicBezTo>
                  <a:lnTo>
                    <a:pt x="1372132" y="12700"/>
                  </a:lnTo>
                  <a:cubicBezTo>
                    <a:pt x="1452142" y="12700"/>
                    <a:pt x="1518182" y="78740"/>
                    <a:pt x="1518182" y="158750"/>
                  </a:cubicBezTo>
                  <a:lnTo>
                    <a:pt x="1518182" y="1378187"/>
                  </a:lnTo>
                  <a:cubicBezTo>
                    <a:pt x="1518182" y="1458197"/>
                    <a:pt x="1452142" y="1524237"/>
                    <a:pt x="1372132" y="1524237"/>
                  </a:cubicBezTo>
                  <a:lnTo>
                    <a:pt x="158750" y="1524237"/>
                  </a:lnTo>
                  <a:cubicBezTo>
                    <a:pt x="78740" y="1524237"/>
                    <a:pt x="12700" y="1459467"/>
                    <a:pt x="12700" y="1378187"/>
                  </a:cubicBezTo>
                  <a:close/>
                  <a:moveTo>
                    <a:pt x="1558822" y="1421367"/>
                  </a:moveTo>
                  <a:cubicBezTo>
                    <a:pt x="1558822" y="1501376"/>
                    <a:pt x="1491512" y="1567417"/>
                    <a:pt x="1411502" y="1567417"/>
                  </a:cubicBezTo>
                  <a:lnTo>
                    <a:pt x="197347" y="1567417"/>
                  </a:lnTo>
                  <a:cubicBezTo>
                    <a:pt x="157480" y="1567417"/>
                    <a:pt x="120650" y="1550906"/>
                    <a:pt x="93980" y="1522967"/>
                  </a:cubicBezTo>
                  <a:cubicBezTo>
                    <a:pt x="114300" y="1531856"/>
                    <a:pt x="135890" y="1536937"/>
                    <a:pt x="160020" y="1536937"/>
                  </a:cubicBezTo>
                  <a:lnTo>
                    <a:pt x="1373402" y="1536937"/>
                  </a:lnTo>
                  <a:cubicBezTo>
                    <a:pt x="1461032" y="1536937"/>
                    <a:pt x="1532152" y="1465817"/>
                    <a:pt x="1532152" y="1378187"/>
                  </a:cubicBezTo>
                  <a:lnTo>
                    <a:pt x="1532152" y="158750"/>
                  </a:lnTo>
                  <a:cubicBezTo>
                    <a:pt x="1532152" y="140970"/>
                    <a:pt x="1528342" y="123190"/>
                    <a:pt x="1523262" y="106680"/>
                  </a:cubicBezTo>
                  <a:cubicBezTo>
                    <a:pt x="1544852" y="132080"/>
                    <a:pt x="1558822" y="165100"/>
                    <a:pt x="1558822" y="201930"/>
                  </a:cubicBezTo>
                  <a:lnTo>
                    <a:pt x="1558822" y="1421367"/>
                  </a:lnTo>
                  <a:cubicBezTo>
                    <a:pt x="1558822" y="1421367"/>
                    <a:pt x="1558822" y="1421367"/>
                    <a:pt x="1558822" y="1421367"/>
                  </a:cubicBezTo>
                  <a:close/>
                </a:path>
              </a:pathLst>
            </a:custGeom>
            <a:solidFill>
              <a:srgbClr val="704430"/>
            </a:solidFill>
          </p:spPr>
        </p:sp>
      </p:grpSp>
      <p:pic>
        <p:nvPicPr>
          <p:cNvPr id="25" name="Picture 2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2055258" y="7886700"/>
            <a:ext cx="3453871" cy="3590981"/>
          </a:xfrm>
          <a:prstGeom prst="rect">
            <a:avLst/>
          </a:prstGeom>
        </p:spPr>
      </p:pic>
      <p:sp>
        <p:nvSpPr>
          <p:cNvPr id="8" name="Oval 7">
            <a:extLst>
              <a:ext uri="{FF2B5EF4-FFF2-40B4-BE49-F238E27FC236}">
                <a16:creationId xmlns:a16="http://schemas.microsoft.com/office/drawing/2014/main" id="{8C329108-0CED-87ED-DEFC-7E9E1B26676E}"/>
              </a:ext>
            </a:extLst>
          </p:cNvPr>
          <p:cNvSpPr/>
          <p:nvPr/>
        </p:nvSpPr>
        <p:spPr>
          <a:xfrm>
            <a:off x="8206272" y="-20064"/>
            <a:ext cx="1752600" cy="12192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2">
                    <a:lumMod val="25000"/>
                  </a:schemeClr>
                </a:solidFill>
                <a:latin typeface="Arial" panose="020B0604020202020204" pitchFamily="34" charset="0"/>
                <a:cs typeface="Arial" panose="020B0604020202020204" pitchFamily="34" charset="0"/>
              </a:rPr>
              <a:t>Giải</a:t>
            </a:r>
          </a:p>
        </p:txBody>
      </p:sp>
      <p:sp>
        <p:nvSpPr>
          <p:cNvPr id="10" name="TextBox 9">
            <a:extLst>
              <a:ext uri="{FF2B5EF4-FFF2-40B4-BE49-F238E27FC236}">
                <a16:creationId xmlns:a16="http://schemas.microsoft.com/office/drawing/2014/main" id="{371F5B70-C29C-2230-E8C3-825F5D1791A7}"/>
              </a:ext>
            </a:extLst>
          </p:cNvPr>
          <p:cNvSpPr txBox="1"/>
          <p:nvPr/>
        </p:nvSpPr>
        <p:spPr>
          <a:xfrm>
            <a:off x="1103139" y="1090976"/>
            <a:ext cx="15958866" cy="8928406"/>
          </a:xfrm>
          <a:prstGeom prst="rect">
            <a:avLst/>
          </a:prstGeom>
          <a:noFill/>
        </p:spPr>
        <p:txBody>
          <a:bodyPr wrap="square">
            <a:spAutoFit/>
          </a:bodyPr>
          <a:lstStyle/>
          <a:p>
            <a:pPr marL="0" marR="0" algn="just">
              <a:lnSpc>
                <a:spcPct val="150000"/>
              </a:lnSpc>
              <a:spcBef>
                <a:spcPts val="0"/>
              </a:spcBef>
              <a:spcAft>
                <a:spcPts val="800"/>
              </a:spcAft>
            </a:pPr>
            <a:r>
              <a:rPr lang="nl-NL" sz="3600" dirty="0">
                <a:effectLst/>
                <a:latin typeface="Arial" panose="020B0604020202020204" pitchFamily="34" charset="0"/>
                <a:ea typeface="Times New Roman" panose="02020603050405020304" pitchFamily="18" charset="0"/>
                <a:cs typeface="Times New Roman" panose="02020603050405020304" pitchFamily="18" charset="0"/>
              </a:rPr>
              <a:t>c. + Do kí tự đầu tiên cần chọn là chữ “S” nên số cách chọn kí tự đầu tiên là: 1 cách.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nl-NL" sz="3600" dirty="0">
                <a:effectLst/>
                <a:latin typeface="Arial" panose="020B0604020202020204" pitchFamily="34" charset="0"/>
                <a:ea typeface="Times New Roman" panose="02020603050405020304" pitchFamily="18" charset="0"/>
                <a:cs typeface="Times New Roman" panose="02020603050405020304" pitchFamily="18" charset="0"/>
              </a:rPr>
              <a:t>+ Số cách chọn kí tự thứ hai từ 10 chữ số là: 10 cách.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cách</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chọn</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kí</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tự</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thứ</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ba</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từ</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bảng</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chữ</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cái</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nl-NL" sz="3600" dirty="0">
                <a:effectLst/>
                <a:latin typeface="Arial" panose="020B0604020202020204" pitchFamily="34" charset="0"/>
                <a:ea typeface="Times New Roman" panose="02020603050405020304" pitchFamily="18" charset="0"/>
                <a:cs typeface="Times New Roman" panose="02020603050405020304" pitchFamily="18" charset="0"/>
              </a:rPr>
              <a:t>là: 26 cách.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nl-NL" sz="3600" dirty="0">
                <a:effectLst/>
                <a:latin typeface="Arial" panose="020B0604020202020204" pitchFamily="34" charset="0"/>
                <a:ea typeface="Times New Roman" panose="02020603050405020304" pitchFamily="18" charset="0"/>
                <a:cs typeface="Times New Roman" panose="02020603050405020304" pitchFamily="18" charset="0"/>
              </a:rPr>
              <a:t>+ Số cách chọn kí tự thứ tư từ 10 chữ số là: 10 cách.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Số</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cách</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chọn</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kí</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tự</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thứ</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năm</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từ</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bảng</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chữ</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fr-FR" sz="36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cái</a:t>
            </a:r>
            <a:r>
              <a:rPr lang="fr-FR" sz="36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nl-NL" sz="3600" dirty="0">
                <a:effectLst/>
                <a:latin typeface="Arial" panose="020B0604020202020204" pitchFamily="34" charset="0"/>
                <a:ea typeface="Times New Roman" panose="02020603050405020304" pitchFamily="18" charset="0"/>
                <a:cs typeface="Times New Roman" panose="02020603050405020304" pitchFamily="18" charset="0"/>
              </a:rPr>
              <a:t>là: 26 cách.</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800"/>
              </a:spcAft>
            </a:pPr>
            <a:r>
              <a:rPr lang="nl-NL" sz="3600" dirty="0">
                <a:effectLst/>
                <a:latin typeface="Arial" panose="020B0604020202020204" pitchFamily="34" charset="0"/>
                <a:ea typeface="Times New Roman" panose="02020603050405020304" pitchFamily="18" charset="0"/>
                <a:cs typeface="Times New Roman" panose="02020603050405020304" pitchFamily="18" charset="0"/>
              </a:rPr>
              <a:t>+ Do kí tự cuối cùng cần chọn là chữ số “8” nên số cách chọn kí tự cuối cùng là: 1 cách.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nl-NL" sz="3600" dirty="0">
                <a:effectLst/>
                <a:latin typeface="Arial" panose="020B0604020202020204" pitchFamily="34" charset="0"/>
                <a:ea typeface="Times New Roman" panose="02020603050405020304" pitchFamily="18" charset="0"/>
                <a:cs typeface="Times New Roman" panose="02020603050405020304" pitchFamily="18" charset="0"/>
              </a:rPr>
              <a:t>Áp dụng quy tắc nhân, có thể tạo ra: 1. 10 . 26 . 10 . 26 = 67 600 mã bắt đầu bằng chữ S và kết thúc bằng chữ số 8.</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63392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anim calcmode="lin" valueType="num">
                                      <p:cBhvr>
                                        <p:cTn id="13"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Effect transition="in" filter="fade">
                                      <p:cBhvr>
                                        <p:cTn id="19" dur="1000"/>
                                        <p:tgtEl>
                                          <p:spTgt spid="10">
                                            <p:txEl>
                                              <p:pRg st="2" end="2"/>
                                            </p:txEl>
                                          </p:spTgt>
                                        </p:tgtEl>
                                      </p:cBhvr>
                                    </p:animEffect>
                                    <p:anim calcmode="lin" valueType="num">
                                      <p:cBhvr>
                                        <p:cTn id="20"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0">
                                            <p:txEl>
                                              <p:pRg st="3" end="3"/>
                                            </p:txEl>
                                          </p:spTgt>
                                        </p:tgtEl>
                                        <p:attrNameLst>
                                          <p:attrName>style.visibility</p:attrName>
                                        </p:attrNameLst>
                                      </p:cBhvr>
                                      <p:to>
                                        <p:strVal val="visible"/>
                                      </p:to>
                                    </p:set>
                                    <p:animEffect transition="in" filter="fade">
                                      <p:cBhvr>
                                        <p:cTn id="26" dur="1000"/>
                                        <p:tgtEl>
                                          <p:spTgt spid="10">
                                            <p:txEl>
                                              <p:pRg st="3" end="3"/>
                                            </p:txEl>
                                          </p:spTgt>
                                        </p:tgtEl>
                                      </p:cBhvr>
                                    </p:animEffect>
                                    <p:anim calcmode="lin" valueType="num">
                                      <p:cBhvr>
                                        <p:cTn id="27"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animEffect transition="in" filter="fade">
                                      <p:cBhvr>
                                        <p:cTn id="33" dur="1000"/>
                                        <p:tgtEl>
                                          <p:spTgt spid="10">
                                            <p:txEl>
                                              <p:pRg st="4" end="4"/>
                                            </p:txEl>
                                          </p:spTgt>
                                        </p:tgtEl>
                                      </p:cBhvr>
                                    </p:animEffect>
                                    <p:anim calcmode="lin" valueType="num">
                                      <p:cBhvr>
                                        <p:cTn id="3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0">
                                            <p:txEl>
                                              <p:pRg st="5" end="5"/>
                                            </p:txEl>
                                          </p:spTgt>
                                        </p:tgtEl>
                                        <p:attrNameLst>
                                          <p:attrName>style.visibility</p:attrName>
                                        </p:attrNameLst>
                                      </p:cBhvr>
                                      <p:to>
                                        <p:strVal val="visible"/>
                                      </p:to>
                                    </p:set>
                                    <p:animEffect transition="in" filter="fade">
                                      <p:cBhvr>
                                        <p:cTn id="40" dur="1000"/>
                                        <p:tgtEl>
                                          <p:spTgt spid="10">
                                            <p:txEl>
                                              <p:pRg st="5" end="5"/>
                                            </p:txEl>
                                          </p:spTgt>
                                        </p:tgtEl>
                                      </p:cBhvr>
                                    </p:animEffect>
                                    <p:anim calcmode="lin" valueType="num">
                                      <p:cBhvr>
                                        <p:cTn id="41"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1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0">
                                            <p:txEl>
                                              <p:pRg st="6" end="6"/>
                                            </p:txEl>
                                          </p:spTgt>
                                        </p:tgtEl>
                                        <p:attrNameLst>
                                          <p:attrName>style.visibility</p:attrName>
                                        </p:attrNameLst>
                                      </p:cBhvr>
                                      <p:to>
                                        <p:strVal val="visible"/>
                                      </p:to>
                                    </p:set>
                                    <p:animEffect transition="in" filter="fade">
                                      <p:cBhvr>
                                        <p:cTn id="47" dur="1000"/>
                                        <p:tgtEl>
                                          <p:spTgt spid="10">
                                            <p:txEl>
                                              <p:pRg st="6" end="6"/>
                                            </p:txEl>
                                          </p:spTgt>
                                        </p:tgtEl>
                                      </p:cBhvr>
                                    </p:animEffect>
                                    <p:anim calcmode="lin" valueType="num">
                                      <p:cBhvr>
                                        <p:cTn id="48"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726" y="0"/>
            <a:ext cx="18288000" cy="10287000"/>
          </a:xfrm>
          <a:prstGeom prst="rect">
            <a:avLst/>
          </a:prstGeom>
        </p:spPr>
      </p:pic>
      <p:grpSp>
        <p:nvGrpSpPr>
          <p:cNvPr id="3" name="Group 3"/>
          <p:cNvGrpSpPr/>
          <p:nvPr/>
        </p:nvGrpSpPr>
        <p:grpSpPr>
          <a:xfrm>
            <a:off x="1200150" y="876300"/>
            <a:ext cx="16630650" cy="8839200"/>
            <a:chOff x="0" y="0"/>
            <a:chExt cx="1570252" cy="1580117"/>
          </a:xfrm>
        </p:grpSpPr>
        <p:sp>
          <p:nvSpPr>
            <p:cNvPr id="4" name="Freeform 4"/>
            <p:cNvSpPr/>
            <p:nvPr/>
          </p:nvSpPr>
          <p:spPr>
            <a:xfrm>
              <a:off x="92710" y="106680"/>
              <a:ext cx="1466112" cy="1460737"/>
            </a:xfrm>
            <a:custGeom>
              <a:avLst/>
              <a:gdLst/>
              <a:ahLst/>
              <a:cxnLst/>
              <a:rect l="l" t="t" r="r" b="b"/>
              <a:pathLst>
                <a:path w="1466112" h="1460737">
                  <a:moveTo>
                    <a:pt x="1439442" y="1271507"/>
                  </a:moveTo>
                  <a:cubicBezTo>
                    <a:pt x="1439442" y="1359137"/>
                    <a:pt x="1363242" y="1430257"/>
                    <a:pt x="1281962" y="1430257"/>
                  </a:cubicBezTo>
                  <a:lnTo>
                    <a:pt x="66040" y="1430257"/>
                  </a:lnTo>
                  <a:cubicBezTo>
                    <a:pt x="43180" y="1430257"/>
                    <a:pt x="20320" y="1425177"/>
                    <a:pt x="0" y="1416287"/>
                  </a:cubicBezTo>
                  <a:cubicBezTo>
                    <a:pt x="26670" y="1444227"/>
                    <a:pt x="63500" y="1460737"/>
                    <a:pt x="103471" y="1460737"/>
                  </a:cubicBezTo>
                  <a:lnTo>
                    <a:pt x="1320062" y="1460737"/>
                  </a:lnTo>
                  <a:cubicBezTo>
                    <a:pt x="1400072" y="1460737"/>
                    <a:pt x="1466112" y="1394697"/>
                    <a:pt x="1466112" y="1314687"/>
                  </a:cubicBezTo>
                  <a:lnTo>
                    <a:pt x="1466112" y="95250"/>
                  </a:lnTo>
                  <a:cubicBezTo>
                    <a:pt x="1466112" y="58420"/>
                    <a:pt x="1452142" y="25400"/>
                    <a:pt x="1430552" y="0"/>
                  </a:cubicBezTo>
                  <a:cubicBezTo>
                    <a:pt x="1436902" y="16510"/>
                    <a:pt x="1439442" y="34290"/>
                    <a:pt x="1439442" y="52070"/>
                  </a:cubicBezTo>
                  <a:lnTo>
                    <a:pt x="1439442" y="1271507"/>
                  </a:lnTo>
                  <a:lnTo>
                    <a:pt x="1439442" y="1271507"/>
                  </a:lnTo>
                  <a:close/>
                </a:path>
              </a:pathLst>
            </a:custGeom>
            <a:solidFill>
              <a:srgbClr val="704430"/>
            </a:solidFill>
          </p:spPr>
        </p:sp>
        <p:sp>
          <p:nvSpPr>
            <p:cNvPr id="5" name="Freeform 5"/>
            <p:cNvSpPr/>
            <p:nvPr/>
          </p:nvSpPr>
          <p:spPr>
            <a:xfrm>
              <a:off x="12700" y="12700"/>
              <a:ext cx="1505482" cy="1511537"/>
            </a:xfrm>
            <a:custGeom>
              <a:avLst/>
              <a:gdLst/>
              <a:ahLst/>
              <a:cxnLst/>
              <a:rect l="l" t="t" r="r" b="b"/>
              <a:pathLst>
                <a:path w="1505482" h="1511537">
                  <a:moveTo>
                    <a:pt x="146050" y="1511537"/>
                  </a:moveTo>
                  <a:lnTo>
                    <a:pt x="1359432" y="1511537"/>
                  </a:lnTo>
                  <a:cubicBezTo>
                    <a:pt x="1439442" y="1511537"/>
                    <a:pt x="1505482" y="1445497"/>
                    <a:pt x="1505482" y="1365487"/>
                  </a:cubicBezTo>
                  <a:lnTo>
                    <a:pt x="1505482" y="146050"/>
                  </a:lnTo>
                  <a:cubicBezTo>
                    <a:pt x="1505482" y="66040"/>
                    <a:pt x="1439442" y="0"/>
                    <a:pt x="1359432" y="0"/>
                  </a:cubicBezTo>
                  <a:lnTo>
                    <a:pt x="146050" y="0"/>
                  </a:lnTo>
                  <a:cubicBezTo>
                    <a:pt x="66040" y="0"/>
                    <a:pt x="0" y="66040"/>
                    <a:pt x="0" y="146050"/>
                  </a:cubicBezTo>
                  <a:lnTo>
                    <a:pt x="0" y="1365487"/>
                  </a:lnTo>
                  <a:cubicBezTo>
                    <a:pt x="0" y="1446767"/>
                    <a:pt x="66040" y="1511537"/>
                    <a:pt x="146050" y="1511537"/>
                  </a:cubicBezTo>
                  <a:close/>
                </a:path>
              </a:pathLst>
            </a:custGeom>
            <a:solidFill>
              <a:srgbClr val="FFF3ED"/>
            </a:solidFill>
          </p:spPr>
        </p:sp>
        <p:sp>
          <p:nvSpPr>
            <p:cNvPr id="6" name="Freeform 6"/>
            <p:cNvSpPr/>
            <p:nvPr/>
          </p:nvSpPr>
          <p:spPr>
            <a:xfrm>
              <a:off x="0" y="0"/>
              <a:ext cx="1570252" cy="1580117"/>
            </a:xfrm>
            <a:custGeom>
              <a:avLst/>
              <a:gdLst/>
              <a:ahLst/>
              <a:cxnLst/>
              <a:rect l="l" t="t" r="r" b="b"/>
              <a:pathLst>
                <a:path w="1570252" h="1580117">
                  <a:moveTo>
                    <a:pt x="1506752" y="74930"/>
                  </a:moveTo>
                  <a:cubicBezTo>
                    <a:pt x="1478812" y="30480"/>
                    <a:pt x="1429282" y="0"/>
                    <a:pt x="1372132" y="0"/>
                  </a:cubicBezTo>
                  <a:lnTo>
                    <a:pt x="158750" y="0"/>
                  </a:lnTo>
                  <a:cubicBezTo>
                    <a:pt x="71120" y="0"/>
                    <a:pt x="0" y="71120"/>
                    <a:pt x="0" y="158750"/>
                  </a:cubicBezTo>
                  <a:lnTo>
                    <a:pt x="0" y="1378187"/>
                  </a:lnTo>
                  <a:cubicBezTo>
                    <a:pt x="0" y="1430257"/>
                    <a:pt x="25400" y="1475977"/>
                    <a:pt x="63500" y="1505187"/>
                  </a:cubicBezTo>
                  <a:cubicBezTo>
                    <a:pt x="91440" y="1549637"/>
                    <a:pt x="140970" y="1580117"/>
                    <a:pt x="197347" y="1580117"/>
                  </a:cubicBezTo>
                  <a:lnTo>
                    <a:pt x="1411502" y="1580117"/>
                  </a:lnTo>
                  <a:cubicBezTo>
                    <a:pt x="1499132" y="1580117"/>
                    <a:pt x="1570252" y="1508997"/>
                    <a:pt x="1570252" y="1421367"/>
                  </a:cubicBezTo>
                  <a:lnTo>
                    <a:pt x="1570252" y="201930"/>
                  </a:lnTo>
                  <a:cubicBezTo>
                    <a:pt x="1570252" y="149860"/>
                    <a:pt x="1544852" y="104140"/>
                    <a:pt x="1506752" y="74930"/>
                  </a:cubicBezTo>
                  <a:close/>
                  <a:moveTo>
                    <a:pt x="12700" y="1378187"/>
                  </a:moveTo>
                  <a:lnTo>
                    <a:pt x="12700" y="158750"/>
                  </a:lnTo>
                  <a:cubicBezTo>
                    <a:pt x="12700" y="78740"/>
                    <a:pt x="78740" y="12700"/>
                    <a:pt x="158750" y="12700"/>
                  </a:cubicBezTo>
                  <a:lnTo>
                    <a:pt x="1372132" y="12700"/>
                  </a:lnTo>
                  <a:cubicBezTo>
                    <a:pt x="1452142" y="12700"/>
                    <a:pt x="1518182" y="78740"/>
                    <a:pt x="1518182" y="158750"/>
                  </a:cubicBezTo>
                  <a:lnTo>
                    <a:pt x="1518182" y="1378187"/>
                  </a:lnTo>
                  <a:cubicBezTo>
                    <a:pt x="1518182" y="1458197"/>
                    <a:pt x="1452142" y="1524237"/>
                    <a:pt x="1372132" y="1524237"/>
                  </a:cubicBezTo>
                  <a:lnTo>
                    <a:pt x="158750" y="1524237"/>
                  </a:lnTo>
                  <a:cubicBezTo>
                    <a:pt x="78740" y="1524237"/>
                    <a:pt x="12700" y="1459467"/>
                    <a:pt x="12700" y="1378187"/>
                  </a:cubicBezTo>
                  <a:close/>
                  <a:moveTo>
                    <a:pt x="1558822" y="1421367"/>
                  </a:moveTo>
                  <a:cubicBezTo>
                    <a:pt x="1558822" y="1501376"/>
                    <a:pt x="1491512" y="1567417"/>
                    <a:pt x="1411502" y="1567417"/>
                  </a:cubicBezTo>
                  <a:lnTo>
                    <a:pt x="197347" y="1567417"/>
                  </a:lnTo>
                  <a:cubicBezTo>
                    <a:pt x="157480" y="1567417"/>
                    <a:pt x="120650" y="1550906"/>
                    <a:pt x="93980" y="1522967"/>
                  </a:cubicBezTo>
                  <a:cubicBezTo>
                    <a:pt x="114300" y="1531856"/>
                    <a:pt x="135890" y="1536937"/>
                    <a:pt x="160020" y="1536937"/>
                  </a:cubicBezTo>
                  <a:lnTo>
                    <a:pt x="1373402" y="1536937"/>
                  </a:lnTo>
                  <a:cubicBezTo>
                    <a:pt x="1461032" y="1536937"/>
                    <a:pt x="1532152" y="1465817"/>
                    <a:pt x="1532152" y="1378187"/>
                  </a:cubicBezTo>
                  <a:lnTo>
                    <a:pt x="1532152" y="158750"/>
                  </a:lnTo>
                  <a:cubicBezTo>
                    <a:pt x="1532152" y="140970"/>
                    <a:pt x="1528342" y="123190"/>
                    <a:pt x="1523262" y="106680"/>
                  </a:cubicBezTo>
                  <a:cubicBezTo>
                    <a:pt x="1544852" y="132080"/>
                    <a:pt x="1558822" y="165100"/>
                    <a:pt x="1558822" y="201930"/>
                  </a:cubicBezTo>
                  <a:lnTo>
                    <a:pt x="1558822" y="1421367"/>
                  </a:lnTo>
                  <a:cubicBezTo>
                    <a:pt x="1558822" y="1421367"/>
                    <a:pt x="1558822" y="1421367"/>
                    <a:pt x="1558822" y="1421367"/>
                  </a:cubicBezTo>
                  <a:close/>
                </a:path>
              </a:pathLst>
            </a:custGeom>
            <a:solidFill>
              <a:srgbClr val="704430"/>
            </a:solidFill>
          </p:spPr>
        </p:sp>
      </p:grpSp>
      <p:grpSp>
        <p:nvGrpSpPr>
          <p:cNvPr id="16" name="Group 16"/>
          <p:cNvGrpSpPr/>
          <p:nvPr/>
        </p:nvGrpSpPr>
        <p:grpSpPr>
          <a:xfrm>
            <a:off x="5661611" y="762704"/>
            <a:ext cx="6961326" cy="1288814"/>
            <a:chOff x="0" y="-186258"/>
            <a:chExt cx="10736290" cy="1913890"/>
          </a:xfrm>
          <a:solidFill>
            <a:schemeClr val="accent3">
              <a:lumMod val="40000"/>
              <a:lumOff val="60000"/>
            </a:schemeClr>
          </a:solidFill>
        </p:grpSpPr>
        <p:sp>
          <p:nvSpPr>
            <p:cNvPr id="17" name="Freeform 17"/>
            <p:cNvSpPr/>
            <p:nvPr/>
          </p:nvSpPr>
          <p:spPr>
            <a:xfrm>
              <a:off x="0" y="-186258"/>
              <a:ext cx="10736290" cy="1913890"/>
            </a:xfrm>
            <a:custGeom>
              <a:avLst/>
              <a:gdLst/>
              <a:ahLst/>
              <a:cxnLst/>
              <a:rect l="l" t="t" r="r" b="b"/>
              <a:pathLst>
                <a:path w="10736290" h="1913890">
                  <a:moveTo>
                    <a:pt x="10736290" y="956945"/>
                  </a:moveTo>
                  <a:lnTo>
                    <a:pt x="10736290" y="956945"/>
                  </a:lnTo>
                  <a:cubicBezTo>
                    <a:pt x="10736290" y="1485392"/>
                    <a:pt x="10307919" y="1913890"/>
                    <a:pt x="9779345" y="1913890"/>
                  </a:cubicBezTo>
                  <a:lnTo>
                    <a:pt x="956945" y="1913890"/>
                  </a:lnTo>
                  <a:cubicBezTo>
                    <a:pt x="428371" y="1913890"/>
                    <a:pt x="0" y="1485392"/>
                    <a:pt x="0" y="956945"/>
                  </a:cubicBezTo>
                  <a:lnTo>
                    <a:pt x="0" y="956945"/>
                  </a:lnTo>
                  <a:cubicBezTo>
                    <a:pt x="0" y="428371"/>
                    <a:pt x="428371" y="0"/>
                    <a:pt x="956945" y="0"/>
                  </a:cubicBezTo>
                  <a:lnTo>
                    <a:pt x="9779345" y="0"/>
                  </a:lnTo>
                  <a:cubicBezTo>
                    <a:pt x="10307793" y="0"/>
                    <a:pt x="10736290" y="428371"/>
                    <a:pt x="10736290" y="956945"/>
                  </a:cubicBezTo>
                  <a:close/>
                </a:path>
              </a:pathLst>
            </a:custGeom>
            <a:grpFill/>
          </p:spPr>
          <p:txBody>
            <a:bodyPr/>
            <a:lstStyle/>
            <a:p>
              <a:endParaRPr lang="en-US"/>
            </a:p>
          </p:txBody>
        </p:sp>
      </p:grpSp>
      <p:pic>
        <p:nvPicPr>
          <p:cNvPr id="25" name="Picture 2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943756" y="6761978"/>
            <a:ext cx="3453871" cy="3590981"/>
          </a:xfrm>
          <a:prstGeom prst="rect">
            <a:avLst/>
          </a:prstGeom>
        </p:spPr>
      </p:pic>
      <p:sp>
        <p:nvSpPr>
          <p:cNvPr id="26" name="TextBox 26"/>
          <p:cNvSpPr txBox="1"/>
          <p:nvPr/>
        </p:nvSpPr>
        <p:spPr>
          <a:xfrm>
            <a:off x="5358255" y="1384232"/>
            <a:ext cx="7734300" cy="463717"/>
          </a:xfrm>
          <a:prstGeom prst="rect">
            <a:avLst/>
          </a:prstGeom>
        </p:spPr>
        <p:txBody>
          <a:bodyPr wrap="square" lIns="0" tIns="0" rIns="0" bIns="0" rtlCol="0" anchor="t">
            <a:spAutoFit/>
          </a:bodyPr>
          <a:lstStyle/>
          <a:p>
            <a:pPr algn="ctr">
              <a:lnSpc>
                <a:spcPts val="2999"/>
              </a:lnSpc>
            </a:pPr>
            <a:r>
              <a:rPr lang="en-US" sz="6000" b="1">
                <a:solidFill>
                  <a:srgbClr val="704430"/>
                </a:solidFill>
                <a:latin typeface="Arial" panose="020B0604020202020204" pitchFamily="34" charset="0"/>
                <a:cs typeface="Arial" panose="020B0604020202020204" pitchFamily="34" charset="0"/>
              </a:rPr>
              <a:t>Bài 6 (SGK- tr.10)</a:t>
            </a:r>
          </a:p>
        </p:txBody>
      </p:sp>
      <p:grpSp>
        <p:nvGrpSpPr>
          <p:cNvPr id="7" name="Group 16">
            <a:extLst>
              <a:ext uri="{FF2B5EF4-FFF2-40B4-BE49-F238E27FC236}">
                <a16:creationId xmlns:a16="http://schemas.microsoft.com/office/drawing/2014/main" id="{6F3E2710-9231-EEB5-57DE-E400DD8EF81F}"/>
              </a:ext>
            </a:extLst>
          </p:cNvPr>
          <p:cNvGrpSpPr/>
          <p:nvPr/>
        </p:nvGrpSpPr>
        <p:grpSpPr>
          <a:xfrm>
            <a:off x="0" y="118297"/>
            <a:ext cx="4621074" cy="1288814"/>
            <a:chOff x="0" y="-186258"/>
            <a:chExt cx="10736290" cy="1913890"/>
          </a:xfrm>
          <a:solidFill>
            <a:schemeClr val="accent3">
              <a:lumMod val="40000"/>
              <a:lumOff val="60000"/>
            </a:schemeClr>
          </a:solidFill>
        </p:grpSpPr>
        <p:sp>
          <p:nvSpPr>
            <p:cNvPr id="8" name="Freeform 17">
              <a:extLst>
                <a:ext uri="{FF2B5EF4-FFF2-40B4-BE49-F238E27FC236}">
                  <a16:creationId xmlns:a16="http://schemas.microsoft.com/office/drawing/2014/main" id="{93568ACF-17F0-F664-5BD1-7311809185C5}"/>
                </a:ext>
              </a:extLst>
            </p:cNvPr>
            <p:cNvSpPr/>
            <p:nvPr/>
          </p:nvSpPr>
          <p:spPr>
            <a:xfrm>
              <a:off x="0" y="-186258"/>
              <a:ext cx="10736290" cy="1913890"/>
            </a:xfrm>
            <a:custGeom>
              <a:avLst/>
              <a:gdLst/>
              <a:ahLst/>
              <a:cxnLst/>
              <a:rect l="l" t="t" r="r" b="b"/>
              <a:pathLst>
                <a:path w="10736290" h="1913890">
                  <a:moveTo>
                    <a:pt x="10736290" y="956945"/>
                  </a:moveTo>
                  <a:lnTo>
                    <a:pt x="10736290" y="956945"/>
                  </a:lnTo>
                  <a:cubicBezTo>
                    <a:pt x="10736290" y="1485392"/>
                    <a:pt x="10307919" y="1913890"/>
                    <a:pt x="9779345" y="1913890"/>
                  </a:cubicBezTo>
                  <a:lnTo>
                    <a:pt x="956945" y="1913890"/>
                  </a:lnTo>
                  <a:cubicBezTo>
                    <a:pt x="428371" y="1913890"/>
                    <a:pt x="0" y="1485392"/>
                    <a:pt x="0" y="956945"/>
                  </a:cubicBezTo>
                  <a:lnTo>
                    <a:pt x="0" y="956945"/>
                  </a:lnTo>
                  <a:cubicBezTo>
                    <a:pt x="0" y="428371"/>
                    <a:pt x="428371" y="0"/>
                    <a:pt x="956945" y="0"/>
                  </a:cubicBezTo>
                  <a:lnTo>
                    <a:pt x="9779345" y="0"/>
                  </a:lnTo>
                  <a:cubicBezTo>
                    <a:pt x="10307793" y="0"/>
                    <a:pt x="10736290" y="428371"/>
                    <a:pt x="10736290" y="956945"/>
                  </a:cubicBezTo>
                  <a:close/>
                </a:path>
              </a:pathLst>
            </a:custGeom>
            <a:grpFill/>
          </p:spPr>
        </p:sp>
      </p:grpSp>
      <p:sp>
        <p:nvSpPr>
          <p:cNvPr id="9" name="TextBox 8">
            <a:extLst>
              <a:ext uri="{FF2B5EF4-FFF2-40B4-BE49-F238E27FC236}">
                <a16:creationId xmlns:a16="http://schemas.microsoft.com/office/drawing/2014/main" id="{90D93631-C5BF-0E32-8125-658681E88BBF}"/>
              </a:ext>
            </a:extLst>
          </p:cNvPr>
          <p:cNvSpPr txBox="1"/>
          <p:nvPr/>
        </p:nvSpPr>
        <p:spPr>
          <a:xfrm>
            <a:off x="247650" y="216809"/>
            <a:ext cx="5029200" cy="1015663"/>
          </a:xfrm>
          <a:prstGeom prst="rect">
            <a:avLst/>
          </a:prstGeom>
          <a:noFill/>
        </p:spPr>
        <p:txBody>
          <a:bodyPr wrap="square" rtlCol="0">
            <a:spAutoFit/>
          </a:bodyPr>
          <a:lstStyle/>
          <a:p>
            <a:r>
              <a:rPr lang="en-US" sz="6000" b="1">
                <a:solidFill>
                  <a:schemeClr val="bg2">
                    <a:lumMod val="25000"/>
                  </a:schemeClr>
                </a:solidFill>
                <a:latin typeface="Arial" panose="020B0604020202020204" pitchFamily="34" charset="0"/>
                <a:cs typeface="Arial" panose="020B0604020202020204" pitchFamily="34" charset="0"/>
              </a:rPr>
              <a:t>VẬN DỤNG</a:t>
            </a: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D8041E2-0D4C-696D-DA0A-F8A8D5D369C6}"/>
                  </a:ext>
                </a:extLst>
              </p:cNvPr>
              <p:cNvSpPr txBox="1"/>
              <p:nvPr/>
            </p:nvSpPr>
            <p:spPr>
              <a:xfrm>
                <a:off x="2182048" y="2165114"/>
                <a:ext cx="14771295" cy="6712735"/>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en-US" sz="4000">
                    <a:effectLst/>
                    <a:latin typeface="Arial" panose="020B0604020202020204" pitchFamily="34" charset="0"/>
                    <a:ea typeface="Calibri" panose="020F0502020204030204" pitchFamily="34" charset="0"/>
                    <a:cs typeface="Times New Roman" panose="02020603050405020304" pitchFamily="18" charset="0"/>
                  </a:rPr>
                  <a:t>Một hãng thời trang đưa ra một mẫu áo sơ mi mới có ba màu: trắng, xanh, đen. Mỗi loại có các cỡ </a:t>
                </a:r>
                <a14:m>
                  <m:oMath xmlns:m="http://schemas.openxmlformats.org/officeDocument/2006/math">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S</m:t>
                    </m:r>
                    <m:r>
                      <a:rPr lang="en-US" sz="40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M</m:t>
                    </m:r>
                    <m:r>
                      <a:rPr lang="en-US" sz="40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L</m:t>
                    </m:r>
                    <m:r>
                      <a:rPr lang="en-US" sz="40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XL</m:t>
                    </m:r>
                    <m:r>
                      <a:rPr lang="en-US" sz="4000">
                        <a:effectLst/>
                        <a:latin typeface="Cambria Math" panose="02040503050406030204" pitchFamily="18" charset="0"/>
                        <a:ea typeface="Calibri" panose="020F0502020204030204" pitchFamily="34" charset="0"/>
                        <a:cs typeface="Arial" panose="020B0604020202020204" pitchFamily="34" charset="0"/>
                      </a:rPr>
                      <m:t>,</m:t>
                    </m:r>
                    <m:r>
                      <m:rPr>
                        <m:sty m:val="p"/>
                      </m:rPr>
                      <a:rPr lang="en-US" sz="4000">
                        <a:effectLst/>
                        <a:latin typeface="Cambria Math" panose="02040503050406030204" pitchFamily="18" charset="0"/>
                        <a:ea typeface="Calibri" panose="020F0502020204030204" pitchFamily="34" charset="0"/>
                        <a:cs typeface="Arial" panose="020B0604020202020204" pitchFamily="34" charset="0"/>
                      </a:rPr>
                      <m:t>XXL</m:t>
                    </m:r>
                  </m:oMath>
                </a14:m>
                <a:r>
                  <a:rPr lang="en-US" sz="4000">
                    <a:effectLst/>
                    <a:latin typeface="Arial" panose="020B0604020202020204" pitchFamily="34" charset="0"/>
                    <a:ea typeface="Calibri" panose="020F0502020204030204" pitchFamily="34" charset="0"/>
                    <a:cs typeface="Times New Roman" panose="02020603050405020304" pitchFamily="18" charset="0"/>
                  </a:rPr>
                  <a:t>.</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1200"/>
                  </a:spcAft>
                </a:pPr>
                <a:r>
                  <a:rPr lang="en-US" sz="4000">
                    <a:effectLst/>
                    <a:latin typeface="Arial" panose="020B0604020202020204" pitchFamily="34" charset="0"/>
                    <a:ea typeface="Calibri" panose="020F0502020204030204" pitchFamily="34" charset="0"/>
                    <a:cs typeface="Times New Roman" panose="02020603050405020304" pitchFamily="18" charset="0"/>
                  </a:rPr>
                  <a:t>a) Vẽ sơ đồ hình cây biểu thị các loại áo sơ mi với màu và cỡ áo nói trên.</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1200"/>
                  </a:spcAft>
                </a:pPr>
                <a:r>
                  <a:rPr lang="en-US" sz="4000">
                    <a:effectLst/>
                    <a:latin typeface="Arial" panose="020B0604020202020204" pitchFamily="34" charset="0"/>
                    <a:ea typeface="Calibri" panose="020F0502020204030204" pitchFamily="34" charset="0"/>
                    <a:cs typeface="Times New Roman" panose="02020603050405020304" pitchFamily="18" charset="0"/>
                  </a:rPr>
                  <a:t>b) Nếu một cửa hàng muốn mua tất cả các loại áo sơ mi (đủ loại màu và đủ loại cỡ áo) và mỗi loại một chiếc để về giới thiệu thì cần mua tất cả bao nhiêu chiếc áo sơ mi?</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5D8041E2-0D4C-696D-DA0A-F8A8D5D369C6}"/>
                  </a:ext>
                </a:extLst>
              </p:cNvPr>
              <p:cNvSpPr txBox="1">
                <a:spLocks noRot="1" noChangeAspect="1" noMove="1" noResize="1" noEditPoints="1" noAdjustHandles="1" noChangeArrowheads="1" noChangeShapeType="1" noTextEdit="1"/>
              </p:cNvSpPr>
              <p:nvPr/>
            </p:nvSpPr>
            <p:spPr>
              <a:xfrm>
                <a:off x="2182048" y="2165114"/>
                <a:ext cx="14771295" cy="6712735"/>
              </a:xfrm>
              <a:prstGeom prst="rect">
                <a:avLst/>
              </a:prstGeom>
              <a:blipFill>
                <a:blip r:embed="rId5"/>
                <a:stretch>
                  <a:fillRect l="-1486" r="-2146" b="-2725"/>
                </a:stretch>
              </a:blipFill>
            </p:spPr>
            <p:txBody>
              <a:bodyPr/>
              <a:lstStyle/>
              <a:p>
                <a:r>
                  <a:rPr lang="en-US">
                    <a:noFill/>
                  </a:rPr>
                  <a:t> </a:t>
                </a:r>
              </a:p>
            </p:txBody>
          </p:sp>
        </mc:Fallback>
      </mc:AlternateContent>
    </p:spTree>
    <p:extLst>
      <p:ext uri="{BB962C8B-B14F-4D97-AF65-F5344CB8AC3E}">
        <p14:creationId xmlns:p14="http://schemas.microsoft.com/office/powerpoint/2010/main" val="40762094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 calcmode="lin" valueType="num">
                                      <p:cBhvr additive="base">
                                        <p:cTn id="2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2">
                                            <p:txEl>
                                              <p:pRg st="1" end="1"/>
                                            </p:txEl>
                                          </p:spTgt>
                                        </p:tgtEl>
                                        <p:attrNameLst>
                                          <p:attrName>style.visibility</p:attrName>
                                        </p:attrNameLst>
                                      </p:cBhvr>
                                      <p:to>
                                        <p:strVal val="visible"/>
                                      </p:to>
                                    </p:set>
                                    <p:anim calcmode="lin" valueType="num">
                                      <p:cBhvr additive="base">
                                        <p:cTn id="3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
                                            <p:txEl>
                                              <p:pRg st="2" end="2"/>
                                            </p:txEl>
                                          </p:spTgt>
                                        </p:tgtEl>
                                        <p:attrNameLst>
                                          <p:attrName>style.visibility</p:attrName>
                                        </p:attrNameLst>
                                      </p:cBhvr>
                                      <p:to>
                                        <p:strVal val="visible"/>
                                      </p:to>
                                    </p:set>
                                    <p:anim calcmode="lin" valueType="num">
                                      <p:cBhvr additive="base">
                                        <p:cTn id="37"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grpSp>
        <p:nvGrpSpPr>
          <p:cNvPr id="3" name="Group 3"/>
          <p:cNvGrpSpPr/>
          <p:nvPr/>
        </p:nvGrpSpPr>
        <p:grpSpPr>
          <a:xfrm>
            <a:off x="1288590" y="1028700"/>
            <a:ext cx="16916400" cy="8686800"/>
            <a:chOff x="0" y="0"/>
            <a:chExt cx="1570252" cy="1580117"/>
          </a:xfrm>
        </p:grpSpPr>
        <p:sp>
          <p:nvSpPr>
            <p:cNvPr id="4" name="Freeform 4"/>
            <p:cNvSpPr/>
            <p:nvPr/>
          </p:nvSpPr>
          <p:spPr>
            <a:xfrm>
              <a:off x="92710" y="106680"/>
              <a:ext cx="1466112" cy="1460737"/>
            </a:xfrm>
            <a:custGeom>
              <a:avLst/>
              <a:gdLst/>
              <a:ahLst/>
              <a:cxnLst/>
              <a:rect l="l" t="t" r="r" b="b"/>
              <a:pathLst>
                <a:path w="1466112" h="1460737">
                  <a:moveTo>
                    <a:pt x="1439442" y="1271507"/>
                  </a:moveTo>
                  <a:cubicBezTo>
                    <a:pt x="1439442" y="1359137"/>
                    <a:pt x="1363242" y="1430257"/>
                    <a:pt x="1281962" y="1430257"/>
                  </a:cubicBezTo>
                  <a:lnTo>
                    <a:pt x="66040" y="1430257"/>
                  </a:lnTo>
                  <a:cubicBezTo>
                    <a:pt x="43180" y="1430257"/>
                    <a:pt x="20320" y="1425177"/>
                    <a:pt x="0" y="1416287"/>
                  </a:cubicBezTo>
                  <a:cubicBezTo>
                    <a:pt x="26670" y="1444227"/>
                    <a:pt x="63500" y="1460737"/>
                    <a:pt x="103471" y="1460737"/>
                  </a:cubicBezTo>
                  <a:lnTo>
                    <a:pt x="1320062" y="1460737"/>
                  </a:lnTo>
                  <a:cubicBezTo>
                    <a:pt x="1400072" y="1460737"/>
                    <a:pt x="1466112" y="1394697"/>
                    <a:pt x="1466112" y="1314687"/>
                  </a:cubicBezTo>
                  <a:lnTo>
                    <a:pt x="1466112" y="95250"/>
                  </a:lnTo>
                  <a:cubicBezTo>
                    <a:pt x="1466112" y="58420"/>
                    <a:pt x="1452142" y="25400"/>
                    <a:pt x="1430552" y="0"/>
                  </a:cubicBezTo>
                  <a:cubicBezTo>
                    <a:pt x="1436902" y="16510"/>
                    <a:pt x="1439442" y="34290"/>
                    <a:pt x="1439442" y="52070"/>
                  </a:cubicBezTo>
                  <a:lnTo>
                    <a:pt x="1439442" y="1271507"/>
                  </a:lnTo>
                  <a:lnTo>
                    <a:pt x="1439442" y="1271507"/>
                  </a:lnTo>
                  <a:close/>
                </a:path>
              </a:pathLst>
            </a:custGeom>
            <a:solidFill>
              <a:srgbClr val="704430"/>
            </a:solidFill>
          </p:spPr>
        </p:sp>
        <p:sp>
          <p:nvSpPr>
            <p:cNvPr id="5" name="Freeform 5"/>
            <p:cNvSpPr/>
            <p:nvPr/>
          </p:nvSpPr>
          <p:spPr>
            <a:xfrm>
              <a:off x="12700" y="12700"/>
              <a:ext cx="1505482" cy="1511537"/>
            </a:xfrm>
            <a:custGeom>
              <a:avLst/>
              <a:gdLst/>
              <a:ahLst/>
              <a:cxnLst/>
              <a:rect l="l" t="t" r="r" b="b"/>
              <a:pathLst>
                <a:path w="1505482" h="1511537">
                  <a:moveTo>
                    <a:pt x="146050" y="1511537"/>
                  </a:moveTo>
                  <a:lnTo>
                    <a:pt x="1359432" y="1511537"/>
                  </a:lnTo>
                  <a:cubicBezTo>
                    <a:pt x="1439442" y="1511537"/>
                    <a:pt x="1505482" y="1445497"/>
                    <a:pt x="1505482" y="1365487"/>
                  </a:cubicBezTo>
                  <a:lnTo>
                    <a:pt x="1505482" y="146050"/>
                  </a:lnTo>
                  <a:cubicBezTo>
                    <a:pt x="1505482" y="66040"/>
                    <a:pt x="1439442" y="0"/>
                    <a:pt x="1359432" y="0"/>
                  </a:cubicBezTo>
                  <a:lnTo>
                    <a:pt x="146050" y="0"/>
                  </a:lnTo>
                  <a:cubicBezTo>
                    <a:pt x="66040" y="0"/>
                    <a:pt x="0" y="66040"/>
                    <a:pt x="0" y="146050"/>
                  </a:cubicBezTo>
                  <a:lnTo>
                    <a:pt x="0" y="1365487"/>
                  </a:lnTo>
                  <a:cubicBezTo>
                    <a:pt x="0" y="1446767"/>
                    <a:pt x="66040" y="1511537"/>
                    <a:pt x="146050" y="1511537"/>
                  </a:cubicBezTo>
                  <a:close/>
                </a:path>
              </a:pathLst>
            </a:custGeom>
            <a:solidFill>
              <a:srgbClr val="FFF3ED"/>
            </a:solidFill>
          </p:spPr>
        </p:sp>
        <p:sp>
          <p:nvSpPr>
            <p:cNvPr id="6" name="Freeform 6"/>
            <p:cNvSpPr/>
            <p:nvPr/>
          </p:nvSpPr>
          <p:spPr>
            <a:xfrm>
              <a:off x="0" y="0"/>
              <a:ext cx="1570252" cy="1580117"/>
            </a:xfrm>
            <a:custGeom>
              <a:avLst/>
              <a:gdLst/>
              <a:ahLst/>
              <a:cxnLst/>
              <a:rect l="l" t="t" r="r" b="b"/>
              <a:pathLst>
                <a:path w="1570252" h="1580117">
                  <a:moveTo>
                    <a:pt x="1506752" y="74930"/>
                  </a:moveTo>
                  <a:cubicBezTo>
                    <a:pt x="1478812" y="30480"/>
                    <a:pt x="1429282" y="0"/>
                    <a:pt x="1372132" y="0"/>
                  </a:cubicBezTo>
                  <a:lnTo>
                    <a:pt x="158750" y="0"/>
                  </a:lnTo>
                  <a:cubicBezTo>
                    <a:pt x="71120" y="0"/>
                    <a:pt x="0" y="71120"/>
                    <a:pt x="0" y="158750"/>
                  </a:cubicBezTo>
                  <a:lnTo>
                    <a:pt x="0" y="1378187"/>
                  </a:lnTo>
                  <a:cubicBezTo>
                    <a:pt x="0" y="1430257"/>
                    <a:pt x="25400" y="1475977"/>
                    <a:pt x="63500" y="1505187"/>
                  </a:cubicBezTo>
                  <a:cubicBezTo>
                    <a:pt x="91440" y="1549637"/>
                    <a:pt x="140970" y="1580117"/>
                    <a:pt x="197347" y="1580117"/>
                  </a:cubicBezTo>
                  <a:lnTo>
                    <a:pt x="1411502" y="1580117"/>
                  </a:lnTo>
                  <a:cubicBezTo>
                    <a:pt x="1499132" y="1580117"/>
                    <a:pt x="1570252" y="1508997"/>
                    <a:pt x="1570252" y="1421367"/>
                  </a:cubicBezTo>
                  <a:lnTo>
                    <a:pt x="1570252" y="201930"/>
                  </a:lnTo>
                  <a:cubicBezTo>
                    <a:pt x="1570252" y="149860"/>
                    <a:pt x="1544852" y="104140"/>
                    <a:pt x="1506752" y="74930"/>
                  </a:cubicBezTo>
                  <a:close/>
                  <a:moveTo>
                    <a:pt x="12700" y="1378187"/>
                  </a:moveTo>
                  <a:lnTo>
                    <a:pt x="12700" y="158750"/>
                  </a:lnTo>
                  <a:cubicBezTo>
                    <a:pt x="12700" y="78740"/>
                    <a:pt x="78740" y="12700"/>
                    <a:pt x="158750" y="12700"/>
                  </a:cubicBezTo>
                  <a:lnTo>
                    <a:pt x="1372132" y="12700"/>
                  </a:lnTo>
                  <a:cubicBezTo>
                    <a:pt x="1452142" y="12700"/>
                    <a:pt x="1518182" y="78740"/>
                    <a:pt x="1518182" y="158750"/>
                  </a:cubicBezTo>
                  <a:lnTo>
                    <a:pt x="1518182" y="1378187"/>
                  </a:lnTo>
                  <a:cubicBezTo>
                    <a:pt x="1518182" y="1458197"/>
                    <a:pt x="1452142" y="1524237"/>
                    <a:pt x="1372132" y="1524237"/>
                  </a:cubicBezTo>
                  <a:lnTo>
                    <a:pt x="158750" y="1524237"/>
                  </a:lnTo>
                  <a:cubicBezTo>
                    <a:pt x="78740" y="1524237"/>
                    <a:pt x="12700" y="1459467"/>
                    <a:pt x="12700" y="1378187"/>
                  </a:cubicBezTo>
                  <a:close/>
                  <a:moveTo>
                    <a:pt x="1558822" y="1421367"/>
                  </a:moveTo>
                  <a:cubicBezTo>
                    <a:pt x="1558822" y="1501376"/>
                    <a:pt x="1491512" y="1567417"/>
                    <a:pt x="1411502" y="1567417"/>
                  </a:cubicBezTo>
                  <a:lnTo>
                    <a:pt x="197347" y="1567417"/>
                  </a:lnTo>
                  <a:cubicBezTo>
                    <a:pt x="157480" y="1567417"/>
                    <a:pt x="120650" y="1550906"/>
                    <a:pt x="93980" y="1522967"/>
                  </a:cubicBezTo>
                  <a:cubicBezTo>
                    <a:pt x="114300" y="1531856"/>
                    <a:pt x="135890" y="1536937"/>
                    <a:pt x="160020" y="1536937"/>
                  </a:cubicBezTo>
                  <a:lnTo>
                    <a:pt x="1373402" y="1536937"/>
                  </a:lnTo>
                  <a:cubicBezTo>
                    <a:pt x="1461032" y="1536937"/>
                    <a:pt x="1532152" y="1465817"/>
                    <a:pt x="1532152" y="1378187"/>
                  </a:cubicBezTo>
                  <a:lnTo>
                    <a:pt x="1532152" y="158750"/>
                  </a:lnTo>
                  <a:cubicBezTo>
                    <a:pt x="1532152" y="140970"/>
                    <a:pt x="1528342" y="123190"/>
                    <a:pt x="1523262" y="106680"/>
                  </a:cubicBezTo>
                  <a:cubicBezTo>
                    <a:pt x="1544852" y="132080"/>
                    <a:pt x="1558822" y="165100"/>
                    <a:pt x="1558822" y="201930"/>
                  </a:cubicBezTo>
                  <a:lnTo>
                    <a:pt x="1558822" y="1421367"/>
                  </a:lnTo>
                  <a:cubicBezTo>
                    <a:pt x="1558822" y="1421367"/>
                    <a:pt x="1558822" y="1421367"/>
                    <a:pt x="1558822" y="1421367"/>
                  </a:cubicBezTo>
                  <a:close/>
                </a:path>
              </a:pathLst>
            </a:custGeom>
            <a:solidFill>
              <a:srgbClr val="704430"/>
            </a:solidFill>
          </p:spPr>
        </p:sp>
      </p:grpSp>
      <p:pic>
        <p:nvPicPr>
          <p:cNvPr id="25" name="Picture 2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1784154" y="7766408"/>
            <a:ext cx="3453871" cy="3590981"/>
          </a:xfrm>
          <a:prstGeom prst="rect">
            <a:avLst/>
          </a:prstGeom>
        </p:spPr>
      </p:pic>
      <p:sp>
        <p:nvSpPr>
          <p:cNvPr id="8" name="Oval 7">
            <a:extLst>
              <a:ext uri="{FF2B5EF4-FFF2-40B4-BE49-F238E27FC236}">
                <a16:creationId xmlns:a16="http://schemas.microsoft.com/office/drawing/2014/main" id="{8C329108-0CED-87ED-DEFC-7E9E1B26676E}"/>
              </a:ext>
            </a:extLst>
          </p:cNvPr>
          <p:cNvSpPr/>
          <p:nvPr/>
        </p:nvSpPr>
        <p:spPr>
          <a:xfrm>
            <a:off x="15773400" y="4881"/>
            <a:ext cx="1752600" cy="12192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2">
                    <a:lumMod val="25000"/>
                  </a:schemeClr>
                </a:solidFill>
                <a:latin typeface="Arial" panose="020B0604020202020204" pitchFamily="34" charset="0"/>
                <a:cs typeface="Arial" panose="020B0604020202020204" pitchFamily="34" charset="0"/>
              </a:rPr>
              <a:t>Giải</a:t>
            </a:r>
          </a:p>
        </p:txBody>
      </p:sp>
      <p:sp>
        <p:nvSpPr>
          <p:cNvPr id="14" name="TextBox 13">
            <a:extLst>
              <a:ext uri="{FF2B5EF4-FFF2-40B4-BE49-F238E27FC236}">
                <a16:creationId xmlns:a16="http://schemas.microsoft.com/office/drawing/2014/main" id="{60591453-05E4-F989-0D80-D926DA02B670}"/>
              </a:ext>
            </a:extLst>
          </p:cNvPr>
          <p:cNvSpPr txBox="1"/>
          <p:nvPr/>
        </p:nvSpPr>
        <p:spPr>
          <a:xfrm>
            <a:off x="1826868" y="1173218"/>
            <a:ext cx="9906000" cy="669094"/>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2800" dirty="0">
                <a:effectLst/>
                <a:latin typeface="Arial" panose="020B0604020202020204" pitchFamily="34" charset="0"/>
                <a:ea typeface="Times New Roman" panose="02020603050405020304" pitchFamily="18" charset="0"/>
                <a:cs typeface="Times New Roman" panose="02020603050405020304" pitchFamily="18" charset="0"/>
              </a:rPr>
              <a:t>a.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52F02D6F-828E-BE1C-9D67-67F7E8EC24D9}"/>
              </a:ext>
            </a:extLst>
          </p:cNvPr>
          <p:cNvSpPr txBox="1"/>
          <p:nvPr/>
        </p:nvSpPr>
        <p:spPr>
          <a:xfrm>
            <a:off x="1826869" y="6661879"/>
            <a:ext cx="15524944" cy="2495876"/>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3600">
                <a:effectLst/>
                <a:latin typeface="Arial" panose="020B0604020202020204" pitchFamily="34" charset="0"/>
                <a:ea typeface="Times New Roman" panose="02020603050405020304" pitchFamily="18" charset="0"/>
                <a:cs typeface="Times New Roman" panose="02020603050405020304" pitchFamily="18" charset="0"/>
              </a:rPr>
              <a:t>b. Nếu một cửa hàng muốn mua tất cả các loại áo sơ mi (đủ loại màu và đủ loại cỡ áo) và mỗi loại một chiếc để về giới thiệu thì cần mua tất cả 15 chiếc áo sơ mi. </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1" name="Picture 20" descr="Radar chart&#10;&#10;Description automatically generated">
            <a:extLst>
              <a:ext uri="{FF2B5EF4-FFF2-40B4-BE49-F238E27FC236}">
                <a16:creationId xmlns:a16="http://schemas.microsoft.com/office/drawing/2014/main" id="{76A5C1CB-CBC0-F92B-3045-6418580A60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7547" y="1384604"/>
            <a:ext cx="14186753" cy="50064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30303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anim calcmode="lin" valueType="num">
                                      <p:cBhvr>
                                        <p:cTn id="16" dur="500" fill="hold"/>
                                        <p:tgtEl>
                                          <p:spTgt spid="19"/>
                                        </p:tgtEl>
                                        <p:attrNameLst>
                                          <p:attrName>ppt_x</p:attrName>
                                        </p:attrNameLst>
                                      </p:cBhvr>
                                      <p:tavLst>
                                        <p:tav tm="0">
                                          <p:val>
                                            <p:strVal val="#ppt_x"/>
                                          </p:val>
                                        </p:tav>
                                        <p:tav tm="100000">
                                          <p:val>
                                            <p:strVal val="#ppt_x"/>
                                          </p:val>
                                        </p:tav>
                                      </p:tavLst>
                                    </p:anim>
                                    <p:anim calcmode="lin" valueType="num">
                                      <p:cBhvr>
                                        <p:cTn id="17"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1599499" y="495300"/>
            <a:ext cx="15217277" cy="8305800"/>
            <a:chOff x="0" y="0"/>
            <a:chExt cx="4030824" cy="2733845"/>
          </a:xfrm>
        </p:grpSpPr>
        <p:sp>
          <p:nvSpPr>
            <p:cNvPr id="4" name="Freeform 4"/>
            <p:cNvSpPr/>
            <p:nvPr/>
          </p:nvSpPr>
          <p:spPr>
            <a:xfrm>
              <a:off x="92710" y="106680"/>
              <a:ext cx="3926683" cy="2614465"/>
            </a:xfrm>
            <a:custGeom>
              <a:avLst/>
              <a:gdLst/>
              <a:ahLst/>
              <a:cxnLst/>
              <a:rect l="l" t="t" r="r" b="b"/>
              <a:pathLst>
                <a:path w="3926683" h="2614465">
                  <a:moveTo>
                    <a:pt x="3900013" y="2425235"/>
                  </a:moveTo>
                  <a:cubicBezTo>
                    <a:pt x="3900013" y="2512865"/>
                    <a:pt x="3823813" y="2583985"/>
                    <a:pt x="3742533" y="2583985"/>
                  </a:cubicBezTo>
                  <a:lnTo>
                    <a:pt x="66040" y="2583985"/>
                  </a:lnTo>
                  <a:cubicBezTo>
                    <a:pt x="43180" y="2583985"/>
                    <a:pt x="20320" y="2578905"/>
                    <a:pt x="0" y="2570015"/>
                  </a:cubicBezTo>
                  <a:cubicBezTo>
                    <a:pt x="26670" y="2597955"/>
                    <a:pt x="63500" y="2614465"/>
                    <a:pt x="119154" y="2614465"/>
                  </a:cubicBezTo>
                  <a:lnTo>
                    <a:pt x="3780633" y="2614465"/>
                  </a:lnTo>
                  <a:cubicBezTo>
                    <a:pt x="3860644" y="2614465"/>
                    <a:pt x="3926683" y="2548425"/>
                    <a:pt x="3926683" y="2468415"/>
                  </a:cubicBezTo>
                  <a:lnTo>
                    <a:pt x="3926683" y="95250"/>
                  </a:lnTo>
                  <a:cubicBezTo>
                    <a:pt x="3926683" y="58420"/>
                    <a:pt x="3912713" y="25400"/>
                    <a:pt x="3891124" y="0"/>
                  </a:cubicBezTo>
                  <a:cubicBezTo>
                    <a:pt x="3897474" y="16510"/>
                    <a:pt x="3900013" y="34290"/>
                    <a:pt x="3900013" y="52070"/>
                  </a:cubicBezTo>
                  <a:lnTo>
                    <a:pt x="3900013" y="2425235"/>
                  </a:lnTo>
                  <a:lnTo>
                    <a:pt x="3900013" y="2425235"/>
                  </a:lnTo>
                  <a:close/>
                </a:path>
              </a:pathLst>
            </a:custGeom>
            <a:solidFill>
              <a:srgbClr val="704430"/>
            </a:solidFill>
          </p:spPr>
        </p:sp>
        <p:sp>
          <p:nvSpPr>
            <p:cNvPr id="5" name="Freeform 5"/>
            <p:cNvSpPr/>
            <p:nvPr/>
          </p:nvSpPr>
          <p:spPr>
            <a:xfrm>
              <a:off x="12700" y="12700"/>
              <a:ext cx="3966054" cy="2665265"/>
            </a:xfrm>
            <a:custGeom>
              <a:avLst/>
              <a:gdLst/>
              <a:ahLst/>
              <a:cxnLst/>
              <a:rect l="l" t="t" r="r" b="b"/>
              <a:pathLst>
                <a:path w="3966054" h="2665265">
                  <a:moveTo>
                    <a:pt x="146050" y="2665265"/>
                  </a:moveTo>
                  <a:lnTo>
                    <a:pt x="3820004" y="2665265"/>
                  </a:lnTo>
                  <a:cubicBezTo>
                    <a:pt x="3900013" y="2665265"/>
                    <a:pt x="3966054" y="2599225"/>
                    <a:pt x="3966054" y="2519215"/>
                  </a:cubicBezTo>
                  <a:lnTo>
                    <a:pt x="3966054" y="146050"/>
                  </a:lnTo>
                  <a:cubicBezTo>
                    <a:pt x="3966054" y="66040"/>
                    <a:pt x="3900013" y="0"/>
                    <a:pt x="3820004" y="0"/>
                  </a:cubicBezTo>
                  <a:lnTo>
                    <a:pt x="146050" y="0"/>
                  </a:lnTo>
                  <a:cubicBezTo>
                    <a:pt x="66040" y="0"/>
                    <a:pt x="0" y="66040"/>
                    <a:pt x="0" y="146050"/>
                  </a:cubicBezTo>
                  <a:lnTo>
                    <a:pt x="0" y="2519215"/>
                  </a:lnTo>
                  <a:cubicBezTo>
                    <a:pt x="0" y="2600495"/>
                    <a:pt x="66040" y="2665265"/>
                    <a:pt x="146050" y="2665265"/>
                  </a:cubicBezTo>
                  <a:close/>
                </a:path>
              </a:pathLst>
            </a:custGeom>
            <a:solidFill>
              <a:srgbClr val="B9DDBF"/>
            </a:solidFill>
          </p:spPr>
        </p:sp>
        <p:sp>
          <p:nvSpPr>
            <p:cNvPr id="6" name="Freeform 6"/>
            <p:cNvSpPr/>
            <p:nvPr/>
          </p:nvSpPr>
          <p:spPr>
            <a:xfrm>
              <a:off x="0" y="0"/>
              <a:ext cx="4030824" cy="2733845"/>
            </a:xfrm>
            <a:custGeom>
              <a:avLst/>
              <a:gdLst/>
              <a:ahLst/>
              <a:cxnLst/>
              <a:rect l="l" t="t" r="r" b="b"/>
              <a:pathLst>
                <a:path w="4030824" h="2733845">
                  <a:moveTo>
                    <a:pt x="3967324" y="74930"/>
                  </a:moveTo>
                  <a:cubicBezTo>
                    <a:pt x="3939384" y="30480"/>
                    <a:pt x="3889854" y="0"/>
                    <a:pt x="3832704" y="0"/>
                  </a:cubicBezTo>
                  <a:lnTo>
                    <a:pt x="158750" y="0"/>
                  </a:lnTo>
                  <a:cubicBezTo>
                    <a:pt x="71120" y="0"/>
                    <a:pt x="0" y="71120"/>
                    <a:pt x="0" y="158750"/>
                  </a:cubicBezTo>
                  <a:lnTo>
                    <a:pt x="0" y="2531915"/>
                  </a:lnTo>
                  <a:cubicBezTo>
                    <a:pt x="0" y="2583985"/>
                    <a:pt x="25400" y="2629705"/>
                    <a:pt x="63500" y="2658915"/>
                  </a:cubicBezTo>
                  <a:cubicBezTo>
                    <a:pt x="91440" y="2703365"/>
                    <a:pt x="140970" y="2733845"/>
                    <a:pt x="215477" y="2733845"/>
                  </a:cubicBezTo>
                  <a:lnTo>
                    <a:pt x="3872074" y="2733845"/>
                  </a:lnTo>
                  <a:cubicBezTo>
                    <a:pt x="3959704" y="2733845"/>
                    <a:pt x="4030824" y="2662725"/>
                    <a:pt x="4030824" y="2575095"/>
                  </a:cubicBezTo>
                  <a:lnTo>
                    <a:pt x="4030824" y="201930"/>
                  </a:lnTo>
                  <a:cubicBezTo>
                    <a:pt x="4030823" y="149860"/>
                    <a:pt x="4005423" y="104140"/>
                    <a:pt x="3967324" y="74930"/>
                  </a:cubicBezTo>
                  <a:close/>
                  <a:moveTo>
                    <a:pt x="12700" y="2531915"/>
                  </a:moveTo>
                  <a:lnTo>
                    <a:pt x="12700" y="158750"/>
                  </a:lnTo>
                  <a:cubicBezTo>
                    <a:pt x="12700" y="78740"/>
                    <a:pt x="78740" y="12700"/>
                    <a:pt x="158750" y="12700"/>
                  </a:cubicBezTo>
                  <a:lnTo>
                    <a:pt x="3832704" y="12700"/>
                  </a:lnTo>
                  <a:cubicBezTo>
                    <a:pt x="3912713" y="12700"/>
                    <a:pt x="3978754" y="78740"/>
                    <a:pt x="3978754" y="158750"/>
                  </a:cubicBezTo>
                  <a:lnTo>
                    <a:pt x="3978754" y="2531915"/>
                  </a:lnTo>
                  <a:cubicBezTo>
                    <a:pt x="3978754" y="2611925"/>
                    <a:pt x="3912713" y="2677965"/>
                    <a:pt x="3832704" y="2677965"/>
                  </a:cubicBezTo>
                  <a:lnTo>
                    <a:pt x="158750" y="2677965"/>
                  </a:lnTo>
                  <a:cubicBezTo>
                    <a:pt x="78740" y="2677965"/>
                    <a:pt x="12700" y="2613195"/>
                    <a:pt x="12700" y="2531915"/>
                  </a:cubicBezTo>
                  <a:close/>
                  <a:moveTo>
                    <a:pt x="4019393" y="2575095"/>
                  </a:moveTo>
                  <a:cubicBezTo>
                    <a:pt x="4019393" y="2655105"/>
                    <a:pt x="3952084" y="2721145"/>
                    <a:pt x="3872073" y="2721145"/>
                  </a:cubicBezTo>
                  <a:lnTo>
                    <a:pt x="215477" y="2721145"/>
                  </a:lnTo>
                  <a:cubicBezTo>
                    <a:pt x="157480" y="2721145"/>
                    <a:pt x="120650" y="2704635"/>
                    <a:pt x="93980" y="2676695"/>
                  </a:cubicBezTo>
                  <a:cubicBezTo>
                    <a:pt x="114300" y="2685585"/>
                    <a:pt x="135890" y="2690665"/>
                    <a:pt x="160020" y="2690665"/>
                  </a:cubicBezTo>
                  <a:lnTo>
                    <a:pt x="3833974" y="2690665"/>
                  </a:lnTo>
                  <a:cubicBezTo>
                    <a:pt x="3921604" y="2690665"/>
                    <a:pt x="3992724" y="2619545"/>
                    <a:pt x="3992724" y="2531915"/>
                  </a:cubicBezTo>
                  <a:lnTo>
                    <a:pt x="3992724" y="158750"/>
                  </a:lnTo>
                  <a:cubicBezTo>
                    <a:pt x="3992724" y="140970"/>
                    <a:pt x="3988913" y="123190"/>
                    <a:pt x="3983834" y="106680"/>
                  </a:cubicBezTo>
                  <a:cubicBezTo>
                    <a:pt x="4005424" y="132080"/>
                    <a:pt x="4019393" y="165100"/>
                    <a:pt x="4019393" y="201930"/>
                  </a:cubicBezTo>
                  <a:lnTo>
                    <a:pt x="4019393" y="2575095"/>
                  </a:lnTo>
                  <a:cubicBezTo>
                    <a:pt x="4019393" y="2575095"/>
                    <a:pt x="4019393" y="2575095"/>
                    <a:pt x="4019393" y="2575095"/>
                  </a:cubicBezTo>
                  <a:close/>
                </a:path>
              </a:pathLst>
            </a:custGeom>
            <a:solidFill>
              <a:srgbClr val="704430"/>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663593" y="830520"/>
            <a:ext cx="535653" cy="606973"/>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5444479" y="719964"/>
            <a:ext cx="758021" cy="758021"/>
          </a:xfrm>
          <a:prstGeom prst="rect">
            <a:avLst/>
          </a:prstGeom>
        </p:spPr>
      </p:pic>
      <p:sp>
        <p:nvSpPr>
          <p:cNvPr id="24" name="AutoShape 24"/>
          <p:cNvSpPr/>
          <p:nvPr/>
        </p:nvSpPr>
        <p:spPr>
          <a:xfrm>
            <a:off x="1949499" y="1536938"/>
            <a:ext cx="14272803" cy="25162"/>
          </a:xfrm>
          <a:prstGeom prst="line">
            <a:avLst/>
          </a:prstGeom>
          <a:ln w="47625" cap="flat">
            <a:solidFill>
              <a:srgbClr val="704430"/>
            </a:solidFill>
            <a:prstDash val="solid"/>
            <a:headEnd type="none" w="sm" len="sm"/>
            <a:tailEnd type="none" w="sm" len="sm"/>
          </a:ln>
        </p:spPr>
      </p:sp>
      <p:pic>
        <p:nvPicPr>
          <p:cNvPr id="7" name="Picture 6" descr="Map&#10;&#10;Description automatically generated">
            <a:extLst>
              <a:ext uri="{FF2B5EF4-FFF2-40B4-BE49-F238E27FC236}">
                <a16:creationId xmlns:a16="http://schemas.microsoft.com/office/drawing/2014/main" id="{7135A141-E6F7-C547-1A5F-56D290A649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9563" y="1822837"/>
            <a:ext cx="5059833" cy="3934764"/>
          </a:xfrm>
          <a:prstGeom prst="rect">
            <a:avLst/>
          </a:prstGeom>
        </p:spPr>
      </p:pic>
      <p:pic>
        <p:nvPicPr>
          <p:cNvPr id="8" name="Picture 7" descr="Diagram&#10;&#10;Description automatically generated with medium confidence">
            <a:extLst>
              <a:ext uri="{FF2B5EF4-FFF2-40B4-BE49-F238E27FC236}">
                <a16:creationId xmlns:a16="http://schemas.microsoft.com/office/drawing/2014/main" id="{81283E61-4D66-0D96-D924-FC23A97E97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23720" y="1841884"/>
            <a:ext cx="5374717" cy="3896670"/>
          </a:xfrm>
          <a:prstGeom prst="rect">
            <a:avLst/>
          </a:prstGeom>
        </p:spPr>
      </p:pic>
      <p:sp>
        <p:nvSpPr>
          <p:cNvPr id="10" name="TextBox 9">
            <a:extLst>
              <a:ext uri="{FF2B5EF4-FFF2-40B4-BE49-F238E27FC236}">
                <a16:creationId xmlns:a16="http://schemas.microsoft.com/office/drawing/2014/main" id="{B2DBF384-CD6E-B8C2-4C3A-10C3CB679FD9}"/>
              </a:ext>
            </a:extLst>
          </p:cNvPr>
          <p:cNvSpPr txBox="1"/>
          <p:nvPr/>
        </p:nvSpPr>
        <p:spPr>
          <a:xfrm>
            <a:off x="2404375" y="6249499"/>
            <a:ext cx="13934125" cy="1839606"/>
          </a:xfrm>
          <a:prstGeom prst="rect">
            <a:avLst/>
          </a:prstGeom>
          <a:noFill/>
        </p:spPr>
        <p:txBody>
          <a:bodyPr wrap="square">
            <a:spAutoFit/>
          </a:bodyPr>
          <a:lstStyle/>
          <a:p>
            <a:pPr>
              <a:lnSpc>
                <a:spcPct val="150000"/>
              </a:lnSpc>
            </a:pPr>
            <a:r>
              <a:rPr lang="en-US" sz="4000" dirty="0" err="1">
                <a:solidFill>
                  <a:srgbClr val="000000"/>
                </a:solidFill>
                <a:effectLst/>
                <a:latin typeface="Arial" panose="020B0604020202020204" pitchFamily="34" charset="0"/>
                <a:ea typeface="Calibri" panose="020F0502020204030204" pitchFamily="34" charset="0"/>
              </a:rPr>
              <a:t>Hỏi</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có</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bao</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nhiêu</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cách</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chọn</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địa</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điểm</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tham</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quan</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trong</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số</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các</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địa</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điểm</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được</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giới</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thiệu</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trong</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hai</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chương</a:t>
            </a:r>
            <a:r>
              <a:rPr lang="en-US" sz="4000" dirty="0">
                <a:solidFill>
                  <a:srgbClr val="000000"/>
                </a:solidFill>
                <a:effectLst/>
                <a:latin typeface="Arial" panose="020B0604020202020204" pitchFamily="34" charset="0"/>
                <a:ea typeface="Calibri" panose="020F0502020204030204" pitchFamily="34" charset="0"/>
              </a:rPr>
              <a:t> </a:t>
            </a:r>
            <a:r>
              <a:rPr lang="en-US" sz="4000" dirty="0" err="1">
                <a:solidFill>
                  <a:srgbClr val="000000"/>
                </a:solidFill>
                <a:effectLst/>
                <a:latin typeface="Arial" panose="020B0604020202020204" pitchFamily="34" charset="0"/>
                <a:ea typeface="Calibri" panose="020F0502020204030204" pitchFamily="34" charset="0"/>
              </a:rPr>
              <a:t>trình</a:t>
            </a:r>
            <a:r>
              <a:rPr lang="en-US" sz="4000" dirty="0">
                <a:solidFill>
                  <a:srgbClr val="000000"/>
                </a:solidFill>
                <a:effectLst/>
                <a:latin typeface="Arial" panose="020B0604020202020204" pitchFamily="34" charset="0"/>
                <a:ea typeface="Calibri" panose="020F0502020204030204" pitchFamily="34" charset="0"/>
              </a:rPr>
              <a:t> ở </a:t>
            </a:r>
            <a:r>
              <a:rPr lang="en-US" sz="4000" dirty="0" err="1">
                <a:solidFill>
                  <a:srgbClr val="000000"/>
                </a:solidFill>
                <a:effectLst/>
                <a:latin typeface="Arial" panose="020B0604020202020204" pitchFamily="34" charset="0"/>
                <a:ea typeface="Calibri" panose="020F0502020204030204" pitchFamily="34" charset="0"/>
              </a:rPr>
              <a:t>trên</a:t>
            </a:r>
            <a:r>
              <a:rPr lang="en-US" sz="4000" dirty="0">
                <a:solidFill>
                  <a:srgbClr val="000000"/>
                </a:solidFill>
                <a:effectLst/>
                <a:latin typeface="Arial" panose="020B0604020202020204" pitchFamily="34" charset="0"/>
                <a:ea typeface="Calibri" panose="020F0502020204030204" pitchFamily="34" charset="0"/>
              </a:rPr>
              <a:t>?</a:t>
            </a:r>
            <a:endParaRPr lang="en-US" sz="4000" dirty="0"/>
          </a:p>
        </p:txBody>
      </p:sp>
    </p:spTree>
    <p:extLst>
      <p:ext uri="{BB962C8B-B14F-4D97-AF65-F5344CB8AC3E}">
        <p14:creationId xmlns:p14="http://schemas.microsoft.com/office/powerpoint/2010/main" val="30208906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grpSp>
        <p:nvGrpSpPr>
          <p:cNvPr id="3" name="Group 3"/>
          <p:cNvGrpSpPr/>
          <p:nvPr/>
        </p:nvGrpSpPr>
        <p:grpSpPr>
          <a:xfrm>
            <a:off x="990600" y="876300"/>
            <a:ext cx="16611600" cy="8915400"/>
            <a:chOff x="0" y="0"/>
            <a:chExt cx="1570252" cy="1580117"/>
          </a:xfrm>
        </p:grpSpPr>
        <p:sp>
          <p:nvSpPr>
            <p:cNvPr id="4" name="Freeform 4"/>
            <p:cNvSpPr/>
            <p:nvPr/>
          </p:nvSpPr>
          <p:spPr>
            <a:xfrm>
              <a:off x="92710" y="106680"/>
              <a:ext cx="1466112" cy="1460737"/>
            </a:xfrm>
            <a:custGeom>
              <a:avLst/>
              <a:gdLst/>
              <a:ahLst/>
              <a:cxnLst/>
              <a:rect l="l" t="t" r="r" b="b"/>
              <a:pathLst>
                <a:path w="1466112" h="1460737">
                  <a:moveTo>
                    <a:pt x="1439442" y="1271507"/>
                  </a:moveTo>
                  <a:cubicBezTo>
                    <a:pt x="1439442" y="1359137"/>
                    <a:pt x="1363242" y="1430257"/>
                    <a:pt x="1281962" y="1430257"/>
                  </a:cubicBezTo>
                  <a:lnTo>
                    <a:pt x="66040" y="1430257"/>
                  </a:lnTo>
                  <a:cubicBezTo>
                    <a:pt x="43180" y="1430257"/>
                    <a:pt x="20320" y="1425177"/>
                    <a:pt x="0" y="1416287"/>
                  </a:cubicBezTo>
                  <a:cubicBezTo>
                    <a:pt x="26670" y="1444227"/>
                    <a:pt x="63500" y="1460737"/>
                    <a:pt x="103471" y="1460737"/>
                  </a:cubicBezTo>
                  <a:lnTo>
                    <a:pt x="1320062" y="1460737"/>
                  </a:lnTo>
                  <a:cubicBezTo>
                    <a:pt x="1400072" y="1460737"/>
                    <a:pt x="1466112" y="1394697"/>
                    <a:pt x="1466112" y="1314687"/>
                  </a:cubicBezTo>
                  <a:lnTo>
                    <a:pt x="1466112" y="95250"/>
                  </a:lnTo>
                  <a:cubicBezTo>
                    <a:pt x="1466112" y="58420"/>
                    <a:pt x="1452142" y="25400"/>
                    <a:pt x="1430552" y="0"/>
                  </a:cubicBezTo>
                  <a:cubicBezTo>
                    <a:pt x="1436902" y="16510"/>
                    <a:pt x="1439442" y="34290"/>
                    <a:pt x="1439442" y="52070"/>
                  </a:cubicBezTo>
                  <a:lnTo>
                    <a:pt x="1439442" y="1271507"/>
                  </a:lnTo>
                  <a:lnTo>
                    <a:pt x="1439442" y="1271507"/>
                  </a:lnTo>
                  <a:close/>
                </a:path>
              </a:pathLst>
            </a:custGeom>
            <a:solidFill>
              <a:srgbClr val="704430"/>
            </a:solidFill>
          </p:spPr>
        </p:sp>
        <p:sp>
          <p:nvSpPr>
            <p:cNvPr id="5" name="Freeform 5"/>
            <p:cNvSpPr/>
            <p:nvPr/>
          </p:nvSpPr>
          <p:spPr>
            <a:xfrm>
              <a:off x="12700" y="12700"/>
              <a:ext cx="1505482" cy="1511537"/>
            </a:xfrm>
            <a:custGeom>
              <a:avLst/>
              <a:gdLst/>
              <a:ahLst/>
              <a:cxnLst/>
              <a:rect l="l" t="t" r="r" b="b"/>
              <a:pathLst>
                <a:path w="1505482" h="1511537">
                  <a:moveTo>
                    <a:pt x="146050" y="1511537"/>
                  </a:moveTo>
                  <a:lnTo>
                    <a:pt x="1359432" y="1511537"/>
                  </a:lnTo>
                  <a:cubicBezTo>
                    <a:pt x="1439442" y="1511537"/>
                    <a:pt x="1505482" y="1445497"/>
                    <a:pt x="1505482" y="1365487"/>
                  </a:cubicBezTo>
                  <a:lnTo>
                    <a:pt x="1505482" y="146050"/>
                  </a:lnTo>
                  <a:cubicBezTo>
                    <a:pt x="1505482" y="66040"/>
                    <a:pt x="1439442" y="0"/>
                    <a:pt x="1359432" y="0"/>
                  </a:cubicBezTo>
                  <a:lnTo>
                    <a:pt x="146050" y="0"/>
                  </a:lnTo>
                  <a:cubicBezTo>
                    <a:pt x="66040" y="0"/>
                    <a:pt x="0" y="66040"/>
                    <a:pt x="0" y="146050"/>
                  </a:cubicBezTo>
                  <a:lnTo>
                    <a:pt x="0" y="1365487"/>
                  </a:lnTo>
                  <a:cubicBezTo>
                    <a:pt x="0" y="1446767"/>
                    <a:pt x="66040" y="1511537"/>
                    <a:pt x="146050" y="1511537"/>
                  </a:cubicBezTo>
                  <a:close/>
                </a:path>
              </a:pathLst>
            </a:custGeom>
            <a:solidFill>
              <a:srgbClr val="FFF3ED"/>
            </a:solidFill>
          </p:spPr>
        </p:sp>
        <p:sp>
          <p:nvSpPr>
            <p:cNvPr id="6" name="Freeform 6"/>
            <p:cNvSpPr/>
            <p:nvPr/>
          </p:nvSpPr>
          <p:spPr>
            <a:xfrm>
              <a:off x="0" y="0"/>
              <a:ext cx="1570252" cy="1580117"/>
            </a:xfrm>
            <a:custGeom>
              <a:avLst/>
              <a:gdLst/>
              <a:ahLst/>
              <a:cxnLst/>
              <a:rect l="l" t="t" r="r" b="b"/>
              <a:pathLst>
                <a:path w="1570252" h="1580117">
                  <a:moveTo>
                    <a:pt x="1506752" y="74930"/>
                  </a:moveTo>
                  <a:cubicBezTo>
                    <a:pt x="1478812" y="30480"/>
                    <a:pt x="1429282" y="0"/>
                    <a:pt x="1372132" y="0"/>
                  </a:cubicBezTo>
                  <a:lnTo>
                    <a:pt x="158750" y="0"/>
                  </a:lnTo>
                  <a:cubicBezTo>
                    <a:pt x="71120" y="0"/>
                    <a:pt x="0" y="71120"/>
                    <a:pt x="0" y="158750"/>
                  </a:cubicBezTo>
                  <a:lnTo>
                    <a:pt x="0" y="1378187"/>
                  </a:lnTo>
                  <a:cubicBezTo>
                    <a:pt x="0" y="1430257"/>
                    <a:pt x="25400" y="1475977"/>
                    <a:pt x="63500" y="1505187"/>
                  </a:cubicBezTo>
                  <a:cubicBezTo>
                    <a:pt x="91440" y="1549637"/>
                    <a:pt x="140970" y="1580117"/>
                    <a:pt x="197347" y="1580117"/>
                  </a:cubicBezTo>
                  <a:lnTo>
                    <a:pt x="1411502" y="1580117"/>
                  </a:lnTo>
                  <a:cubicBezTo>
                    <a:pt x="1499132" y="1580117"/>
                    <a:pt x="1570252" y="1508997"/>
                    <a:pt x="1570252" y="1421367"/>
                  </a:cubicBezTo>
                  <a:lnTo>
                    <a:pt x="1570252" y="201930"/>
                  </a:lnTo>
                  <a:cubicBezTo>
                    <a:pt x="1570252" y="149860"/>
                    <a:pt x="1544852" y="104140"/>
                    <a:pt x="1506752" y="74930"/>
                  </a:cubicBezTo>
                  <a:close/>
                  <a:moveTo>
                    <a:pt x="12700" y="1378187"/>
                  </a:moveTo>
                  <a:lnTo>
                    <a:pt x="12700" y="158750"/>
                  </a:lnTo>
                  <a:cubicBezTo>
                    <a:pt x="12700" y="78740"/>
                    <a:pt x="78740" y="12700"/>
                    <a:pt x="158750" y="12700"/>
                  </a:cubicBezTo>
                  <a:lnTo>
                    <a:pt x="1372132" y="12700"/>
                  </a:lnTo>
                  <a:cubicBezTo>
                    <a:pt x="1452142" y="12700"/>
                    <a:pt x="1518182" y="78740"/>
                    <a:pt x="1518182" y="158750"/>
                  </a:cubicBezTo>
                  <a:lnTo>
                    <a:pt x="1518182" y="1378187"/>
                  </a:lnTo>
                  <a:cubicBezTo>
                    <a:pt x="1518182" y="1458197"/>
                    <a:pt x="1452142" y="1524237"/>
                    <a:pt x="1372132" y="1524237"/>
                  </a:cubicBezTo>
                  <a:lnTo>
                    <a:pt x="158750" y="1524237"/>
                  </a:lnTo>
                  <a:cubicBezTo>
                    <a:pt x="78740" y="1524237"/>
                    <a:pt x="12700" y="1459467"/>
                    <a:pt x="12700" y="1378187"/>
                  </a:cubicBezTo>
                  <a:close/>
                  <a:moveTo>
                    <a:pt x="1558822" y="1421367"/>
                  </a:moveTo>
                  <a:cubicBezTo>
                    <a:pt x="1558822" y="1501376"/>
                    <a:pt x="1491512" y="1567417"/>
                    <a:pt x="1411502" y="1567417"/>
                  </a:cubicBezTo>
                  <a:lnTo>
                    <a:pt x="197347" y="1567417"/>
                  </a:lnTo>
                  <a:cubicBezTo>
                    <a:pt x="157480" y="1567417"/>
                    <a:pt x="120650" y="1550906"/>
                    <a:pt x="93980" y="1522967"/>
                  </a:cubicBezTo>
                  <a:cubicBezTo>
                    <a:pt x="114300" y="1531856"/>
                    <a:pt x="135890" y="1536937"/>
                    <a:pt x="160020" y="1536937"/>
                  </a:cubicBezTo>
                  <a:lnTo>
                    <a:pt x="1373402" y="1536937"/>
                  </a:lnTo>
                  <a:cubicBezTo>
                    <a:pt x="1461032" y="1536937"/>
                    <a:pt x="1532152" y="1465817"/>
                    <a:pt x="1532152" y="1378187"/>
                  </a:cubicBezTo>
                  <a:lnTo>
                    <a:pt x="1532152" y="158750"/>
                  </a:lnTo>
                  <a:cubicBezTo>
                    <a:pt x="1532152" y="140970"/>
                    <a:pt x="1528342" y="123190"/>
                    <a:pt x="1523262" y="106680"/>
                  </a:cubicBezTo>
                  <a:cubicBezTo>
                    <a:pt x="1544852" y="132080"/>
                    <a:pt x="1558822" y="165100"/>
                    <a:pt x="1558822" y="201930"/>
                  </a:cubicBezTo>
                  <a:lnTo>
                    <a:pt x="1558822" y="1421367"/>
                  </a:lnTo>
                  <a:cubicBezTo>
                    <a:pt x="1558822" y="1421367"/>
                    <a:pt x="1558822" y="1421367"/>
                    <a:pt x="1558822" y="1421367"/>
                  </a:cubicBezTo>
                  <a:close/>
                </a:path>
              </a:pathLst>
            </a:custGeom>
            <a:solidFill>
              <a:srgbClr val="704430"/>
            </a:solidFill>
          </p:spPr>
        </p:sp>
      </p:grpSp>
      <p:grpSp>
        <p:nvGrpSpPr>
          <p:cNvPr id="16" name="Group 16"/>
          <p:cNvGrpSpPr/>
          <p:nvPr/>
        </p:nvGrpSpPr>
        <p:grpSpPr>
          <a:xfrm>
            <a:off x="4953000" y="965763"/>
            <a:ext cx="8382000" cy="1288814"/>
            <a:chOff x="0" y="-186258"/>
            <a:chExt cx="10736290" cy="1913890"/>
          </a:xfrm>
          <a:solidFill>
            <a:schemeClr val="accent3">
              <a:lumMod val="40000"/>
              <a:lumOff val="60000"/>
            </a:schemeClr>
          </a:solidFill>
        </p:grpSpPr>
        <p:sp>
          <p:nvSpPr>
            <p:cNvPr id="17" name="Freeform 17"/>
            <p:cNvSpPr/>
            <p:nvPr/>
          </p:nvSpPr>
          <p:spPr>
            <a:xfrm>
              <a:off x="0" y="-186258"/>
              <a:ext cx="10736290" cy="1913890"/>
            </a:xfrm>
            <a:custGeom>
              <a:avLst/>
              <a:gdLst/>
              <a:ahLst/>
              <a:cxnLst/>
              <a:rect l="l" t="t" r="r" b="b"/>
              <a:pathLst>
                <a:path w="10736290" h="1913890">
                  <a:moveTo>
                    <a:pt x="10736290" y="956945"/>
                  </a:moveTo>
                  <a:lnTo>
                    <a:pt x="10736290" y="956945"/>
                  </a:lnTo>
                  <a:cubicBezTo>
                    <a:pt x="10736290" y="1485392"/>
                    <a:pt x="10307919" y="1913890"/>
                    <a:pt x="9779345" y="1913890"/>
                  </a:cubicBezTo>
                  <a:lnTo>
                    <a:pt x="956945" y="1913890"/>
                  </a:lnTo>
                  <a:cubicBezTo>
                    <a:pt x="428371" y="1913890"/>
                    <a:pt x="0" y="1485392"/>
                    <a:pt x="0" y="956945"/>
                  </a:cubicBezTo>
                  <a:lnTo>
                    <a:pt x="0" y="956945"/>
                  </a:lnTo>
                  <a:cubicBezTo>
                    <a:pt x="0" y="428371"/>
                    <a:pt x="428371" y="0"/>
                    <a:pt x="956945" y="0"/>
                  </a:cubicBezTo>
                  <a:lnTo>
                    <a:pt x="9779345" y="0"/>
                  </a:lnTo>
                  <a:cubicBezTo>
                    <a:pt x="10307793" y="0"/>
                    <a:pt x="10736290" y="428371"/>
                    <a:pt x="10736290" y="956945"/>
                  </a:cubicBezTo>
                  <a:close/>
                </a:path>
              </a:pathLst>
            </a:custGeom>
            <a:grpFill/>
          </p:spPr>
        </p:sp>
      </p:grpSp>
      <p:pic>
        <p:nvPicPr>
          <p:cNvPr id="25" name="Picture 2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1591885" y="7082376"/>
            <a:ext cx="3453871" cy="3590981"/>
          </a:xfrm>
          <a:prstGeom prst="rect">
            <a:avLst/>
          </a:prstGeom>
        </p:spPr>
      </p:pic>
      <p:sp>
        <p:nvSpPr>
          <p:cNvPr id="26" name="TextBox 26"/>
          <p:cNvSpPr txBox="1"/>
          <p:nvPr/>
        </p:nvSpPr>
        <p:spPr>
          <a:xfrm>
            <a:off x="5276850" y="1548466"/>
            <a:ext cx="7734300" cy="463717"/>
          </a:xfrm>
          <a:prstGeom prst="rect">
            <a:avLst/>
          </a:prstGeom>
        </p:spPr>
        <p:txBody>
          <a:bodyPr wrap="square" lIns="0" tIns="0" rIns="0" bIns="0" rtlCol="0" anchor="t">
            <a:spAutoFit/>
          </a:bodyPr>
          <a:lstStyle/>
          <a:p>
            <a:pPr algn="ctr">
              <a:lnSpc>
                <a:spcPts val="2999"/>
              </a:lnSpc>
            </a:pPr>
            <a:r>
              <a:rPr lang="en-US" sz="6000" b="1">
                <a:solidFill>
                  <a:srgbClr val="704430"/>
                </a:solidFill>
                <a:latin typeface="Arial" panose="020B0604020202020204" pitchFamily="34" charset="0"/>
                <a:cs typeface="Arial" panose="020B0604020202020204" pitchFamily="34" charset="0"/>
              </a:rPr>
              <a:t>Bài 7 (SGK- tr.10)</a:t>
            </a:r>
          </a:p>
        </p:txBody>
      </p:sp>
      <p:sp>
        <p:nvSpPr>
          <p:cNvPr id="9" name="TextBox 8">
            <a:extLst>
              <a:ext uri="{FF2B5EF4-FFF2-40B4-BE49-F238E27FC236}">
                <a16:creationId xmlns:a16="http://schemas.microsoft.com/office/drawing/2014/main" id="{D154F8D4-AFA9-3A3F-F166-7AFC2D34D6E6}"/>
              </a:ext>
            </a:extLst>
          </p:cNvPr>
          <p:cNvSpPr txBox="1"/>
          <p:nvPr/>
        </p:nvSpPr>
        <p:spPr>
          <a:xfrm>
            <a:off x="1752599" y="2234594"/>
            <a:ext cx="15011401" cy="6712735"/>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en-US" sz="4000">
                <a:effectLst/>
                <a:latin typeface="Arial" panose="020B0604020202020204" pitchFamily="34" charset="0"/>
                <a:ea typeface="Calibri" panose="020F0502020204030204" pitchFamily="34" charset="0"/>
                <a:cs typeface="Times New Roman" panose="02020603050405020304" pitchFamily="18" charset="0"/>
              </a:rPr>
              <a:t>Một khách sạn nhỏ chuẩn bị bữa ăn sáng gồm 2 đồ uống là: trà và cà phê; 3 món ăn là: phở, bún và cháo; 2 món tráng miệng là: bánh ngọt và sữa chua.</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1200"/>
              </a:spcAft>
            </a:pPr>
            <a:r>
              <a:rPr lang="en-US" sz="4000">
                <a:effectLst/>
                <a:latin typeface="Arial" panose="020B0604020202020204" pitchFamily="34" charset="0"/>
                <a:ea typeface="Calibri" panose="020F0502020204030204" pitchFamily="34" charset="0"/>
                <a:cs typeface="Times New Roman" panose="02020603050405020304" pitchFamily="18" charset="0"/>
              </a:rPr>
              <a:t>a) Vẽ sơ đồ hình cây biểu thị các cách chọn khẩu phần ăn gồm đủ ba loại: đồ uống, món ăn và món tráng miệng.</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1200"/>
              </a:spcAft>
            </a:pPr>
            <a:r>
              <a:rPr lang="en-US" sz="4000">
                <a:effectLst/>
                <a:latin typeface="Arial" panose="020B0604020202020204" pitchFamily="34" charset="0"/>
                <a:ea typeface="Calibri" panose="020F0502020204030204" pitchFamily="34" charset="0"/>
                <a:cs typeface="Times New Roman" panose="02020603050405020304" pitchFamily="18" charset="0"/>
              </a:rPr>
              <a:t>b) Tính số cách chọn khẩu phần ăn gồm: 1 đồ uống, 1 món ăn và 1 món tráng miệng.</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549434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1000"/>
                                        <p:tgtEl>
                                          <p:spTgt spid="9">
                                            <p:txEl>
                                              <p:pRg st="0" end="0"/>
                                            </p:txEl>
                                          </p:spTgt>
                                        </p:tgtEl>
                                      </p:cBhvr>
                                    </p:animEffect>
                                    <p:anim calcmode="lin" valueType="num">
                                      <p:cBhvr>
                                        <p:cTn id="2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0" end="0"/>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fade">
                                      <p:cBhvr>
                                        <p:cTn id="24" dur="1000"/>
                                        <p:tgtEl>
                                          <p:spTgt spid="9">
                                            <p:txEl>
                                              <p:pRg st="1" end="1"/>
                                            </p:txEl>
                                          </p:spTgt>
                                        </p:tgtEl>
                                      </p:cBhvr>
                                    </p:animEffect>
                                    <p:anim calcmode="lin" valueType="num">
                                      <p:cBhvr>
                                        <p:cTn id="2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1" end="1"/>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Effect transition="in" filter="fade">
                                      <p:cBhvr>
                                        <p:cTn id="29" dur="1000"/>
                                        <p:tgtEl>
                                          <p:spTgt spid="9">
                                            <p:txEl>
                                              <p:pRg st="2" end="2"/>
                                            </p:txEl>
                                          </p:spTgt>
                                        </p:tgtEl>
                                      </p:cBhvr>
                                    </p:animEffect>
                                    <p:anim calcmode="lin" valueType="num">
                                      <p:cBhvr>
                                        <p:cTn id="30"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grpSp>
        <p:nvGrpSpPr>
          <p:cNvPr id="3" name="Group 3"/>
          <p:cNvGrpSpPr/>
          <p:nvPr/>
        </p:nvGrpSpPr>
        <p:grpSpPr>
          <a:xfrm>
            <a:off x="990600" y="647700"/>
            <a:ext cx="17068800" cy="9372599"/>
            <a:chOff x="0" y="0"/>
            <a:chExt cx="1570252" cy="1580117"/>
          </a:xfrm>
        </p:grpSpPr>
        <p:sp>
          <p:nvSpPr>
            <p:cNvPr id="4" name="Freeform 4"/>
            <p:cNvSpPr/>
            <p:nvPr/>
          </p:nvSpPr>
          <p:spPr>
            <a:xfrm>
              <a:off x="92710" y="106680"/>
              <a:ext cx="1466112" cy="1460737"/>
            </a:xfrm>
            <a:custGeom>
              <a:avLst/>
              <a:gdLst/>
              <a:ahLst/>
              <a:cxnLst/>
              <a:rect l="l" t="t" r="r" b="b"/>
              <a:pathLst>
                <a:path w="1466112" h="1460737">
                  <a:moveTo>
                    <a:pt x="1439442" y="1271507"/>
                  </a:moveTo>
                  <a:cubicBezTo>
                    <a:pt x="1439442" y="1359137"/>
                    <a:pt x="1363242" y="1430257"/>
                    <a:pt x="1281962" y="1430257"/>
                  </a:cubicBezTo>
                  <a:lnTo>
                    <a:pt x="66040" y="1430257"/>
                  </a:lnTo>
                  <a:cubicBezTo>
                    <a:pt x="43180" y="1430257"/>
                    <a:pt x="20320" y="1425177"/>
                    <a:pt x="0" y="1416287"/>
                  </a:cubicBezTo>
                  <a:cubicBezTo>
                    <a:pt x="26670" y="1444227"/>
                    <a:pt x="63500" y="1460737"/>
                    <a:pt x="103471" y="1460737"/>
                  </a:cubicBezTo>
                  <a:lnTo>
                    <a:pt x="1320062" y="1460737"/>
                  </a:lnTo>
                  <a:cubicBezTo>
                    <a:pt x="1400072" y="1460737"/>
                    <a:pt x="1466112" y="1394697"/>
                    <a:pt x="1466112" y="1314687"/>
                  </a:cubicBezTo>
                  <a:lnTo>
                    <a:pt x="1466112" y="95250"/>
                  </a:lnTo>
                  <a:cubicBezTo>
                    <a:pt x="1466112" y="58420"/>
                    <a:pt x="1452142" y="25400"/>
                    <a:pt x="1430552" y="0"/>
                  </a:cubicBezTo>
                  <a:cubicBezTo>
                    <a:pt x="1436902" y="16510"/>
                    <a:pt x="1439442" y="34290"/>
                    <a:pt x="1439442" y="52070"/>
                  </a:cubicBezTo>
                  <a:lnTo>
                    <a:pt x="1439442" y="1271507"/>
                  </a:lnTo>
                  <a:lnTo>
                    <a:pt x="1439442" y="1271507"/>
                  </a:lnTo>
                  <a:close/>
                </a:path>
              </a:pathLst>
            </a:custGeom>
            <a:solidFill>
              <a:srgbClr val="704430"/>
            </a:solidFill>
          </p:spPr>
        </p:sp>
        <p:sp>
          <p:nvSpPr>
            <p:cNvPr id="5" name="Freeform 5"/>
            <p:cNvSpPr/>
            <p:nvPr/>
          </p:nvSpPr>
          <p:spPr>
            <a:xfrm>
              <a:off x="12700" y="12700"/>
              <a:ext cx="1505482" cy="1511537"/>
            </a:xfrm>
            <a:custGeom>
              <a:avLst/>
              <a:gdLst/>
              <a:ahLst/>
              <a:cxnLst/>
              <a:rect l="l" t="t" r="r" b="b"/>
              <a:pathLst>
                <a:path w="1505482" h="1511537">
                  <a:moveTo>
                    <a:pt x="146050" y="1511537"/>
                  </a:moveTo>
                  <a:lnTo>
                    <a:pt x="1359432" y="1511537"/>
                  </a:lnTo>
                  <a:cubicBezTo>
                    <a:pt x="1439442" y="1511537"/>
                    <a:pt x="1505482" y="1445497"/>
                    <a:pt x="1505482" y="1365487"/>
                  </a:cubicBezTo>
                  <a:lnTo>
                    <a:pt x="1505482" y="146050"/>
                  </a:lnTo>
                  <a:cubicBezTo>
                    <a:pt x="1505482" y="66040"/>
                    <a:pt x="1439442" y="0"/>
                    <a:pt x="1359432" y="0"/>
                  </a:cubicBezTo>
                  <a:lnTo>
                    <a:pt x="146050" y="0"/>
                  </a:lnTo>
                  <a:cubicBezTo>
                    <a:pt x="66040" y="0"/>
                    <a:pt x="0" y="66040"/>
                    <a:pt x="0" y="146050"/>
                  </a:cubicBezTo>
                  <a:lnTo>
                    <a:pt x="0" y="1365487"/>
                  </a:lnTo>
                  <a:cubicBezTo>
                    <a:pt x="0" y="1446767"/>
                    <a:pt x="66040" y="1511537"/>
                    <a:pt x="146050" y="1511537"/>
                  </a:cubicBezTo>
                  <a:close/>
                </a:path>
              </a:pathLst>
            </a:custGeom>
            <a:solidFill>
              <a:srgbClr val="FFF3ED"/>
            </a:solidFill>
          </p:spPr>
        </p:sp>
        <p:sp>
          <p:nvSpPr>
            <p:cNvPr id="6" name="Freeform 6"/>
            <p:cNvSpPr/>
            <p:nvPr/>
          </p:nvSpPr>
          <p:spPr>
            <a:xfrm>
              <a:off x="0" y="0"/>
              <a:ext cx="1570252" cy="1580117"/>
            </a:xfrm>
            <a:custGeom>
              <a:avLst/>
              <a:gdLst/>
              <a:ahLst/>
              <a:cxnLst/>
              <a:rect l="l" t="t" r="r" b="b"/>
              <a:pathLst>
                <a:path w="1570252" h="1580117">
                  <a:moveTo>
                    <a:pt x="1506752" y="74930"/>
                  </a:moveTo>
                  <a:cubicBezTo>
                    <a:pt x="1478812" y="30480"/>
                    <a:pt x="1429282" y="0"/>
                    <a:pt x="1372132" y="0"/>
                  </a:cubicBezTo>
                  <a:lnTo>
                    <a:pt x="158750" y="0"/>
                  </a:lnTo>
                  <a:cubicBezTo>
                    <a:pt x="71120" y="0"/>
                    <a:pt x="0" y="71120"/>
                    <a:pt x="0" y="158750"/>
                  </a:cubicBezTo>
                  <a:lnTo>
                    <a:pt x="0" y="1378187"/>
                  </a:lnTo>
                  <a:cubicBezTo>
                    <a:pt x="0" y="1430257"/>
                    <a:pt x="25400" y="1475977"/>
                    <a:pt x="63500" y="1505187"/>
                  </a:cubicBezTo>
                  <a:cubicBezTo>
                    <a:pt x="91440" y="1549637"/>
                    <a:pt x="140970" y="1580117"/>
                    <a:pt x="197347" y="1580117"/>
                  </a:cubicBezTo>
                  <a:lnTo>
                    <a:pt x="1411502" y="1580117"/>
                  </a:lnTo>
                  <a:cubicBezTo>
                    <a:pt x="1499132" y="1580117"/>
                    <a:pt x="1570252" y="1508997"/>
                    <a:pt x="1570252" y="1421367"/>
                  </a:cubicBezTo>
                  <a:lnTo>
                    <a:pt x="1570252" y="201930"/>
                  </a:lnTo>
                  <a:cubicBezTo>
                    <a:pt x="1570252" y="149860"/>
                    <a:pt x="1544852" y="104140"/>
                    <a:pt x="1506752" y="74930"/>
                  </a:cubicBezTo>
                  <a:close/>
                  <a:moveTo>
                    <a:pt x="12700" y="1378187"/>
                  </a:moveTo>
                  <a:lnTo>
                    <a:pt x="12700" y="158750"/>
                  </a:lnTo>
                  <a:cubicBezTo>
                    <a:pt x="12700" y="78740"/>
                    <a:pt x="78740" y="12700"/>
                    <a:pt x="158750" y="12700"/>
                  </a:cubicBezTo>
                  <a:lnTo>
                    <a:pt x="1372132" y="12700"/>
                  </a:lnTo>
                  <a:cubicBezTo>
                    <a:pt x="1452142" y="12700"/>
                    <a:pt x="1518182" y="78740"/>
                    <a:pt x="1518182" y="158750"/>
                  </a:cubicBezTo>
                  <a:lnTo>
                    <a:pt x="1518182" y="1378187"/>
                  </a:lnTo>
                  <a:cubicBezTo>
                    <a:pt x="1518182" y="1458197"/>
                    <a:pt x="1452142" y="1524237"/>
                    <a:pt x="1372132" y="1524237"/>
                  </a:cubicBezTo>
                  <a:lnTo>
                    <a:pt x="158750" y="1524237"/>
                  </a:lnTo>
                  <a:cubicBezTo>
                    <a:pt x="78740" y="1524237"/>
                    <a:pt x="12700" y="1459467"/>
                    <a:pt x="12700" y="1378187"/>
                  </a:cubicBezTo>
                  <a:close/>
                  <a:moveTo>
                    <a:pt x="1558822" y="1421367"/>
                  </a:moveTo>
                  <a:cubicBezTo>
                    <a:pt x="1558822" y="1501376"/>
                    <a:pt x="1491512" y="1567417"/>
                    <a:pt x="1411502" y="1567417"/>
                  </a:cubicBezTo>
                  <a:lnTo>
                    <a:pt x="197347" y="1567417"/>
                  </a:lnTo>
                  <a:cubicBezTo>
                    <a:pt x="157480" y="1567417"/>
                    <a:pt x="120650" y="1550906"/>
                    <a:pt x="93980" y="1522967"/>
                  </a:cubicBezTo>
                  <a:cubicBezTo>
                    <a:pt x="114300" y="1531856"/>
                    <a:pt x="135890" y="1536937"/>
                    <a:pt x="160020" y="1536937"/>
                  </a:cubicBezTo>
                  <a:lnTo>
                    <a:pt x="1373402" y="1536937"/>
                  </a:lnTo>
                  <a:cubicBezTo>
                    <a:pt x="1461032" y="1536937"/>
                    <a:pt x="1532152" y="1465817"/>
                    <a:pt x="1532152" y="1378187"/>
                  </a:cubicBezTo>
                  <a:lnTo>
                    <a:pt x="1532152" y="158750"/>
                  </a:lnTo>
                  <a:cubicBezTo>
                    <a:pt x="1532152" y="140970"/>
                    <a:pt x="1528342" y="123190"/>
                    <a:pt x="1523262" y="106680"/>
                  </a:cubicBezTo>
                  <a:cubicBezTo>
                    <a:pt x="1544852" y="132080"/>
                    <a:pt x="1558822" y="165100"/>
                    <a:pt x="1558822" y="201930"/>
                  </a:cubicBezTo>
                  <a:lnTo>
                    <a:pt x="1558822" y="1421367"/>
                  </a:lnTo>
                  <a:cubicBezTo>
                    <a:pt x="1558822" y="1421367"/>
                    <a:pt x="1558822" y="1421367"/>
                    <a:pt x="1558822" y="1421367"/>
                  </a:cubicBezTo>
                  <a:close/>
                </a:path>
              </a:pathLst>
            </a:custGeom>
            <a:solidFill>
              <a:srgbClr val="704430"/>
            </a:solidFill>
          </p:spPr>
        </p:sp>
      </p:grpSp>
      <p:pic>
        <p:nvPicPr>
          <p:cNvPr id="25" name="Picture 2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1878109" y="7768478"/>
            <a:ext cx="3453871" cy="3590981"/>
          </a:xfrm>
          <a:prstGeom prst="rect">
            <a:avLst/>
          </a:prstGeom>
        </p:spPr>
      </p:pic>
      <p:sp>
        <p:nvSpPr>
          <p:cNvPr id="8" name="Oval 7">
            <a:extLst>
              <a:ext uri="{FF2B5EF4-FFF2-40B4-BE49-F238E27FC236}">
                <a16:creationId xmlns:a16="http://schemas.microsoft.com/office/drawing/2014/main" id="{8C329108-0CED-87ED-DEFC-7E9E1B26676E}"/>
              </a:ext>
            </a:extLst>
          </p:cNvPr>
          <p:cNvSpPr/>
          <p:nvPr/>
        </p:nvSpPr>
        <p:spPr>
          <a:xfrm>
            <a:off x="15303500" y="121443"/>
            <a:ext cx="1752600" cy="121920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2">
                    <a:lumMod val="25000"/>
                  </a:schemeClr>
                </a:solidFill>
                <a:latin typeface="Arial" panose="020B0604020202020204" pitchFamily="34" charset="0"/>
                <a:cs typeface="Arial" panose="020B0604020202020204" pitchFamily="34" charset="0"/>
              </a:rPr>
              <a:t>Giải</a:t>
            </a:r>
          </a:p>
        </p:txBody>
      </p:sp>
      <p:sp>
        <p:nvSpPr>
          <p:cNvPr id="14" name="TextBox 13">
            <a:extLst>
              <a:ext uri="{FF2B5EF4-FFF2-40B4-BE49-F238E27FC236}">
                <a16:creationId xmlns:a16="http://schemas.microsoft.com/office/drawing/2014/main" id="{60591453-05E4-F989-0D80-D926DA02B670}"/>
              </a:ext>
            </a:extLst>
          </p:cNvPr>
          <p:cNvSpPr txBox="1"/>
          <p:nvPr/>
        </p:nvSpPr>
        <p:spPr>
          <a:xfrm>
            <a:off x="2018633" y="1396965"/>
            <a:ext cx="9906000" cy="669094"/>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2800" dirty="0">
                <a:effectLst/>
                <a:latin typeface="Arial" panose="020B0604020202020204" pitchFamily="34" charset="0"/>
                <a:ea typeface="Times New Roman" panose="02020603050405020304" pitchFamily="18" charset="0"/>
                <a:cs typeface="Times New Roman" panose="02020603050405020304" pitchFamily="18" charset="0"/>
              </a:rPr>
              <a:t>a.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52F02D6F-828E-BE1C-9D67-67F7E8EC24D9}"/>
              </a:ext>
            </a:extLst>
          </p:cNvPr>
          <p:cNvSpPr txBox="1"/>
          <p:nvPr/>
        </p:nvSpPr>
        <p:spPr>
          <a:xfrm>
            <a:off x="2018633" y="7688709"/>
            <a:ext cx="14478000" cy="1664879"/>
          </a:xfrm>
          <a:prstGeom prst="rect">
            <a:avLst/>
          </a:prstGeom>
          <a:noFill/>
        </p:spPr>
        <p:txBody>
          <a:bodyPr wrap="square">
            <a:spAutoFit/>
          </a:bodyPr>
          <a:lstStyle/>
          <a:p>
            <a:pPr algn="just">
              <a:lnSpc>
                <a:spcPct val="150000"/>
              </a:lnSpc>
              <a:spcBef>
                <a:spcPts val="600"/>
              </a:spcBef>
              <a:spcAft>
                <a:spcPts val="800"/>
              </a:spcAft>
              <a:tabLst>
                <a:tab pos="360045" algn="l"/>
                <a:tab pos="720090" algn="l"/>
              </a:tabLst>
            </a:pPr>
            <a:r>
              <a:rPr lang="nl-NL" sz="3600">
                <a:effectLst/>
                <a:latin typeface="Arial" panose="020B0604020202020204" pitchFamily="34" charset="0"/>
                <a:ea typeface="Times New Roman" panose="02020603050405020304" pitchFamily="18" charset="0"/>
                <a:cs typeface="Times New Roman" panose="02020603050405020304" pitchFamily="18" charset="0"/>
              </a:rPr>
              <a:t>b. Dựa vào sơ đồ cây, ta có số cách chọn khẩu phần ăn gồm: 1 đồ uống, 1 món ăn và 1 món tráng miệng là: 12 (cách chọn).</a:t>
            </a:r>
            <a:endParaRPr lang="en-US" sz="36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9" descr="Chart, diagram, radar chart&#10;&#10;Description automatically generated">
            <a:extLst>
              <a:ext uri="{FF2B5EF4-FFF2-40B4-BE49-F238E27FC236}">
                <a16:creationId xmlns:a16="http://schemas.microsoft.com/office/drawing/2014/main" id="{78D8AB18-35D0-45A1-8DF5-149D42DF65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1799" y="1596769"/>
            <a:ext cx="12344401" cy="56913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244308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grpSp>
        <p:nvGrpSpPr>
          <p:cNvPr id="3" name="Group 3"/>
          <p:cNvGrpSpPr/>
          <p:nvPr/>
        </p:nvGrpSpPr>
        <p:grpSpPr>
          <a:xfrm>
            <a:off x="1066800" y="876300"/>
            <a:ext cx="16840200" cy="7862234"/>
            <a:chOff x="0" y="0"/>
            <a:chExt cx="1570252" cy="1580117"/>
          </a:xfrm>
        </p:grpSpPr>
        <p:sp>
          <p:nvSpPr>
            <p:cNvPr id="4" name="Freeform 4"/>
            <p:cNvSpPr/>
            <p:nvPr/>
          </p:nvSpPr>
          <p:spPr>
            <a:xfrm>
              <a:off x="92710" y="106680"/>
              <a:ext cx="1466112" cy="1460737"/>
            </a:xfrm>
            <a:custGeom>
              <a:avLst/>
              <a:gdLst/>
              <a:ahLst/>
              <a:cxnLst/>
              <a:rect l="l" t="t" r="r" b="b"/>
              <a:pathLst>
                <a:path w="1466112" h="1460737">
                  <a:moveTo>
                    <a:pt x="1439442" y="1271507"/>
                  </a:moveTo>
                  <a:cubicBezTo>
                    <a:pt x="1439442" y="1359137"/>
                    <a:pt x="1363242" y="1430257"/>
                    <a:pt x="1281962" y="1430257"/>
                  </a:cubicBezTo>
                  <a:lnTo>
                    <a:pt x="66040" y="1430257"/>
                  </a:lnTo>
                  <a:cubicBezTo>
                    <a:pt x="43180" y="1430257"/>
                    <a:pt x="20320" y="1425177"/>
                    <a:pt x="0" y="1416287"/>
                  </a:cubicBezTo>
                  <a:cubicBezTo>
                    <a:pt x="26670" y="1444227"/>
                    <a:pt x="63500" y="1460737"/>
                    <a:pt x="103471" y="1460737"/>
                  </a:cubicBezTo>
                  <a:lnTo>
                    <a:pt x="1320062" y="1460737"/>
                  </a:lnTo>
                  <a:cubicBezTo>
                    <a:pt x="1400072" y="1460737"/>
                    <a:pt x="1466112" y="1394697"/>
                    <a:pt x="1466112" y="1314687"/>
                  </a:cubicBezTo>
                  <a:lnTo>
                    <a:pt x="1466112" y="95250"/>
                  </a:lnTo>
                  <a:cubicBezTo>
                    <a:pt x="1466112" y="58420"/>
                    <a:pt x="1452142" y="25400"/>
                    <a:pt x="1430552" y="0"/>
                  </a:cubicBezTo>
                  <a:cubicBezTo>
                    <a:pt x="1436902" y="16510"/>
                    <a:pt x="1439442" y="34290"/>
                    <a:pt x="1439442" y="52070"/>
                  </a:cubicBezTo>
                  <a:lnTo>
                    <a:pt x="1439442" y="1271507"/>
                  </a:lnTo>
                  <a:lnTo>
                    <a:pt x="1439442" y="1271507"/>
                  </a:lnTo>
                  <a:close/>
                </a:path>
              </a:pathLst>
            </a:custGeom>
            <a:solidFill>
              <a:srgbClr val="704430"/>
            </a:solidFill>
          </p:spPr>
        </p:sp>
        <p:sp>
          <p:nvSpPr>
            <p:cNvPr id="5" name="Freeform 5"/>
            <p:cNvSpPr/>
            <p:nvPr/>
          </p:nvSpPr>
          <p:spPr>
            <a:xfrm>
              <a:off x="12700" y="12700"/>
              <a:ext cx="1505482" cy="1511537"/>
            </a:xfrm>
            <a:custGeom>
              <a:avLst/>
              <a:gdLst/>
              <a:ahLst/>
              <a:cxnLst/>
              <a:rect l="l" t="t" r="r" b="b"/>
              <a:pathLst>
                <a:path w="1505482" h="1511537">
                  <a:moveTo>
                    <a:pt x="146050" y="1511537"/>
                  </a:moveTo>
                  <a:lnTo>
                    <a:pt x="1359432" y="1511537"/>
                  </a:lnTo>
                  <a:cubicBezTo>
                    <a:pt x="1439442" y="1511537"/>
                    <a:pt x="1505482" y="1445497"/>
                    <a:pt x="1505482" y="1365487"/>
                  </a:cubicBezTo>
                  <a:lnTo>
                    <a:pt x="1505482" y="146050"/>
                  </a:lnTo>
                  <a:cubicBezTo>
                    <a:pt x="1505482" y="66040"/>
                    <a:pt x="1439442" y="0"/>
                    <a:pt x="1359432" y="0"/>
                  </a:cubicBezTo>
                  <a:lnTo>
                    <a:pt x="146050" y="0"/>
                  </a:lnTo>
                  <a:cubicBezTo>
                    <a:pt x="66040" y="0"/>
                    <a:pt x="0" y="66040"/>
                    <a:pt x="0" y="146050"/>
                  </a:cubicBezTo>
                  <a:lnTo>
                    <a:pt x="0" y="1365487"/>
                  </a:lnTo>
                  <a:cubicBezTo>
                    <a:pt x="0" y="1446767"/>
                    <a:pt x="66040" y="1511537"/>
                    <a:pt x="146050" y="1511537"/>
                  </a:cubicBezTo>
                  <a:close/>
                </a:path>
              </a:pathLst>
            </a:custGeom>
            <a:solidFill>
              <a:srgbClr val="FFF3ED"/>
            </a:solidFill>
          </p:spPr>
        </p:sp>
        <p:sp>
          <p:nvSpPr>
            <p:cNvPr id="6" name="Freeform 6"/>
            <p:cNvSpPr/>
            <p:nvPr/>
          </p:nvSpPr>
          <p:spPr>
            <a:xfrm>
              <a:off x="0" y="0"/>
              <a:ext cx="1570252" cy="1580117"/>
            </a:xfrm>
            <a:custGeom>
              <a:avLst/>
              <a:gdLst/>
              <a:ahLst/>
              <a:cxnLst/>
              <a:rect l="l" t="t" r="r" b="b"/>
              <a:pathLst>
                <a:path w="1570252" h="1580117">
                  <a:moveTo>
                    <a:pt x="1506752" y="74930"/>
                  </a:moveTo>
                  <a:cubicBezTo>
                    <a:pt x="1478812" y="30480"/>
                    <a:pt x="1429282" y="0"/>
                    <a:pt x="1372132" y="0"/>
                  </a:cubicBezTo>
                  <a:lnTo>
                    <a:pt x="158750" y="0"/>
                  </a:lnTo>
                  <a:cubicBezTo>
                    <a:pt x="71120" y="0"/>
                    <a:pt x="0" y="71120"/>
                    <a:pt x="0" y="158750"/>
                  </a:cubicBezTo>
                  <a:lnTo>
                    <a:pt x="0" y="1378187"/>
                  </a:lnTo>
                  <a:cubicBezTo>
                    <a:pt x="0" y="1430257"/>
                    <a:pt x="25400" y="1475977"/>
                    <a:pt x="63500" y="1505187"/>
                  </a:cubicBezTo>
                  <a:cubicBezTo>
                    <a:pt x="91440" y="1549637"/>
                    <a:pt x="140970" y="1580117"/>
                    <a:pt x="197347" y="1580117"/>
                  </a:cubicBezTo>
                  <a:lnTo>
                    <a:pt x="1411502" y="1580117"/>
                  </a:lnTo>
                  <a:cubicBezTo>
                    <a:pt x="1499132" y="1580117"/>
                    <a:pt x="1570252" y="1508997"/>
                    <a:pt x="1570252" y="1421367"/>
                  </a:cubicBezTo>
                  <a:lnTo>
                    <a:pt x="1570252" y="201930"/>
                  </a:lnTo>
                  <a:cubicBezTo>
                    <a:pt x="1570252" y="149860"/>
                    <a:pt x="1544852" y="104140"/>
                    <a:pt x="1506752" y="74930"/>
                  </a:cubicBezTo>
                  <a:close/>
                  <a:moveTo>
                    <a:pt x="12700" y="1378187"/>
                  </a:moveTo>
                  <a:lnTo>
                    <a:pt x="12700" y="158750"/>
                  </a:lnTo>
                  <a:cubicBezTo>
                    <a:pt x="12700" y="78740"/>
                    <a:pt x="78740" y="12700"/>
                    <a:pt x="158750" y="12700"/>
                  </a:cubicBezTo>
                  <a:lnTo>
                    <a:pt x="1372132" y="12700"/>
                  </a:lnTo>
                  <a:cubicBezTo>
                    <a:pt x="1452142" y="12700"/>
                    <a:pt x="1518182" y="78740"/>
                    <a:pt x="1518182" y="158750"/>
                  </a:cubicBezTo>
                  <a:lnTo>
                    <a:pt x="1518182" y="1378187"/>
                  </a:lnTo>
                  <a:cubicBezTo>
                    <a:pt x="1518182" y="1458197"/>
                    <a:pt x="1452142" y="1524237"/>
                    <a:pt x="1372132" y="1524237"/>
                  </a:cubicBezTo>
                  <a:lnTo>
                    <a:pt x="158750" y="1524237"/>
                  </a:lnTo>
                  <a:cubicBezTo>
                    <a:pt x="78740" y="1524237"/>
                    <a:pt x="12700" y="1459467"/>
                    <a:pt x="12700" y="1378187"/>
                  </a:cubicBezTo>
                  <a:close/>
                  <a:moveTo>
                    <a:pt x="1558822" y="1421367"/>
                  </a:moveTo>
                  <a:cubicBezTo>
                    <a:pt x="1558822" y="1501376"/>
                    <a:pt x="1491512" y="1567417"/>
                    <a:pt x="1411502" y="1567417"/>
                  </a:cubicBezTo>
                  <a:lnTo>
                    <a:pt x="197347" y="1567417"/>
                  </a:lnTo>
                  <a:cubicBezTo>
                    <a:pt x="157480" y="1567417"/>
                    <a:pt x="120650" y="1550906"/>
                    <a:pt x="93980" y="1522967"/>
                  </a:cubicBezTo>
                  <a:cubicBezTo>
                    <a:pt x="114300" y="1531856"/>
                    <a:pt x="135890" y="1536937"/>
                    <a:pt x="160020" y="1536937"/>
                  </a:cubicBezTo>
                  <a:lnTo>
                    <a:pt x="1373402" y="1536937"/>
                  </a:lnTo>
                  <a:cubicBezTo>
                    <a:pt x="1461032" y="1536937"/>
                    <a:pt x="1532152" y="1465817"/>
                    <a:pt x="1532152" y="1378187"/>
                  </a:cubicBezTo>
                  <a:lnTo>
                    <a:pt x="1532152" y="158750"/>
                  </a:lnTo>
                  <a:cubicBezTo>
                    <a:pt x="1532152" y="140970"/>
                    <a:pt x="1528342" y="123190"/>
                    <a:pt x="1523262" y="106680"/>
                  </a:cubicBezTo>
                  <a:cubicBezTo>
                    <a:pt x="1544852" y="132080"/>
                    <a:pt x="1558822" y="165100"/>
                    <a:pt x="1558822" y="201930"/>
                  </a:cubicBezTo>
                  <a:lnTo>
                    <a:pt x="1558822" y="1421367"/>
                  </a:lnTo>
                  <a:cubicBezTo>
                    <a:pt x="1558822" y="1421367"/>
                    <a:pt x="1558822" y="1421367"/>
                    <a:pt x="1558822" y="1421367"/>
                  </a:cubicBezTo>
                  <a:close/>
                </a:path>
              </a:pathLst>
            </a:custGeom>
            <a:solidFill>
              <a:srgbClr val="704430"/>
            </a:solidFill>
          </p:spPr>
        </p:sp>
      </p:grpSp>
      <p:grpSp>
        <p:nvGrpSpPr>
          <p:cNvPr id="16" name="Group 16"/>
          <p:cNvGrpSpPr/>
          <p:nvPr/>
        </p:nvGrpSpPr>
        <p:grpSpPr>
          <a:xfrm>
            <a:off x="4993496" y="1263886"/>
            <a:ext cx="8382000" cy="1288814"/>
            <a:chOff x="0" y="-186258"/>
            <a:chExt cx="10736290" cy="1913890"/>
          </a:xfrm>
          <a:solidFill>
            <a:schemeClr val="accent3">
              <a:lumMod val="40000"/>
              <a:lumOff val="60000"/>
            </a:schemeClr>
          </a:solidFill>
        </p:grpSpPr>
        <p:sp>
          <p:nvSpPr>
            <p:cNvPr id="17" name="Freeform 17"/>
            <p:cNvSpPr/>
            <p:nvPr/>
          </p:nvSpPr>
          <p:spPr>
            <a:xfrm>
              <a:off x="0" y="-186258"/>
              <a:ext cx="10736290" cy="1913890"/>
            </a:xfrm>
            <a:custGeom>
              <a:avLst/>
              <a:gdLst/>
              <a:ahLst/>
              <a:cxnLst/>
              <a:rect l="l" t="t" r="r" b="b"/>
              <a:pathLst>
                <a:path w="10736290" h="1913890">
                  <a:moveTo>
                    <a:pt x="10736290" y="956945"/>
                  </a:moveTo>
                  <a:lnTo>
                    <a:pt x="10736290" y="956945"/>
                  </a:lnTo>
                  <a:cubicBezTo>
                    <a:pt x="10736290" y="1485392"/>
                    <a:pt x="10307919" y="1913890"/>
                    <a:pt x="9779345" y="1913890"/>
                  </a:cubicBezTo>
                  <a:lnTo>
                    <a:pt x="956945" y="1913890"/>
                  </a:lnTo>
                  <a:cubicBezTo>
                    <a:pt x="428371" y="1913890"/>
                    <a:pt x="0" y="1485392"/>
                    <a:pt x="0" y="956945"/>
                  </a:cubicBezTo>
                  <a:lnTo>
                    <a:pt x="0" y="956945"/>
                  </a:lnTo>
                  <a:cubicBezTo>
                    <a:pt x="0" y="428371"/>
                    <a:pt x="428371" y="0"/>
                    <a:pt x="956945" y="0"/>
                  </a:cubicBezTo>
                  <a:lnTo>
                    <a:pt x="9779345" y="0"/>
                  </a:lnTo>
                  <a:cubicBezTo>
                    <a:pt x="10307793" y="0"/>
                    <a:pt x="10736290" y="428371"/>
                    <a:pt x="10736290" y="956945"/>
                  </a:cubicBezTo>
                  <a:close/>
                </a:path>
              </a:pathLst>
            </a:custGeom>
            <a:grpFill/>
          </p:spPr>
          <p:txBody>
            <a:bodyPr/>
            <a:lstStyle/>
            <a:p>
              <a:endParaRPr lang="en-US"/>
            </a:p>
          </p:txBody>
        </p:sp>
      </p:grpSp>
      <p:pic>
        <p:nvPicPr>
          <p:cNvPr id="25" name="Picture 2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239200" y="7106348"/>
            <a:ext cx="3453871" cy="3590981"/>
          </a:xfrm>
          <a:prstGeom prst="rect">
            <a:avLst/>
          </a:prstGeom>
        </p:spPr>
      </p:pic>
      <p:sp>
        <p:nvSpPr>
          <p:cNvPr id="26" name="TextBox 26"/>
          <p:cNvSpPr txBox="1"/>
          <p:nvPr/>
        </p:nvSpPr>
        <p:spPr>
          <a:xfrm>
            <a:off x="5276850" y="1846022"/>
            <a:ext cx="7734300" cy="463717"/>
          </a:xfrm>
          <a:prstGeom prst="rect">
            <a:avLst/>
          </a:prstGeom>
        </p:spPr>
        <p:txBody>
          <a:bodyPr wrap="square" lIns="0" tIns="0" rIns="0" bIns="0" rtlCol="0" anchor="t">
            <a:spAutoFit/>
          </a:bodyPr>
          <a:lstStyle/>
          <a:p>
            <a:pPr algn="ctr">
              <a:lnSpc>
                <a:spcPts val="2999"/>
              </a:lnSpc>
            </a:pPr>
            <a:r>
              <a:rPr lang="en-US" sz="6000" b="1" dirty="0" err="1">
                <a:solidFill>
                  <a:srgbClr val="704430"/>
                </a:solidFill>
                <a:latin typeface="Arial" panose="020B0604020202020204" pitchFamily="34" charset="0"/>
                <a:cs typeface="Arial" panose="020B0604020202020204" pitchFamily="34" charset="0"/>
              </a:rPr>
              <a:t>Bài</a:t>
            </a:r>
            <a:r>
              <a:rPr lang="en-US" sz="6000" b="1" dirty="0">
                <a:solidFill>
                  <a:srgbClr val="704430"/>
                </a:solidFill>
                <a:latin typeface="Arial" panose="020B0604020202020204" pitchFamily="34" charset="0"/>
                <a:cs typeface="Arial" panose="020B0604020202020204" pitchFamily="34" charset="0"/>
              </a:rPr>
              <a:t> 8 (SGK- tr.10)</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36B1B77-B2F3-E1FC-12B8-C8E768D10A3E}"/>
                  </a:ext>
                </a:extLst>
              </p:cNvPr>
              <p:cNvSpPr txBox="1"/>
              <p:nvPr/>
            </p:nvSpPr>
            <p:spPr>
              <a:xfrm>
                <a:off x="1905000" y="2781300"/>
                <a:ext cx="14570398" cy="4285981"/>
              </a:xfrm>
              <a:prstGeom prst="rect">
                <a:avLst/>
              </a:prstGeom>
              <a:noFill/>
            </p:spPr>
            <p:txBody>
              <a:bodyPr wrap="square">
                <a:spAutoFit/>
              </a:bodyPr>
              <a:lstStyle/>
              <a:p>
                <a:pPr marL="0" marR="0" algn="just">
                  <a:lnSpc>
                    <a:spcPct val="150000"/>
                  </a:lnSpc>
                  <a:spcBef>
                    <a:spcPts val="0"/>
                  </a:spcBef>
                  <a:spcAft>
                    <a:spcPts val="800"/>
                  </a:spcAft>
                </a:pPr>
                <a:r>
                  <a:rPr lang="en-US" sz="4400" dirty="0">
                    <a:effectLst/>
                    <a:latin typeface="Arial" panose="020B0604020202020204" pitchFamily="34" charset="0"/>
                    <a:ea typeface="Calibri" panose="020F0502020204030204" pitchFamily="34" charset="0"/>
                    <a:cs typeface="Arial" panose="020B0604020202020204" pitchFamily="34" charset="0"/>
                  </a:rPr>
                  <a:t>Cho </a:t>
                </a:r>
                <a:r>
                  <a:rPr lang="en-US" sz="4400" dirty="0" err="1">
                    <a:effectLst/>
                    <a:latin typeface="Arial" panose="020B0604020202020204" pitchFamily="34" charset="0"/>
                    <a:ea typeface="Calibri" panose="020F0502020204030204" pitchFamily="34" charset="0"/>
                    <a:cs typeface="Arial" panose="020B0604020202020204" pitchFamily="34" charset="0"/>
                  </a:rPr>
                  <a:t>kiểu</a:t>
                </a:r>
                <a:r>
                  <a:rPr lang="en-US" sz="4400" dirty="0">
                    <a:effectLst/>
                    <a:latin typeface="Arial" panose="020B0604020202020204" pitchFamily="34" charset="0"/>
                    <a:ea typeface="Calibri" panose="020F0502020204030204" pitchFamily="34" charset="0"/>
                    <a:cs typeface="Arial" panose="020B0604020202020204" pitchFamily="34" charset="0"/>
                  </a:rPr>
                  <a:t> gen </a:t>
                </a:r>
                <a14:m>
                  <m:oMath xmlns:m="http://schemas.openxmlformats.org/officeDocument/2006/math">
                    <m:r>
                      <m:rPr>
                        <m:sty m:val="p"/>
                      </m:rPr>
                      <a:rPr lang="en-US" sz="4400">
                        <a:effectLst/>
                        <a:latin typeface="Cambria Math" panose="02040503050406030204" pitchFamily="18" charset="0"/>
                        <a:ea typeface="Calibri" panose="020F0502020204030204" pitchFamily="34" charset="0"/>
                        <a:cs typeface="Arial" panose="020B0604020202020204" pitchFamily="34" charset="0"/>
                      </a:rPr>
                      <m:t>AaBbDdEe</m:t>
                    </m:r>
                  </m:oMath>
                </a14:m>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Giả</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sử</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quá</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trình</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giảm</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phân</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tạo</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giao</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tử</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bình</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thường</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không</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xảy</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ra</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đột</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biến</a:t>
                </a:r>
                <a:r>
                  <a:rPr lang="en-US" sz="44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1200"/>
                  </a:spcAft>
                </a:pPr>
                <a:r>
                  <a:rPr lang="en-US" sz="4400" dirty="0">
                    <a:effectLst/>
                    <a:latin typeface="Arial" panose="020B0604020202020204" pitchFamily="34" charset="0"/>
                    <a:ea typeface="Calibri" panose="020F0502020204030204" pitchFamily="34" charset="0"/>
                    <a:cs typeface="Arial" panose="020B0604020202020204" pitchFamily="34" charset="0"/>
                  </a:rPr>
                  <a:t>a) </a:t>
                </a:r>
                <a:r>
                  <a:rPr lang="en-US" sz="4400" dirty="0" err="1">
                    <a:effectLst/>
                    <a:latin typeface="Arial" panose="020B0604020202020204" pitchFamily="34" charset="0"/>
                    <a:ea typeface="Calibri" panose="020F0502020204030204" pitchFamily="34" charset="0"/>
                    <a:cs typeface="Arial" panose="020B0604020202020204" pitchFamily="34" charset="0"/>
                  </a:rPr>
                  <a:t>Vẽ</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sơ</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đồ</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hình</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cây</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biểu</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thị</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sự</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hình</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thành</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giao</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tử</a:t>
                </a:r>
                <a:r>
                  <a:rPr lang="en-US" sz="4400" dirty="0">
                    <a:effectLst/>
                    <a:latin typeface="Arial" panose="020B0604020202020204" pitchFamily="34" charset="0"/>
                    <a:ea typeface="Calibri" panose="020F0502020204030204" pitchFamily="34" charset="0"/>
                    <a:cs typeface="Arial" panose="020B0604020202020204" pitchFamily="34" charset="0"/>
                  </a:rPr>
                  <a:t>.</a:t>
                </a:r>
              </a:p>
              <a:p>
                <a:pPr marL="0" marR="0" algn="just">
                  <a:lnSpc>
                    <a:spcPct val="150000"/>
                  </a:lnSpc>
                  <a:spcBef>
                    <a:spcPts val="0"/>
                  </a:spcBef>
                  <a:spcAft>
                    <a:spcPts val="1200"/>
                  </a:spcAft>
                </a:pPr>
                <a:r>
                  <a:rPr lang="en-US" sz="4400" dirty="0">
                    <a:effectLst/>
                    <a:latin typeface="Arial" panose="020B0604020202020204" pitchFamily="34" charset="0"/>
                    <a:ea typeface="Calibri" panose="020F0502020204030204" pitchFamily="34" charset="0"/>
                    <a:cs typeface="Arial" panose="020B0604020202020204" pitchFamily="34" charset="0"/>
                  </a:rPr>
                  <a:t>b) </a:t>
                </a:r>
                <a:r>
                  <a:rPr lang="en-US" sz="4400" dirty="0" err="1">
                    <a:effectLst/>
                    <a:latin typeface="Arial" panose="020B0604020202020204" pitchFamily="34" charset="0"/>
                    <a:ea typeface="Calibri" panose="020F0502020204030204" pitchFamily="34" charset="0"/>
                    <a:cs typeface="Arial" panose="020B0604020202020204" pitchFamily="34" charset="0"/>
                  </a:rPr>
                  <a:t>Từ</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đó</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tính</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số</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loại</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giao</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tử</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của</a:t>
                </a:r>
                <a:r>
                  <a:rPr lang="en-US" sz="4400" dirty="0">
                    <a:effectLst/>
                    <a:latin typeface="Arial" panose="020B0604020202020204" pitchFamily="34" charset="0"/>
                    <a:ea typeface="Calibri" panose="020F0502020204030204" pitchFamily="34" charset="0"/>
                    <a:cs typeface="Arial" panose="020B0604020202020204" pitchFamily="34" charset="0"/>
                  </a:rPr>
                  <a:t> </a:t>
                </a:r>
                <a:r>
                  <a:rPr lang="en-US" sz="4400" dirty="0" err="1">
                    <a:effectLst/>
                    <a:latin typeface="Arial" panose="020B0604020202020204" pitchFamily="34" charset="0"/>
                    <a:ea typeface="Calibri" panose="020F0502020204030204" pitchFamily="34" charset="0"/>
                    <a:cs typeface="Arial" panose="020B0604020202020204" pitchFamily="34" charset="0"/>
                  </a:rPr>
                  <a:t>kiểu</a:t>
                </a:r>
                <a:r>
                  <a:rPr lang="en-US" sz="4400" dirty="0">
                    <a:effectLst/>
                    <a:latin typeface="Arial" panose="020B0604020202020204" pitchFamily="34" charset="0"/>
                    <a:ea typeface="Calibri" panose="020F0502020204030204" pitchFamily="34" charset="0"/>
                    <a:cs typeface="Arial" panose="020B0604020202020204" pitchFamily="34" charset="0"/>
                  </a:rPr>
                  <a:t> gen </a:t>
                </a:r>
                <a:r>
                  <a:rPr lang="en-US" sz="4400" dirty="0" err="1">
                    <a:effectLst/>
                    <a:latin typeface="Arial" panose="020B0604020202020204" pitchFamily="34" charset="0"/>
                    <a:ea typeface="Calibri" panose="020F0502020204030204" pitchFamily="34" charset="0"/>
                    <a:cs typeface="Arial" panose="020B0604020202020204" pitchFamily="34" charset="0"/>
                  </a:rPr>
                  <a:t>AaBbDdEe</a:t>
                </a:r>
                <a:r>
                  <a:rPr lang="en-US" sz="44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10" name="TextBox 9">
                <a:extLst>
                  <a:ext uri="{FF2B5EF4-FFF2-40B4-BE49-F238E27FC236}">
                    <a16:creationId xmlns:a16="http://schemas.microsoft.com/office/drawing/2014/main" id="{036B1B77-B2F3-E1FC-12B8-C8E768D10A3E}"/>
                  </a:ext>
                </a:extLst>
              </p:cNvPr>
              <p:cNvSpPr txBox="1">
                <a:spLocks noRot="1" noChangeAspect="1" noMove="1" noResize="1" noEditPoints="1" noAdjustHandles="1" noChangeArrowheads="1" noChangeShapeType="1" noTextEdit="1"/>
              </p:cNvSpPr>
              <p:nvPr/>
            </p:nvSpPr>
            <p:spPr>
              <a:xfrm>
                <a:off x="1905000" y="2781300"/>
                <a:ext cx="14570398" cy="4285981"/>
              </a:xfrm>
              <a:prstGeom prst="rect">
                <a:avLst/>
              </a:prstGeom>
              <a:blipFill>
                <a:blip r:embed="rId5"/>
                <a:stretch>
                  <a:fillRect l="-1715" r="-1674" b="-5690"/>
                </a:stretch>
              </a:blipFill>
            </p:spPr>
            <p:txBody>
              <a:bodyPr/>
              <a:lstStyle/>
              <a:p>
                <a:r>
                  <a:rPr lang="en-US">
                    <a:noFill/>
                  </a:rPr>
                  <a:t> </a:t>
                </a:r>
              </a:p>
            </p:txBody>
          </p:sp>
        </mc:Fallback>
      </mc:AlternateContent>
    </p:spTree>
    <p:extLst>
      <p:ext uri="{BB962C8B-B14F-4D97-AF65-F5344CB8AC3E}">
        <p14:creationId xmlns:p14="http://schemas.microsoft.com/office/powerpoint/2010/main" val="113648821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0"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grpSp>
        <p:nvGrpSpPr>
          <p:cNvPr id="3" name="Group 3"/>
          <p:cNvGrpSpPr/>
          <p:nvPr/>
        </p:nvGrpSpPr>
        <p:grpSpPr>
          <a:xfrm>
            <a:off x="1034178" y="318929"/>
            <a:ext cx="17068800" cy="9704056"/>
            <a:chOff x="0" y="-55880"/>
            <a:chExt cx="1570252" cy="1635997"/>
          </a:xfrm>
        </p:grpSpPr>
        <p:sp>
          <p:nvSpPr>
            <p:cNvPr id="4" name="Freeform 4"/>
            <p:cNvSpPr/>
            <p:nvPr/>
          </p:nvSpPr>
          <p:spPr>
            <a:xfrm>
              <a:off x="92710" y="106680"/>
              <a:ext cx="1466112" cy="1460737"/>
            </a:xfrm>
            <a:custGeom>
              <a:avLst/>
              <a:gdLst/>
              <a:ahLst/>
              <a:cxnLst/>
              <a:rect l="l" t="t" r="r" b="b"/>
              <a:pathLst>
                <a:path w="1466112" h="1460737">
                  <a:moveTo>
                    <a:pt x="1439442" y="1271507"/>
                  </a:moveTo>
                  <a:cubicBezTo>
                    <a:pt x="1439442" y="1359137"/>
                    <a:pt x="1363242" y="1430257"/>
                    <a:pt x="1281962" y="1430257"/>
                  </a:cubicBezTo>
                  <a:lnTo>
                    <a:pt x="66040" y="1430257"/>
                  </a:lnTo>
                  <a:cubicBezTo>
                    <a:pt x="43180" y="1430257"/>
                    <a:pt x="20320" y="1425177"/>
                    <a:pt x="0" y="1416287"/>
                  </a:cubicBezTo>
                  <a:cubicBezTo>
                    <a:pt x="26670" y="1444227"/>
                    <a:pt x="63500" y="1460737"/>
                    <a:pt x="103471" y="1460737"/>
                  </a:cubicBezTo>
                  <a:lnTo>
                    <a:pt x="1320062" y="1460737"/>
                  </a:lnTo>
                  <a:cubicBezTo>
                    <a:pt x="1400072" y="1460737"/>
                    <a:pt x="1466112" y="1394697"/>
                    <a:pt x="1466112" y="1314687"/>
                  </a:cubicBezTo>
                  <a:lnTo>
                    <a:pt x="1466112" y="95250"/>
                  </a:lnTo>
                  <a:cubicBezTo>
                    <a:pt x="1466112" y="58420"/>
                    <a:pt x="1452142" y="25400"/>
                    <a:pt x="1430552" y="0"/>
                  </a:cubicBezTo>
                  <a:cubicBezTo>
                    <a:pt x="1436902" y="16510"/>
                    <a:pt x="1439442" y="34290"/>
                    <a:pt x="1439442" y="52070"/>
                  </a:cubicBezTo>
                  <a:lnTo>
                    <a:pt x="1439442" y="1271507"/>
                  </a:lnTo>
                  <a:lnTo>
                    <a:pt x="1439442" y="1271507"/>
                  </a:lnTo>
                  <a:close/>
                </a:path>
              </a:pathLst>
            </a:custGeom>
            <a:solidFill>
              <a:srgbClr val="704430"/>
            </a:solidFill>
          </p:spPr>
        </p:sp>
        <p:sp>
          <p:nvSpPr>
            <p:cNvPr id="5" name="Freeform 5"/>
            <p:cNvSpPr/>
            <p:nvPr/>
          </p:nvSpPr>
          <p:spPr>
            <a:xfrm>
              <a:off x="0" y="-55880"/>
              <a:ext cx="1518182" cy="1580117"/>
            </a:xfrm>
            <a:custGeom>
              <a:avLst/>
              <a:gdLst/>
              <a:ahLst/>
              <a:cxnLst/>
              <a:rect l="l" t="t" r="r" b="b"/>
              <a:pathLst>
                <a:path w="1505482" h="1511537">
                  <a:moveTo>
                    <a:pt x="146050" y="1511537"/>
                  </a:moveTo>
                  <a:lnTo>
                    <a:pt x="1359432" y="1511537"/>
                  </a:lnTo>
                  <a:cubicBezTo>
                    <a:pt x="1439442" y="1511537"/>
                    <a:pt x="1505482" y="1445497"/>
                    <a:pt x="1505482" y="1365487"/>
                  </a:cubicBezTo>
                  <a:lnTo>
                    <a:pt x="1505482" y="146050"/>
                  </a:lnTo>
                  <a:cubicBezTo>
                    <a:pt x="1505482" y="66040"/>
                    <a:pt x="1439442" y="0"/>
                    <a:pt x="1359432" y="0"/>
                  </a:cubicBezTo>
                  <a:lnTo>
                    <a:pt x="146050" y="0"/>
                  </a:lnTo>
                  <a:cubicBezTo>
                    <a:pt x="66040" y="0"/>
                    <a:pt x="0" y="66040"/>
                    <a:pt x="0" y="146050"/>
                  </a:cubicBezTo>
                  <a:lnTo>
                    <a:pt x="0" y="1365487"/>
                  </a:lnTo>
                  <a:cubicBezTo>
                    <a:pt x="0" y="1446767"/>
                    <a:pt x="66040" y="1511537"/>
                    <a:pt x="146050" y="1511537"/>
                  </a:cubicBezTo>
                  <a:close/>
                </a:path>
              </a:pathLst>
            </a:custGeom>
            <a:solidFill>
              <a:srgbClr val="FFF3ED"/>
            </a:solidFill>
          </p:spPr>
        </p:sp>
        <p:sp>
          <p:nvSpPr>
            <p:cNvPr id="6" name="Freeform 6"/>
            <p:cNvSpPr/>
            <p:nvPr/>
          </p:nvSpPr>
          <p:spPr>
            <a:xfrm>
              <a:off x="0" y="-55880"/>
              <a:ext cx="1570252" cy="1635997"/>
            </a:xfrm>
            <a:custGeom>
              <a:avLst/>
              <a:gdLst/>
              <a:ahLst/>
              <a:cxnLst/>
              <a:rect l="l" t="t" r="r" b="b"/>
              <a:pathLst>
                <a:path w="1570252" h="1580117">
                  <a:moveTo>
                    <a:pt x="1506752" y="74930"/>
                  </a:moveTo>
                  <a:cubicBezTo>
                    <a:pt x="1478812" y="30480"/>
                    <a:pt x="1429282" y="0"/>
                    <a:pt x="1372132" y="0"/>
                  </a:cubicBezTo>
                  <a:lnTo>
                    <a:pt x="158750" y="0"/>
                  </a:lnTo>
                  <a:cubicBezTo>
                    <a:pt x="71120" y="0"/>
                    <a:pt x="0" y="71120"/>
                    <a:pt x="0" y="158750"/>
                  </a:cubicBezTo>
                  <a:lnTo>
                    <a:pt x="0" y="1378187"/>
                  </a:lnTo>
                  <a:cubicBezTo>
                    <a:pt x="0" y="1430257"/>
                    <a:pt x="25400" y="1475977"/>
                    <a:pt x="63500" y="1505187"/>
                  </a:cubicBezTo>
                  <a:cubicBezTo>
                    <a:pt x="91440" y="1549637"/>
                    <a:pt x="140970" y="1580117"/>
                    <a:pt x="197347" y="1580117"/>
                  </a:cubicBezTo>
                  <a:lnTo>
                    <a:pt x="1411502" y="1580117"/>
                  </a:lnTo>
                  <a:cubicBezTo>
                    <a:pt x="1499132" y="1580117"/>
                    <a:pt x="1570252" y="1508997"/>
                    <a:pt x="1570252" y="1421367"/>
                  </a:cubicBezTo>
                  <a:lnTo>
                    <a:pt x="1570252" y="201930"/>
                  </a:lnTo>
                  <a:cubicBezTo>
                    <a:pt x="1570252" y="149860"/>
                    <a:pt x="1544852" y="104140"/>
                    <a:pt x="1506752" y="74930"/>
                  </a:cubicBezTo>
                  <a:close/>
                  <a:moveTo>
                    <a:pt x="12700" y="1378187"/>
                  </a:moveTo>
                  <a:lnTo>
                    <a:pt x="12700" y="158750"/>
                  </a:lnTo>
                  <a:cubicBezTo>
                    <a:pt x="12700" y="78740"/>
                    <a:pt x="78740" y="12700"/>
                    <a:pt x="158750" y="12700"/>
                  </a:cubicBezTo>
                  <a:lnTo>
                    <a:pt x="1372132" y="12700"/>
                  </a:lnTo>
                  <a:cubicBezTo>
                    <a:pt x="1452142" y="12700"/>
                    <a:pt x="1518182" y="78740"/>
                    <a:pt x="1518182" y="158750"/>
                  </a:cubicBezTo>
                  <a:lnTo>
                    <a:pt x="1518182" y="1378187"/>
                  </a:lnTo>
                  <a:cubicBezTo>
                    <a:pt x="1518182" y="1458197"/>
                    <a:pt x="1452142" y="1524237"/>
                    <a:pt x="1372132" y="1524237"/>
                  </a:cubicBezTo>
                  <a:lnTo>
                    <a:pt x="158750" y="1524237"/>
                  </a:lnTo>
                  <a:cubicBezTo>
                    <a:pt x="78740" y="1524237"/>
                    <a:pt x="12700" y="1459467"/>
                    <a:pt x="12700" y="1378187"/>
                  </a:cubicBezTo>
                  <a:close/>
                  <a:moveTo>
                    <a:pt x="1558822" y="1421367"/>
                  </a:moveTo>
                  <a:cubicBezTo>
                    <a:pt x="1558822" y="1501376"/>
                    <a:pt x="1491512" y="1567417"/>
                    <a:pt x="1411502" y="1567417"/>
                  </a:cubicBezTo>
                  <a:lnTo>
                    <a:pt x="197347" y="1567417"/>
                  </a:lnTo>
                  <a:cubicBezTo>
                    <a:pt x="157480" y="1567417"/>
                    <a:pt x="120650" y="1550906"/>
                    <a:pt x="93980" y="1522967"/>
                  </a:cubicBezTo>
                  <a:cubicBezTo>
                    <a:pt x="114300" y="1531856"/>
                    <a:pt x="135890" y="1536937"/>
                    <a:pt x="160020" y="1536937"/>
                  </a:cubicBezTo>
                  <a:lnTo>
                    <a:pt x="1373402" y="1536937"/>
                  </a:lnTo>
                  <a:cubicBezTo>
                    <a:pt x="1461032" y="1536937"/>
                    <a:pt x="1532152" y="1465817"/>
                    <a:pt x="1532152" y="1378187"/>
                  </a:cubicBezTo>
                  <a:lnTo>
                    <a:pt x="1532152" y="158750"/>
                  </a:lnTo>
                  <a:cubicBezTo>
                    <a:pt x="1532152" y="140970"/>
                    <a:pt x="1528342" y="123190"/>
                    <a:pt x="1523262" y="106680"/>
                  </a:cubicBezTo>
                  <a:cubicBezTo>
                    <a:pt x="1544852" y="132080"/>
                    <a:pt x="1558822" y="165100"/>
                    <a:pt x="1558822" y="201930"/>
                  </a:cubicBezTo>
                  <a:lnTo>
                    <a:pt x="1558822" y="1421367"/>
                  </a:lnTo>
                  <a:cubicBezTo>
                    <a:pt x="1558822" y="1421367"/>
                    <a:pt x="1558822" y="1421367"/>
                    <a:pt x="1558822" y="1421367"/>
                  </a:cubicBezTo>
                  <a:close/>
                </a:path>
              </a:pathLst>
            </a:custGeom>
            <a:solidFill>
              <a:srgbClr val="704430"/>
            </a:solidFill>
          </p:spPr>
        </p:sp>
      </p:grpSp>
      <p:pic>
        <p:nvPicPr>
          <p:cNvPr id="25" name="Picture 2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flipH="1">
            <a:off x="-1134519" y="7198577"/>
            <a:ext cx="3453871" cy="3590981"/>
          </a:xfrm>
          <a:prstGeom prst="rect">
            <a:avLst/>
          </a:prstGeom>
        </p:spPr>
      </p:pic>
      <p:sp>
        <p:nvSpPr>
          <p:cNvPr id="14" name="TextBox 13">
            <a:extLst>
              <a:ext uri="{FF2B5EF4-FFF2-40B4-BE49-F238E27FC236}">
                <a16:creationId xmlns:a16="http://schemas.microsoft.com/office/drawing/2014/main" id="{60591453-05E4-F989-0D80-D926DA02B670}"/>
              </a:ext>
            </a:extLst>
          </p:cNvPr>
          <p:cNvSpPr txBox="1"/>
          <p:nvPr/>
        </p:nvSpPr>
        <p:spPr>
          <a:xfrm>
            <a:off x="1972967" y="555643"/>
            <a:ext cx="5225061" cy="916276"/>
          </a:xfrm>
          <a:prstGeom prst="rect">
            <a:avLst/>
          </a:prstGeom>
          <a:noFill/>
        </p:spPr>
        <p:txBody>
          <a:bodyPr wrap="square">
            <a:spAutoFit/>
          </a:bodyPr>
          <a:lstStyle/>
          <a:p>
            <a:pPr marL="0" marR="0" algn="just">
              <a:lnSpc>
                <a:spcPct val="150000"/>
              </a:lnSpc>
              <a:spcBef>
                <a:spcPts val="600"/>
              </a:spcBef>
              <a:spcAft>
                <a:spcPts val="800"/>
              </a:spcAft>
              <a:tabLst>
                <a:tab pos="360045" algn="l"/>
                <a:tab pos="720090" algn="l"/>
              </a:tabLst>
            </a:pPr>
            <a:r>
              <a:rPr lang="nl-NL" sz="4000" dirty="0">
                <a:effectLst/>
                <a:latin typeface="Arial" panose="020B0604020202020204" pitchFamily="34" charset="0"/>
                <a:ea typeface="Times New Roman" panose="02020603050405020304" pitchFamily="18" charset="0"/>
                <a:cs typeface="Times New Roman" panose="02020603050405020304" pitchFamily="18" charset="0"/>
              </a:rPr>
              <a:t>a.  Sơ đồ hình cây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52F02D6F-828E-BE1C-9D67-67F7E8EC24D9}"/>
              </a:ext>
            </a:extLst>
          </p:cNvPr>
          <p:cNvSpPr txBox="1"/>
          <p:nvPr/>
        </p:nvSpPr>
        <p:spPr>
          <a:xfrm>
            <a:off x="11825444" y="2246050"/>
            <a:ext cx="5441078" cy="5512984"/>
          </a:xfrm>
          <a:prstGeom prst="rect">
            <a:avLst/>
          </a:prstGeom>
          <a:noFill/>
        </p:spPr>
        <p:txBody>
          <a:bodyPr wrap="square">
            <a:spAutoFit/>
          </a:bodyPr>
          <a:lstStyle/>
          <a:p>
            <a:pPr>
              <a:lnSpc>
                <a:spcPct val="150000"/>
              </a:lnSpc>
              <a:spcBef>
                <a:spcPts val="600"/>
              </a:spcBef>
              <a:spcAft>
                <a:spcPts val="800"/>
              </a:spcAft>
              <a:tabLst>
                <a:tab pos="360045" algn="l"/>
                <a:tab pos="720090" algn="l"/>
              </a:tabLst>
            </a:pPr>
            <a:r>
              <a:rPr lang="nl-NL" sz="4800">
                <a:effectLst/>
                <a:latin typeface="Arial" panose="020B0604020202020204" pitchFamily="34" charset="0"/>
                <a:ea typeface="Times New Roman" panose="02020603050405020304" pitchFamily="18" charset="0"/>
                <a:cs typeface="Times New Roman" panose="02020603050405020304" pitchFamily="18" charset="0"/>
              </a:rPr>
              <a:t>b. </a:t>
            </a:r>
            <a:r>
              <a:rPr lang="fr-FR" sz="4800">
                <a:effectLst/>
                <a:latin typeface="Arial" panose="020B0604020202020204" pitchFamily="34" charset="0"/>
                <a:ea typeface="Calibri" panose="020F0502020204030204" pitchFamily="34" charset="0"/>
              </a:rPr>
              <a:t>Từ sơ đồ cây, số loại giao tử của kiểu gen AaBbDdEe </a:t>
            </a:r>
            <a:r>
              <a:rPr lang="pt-BR" sz="4800">
                <a:effectLst/>
                <a:latin typeface="Arial" panose="020B0604020202020204" pitchFamily="34" charset="0"/>
                <a:ea typeface="Calibri" panose="020F0502020204030204" pitchFamily="34" charset="0"/>
              </a:rPr>
              <a:t>là: 16 (loại).</a:t>
            </a:r>
            <a:endParaRPr lang="en-US" sz="48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descr="A picture containing object, antenna&#10;&#10;Description automatically generated">
            <a:extLst>
              <a:ext uri="{FF2B5EF4-FFF2-40B4-BE49-F238E27FC236}">
                <a16:creationId xmlns:a16="http://schemas.microsoft.com/office/drawing/2014/main" id="{D8EBB0DC-615B-6AC7-70C2-5D62B3700B34}"/>
              </a:ext>
            </a:extLst>
          </p:cNvPr>
          <p:cNvPicPr>
            <a:picLocks noChangeAspect="1"/>
          </p:cNvPicPr>
          <p:nvPr/>
        </p:nvPicPr>
        <p:blipFill rotWithShape="1">
          <a:blip r:embed="rId5">
            <a:extLst>
              <a:ext uri="{28A0092B-C50C-407E-A947-70E740481C1C}">
                <a14:useLocalDpi xmlns:a14="http://schemas.microsoft.com/office/drawing/2010/main" val="0"/>
              </a:ext>
            </a:extLst>
          </a:blip>
          <a:srcRect l="9028"/>
          <a:stretch/>
        </p:blipFill>
        <p:spPr>
          <a:xfrm>
            <a:off x="1985667" y="1759867"/>
            <a:ext cx="8946278" cy="7409696"/>
          </a:xfrm>
          <a:prstGeom prst="rect">
            <a:avLst/>
          </a:prstGeom>
          <a:ln>
            <a:noFill/>
          </a:ln>
          <a:effectLst>
            <a:outerShdw blurRad="292100" dist="139700" dir="2700000" algn="tl" rotWithShape="0">
              <a:srgbClr val="333333">
                <a:alpha val="65000"/>
              </a:srgbClr>
            </a:outerShdw>
          </a:effectLst>
        </p:spPr>
      </p:pic>
      <p:sp>
        <p:nvSpPr>
          <p:cNvPr id="15" name="Rectangle: Rounded Corners 14">
            <a:extLst>
              <a:ext uri="{FF2B5EF4-FFF2-40B4-BE49-F238E27FC236}">
                <a16:creationId xmlns:a16="http://schemas.microsoft.com/office/drawing/2014/main" id="{7DB989F3-30AE-AC5D-BE5F-8D073C9F5A1C}"/>
              </a:ext>
            </a:extLst>
          </p:cNvPr>
          <p:cNvSpPr/>
          <p:nvPr/>
        </p:nvSpPr>
        <p:spPr>
          <a:xfrm>
            <a:off x="12420600" y="441264"/>
            <a:ext cx="3657600" cy="1145034"/>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solidFill>
                  <a:schemeClr val="tx1"/>
                </a:solidFill>
                <a:latin typeface="Arial" panose="020B0604020202020204" pitchFamily="34" charset="0"/>
                <a:cs typeface="Arial" panose="020B0604020202020204" pitchFamily="34" charset="0"/>
              </a:rPr>
              <a:t>Giải</a:t>
            </a:r>
          </a:p>
        </p:txBody>
      </p:sp>
      <p:pic>
        <p:nvPicPr>
          <p:cNvPr id="7" name="Graphic 6">
            <a:extLst>
              <a:ext uri="{FF2B5EF4-FFF2-40B4-BE49-F238E27FC236}">
                <a16:creationId xmlns:a16="http://schemas.microsoft.com/office/drawing/2014/main" id="{BF4873A9-5A3E-26B4-69AC-2150B48C4AC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883356" y="7027064"/>
            <a:ext cx="3095377" cy="3158548"/>
          </a:xfrm>
          <a:prstGeom prst="rect">
            <a:avLst/>
          </a:prstGeom>
        </p:spPr>
      </p:pic>
    </p:spTree>
    <p:extLst>
      <p:ext uri="{BB962C8B-B14F-4D97-AF65-F5344CB8AC3E}">
        <p14:creationId xmlns:p14="http://schemas.microsoft.com/office/powerpoint/2010/main" val="42462528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grpSp>
        <p:nvGrpSpPr>
          <p:cNvPr id="3" name="Group 3"/>
          <p:cNvGrpSpPr/>
          <p:nvPr/>
        </p:nvGrpSpPr>
        <p:grpSpPr>
          <a:xfrm>
            <a:off x="7417120" y="1893680"/>
            <a:ext cx="10820400" cy="7872795"/>
            <a:chOff x="0" y="0"/>
            <a:chExt cx="2500622" cy="2020106"/>
          </a:xfrm>
        </p:grpSpPr>
        <p:sp>
          <p:nvSpPr>
            <p:cNvPr id="4" name="Freeform 4"/>
            <p:cNvSpPr/>
            <p:nvPr/>
          </p:nvSpPr>
          <p:spPr>
            <a:xfrm>
              <a:off x="92710" y="106680"/>
              <a:ext cx="2396482" cy="1900726"/>
            </a:xfrm>
            <a:custGeom>
              <a:avLst/>
              <a:gdLst/>
              <a:ahLst/>
              <a:cxnLst/>
              <a:rect l="l" t="t" r="r" b="b"/>
              <a:pathLst>
                <a:path w="2396482" h="1900726">
                  <a:moveTo>
                    <a:pt x="2369812" y="1711496"/>
                  </a:moveTo>
                  <a:cubicBezTo>
                    <a:pt x="2369812" y="1799126"/>
                    <a:pt x="2293612" y="1870246"/>
                    <a:pt x="2212332" y="1870246"/>
                  </a:cubicBezTo>
                  <a:lnTo>
                    <a:pt x="66040" y="1870246"/>
                  </a:lnTo>
                  <a:cubicBezTo>
                    <a:pt x="43180" y="1870246"/>
                    <a:pt x="20320" y="1865166"/>
                    <a:pt x="0" y="1856276"/>
                  </a:cubicBezTo>
                  <a:cubicBezTo>
                    <a:pt x="26670" y="1884216"/>
                    <a:pt x="63500" y="1900726"/>
                    <a:pt x="109401" y="1900726"/>
                  </a:cubicBezTo>
                  <a:lnTo>
                    <a:pt x="2250432" y="1900726"/>
                  </a:lnTo>
                  <a:cubicBezTo>
                    <a:pt x="2330442" y="1900726"/>
                    <a:pt x="2396482" y="1834686"/>
                    <a:pt x="2396482" y="1754676"/>
                  </a:cubicBezTo>
                  <a:lnTo>
                    <a:pt x="2396482" y="95250"/>
                  </a:lnTo>
                  <a:cubicBezTo>
                    <a:pt x="2396482" y="58420"/>
                    <a:pt x="2382512" y="25400"/>
                    <a:pt x="2360922" y="0"/>
                  </a:cubicBezTo>
                  <a:cubicBezTo>
                    <a:pt x="2367272" y="16510"/>
                    <a:pt x="2369812" y="34290"/>
                    <a:pt x="2369812" y="52070"/>
                  </a:cubicBezTo>
                  <a:lnTo>
                    <a:pt x="2369812" y="1711496"/>
                  </a:lnTo>
                  <a:lnTo>
                    <a:pt x="2369812" y="1711496"/>
                  </a:lnTo>
                  <a:close/>
                </a:path>
              </a:pathLst>
            </a:custGeom>
            <a:solidFill>
              <a:srgbClr val="704430"/>
            </a:solidFill>
          </p:spPr>
        </p:sp>
        <p:sp>
          <p:nvSpPr>
            <p:cNvPr id="5" name="Freeform 5"/>
            <p:cNvSpPr/>
            <p:nvPr/>
          </p:nvSpPr>
          <p:spPr>
            <a:xfrm>
              <a:off x="12700" y="12700"/>
              <a:ext cx="2435852" cy="1951526"/>
            </a:xfrm>
            <a:custGeom>
              <a:avLst/>
              <a:gdLst/>
              <a:ahLst/>
              <a:cxnLst/>
              <a:rect l="l" t="t" r="r" b="b"/>
              <a:pathLst>
                <a:path w="2435852" h="1951526">
                  <a:moveTo>
                    <a:pt x="146050" y="1951526"/>
                  </a:moveTo>
                  <a:lnTo>
                    <a:pt x="2289802" y="1951526"/>
                  </a:lnTo>
                  <a:cubicBezTo>
                    <a:pt x="2369812" y="1951526"/>
                    <a:pt x="2435852" y="1885486"/>
                    <a:pt x="2435852" y="1805476"/>
                  </a:cubicBezTo>
                  <a:lnTo>
                    <a:pt x="2435852" y="146050"/>
                  </a:lnTo>
                  <a:cubicBezTo>
                    <a:pt x="2435852" y="66040"/>
                    <a:pt x="2369812" y="0"/>
                    <a:pt x="2289802" y="0"/>
                  </a:cubicBezTo>
                  <a:lnTo>
                    <a:pt x="146050" y="0"/>
                  </a:lnTo>
                  <a:cubicBezTo>
                    <a:pt x="66040" y="0"/>
                    <a:pt x="0" y="66040"/>
                    <a:pt x="0" y="146050"/>
                  </a:cubicBezTo>
                  <a:lnTo>
                    <a:pt x="0" y="1805476"/>
                  </a:lnTo>
                  <a:cubicBezTo>
                    <a:pt x="0" y="1886756"/>
                    <a:pt x="66040" y="1951526"/>
                    <a:pt x="146050" y="1951526"/>
                  </a:cubicBezTo>
                  <a:close/>
                </a:path>
              </a:pathLst>
            </a:custGeom>
            <a:solidFill>
              <a:srgbClr val="FFF3ED"/>
            </a:solidFill>
          </p:spPr>
        </p:sp>
        <p:sp>
          <p:nvSpPr>
            <p:cNvPr id="6" name="Freeform 6"/>
            <p:cNvSpPr/>
            <p:nvPr/>
          </p:nvSpPr>
          <p:spPr>
            <a:xfrm>
              <a:off x="0" y="0"/>
              <a:ext cx="2500622" cy="2020106"/>
            </a:xfrm>
            <a:custGeom>
              <a:avLst/>
              <a:gdLst/>
              <a:ahLst/>
              <a:cxnLst/>
              <a:rect l="l" t="t" r="r" b="b"/>
              <a:pathLst>
                <a:path w="2500622" h="2020106">
                  <a:moveTo>
                    <a:pt x="2437122" y="74930"/>
                  </a:moveTo>
                  <a:cubicBezTo>
                    <a:pt x="2409182" y="30480"/>
                    <a:pt x="2359652" y="0"/>
                    <a:pt x="2302502" y="0"/>
                  </a:cubicBezTo>
                  <a:lnTo>
                    <a:pt x="158750" y="0"/>
                  </a:lnTo>
                  <a:cubicBezTo>
                    <a:pt x="71120" y="0"/>
                    <a:pt x="0" y="71120"/>
                    <a:pt x="0" y="158750"/>
                  </a:cubicBezTo>
                  <a:lnTo>
                    <a:pt x="0" y="1818176"/>
                  </a:lnTo>
                  <a:cubicBezTo>
                    <a:pt x="0" y="1870246"/>
                    <a:pt x="25400" y="1915966"/>
                    <a:pt x="63500" y="1945176"/>
                  </a:cubicBezTo>
                  <a:cubicBezTo>
                    <a:pt x="91440" y="1989626"/>
                    <a:pt x="140970" y="2020106"/>
                    <a:pt x="204202" y="2020106"/>
                  </a:cubicBezTo>
                  <a:lnTo>
                    <a:pt x="2341872" y="2020106"/>
                  </a:lnTo>
                  <a:cubicBezTo>
                    <a:pt x="2429502" y="2020106"/>
                    <a:pt x="2500622" y="1948986"/>
                    <a:pt x="2500622" y="1861356"/>
                  </a:cubicBezTo>
                  <a:lnTo>
                    <a:pt x="2500622" y="201930"/>
                  </a:lnTo>
                  <a:cubicBezTo>
                    <a:pt x="2500622" y="149860"/>
                    <a:pt x="2475222" y="104140"/>
                    <a:pt x="2437122" y="74930"/>
                  </a:cubicBezTo>
                  <a:close/>
                  <a:moveTo>
                    <a:pt x="12700" y="1818176"/>
                  </a:moveTo>
                  <a:lnTo>
                    <a:pt x="12700" y="158750"/>
                  </a:lnTo>
                  <a:cubicBezTo>
                    <a:pt x="12700" y="78740"/>
                    <a:pt x="78740" y="12700"/>
                    <a:pt x="158750" y="12700"/>
                  </a:cubicBezTo>
                  <a:lnTo>
                    <a:pt x="2302502" y="12700"/>
                  </a:lnTo>
                  <a:cubicBezTo>
                    <a:pt x="2382512" y="12700"/>
                    <a:pt x="2448552" y="78740"/>
                    <a:pt x="2448552" y="158750"/>
                  </a:cubicBezTo>
                  <a:lnTo>
                    <a:pt x="2448552" y="1818176"/>
                  </a:lnTo>
                  <a:cubicBezTo>
                    <a:pt x="2448552" y="1898186"/>
                    <a:pt x="2382512" y="1964226"/>
                    <a:pt x="2302502" y="1964226"/>
                  </a:cubicBezTo>
                  <a:lnTo>
                    <a:pt x="158750" y="1964226"/>
                  </a:lnTo>
                  <a:cubicBezTo>
                    <a:pt x="78740" y="1964226"/>
                    <a:pt x="12700" y="1899456"/>
                    <a:pt x="12700" y="1818176"/>
                  </a:cubicBezTo>
                  <a:close/>
                  <a:moveTo>
                    <a:pt x="2489192" y="1861356"/>
                  </a:moveTo>
                  <a:cubicBezTo>
                    <a:pt x="2489192" y="1941366"/>
                    <a:pt x="2421882" y="2007406"/>
                    <a:pt x="2341872" y="2007406"/>
                  </a:cubicBezTo>
                  <a:lnTo>
                    <a:pt x="204202" y="2007406"/>
                  </a:lnTo>
                  <a:cubicBezTo>
                    <a:pt x="157480" y="2007406"/>
                    <a:pt x="120650" y="1990896"/>
                    <a:pt x="93980" y="1962956"/>
                  </a:cubicBezTo>
                  <a:cubicBezTo>
                    <a:pt x="114300" y="1971846"/>
                    <a:pt x="135890" y="1976926"/>
                    <a:pt x="160020" y="1976926"/>
                  </a:cubicBezTo>
                  <a:lnTo>
                    <a:pt x="2303772" y="1976926"/>
                  </a:lnTo>
                  <a:cubicBezTo>
                    <a:pt x="2391402" y="1976926"/>
                    <a:pt x="2462522" y="1905806"/>
                    <a:pt x="2462522" y="1818176"/>
                  </a:cubicBezTo>
                  <a:lnTo>
                    <a:pt x="2462522" y="158750"/>
                  </a:lnTo>
                  <a:cubicBezTo>
                    <a:pt x="2462522" y="140970"/>
                    <a:pt x="2458712" y="123190"/>
                    <a:pt x="2453632" y="106680"/>
                  </a:cubicBezTo>
                  <a:cubicBezTo>
                    <a:pt x="2475222" y="132080"/>
                    <a:pt x="2489192" y="165100"/>
                    <a:pt x="2489192" y="201930"/>
                  </a:cubicBezTo>
                  <a:lnTo>
                    <a:pt x="2489192" y="1861356"/>
                  </a:lnTo>
                  <a:cubicBezTo>
                    <a:pt x="2489192" y="1861356"/>
                    <a:pt x="2489192" y="1861356"/>
                    <a:pt x="2489192" y="1861356"/>
                  </a:cubicBezTo>
                  <a:close/>
                </a:path>
              </a:pathLst>
            </a:custGeom>
            <a:solidFill>
              <a:srgbClr val="704430"/>
            </a:solidFill>
          </p:spPr>
        </p:sp>
      </p:grpSp>
      <p:grpSp>
        <p:nvGrpSpPr>
          <p:cNvPr id="7" name="Group 7"/>
          <p:cNvGrpSpPr/>
          <p:nvPr/>
        </p:nvGrpSpPr>
        <p:grpSpPr>
          <a:xfrm>
            <a:off x="8412980" y="2141691"/>
            <a:ext cx="5733426" cy="823276"/>
            <a:chOff x="0" y="0"/>
            <a:chExt cx="13328645" cy="1913890"/>
          </a:xfrm>
        </p:grpSpPr>
        <p:sp>
          <p:nvSpPr>
            <p:cNvPr id="8" name="Freeform 8"/>
            <p:cNvSpPr/>
            <p:nvPr/>
          </p:nvSpPr>
          <p:spPr>
            <a:xfrm>
              <a:off x="0" y="0"/>
              <a:ext cx="13328645" cy="1913890"/>
            </a:xfrm>
            <a:custGeom>
              <a:avLst/>
              <a:gdLst/>
              <a:ahLst/>
              <a:cxnLst/>
              <a:rect l="l" t="t" r="r" b="b"/>
              <a:pathLst>
                <a:path w="13328645" h="1913890">
                  <a:moveTo>
                    <a:pt x="13328645" y="956945"/>
                  </a:moveTo>
                  <a:lnTo>
                    <a:pt x="13328645" y="956945"/>
                  </a:lnTo>
                  <a:cubicBezTo>
                    <a:pt x="13328645" y="1485392"/>
                    <a:pt x="12900274" y="1913890"/>
                    <a:pt x="12371700" y="1913890"/>
                  </a:cubicBezTo>
                  <a:lnTo>
                    <a:pt x="956945" y="1913890"/>
                  </a:lnTo>
                  <a:cubicBezTo>
                    <a:pt x="428371" y="1913890"/>
                    <a:pt x="0" y="1485392"/>
                    <a:pt x="0" y="956945"/>
                  </a:cubicBezTo>
                  <a:lnTo>
                    <a:pt x="0" y="956945"/>
                  </a:lnTo>
                  <a:cubicBezTo>
                    <a:pt x="0" y="428371"/>
                    <a:pt x="428371" y="0"/>
                    <a:pt x="956945" y="0"/>
                  </a:cubicBezTo>
                  <a:lnTo>
                    <a:pt x="12371700" y="0"/>
                  </a:lnTo>
                  <a:cubicBezTo>
                    <a:pt x="12900147" y="0"/>
                    <a:pt x="13328645" y="428371"/>
                    <a:pt x="13328645" y="956945"/>
                  </a:cubicBezTo>
                  <a:close/>
                </a:path>
              </a:pathLst>
            </a:custGeom>
            <a:solidFill>
              <a:srgbClr val="F8CDA2"/>
            </a:solidFill>
          </p:spPr>
        </p:sp>
      </p:grpSp>
      <p:sp>
        <p:nvSpPr>
          <p:cNvPr id="9" name="AutoShape 9"/>
          <p:cNvSpPr/>
          <p:nvPr/>
        </p:nvSpPr>
        <p:spPr>
          <a:xfrm>
            <a:off x="15555891" y="2337766"/>
            <a:ext cx="450550" cy="0"/>
          </a:xfrm>
          <a:prstGeom prst="line">
            <a:avLst/>
          </a:prstGeom>
          <a:ln w="47625" cap="rnd">
            <a:solidFill>
              <a:srgbClr val="704430"/>
            </a:solidFill>
            <a:prstDash val="solid"/>
            <a:headEnd type="none" w="sm" len="sm"/>
            <a:tailEnd type="none" w="sm" len="sm"/>
          </a:ln>
        </p:spPr>
      </p:sp>
      <p:sp>
        <p:nvSpPr>
          <p:cNvPr id="10" name="AutoShape 10"/>
          <p:cNvSpPr/>
          <p:nvPr/>
        </p:nvSpPr>
        <p:spPr>
          <a:xfrm>
            <a:off x="15555891" y="2529516"/>
            <a:ext cx="450550" cy="0"/>
          </a:xfrm>
          <a:prstGeom prst="line">
            <a:avLst/>
          </a:prstGeom>
          <a:ln w="47625" cap="rnd">
            <a:solidFill>
              <a:srgbClr val="704430"/>
            </a:solidFill>
            <a:prstDash val="solid"/>
            <a:headEnd type="none" w="sm" len="sm"/>
            <a:tailEnd type="none" w="sm" len="sm"/>
          </a:ln>
        </p:spPr>
      </p:sp>
      <p:sp>
        <p:nvSpPr>
          <p:cNvPr id="11" name="AutoShape 11"/>
          <p:cNvSpPr/>
          <p:nvPr/>
        </p:nvSpPr>
        <p:spPr>
          <a:xfrm>
            <a:off x="15555891" y="2721265"/>
            <a:ext cx="450550" cy="0"/>
          </a:xfrm>
          <a:prstGeom prst="line">
            <a:avLst/>
          </a:prstGeom>
          <a:ln w="47625" cap="rnd">
            <a:solidFill>
              <a:srgbClr val="704430"/>
            </a:solidFill>
            <a:prstDash val="solid"/>
            <a:headEnd type="none" w="sm" len="sm"/>
            <a:tailEnd type="none" w="sm" len="sm"/>
          </a:ln>
        </p:spPr>
      </p:sp>
      <p:pic>
        <p:nvPicPr>
          <p:cNvPr id="12"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3302394" y="2272893"/>
            <a:ext cx="456119" cy="516849"/>
          </a:xfrm>
          <a:prstGeom prst="rect">
            <a:avLst/>
          </a:prstGeom>
        </p:spPr>
      </p:pic>
      <p:pic>
        <p:nvPicPr>
          <p:cNvPr id="13" name="Picture 1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4475410" y="2152307"/>
            <a:ext cx="758021" cy="758021"/>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8855739" y="2272893"/>
            <a:ext cx="538384" cy="516849"/>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9656507" y="2272893"/>
            <a:ext cx="394685" cy="516849"/>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381715" y="1907845"/>
            <a:ext cx="4869590" cy="3922233"/>
          </a:xfrm>
          <a:prstGeom prst="rect">
            <a:avLst/>
          </a:prstGeom>
        </p:spPr>
      </p:pic>
      <p:sp>
        <p:nvSpPr>
          <p:cNvPr id="17" name="AutoShape 17"/>
          <p:cNvSpPr/>
          <p:nvPr/>
        </p:nvSpPr>
        <p:spPr>
          <a:xfrm>
            <a:off x="8014348" y="3331522"/>
            <a:ext cx="8453741" cy="0"/>
          </a:xfrm>
          <a:prstGeom prst="line">
            <a:avLst/>
          </a:prstGeom>
          <a:ln w="47625" cap="flat">
            <a:solidFill>
              <a:srgbClr val="704430"/>
            </a:solidFill>
            <a:prstDash val="solid"/>
            <a:headEnd type="none" w="sm" len="sm"/>
            <a:tailEnd type="none" w="sm" len="sm"/>
          </a:ln>
        </p:spPr>
      </p:sp>
      <p:pic>
        <p:nvPicPr>
          <p:cNvPr id="18" name="Picture 18"/>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flipH="1">
            <a:off x="2321208" y="4612671"/>
            <a:ext cx="4906285" cy="4201564"/>
          </a:xfrm>
          <a:prstGeom prst="rect">
            <a:avLst/>
          </a:prstGeom>
        </p:spPr>
      </p:pic>
      <p:sp>
        <p:nvSpPr>
          <p:cNvPr id="19" name="TextBox 19"/>
          <p:cNvSpPr txBox="1"/>
          <p:nvPr/>
        </p:nvSpPr>
        <p:spPr>
          <a:xfrm>
            <a:off x="7391400" y="3503629"/>
            <a:ext cx="10157813" cy="1075807"/>
          </a:xfrm>
          <a:prstGeom prst="rect">
            <a:avLst/>
          </a:prstGeom>
        </p:spPr>
        <p:txBody>
          <a:bodyPr wrap="square" lIns="0" tIns="0" rIns="0" bIns="0" rtlCol="0" anchor="t">
            <a:spAutoFit/>
          </a:bodyPr>
          <a:lstStyle/>
          <a:p>
            <a:pPr algn="ctr">
              <a:lnSpc>
                <a:spcPts val="9000"/>
              </a:lnSpc>
            </a:pPr>
            <a:r>
              <a:rPr lang="en-US" sz="7200">
                <a:solidFill>
                  <a:srgbClr val="704430"/>
                </a:solidFill>
                <a:latin typeface="Arial" panose="020B0604020202020204" pitchFamily="34" charset="0"/>
                <a:cs typeface="Arial" panose="020B0604020202020204" pitchFamily="34" charset="0"/>
              </a:rPr>
              <a:t>Hướng dẫn về nhà</a:t>
            </a:r>
          </a:p>
        </p:txBody>
      </p:sp>
      <p:sp>
        <p:nvSpPr>
          <p:cNvPr id="23" name="TextBox 22">
            <a:extLst>
              <a:ext uri="{FF2B5EF4-FFF2-40B4-BE49-F238E27FC236}">
                <a16:creationId xmlns:a16="http://schemas.microsoft.com/office/drawing/2014/main" id="{F880EA6F-803A-9129-0CE2-78E602B2EB4B}"/>
              </a:ext>
            </a:extLst>
          </p:cNvPr>
          <p:cNvSpPr txBox="1"/>
          <p:nvPr/>
        </p:nvSpPr>
        <p:spPr>
          <a:xfrm>
            <a:off x="8531798" y="4945992"/>
            <a:ext cx="9144000" cy="4388574"/>
          </a:xfrm>
          <a:prstGeom prst="rect">
            <a:avLst/>
          </a:prstGeom>
          <a:noFill/>
        </p:spPr>
        <p:txBody>
          <a:bodyPr wrap="square">
            <a:spAutoFit/>
          </a:bodyPr>
          <a:lstStyle/>
          <a:p>
            <a:pPr marL="342900" marR="0" lvl="0" indent="-342900" algn="just">
              <a:lnSpc>
                <a:spcPct val="150000"/>
              </a:lnSpc>
              <a:spcBef>
                <a:spcPts val="600"/>
              </a:spcBef>
              <a:spcAft>
                <a:spcPts val="800"/>
              </a:spcAft>
              <a:buFont typeface="Symbol" panose="05050102010706020507" pitchFamily="18" charset="2"/>
              <a:buChar char=""/>
            </a:pPr>
            <a:r>
              <a:rPr lang="pt-BR" sz="4400">
                <a:effectLst/>
                <a:latin typeface="Arial" panose="020B0604020202020204" pitchFamily="34" charset="0"/>
                <a:ea typeface="Calibri" panose="020F0502020204030204" pitchFamily="34" charset="0"/>
                <a:cs typeface="Arial" panose="020B0604020202020204" pitchFamily="34" charset="0"/>
              </a:rPr>
              <a:t>Ghi nhớ kiến thức trong bài. </a:t>
            </a:r>
            <a:endParaRPr lang="en-US" sz="440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50000"/>
              </a:lnSpc>
              <a:spcBef>
                <a:spcPts val="600"/>
              </a:spcBef>
              <a:spcAft>
                <a:spcPts val="800"/>
              </a:spcAft>
              <a:buFont typeface="Symbol" panose="05050102010706020507" pitchFamily="18" charset="2"/>
              <a:buChar char=""/>
            </a:pPr>
            <a:r>
              <a:rPr lang="pt-BR" sz="4400">
                <a:effectLst/>
                <a:latin typeface="Arial" panose="020B0604020202020204" pitchFamily="34" charset="0"/>
                <a:ea typeface="Calibri" panose="020F0502020204030204" pitchFamily="34" charset="0"/>
                <a:cs typeface="Arial" panose="020B0604020202020204" pitchFamily="34" charset="0"/>
              </a:rPr>
              <a:t>Hoàn thành các bài tập trong SBT</a:t>
            </a:r>
            <a:endParaRPr lang="en-US" sz="440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a:lnSpc>
                <a:spcPct val="150000"/>
              </a:lnSpc>
              <a:spcBef>
                <a:spcPts val="600"/>
              </a:spcBef>
              <a:spcAft>
                <a:spcPts val="800"/>
              </a:spcAft>
              <a:buFont typeface="Symbol" panose="05050102010706020507" pitchFamily="18" charset="2"/>
              <a:buChar char=""/>
            </a:pPr>
            <a:r>
              <a:rPr lang="en-US" sz="4400">
                <a:effectLst/>
                <a:latin typeface="Arial" panose="020B0604020202020204" pitchFamily="34" charset="0"/>
                <a:ea typeface="Calibri" panose="020F0502020204030204" pitchFamily="34" charset="0"/>
                <a:cs typeface="Arial" panose="020B0604020202020204" pitchFamily="34" charset="0"/>
              </a:rPr>
              <a:t>Chuẩn bị bài mới “Bài 2: Hoán vị. Chỉnh hợp".</a:t>
            </a: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animEffect transition="in" filter="barn(inVertical)">
                                      <p:cBhvr>
                                        <p:cTn id="13" dur="500"/>
                                        <p:tgtEl>
                                          <p:spTgt spid="2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3">
                                            <p:txEl>
                                              <p:pRg st="1" end="1"/>
                                            </p:txEl>
                                          </p:spTgt>
                                        </p:tgtEl>
                                        <p:attrNameLst>
                                          <p:attrName>style.visibility</p:attrName>
                                        </p:attrNameLst>
                                      </p:cBhvr>
                                      <p:to>
                                        <p:strVal val="visible"/>
                                      </p:to>
                                    </p:set>
                                    <p:animEffect transition="in" filter="barn(inVertical)">
                                      <p:cBhvr>
                                        <p:cTn id="18" dur="500"/>
                                        <p:tgtEl>
                                          <p:spTgt spid="2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3">
                                            <p:txEl>
                                              <p:pRg st="2" end="2"/>
                                            </p:txEl>
                                          </p:spTgt>
                                        </p:tgtEl>
                                        <p:attrNameLst>
                                          <p:attrName>style.visibility</p:attrName>
                                        </p:attrNameLst>
                                      </p:cBhvr>
                                      <p:to>
                                        <p:strVal val="visible"/>
                                      </p:to>
                                    </p:set>
                                    <p:animEffect transition="in" filter="barn(inVertical)">
                                      <p:cBhvr>
                                        <p:cTn id="23"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0"/>
            <a:ext cx="18288000" cy="10287000"/>
          </a:xfrm>
          <a:prstGeom prst="rect">
            <a:avLst/>
          </a:prstGeom>
        </p:spPr>
      </p:pic>
      <p:grpSp>
        <p:nvGrpSpPr>
          <p:cNvPr id="3" name="Group 3"/>
          <p:cNvGrpSpPr/>
          <p:nvPr/>
        </p:nvGrpSpPr>
        <p:grpSpPr>
          <a:xfrm>
            <a:off x="2277429" y="811033"/>
            <a:ext cx="4826989" cy="1870844"/>
            <a:chOff x="0" y="0"/>
            <a:chExt cx="1394530" cy="540492"/>
          </a:xfrm>
        </p:grpSpPr>
        <p:sp>
          <p:nvSpPr>
            <p:cNvPr id="4" name="Freeform 4"/>
            <p:cNvSpPr/>
            <p:nvPr/>
          </p:nvSpPr>
          <p:spPr>
            <a:xfrm>
              <a:off x="92710" y="106680"/>
              <a:ext cx="1290390" cy="421112"/>
            </a:xfrm>
            <a:custGeom>
              <a:avLst/>
              <a:gdLst/>
              <a:ahLst/>
              <a:cxnLst/>
              <a:rect l="l" t="t" r="r" b="b"/>
              <a:pathLst>
                <a:path w="1290390" h="421112">
                  <a:moveTo>
                    <a:pt x="1263720" y="231882"/>
                  </a:moveTo>
                  <a:cubicBezTo>
                    <a:pt x="1263720" y="319512"/>
                    <a:pt x="1187520" y="390632"/>
                    <a:pt x="1106240" y="390632"/>
                  </a:cubicBezTo>
                  <a:lnTo>
                    <a:pt x="66040" y="390632"/>
                  </a:lnTo>
                  <a:cubicBezTo>
                    <a:pt x="43180" y="390632"/>
                    <a:pt x="20320" y="385552"/>
                    <a:pt x="0" y="376662"/>
                  </a:cubicBezTo>
                  <a:cubicBezTo>
                    <a:pt x="26670" y="404602"/>
                    <a:pt x="63500" y="421112"/>
                    <a:pt x="102351" y="421112"/>
                  </a:cubicBezTo>
                  <a:lnTo>
                    <a:pt x="1144340" y="421112"/>
                  </a:lnTo>
                  <a:cubicBezTo>
                    <a:pt x="1224350" y="421112"/>
                    <a:pt x="1290390" y="355072"/>
                    <a:pt x="1290390" y="275062"/>
                  </a:cubicBezTo>
                  <a:lnTo>
                    <a:pt x="1290390" y="95250"/>
                  </a:lnTo>
                  <a:cubicBezTo>
                    <a:pt x="1290390" y="58420"/>
                    <a:pt x="1276420" y="25400"/>
                    <a:pt x="1254830" y="0"/>
                  </a:cubicBezTo>
                  <a:cubicBezTo>
                    <a:pt x="1261180" y="16510"/>
                    <a:pt x="1263720" y="34290"/>
                    <a:pt x="1263720" y="52070"/>
                  </a:cubicBezTo>
                  <a:lnTo>
                    <a:pt x="1263720" y="231882"/>
                  </a:lnTo>
                  <a:lnTo>
                    <a:pt x="1263720" y="231882"/>
                  </a:lnTo>
                  <a:close/>
                </a:path>
              </a:pathLst>
            </a:custGeom>
            <a:solidFill>
              <a:srgbClr val="704430"/>
            </a:solidFill>
          </p:spPr>
        </p:sp>
        <p:sp>
          <p:nvSpPr>
            <p:cNvPr id="5" name="Freeform 5"/>
            <p:cNvSpPr/>
            <p:nvPr/>
          </p:nvSpPr>
          <p:spPr>
            <a:xfrm>
              <a:off x="12700" y="12700"/>
              <a:ext cx="1329760" cy="471912"/>
            </a:xfrm>
            <a:custGeom>
              <a:avLst/>
              <a:gdLst/>
              <a:ahLst/>
              <a:cxnLst/>
              <a:rect l="l" t="t" r="r" b="b"/>
              <a:pathLst>
                <a:path w="1329760" h="471912">
                  <a:moveTo>
                    <a:pt x="146050" y="471912"/>
                  </a:moveTo>
                  <a:lnTo>
                    <a:pt x="1183710" y="471912"/>
                  </a:lnTo>
                  <a:cubicBezTo>
                    <a:pt x="1263720" y="471912"/>
                    <a:pt x="1329760" y="405872"/>
                    <a:pt x="1329760" y="325862"/>
                  </a:cubicBezTo>
                  <a:lnTo>
                    <a:pt x="1329760" y="146050"/>
                  </a:lnTo>
                  <a:cubicBezTo>
                    <a:pt x="1329760" y="66040"/>
                    <a:pt x="1263720" y="0"/>
                    <a:pt x="1183710" y="0"/>
                  </a:cubicBezTo>
                  <a:lnTo>
                    <a:pt x="146050" y="0"/>
                  </a:lnTo>
                  <a:cubicBezTo>
                    <a:pt x="66040" y="0"/>
                    <a:pt x="0" y="66040"/>
                    <a:pt x="0" y="146050"/>
                  </a:cubicBezTo>
                  <a:lnTo>
                    <a:pt x="0" y="325862"/>
                  </a:lnTo>
                  <a:cubicBezTo>
                    <a:pt x="0" y="407142"/>
                    <a:pt x="66040" y="471912"/>
                    <a:pt x="146050" y="471912"/>
                  </a:cubicBezTo>
                  <a:close/>
                </a:path>
              </a:pathLst>
            </a:custGeom>
            <a:solidFill>
              <a:srgbClr val="FFF3ED"/>
            </a:solidFill>
          </p:spPr>
        </p:sp>
        <p:sp>
          <p:nvSpPr>
            <p:cNvPr id="6" name="Freeform 6"/>
            <p:cNvSpPr/>
            <p:nvPr/>
          </p:nvSpPr>
          <p:spPr>
            <a:xfrm>
              <a:off x="0" y="0"/>
              <a:ext cx="1394530" cy="540492"/>
            </a:xfrm>
            <a:custGeom>
              <a:avLst/>
              <a:gdLst/>
              <a:ahLst/>
              <a:cxnLst/>
              <a:rect l="l" t="t" r="r" b="b"/>
              <a:pathLst>
                <a:path w="1394530" h="540492">
                  <a:moveTo>
                    <a:pt x="1331030" y="74930"/>
                  </a:moveTo>
                  <a:cubicBezTo>
                    <a:pt x="1303090" y="30480"/>
                    <a:pt x="1253560" y="0"/>
                    <a:pt x="1196410" y="0"/>
                  </a:cubicBezTo>
                  <a:lnTo>
                    <a:pt x="158750" y="0"/>
                  </a:lnTo>
                  <a:cubicBezTo>
                    <a:pt x="71120" y="0"/>
                    <a:pt x="0" y="71120"/>
                    <a:pt x="0" y="158750"/>
                  </a:cubicBezTo>
                  <a:lnTo>
                    <a:pt x="0" y="338562"/>
                  </a:lnTo>
                  <a:cubicBezTo>
                    <a:pt x="0" y="390632"/>
                    <a:pt x="25400" y="436352"/>
                    <a:pt x="63500" y="465562"/>
                  </a:cubicBezTo>
                  <a:cubicBezTo>
                    <a:pt x="91440" y="510012"/>
                    <a:pt x="140970" y="540492"/>
                    <a:pt x="196052" y="540492"/>
                  </a:cubicBezTo>
                  <a:lnTo>
                    <a:pt x="1235780" y="540492"/>
                  </a:lnTo>
                  <a:cubicBezTo>
                    <a:pt x="1323410" y="540492"/>
                    <a:pt x="1394530" y="469372"/>
                    <a:pt x="1394530" y="381742"/>
                  </a:cubicBezTo>
                  <a:lnTo>
                    <a:pt x="1394530" y="201930"/>
                  </a:lnTo>
                  <a:cubicBezTo>
                    <a:pt x="1394530" y="149860"/>
                    <a:pt x="1369130" y="104140"/>
                    <a:pt x="1331030" y="74930"/>
                  </a:cubicBezTo>
                  <a:close/>
                  <a:moveTo>
                    <a:pt x="12700" y="338562"/>
                  </a:moveTo>
                  <a:lnTo>
                    <a:pt x="12700" y="158750"/>
                  </a:lnTo>
                  <a:cubicBezTo>
                    <a:pt x="12700" y="78740"/>
                    <a:pt x="78740" y="12700"/>
                    <a:pt x="158750" y="12700"/>
                  </a:cubicBezTo>
                  <a:lnTo>
                    <a:pt x="1196410" y="12700"/>
                  </a:lnTo>
                  <a:cubicBezTo>
                    <a:pt x="1276420" y="12700"/>
                    <a:pt x="1342460" y="78740"/>
                    <a:pt x="1342460" y="158750"/>
                  </a:cubicBezTo>
                  <a:lnTo>
                    <a:pt x="1342460" y="338562"/>
                  </a:lnTo>
                  <a:cubicBezTo>
                    <a:pt x="1342460" y="418572"/>
                    <a:pt x="1276420" y="484612"/>
                    <a:pt x="1196410" y="484612"/>
                  </a:cubicBezTo>
                  <a:lnTo>
                    <a:pt x="158750" y="484612"/>
                  </a:lnTo>
                  <a:cubicBezTo>
                    <a:pt x="78740" y="484612"/>
                    <a:pt x="12700" y="419842"/>
                    <a:pt x="12700" y="338562"/>
                  </a:cubicBezTo>
                  <a:close/>
                  <a:moveTo>
                    <a:pt x="1383100" y="381742"/>
                  </a:moveTo>
                  <a:cubicBezTo>
                    <a:pt x="1383100" y="461752"/>
                    <a:pt x="1315790" y="527792"/>
                    <a:pt x="1235780" y="527792"/>
                  </a:cubicBezTo>
                  <a:lnTo>
                    <a:pt x="196052" y="527792"/>
                  </a:lnTo>
                  <a:cubicBezTo>
                    <a:pt x="157480" y="527792"/>
                    <a:pt x="120650" y="511282"/>
                    <a:pt x="93980" y="483342"/>
                  </a:cubicBezTo>
                  <a:cubicBezTo>
                    <a:pt x="114300" y="492232"/>
                    <a:pt x="135890" y="497312"/>
                    <a:pt x="160020" y="497312"/>
                  </a:cubicBezTo>
                  <a:lnTo>
                    <a:pt x="1197680" y="497312"/>
                  </a:lnTo>
                  <a:cubicBezTo>
                    <a:pt x="1285310" y="497312"/>
                    <a:pt x="1356430" y="426192"/>
                    <a:pt x="1356430" y="338562"/>
                  </a:cubicBezTo>
                  <a:lnTo>
                    <a:pt x="1356430" y="158750"/>
                  </a:lnTo>
                  <a:cubicBezTo>
                    <a:pt x="1356430" y="140970"/>
                    <a:pt x="1352620" y="123190"/>
                    <a:pt x="1347540" y="106680"/>
                  </a:cubicBezTo>
                  <a:cubicBezTo>
                    <a:pt x="1369130" y="132080"/>
                    <a:pt x="1383100" y="165100"/>
                    <a:pt x="1383100" y="201930"/>
                  </a:cubicBezTo>
                  <a:lnTo>
                    <a:pt x="1383100" y="381742"/>
                  </a:lnTo>
                  <a:cubicBezTo>
                    <a:pt x="1383100" y="381742"/>
                    <a:pt x="1383100" y="381742"/>
                    <a:pt x="1383100" y="381742"/>
                  </a:cubicBezTo>
                  <a:close/>
                </a:path>
              </a:pathLst>
            </a:custGeom>
            <a:solidFill>
              <a:srgbClr val="704430"/>
            </a:solidFill>
          </p:spPr>
        </p:sp>
      </p:grpSp>
      <p:grpSp>
        <p:nvGrpSpPr>
          <p:cNvPr id="7" name="Group 7"/>
          <p:cNvGrpSpPr/>
          <p:nvPr/>
        </p:nvGrpSpPr>
        <p:grpSpPr>
          <a:xfrm>
            <a:off x="7094895" y="811033"/>
            <a:ext cx="1377979" cy="1870844"/>
            <a:chOff x="0" y="0"/>
            <a:chExt cx="398102" cy="540492"/>
          </a:xfrm>
        </p:grpSpPr>
        <p:sp>
          <p:nvSpPr>
            <p:cNvPr id="8" name="Freeform 8"/>
            <p:cNvSpPr/>
            <p:nvPr/>
          </p:nvSpPr>
          <p:spPr>
            <a:xfrm>
              <a:off x="92710" y="106680"/>
              <a:ext cx="293962" cy="421112"/>
            </a:xfrm>
            <a:custGeom>
              <a:avLst/>
              <a:gdLst/>
              <a:ahLst/>
              <a:cxnLst/>
              <a:rect l="l" t="t" r="r" b="b"/>
              <a:pathLst>
                <a:path w="293962" h="421112">
                  <a:moveTo>
                    <a:pt x="267292" y="231882"/>
                  </a:moveTo>
                  <a:cubicBezTo>
                    <a:pt x="267292" y="319512"/>
                    <a:pt x="191092" y="390632"/>
                    <a:pt x="109812" y="390632"/>
                  </a:cubicBezTo>
                  <a:lnTo>
                    <a:pt x="66040" y="390632"/>
                  </a:lnTo>
                  <a:cubicBezTo>
                    <a:pt x="43180" y="390632"/>
                    <a:pt x="20320" y="385552"/>
                    <a:pt x="0" y="376662"/>
                  </a:cubicBezTo>
                  <a:cubicBezTo>
                    <a:pt x="26670" y="404602"/>
                    <a:pt x="63500" y="421112"/>
                    <a:pt x="96001" y="421112"/>
                  </a:cubicBezTo>
                  <a:lnTo>
                    <a:pt x="147912" y="421112"/>
                  </a:lnTo>
                  <a:cubicBezTo>
                    <a:pt x="227922" y="421112"/>
                    <a:pt x="293962" y="355072"/>
                    <a:pt x="293962" y="275062"/>
                  </a:cubicBezTo>
                  <a:lnTo>
                    <a:pt x="293962" y="95250"/>
                  </a:lnTo>
                  <a:cubicBezTo>
                    <a:pt x="293962" y="58420"/>
                    <a:pt x="279992" y="25400"/>
                    <a:pt x="258402" y="0"/>
                  </a:cubicBezTo>
                  <a:cubicBezTo>
                    <a:pt x="264752" y="16510"/>
                    <a:pt x="267292" y="34290"/>
                    <a:pt x="267292" y="52070"/>
                  </a:cubicBezTo>
                  <a:lnTo>
                    <a:pt x="267292" y="231882"/>
                  </a:lnTo>
                  <a:lnTo>
                    <a:pt x="267292" y="231882"/>
                  </a:lnTo>
                  <a:close/>
                </a:path>
              </a:pathLst>
            </a:custGeom>
            <a:solidFill>
              <a:srgbClr val="704430"/>
            </a:solidFill>
          </p:spPr>
        </p:sp>
        <p:sp>
          <p:nvSpPr>
            <p:cNvPr id="9" name="Freeform 9"/>
            <p:cNvSpPr/>
            <p:nvPr/>
          </p:nvSpPr>
          <p:spPr>
            <a:xfrm>
              <a:off x="12700" y="12700"/>
              <a:ext cx="333332" cy="471912"/>
            </a:xfrm>
            <a:custGeom>
              <a:avLst/>
              <a:gdLst/>
              <a:ahLst/>
              <a:cxnLst/>
              <a:rect l="l" t="t" r="r" b="b"/>
              <a:pathLst>
                <a:path w="333332" h="471912">
                  <a:moveTo>
                    <a:pt x="146050" y="471912"/>
                  </a:moveTo>
                  <a:lnTo>
                    <a:pt x="187282" y="471912"/>
                  </a:lnTo>
                  <a:cubicBezTo>
                    <a:pt x="267292" y="471912"/>
                    <a:pt x="333332" y="405872"/>
                    <a:pt x="333332" y="325862"/>
                  </a:cubicBezTo>
                  <a:lnTo>
                    <a:pt x="333332" y="146050"/>
                  </a:lnTo>
                  <a:cubicBezTo>
                    <a:pt x="333332" y="66040"/>
                    <a:pt x="267292" y="0"/>
                    <a:pt x="187282" y="0"/>
                  </a:cubicBezTo>
                  <a:lnTo>
                    <a:pt x="146050" y="0"/>
                  </a:lnTo>
                  <a:cubicBezTo>
                    <a:pt x="66040" y="0"/>
                    <a:pt x="0" y="66040"/>
                    <a:pt x="0" y="146050"/>
                  </a:cubicBezTo>
                  <a:lnTo>
                    <a:pt x="0" y="325862"/>
                  </a:lnTo>
                  <a:cubicBezTo>
                    <a:pt x="0" y="407142"/>
                    <a:pt x="66040" y="471912"/>
                    <a:pt x="146050" y="471912"/>
                  </a:cubicBezTo>
                  <a:close/>
                </a:path>
              </a:pathLst>
            </a:custGeom>
            <a:solidFill>
              <a:srgbClr val="FFF3ED"/>
            </a:solidFill>
          </p:spPr>
        </p:sp>
        <p:sp>
          <p:nvSpPr>
            <p:cNvPr id="10" name="Freeform 10"/>
            <p:cNvSpPr/>
            <p:nvPr/>
          </p:nvSpPr>
          <p:spPr>
            <a:xfrm>
              <a:off x="0" y="0"/>
              <a:ext cx="398102" cy="540492"/>
            </a:xfrm>
            <a:custGeom>
              <a:avLst/>
              <a:gdLst/>
              <a:ahLst/>
              <a:cxnLst/>
              <a:rect l="l" t="t" r="r" b="b"/>
              <a:pathLst>
                <a:path w="398102" h="540492">
                  <a:moveTo>
                    <a:pt x="334602" y="74930"/>
                  </a:moveTo>
                  <a:cubicBezTo>
                    <a:pt x="306662" y="30480"/>
                    <a:pt x="257132" y="0"/>
                    <a:pt x="199982" y="0"/>
                  </a:cubicBezTo>
                  <a:lnTo>
                    <a:pt x="158750" y="0"/>
                  </a:lnTo>
                  <a:cubicBezTo>
                    <a:pt x="71120" y="0"/>
                    <a:pt x="0" y="71120"/>
                    <a:pt x="0" y="158750"/>
                  </a:cubicBezTo>
                  <a:lnTo>
                    <a:pt x="0" y="338562"/>
                  </a:lnTo>
                  <a:cubicBezTo>
                    <a:pt x="0" y="390632"/>
                    <a:pt x="25400" y="436352"/>
                    <a:pt x="63500" y="465562"/>
                  </a:cubicBezTo>
                  <a:cubicBezTo>
                    <a:pt x="91440" y="510012"/>
                    <a:pt x="140970" y="540492"/>
                    <a:pt x="188711" y="540492"/>
                  </a:cubicBezTo>
                  <a:lnTo>
                    <a:pt x="239352" y="540492"/>
                  </a:lnTo>
                  <a:cubicBezTo>
                    <a:pt x="326982" y="540492"/>
                    <a:pt x="398102" y="469372"/>
                    <a:pt x="398102" y="381742"/>
                  </a:cubicBezTo>
                  <a:lnTo>
                    <a:pt x="398102" y="201930"/>
                  </a:lnTo>
                  <a:cubicBezTo>
                    <a:pt x="398102" y="149860"/>
                    <a:pt x="372702" y="104140"/>
                    <a:pt x="334602" y="74930"/>
                  </a:cubicBezTo>
                  <a:close/>
                  <a:moveTo>
                    <a:pt x="12700" y="338562"/>
                  </a:moveTo>
                  <a:lnTo>
                    <a:pt x="12700" y="158750"/>
                  </a:lnTo>
                  <a:cubicBezTo>
                    <a:pt x="12700" y="78740"/>
                    <a:pt x="78740" y="12700"/>
                    <a:pt x="158750" y="12700"/>
                  </a:cubicBezTo>
                  <a:lnTo>
                    <a:pt x="199982" y="12700"/>
                  </a:lnTo>
                  <a:cubicBezTo>
                    <a:pt x="279992" y="12700"/>
                    <a:pt x="346032" y="78740"/>
                    <a:pt x="346032" y="158750"/>
                  </a:cubicBezTo>
                  <a:lnTo>
                    <a:pt x="346032" y="338562"/>
                  </a:lnTo>
                  <a:cubicBezTo>
                    <a:pt x="346032" y="418572"/>
                    <a:pt x="279992" y="484612"/>
                    <a:pt x="199982" y="484612"/>
                  </a:cubicBezTo>
                  <a:lnTo>
                    <a:pt x="158750" y="484612"/>
                  </a:lnTo>
                  <a:cubicBezTo>
                    <a:pt x="78740" y="484612"/>
                    <a:pt x="12700" y="419842"/>
                    <a:pt x="12700" y="338562"/>
                  </a:cubicBezTo>
                  <a:close/>
                  <a:moveTo>
                    <a:pt x="386672" y="381742"/>
                  </a:moveTo>
                  <a:cubicBezTo>
                    <a:pt x="386672" y="461752"/>
                    <a:pt x="319362" y="527792"/>
                    <a:pt x="239352" y="527792"/>
                  </a:cubicBezTo>
                  <a:lnTo>
                    <a:pt x="188711" y="527792"/>
                  </a:lnTo>
                  <a:cubicBezTo>
                    <a:pt x="157480" y="527792"/>
                    <a:pt x="120650" y="511282"/>
                    <a:pt x="93980" y="483342"/>
                  </a:cubicBezTo>
                  <a:cubicBezTo>
                    <a:pt x="114300" y="492232"/>
                    <a:pt x="135890" y="497312"/>
                    <a:pt x="160020" y="497312"/>
                  </a:cubicBezTo>
                  <a:lnTo>
                    <a:pt x="201252" y="497312"/>
                  </a:lnTo>
                  <a:cubicBezTo>
                    <a:pt x="288882" y="497312"/>
                    <a:pt x="360002" y="426192"/>
                    <a:pt x="360002" y="338562"/>
                  </a:cubicBezTo>
                  <a:lnTo>
                    <a:pt x="360002" y="158750"/>
                  </a:lnTo>
                  <a:cubicBezTo>
                    <a:pt x="360002" y="140970"/>
                    <a:pt x="356192" y="123190"/>
                    <a:pt x="351112" y="106680"/>
                  </a:cubicBezTo>
                  <a:cubicBezTo>
                    <a:pt x="372702" y="132080"/>
                    <a:pt x="386672" y="165100"/>
                    <a:pt x="386672" y="201930"/>
                  </a:cubicBezTo>
                  <a:lnTo>
                    <a:pt x="386672" y="381742"/>
                  </a:lnTo>
                  <a:cubicBezTo>
                    <a:pt x="386672" y="381742"/>
                    <a:pt x="386672" y="381742"/>
                    <a:pt x="386672" y="381742"/>
                  </a:cubicBezTo>
                  <a:close/>
                </a:path>
              </a:pathLst>
            </a:custGeom>
            <a:solidFill>
              <a:srgbClr val="704430"/>
            </a:solidFill>
          </p:spPr>
        </p:sp>
      </p:grpSp>
      <p:grpSp>
        <p:nvGrpSpPr>
          <p:cNvPr id="11" name="Group 11"/>
          <p:cNvGrpSpPr/>
          <p:nvPr/>
        </p:nvGrpSpPr>
        <p:grpSpPr>
          <a:xfrm>
            <a:off x="1520525" y="1795047"/>
            <a:ext cx="15323155" cy="7657113"/>
            <a:chOff x="0" y="0"/>
            <a:chExt cx="4426901" cy="2212161"/>
          </a:xfrm>
        </p:grpSpPr>
        <p:sp>
          <p:nvSpPr>
            <p:cNvPr id="12" name="Freeform 12"/>
            <p:cNvSpPr/>
            <p:nvPr/>
          </p:nvSpPr>
          <p:spPr>
            <a:xfrm>
              <a:off x="92710" y="106680"/>
              <a:ext cx="4322761" cy="2092781"/>
            </a:xfrm>
            <a:custGeom>
              <a:avLst/>
              <a:gdLst/>
              <a:ahLst/>
              <a:cxnLst/>
              <a:rect l="l" t="t" r="r" b="b"/>
              <a:pathLst>
                <a:path w="4322761" h="2092781">
                  <a:moveTo>
                    <a:pt x="4296091" y="1903551"/>
                  </a:moveTo>
                  <a:cubicBezTo>
                    <a:pt x="4296091" y="1991181"/>
                    <a:pt x="4219891" y="2062301"/>
                    <a:pt x="4138611" y="2062301"/>
                  </a:cubicBezTo>
                  <a:lnTo>
                    <a:pt x="66040" y="2062301"/>
                  </a:lnTo>
                  <a:cubicBezTo>
                    <a:pt x="43180" y="2062301"/>
                    <a:pt x="20320" y="2057221"/>
                    <a:pt x="0" y="2048331"/>
                  </a:cubicBezTo>
                  <a:cubicBezTo>
                    <a:pt x="26670" y="2076271"/>
                    <a:pt x="63500" y="2092781"/>
                    <a:pt x="121679" y="2092781"/>
                  </a:cubicBezTo>
                  <a:lnTo>
                    <a:pt x="4176711" y="2092781"/>
                  </a:lnTo>
                  <a:cubicBezTo>
                    <a:pt x="4256721" y="2092781"/>
                    <a:pt x="4322761" y="2026741"/>
                    <a:pt x="4322761" y="1946731"/>
                  </a:cubicBezTo>
                  <a:lnTo>
                    <a:pt x="4322761" y="95250"/>
                  </a:lnTo>
                  <a:cubicBezTo>
                    <a:pt x="4322761" y="58420"/>
                    <a:pt x="4308791" y="25400"/>
                    <a:pt x="4287201" y="0"/>
                  </a:cubicBezTo>
                  <a:cubicBezTo>
                    <a:pt x="4293551" y="16510"/>
                    <a:pt x="4296091" y="34290"/>
                    <a:pt x="4296091" y="52070"/>
                  </a:cubicBezTo>
                  <a:lnTo>
                    <a:pt x="4296091" y="1903551"/>
                  </a:lnTo>
                  <a:lnTo>
                    <a:pt x="4296091" y="1903551"/>
                  </a:lnTo>
                  <a:close/>
                </a:path>
              </a:pathLst>
            </a:custGeom>
            <a:solidFill>
              <a:srgbClr val="704430"/>
            </a:solidFill>
          </p:spPr>
        </p:sp>
        <p:sp>
          <p:nvSpPr>
            <p:cNvPr id="13" name="Freeform 13"/>
            <p:cNvSpPr/>
            <p:nvPr/>
          </p:nvSpPr>
          <p:spPr>
            <a:xfrm>
              <a:off x="12700" y="12700"/>
              <a:ext cx="4362131" cy="2143581"/>
            </a:xfrm>
            <a:custGeom>
              <a:avLst/>
              <a:gdLst/>
              <a:ahLst/>
              <a:cxnLst/>
              <a:rect l="l" t="t" r="r" b="b"/>
              <a:pathLst>
                <a:path w="4362131" h="2143581">
                  <a:moveTo>
                    <a:pt x="146050" y="2143581"/>
                  </a:moveTo>
                  <a:lnTo>
                    <a:pt x="4216081" y="2143581"/>
                  </a:lnTo>
                  <a:cubicBezTo>
                    <a:pt x="4296091" y="2143581"/>
                    <a:pt x="4362131" y="2077541"/>
                    <a:pt x="4362131" y="1997531"/>
                  </a:cubicBezTo>
                  <a:lnTo>
                    <a:pt x="4362131" y="146050"/>
                  </a:lnTo>
                  <a:cubicBezTo>
                    <a:pt x="4362131" y="66040"/>
                    <a:pt x="4296091" y="0"/>
                    <a:pt x="4216081" y="0"/>
                  </a:cubicBezTo>
                  <a:lnTo>
                    <a:pt x="146050" y="0"/>
                  </a:lnTo>
                  <a:cubicBezTo>
                    <a:pt x="66040" y="0"/>
                    <a:pt x="0" y="66040"/>
                    <a:pt x="0" y="146050"/>
                  </a:cubicBezTo>
                  <a:lnTo>
                    <a:pt x="0" y="1997531"/>
                  </a:lnTo>
                  <a:cubicBezTo>
                    <a:pt x="0" y="2078811"/>
                    <a:pt x="66040" y="2143581"/>
                    <a:pt x="146050" y="2143581"/>
                  </a:cubicBezTo>
                  <a:close/>
                </a:path>
              </a:pathLst>
            </a:custGeom>
            <a:solidFill>
              <a:srgbClr val="FFF3ED"/>
            </a:solidFill>
          </p:spPr>
        </p:sp>
        <p:sp>
          <p:nvSpPr>
            <p:cNvPr id="14" name="Freeform 14"/>
            <p:cNvSpPr/>
            <p:nvPr/>
          </p:nvSpPr>
          <p:spPr>
            <a:xfrm>
              <a:off x="0" y="0"/>
              <a:ext cx="4426901" cy="2212161"/>
            </a:xfrm>
            <a:custGeom>
              <a:avLst/>
              <a:gdLst/>
              <a:ahLst/>
              <a:cxnLst/>
              <a:rect l="l" t="t" r="r" b="b"/>
              <a:pathLst>
                <a:path w="4426901" h="2212161">
                  <a:moveTo>
                    <a:pt x="4363401" y="74930"/>
                  </a:moveTo>
                  <a:cubicBezTo>
                    <a:pt x="4335461" y="30480"/>
                    <a:pt x="4285931" y="0"/>
                    <a:pt x="4228781" y="0"/>
                  </a:cubicBezTo>
                  <a:lnTo>
                    <a:pt x="158750" y="0"/>
                  </a:lnTo>
                  <a:cubicBezTo>
                    <a:pt x="71120" y="0"/>
                    <a:pt x="0" y="71120"/>
                    <a:pt x="0" y="158750"/>
                  </a:cubicBezTo>
                  <a:lnTo>
                    <a:pt x="0" y="2010231"/>
                  </a:lnTo>
                  <a:cubicBezTo>
                    <a:pt x="0" y="2062301"/>
                    <a:pt x="25400" y="2108021"/>
                    <a:pt x="63500" y="2137231"/>
                  </a:cubicBezTo>
                  <a:cubicBezTo>
                    <a:pt x="91440" y="2181681"/>
                    <a:pt x="140970" y="2212161"/>
                    <a:pt x="218396" y="2212161"/>
                  </a:cubicBezTo>
                  <a:lnTo>
                    <a:pt x="4268151" y="2212161"/>
                  </a:lnTo>
                  <a:cubicBezTo>
                    <a:pt x="4355781" y="2212161"/>
                    <a:pt x="4426901" y="2141041"/>
                    <a:pt x="4426901" y="2053411"/>
                  </a:cubicBezTo>
                  <a:lnTo>
                    <a:pt x="4426901" y="201930"/>
                  </a:lnTo>
                  <a:cubicBezTo>
                    <a:pt x="4426901" y="149860"/>
                    <a:pt x="4401501" y="104140"/>
                    <a:pt x="4363401" y="74930"/>
                  </a:cubicBezTo>
                  <a:close/>
                  <a:moveTo>
                    <a:pt x="12700" y="2010231"/>
                  </a:moveTo>
                  <a:lnTo>
                    <a:pt x="12700" y="158750"/>
                  </a:lnTo>
                  <a:cubicBezTo>
                    <a:pt x="12700" y="78740"/>
                    <a:pt x="78740" y="12700"/>
                    <a:pt x="158750" y="12700"/>
                  </a:cubicBezTo>
                  <a:lnTo>
                    <a:pt x="4228781" y="12700"/>
                  </a:lnTo>
                  <a:cubicBezTo>
                    <a:pt x="4308791" y="12700"/>
                    <a:pt x="4374831" y="78740"/>
                    <a:pt x="4374831" y="158750"/>
                  </a:cubicBezTo>
                  <a:lnTo>
                    <a:pt x="4374831" y="2010231"/>
                  </a:lnTo>
                  <a:cubicBezTo>
                    <a:pt x="4374831" y="2090241"/>
                    <a:pt x="4308791" y="2156281"/>
                    <a:pt x="4228781" y="2156281"/>
                  </a:cubicBezTo>
                  <a:lnTo>
                    <a:pt x="158750" y="2156281"/>
                  </a:lnTo>
                  <a:cubicBezTo>
                    <a:pt x="78740" y="2156281"/>
                    <a:pt x="12700" y="2091511"/>
                    <a:pt x="12700" y="2010231"/>
                  </a:cubicBezTo>
                  <a:close/>
                  <a:moveTo>
                    <a:pt x="4415471" y="2053411"/>
                  </a:moveTo>
                  <a:cubicBezTo>
                    <a:pt x="4415471" y="2133421"/>
                    <a:pt x="4348161" y="2199461"/>
                    <a:pt x="4268151" y="2199461"/>
                  </a:cubicBezTo>
                  <a:lnTo>
                    <a:pt x="218396" y="2199461"/>
                  </a:lnTo>
                  <a:cubicBezTo>
                    <a:pt x="157480" y="2199461"/>
                    <a:pt x="120650" y="2182951"/>
                    <a:pt x="93980" y="2155011"/>
                  </a:cubicBezTo>
                  <a:cubicBezTo>
                    <a:pt x="114300" y="2163901"/>
                    <a:pt x="135890" y="2168981"/>
                    <a:pt x="160020" y="2168981"/>
                  </a:cubicBezTo>
                  <a:lnTo>
                    <a:pt x="4230051" y="2168981"/>
                  </a:lnTo>
                  <a:cubicBezTo>
                    <a:pt x="4317681" y="2168981"/>
                    <a:pt x="4388801" y="2097861"/>
                    <a:pt x="4388801" y="2010231"/>
                  </a:cubicBezTo>
                  <a:lnTo>
                    <a:pt x="4388801" y="158750"/>
                  </a:lnTo>
                  <a:cubicBezTo>
                    <a:pt x="4388801" y="140970"/>
                    <a:pt x="4384991" y="123190"/>
                    <a:pt x="4379911" y="106680"/>
                  </a:cubicBezTo>
                  <a:cubicBezTo>
                    <a:pt x="4401501" y="132080"/>
                    <a:pt x="4415471" y="165100"/>
                    <a:pt x="4415471" y="201930"/>
                  </a:cubicBezTo>
                  <a:lnTo>
                    <a:pt x="4415471" y="2053411"/>
                  </a:lnTo>
                  <a:cubicBezTo>
                    <a:pt x="4415471" y="2053411"/>
                    <a:pt x="4415471" y="2053411"/>
                    <a:pt x="4415471" y="2053411"/>
                  </a:cubicBezTo>
                  <a:close/>
                </a:path>
              </a:pathLst>
            </a:custGeom>
            <a:solidFill>
              <a:srgbClr val="704430"/>
            </a:solidFill>
          </p:spPr>
        </p:sp>
      </p:grpSp>
      <p:grpSp>
        <p:nvGrpSpPr>
          <p:cNvPr id="15" name="Group 15"/>
          <p:cNvGrpSpPr/>
          <p:nvPr/>
        </p:nvGrpSpPr>
        <p:grpSpPr>
          <a:xfrm>
            <a:off x="2575189" y="2246427"/>
            <a:ext cx="10675301" cy="823276"/>
            <a:chOff x="0" y="0"/>
            <a:chExt cx="24817148" cy="1913890"/>
          </a:xfrm>
        </p:grpSpPr>
        <p:sp>
          <p:nvSpPr>
            <p:cNvPr id="16" name="Freeform 16"/>
            <p:cNvSpPr/>
            <p:nvPr/>
          </p:nvSpPr>
          <p:spPr>
            <a:xfrm>
              <a:off x="0" y="0"/>
              <a:ext cx="24817149" cy="1913890"/>
            </a:xfrm>
            <a:custGeom>
              <a:avLst/>
              <a:gdLst/>
              <a:ahLst/>
              <a:cxnLst/>
              <a:rect l="l" t="t" r="r" b="b"/>
              <a:pathLst>
                <a:path w="24817149" h="1913890">
                  <a:moveTo>
                    <a:pt x="24817149" y="956945"/>
                  </a:moveTo>
                  <a:lnTo>
                    <a:pt x="24817149" y="956945"/>
                  </a:lnTo>
                  <a:cubicBezTo>
                    <a:pt x="24817149" y="1485392"/>
                    <a:pt x="24388778" y="1913890"/>
                    <a:pt x="23860204" y="1913890"/>
                  </a:cubicBezTo>
                  <a:lnTo>
                    <a:pt x="956945" y="1913890"/>
                  </a:lnTo>
                  <a:cubicBezTo>
                    <a:pt x="428371" y="1913890"/>
                    <a:pt x="0" y="1485392"/>
                    <a:pt x="0" y="956945"/>
                  </a:cubicBezTo>
                  <a:lnTo>
                    <a:pt x="0" y="956945"/>
                  </a:lnTo>
                  <a:cubicBezTo>
                    <a:pt x="0" y="428371"/>
                    <a:pt x="428371" y="0"/>
                    <a:pt x="956945" y="0"/>
                  </a:cubicBezTo>
                  <a:lnTo>
                    <a:pt x="23860203" y="0"/>
                  </a:lnTo>
                  <a:cubicBezTo>
                    <a:pt x="24388651" y="0"/>
                    <a:pt x="24817149" y="428371"/>
                    <a:pt x="24817149" y="956945"/>
                  </a:cubicBezTo>
                  <a:close/>
                </a:path>
              </a:pathLst>
            </a:custGeom>
            <a:solidFill>
              <a:srgbClr val="F8CDA2"/>
            </a:solidFill>
          </p:spPr>
        </p:sp>
      </p:grpSp>
      <p:sp>
        <p:nvSpPr>
          <p:cNvPr id="17" name="AutoShape 17"/>
          <p:cNvSpPr/>
          <p:nvPr/>
        </p:nvSpPr>
        <p:spPr>
          <a:xfrm rot="5400000">
            <a:off x="7482408" y="1297248"/>
            <a:ext cx="450550" cy="0"/>
          </a:xfrm>
          <a:prstGeom prst="line">
            <a:avLst/>
          </a:prstGeom>
          <a:ln w="47625" cap="rnd">
            <a:solidFill>
              <a:srgbClr val="704430"/>
            </a:solidFill>
            <a:prstDash val="solid"/>
            <a:headEnd type="none" w="sm" len="sm"/>
            <a:tailEnd type="none" w="sm" len="sm"/>
          </a:ln>
        </p:spPr>
      </p:sp>
      <p:sp>
        <p:nvSpPr>
          <p:cNvPr id="18" name="AutoShape 18"/>
          <p:cNvSpPr/>
          <p:nvPr/>
        </p:nvSpPr>
        <p:spPr>
          <a:xfrm>
            <a:off x="7482408" y="1297248"/>
            <a:ext cx="450550" cy="0"/>
          </a:xfrm>
          <a:prstGeom prst="line">
            <a:avLst/>
          </a:prstGeom>
          <a:ln w="47625" cap="rnd">
            <a:solidFill>
              <a:srgbClr val="704430"/>
            </a:solidFill>
            <a:prstDash val="solid"/>
            <a:headEnd type="none" w="sm" len="sm"/>
            <a:tailEnd type="none" w="sm" len="sm"/>
          </a:ln>
        </p:spPr>
      </p:sp>
      <p:sp>
        <p:nvSpPr>
          <p:cNvPr id="19" name="AutoShape 19"/>
          <p:cNvSpPr/>
          <p:nvPr/>
        </p:nvSpPr>
        <p:spPr>
          <a:xfrm>
            <a:off x="15271779" y="2442503"/>
            <a:ext cx="450550" cy="0"/>
          </a:xfrm>
          <a:prstGeom prst="line">
            <a:avLst/>
          </a:prstGeom>
          <a:ln w="47625" cap="rnd">
            <a:solidFill>
              <a:srgbClr val="704430"/>
            </a:solidFill>
            <a:prstDash val="solid"/>
            <a:headEnd type="none" w="sm" len="sm"/>
            <a:tailEnd type="none" w="sm" len="sm"/>
          </a:ln>
        </p:spPr>
      </p:sp>
      <p:sp>
        <p:nvSpPr>
          <p:cNvPr id="20" name="AutoShape 20"/>
          <p:cNvSpPr/>
          <p:nvPr/>
        </p:nvSpPr>
        <p:spPr>
          <a:xfrm>
            <a:off x="15271779" y="2634252"/>
            <a:ext cx="450550" cy="0"/>
          </a:xfrm>
          <a:prstGeom prst="line">
            <a:avLst/>
          </a:prstGeom>
          <a:ln w="47625" cap="rnd">
            <a:solidFill>
              <a:srgbClr val="704430"/>
            </a:solidFill>
            <a:prstDash val="solid"/>
            <a:headEnd type="none" w="sm" len="sm"/>
            <a:tailEnd type="none" w="sm" len="sm"/>
          </a:ln>
        </p:spPr>
      </p:sp>
      <p:sp>
        <p:nvSpPr>
          <p:cNvPr id="21" name="AutoShape 21"/>
          <p:cNvSpPr/>
          <p:nvPr/>
        </p:nvSpPr>
        <p:spPr>
          <a:xfrm>
            <a:off x="15271779" y="2826001"/>
            <a:ext cx="450550" cy="0"/>
          </a:xfrm>
          <a:prstGeom prst="line">
            <a:avLst/>
          </a:prstGeom>
          <a:ln w="47625" cap="rnd">
            <a:solidFill>
              <a:srgbClr val="704430"/>
            </a:solidFill>
            <a:prstDash val="solid"/>
            <a:headEnd type="none" w="sm" len="sm"/>
            <a:tailEnd type="none" w="sm" len="sm"/>
          </a:ln>
        </p:spPr>
      </p:sp>
      <p:pic>
        <p:nvPicPr>
          <p:cNvPr id="22" name="Picture 2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2439316" y="2377629"/>
            <a:ext cx="456119" cy="516849"/>
          </a:xfrm>
          <a:prstGeom prst="rect">
            <a:avLst/>
          </a:prstGeom>
        </p:spPr>
      </p:pic>
      <p:pic>
        <p:nvPicPr>
          <p:cNvPr id="23" name="Picture 23"/>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13833250" y="2257043"/>
            <a:ext cx="758021" cy="758021"/>
          </a:xfrm>
          <a:prstGeom prst="rect">
            <a:avLst/>
          </a:prstGeom>
        </p:spPr>
      </p:pic>
      <p:pic>
        <p:nvPicPr>
          <p:cNvPr id="24" name="Picture 24"/>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2911752" y="2377629"/>
            <a:ext cx="538384" cy="516849"/>
          </a:xfrm>
          <a:prstGeom prst="rect">
            <a:avLst/>
          </a:prstGeom>
        </p:spPr>
      </p:pic>
      <p:pic>
        <p:nvPicPr>
          <p:cNvPr id="25" name="Picture 2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712522" y="2377629"/>
            <a:ext cx="394685" cy="516849"/>
          </a:xfrm>
          <a:prstGeom prst="rect">
            <a:avLst/>
          </a:prstGeom>
        </p:spPr>
      </p:pic>
      <p:grpSp>
        <p:nvGrpSpPr>
          <p:cNvPr id="26" name="Group 26"/>
          <p:cNvGrpSpPr/>
          <p:nvPr/>
        </p:nvGrpSpPr>
        <p:grpSpPr>
          <a:xfrm>
            <a:off x="14350759" y="1070723"/>
            <a:ext cx="406363" cy="406363"/>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grpSp>
        <p:nvGrpSpPr>
          <p:cNvPr id="28" name="Group 28"/>
          <p:cNvGrpSpPr/>
          <p:nvPr/>
        </p:nvGrpSpPr>
        <p:grpSpPr>
          <a:xfrm>
            <a:off x="15040640" y="1070723"/>
            <a:ext cx="406363" cy="406363"/>
            <a:chOff x="0" y="0"/>
            <a:chExt cx="6350000" cy="6350000"/>
          </a:xfrm>
        </p:grpSpPr>
        <p:sp>
          <p:nvSpPr>
            <p:cNvPr id="29" name="Freeform 2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grpSp>
        <p:nvGrpSpPr>
          <p:cNvPr id="30" name="Group 30"/>
          <p:cNvGrpSpPr/>
          <p:nvPr/>
        </p:nvGrpSpPr>
        <p:grpSpPr>
          <a:xfrm>
            <a:off x="15730520" y="1070723"/>
            <a:ext cx="406363" cy="406363"/>
            <a:chOff x="0" y="0"/>
            <a:chExt cx="6350000" cy="6350000"/>
          </a:xfrm>
        </p:grpSpPr>
        <p:sp>
          <p:nvSpPr>
            <p:cNvPr id="31" name="Freeform 3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3ED"/>
            </a:solidFill>
          </p:spPr>
        </p:sp>
      </p:grpSp>
      <p:pic>
        <p:nvPicPr>
          <p:cNvPr id="32" name="Picture 3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801866" y="4697489"/>
            <a:ext cx="6206750" cy="3747326"/>
          </a:xfrm>
          <a:prstGeom prst="rect">
            <a:avLst/>
          </a:prstGeom>
        </p:spPr>
      </p:pic>
      <p:sp>
        <p:nvSpPr>
          <p:cNvPr id="34" name="TextBox 34"/>
          <p:cNvSpPr txBox="1"/>
          <p:nvPr/>
        </p:nvSpPr>
        <p:spPr>
          <a:xfrm>
            <a:off x="7027277" y="3538135"/>
            <a:ext cx="9556252" cy="2926570"/>
          </a:xfrm>
          <a:prstGeom prst="rect">
            <a:avLst/>
          </a:prstGeom>
        </p:spPr>
        <p:txBody>
          <a:bodyPr wrap="square" lIns="0" tIns="0" rIns="0" bIns="0" rtlCol="0" anchor="t">
            <a:spAutoFit/>
          </a:bodyPr>
          <a:lstStyle/>
          <a:p>
            <a:pPr algn="ctr">
              <a:lnSpc>
                <a:spcPts val="11983"/>
              </a:lnSpc>
            </a:pPr>
            <a:r>
              <a:rPr lang="en-US" sz="8000" b="1">
                <a:solidFill>
                  <a:srgbClr val="704430"/>
                </a:solidFill>
                <a:latin typeface="Arial" panose="020B0604020202020204" pitchFamily="34" charset="0"/>
                <a:cs typeface="Arial" panose="020B0604020202020204" pitchFamily="34" charset="0"/>
              </a:rPr>
              <a:t>Hẹn gặp lại các em trong tiết học sau</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6124136" y="2899446"/>
            <a:ext cx="11517085" cy="6482410"/>
            <a:chOff x="0" y="0"/>
            <a:chExt cx="2999863" cy="1357400"/>
          </a:xfrm>
        </p:grpSpPr>
        <p:sp>
          <p:nvSpPr>
            <p:cNvPr id="4" name="Freeform 4"/>
            <p:cNvSpPr/>
            <p:nvPr/>
          </p:nvSpPr>
          <p:spPr>
            <a:xfrm>
              <a:off x="92710" y="106680"/>
              <a:ext cx="2895723" cy="1238020"/>
            </a:xfrm>
            <a:custGeom>
              <a:avLst/>
              <a:gdLst/>
              <a:ahLst/>
              <a:cxnLst/>
              <a:rect l="l" t="t" r="r" b="b"/>
              <a:pathLst>
                <a:path w="2895723" h="1238020">
                  <a:moveTo>
                    <a:pt x="2869052" y="1048790"/>
                  </a:moveTo>
                  <a:cubicBezTo>
                    <a:pt x="2869052" y="1136420"/>
                    <a:pt x="2792852" y="1207541"/>
                    <a:pt x="2711573" y="1207541"/>
                  </a:cubicBezTo>
                  <a:lnTo>
                    <a:pt x="66040" y="1207541"/>
                  </a:lnTo>
                  <a:cubicBezTo>
                    <a:pt x="43180" y="1207541"/>
                    <a:pt x="20320" y="1202461"/>
                    <a:pt x="0" y="1193570"/>
                  </a:cubicBezTo>
                  <a:cubicBezTo>
                    <a:pt x="26670" y="1221511"/>
                    <a:pt x="63500" y="1238020"/>
                    <a:pt x="112583" y="1238020"/>
                  </a:cubicBezTo>
                  <a:lnTo>
                    <a:pt x="2749673" y="1238020"/>
                  </a:lnTo>
                  <a:cubicBezTo>
                    <a:pt x="2829683" y="1238020"/>
                    <a:pt x="2895723" y="1171981"/>
                    <a:pt x="2895723" y="1091970"/>
                  </a:cubicBezTo>
                  <a:lnTo>
                    <a:pt x="2895723" y="95250"/>
                  </a:lnTo>
                  <a:cubicBezTo>
                    <a:pt x="2895723" y="58420"/>
                    <a:pt x="2881752" y="25400"/>
                    <a:pt x="2860162" y="0"/>
                  </a:cubicBezTo>
                  <a:cubicBezTo>
                    <a:pt x="2866512" y="16510"/>
                    <a:pt x="2869052" y="34290"/>
                    <a:pt x="2869052" y="52070"/>
                  </a:cubicBezTo>
                  <a:lnTo>
                    <a:pt x="2869052" y="1048790"/>
                  </a:lnTo>
                  <a:lnTo>
                    <a:pt x="2869052" y="1048790"/>
                  </a:lnTo>
                  <a:close/>
                </a:path>
              </a:pathLst>
            </a:custGeom>
            <a:solidFill>
              <a:srgbClr val="704430"/>
            </a:solidFill>
          </p:spPr>
        </p:sp>
        <p:sp>
          <p:nvSpPr>
            <p:cNvPr id="5" name="Freeform 5"/>
            <p:cNvSpPr/>
            <p:nvPr/>
          </p:nvSpPr>
          <p:spPr>
            <a:xfrm>
              <a:off x="12700" y="12700"/>
              <a:ext cx="2935093" cy="1288821"/>
            </a:xfrm>
            <a:custGeom>
              <a:avLst/>
              <a:gdLst/>
              <a:ahLst/>
              <a:cxnLst/>
              <a:rect l="l" t="t" r="r" b="b"/>
              <a:pathLst>
                <a:path w="2935093" h="1288821">
                  <a:moveTo>
                    <a:pt x="146050" y="1288821"/>
                  </a:moveTo>
                  <a:lnTo>
                    <a:pt x="2789043" y="1288821"/>
                  </a:lnTo>
                  <a:cubicBezTo>
                    <a:pt x="2869053" y="1288821"/>
                    <a:pt x="2935093" y="1222780"/>
                    <a:pt x="2935093" y="1142770"/>
                  </a:cubicBezTo>
                  <a:lnTo>
                    <a:pt x="2935093" y="146050"/>
                  </a:lnTo>
                  <a:cubicBezTo>
                    <a:pt x="2935093" y="66040"/>
                    <a:pt x="2869053" y="0"/>
                    <a:pt x="2789043" y="0"/>
                  </a:cubicBezTo>
                  <a:lnTo>
                    <a:pt x="146050" y="0"/>
                  </a:lnTo>
                  <a:cubicBezTo>
                    <a:pt x="66040" y="0"/>
                    <a:pt x="0" y="66040"/>
                    <a:pt x="0" y="146050"/>
                  </a:cubicBezTo>
                  <a:lnTo>
                    <a:pt x="0" y="1142770"/>
                  </a:lnTo>
                  <a:cubicBezTo>
                    <a:pt x="0" y="1224050"/>
                    <a:pt x="66040" y="1288821"/>
                    <a:pt x="146050" y="1288821"/>
                  </a:cubicBezTo>
                  <a:close/>
                </a:path>
              </a:pathLst>
            </a:custGeom>
            <a:solidFill>
              <a:srgbClr val="FFF3ED"/>
            </a:solidFill>
          </p:spPr>
        </p:sp>
        <p:sp>
          <p:nvSpPr>
            <p:cNvPr id="6" name="Freeform 6"/>
            <p:cNvSpPr/>
            <p:nvPr/>
          </p:nvSpPr>
          <p:spPr>
            <a:xfrm>
              <a:off x="0" y="0"/>
              <a:ext cx="2999863" cy="1357400"/>
            </a:xfrm>
            <a:custGeom>
              <a:avLst/>
              <a:gdLst/>
              <a:ahLst/>
              <a:cxnLst/>
              <a:rect l="l" t="t" r="r" b="b"/>
              <a:pathLst>
                <a:path w="2999863" h="1357400">
                  <a:moveTo>
                    <a:pt x="2936363" y="74930"/>
                  </a:moveTo>
                  <a:cubicBezTo>
                    <a:pt x="2908423" y="30480"/>
                    <a:pt x="2858893" y="0"/>
                    <a:pt x="2801743" y="0"/>
                  </a:cubicBezTo>
                  <a:lnTo>
                    <a:pt x="158750" y="0"/>
                  </a:lnTo>
                  <a:cubicBezTo>
                    <a:pt x="71120" y="0"/>
                    <a:pt x="0" y="71120"/>
                    <a:pt x="0" y="158750"/>
                  </a:cubicBezTo>
                  <a:lnTo>
                    <a:pt x="0" y="1155470"/>
                  </a:lnTo>
                  <a:cubicBezTo>
                    <a:pt x="0" y="1207541"/>
                    <a:pt x="25400" y="1253261"/>
                    <a:pt x="63500" y="1282471"/>
                  </a:cubicBezTo>
                  <a:cubicBezTo>
                    <a:pt x="91440" y="1326921"/>
                    <a:pt x="140970" y="1357400"/>
                    <a:pt x="207881" y="1357400"/>
                  </a:cubicBezTo>
                  <a:lnTo>
                    <a:pt x="2841113" y="1357400"/>
                  </a:lnTo>
                  <a:cubicBezTo>
                    <a:pt x="2928743" y="1357400"/>
                    <a:pt x="2999863" y="1286280"/>
                    <a:pt x="2999863" y="1198650"/>
                  </a:cubicBezTo>
                  <a:lnTo>
                    <a:pt x="2999863" y="201930"/>
                  </a:lnTo>
                  <a:cubicBezTo>
                    <a:pt x="2999862" y="149860"/>
                    <a:pt x="2974462" y="104140"/>
                    <a:pt x="2936363" y="74930"/>
                  </a:cubicBezTo>
                  <a:close/>
                  <a:moveTo>
                    <a:pt x="12700" y="1155470"/>
                  </a:moveTo>
                  <a:lnTo>
                    <a:pt x="12700" y="158750"/>
                  </a:lnTo>
                  <a:cubicBezTo>
                    <a:pt x="12700" y="78740"/>
                    <a:pt x="78740" y="12700"/>
                    <a:pt x="158750" y="12700"/>
                  </a:cubicBezTo>
                  <a:lnTo>
                    <a:pt x="2801743" y="12700"/>
                  </a:lnTo>
                  <a:cubicBezTo>
                    <a:pt x="2881753" y="12700"/>
                    <a:pt x="2947793" y="78740"/>
                    <a:pt x="2947793" y="158750"/>
                  </a:cubicBezTo>
                  <a:lnTo>
                    <a:pt x="2947793" y="1155470"/>
                  </a:lnTo>
                  <a:cubicBezTo>
                    <a:pt x="2947793" y="1235480"/>
                    <a:pt x="2881753" y="1301521"/>
                    <a:pt x="2801743" y="1301521"/>
                  </a:cubicBezTo>
                  <a:lnTo>
                    <a:pt x="158750" y="1301521"/>
                  </a:lnTo>
                  <a:cubicBezTo>
                    <a:pt x="78740" y="1301521"/>
                    <a:pt x="12700" y="1236750"/>
                    <a:pt x="12700" y="1155470"/>
                  </a:cubicBezTo>
                  <a:close/>
                  <a:moveTo>
                    <a:pt x="2988433" y="1198650"/>
                  </a:moveTo>
                  <a:cubicBezTo>
                    <a:pt x="2988433" y="1278660"/>
                    <a:pt x="2921123" y="1344700"/>
                    <a:pt x="2841113" y="1344700"/>
                  </a:cubicBezTo>
                  <a:lnTo>
                    <a:pt x="207881" y="1344700"/>
                  </a:lnTo>
                  <a:cubicBezTo>
                    <a:pt x="157480" y="1344700"/>
                    <a:pt x="120650" y="1328190"/>
                    <a:pt x="93980" y="1300250"/>
                  </a:cubicBezTo>
                  <a:cubicBezTo>
                    <a:pt x="114300" y="1309140"/>
                    <a:pt x="135890" y="1314220"/>
                    <a:pt x="160020" y="1314220"/>
                  </a:cubicBezTo>
                  <a:lnTo>
                    <a:pt x="2803013" y="1314220"/>
                  </a:lnTo>
                  <a:cubicBezTo>
                    <a:pt x="2890643" y="1314220"/>
                    <a:pt x="2961763" y="1243100"/>
                    <a:pt x="2961763" y="1155470"/>
                  </a:cubicBezTo>
                  <a:lnTo>
                    <a:pt x="2961763" y="158750"/>
                  </a:lnTo>
                  <a:cubicBezTo>
                    <a:pt x="2961763" y="140970"/>
                    <a:pt x="2957953" y="123190"/>
                    <a:pt x="2952873" y="106680"/>
                  </a:cubicBezTo>
                  <a:cubicBezTo>
                    <a:pt x="2974463" y="132080"/>
                    <a:pt x="2988433" y="165100"/>
                    <a:pt x="2988433" y="201930"/>
                  </a:cubicBezTo>
                  <a:lnTo>
                    <a:pt x="2988433" y="1198650"/>
                  </a:lnTo>
                  <a:cubicBezTo>
                    <a:pt x="2988433" y="1198650"/>
                    <a:pt x="2988433" y="1198650"/>
                    <a:pt x="2988433" y="1198650"/>
                  </a:cubicBezTo>
                  <a:close/>
                </a:path>
              </a:pathLst>
            </a:custGeom>
            <a:solidFill>
              <a:srgbClr val="704430"/>
            </a:solidFill>
          </p:spPr>
        </p:sp>
      </p:grpSp>
      <p:grpSp>
        <p:nvGrpSpPr>
          <p:cNvPr id="7" name="Group 7"/>
          <p:cNvGrpSpPr/>
          <p:nvPr/>
        </p:nvGrpSpPr>
        <p:grpSpPr>
          <a:xfrm>
            <a:off x="9212381" y="733979"/>
            <a:ext cx="4022855" cy="1320173"/>
            <a:chOff x="0" y="0"/>
            <a:chExt cx="16435575" cy="1913890"/>
          </a:xfrm>
        </p:grpSpPr>
        <p:sp>
          <p:nvSpPr>
            <p:cNvPr id="8" name="Freeform 8"/>
            <p:cNvSpPr/>
            <p:nvPr/>
          </p:nvSpPr>
          <p:spPr>
            <a:xfrm>
              <a:off x="0" y="0"/>
              <a:ext cx="16435575" cy="1913890"/>
            </a:xfrm>
            <a:custGeom>
              <a:avLst/>
              <a:gdLst/>
              <a:ahLst/>
              <a:cxnLst/>
              <a:rect l="l" t="t" r="r" b="b"/>
              <a:pathLst>
                <a:path w="16435575" h="1913890">
                  <a:moveTo>
                    <a:pt x="16435575" y="956945"/>
                  </a:moveTo>
                  <a:lnTo>
                    <a:pt x="16435575" y="956945"/>
                  </a:lnTo>
                  <a:cubicBezTo>
                    <a:pt x="16435575" y="1485392"/>
                    <a:pt x="16007204" y="1913890"/>
                    <a:pt x="15478630" y="1913890"/>
                  </a:cubicBezTo>
                  <a:lnTo>
                    <a:pt x="956945" y="1913890"/>
                  </a:lnTo>
                  <a:cubicBezTo>
                    <a:pt x="428371" y="1913890"/>
                    <a:pt x="0" y="1485392"/>
                    <a:pt x="0" y="956945"/>
                  </a:cubicBezTo>
                  <a:lnTo>
                    <a:pt x="0" y="956945"/>
                  </a:lnTo>
                  <a:cubicBezTo>
                    <a:pt x="0" y="428371"/>
                    <a:pt x="428371" y="0"/>
                    <a:pt x="956945" y="0"/>
                  </a:cubicBezTo>
                  <a:lnTo>
                    <a:pt x="15478630" y="0"/>
                  </a:lnTo>
                  <a:cubicBezTo>
                    <a:pt x="16007077" y="0"/>
                    <a:pt x="16435575" y="428371"/>
                    <a:pt x="16435575" y="956945"/>
                  </a:cubicBezTo>
                  <a:close/>
                </a:path>
              </a:pathLst>
            </a:custGeom>
            <a:solidFill>
              <a:srgbClr val="FFF3ED"/>
            </a:solidFill>
            <a:ln w="57150">
              <a:solidFill>
                <a:schemeClr val="tx1"/>
              </a:solidFill>
            </a:ln>
          </p:spPr>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234839" y="5949539"/>
            <a:ext cx="5170490" cy="2942479"/>
          </a:xfrm>
          <a:prstGeom prst="rect">
            <a:avLst/>
          </a:prstGeom>
        </p:spPr>
      </p:pic>
      <p:pic>
        <p:nvPicPr>
          <p:cNvPr id="11" name="Picture 1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234839" y="1341863"/>
            <a:ext cx="3532843" cy="3736661"/>
          </a:xfrm>
          <a:prstGeom prst="rect">
            <a:avLst/>
          </a:prstGeom>
        </p:spPr>
      </p:pic>
      <p:sp>
        <p:nvSpPr>
          <p:cNvPr id="12" name="TextBox 12"/>
          <p:cNvSpPr txBox="1"/>
          <p:nvPr/>
        </p:nvSpPr>
        <p:spPr>
          <a:xfrm>
            <a:off x="7162800" y="905146"/>
            <a:ext cx="8122014" cy="944618"/>
          </a:xfrm>
          <a:prstGeom prst="rect">
            <a:avLst/>
          </a:prstGeom>
        </p:spPr>
        <p:txBody>
          <a:bodyPr lIns="0" tIns="0" rIns="0" bIns="0" rtlCol="0" anchor="t">
            <a:spAutoFit/>
          </a:bodyPr>
          <a:lstStyle/>
          <a:p>
            <a:pPr algn="ctr">
              <a:lnSpc>
                <a:spcPts val="8000"/>
              </a:lnSpc>
            </a:pPr>
            <a:r>
              <a:rPr lang="en-US" sz="6000" b="1">
                <a:solidFill>
                  <a:srgbClr val="704430"/>
                </a:solidFill>
                <a:latin typeface="Arial" panose="020B0604020202020204" pitchFamily="34" charset="0"/>
                <a:cs typeface="Arial" panose="020B0604020202020204" pitchFamily="34" charset="0"/>
              </a:rPr>
              <a:t>Giải</a:t>
            </a:r>
          </a:p>
        </p:txBody>
      </p:sp>
      <p:sp>
        <p:nvSpPr>
          <p:cNvPr id="16" name="TextBox 15">
            <a:extLst>
              <a:ext uri="{FF2B5EF4-FFF2-40B4-BE49-F238E27FC236}">
                <a16:creationId xmlns:a16="http://schemas.microsoft.com/office/drawing/2014/main" id="{17122FD8-5BFB-13FD-6102-6DF488C57D4E}"/>
              </a:ext>
            </a:extLst>
          </p:cNvPr>
          <p:cNvSpPr txBox="1"/>
          <p:nvPr/>
        </p:nvSpPr>
        <p:spPr>
          <a:xfrm>
            <a:off x="6525398" y="3210193"/>
            <a:ext cx="10271216" cy="5830442"/>
          </a:xfrm>
          <a:prstGeom prst="rect">
            <a:avLst/>
          </a:prstGeom>
          <a:noFill/>
        </p:spPr>
        <p:txBody>
          <a:bodyPr wrap="square">
            <a:spAutoFit/>
          </a:bodyPr>
          <a:lstStyle/>
          <a:p>
            <a:pPr marL="571500" indent="-571500" algn="just">
              <a:lnSpc>
                <a:spcPct val="130000"/>
              </a:lnSpc>
              <a:spcAft>
                <a:spcPts val="800"/>
              </a:spcAft>
              <a:buFont typeface="Wingdings" panose="05000000000000000000" pitchFamily="2" charset="2"/>
              <a:buChar char="Ø"/>
            </a:pPr>
            <a:r>
              <a:rPr lang="en-US" sz="4000">
                <a:latin typeface="Arial" panose="020B0604020202020204" pitchFamily="34" charset="0"/>
                <a:ea typeface="Calibri" panose="020F0502020204030204" pitchFamily="34" charset="0"/>
                <a:cs typeface="Times New Roman" panose="02020603050405020304" pitchFamily="18" charset="0"/>
              </a:rPr>
              <a:t>Chương trình 1 có 4 cách chọn địa điểm tham quan</a:t>
            </a:r>
            <a:r>
              <a:rPr lang="en-US" sz="4000">
                <a:latin typeface="Arial" panose="020B0604020202020204" pitchFamily="34" charset="0"/>
                <a:ea typeface="Times New Roman" panose="02020603050405020304" pitchFamily="18" charset="0"/>
                <a:cs typeface="Times New Roman" panose="02020603050405020304" pitchFamily="18" charset="0"/>
              </a:rPr>
              <a:t>.</a:t>
            </a:r>
            <a:endParaRPr lang="en-US" sz="4000">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30000"/>
              </a:lnSpc>
              <a:spcAft>
                <a:spcPts val="800"/>
              </a:spcAft>
              <a:buFont typeface="Wingdings" panose="05000000000000000000" pitchFamily="2" charset="2"/>
              <a:buChar char="Ø"/>
            </a:pPr>
            <a:r>
              <a:rPr lang="en-US" sz="4000">
                <a:latin typeface="Arial" panose="020B0604020202020204" pitchFamily="34" charset="0"/>
                <a:ea typeface="Times New Roman" panose="02020603050405020304" pitchFamily="18" charset="0"/>
                <a:cs typeface="Times New Roman" panose="02020603050405020304" pitchFamily="18" charset="0"/>
              </a:rPr>
              <a:t>Chương trình 2 có 7 cách chọn địa điểm tham quan.</a:t>
            </a:r>
            <a:endParaRPr lang="en-US" sz="4000">
              <a:latin typeface="Calibri" panose="020F0502020204030204" pitchFamily="34" charset="0"/>
              <a:ea typeface="Calibri" panose="020F0502020204030204" pitchFamily="34" charset="0"/>
              <a:cs typeface="Times New Roman" panose="02020603050405020304" pitchFamily="18" charset="0"/>
            </a:endParaRPr>
          </a:p>
          <a:p>
            <a:pPr marL="571500" indent="-571500" algn="just">
              <a:lnSpc>
                <a:spcPct val="130000"/>
              </a:lnSpc>
              <a:spcAft>
                <a:spcPts val="800"/>
              </a:spcAft>
              <a:buFont typeface="Wingdings" panose="05000000000000000000" pitchFamily="2" charset="2"/>
              <a:buChar char="Ø"/>
            </a:pPr>
            <a:r>
              <a:rPr lang="en-US" sz="4000">
                <a:latin typeface="Arial" panose="020B0604020202020204" pitchFamily="34" charset="0"/>
                <a:ea typeface="Times New Roman" panose="02020603050405020304" pitchFamily="18" charset="0"/>
                <a:cs typeface="Times New Roman" panose="02020603050405020304" pitchFamily="18" charset="0"/>
              </a:rPr>
              <a:t>Có tất cả 4 + 7 = 11 địa điểm tham gian trong số các địa điểm được giới thiệu trong hai chương trình ở trên.  </a:t>
            </a:r>
            <a:endParaRPr lang="en-US" sz="400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xEl>
                                              <p:pRg st="0" end="0"/>
                                            </p:txEl>
                                          </p:spTgt>
                                        </p:tgtEl>
                                        <p:attrNameLst>
                                          <p:attrName>style.visibility</p:attrName>
                                        </p:attrNameLst>
                                      </p:cBhvr>
                                      <p:to>
                                        <p:strVal val="visible"/>
                                      </p:to>
                                    </p:set>
                                    <p:anim calcmode="lin" valueType="num">
                                      <p:cBhvr additive="base">
                                        <p:cTn id="13"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anim calcmode="lin" valueType="num">
                                      <p:cBhvr additive="base">
                                        <p:cTn id="19"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 calcmode="lin" valueType="num">
                                      <p:cBhvr additive="base">
                                        <p:cTn id="25"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3042168" y="92774"/>
            <a:ext cx="9694060" cy="1683163"/>
            <a:chOff x="0" y="0"/>
            <a:chExt cx="851179" cy="477489"/>
          </a:xfrm>
        </p:grpSpPr>
        <p:sp>
          <p:nvSpPr>
            <p:cNvPr id="4" name="Freeform 4"/>
            <p:cNvSpPr/>
            <p:nvPr/>
          </p:nvSpPr>
          <p:spPr>
            <a:xfrm>
              <a:off x="92710" y="106680"/>
              <a:ext cx="747039" cy="358109"/>
            </a:xfrm>
            <a:custGeom>
              <a:avLst/>
              <a:gdLst/>
              <a:ahLst/>
              <a:cxnLst/>
              <a:rect l="l" t="t" r="r" b="b"/>
              <a:pathLst>
                <a:path w="747039" h="358109">
                  <a:moveTo>
                    <a:pt x="720369" y="168879"/>
                  </a:moveTo>
                  <a:cubicBezTo>
                    <a:pt x="720369" y="256509"/>
                    <a:pt x="644169" y="327629"/>
                    <a:pt x="562889" y="327629"/>
                  </a:cubicBezTo>
                  <a:lnTo>
                    <a:pt x="66040" y="327629"/>
                  </a:lnTo>
                  <a:cubicBezTo>
                    <a:pt x="43180" y="327629"/>
                    <a:pt x="20320" y="322549"/>
                    <a:pt x="0" y="313659"/>
                  </a:cubicBezTo>
                  <a:cubicBezTo>
                    <a:pt x="26670" y="341599"/>
                    <a:pt x="63500" y="358109"/>
                    <a:pt x="98888" y="358109"/>
                  </a:cubicBezTo>
                  <a:lnTo>
                    <a:pt x="600989" y="358109"/>
                  </a:lnTo>
                  <a:cubicBezTo>
                    <a:pt x="680999" y="358109"/>
                    <a:pt x="747039" y="292069"/>
                    <a:pt x="747039" y="212059"/>
                  </a:cubicBezTo>
                  <a:lnTo>
                    <a:pt x="747039" y="95250"/>
                  </a:lnTo>
                  <a:cubicBezTo>
                    <a:pt x="747039" y="58420"/>
                    <a:pt x="733069" y="25400"/>
                    <a:pt x="711479" y="0"/>
                  </a:cubicBezTo>
                  <a:cubicBezTo>
                    <a:pt x="717829" y="16510"/>
                    <a:pt x="720369" y="34290"/>
                    <a:pt x="720369" y="52070"/>
                  </a:cubicBezTo>
                  <a:lnTo>
                    <a:pt x="720369" y="168879"/>
                  </a:lnTo>
                  <a:lnTo>
                    <a:pt x="720369" y="168879"/>
                  </a:lnTo>
                  <a:close/>
                </a:path>
              </a:pathLst>
            </a:custGeom>
            <a:solidFill>
              <a:srgbClr val="704430"/>
            </a:solidFill>
          </p:spPr>
        </p:sp>
        <p:sp>
          <p:nvSpPr>
            <p:cNvPr id="5" name="Freeform 5"/>
            <p:cNvSpPr/>
            <p:nvPr/>
          </p:nvSpPr>
          <p:spPr>
            <a:xfrm>
              <a:off x="12700" y="12700"/>
              <a:ext cx="786409" cy="408909"/>
            </a:xfrm>
            <a:custGeom>
              <a:avLst/>
              <a:gdLst/>
              <a:ahLst/>
              <a:cxnLst/>
              <a:rect l="l" t="t" r="r" b="b"/>
              <a:pathLst>
                <a:path w="786409" h="408909">
                  <a:moveTo>
                    <a:pt x="146050" y="408909"/>
                  </a:moveTo>
                  <a:lnTo>
                    <a:pt x="640359" y="408909"/>
                  </a:lnTo>
                  <a:cubicBezTo>
                    <a:pt x="720369" y="408909"/>
                    <a:pt x="786409" y="342869"/>
                    <a:pt x="786409" y="262859"/>
                  </a:cubicBezTo>
                  <a:lnTo>
                    <a:pt x="786409" y="146050"/>
                  </a:lnTo>
                  <a:cubicBezTo>
                    <a:pt x="786409" y="66040"/>
                    <a:pt x="720369" y="0"/>
                    <a:pt x="640359" y="0"/>
                  </a:cubicBezTo>
                  <a:lnTo>
                    <a:pt x="146050" y="0"/>
                  </a:lnTo>
                  <a:cubicBezTo>
                    <a:pt x="66040" y="0"/>
                    <a:pt x="0" y="66040"/>
                    <a:pt x="0" y="146050"/>
                  </a:cubicBezTo>
                  <a:lnTo>
                    <a:pt x="0" y="262859"/>
                  </a:lnTo>
                  <a:cubicBezTo>
                    <a:pt x="0" y="344139"/>
                    <a:pt x="66040" y="408909"/>
                    <a:pt x="146050" y="408909"/>
                  </a:cubicBezTo>
                  <a:close/>
                </a:path>
              </a:pathLst>
            </a:custGeom>
            <a:solidFill>
              <a:srgbClr val="FFF3ED"/>
            </a:solidFill>
          </p:spPr>
          <p:txBody>
            <a:bodyPr/>
            <a:lstStyle/>
            <a:p>
              <a:endParaRPr lang="en-US" sz="2800">
                <a:latin typeface="Arial" panose="020B0604020202020204" pitchFamily="34" charset="0"/>
                <a:cs typeface="Arial" panose="020B0604020202020204" pitchFamily="34" charset="0"/>
              </a:endParaRPr>
            </a:p>
          </p:txBody>
        </p:sp>
        <p:sp>
          <p:nvSpPr>
            <p:cNvPr id="6" name="Freeform 6"/>
            <p:cNvSpPr/>
            <p:nvPr/>
          </p:nvSpPr>
          <p:spPr>
            <a:xfrm>
              <a:off x="0" y="0"/>
              <a:ext cx="851179" cy="477489"/>
            </a:xfrm>
            <a:custGeom>
              <a:avLst/>
              <a:gdLst/>
              <a:ahLst/>
              <a:cxnLst/>
              <a:rect l="l" t="t" r="r" b="b"/>
              <a:pathLst>
                <a:path w="851179" h="477489">
                  <a:moveTo>
                    <a:pt x="787679" y="74930"/>
                  </a:moveTo>
                  <a:cubicBezTo>
                    <a:pt x="759739" y="30480"/>
                    <a:pt x="710209" y="0"/>
                    <a:pt x="653059" y="0"/>
                  </a:cubicBezTo>
                  <a:lnTo>
                    <a:pt x="158750" y="0"/>
                  </a:lnTo>
                  <a:cubicBezTo>
                    <a:pt x="71120" y="0"/>
                    <a:pt x="0" y="71120"/>
                    <a:pt x="0" y="158750"/>
                  </a:cubicBezTo>
                  <a:lnTo>
                    <a:pt x="0" y="275559"/>
                  </a:lnTo>
                  <a:cubicBezTo>
                    <a:pt x="0" y="327629"/>
                    <a:pt x="25400" y="373349"/>
                    <a:pt x="63500" y="402559"/>
                  </a:cubicBezTo>
                  <a:cubicBezTo>
                    <a:pt x="91440" y="447009"/>
                    <a:pt x="140970" y="477489"/>
                    <a:pt x="192049" y="477489"/>
                  </a:cubicBezTo>
                  <a:lnTo>
                    <a:pt x="692429" y="477489"/>
                  </a:lnTo>
                  <a:cubicBezTo>
                    <a:pt x="780059" y="477489"/>
                    <a:pt x="851179" y="406369"/>
                    <a:pt x="851179" y="318739"/>
                  </a:cubicBezTo>
                  <a:lnTo>
                    <a:pt x="851179" y="201930"/>
                  </a:lnTo>
                  <a:cubicBezTo>
                    <a:pt x="851179" y="149860"/>
                    <a:pt x="825779" y="104140"/>
                    <a:pt x="787679" y="74930"/>
                  </a:cubicBezTo>
                  <a:close/>
                  <a:moveTo>
                    <a:pt x="12700" y="275559"/>
                  </a:moveTo>
                  <a:lnTo>
                    <a:pt x="12700" y="158750"/>
                  </a:lnTo>
                  <a:cubicBezTo>
                    <a:pt x="12700" y="78740"/>
                    <a:pt x="78740" y="12700"/>
                    <a:pt x="158750" y="12700"/>
                  </a:cubicBezTo>
                  <a:lnTo>
                    <a:pt x="653059" y="12700"/>
                  </a:lnTo>
                  <a:cubicBezTo>
                    <a:pt x="733069" y="12700"/>
                    <a:pt x="799109" y="78740"/>
                    <a:pt x="799109" y="158750"/>
                  </a:cubicBezTo>
                  <a:lnTo>
                    <a:pt x="799109" y="275559"/>
                  </a:lnTo>
                  <a:cubicBezTo>
                    <a:pt x="799109" y="355569"/>
                    <a:pt x="733069" y="421609"/>
                    <a:pt x="653059" y="421609"/>
                  </a:cubicBezTo>
                  <a:lnTo>
                    <a:pt x="158750" y="421609"/>
                  </a:lnTo>
                  <a:cubicBezTo>
                    <a:pt x="78740" y="421609"/>
                    <a:pt x="12700" y="356839"/>
                    <a:pt x="12700" y="275559"/>
                  </a:cubicBezTo>
                  <a:close/>
                  <a:moveTo>
                    <a:pt x="839749" y="318739"/>
                  </a:moveTo>
                  <a:cubicBezTo>
                    <a:pt x="839749" y="398749"/>
                    <a:pt x="772439" y="464789"/>
                    <a:pt x="692429" y="464789"/>
                  </a:cubicBezTo>
                  <a:lnTo>
                    <a:pt x="192049" y="464789"/>
                  </a:lnTo>
                  <a:cubicBezTo>
                    <a:pt x="157480" y="464789"/>
                    <a:pt x="120650" y="448279"/>
                    <a:pt x="93980" y="420339"/>
                  </a:cubicBezTo>
                  <a:cubicBezTo>
                    <a:pt x="114300" y="429229"/>
                    <a:pt x="135890" y="434309"/>
                    <a:pt x="160020" y="434309"/>
                  </a:cubicBezTo>
                  <a:lnTo>
                    <a:pt x="654329" y="434309"/>
                  </a:lnTo>
                  <a:cubicBezTo>
                    <a:pt x="741959" y="434309"/>
                    <a:pt x="813079" y="363189"/>
                    <a:pt x="813079" y="275559"/>
                  </a:cubicBezTo>
                  <a:lnTo>
                    <a:pt x="813079" y="158750"/>
                  </a:lnTo>
                  <a:cubicBezTo>
                    <a:pt x="813079" y="140970"/>
                    <a:pt x="809269" y="123190"/>
                    <a:pt x="804189" y="106680"/>
                  </a:cubicBezTo>
                  <a:cubicBezTo>
                    <a:pt x="825779" y="132080"/>
                    <a:pt x="839749" y="165100"/>
                    <a:pt x="839749" y="201930"/>
                  </a:cubicBezTo>
                  <a:lnTo>
                    <a:pt x="839749" y="318739"/>
                  </a:lnTo>
                  <a:cubicBezTo>
                    <a:pt x="839749" y="318739"/>
                    <a:pt x="839749" y="318739"/>
                    <a:pt x="839749" y="318739"/>
                  </a:cubicBezTo>
                  <a:close/>
                </a:path>
              </a:pathLst>
            </a:custGeom>
            <a:solidFill>
              <a:srgbClr val="704430"/>
            </a:solidFill>
          </p:spPr>
        </p:sp>
      </p:grpSp>
      <p:grpSp>
        <p:nvGrpSpPr>
          <p:cNvPr id="13" name="Group 13"/>
          <p:cNvGrpSpPr/>
          <p:nvPr/>
        </p:nvGrpSpPr>
        <p:grpSpPr>
          <a:xfrm>
            <a:off x="3058610" y="1370418"/>
            <a:ext cx="14712432" cy="8890748"/>
            <a:chOff x="0" y="0"/>
            <a:chExt cx="2000700" cy="1895283"/>
          </a:xfrm>
        </p:grpSpPr>
        <p:sp>
          <p:nvSpPr>
            <p:cNvPr id="14" name="Freeform 14"/>
            <p:cNvSpPr/>
            <p:nvPr/>
          </p:nvSpPr>
          <p:spPr>
            <a:xfrm>
              <a:off x="92710" y="106680"/>
              <a:ext cx="1896560" cy="1775903"/>
            </a:xfrm>
            <a:custGeom>
              <a:avLst/>
              <a:gdLst/>
              <a:ahLst/>
              <a:cxnLst/>
              <a:rect l="l" t="t" r="r" b="b"/>
              <a:pathLst>
                <a:path w="1896560" h="1775903">
                  <a:moveTo>
                    <a:pt x="1869890" y="1586673"/>
                  </a:moveTo>
                  <a:cubicBezTo>
                    <a:pt x="1869890" y="1674303"/>
                    <a:pt x="1793690" y="1745423"/>
                    <a:pt x="1712410" y="1745423"/>
                  </a:cubicBezTo>
                  <a:lnTo>
                    <a:pt x="66040" y="1745423"/>
                  </a:lnTo>
                  <a:cubicBezTo>
                    <a:pt x="43180" y="1745423"/>
                    <a:pt x="20320" y="1740343"/>
                    <a:pt x="0" y="1731453"/>
                  </a:cubicBezTo>
                  <a:cubicBezTo>
                    <a:pt x="26670" y="1759393"/>
                    <a:pt x="63500" y="1775903"/>
                    <a:pt x="106215" y="1775903"/>
                  </a:cubicBezTo>
                  <a:lnTo>
                    <a:pt x="1750510" y="1775903"/>
                  </a:lnTo>
                  <a:cubicBezTo>
                    <a:pt x="1830520" y="1775903"/>
                    <a:pt x="1896560" y="1709863"/>
                    <a:pt x="1896560" y="1629853"/>
                  </a:cubicBezTo>
                  <a:lnTo>
                    <a:pt x="1896560" y="95250"/>
                  </a:lnTo>
                  <a:cubicBezTo>
                    <a:pt x="1896560" y="58420"/>
                    <a:pt x="1882590" y="25400"/>
                    <a:pt x="1861000" y="0"/>
                  </a:cubicBezTo>
                  <a:cubicBezTo>
                    <a:pt x="1867350" y="16510"/>
                    <a:pt x="1869890" y="34290"/>
                    <a:pt x="1869890" y="52070"/>
                  </a:cubicBezTo>
                  <a:lnTo>
                    <a:pt x="1869890" y="1586673"/>
                  </a:lnTo>
                  <a:lnTo>
                    <a:pt x="1869890" y="1586673"/>
                  </a:lnTo>
                  <a:close/>
                </a:path>
              </a:pathLst>
            </a:custGeom>
            <a:solidFill>
              <a:srgbClr val="704430"/>
            </a:solidFill>
          </p:spPr>
        </p:sp>
        <p:sp>
          <p:nvSpPr>
            <p:cNvPr id="15" name="Freeform 15"/>
            <p:cNvSpPr/>
            <p:nvPr/>
          </p:nvSpPr>
          <p:spPr>
            <a:xfrm>
              <a:off x="12700" y="12700"/>
              <a:ext cx="1935930" cy="1826703"/>
            </a:xfrm>
            <a:custGeom>
              <a:avLst/>
              <a:gdLst/>
              <a:ahLst/>
              <a:cxnLst/>
              <a:rect l="l" t="t" r="r" b="b"/>
              <a:pathLst>
                <a:path w="1935930" h="1826703">
                  <a:moveTo>
                    <a:pt x="146050" y="1826703"/>
                  </a:moveTo>
                  <a:lnTo>
                    <a:pt x="1789880" y="1826703"/>
                  </a:lnTo>
                  <a:cubicBezTo>
                    <a:pt x="1869890" y="1826703"/>
                    <a:pt x="1935930" y="1760663"/>
                    <a:pt x="1935930" y="1680653"/>
                  </a:cubicBezTo>
                  <a:lnTo>
                    <a:pt x="1935930" y="146050"/>
                  </a:lnTo>
                  <a:cubicBezTo>
                    <a:pt x="1935930" y="66040"/>
                    <a:pt x="1869890" y="0"/>
                    <a:pt x="1789880" y="0"/>
                  </a:cubicBezTo>
                  <a:lnTo>
                    <a:pt x="146050" y="0"/>
                  </a:lnTo>
                  <a:cubicBezTo>
                    <a:pt x="66040" y="0"/>
                    <a:pt x="0" y="66040"/>
                    <a:pt x="0" y="146050"/>
                  </a:cubicBezTo>
                  <a:lnTo>
                    <a:pt x="0" y="1680653"/>
                  </a:lnTo>
                  <a:cubicBezTo>
                    <a:pt x="0" y="1761933"/>
                    <a:pt x="66040" y="1826703"/>
                    <a:pt x="146050" y="1826703"/>
                  </a:cubicBezTo>
                  <a:close/>
                </a:path>
              </a:pathLst>
            </a:custGeom>
            <a:solidFill>
              <a:srgbClr val="FFF3ED"/>
            </a:solidFill>
          </p:spPr>
        </p:sp>
        <p:sp>
          <p:nvSpPr>
            <p:cNvPr id="16" name="Freeform 16"/>
            <p:cNvSpPr/>
            <p:nvPr/>
          </p:nvSpPr>
          <p:spPr>
            <a:xfrm>
              <a:off x="0" y="0"/>
              <a:ext cx="2000700" cy="1895283"/>
            </a:xfrm>
            <a:custGeom>
              <a:avLst/>
              <a:gdLst/>
              <a:ahLst/>
              <a:cxnLst/>
              <a:rect l="l" t="t" r="r" b="b"/>
              <a:pathLst>
                <a:path w="2000700" h="1895283">
                  <a:moveTo>
                    <a:pt x="1937200" y="74930"/>
                  </a:moveTo>
                  <a:cubicBezTo>
                    <a:pt x="1909260" y="30480"/>
                    <a:pt x="1859730" y="0"/>
                    <a:pt x="1802580" y="0"/>
                  </a:cubicBezTo>
                  <a:lnTo>
                    <a:pt x="158750" y="0"/>
                  </a:lnTo>
                  <a:cubicBezTo>
                    <a:pt x="71120" y="0"/>
                    <a:pt x="0" y="71120"/>
                    <a:pt x="0" y="158750"/>
                  </a:cubicBezTo>
                  <a:lnTo>
                    <a:pt x="0" y="1693353"/>
                  </a:lnTo>
                  <a:cubicBezTo>
                    <a:pt x="0" y="1745423"/>
                    <a:pt x="25400" y="1791143"/>
                    <a:pt x="63500" y="1820353"/>
                  </a:cubicBezTo>
                  <a:cubicBezTo>
                    <a:pt x="91440" y="1864803"/>
                    <a:pt x="140970" y="1895283"/>
                    <a:pt x="200519" y="1895283"/>
                  </a:cubicBezTo>
                  <a:lnTo>
                    <a:pt x="1841950" y="1895283"/>
                  </a:lnTo>
                  <a:cubicBezTo>
                    <a:pt x="1929580" y="1895283"/>
                    <a:pt x="2000700" y="1824163"/>
                    <a:pt x="2000700" y="1736533"/>
                  </a:cubicBezTo>
                  <a:lnTo>
                    <a:pt x="2000700" y="201930"/>
                  </a:lnTo>
                  <a:cubicBezTo>
                    <a:pt x="2000700" y="149860"/>
                    <a:pt x="1975300" y="104140"/>
                    <a:pt x="1937200" y="74930"/>
                  </a:cubicBezTo>
                  <a:close/>
                  <a:moveTo>
                    <a:pt x="12700" y="1693353"/>
                  </a:moveTo>
                  <a:lnTo>
                    <a:pt x="12700" y="158750"/>
                  </a:lnTo>
                  <a:cubicBezTo>
                    <a:pt x="12700" y="78740"/>
                    <a:pt x="78740" y="12700"/>
                    <a:pt x="158750" y="12700"/>
                  </a:cubicBezTo>
                  <a:lnTo>
                    <a:pt x="1802580" y="12700"/>
                  </a:lnTo>
                  <a:cubicBezTo>
                    <a:pt x="1882590" y="12700"/>
                    <a:pt x="1948630" y="78740"/>
                    <a:pt x="1948630" y="158750"/>
                  </a:cubicBezTo>
                  <a:lnTo>
                    <a:pt x="1948630" y="1693353"/>
                  </a:lnTo>
                  <a:cubicBezTo>
                    <a:pt x="1948630" y="1773363"/>
                    <a:pt x="1882590" y="1839403"/>
                    <a:pt x="1802580" y="1839403"/>
                  </a:cubicBezTo>
                  <a:lnTo>
                    <a:pt x="158750" y="1839403"/>
                  </a:lnTo>
                  <a:cubicBezTo>
                    <a:pt x="78740" y="1839403"/>
                    <a:pt x="12700" y="1774633"/>
                    <a:pt x="12700" y="1693353"/>
                  </a:cubicBezTo>
                  <a:close/>
                  <a:moveTo>
                    <a:pt x="1989270" y="1736533"/>
                  </a:moveTo>
                  <a:cubicBezTo>
                    <a:pt x="1989270" y="1816543"/>
                    <a:pt x="1921960" y="1882583"/>
                    <a:pt x="1841950" y="1882583"/>
                  </a:cubicBezTo>
                  <a:lnTo>
                    <a:pt x="200519" y="1882583"/>
                  </a:lnTo>
                  <a:cubicBezTo>
                    <a:pt x="157480" y="1882583"/>
                    <a:pt x="120650" y="1866073"/>
                    <a:pt x="93980" y="1838133"/>
                  </a:cubicBezTo>
                  <a:cubicBezTo>
                    <a:pt x="114300" y="1847023"/>
                    <a:pt x="135890" y="1852103"/>
                    <a:pt x="160020" y="1852103"/>
                  </a:cubicBezTo>
                  <a:lnTo>
                    <a:pt x="1803850" y="1852103"/>
                  </a:lnTo>
                  <a:cubicBezTo>
                    <a:pt x="1891480" y="1852103"/>
                    <a:pt x="1962600" y="1780983"/>
                    <a:pt x="1962600" y="1693353"/>
                  </a:cubicBezTo>
                  <a:lnTo>
                    <a:pt x="1962600" y="158750"/>
                  </a:lnTo>
                  <a:cubicBezTo>
                    <a:pt x="1962600" y="140970"/>
                    <a:pt x="1958790" y="123190"/>
                    <a:pt x="1953710" y="106680"/>
                  </a:cubicBezTo>
                  <a:cubicBezTo>
                    <a:pt x="1975300" y="132080"/>
                    <a:pt x="1989270" y="165100"/>
                    <a:pt x="1989270" y="201930"/>
                  </a:cubicBezTo>
                  <a:lnTo>
                    <a:pt x="1989270" y="1736533"/>
                  </a:lnTo>
                  <a:cubicBezTo>
                    <a:pt x="1989270" y="1736533"/>
                    <a:pt x="1989270" y="1736533"/>
                    <a:pt x="1989270" y="1736533"/>
                  </a:cubicBezTo>
                  <a:close/>
                </a:path>
              </a:pathLst>
            </a:custGeom>
            <a:solidFill>
              <a:srgbClr val="704430"/>
            </a:solidFill>
          </p:spPr>
        </p:sp>
      </p:grpSp>
      <p:sp>
        <p:nvSpPr>
          <p:cNvPr id="28" name="TextBox 27">
            <a:extLst>
              <a:ext uri="{FF2B5EF4-FFF2-40B4-BE49-F238E27FC236}">
                <a16:creationId xmlns:a16="http://schemas.microsoft.com/office/drawing/2014/main" id="{FF289F73-44F9-87D6-DBF7-C84DB95DFB28}"/>
              </a:ext>
            </a:extLst>
          </p:cNvPr>
          <p:cNvSpPr txBox="1"/>
          <p:nvPr/>
        </p:nvSpPr>
        <p:spPr>
          <a:xfrm>
            <a:off x="3555492" y="228087"/>
            <a:ext cx="9219156" cy="901593"/>
          </a:xfrm>
          <a:prstGeom prst="rect">
            <a:avLst/>
          </a:prstGeom>
          <a:noFill/>
        </p:spPr>
        <p:txBody>
          <a:bodyPr wrap="square">
            <a:spAutoFit/>
          </a:bodyPr>
          <a:lstStyle/>
          <a:p>
            <a:pPr algn="just">
              <a:lnSpc>
                <a:spcPct val="150000"/>
              </a:lnSpc>
              <a:spcBef>
                <a:spcPts val="600"/>
              </a:spcBef>
              <a:spcAft>
                <a:spcPts val="800"/>
              </a:spcAft>
              <a:tabLst>
                <a:tab pos="360027" algn="l"/>
                <a:tab pos="720054" algn="l"/>
              </a:tabLst>
            </a:pPr>
            <a:r>
              <a:rPr lang="en-US" sz="4000" b="1">
                <a:latin typeface="Arial" panose="020B0604020202020204" pitchFamily="34" charset="0"/>
                <a:ea typeface="Times New Roman" panose="02020603050405020304" pitchFamily="18" charset="0"/>
                <a:cs typeface="Arial" panose="020B0604020202020204" pitchFamily="34" charset="0"/>
              </a:rPr>
              <a:t>HS quan sát nội dung và hình ảnh</a:t>
            </a:r>
            <a:endParaRPr lang="en-US" sz="4000">
              <a:latin typeface="Arial" panose="020B0604020202020204" pitchFamily="34" charset="0"/>
              <a:ea typeface="Calibri" panose="020F050202020403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2B37EBE8-73D3-95C7-7F11-8DBB586F1538}"/>
              </a:ext>
            </a:extLst>
          </p:cNvPr>
          <p:cNvSpPr txBox="1"/>
          <p:nvPr/>
        </p:nvSpPr>
        <p:spPr>
          <a:xfrm>
            <a:off x="3391356" y="1888955"/>
            <a:ext cx="12384997" cy="1824923"/>
          </a:xfrm>
          <a:prstGeom prst="rect">
            <a:avLst/>
          </a:prstGeom>
          <a:noFill/>
        </p:spPr>
        <p:txBody>
          <a:bodyPr wrap="square">
            <a:spAutoFit/>
          </a:bodyPr>
          <a:lstStyle/>
          <a:p>
            <a:pPr algn="just">
              <a:lnSpc>
                <a:spcPct val="150000"/>
              </a:lnSpc>
              <a:spcBef>
                <a:spcPts val="600"/>
              </a:spcBef>
              <a:spcAft>
                <a:spcPts val="800"/>
              </a:spcAft>
              <a:tabLst>
                <a:tab pos="360027" algn="l"/>
                <a:tab pos="720054" algn="l"/>
              </a:tabLst>
            </a:pPr>
            <a:r>
              <a:rPr lang="en-US" sz="4000">
                <a:latin typeface="Arial" panose="020B0604020202020204" pitchFamily="34" charset="0"/>
                <a:ea typeface="Calibri" panose="020F0502020204030204" pitchFamily="34" charset="0"/>
                <a:cs typeface="Arial" panose="020B0604020202020204" pitchFamily="34" charset="0"/>
              </a:rPr>
              <a:t>Một công việc được hoàn thành bởi một trong hai hành động được biểu diễn qua sơ đồ sau:</a:t>
            </a:r>
          </a:p>
        </p:txBody>
      </p:sp>
      <p:grpSp>
        <p:nvGrpSpPr>
          <p:cNvPr id="32" name="Group 31">
            <a:extLst>
              <a:ext uri="{FF2B5EF4-FFF2-40B4-BE49-F238E27FC236}">
                <a16:creationId xmlns:a16="http://schemas.microsoft.com/office/drawing/2014/main" id="{9FCC2012-CD0D-CAA1-4DD6-60D5C30E3641}"/>
              </a:ext>
            </a:extLst>
          </p:cNvPr>
          <p:cNvGrpSpPr/>
          <p:nvPr/>
        </p:nvGrpSpPr>
        <p:grpSpPr>
          <a:xfrm>
            <a:off x="3309297" y="4144395"/>
            <a:ext cx="13595517" cy="3743037"/>
            <a:chOff x="562060" y="1438555"/>
            <a:chExt cx="10745119" cy="2528838"/>
          </a:xfrm>
        </p:grpSpPr>
        <p:sp>
          <p:nvSpPr>
            <p:cNvPr id="33" name="Rectangle: Rounded Corners 32">
              <a:extLst>
                <a:ext uri="{FF2B5EF4-FFF2-40B4-BE49-F238E27FC236}">
                  <a16:creationId xmlns:a16="http://schemas.microsoft.com/office/drawing/2014/main" id="{C9A726BC-BC48-3744-31FC-3D8F2DFD88F4}"/>
                </a:ext>
              </a:extLst>
            </p:cNvPr>
            <p:cNvSpPr/>
            <p:nvPr/>
          </p:nvSpPr>
          <p:spPr>
            <a:xfrm>
              <a:off x="562060" y="2287398"/>
              <a:ext cx="2072081" cy="906011"/>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endParaRPr lang="en-US" sz="3600" dirty="0">
                <a:latin typeface="Arial" panose="020B0604020202020204" pitchFamily="34" charset="0"/>
                <a:cs typeface="Arial" panose="020B0604020202020204" pitchFamily="34" charset="0"/>
              </a:endParaRPr>
            </a:p>
          </p:txBody>
        </p:sp>
        <p:sp>
          <p:nvSpPr>
            <p:cNvPr id="34" name="Rectangle: Rounded Corners 33">
              <a:extLst>
                <a:ext uri="{FF2B5EF4-FFF2-40B4-BE49-F238E27FC236}">
                  <a16:creationId xmlns:a16="http://schemas.microsoft.com/office/drawing/2014/main" id="{BE5E9F25-668A-3C19-2113-705D4C678508}"/>
                </a:ext>
              </a:extLst>
            </p:cNvPr>
            <p:cNvSpPr/>
            <p:nvPr/>
          </p:nvSpPr>
          <p:spPr>
            <a:xfrm>
              <a:off x="3382160" y="1477861"/>
              <a:ext cx="1610640" cy="906009"/>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err="1">
                  <a:latin typeface="Arial" panose="020B0604020202020204" pitchFamily="34" charset="0"/>
                  <a:cs typeface="Arial" panose="020B0604020202020204" pitchFamily="34" charset="0"/>
                </a:rPr>
                <a: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1</a:t>
              </a:r>
            </a:p>
          </p:txBody>
        </p:sp>
        <p:sp>
          <p:nvSpPr>
            <p:cNvPr id="35" name="Rectangle: Rounded Corners 34">
              <a:extLst>
                <a:ext uri="{FF2B5EF4-FFF2-40B4-BE49-F238E27FC236}">
                  <a16:creationId xmlns:a16="http://schemas.microsoft.com/office/drawing/2014/main" id="{84EF555C-9F0B-98A7-BC21-121C747C5B25}"/>
                </a:ext>
              </a:extLst>
            </p:cNvPr>
            <p:cNvSpPr/>
            <p:nvPr/>
          </p:nvSpPr>
          <p:spPr>
            <a:xfrm>
              <a:off x="3382160" y="3054991"/>
              <a:ext cx="1610640" cy="906011"/>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err="1">
                  <a:latin typeface="Arial" panose="020B0604020202020204" pitchFamily="34" charset="0"/>
                  <a:cs typeface="Arial" panose="020B0604020202020204" pitchFamily="34" charset="0"/>
                </a:rPr>
                <a: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động</a:t>
              </a:r>
              <a:r>
                <a:rPr lang="en-US" sz="3600" dirty="0">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36" name="Rectangle: Rounded Corners 35">
                  <a:extLst>
                    <a:ext uri="{FF2B5EF4-FFF2-40B4-BE49-F238E27FC236}">
                      <a16:creationId xmlns:a16="http://schemas.microsoft.com/office/drawing/2014/main" id="{277F9E9D-495E-2120-BDDC-E569BEC6C810}"/>
                    </a:ext>
                  </a:extLst>
                </p:cNvPr>
                <p:cNvSpPr/>
                <p:nvPr/>
              </p:nvSpPr>
              <p:spPr>
                <a:xfrm>
                  <a:off x="6297012" y="1438555"/>
                  <a:ext cx="1938077" cy="1127318"/>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Có </a:t>
                  </a:r>
                  <a14:m>
                    <m:oMath xmlns:m="http://schemas.openxmlformats.org/officeDocument/2006/math">
                      <m:r>
                        <a:rPr lang="en-US" sz="3600" i="1">
                          <a:latin typeface="Cambria Math" panose="02040503050406030204" pitchFamily="18" charset="0"/>
                        </a:rPr>
                        <m:t>𝑚</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hiện</a:t>
                  </a:r>
                  <a:endParaRPr lang="en-US" sz="3600" dirty="0">
                    <a:latin typeface="Arial" panose="020B0604020202020204" pitchFamily="34" charset="0"/>
                    <a:cs typeface="Arial" panose="020B0604020202020204" pitchFamily="34" charset="0"/>
                  </a:endParaRPr>
                </a:p>
              </p:txBody>
            </p:sp>
          </mc:Choice>
          <mc:Fallback xmlns="">
            <p:sp>
              <p:nvSpPr>
                <p:cNvPr id="36" name="Rectangle: Rounded Corners 35">
                  <a:extLst>
                    <a:ext uri="{FF2B5EF4-FFF2-40B4-BE49-F238E27FC236}">
                      <a16:creationId xmlns:a16="http://schemas.microsoft.com/office/drawing/2014/main" id="{277F9E9D-495E-2120-BDDC-E569BEC6C810}"/>
                    </a:ext>
                  </a:extLst>
                </p:cNvPr>
                <p:cNvSpPr>
                  <a:spLocks noRot="1" noChangeAspect="1" noMove="1" noResize="1" noEditPoints="1" noAdjustHandles="1" noChangeArrowheads="1" noChangeShapeType="1" noTextEdit="1"/>
                </p:cNvSpPr>
                <p:nvPr/>
              </p:nvSpPr>
              <p:spPr>
                <a:xfrm>
                  <a:off x="6297012" y="1438555"/>
                  <a:ext cx="1938077" cy="1127318"/>
                </a:xfrm>
                <a:prstGeom prst="roundRect">
                  <a:avLst/>
                </a:prstGeom>
                <a:blipFill>
                  <a:blip r:embed="rId3"/>
                  <a:stretch>
                    <a:fillRect l="-1966" t="-6810" r="-1474" b="-14337"/>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Rectangle: Rounded Corners 36">
                  <a:extLst>
                    <a:ext uri="{FF2B5EF4-FFF2-40B4-BE49-F238E27FC236}">
                      <a16:creationId xmlns:a16="http://schemas.microsoft.com/office/drawing/2014/main" id="{D6315C71-7ACE-4464-879A-F95B044E2C29}"/>
                    </a:ext>
                  </a:extLst>
                </p:cNvPr>
                <p:cNvSpPr/>
                <p:nvPr/>
              </p:nvSpPr>
              <p:spPr>
                <a:xfrm>
                  <a:off x="6335085" y="3054990"/>
                  <a:ext cx="1900005" cy="912403"/>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Có </a:t>
                  </a:r>
                  <a14:m>
                    <m:oMath xmlns:m="http://schemas.openxmlformats.org/officeDocument/2006/math">
                      <m:r>
                        <a:rPr lang="en-US" sz="3600" i="1">
                          <a:latin typeface="Cambria Math" panose="02040503050406030204" pitchFamily="18" charset="0"/>
                        </a:rPr>
                        <m:t>𝑛</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thực</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hiện</a:t>
                  </a:r>
                  <a:endParaRPr lang="en-US" sz="3600" dirty="0">
                    <a:latin typeface="Arial" panose="020B0604020202020204" pitchFamily="34" charset="0"/>
                    <a:cs typeface="Arial" panose="020B0604020202020204" pitchFamily="34" charset="0"/>
                  </a:endParaRPr>
                </a:p>
              </p:txBody>
            </p:sp>
          </mc:Choice>
          <mc:Fallback xmlns="">
            <p:sp>
              <p:nvSpPr>
                <p:cNvPr id="37" name="Rectangle: Rounded Corners 36">
                  <a:extLst>
                    <a:ext uri="{FF2B5EF4-FFF2-40B4-BE49-F238E27FC236}">
                      <a16:creationId xmlns:a16="http://schemas.microsoft.com/office/drawing/2014/main" id="{D6315C71-7ACE-4464-879A-F95B044E2C29}"/>
                    </a:ext>
                  </a:extLst>
                </p:cNvPr>
                <p:cNvSpPr>
                  <a:spLocks noRot="1" noChangeAspect="1" noMove="1" noResize="1" noEditPoints="1" noAdjustHandles="1" noChangeArrowheads="1" noChangeShapeType="1" noTextEdit="1"/>
                </p:cNvSpPr>
                <p:nvPr/>
              </p:nvSpPr>
              <p:spPr>
                <a:xfrm>
                  <a:off x="6335085" y="3054990"/>
                  <a:ext cx="1900005" cy="912403"/>
                </a:xfrm>
                <a:prstGeom prst="roundRect">
                  <a:avLst/>
                </a:prstGeom>
                <a:blipFill>
                  <a:blip r:embed="rId4"/>
                  <a:stretch>
                    <a:fillRect l="-4261" r="-4010" b="-9692"/>
                  </a:stretch>
                </a:blipFill>
                <a:ln w="28575"/>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Rounded Corners 37">
                  <a:extLst>
                    <a:ext uri="{FF2B5EF4-FFF2-40B4-BE49-F238E27FC236}">
                      <a16:creationId xmlns:a16="http://schemas.microsoft.com/office/drawing/2014/main" id="{AC3D0F44-1723-FB13-37DC-54D7F29CA88C}"/>
                    </a:ext>
                  </a:extLst>
                </p:cNvPr>
                <p:cNvSpPr/>
                <p:nvPr/>
              </p:nvSpPr>
              <p:spPr>
                <a:xfrm>
                  <a:off x="8990420" y="1669135"/>
                  <a:ext cx="2316759" cy="2204865"/>
                </a:xfrm>
                <a:prstGeom prst="round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r>
                    <a:rPr lang="en-US" sz="3600" dirty="0">
                      <a:latin typeface="Arial" panose="020B0604020202020204" pitchFamily="34" charset="0"/>
                      <a:cs typeface="Arial" panose="020B0604020202020204" pitchFamily="34" charset="0"/>
                    </a:rPr>
                    <a:t>Có </a:t>
                  </a:r>
                  <a14:m>
                    <m:oMath xmlns:m="http://schemas.openxmlformats.org/officeDocument/2006/math">
                      <m:r>
                        <a:rPr lang="en-US" sz="3600" i="1">
                          <a:latin typeface="Cambria Math" panose="02040503050406030204" pitchFamily="18" charset="0"/>
                        </a:rPr>
                        <m:t>𝑚</m:t>
                      </m:r>
                      <m:r>
                        <a:rPr lang="en-US" sz="3600" i="1">
                          <a:latin typeface="Cambria Math" panose="02040503050406030204" pitchFamily="18" charset="0"/>
                        </a:rPr>
                        <m:t>+</m:t>
                      </m:r>
                      <m:r>
                        <a:rPr lang="en-US" sz="3600" i="1">
                          <a:latin typeface="Cambria Math" panose="02040503050406030204" pitchFamily="18" charset="0"/>
                        </a:rPr>
                        <m:t>𝑛</m:t>
                      </m:r>
                    </m:oMath>
                  </a14:m>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cách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hoàn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thành</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công</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việc</a:t>
                  </a:r>
                  <a:endParaRPr lang="en-US" sz="3600" dirty="0">
                    <a:latin typeface="Arial" panose="020B0604020202020204" pitchFamily="34" charset="0"/>
                    <a:cs typeface="Arial" panose="020B0604020202020204" pitchFamily="34" charset="0"/>
                  </a:endParaRPr>
                </a:p>
              </p:txBody>
            </p:sp>
          </mc:Choice>
          <mc:Fallback xmlns="">
            <p:sp>
              <p:nvSpPr>
                <p:cNvPr id="38" name="Rectangle: Rounded Corners 37">
                  <a:extLst>
                    <a:ext uri="{FF2B5EF4-FFF2-40B4-BE49-F238E27FC236}">
                      <a16:creationId xmlns:a16="http://schemas.microsoft.com/office/drawing/2014/main" id="{AC3D0F44-1723-FB13-37DC-54D7F29CA88C}"/>
                    </a:ext>
                  </a:extLst>
                </p:cNvPr>
                <p:cNvSpPr>
                  <a:spLocks noRot="1" noChangeAspect="1" noMove="1" noResize="1" noEditPoints="1" noAdjustHandles="1" noChangeArrowheads="1" noChangeShapeType="1" noTextEdit="1"/>
                </p:cNvSpPr>
                <p:nvPr/>
              </p:nvSpPr>
              <p:spPr>
                <a:xfrm>
                  <a:off x="8990420" y="1669135"/>
                  <a:ext cx="2316759" cy="2204865"/>
                </a:xfrm>
                <a:prstGeom prst="roundRect">
                  <a:avLst/>
                </a:prstGeom>
                <a:blipFill>
                  <a:blip r:embed="rId5"/>
                  <a:stretch>
                    <a:fillRect/>
                  </a:stretch>
                </a:blipFill>
                <a:ln w="28575"/>
              </p:spPr>
              <p:txBody>
                <a:bodyPr/>
                <a:lstStyle/>
                <a:p>
                  <a:r>
                    <a:rPr lang="en-US">
                      <a:noFill/>
                    </a:rPr>
                    <a:t> </a:t>
                  </a:r>
                </a:p>
              </p:txBody>
            </p:sp>
          </mc:Fallback>
        </mc:AlternateContent>
        <p:cxnSp>
          <p:nvCxnSpPr>
            <p:cNvPr id="39" name="Straight Connector 38">
              <a:extLst>
                <a:ext uri="{FF2B5EF4-FFF2-40B4-BE49-F238E27FC236}">
                  <a16:creationId xmlns:a16="http://schemas.microsoft.com/office/drawing/2014/main" id="{A130BF0C-91B6-65A9-999E-F8F922210908}"/>
                </a:ext>
              </a:extLst>
            </p:cNvPr>
            <p:cNvCxnSpPr>
              <a:cxnSpLocks/>
            </p:cNvCxnSpPr>
            <p:nvPr/>
          </p:nvCxnSpPr>
          <p:spPr>
            <a:xfrm>
              <a:off x="1598101" y="1911292"/>
              <a:ext cx="1" cy="376107"/>
            </a:xfrm>
            <a:prstGeom prst="line">
              <a:avLst/>
            </a:prstGeom>
            <a:ln w="28575"/>
          </p:spPr>
          <p:style>
            <a:lnRef idx="2">
              <a:schemeClr val="dk1"/>
            </a:lnRef>
            <a:fillRef idx="1">
              <a:schemeClr val="lt1"/>
            </a:fillRef>
            <a:effectRef idx="0">
              <a:schemeClr val="dk1"/>
            </a:effectRef>
            <a:fontRef idx="minor">
              <a:schemeClr val="dk1"/>
            </a:fontRef>
          </p:style>
        </p:cxnSp>
        <p:cxnSp>
          <p:nvCxnSpPr>
            <p:cNvPr id="40" name="Straight Arrow Connector 39">
              <a:extLst>
                <a:ext uri="{FF2B5EF4-FFF2-40B4-BE49-F238E27FC236}">
                  <a16:creationId xmlns:a16="http://schemas.microsoft.com/office/drawing/2014/main" id="{290E1695-B5E0-30A5-5D0D-4D2470A8EB34}"/>
                </a:ext>
              </a:extLst>
            </p:cNvPr>
            <p:cNvCxnSpPr>
              <a:cxnSpLocks/>
              <a:endCxn id="34" idx="1"/>
            </p:cNvCxnSpPr>
            <p:nvPr/>
          </p:nvCxnSpPr>
          <p:spPr>
            <a:xfrm flipV="1">
              <a:off x="1598101" y="1930866"/>
              <a:ext cx="1784059" cy="1"/>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cxnSp>
          <p:nvCxnSpPr>
            <p:cNvPr id="41" name="Straight Connector 40">
              <a:extLst>
                <a:ext uri="{FF2B5EF4-FFF2-40B4-BE49-F238E27FC236}">
                  <a16:creationId xmlns:a16="http://schemas.microsoft.com/office/drawing/2014/main" id="{BFA8E000-E77A-E677-6748-8006711E9714}"/>
                </a:ext>
              </a:extLst>
            </p:cNvPr>
            <p:cNvCxnSpPr>
              <a:cxnSpLocks/>
              <a:stCxn id="33" idx="2"/>
            </p:cNvCxnSpPr>
            <p:nvPr/>
          </p:nvCxnSpPr>
          <p:spPr>
            <a:xfrm>
              <a:off x="1598101" y="3193409"/>
              <a:ext cx="0" cy="314588"/>
            </a:xfrm>
            <a:prstGeom prst="line">
              <a:avLst/>
            </a:prstGeom>
            <a:ln w="28575"/>
          </p:spPr>
          <p:style>
            <a:lnRef idx="2">
              <a:schemeClr val="dk1"/>
            </a:lnRef>
            <a:fillRef idx="1">
              <a:schemeClr val="lt1"/>
            </a:fillRef>
            <a:effectRef idx="0">
              <a:schemeClr val="dk1"/>
            </a:effectRef>
            <a:fontRef idx="minor">
              <a:schemeClr val="dk1"/>
            </a:fontRef>
          </p:style>
        </p:cxnSp>
        <p:cxnSp>
          <p:nvCxnSpPr>
            <p:cNvPr id="42" name="Straight Arrow Connector 41">
              <a:extLst>
                <a:ext uri="{FF2B5EF4-FFF2-40B4-BE49-F238E27FC236}">
                  <a16:creationId xmlns:a16="http://schemas.microsoft.com/office/drawing/2014/main" id="{6302FE6D-0093-258B-53B8-B5AE17AF49DE}"/>
                </a:ext>
              </a:extLst>
            </p:cNvPr>
            <p:cNvCxnSpPr>
              <a:cxnSpLocks/>
              <a:endCxn id="35" idx="1"/>
            </p:cNvCxnSpPr>
            <p:nvPr/>
          </p:nvCxnSpPr>
          <p:spPr>
            <a:xfrm flipV="1">
              <a:off x="1598101" y="3507996"/>
              <a:ext cx="1784059" cy="1"/>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cxnSp>
          <p:nvCxnSpPr>
            <p:cNvPr id="43" name="Straight Arrow Connector 42">
              <a:extLst>
                <a:ext uri="{FF2B5EF4-FFF2-40B4-BE49-F238E27FC236}">
                  <a16:creationId xmlns:a16="http://schemas.microsoft.com/office/drawing/2014/main" id="{7814CD46-742B-30ED-18CE-422752175A7D}"/>
                </a:ext>
              </a:extLst>
            </p:cNvPr>
            <p:cNvCxnSpPr>
              <a:cxnSpLocks/>
              <a:endCxn id="36" idx="1"/>
            </p:cNvCxnSpPr>
            <p:nvPr/>
          </p:nvCxnSpPr>
          <p:spPr>
            <a:xfrm>
              <a:off x="4967722" y="2002214"/>
              <a:ext cx="1329290" cy="0"/>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cxnSp>
          <p:nvCxnSpPr>
            <p:cNvPr id="44" name="Straight Arrow Connector 43">
              <a:extLst>
                <a:ext uri="{FF2B5EF4-FFF2-40B4-BE49-F238E27FC236}">
                  <a16:creationId xmlns:a16="http://schemas.microsoft.com/office/drawing/2014/main" id="{A9B0D60A-308B-92CD-BAC8-3B66F3BD97E0}"/>
                </a:ext>
              </a:extLst>
            </p:cNvPr>
            <p:cNvCxnSpPr>
              <a:cxnSpLocks/>
              <a:stCxn id="35" idx="3"/>
              <a:endCxn id="37" idx="1"/>
            </p:cNvCxnSpPr>
            <p:nvPr/>
          </p:nvCxnSpPr>
          <p:spPr>
            <a:xfrm>
              <a:off x="4992801" y="3507996"/>
              <a:ext cx="1342284" cy="3196"/>
            </a:xfrm>
            <a:prstGeom prst="straightConnector1">
              <a:avLst/>
            </a:prstGeom>
            <a:ln w="28575">
              <a:tailEnd type="triangle"/>
            </a:ln>
          </p:spPr>
          <p:style>
            <a:lnRef idx="2">
              <a:schemeClr val="dk1"/>
            </a:lnRef>
            <a:fillRef idx="1">
              <a:schemeClr val="lt1"/>
            </a:fillRef>
            <a:effectRef idx="0">
              <a:schemeClr val="dk1"/>
            </a:effectRef>
            <a:fontRef idx="minor">
              <a:schemeClr val="dk1"/>
            </a:fontRef>
          </p:style>
        </p:cxnSp>
        <p:sp>
          <p:nvSpPr>
            <p:cNvPr id="45" name="Right Brace 44">
              <a:extLst>
                <a:ext uri="{FF2B5EF4-FFF2-40B4-BE49-F238E27FC236}">
                  <a16:creationId xmlns:a16="http://schemas.microsoft.com/office/drawing/2014/main" id="{67C2F972-58A1-B233-EACA-17F6C68D9E4C}"/>
                </a:ext>
              </a:extLst>
            </p:cNvPr>
            <p:cNvSpPr/>
            <p:nvPr/>
          </p:nvSpPr>
          <p:spPr>
            <a:xfrm>
              <a:off x="8403392" y="1841287"/>
              <a:ext cx="494950" cy="1853967"/>
            </a:xfrm>
            <a:prstGeom prst="rightBrace">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sz="3600">
                <a:latin typeface="Arial" panose="020B0604020202020204" pitchFamily="34" charset="0"/>
                <a:cs typeface="Arial" panose="020B0604020202020204" pitchFamily="34" charset="0"/>
              </a:endParaRPr>
            </a:p>
          </p:txBody>
        </p:sp>
      </p:grpSp>
      <p:sp>
        <p:nvSpPr>
          <p:cNvPr id="48" name="TextBox 47">
            <a:extLst>
              <a:ext uri="{FF2B5EF4-FFF2-40B4-BE49-F238E27FC236}">
                <a16:creationId xmlns:a16="http://schemas.microsoft.com/office/drawing/2014/main" id="{A8C46B32-8B33-DEFD-6619-7CEEA37B1DE3}"/>
              </a:ext>
            </a:extLst>
          </p:cNvPr>
          <p:cNvSpPr txBox="1"/>
          <p:nvPr/>
        </p:nvSpPr>
        <p:spPr>
          <a:xfrm>
            <a:off x="3494891" y="7945610"/>
            <a:ext cx="13946624" cy="1824923"/>
          </a:xfrm>
          <a:prstGeom prst="rect">
            <a:avLst/>
          </a:prstGeom>
          <a:noFill/>
        </p:spPr>
        <p:txBody>
          <a:bodyPr wrap="square">
            <a:spAutoFit/>
          </a:bodyPr>
          <a:lstStyle/>
          <a:p>
            <a:pPr algn="just">
              <a:lnSpc>
                <a:spcPct val="150000"/>
              </a:lnSpc>
              <a:spcAft>
                <a:spcPts val="800"/>
              </a:spcAft>
            </a:pPr>
            <a:r>
              <a:rPr lang="en-US" sz="4000">
                <a:latin typeface="Arial" panose="020B0604020202020204" pitchFamily="34" charset="0"/>
                <a:ea typeface="Calibri" panose="020F0502020204030204" pitchFamily="34" charset="0"/>
                <a:cs typeface="Arial" panose="020B0604020202020204" pitchFamily="34" charset="0"/>
              </a:rPr>
              <a:t>Từ đó em hãy khái quát thế nào là quy tắc cộng cho hai hành động</a:t>
            </a:r>
            <a:r>
              <a:rPr lang="en-US" sz="3600">
                <a:latin typeface="Arial" panose="020B0604020202020204" pitchFamily="34" charset="0"/>
                <a:ea typeface="Calibri" panose="020F0502020204030204" pitchFamily="34" charset="0"/>
                <a:cs typeface="Arial" panose="020B0604020202020204" pitchFamily="34" charset="0"/>
              </a:rPr>
              <a:t>.</a:t>
            </a:r>
          </a:p>
        </p:txBody>
      </p:sp>
      <p:sp>
        <p:nvSpPr>
          <p:cNvPr id="50" name="TextBox 49">
            <a:extLst>
              <a:ext uri="{FF2B5EF4-FFF2-40B4-BE49-F238E27FC236}">
                <a16:creationId xmlns:a16="http://schemas.microsoft.com/office/drawing/2014/main" id="{22A11C8E-D180-DCDC-D59E-B0A03ABB5221}"/>
              </a:ext>
            </a:extLst>
          </p:cNvPr>
          <p:cNvSpPr txBox="1"/>
          <p:nvPr/>
        </p:nvSpPr>
        <p:spPr>
          <a:xfrm>
            <a:off x="4572000" y="4957270"/>
            <a:ext cx="9144000" cy="369332"/>
          </a:xfrm>
          <a:prstGeom prst="rect">
            <a:avLst/>
          </a:prstGeom>
          <a:noFill/>
        </p:spPr>
        <p:txBody>
          <a:bodyPr wrap="square">
            <a:spAutoFit/>
          </a:bodyPr>
          <a:lstStyle/>
          <a:p>
            <a:endParaRPr lang="en-US">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5E5E6661-F3DF-24DA-5490-4E11473196EA}"/>
              </a:ext>
            </a:extLst>
          </p:cNvPr>
          <p:cNvSpPr txBox="1"/>
          <p:nvPr/>
        </p:nvSpPr>
        <p:spPr>
          <a:xfrm>
            <a:off x="4572000" y="4957274"/>
            <a:ext cx="9144000" cy="646331"/>
          </a:xfrm>
          <a:prstGeom prst="rect">
            <a:avLst/>
          </a:prstGeom>
          <a:noFill/>
        </p:spPr>
        <p:txBody>
          <a:bodyPr wrap="square">
            <a:spAutoFit/>
          </a:bodyPr>
          <a:lstStyle/>
          <a:p>
            <a:endParaRPr lang="en-US">
              <a:latin typeface="Arial" panose="020B0604020202020204" pitchFamily="34" charset="0"/>
              <a:cs typeface="Arial" panose="020B0604020202020204" pitchFamily="34" charset="0"/>
            </a:endParaRPr>
          </a:p>
          <a:p>
            <a:endParaRPr lang="en-US">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D37ABC15-EF8D-C925-5A1D-9A83CE8F5969}"/>
              </a:ext>
            </a:extLst>
          </p:cNvPr>
          <p:cNvSpPr txBox="1"/>
          <p:nvPr/>
        </p:nvSpPr>
        <p:spPr>
          <a:xfrm>
            <a:off x="3873779" y="4798654"/>
            <a:ext cx="9144000" cy="369332"/>
          </a:xfrm>
          <a:prstGeom prst="rect">
            <a:avLst/>
          </a:prstGeom>
          <a:noFill/>
        </p:spPr>
        <p:txBody>
          <a:bodyPr wrap="square">
            <a:spAutoFit/>
          </a:bodyPr>
          <a:lstStyle/>
          <a:p>
            <a:endParaRPr lang="en-US">
              <a:latin typeface="Arial" panose="020B0604020202020204" pitchFamily="34" charset="0"/>
              <a:cs typeface="Arial" panose="020B0604020202020204" pitchFamily="34" charset="0"/>
            </a:endParaRPr>
          </a:p>
        </p:txBody>
      </p:sp>
      <p:pic>
        <p:nvPicPr>
          <p:cNvPr id="55" name="Picture 23">
            <a:extLst>
              <a:ext uri="{FF2B5EF4-FFF2-40B4-BE49-F238E27FC236}">
                <a16:creationId xmlns:a16="http://schemas.microsoft.com/office/drawing/2014/main" id="{D4C9F960-CED9-6AB5-B308-19EED496521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97922" y="5400244"/>
            <a:ext cx="3325463" cy="4997280"/>
          </a:xfrm>
          <a:prstGeom prst="rect">
            <a:avLst/>
          </a:prstGeom>
        </p:spPr>
      </p:pic>
    </p:spTree>
    <p:extLst>
      <p:ext uri="{BB962C8B-B14F-4D97-AF65-F5344CB8AC3E}">
        <p14:creationId xmlns:p14="http://schemas.microsoft.com/office/powerpoint/2010/main" val="37712869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48"/>
                                        </p:tgtEl>
                                        <p:attrNameLst>
                                          <p:attrName>style.visibility</p:attrName>
                                        </p:attrNameLst>
                                      </p:cBhvr>
                                      <p:to>
                                        <p:strVal val="visible"/>
                                      </p:to>
                                    </p:set>
                                    <p:anim calcmode="lin" valueType="num">
                                      <p:cBhvr additive="base">
                                        <p:cTn id="24" dur="500" fill="hold"/>
                                        <p:tgtEl>
                                          <p:spTgt spid="48"/>
                                        </p:tgtEl>
                                        <p:attrNameLst>
                                          <p:attrName>ppt_x</p:attrName>
                                        </p:attrNameLst>
                                      </p:cBhvr>
                                      <p:tavLst>
                                        <p:tav tm="0">
                                          <p:val>
                                            <p:strVal val="#ppt_x"/>
                                          </p:val>
                                        </p:tav>
                                        <p:tav tm="100000">
                                          <p:val>
                                            <p:strVal val="#ppt_x"/>
                                          </p:val>
                                        </p:tav>
                                      </p:tavLst>
                                    </p:anim>
                                    <p:anim calcmode="lin" valueType="num">
                                      <p:cBhvr additive="base">
                                        <p:cTn id="25"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91006" flipH="1">
            <a:off x="639969" y="4421751"/>
            <a:ext cx="4303586" cy="4327189"/>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349273">
            <a:off x="13857850" y="620382"/>
            <a:ext cx="3688758" cy="2441287"/>
          </a:xfrm>
          <a:prstGeom prst="rect">
            <a:avLst/>
          </a:prstGeom>
        </p:spPr>
      </p:pic>
      <p:grpSp>
        <p:nvGrpSpPr>
          <p:cNvPr id="5" name="Group 5"/>
          <p:cNvGrpSpPr/>
          <p:nvPr/>
        </p:nvGrpSpPr>
        <p:grpSpPr>
          <a:xfrm>
            <a:off x="4103850" y="3029260"/>
            <a:ext cx="13489731" cy="6107708"/>
            <a:chOff x="0" y="0"/>
            <a:chExt cx="1783295" cy="1868155"/>
          </a:xfrm>
        </p:grpSpPr>
        <p:sp>
          <p:nvSpPr>
            <p:cNvPr id="6" name="Freeform 6"/>
            <p:cNvSpPr/>
            <p:nvPr/>
          </p:nvSpPr>
          <p:spPr>
            <a:xfrm>
              <a:off x="92710" y="106680"/>
              <a:ext cx="1679155" cy="1748775"/>
            </a:xfrm>
            <a:custGeom>
              <a:avLst/>
              <a:gdLst/>
              <a:ahLst/>
              <a:cxnLst/>
              <a:rect l="l" t="t" r="r" b="b"/>
              <a:pathLst>
                <a:path w="1679155" h="1748775">
                  <a:moveTo>
                    <a:pt x="1652485" y="1559545"/>
                  </a:moveTo>
                  <a:cubicBezTo>
                    <a:pt x="1652485" y="1647175"/>
                    <a:pt x="1576285" y="1718295"/>
                    <a:pt x="1495005" y="1718295"/>
                  </a:cubicBezTo>
                  <a:lnTo>
                    <a:pt x="66040" y="1718295"/>
                  </a:lnTo>
                  <a:cubicBezTo>
                    <a:pt x="43180" y="1718295"/>
                    <a:pt x="20320" y="1713215"/>
                    <a:pt x="0" y="1704325"/>
                  </a:cubicBezTo>
                  <a:cubicBezTo>
                    <a:pt x="26670" y="1732265"/>
                    <a:pt x="63500" y="1748775"/>
                    <a:pt x="104829" y="1748775"/>
                  </a:cubicBezTo>
                  <a:lnTo>
                    <a:pt x="1533105" y="1748775"/>
                  </a:lnTo>
                  <a:cubicBezTo>
                    <a:pt x="1613115" y="1748775"/>
                    <a:pt x="1679155" y="1682735"/>
                    <a:pt x="1679155" y="1602725"/>
                  </a:cubicBezTo>
                  <a:lnTo>
                    <a:pt x="1679155" y="95250"/>
                  </a:lnTo>
                  <a:cubicBezTo>
                    <a:pt x="1679155" y="58420"/>
                    <a:pt x="1665185" y="25400"/>
                    <a:pt x="1643595" y="0"/>
                  </a:cubicBezTo>
                  <a:cubicBezTo>
                    <a:pt x="1649945" y="16510"/>
                    <a:pt x="1652485" y="34290"/>
                    <a:pt x="1652485" y="52070"/>
                  </a:cubicBezTo>
                  <a:lnTo>
                    <a:pt x="1652485" y="1559545"/>
                  </a:lnTo>
                  <a:lnTo>
                    <a:pt x="1652485" y="1559545"/>
                  </a:lnTo>
                  <a:close/>
                </a:path>
              </a:pathLst>
            </a:custGeom>
            <a:solidFill>
              <a:srgbClr val="704430"/>
            </a:solidFill>
          </p:spPr>
        </p:sp>
        <p:sp>
          <p:nvSpPr>
            <p:cNvPr id="7" name="Freeform 7"/>
            <p:cNvSpPr/>
            <p:nvPr/>
          </p:nvSpPr>
          <p:spPr>
            <a:xfrm>
              <a:off x="12700" y="12700"/>
              <a:ext cx="1718525" cy="1799575"/>
            </a:xfrm>
            <a:custGeom>
              <a:avLst/>
              <a:gdLst/>
              <a:ahLst/>
              <a:cxnLst/>
              <a:rect l="l" t="t" r="r" b="b"/>
              <a:pathLst>
                <a:path w="1718525" h="1799575">
                  <a:moveTo>
                    <a:pt x="146050" y="1799575"/>
                  </a:moveTo>
                  <a:lnTo>
                    <a:pt x="1572475" y="1799575"/>
                  </a:lnTo>
                  <a:cubicBezTo>
                    <a:pt x="1652485" y="1799575"/>
                    <a:pt x="1718525" y="1733535"/>
                    <a:pt x="1718525" y="1653525"/>
                  </a:cubicBezTo>
                  <a:lnTo>
                    <a:pt x="1718525" y="146050"/>
                  </a:lnTo>
                  <a:cubicBezTo>
                    <a:pt x="1718525" y="66040"/>
                    <a:pt x="1652485" y="0"/>
                    <a:pt x="1572475" y="0"/>
                  </a:cubicBezTo>
                  <a:lnTo>
                    <a:pt x="146050" y="0"/>
                  </a:lnTo>
                  <a:cubicBezTo>
                    <a:pt x="66040" y="0"/>
                    <a:pt x="0" y="66040"/>
                    <a:pt x="0" y="146050"/>
                  </a:cubicBezTo>
                  <a:lnTo>
                    <a:pt x="0" y="1653525"/>
                  </a:lnTo>
                  <a:cubicBezTo>
                    <a:pt x="0" y="1734805"/>
                    <a:pt x="66040" y="1799575"/>
                    <a:pt x="146050" y="1799575"/>
                  </a:cubicBezTo>
                  <a:close/>
                </a:path>
              </a:pathLst>
            </a:custGeom>
            <a:solidFill>
              <a:srgbClr val="FFF3ED"/>
            </a:solidFill>
          </p:spPr>
        </p:sp>
        <p:sp>
          <p:nvSpPr>
            <p:cNvPr id="8" name="Freeform 8"/>
            <p:cNvSpPr/>
            <p:nvPr/>
          </p:nvSpPr>
          <p:spPr>
            <a:xfrm>
              <a:off x="0" y="0"/>
              <a:ext cx="1783295" cy="1868155"/>
            </a:xfrm>
            <a:custGeom>
              <a:avLst/>
              <a:gdLst/>
              <a:ahLst/>
              <a:cxnLst/>
              <a:rect l="l" t="t" r="r" b="b"/>
              <a:pathLst>
                <a:path w="1783295" h="1868155">
                  <a:moveTo>
                    <a:pt x="1719795" y="74930"/>
                  </a:moveTo>
                  <a:cubicBezTo>
                    <a:pt x="1691855" y="30480"/>
                    <a:pt x="1642325" y="0"/>
                    <a:pt x="1585175" y="0"/>
                  </a:cubicBezTo>
                  <a:lnTo>
                    <a:pt x="158750" y="0"/>
                  </a:lnTo>
                  <a:cubicBezTo>
                    <a:pt x="71120" y="0"/>
                    <a:pt x="0" y="71120"/>
                    <a:pt x="0" y="158750"/>
                  </a:cubicBezTo>
                  <a:lnTo>
                    <a:pt x="0" y="1666225"/>
                  </a:lnTo>
                  <a:cubicBezTo>
                    <a:pt x="0" y="1718295"/>
                    <a:pt x="25400" y="1764015"/>
                    <a:pt x="63500" y="1793225"/>
                  </a:cubicBezTo>
                  <a:cubicBezTo>
                    <a:pt x="91440" y="1837675"/>
                    <a:pt x="140970" y="1868155"/>
                    <a:pt x="198917" y="1868155"/>
                  </a:cubicBezTo>
                  <a:lnTo>
                    <a:pt x="1624545" y="1868155"/>
                  </a:lnTo>
                  <a:cubicBezTo>
                    <a:pt x="1712175" y="1868155"/>
                    <a:pt x="1783295" y="1797035"/>
                    <a:pt x="1783295" y="1709405"/>
                  </a:cubicBezTo>
                  <a:lnTo>
                    <a:pt x="1783295" y="201930"/>
                  </a:lnTo>
                  <a:cubicBezTo>
                    <a:pt x="1783295" y="149860"/>
                    <a:pt x="1757895" y="104140"/>
                    <a:pt x="1719795" y="74930"/>
                  </a:cubicBezTo>
                  <a:close/>
                  <a:moveTo>
                    <a:pt x="12700" y="1666225"/>
                  </a:moveTo>
                  <a:lnTo>
                    <a:pt x="12700" y="158750"/>
                  </a:lnTo>
                  <a:cubicBezTo>
                    <a:pt x="12700" y="78740"/>
                    <a:pt x="78740" y="12700"/>
                    <a:pt x="158750" y="12700"/>
                  </a:cubicBezTo>
                  <a:lnTo>
                    <a:pt x="1585175" y="12700"/>
                  </a:lnTo>
                  <a:cubicBezTo>
                    <a:pt x="1665185" y="12700"/>
                    <a:pt x="1731225" y="78740"/>
                    <a:pt x="1731225" y="158750"/>
                  </a:cubicBezTo>
                  <a:lnTo>
                    <a:pt x="1731225" y="1666225"/>
                  </a:lnTo>
                  <a:cubicBezTo>
                    <a:pt x="1731225" y="1746235"/>
                    <a:pt x="1665185" y="1812275"/>
                    <a:pt x="1585175" y="1812275"/>
                  </a:cubicBezTo>
                  <a:lnTo>
                    <a:pt x="158750" y="1812275"/>
                  </a:lnTo>
                  <a:cubicBezTo>
                    <a:pt x="78740" y="1812275"/>
                    <a:pt x="12700" y="1747505"/>
                    <a:pt x="12700" y="1666225"/>
                  </a:cubicBezTo>
                  <a:close/>
                  <a:moveTo>
                    <a:pt x="1771865" y="1709405"/>
                  </a:moveTo>
                  <a:cubicBezTo>
                    <a:pt x="1771865" y="1789415"/>
                    <a:pt x="1704555" y="1855455"/>
                    <a:pt x="1624545" y="1855455"/>
                  </a:cubicBezTo>
                  <a:lnTo>
                    <a:pt x="198917" y="1855455"/>
                  </a:lnTo>
                  <a:cubicBezTo>
                    <a:pt x="157480" y="1855455"/>
                    <a:pt x="120650" y="1838945"/>
                    <a:pt x="93980" y="1811005"/>
                  </a:cubicBezTo>
                  <a:cubicBezTo>
                    <a:pt x="114300" y="1819895"/>
                    <a:pt x="135890" y="1824975"/>
                    <a:pt x="160020" y="1824975"/>
                  </a:cubicBezTo>
                  <a:lnTo>
                    <a:pt x="1586445" y="1824975"/>
                  </a:lnTo>
                  <a:cubicBezTo>
                    <a:pt x="1674075" y="1824975"/>
                    <a:pt x="1745195" y="1753855"/>
                    <a:pt x="1745195" y="1666225"/>
                  </a:cubicBezTo>
                  <a:lnTo>
                    <a:pt x="1745195" y="158750"/>
                  </a:lnTo>
                  <a:cubicBezTo>
                    <a:pt x="1745195" y="140970"/>
                    <a:pt x="1741385" y="123190"/>
                    <a:pt x="1736305" y="106680"/>
                  </a:cubicBezTo>
                  <a:cubicBezTo>
                    <a:pt x="1757895" y="132080"/>
                    <a:pt x="1771865" y="165100"/>
                    <a:pt x="1771865" y="201930"/>
                  </a:cubicBezTo>
                  <a:lnTo>
                    <a:pt x="1771865" y="1709405"/>
                  </a:lnTo>
                  <a:cubicBezTo>
                    <a:pt x="1771865" y="1709405"/>
                    <a:pt x="1771865" y="1709405"/>
                    <a:pt x="1771865" y="1709405"/>
                  </a:cubicBezTo>
                  <a:close/>
                </a:path>
              </a:pathLst>
            </a:custGeom>
            <a:solidFill>
              <a:srgbClr val="704430"/>
            </a:solidFill>
          </p:spPr>
        </p:sp>
      </p:grpSp>
      <p:grpSp>
        <p:nvGrpSpPr>
          <p:cNvPr id="13" name="Group 13"/>
          <p:cNvGrpSpPr/>
          <p:nvPr/>
        </p:nvGrpSpPr>
        <p:grpSpPr>
          <a:xfrm>
            <a:off x="4572000" y="2924144"/>
            <a:ext cx="5609707" cy="929118"/>
            <a:chOff x="0" y="0"/>
            <a:chExt cx="12322884" cy="1913890"/>
          </a:xfrm>
        </p:grpSpPr>
        <p:sp>
          <p:nvSpPr>
            <p:cNvPr id="14" name="Freeform 14"/>
            <p:cNvSpPr/>
            <p:nvPr/>
          </p:nvSpPr>
          <p:spPr>
            <a:xfrm>
              <a:off x="0" y="0"/>
              <a:ext cx="12322884" cy="1913890"/>
            </a:xfrm>
            <a:custGeom>
              <a:avLst/>
              <a:gdLst/>
              <a:ahLst/>
              <a:cxnLst/>
              <a:rect l="l" t="t" r="r" b="b"/>
              <a:pathLst>
                <a:path w="12322884" h="1913890">
                  <a:moveTo>
                    <a:pt x="12322884" y="956945"/>
                  </a:moveTo>
                  <a:lnTo>
                    <a:pt x="12322884" y="956945"/>
                  </a:lnTo>
                  <a:cubicBezTo>
                    <a:pt x="12322884" y="1485392"/>
                    <a:pt x="11894514" y="1913890"/>
                    <a:pt x="11365940" y="1913890"/>
                  </a:cubicBezTo>
                  <a:lnTo>
                    <a:pt x="956945" y="1913890"/>
                  </a:lnTo>
                  <a:cubicBezTo>
                    <a:pt x="428371" y="1913890"/>
                    <a:pt x="0" y="1485392"/>
                    <a:pt x="0" y="956945"/>
                  </a:cubicBezTo>
                  <a:lnTo>
                    <a:pt x="0" y="956945"/>
                  </a:lnTo>
                  <a:cubicBezTo>
                    <a:pt x="0" y="428371"/>
                    <a:pt x="428371" y="0"/>
                    <a:pt x="956945" y="0"/>
                  </a:cubicBezTo>
                  <a:lnTo>
                    <a:pt x="11365939" y="0"/>
                  </a:lnTo>
                  <a:cubicBezTo>
                    <a:pt x="11894386" y="0"/>
                    <a:pt x="12322884" y="428371"/>
                    <a:pt x="12322884" y="956945"/>
                  </a:cubicBezTo>
                  <a:close/>
                </a:path>
              </a:pathLst>
            </a:custGeom>
            <a:solidFill>
              <a:srgbClr val="B9DDBF"/>
            </a:solidFill>
          </p:spPr>
        </p:sp>
      </p:grpSp>
      <p:sp>
        <p:nvSpPr>
          <p:cNvPr id="19" name="TextBox 19"/>
          <p:cNvSpPr txBox="1"/>
          <p:nvPr/>
        </p:nvSpPr>
        <p:spPr>
          <a:xfrm>
            <a:off x="328311" y="1287845"/>
            <a:ext cx="3481689" cy="112736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lIns="0" tIns="0" rIns="0" bIns="0" rtlCol="0" anchor="t">
            <a:spAutoFit/>
          </a:bodyPr>
          <a:lstStyle/>
          <a:p>
            <a:pPr algn="ctr">
              <a:lnSpc>
                <a:spcPts val="9900"/>
              </a:lnSpc>
            </a:pPr>
            <a:r>
              <a:rPr lang="en-US" sz="6000">
                <a:solidFill>
                  <a:schemeClr val="tx1"/>
                </a:solidFill>
                <a:latin typeface="Arial" panose="020B0604020202020204" pitchFamily="34" charset="0"/>
                <a:cs typeface="Arial" panose="020B0604020202020204" pitchFamily="34" charset="0"/>
              </a:rPr>
              <a:t>Kết luận</a:t>
            </a:r>
            <a:endParaRPr lang="en-US" sz="3200">
              <a:solidFill>
                <a:srgbClr val="FFF3ED"/>
              </a:solidFill>
              <a:latin typeface="Arial" panose="020B0604020202020204" pitchFamily="34" charset="0"/>
              <a:cs typeface="Arial" panose="020B0604020202020204" pitchFamily="34" charset="0"/>
            </a:endParaRPr>
          </a:p>
        </p:txBody>
      </p:sp>
      <p:sp>
        <p:nvSpPr>
          <p:cNvPr id="22" name="TextBox 22"/>
          <p:cNvSpPr txBox="1"/>
          <p:nvPr/>
        </p:nvSpPr>
        <p:spPr>
          <a:xfrm>
            <a:off x="3182434" y="3317219"/>
            <a:ext cx="8388837" cy="428643"/>
          </a:xfrm>
          <a:prstGeom prst="rect">
            <a:avLst/>
          </a:prstGeom>
        </p:spPr>
        <p:txBody>
          <a:bodyPr wrap="square" lIns="0" tIns="0" rIns="0" bIns="0" rtlCol="0" anchor="t">
            <a:spAutoFit/>
          </a:bodyPr>
          <a:lstStyle/>
          <a:p>
            <a:pPr algn="ctr">
              <a:lnSpc>
                <a:spcPts val="2999"/>
              </a:lnSpc>
            </a:pPr>
            <a:r>
              <a:rPr lang="en-US" sz="4800" b="1">
                <a:latin typeface="Arial" panose="020B0604020202020204" pitchFamily="34" charset="0"/>
                <a:cs typeface="Arial" panose="020B0604020202020204" pitchFamily="34" charset="0"/>
              </a:rPr>
              <a:t>Quy tắc cộng</a:t>
            </a:r>
          </a:p>
        </p:txBody>
      </p:sp>
      <p:sp>
        <p:nvSpPr>
          <p:cNvPr id="25" name="TextBox 24">
            <a:extLst>
              <a:ext uri="{FF2B5EF4-FFF2-40B4-BE49-F238E27FC236}">
                <a16:creationId xmlns:a16="http://schemas.microsoft.com/office/drawing/2014/main" id="{732699F2-B383-729C-1B7C-CF8D762218B5}"/>
              </a:ext>
            </a:extLst>
          </p:cNvPr>
          <p:cNvSpPr txBox="1"/>
          <p:nvPr/>
        </p:nvSpPr>
        <p:spPr>
          <a:xfrm>
            <a:off x="4658258" y="3850978"/>
            <a:ext cx="12363677" cy="4594912"/>
          </a:xfrm>
          <a:prstGeom prst="rect">
            <a:avLst/>
          </a:prstGeom>
          <a:noFill/>
        </p:spPr>
        <p:txBody>
          <a:bodyPr wrap="square">
            <a:spAutoFit/>
          </a:bodyPr>
          <a:lstStyle/>
          <a:p>
            <a:pPr algn="just">
              <a:lnSpc>
                <a:spcPct val="150000"/>
              </a:lnSpc>
              <a:spcAft>
                <a:spcPts val="800"/>
              </a:spcAft>
            </a:pPr>
            <a:r>
              <a:rPr lang="en-US" sz="4000">
                <a:latin typeface="Arial" panose="020B0604020202020204" pitchFamily="34" charset="0"/>
                <a:ea typeface="Times New Roman" panose="02020603050405020304" pitchFamily="18" charset="0"/>
                <a:cs typeface="Arial" panose="020B0604020202020204" pitchFamily="34" charset="0"/>
              </a:rPr>
              <a:t>Một công việc được hoàn thành bởi một trong hai hành động. Nếu hành động thứ nhất có m cách thực hiện, hành động thứ hai có n cách thực hiện (các cách thực hiện của cả hai hành động là khác nhau đôi một) thì công việc đó có m + n cách hoàn thành. </a:t>
            </a:r>
            <a:endParaRPr lang="en-US" sz="400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fill="hold"/>
                                        <p:tgtEl>
                                          <p:spTgt spid="22"/>
                                        </p:tgtEl>
                                        <p:attrNameLst>
                                          <p:attrName>ppt_x</p:attrName>
                                        </p:attrNameLst>
                                      </p:cBhvr>
                                      <p:tavLst>
                                        <p:tav tm="0">
                                          <p:val>
                                            <p:strVal val="#ppt_x"/>
                                          </p:val>
                                        </p:tav>
                                        <p:tav tm="100000">
                                          <p:val>
                                            <p:strVal val="#ppt_x"/>
                                          </p:val>
                                        </p:tav>
                                      </p:tavLst>
                                    </p:anim>
                                    <p:anim calcmode="lin" valueType="num">
                                      <p:cBhvr additive="base">
                                        <p:cTn id="1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1000"/>
                                        <p:tgtEl>
                                          <p:spTgt spid="25"/>
                                        </p:tgtEl>
                                      </p:cBhvr>
                                    </p:animEffect>
                                    <p:anim calcmode="lin" valueType="num">
                                      <p:cBhvr>
                                        <p:cTn id="24" dur="1000" fill="hold"/>
                                        <p:tgtEl>
                                          <p:spTgt spid="25"/>
                                        </p:tgtEl>
                                        <p:attrNameLst>
                                          <p:attrName>ppt_x</p:attrName>
                                        </p:attrNameLst>
                                      </p:cBhvr>
                                      <p:tavLst>
                                        <p:tav tm="0">
                                          <p:val>
                                            <p:strVal val="#ppt_x"/>
                                          </p:val>
                                        </p:tav>
                                        <p:tav tm="100000">
                                          <p:val>
                                            <p:strVal val="#ppt_x"/>
                                          </p:val>
                                        </p:tav>
                                      </p:tavLst>
                                    </p:anim>
                                    <p:anim calcmode="lin" valueType="num">
                                      <p:cBhvr>
                                        <p:cTn id="2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618</TotalTime>
  <Words>4886</Words>
  <Application>Microsoft Office PowerPoint</Application>
  <PresentationFormat>Custom</PresentationFormat>
  <Paragraphs>346</Paragraphs>
  <Slides>65</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Calibri</vt:lpstr>
      <vt:lpstr>Times New Roman</vt:lpstr>
      <vt:lpstr>Symbol</vt:lpstr>
      <vt:lpstr>Arial</vt:lpstr>
      <vt:lpstr>Wingdings</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15</cp:revision>
  <dcterms:created xsi:type="dcterms:W3CDTF">2006-08-16T00:00:00Z</dcterms:created>
  <dcterms:modified xsi:type="dcterms:W3CDTF">2022-11-29T07:52:19Z</dcterms:modified>
  <dc:identifier>DAFSuT1GYQE</dc:identifier>
</cp:coreProperties>
</file>