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48"/>
  </p:notesMasterIdLst>
  <p:sldIdLst>
    <p:sldId id="356" r:id="rId3"/>
    <p:sldId id="340" r:id="rId4"/>
    <p:sldId id="338" r:id="rId5"/>
    <p:sldId id="362" r:id="rId6"/>
    <p:sldId id="364" r:id="rId7"/>
    <p:sldId id="369" r:id="rId8"/>
    <p:sldId id="370" r:id="rId9"/>
    <p:sldId id="383" r:id="rId10"/>
    <p:sldId id="386" r:id="rId11"/>
    <p:sldId id="365" r:id="rId12"/>
    <p:sldId id="366" r:id="rId13"/>
    <p:sldId id="367" r:id="rId14"/>
    <p:sldId id="368" r:id="rId15"/>
    <p:sldId id="363" r:id="rId16"/>
    <p:sldId id="360" r:id="rId17"/>
    <p:sldId id="371" r:id="rId18"/>
    <p:sldId id="385" r:id="rId19"/>
    <p:sldId id="384" r:id="rId20"/>
    <p:sldId id="376" r:id="rId21"/>
    <p:sldId id="305" r:id="rId22"/>
    <p:sldId id="350" r:id="rId23"/>
    <p:sldId id="344" r:id="rId24"/>
    <p:sldId id="377" r:id="rId25"/>
    <p:sldId id="343" r:id="rId26"/>
    <p:sldId id="346" r:id="rId27"/>
    <p:sldId id="267" r:id="rId28"/>
    <p:sldId id="352" r:id="rId29"/>
    <p:sldId id="341" r:id="rId30"/>
    <p:sldId id="347" r:id="rId31"/>
    <p:sldId id="348" r:id="rId32"/>
    <p:sldId id="349" r:id="rId33"/>
    <p:sldId id="379" r:id="rId34"/>
    <p:sldId id="381" r:id="rId35"/>
    <p:sldId id="380" r:id="rId36"/>
    <p:sldId id="353" r:id="rId37"/>
    <p:sldId id="342" r:id="rId38"/>
    <p:sldId id="351" r:id="rId39"/>
    <p:sldId id="382" r:id="rId40"/>
    <p:sldId id="270" r:id="rId41"/>
    <p:sldId id="355" r:id="rId42"/>
    <p:sldId id="357" r:id="rId43"/>
    <p:sldId id="358" r:id="rId44"/>
    <p:sldId id="373" r:id="rId45"/>
    <p:sldId id="359" r:id="rId46"/>
    <p:sldId id="316"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8267E"/>
    <a:srgbClr val="605936"/>
    <a:srgbClr val="9F20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44" autoAdjust="0"/>
  </p:normalViewPr>
  <p:slideViewPr>
    <p:cSldViewPr>
      <p:cViewPr varScale="1">
        <p:scale>
          <a:sx n="82" d="100"/>
          <a:sy n="82" d="100"/>
        </p:scale>
        <p:origin x="164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D3594-78AF-499F-9D31-16F2B149A355}" type="datetimeFigureOut">
              <a:rPr lang="en-US" smtClean="0"/>
              <a:t>4/3/2024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47CD6-B7F3-44D9-B554-8FBBA167F138}" type="slidenum">
              <a:rPr lang="en-US" smtClean="0"/>
              <a:t>‹#›</a:t>
            </a:fld>
            <a:endParaRPr lang="en-US"/>
          </a:p>
        </p:txBody>
      </p:sp>
    </p:spTree>
    <p:extLst>
      <p:ext uri="{BB962C8B-B14F-4D97-AF65-F5344CB8AC3E}">
        <p14:creationId xmlns:p14="http://schemas.microsoft.com/office/powerpoint/2010/main" val="324681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047CD6-B7F3-44D9-B554-8FBBA167F138}" type="slidenum">
              <a:rPr lang="en-US" smtClean="0"/>
              <a:t>21</a:t>
            </a:fld>
            <a:endParaRPr lang="en-US"/>
          </a:p>
        </p:txBody>
      </p:sp>
    </p:spTree>
    <p:extLst>
      <p:ext uri="{BB962C8B-B14F-4D97-AF65-F5344CB8AC3E}">
        <p14:creationId xmlns:p14="http://schemas.microsoft.com/office/powerpoint/2010/main" val="216353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047CD6-B7F3-44D9-B554-8FBBA167F138}" type="slidenum">
              <a:rPr lang="en-US" smtClean="0"/>
              <a:t>22</a:t>
            </a:fld>
            <a:endParaRPr lang="en-US"/>
          </a:p>
        </p:txBody>
      </p:sp>
    </p:spTree>
    <p:extLst>
      <p:ext uri="{BB962C8B-B14F-4D97-AF65-F5344CB8AC3E}">
        <p14:creationId xmlns:p14="http://schemas.microsoft.com/office/powerpoint/2010/main" val="426911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047CD6-B7F3-44D9-B554-8FBBA167F138}" type="slidenum">
              <a:rPr lang="en-US" smtClean="0"/>
              <a:t>23</a:t>
            </a:fld>
            <a:endParaRPr lang="en-US"/>
          </a:p>
        </p:txBody>
      </p:sp>
    </p:spTree>
    <p:extLst>
      <p:ext uri="{BB962C8B-B14F-4D97-AF65-F5344CB8AC3E}">
        <p14:creationId xmlns:p14="http://schemas.microsoft.com/office/powerpoint/2010/main" val="288998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C9FF7B-E7DE-4DCE-8607-B7151C4E113A}"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9FF7B-E7DE-4DCE-8607-B7151C4E113A}"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9FF7B-E7DE-4DCE-8607-B7151C4E113A}"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9BA9DA-18F6-4684-8F2D-92BD5F77C39F}"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1042850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BA9DA-18F6-4684-8F2D-92BD5F77C39F}"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3603690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9BA9DA-18F6-4684-8F2D-92BD5F77C39F}"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1733014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BA9DA-18F6-4684-8F2D-92BD5F77C39F}"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2612381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9BA9DA-18F6-4684-8F2D-92BD5F77C39F}" type="datetimeFigureOut">
              <a:rPr lang="en-US" smtClean="0"/>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3211341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9BA9DA-18F6-4684-8F2D-92BD5F77C39F}" type="datetimeFigureOut">
              <a:rPr lang="en-US" smtClean="0"/>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1424987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BA9DA-18F6-4684-8F2D-92BD5F77C39F}" type="datetimeFigureOut">
              <a:rPr lang="en-US" smtClean="0"/>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873287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9BA9DA-18F6-4684-8F2D-92BD5F77C39F}"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372624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9FF7B-E7DE-4DCE-8607-B7151C4E113A}"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9BA9DA-18F6-4684-8F2D-92BD5F77C39F}" type="datetimeFigureOut">
              <a:rPr lang="en-US" smtClean="0"/>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3597440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BA9DA-18F6-4684-8F2D-92BD5F77C39F}"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2336660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BA9DA-18F6-4684-8F2D-92BD5F77C39F}" type="datetimeFigureOut">
              <a:rPr lang="en-US" smtClean="0"/>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41CF43-C3E6-453E-9D1D-E332422948F0}" type="slidenum">
              <a:rPr lang="en-US" smtClean="0"/>
              <a:t>‹#›</a:t>
            </a:fld>
            <a:endParaRPr lang="en-US"/>
          </a:p>
        </p:txBody>
      </p:sp>
    </p:spTree>
    <p:extLst>
      <p:ext uri="{BB962C8B-B14F-4D97-AF65-F5344CB8AC3E}">
        <p14:creationId xmlns:p14="http://schemas.microsoft.com/office/powerpoint/2010/main" val="735486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C9FF7B-E7DE-4DCE-8607-B7151C4E113A}"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C9FF7B-E7DE-4DCE-8607-B7151C4E113A}"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C9FF7B-E7DE-4DCE-8607-B7151C4E113A}" type="datetimeFigureOut">
              <a:rPr lang="en-US" smtClean="0"/>
              <a:pPr/>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C9FF7B-E7DE-4DCE-8607-B7151C4E113A}" type="datetimeFigureOut">
              <a:rPr lang="en-US" smtClean="0"/>
              <a:pPr/>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9FF7B-E7DE-4DCE-8607-B7151C4E113A}" type="datetimeFigureOut">
              <a:rPr lang="en-US" smtClean="0"/>
              <a:pPr/>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C9FF7B-E7DE-4DCE-8607-B7151C4E113A}"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C9FF7B-E7DE-4DCE-8607-B7151C4E113A}"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F43C05-D878-40A8-AF17-2F5AEA6837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9FF7B-E7DE-4DCE-8607-B7151C4E113A}" type="datetimeFigureOut">
              <a:rPr lang="en-US" smtClean="0"/>
              <a:pPr/>
              <a:t>4/3/2024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43C05-D878-40A8-AF17-2F5AEA6837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BA9DA-18F6-4684-8F2D-92BD5F77C39F}" type="datetimeFigureOut">
              <a:rPr lang="en-US" smtClean="0"/>
              <a:t>4/3/2024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1CF43-C3E6-453E-9D1D-E332422948F0}" type="slidenum">
              <a:rPr lang="en-US" smtClean="0"/>
              <a:t>‹#›</a:t>
            </a:fld>
            <a:endParaRPr lang="en-US"/>
          </a:p>
        </p:txBody>
      </p:sp>
    </p:spTree>
    <p:extLst>
      <p:ext uri="{BB962C8B-B14F-4D97-AF65-F5344CB8AC3E}">
        <p14:creationId xmlns:p14="http://schemas.microsoft.com/office/powerpoint/2010/main" val="35606432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fif"/><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4.wdp"/></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990600" y="1809839"/>
            <a:ext cx="7360675" cy="1847761"/>
          </a:xfrm>
          <a:prstGeom prst="rect">
            <a:avLst/>
          </a:prstGeom>
          <a:noFill/>
          <a:ln w="9525">
            <a:noFill/>
            <a:miter lim="800000"/>
            <a:headEnd/>
            <a:tailEnd/>
          </a:ln>
        </p:spPr>
        <p:txBody>
          <a:bodyPr/>
          <a:lstStyle/>
          <a:p>
            <a:pPr algn="ctr" defTabSz="685800">
              <a:lnSpc>
                <a:spcPct val="110000"/>
              </a:lnSpc>
              <a:spcAft>
                <a:spcPts val="225"/>
              </a:spcAft>
              <a:buClr>
                <a:srgbClr val="44546A"/>
              </a:buClr>
              <a:buSzPct val="70000"/>
              <a:defRPr/>
            </a:pPr>
            <a:r>
              <a:rPr lang="en-US" sz="3300" b="1" dirty="0">
                <a:solidFill>
                  <a:srgbClr val="C00000"/>
                </a:solidFill>
                <a:latin typeface="Times New Roman" panose="02020603050405020304" pitchFamily="18" charset="0"/>
                <a:ea typeface="#9Slide02 Tieu de rat dai 01" panose="02000000000000000000" pitchFamily="2" charset="0"/>
                <a:cs typeface="Times New Roman" panose="02020603050405020304" pitchFamily="18" charset="0"/>
              </a:rPr>
              <a:t>BÀI 2: TRAO ĐỔI NƯỚC VÀ KHOÁNG Ở THỰC VẬT</a:t>
            </a:r>
            <a:endParaRPr lang="vi-VN" sz="3300" b="1" dirty="0">
              <a:solidFill>
                <a:srgbClr val="C00000"/>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812972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0 Loại cây thủy sinh không cần CO2 - Aqua 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2560" y="788168"/>
            <a:ext cx="4996639" cy="38241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6666" y="5334000"/>
            <a:ext cx="2988129"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cạn</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846814" y="5334000"/>
            <a:ext cx="2988129"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00133" y="788168"/>
            <a:ext cx="3454662" cy="3824144"/>
          </a:xfrm>
          <a:prstGeom prst="rect">
            <a:avLst/>
          </a:prstGeom>
        </p:spPr>
      </p:pic>
      <p:sp>
        <p:nvSpPr>
          <p:cNvPr id="6" name="TextBox 5">
            <a:extLst>
              <a:ext uri="{FF2B5EF4-FFF2-40B4-BE49-F238E27FC236}">
                <a16:creationId xmlns:a16="http://schemas.microsoft.com/office/drawing/2014/main" id="{95B0F783-038A-CB4B-85B0-1BD708D348C2}"/>
              </a:ext>
            </a:extLst>
          </p:cNvPr>
          <p:cNvSpPr txBox="1"/>
          <p:nvPr/>
        </p:nvSpPr>
        <p:spPr>
          <a:xfrm>
            <a:off x="0" y="149294"/>
            <a:ext cx="9144000" cy="498598"/>
          </a:xfrm>
          <a:prstGeom prst="rect">
            <a:avLst/>
          </a:prstGeom>
          <a:noFill/>
        </p:spPr>
        <p:txBody>
          <a:bodyPr wrap="square" rtlCol="0" anchor="ctr">
            <a:spAutoFit/>
          </a:bodyPr>
          <a:lstStyle/>
          <a:p>
            <a:pPr algn="ctr">
              <a:lnSpc>
                <a:spcPct val="110000"/>
              </a:lnSpc>
            </a:pPr>
            <a:r>
              <a:rPr lang="en-US" sz="2400" b="1">
                <a:latin typeface="Times New Roman" panose="02020603050405020304" pitchFamily="18" charset="0"/>
                <a:ea typeface="#9Slide02 Tieu de rat dai 01" panose="02000000000000000000" pitchFamily="2" charset="0"/>
                <a:cs typeface="Times New Roman" panose="02020603050405020304" pitchFamily="18" charset="0"/>
              </a:rPr>
              <a:t>II. QUÁ TRÌNH TRAO ĐỔI NƯỚC VÀ KHOÁNG Ở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THỰC</a:t>
            </a:r>
            <a:r>
              <a:rPr lang="en-US" sz="2400" b="1" dirty="0">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VẬT</a:t>
            </a:r>
            <a:endParaRPr lang="vi-VN" sz="2400" b="1" dirty="0">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941739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92" y="614893"/>
            <a:ext cx="5872344" cy="3440036"/>
          </a:xfrm>
          <a:prstGeom prst="rect">
            <a:avLst/>
          </a:prstGeom>
        </p:spPr>
      </p:pic>
      <p:pic>
        <p:nvPicPr>
          <p:cNvPr id="4" name="Picture 3"/>
          <p:cNvPicPr>
            <a:picLocks noChangeAspect="1"/>
          </p:cNvPicPr>
          <p:nvPr/>
        </p:nvPicPr>
        <p:blipFill>
          <a:blip r:embed="rId3"/>
          <a:stretch>
            <a:fillRect/>
          </a:stretch>
        </p:blipFill>
        <p:spPr>
          <a:xfrm>
            <a:off x="3688525" y="3276601"/>
            <a:ext cx="5455476" cy="3592286"/>
          </a:xfrm>
          <a:prstGeom prst="rect">
            <a:avLst/>
          </a:prstGeom>
        </p:spPr>
      </p:pic>
      <p:sp>
        <p:nvSpPr>
          <p:cNvPr id="3" name="TextBox 2"/>
          <p:cNvSpPr txBox="1"/>
          <p:nvPr/>
        </p:nvSpPr>
        <p:spPr>
          <a:xfrm>
            <a:off x="411925" y="5094515"/>
            <a:ext cx="32766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5B0F783-038A-CB4B-85B0-1BD708D348C2}"/>
              </a:ext>
            </a:extLst>
          </p:cNvPr>
          <p:cNvSpPr txBox="1"/>
          <p:nvPr/>
        </p:nvSpPr>
        <p:spPr>
          <a:xfrm>
            <a:off x="0" y="149294"/>
            <a:ext cx="9144000" cy="498598"/>
          </a:xfrm>
          <a:prstGeom prst="rect">
            <a:avLst/>
          </a:prstGeom>
          <a:noFill/>
        </p:spPr>
        <p:txBody>
          <a:bodyPr wrap="square" rtlCol="0" anchor="ctr">
            <a:spAutoFit/>
          </a:bodyPr>
          <a:lstStyle/>
          <a:p>
            <a:pPr algn="ctr">
              <a:lnSpc>
                <a:spcPct val="110000"/>
              </a:lnSpc>
            </a:pPr>
            <a:r>
              <a:rPr lang="en-US" sz="2400" b="1">
                <a:latin typeface="Times New Roman" panose="02020603050405020304" pitchFamily="18" charset="0"/>
                <a:ea typeface="#9Slide02 Tieu de rat dai 01" panose="02000000000000000000" pitchFamily="2" charset="0"/>
                <a:cs typeface="Times New Roman" panose="02020603050405020304" pitchFamily="18" charset="0"/>
              </a:rPr>
              <a:t>II. QUÁ TRÌNH TRAO ĐỔI NƯỚC VÀ KHOÁNG Ở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THỰC</a:t>
            </a:r>
            <a:r>
              <a:rPr lang="en-US" sz="2400" b="1" dirty="0">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VẬT</a:t>
            </a:r>
            <a:endParaRPr lang="vi-VN" sz="2400" b="1" dirty="0">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32268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Quan sát hình 2.4, mô tả con đường di chuyển của nước và khoáng từ tế bào  lông hút vào trong r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919357"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B0F783-038A-CB4B-85B0-1BD708D348C2}"/>
              </a:ext>
            </a:extLst>
          </p:cNvPr>
          <p:cNvSpPr txBox="1"/>
          <p:nvPr/>
        </p:nvSpPr>
        <p:spPr>
          <a:xfrm>
            <a:off x="0" y="149294"/>
            <a:ext cx="9144000" cy="498598"/>
          </a:xfrm>
          <a:prstGeom prst="rect">
            <a:avLst/>
          </a:prstGeom>
          <a:noFill/>
        </p:spPr>
        <p:txBody>
          <a:bodyPr wrap="square" rtlCol="0" anchor="ctr">
            <a:spAutoFit/>
          </a:bodyPr>
          <a:lstStyle/>
          <a:p>
            <a:pPr algn="ctr">
              <a:lnSpc>
                <a:spcPct val="110000"/>
              </a:lnSpc>
            </a:pPr>
            <a:r>
              <a:rPr lang="en-US" sz="2400" b="1">
                <a:latin typeface="Times New Roman" panose="02020603050405020304" pitchFamily="18" charset="0"/>
                <a:ea typeface="#9Slide02 Tieu de rat dai 01" panose="02000000000000000000" pitchFamily="2" charset="0"/>
                <a:cs typeface="Times New Roman" panose="02020603050405020304" pitchFamily="18" charset="0"/>
              </a:rPr>
              <a:t>II. QUÁ TRÌNH TRAO ĐỔI NƯỚC VÀ KHOÁNG Ở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THỰC</a:t>
            </a:r>
            <a:r>
              <a:rPr lang="en-US" sz="2400" b="1" dirty="0">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VẬT</a:t>
            </a:r>
            <a:endParaRPr lang="vi-VN" sz="2400" b="1" dirty="0">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7070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066800"/>
            <a:ext cx="8398838" cy="4343400"/>
          </a:xfrm>
          <a:prstGeom prst="rect">
            <a:avLst/>
          </a:prstGeom>
        </p:spPr>
      </p:pic>
      <p:sp>
        <p:nvSpPr>
          <p:cNvPr id="4" name="TextBox 3">
            <a:extLst>
              <a:ext uri="{FF2B5EF4-FFF2-40B4-BE49-F238E27FC236}">
                <a16:creationId xmlns:a16="http://schemas.microsoft.com/office/drawing/2014/main" id="{95B0F783-038A-CB4B-85B0-1BD708D348C2}"/>
              </a:ext>
            </a:extLst>
          </p:cNvPr>
          <p:cNvSpPr txBox="1"/>
          <p:nvPr/>
        </p:nvSpPr>
        <p:spPr>
          <a:xfrm>
            <a:off x="0" y="149294"/>
            <a:ext cx="9144000" cy="498598"/>
          </a:xfrm>
          <a:prstGeom prst="rect">
            <a:avLst/>
          </a:prstGeom>
          <a:noFill/>
        </p:spPr>
        <p:txBody>
          <a:bodyPr wrap="square" rtlCol="0" anchor="ctr">
            <a:spAutoFit/>
          </a:bodyPr>
          <a:lstStyle/>
          <a:p>
            <a:pPr algn="ctr">
              <a:lnSpc>
                <a:spcPct val="110000"/>
              </a:lnSpc>
            </a:pPr>
            <a:r>
              <a:rPr lang="en-US" sz="2400" b="1">
                <a:latin typeface="Times New Roman" panose="02020603050405020304" pitchFamily="18" charset="0"/>
                <a:ea typeface="#9Slide02 Tieu de rat dai 01" panose="02000000000000000000" pitchFamily="2" charset="0"/>
                <a:cs typeface="Times New Roman" panose="02020603050405020304" pitchFamily="18" charset="0"/>
              </a:rPr>
              <a:t>II. QUÁ TRÌNH TRAO ĐỔI NƯỚC VÀ KHOÁNG Ở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THỰC</a:t>
            </a:r>
            <a:r>
              <a:rPr lang="en-US" sz="2400" b="1" dirty="0">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VẬT</a:t>
            </a:r>
            <a:endParaRPr lang="vi-VN" sz="2400" b="1" dirty="0">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19910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685800"/>
            <a:ext cx="8459504" cy="5562600"/>
          </a:xfrm>
          <a:prstGeom prst="rect">
            <a:avLst/>
          </a:prstGeom>
        </p:spPr>
      </p:pic>
      <p:sp>
        <p:nvSpPr>
          <p:cNvPr id="3" name="TextBox 2">
            <a:extLst>
              <a:ext uri="{FF2B5EF4-FFF2-40B4-BE49-F238E27FC236}">
                <a16:creationId xmlns:a16="http://schemas.microsoft.com/office/drawing/2014/main" id="{95B0F783-038A-CB4B-85B0-1BD708D348C2}"/>
              </a:ext>
            </a:extLst>
          </p:cNvPr>
          <p:cNvSpPr txBox="1"/>
          <p:nvPr/>
        </p:nvSpPr>
        <p:spPr>
          <a:xfrm>
            <a:off x="0" y="149294"/>
            <a:ext cx="9144000" cy="498598"/>
          </a:xfrm>
          <a:prstGeom prst="rect">
            <a:avLst/>
          </a:prstGeom>
          <a:noFill/>
        </p:spPr>
        <p:txBody>
          <a:bodyPr wrap="square" rtlCol="0" anchor="ctr">
            <a:spAutoFit/>
          </a:bodyPr>
          <a:lstStyle/>
          <a:p>
            <a:pPr algn="ctr">
              <a:lnSpc>
                <a:spcPct val="110000"/>
              </a:lnSpc>
            </a:pPr>
            <a:r>
              <a:rPr lang="en-US" sz="2400" b="1">
                <a:latin typeface="Times New Roman" panose="02020603050405020304" pitchFamily="18" charset="0"/>
                <a:ea typeface="#9Slide02 Tieu de rat dai 01" panose="02000000000000000000" pitchFamily="2" charset="0"/>
                <a:cs typeface="Times New Roman" panose="02020603050405020304" pitchFamily="18" charset="0"/>
              </a:rPr>
              <a:t>II. QUÁ TRÌNH TRAO ĐỔI NƯỚC VÀ KHOÁNG Ở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THỰC</a:t>
            </a:r>
            <a:r>
              <a:rPr lang="en-US" sz="2400" b="1" dirty="0">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VẬT</a:t>
            </a:r>
            <a:endParaRPr lang="vi-VN" sz="2400" b="1" dirty="0">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223085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pic>
        <p:nvPicPr>
          <p:cNvPr id="2" name="Picture 1"/>
          <p:cNvPicPr>
            <a:picLocks noChangeAspect="1"/>
          </p:cNvPicPr>
          <p:nvPr/>
        </p:nvPicPr>
        <p:blipFill>
          <a:blip r:embed="rId2"/>
          <a:stretch>
            <a:fillRect/>
          </a:stretch>
        </p:blipFill>
        <p:spPr>
          <a:xfrm>
            <a:off x="1600200" y="990600"/>
            <a:ext cx="6836586" cy="4648200"/>
          </a:xfrm>
          <a:prstGeom prst="rect">
            <a:avLst/>
          </a:prstGeom>
        </p:spPr>
      </p:pic>
      <p:sp>
        <p:nvSpPr>
          <p:cNvPr id="4" name="TextBox 3">
            <a:extLst>
              <a:ext uri="{FF2B5EF4-FFF2-40B4-BE49-F238E27FC236}">
                <a16:creationId xmlns:a16="http://schemas.microsoft.com/office/drawing/2014/main" id="{95B0F783-038A-CB4B-85B0-1BD708D348C2}"/>
              </a:ext>
            </a:extLst>
          </p:cNvPr>
          <p:cNvSpPr txBox="1"/>
          <p:nvPr/>
        </p:nvSpPr>
        <p:spPr>
          <a:xfrm>
            <a:off x="0" y="149294"/>
            <a:ext cx="9144000" cy="498598"/>
          </a:xfrm>
          <a:prstGeom prst="rect">
            <a:avLst/>
          </a:prstGeom>
          <a:noFill/>
        </p:spPr>
        <p:txBody>
          <a:bodyPr wrap="square" rtlCol="0" anchor="ctr">
            <a:spAutoFit/>
          </a:bodyPr>
          <a:lstStyle/>
          <a:p>
            <a:pPr algn="ctr">
              <a:lnSpc>
                <a:spcPct val="110000"/>
              </a:lnSpc>
            </a:pPr>
            <a:r>
              <a:rPr lang="en-US" sz="2400" b="1">
                <a:latin typeface="Times New Roman" panose="02020603050405020304" pitchFamily="18" charset="0"/>
                <a:ea typeface="#9Slide02 Tieu de rat dai 01" panose="02000000000000000000" pitchFamily="2" charset="0"/>
                <a:cs typeface="Times New Roman" panose="02020603050405020304" pitchFamily="18" charset="0"/>
              </a:rPr>
              <a:t>II. QUÁ TRÌNH TRAO ĐỔI NƯỚC VÀ KHOÁNG Ở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THỰC</a:t>
            </a:r>
            <a:r>
              <a:rPr lang="en-US" sz="2400" b="1" dirty="0">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2400" b="1" dirty="0" err="1">
                <a:latin typeface="Times New Roman" panose="02020603050405020304" pitchFamily="18" charset="0"/>
                <a:ea typeface="#9Slide02 Tieu de rat dai 01" panose="02000000000000000000" pitchFamily="2" charset="0"/>
                <a:cs typeface="Times New Roman" panose="02020603050405020304" pitchFamily="18" charset="0"/>
              </a:rPr>
              <a:t>VẬT</a:t>
            </a:r>
            <a:endParaRPr lang="vi-VN" sz="2400" b="1" dirty="0">
              <a:latin typeface="Times New Roman" panose="02020603050405020304" pitchFamily="18" charset="0"/>
              <a:ea typeface="#9Slide02 Tieu de rat dai 01"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311650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400" y="762000"/>
            <a:ext cx="8229599" cy="5924270"/>
          </a:xfrm>
          <a:prstGeom prst="rect">
            <a:avLst/>
          </a:prstGeom>
        </p:spPr>
      </p:pic>
      <p:sp>
        <p:nvSpPr>
          <p:cNvPr id="6" name="TextBox 5"/>
          <p:cNvSpPr txBox="1"/>
          <p:nvPr/>
        </p:nvSpPr>
        <p:spPr>
          <a:xfrm>
            <a:off x="380999" y="366435"/>
            <a:ext cx="8534400"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Phiếu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2: </a:t>
            </a:r>
            <a:r>
              <a:rPr lang="en-US" b="1" dirty="0" err="1">
                <a:latin typeface="Times New Roman" panose="02020603050405020304" pitchFamily="18" charset="0"/>
                <a:cs typeface="Times New Roman" panose="02020603050405020304" pitchFamily="18" charset="0"/>
              </a:rPr>
              <a:t>Hấp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thụ</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khoáng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chuyển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cây</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0885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0999" y="366435"/>
            <a:ext cx="8534400"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Phiếu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2: </a:t>
            </a:r>
            <a:r>
              <a:rPr lang="en-US" b="1" dirty="0" err="1">
                <a:latin typeface="Times New Roman" panose="02020603050405020304" pitchFamily="18" charset="0"/>
                <a:cs typeface="Times New Roman" panose="02020603050405020304" pitchFamily="18" charset="0"/>
              </a:rPr>
              <a:t>Hấp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thụ</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khoáng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chuyển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cây</a:t>
            </a:r>
            <a:endParaRPr lang="en-US"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028699" y="914400"/>
            <a:ext cx="7239000" cy="5807257"/>
          </a:xfrm>
          <a:prstGeom prst="rect">
            <a:avLst/>
          </a:prstGeom>
        </p:spPr>
      </p:pic>
    </p:spTree>
    <p:extLst>
      <p:ext uri="{BB962C8B-B14F-4D97-AF65-F5344CB8AC3E}">
        <p14:creationId xmlns:p14="http://schemas.microsoft.com/office/powerpoint/2010/main" val="2244594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381000"/>
            <a:ext cx="8437013" cy="5943600"/>
          </a:xfrm>
          <a:prstGeom prst="rect">
            <a:avLst/>
          </a:prstGeom>
        </p:spPr>
      </p:pic>
    </p:spTree>
    <p:extLst>
      <p:ext uri="{BB962C8B-B14F-4D97-AF65-F5344CB8AC3E}">
        <p14:creationId xmlns:p14="http://schemas.microsoft.com/office/powerpoint/2010/main" val="2844481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28600"/>
            <a:ext cx="8552584" cy="6477000"/>
          </a:xfrm>
          <a:prstGeom prst="rect">
            <a:avLst/>
          </a:prstGeom>
        </p:spPr>
      </p:pic>
    </p:spTree>
    <p:extLst>
      <p:ext uri="{BB962C8B-B14F-4D97-AF65-F5344CB8AC3E}">
        <p14:creationId xmlns:p14="http://schemas.microsoft.com/office/powerpoint/2010/main" val="312620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5A7CAF-75D9-484A-BEA5-9F4C11C0336B}"/>
              </a:ext>
            </a:extLst>
          </p:cNvPr>
          <p:cNvSpPr/>
          <p:nvPr/>
        </p:nvSpPr>
        <p:spPr>
          <a:xfrm>
            <a:off x="2056995" y="1131943"/>
            <a:ext cx="5913095" cy="783255"/>
          </a:xfrm>
          <a:prstGeom prst="rect">
            <a:avLst/>
          </a:prstGeom>
          <a:solidFill>
            <a:srgbClr val="D3D3D3"/>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013">
              <a:solidFill>
                <a:sysClr val="window" lastClr="FFFFFF"/>
              </a:solidFill>
              <a:latin typeface="Calibri" panose="020F0502020204030204"/>
            </a:endParaRPr>
          </a:p>
        </p:txBody>
      </p:sp>
      <p:sp>
        <p:nvSpPr>
          <p:cNvPr id="7" name="TextBox 33">
            <a:extLst>
              <a:ext uri="{FF2B5EF4-FFF2-40B4-BE49-F238E27FC236}">
                <a16:creationId xmlns:a16="http://schemas.microsoft.com/office/drawing/2014/main" id="{AF97EE4B-79C4-46DE-8056-D294920BCD4F}"/>
              </a:ext>
            </a:extLst>
          </p:cNvPr>
          <p:cNvSpPr txBox="1"/>
          <p:nvPr/>
        </p:nvSpPr>
        <p:spPr>
          <a:xfrm>
            <a:off x="1689975" y="1285286"/>
            <a:ext cx="5609055"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cap="all">
                <a:latin typeface="Bahnschrift SemiCondensed" panose="020B0502040204020203" pitchFamily="34" charset="0"/>
              </a:rPr>
              <a:t>I</a:t>
            </a:r>
            <a:r>
              <a:rPr lang="en-US" b="1" cap="all">
                <a:latin typeface="Times New Roman" panose="02020603050405020304" pitchFamily="18" charset="0"/>
                <a:cs typeface="Times New Roman" panose="02020603050405020304" pitchFamily="18" charset="0"/>
              </a:rPr>
              <a:t>. VAI </a:t>
            </a:r>
            <a:r>
              <a:rPr lang="en-US" b="1" cap="all" dirty="0">
                <a:latin typeface="Times New Roman" panose="02020603050405020304" pitchFamily="18" charset="0"/>
                <a:cs typeface="Times New Roman" panose="02020603050405020304" pitchFamily="18" charset="0"/>
              </a:rPr>
              <a:t>TRÒ CỦA NƯỚC </a:t>
            </a:r>
            <a:r>
              <a:rPr lang="en-US" b="1" cap="all">
                <a:latin typeface="Times New Roman" panose="02020603050405020304" pitchFamily="18" charset="0"/>
                <a:cs typeface="Times New Roman" panose="02020603050405020304" pitchFamily="18" charset="0"/>
              </a:rPr>
              <a:t>VÀ CHẤT KHOÁNG</a:t>
            </a:r>
            <a:endParaRPr lang="en-US" b="1" cap="all" dirty="0">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A144DE3F-2844-4543-9326-40650CE73368}"/>
              </a:ext>
            </a:extLst>
          </p:cNvPr>
          <p:cNvSpPr/>
          <p:nvPr/>
        </p:nvSpPr>
        <p:spPr>
          <a:xfrm>
            <a:off x="1208691" y="4161551"/>
            <a:ext cx="912277" cy="879597"/>
          </a:xfrm>
          <a:prstGeom prst="ellipse">
            <a:avLst/>
          </a:prstGeom>
          <a:solidFill>
            <a:srgbClr val="FE7600"/>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horz" wrap="square" lIns="0" tIns="25718" rIns="0"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025" b="1" dirty="0">
                <a:solidFill>
                  <a:sysClr val="window" lastClr="FFFFFF"/>
                </a:solidFill>
                <a:effectLst>
                  <a:outerShdw blurRad="38100" dist="38100" dir="2700000" algn="tl">
                    <a:srgbClr val="000000">
                      <a:alpha val="43137"/>
                    </a:srgbClr>
                  </a:outerShdw>
                </a:effectLst>
                <a:latin typeface="Calibri" panose="020F0502020204030204"/>
              </a:rPr>
              <a:t>04</a:t>
            </a:r>
          </a:p>
        </p:txBody>
      </p:sp>
      <p:sp>
        <p:nvSpPr>
          <p:cNvPr id="22" name="Oval 21">
            <a:extLst>
              <a:ext uri="{FF2B5EF4-FFF2-40B4-BE49-F238E27FC236}">
                <a16:creationId xmlns:a16="http://schemas.microsoft.com/office/drawing/2014/main" id="{0F88B589-7F83-49B7-A832-1134ECF929A7}"/>
              </a:ext>
            </a:extLst>
          </p:cNvPr>
          <p:cNvSpPr/>
          <p:nvPr/>
        </p:nvSpPr>
        <p:spPr>
          <a:xfrm>
            <a:off x="1159021" y="3173521"/>
            <a:ext cx="912277" cy="857251"/>
          </a:xfrm>
          <a:prstGeom prst="ellipse">
            <a:avLst/>
          </a:prstGeom>
          <a:solidFill>
            <a:srgbClr val="B1DB15"/>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horz" wrap="square" lIns="0" tIns="25718" rIns="0"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025" b="1" dirty="0">
                <a:solidFill>
                  <a:sysClr val="window" lastClr="FFFFFF"/>
                </a:solidFill>
                <a:effectLst>
                  <a:outerShdw blurRad="38100" dist="38100" dir="2700000" algn="tl">
                    <a:srgbClr val="000000">
                      <a:alpha val="43137"/>
                    </a:srgbClr>
                  </a:outerShdw>
                </a:effectLst>
                <a:latin typeface="Calibri" panose="020F0502020204030204"/>
              </a:rPr>
              <a:t>03</a:t>
            </a:r>
          </a:p>
        </p:txBody>
      </p:sp>
      <p:sp>
        <p:nvSpPr>
          <p:cNvPr id="25" name="Oval 24">
            <a:extLst>
              <a:ext uri="{FF2B5EF4-FFF2-40B4-BE49-F238E27FC236}">
                <a16:creationId xmlns:a16="http://schemas.microsoft.com/office/drawing/2014/main" id="{511A3FB2-E029-4EBC-88A5-EAC5801C6768}"/>
              </a:ext>
            </a:extLst>
          </p:cNvPr>
          <p:cNvSpPr/>
          <p:nvPr/>
        </p:nvSpPr>
        <p:spPr>
          <a:xfrm>
            <a:off x="1181700" y="2086637"/>
            <a:ext cx="912277" cy="868600"/>
          </a:xfrm>
          <a:prstGeom prst="ellipse">
            <a:avLst/>
          </a:prstGeom>
          <a:solidFill>
            <a:srgbClr val="00A891"/>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horz" wrap="square" lIns="0" tIns="25718" rIns="0"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025" b="1" dirty="0">
                <a:solidFill>
                  <a:sysClr val="window" lastClr="FFFFFF"/>
                </a:solidFill>
                <a:effectLst>
                  <a:outerShdw blurRad="38100" dist="38100" dir="2700000" algn="tl">
                    <a:srgbClr val="000000">
                      <a:alpha val="43137"/>
                    </a:srgbClr>
                  </a:outerShdw>
                </a:effectLst>
                <a:latin typeface="Calibri" panose="020F0502020204030204"/>
              </a:rPr>
              <a:t>02</a:t>
            </a:r>
          </a:p>
        </p:txBody>
      </p:sp>
      <p:sp>
        <p:nvSpPr>
          <p:cNvPr id="28" name="Oval 27">
            <a:extLst>
              <a:ext uri="{FF2B5EF4-FFF2-40B4-BE49-F238E27FC236}">
                <a16:creationId xmlns:a16="http://schemas.microsoft.com/office/drawing/2014/main" id="{26615C2C-C45F-432E-B84E-8FC0321311B6}"/>
              </a:ext>
            </a:extLst>
          </p:cNvPr>
          <p:cNvSpPr/>
          <p:nvPr/>
        </p:nvSpPr>
        <p:spPr>
          <a:xfrm>
            <a:off x="1173325" y="1023473"/>
            <a:ext cx="883670" cy="869616"/>
          </a:xfrm>
          <a:prstGeom prst="ellipse">
            <a:avLst/>
          </a:prstGeom>
          <a:solidFill>
            <a:srgbClr val="013D4D"/>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horz" wrap="square" lIns="0" tIns="25718" rIns="0"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025" b="1" dirty="0">
                <a:solidFill>
                  <a:sysClr val="window" lastClr="FFFFFF"/>
                </a:solidFill>
                <a:effectLst>
                  <a:outerShdw blurRad="38100" dist="38100" dir="2700000" algn="tl">
                    <a:srgbClr val="000000">
                      <a:alpha val="43137"/>
                    </a:srgbClr>
                  </a:outerShdw>
                </a:effectLst>
                <a:latin typeface="Calibri" panose="020F0502020204030204"/>
              </a:rPr>
              <a:t>01</a:t>
            </a:r>
          </a:p>
        </p:txBody>
      </p:sp>
      <p:sp>
        <p:nvSpPr>
          <p:cNvPr id="30" name="Rectangle 29">
            <a:extLst>
              <a:ext uri="{FF2B5EF4-FFF2-40B4-BE49-F238E27FC236}">
                <a16:creationId xmlns:a16="http://schemas.microsoft.com/office/drawing/2014/main" id="{E75A7CAF-75D9-484A-BEA5-9F4C11C0336B}"/>
              </a:ext>
            </a:extLst>
          </p:cNvPr>
          <p:cNvSpPr/>
          <p:nvPr/>
        </p:nvSpPr>
        <p:spPr>
          <a:xfrm>
            <a:off x="2093977" y="2097864"/>
            <a:ext cx="5913095" cy="783255"/>
          </a:xfrm>
          <a:prstGeom prst="rect">
            <a:avLst/>
          </a:prstGeom>
          <a:solidFill>
            <a:srgbClr val="D3D3D3"/>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013">
              <a:solidFill>
                <a:sysClr val="window" lastClr="FFFFFF"/>
              </a:solidFill>
              <a:latin typeface="Calibri" panose="020F0502020204030204"/>
            </a:endParaRPr>
          </a:p>
        </p:txBody>
      </p:sp>
      <p:sp>
        <p:nvSpPr>
          <p:cNvPr id="10" name="TextBox 36">
            <a:extLst>
              <a:ext uri="{FF2B5EF4-FFF2-40B4-BE49-F238E27FC236}">
                <a16:creationId xmlns:a16="http://schemas.microsoft.com/office/drawing/2014/main" id="{A239B245-9A5D-4B45-907A-5EE97A648072}"/>
              </a:ext>
            </a:extLst>
          </p:cNvPr>
          <p:cNvSpPr txBox="1"/>
          <p:nvPr/>
        </p:nvSpPr>
        <p:spPr>
          <a:xfrm>
            <a:off x="2218031" y="2303283"/>
            <a:ext cx="5461492"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cap="all">
                <a:latin typeface="Times New Roman" panose="02020603050405020304" pitchFamily="18" charset="0"/>
                <a:cs typeface="Times New Roman" panose="02020603050405020304" pitchFamily="18" charset="0"/>
              </a:rPr>
              <a:t>II. QUÁ TRÌNH TRAO ĐỔI NƯỚC VÀ KHOÁNG Ở THỰC VẬT</a:t>
            </a:r>
            <a:endParaRPr lang="en-US" b="1" cap="all"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E75A7CAF-75D9-484A-BEA5-9F4C11C0336B}"/>
              </a:ext>
            </a:extLst>
          </p:cNvPr>
          <p:cNvSpPr/>
          <p:nvPr/>
        </p:nvSpPr>
        <p:spPr>
          <a:xfrm>
            <a:off x="2277107" y="4161551"/>
            <a:ext cx="5913095" cy="783255"/>
          </a:xfrm>
          <a:prstGeom prst="rect">
            <a:avLst/>
          </a:prstGeom>
          <a:solidFill>
            <a:srgbClr val="D3D3D3"/>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013">
              <a:solidFill>
                <a:sysClr val="window" lastClr="FFFFFF"/>
              </a:solidFill>
              <a:latin typeface="Calibri" panose="020F0502020204030204"/>
            </a:endParaRPr>
          </a:p>
        </p:txBody>
      </p:sp>
      <p:sp>
        <p:nvSpPr>
          <p:cNvPr id="32" name="Rectangle 31">
            <a:extLst>
              <a:ext uri="{FF2B5EF4-FFF2-40B4-BE49-F238E27FC236}">
                <a16:creationId xmlns:a16="http://schemas.microsoft.com/office/drawing/2014/main" id="{E75A7CAF-75D9-484A-BEA5-9F4C11C0336B}"/>
              </a:ext>
            </a:extLst>
          </p:cNvPr>
          <p:cNvSpPr/>
          <p:nvPr/>
        </p:nvSpPr>
        <p:spPr>
          <a:xfrm>
            <a:off x="2277107" y="3159313"/>
            <a:ext cx="5913095" cy="783255"/>
          </a:xfrm>
          <a:prstGeom prst="rect">
            <a:avLst/>
          </a:prstGeom>
          <a:solidFill>
            <a:srgbClr val="D3D3D3"/>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013">
              <a:solidFill>
                <a:sysClr val="window" lastClr="FFFFFF"/>
              </a:solidFill>
              <a:latin typeface="Calibri" panose="020F0502020204030204"/>
            </a:endParaRPr>
          </a:p>
        </p:txBody>
      </p:sp>
      <p:sp>
        <p:nvSpPr>
          <p:cNvPr id="13" name="TextBox 39">
            <a:extLst>
              <a:ext uri="{FF2B5EF4-FFF2-40B4-BE49-F238E27FC236}">
                <a16:creationId xmlns:a16="http://schemas.microsoft.com/office/drawing/2014/main" id="{49B18891-F4AD-4F36-A85E-D8BA691363E8}"/>
              </a:ext>
            </a:extLst>
          </p:cNvPr>
          <p:cNvSpPr txBox="1"/>
          <p:nvPr/>
        </p:nvSpPr>
        <p:spPr>
          <a:xfrm>
            <a:off x="2832514" y="3417480"/>
            <a:ext cx="503465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latin typeface="Times New Roman" panose="02020603050405020304" pitchFamily="18" charset="0"/>
                <a:cs typeface="Times New Roman" panose="02020603050405020304" pitchFamily="18" charset="0"/>
              </a:rPr>
              <a:t>III. DINH DƯỠNG NITROGEN</a:t>
            </a:r>
            <a:endParaRPr lang="en-US" b="1" cap="all" dirty="0">
              <a:latin typeface="Times New Roman" panose="02020603050405020304" pitchFamily="18" charset="0"/>
              <a:cs typeface="Times New Roman" panose="02020603050405020304" pitchFamily="18" charset="0"/>
            </a:endParaRPr>
          </a:p>
        </p:txBody>
      </p:sp>
      <p:sp>
        <p:nvSpPr>
          <p:cNvPr id="16" name="TextBox 72">
            <a:extLst>
              <a:ext uri="{FF2B5EF4-FFF2-40B4-BE49-F238E27FC236}">
                <a16:creationId xmlns:a16="http://schemas.microsoft.com/office/drawing/2014/main" id="{A2E35AF8-7E44-473C-8FAC-EBDC86DFC44E}"/>
              </a:ext>
            </a:extLst>
          </p:cNvPr>
          <p:cNvSpPr txBox="1"/>
          <p:nvPr/>
        </p:nvSpPr>
        <p:spPr>
          <a:xfrm>
            <a:off x="2600137" y="4220762"/>
            <a:ext cx="5934263"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A144DE3F-2844-4543-9326-40650CE73368}"/>
              </a:ext>
            </a:extLst>
          </p:cNvPr>
          <p:cNvSpPr/>
          <p:nvPr/>
        </p:nvSpPr>
        <p:spPr>
          <a:xfrm>
            <a:off x="1141594" y="5224036"/>
            <a:ext cx="912277" cy="879597"/>
          </a:xfrm>
          <a:prstGeom prst="ellipse">
            <a:avLst/>
          </a:prstGeom>
          <a:solidFill>
            <a:srgbClr val="FE7600"/>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horz" wrap="square" lIns="0" tIns="25718" rIns="0"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025" b="1">
                <a:solidFill>
                  <a:sysClr val="window" lastClr="FFFFFF"/>
                </a:solidFill>
                <a:effectLst>
                  <a:outerShdw blurRad="38100" dist="38100" dir="2700000" algn="tl">
                    <a:srgbClr val="000000">
                      <a:alpha val="43137"/>
                    </a:srgbClr>
                  </a:outerShdw>
                </a:effectLst>
                <a:latin typeface="Calibri" panose="020F0502020204030204"/>
              </a:rPr>
              <a:t>05</a:t>
            </a:r>
            <a:endParaRPr lang="en-US" sz="2025" b="1" dirty="0">
              <a:solidFill>
                <a:sysClr val="window" lastClr="FFFFFF"/>
              </a:solidFill>
              <a:effectLst>
                <a:outerShdw blurRad="38100" dist="38100" dir="2700000" algn="tl">
                  <a:srgbClr val="000000">
                    <a:alpha val="43137"/>
                  </a:srgbClr>
                </a:outerShdw>
              </a:effectLst>
              <a:latin typeface="Calibri" panose="020F0502020204030204"/>
            </a:endParaRPr>
          </a:p>
        </p:txBody>
      </p:sp>
      <p:sp>
        <p:nvSpPr>
          <p:cNvPr id="15" name="Rectangle 14">
            <a:extLst>
              <a:ext uri="{FF2B5EF4-FFF2-40B4-BE49-F238E27FC236}">
                <a16:creationId xmlns:a16="http://schemas.microsoft.com/office/drawing/2014/main" id="{E75A7CAF-75D9-484A-BEA5-9F4C11C0336B}"/>
              </a:ext>
            </a:extLst>
          </p:cNvPr>
          <p:cNvSpPr/>
          <p:nvPr/>
        </p:nvSpPr>
        <p:spPr>
          <a:xfrm>
            <a:off x="2210010" y="5224036"/>
            <a:ext cx="5913095" cy="948421"/>
          </a:xfrm>
          <a:prstGeom prst="rect">
            <a:avLst/>
          </a:prstGeom>
          <a:solidFill>
            <a:srgbClr val="D3D3D3"/>
          </a:solidFill>
          <a:ln w="12700" cap="flat" cmpd="sng" algn="ctr">
            <a:noFill/>
            <a:prstDash val="solid"/>
            <a:miter lim="800000"/>
          </a:ln>
          <a:effectLst/>
        </p:spPr>
        <p:txBody>
          <a:bodyPr rot="0" spcFirstLastPara="0" vert="horz" wrap="square" lIns="51435" tIns="25718" rIns="51435" bIns="2571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013">
              <a:solidFill>
                <a:sysClr val="window" lastClr="FFFFFF"/>
              </a:solidFill>
              <a:latin typeface="Calibri" panose="020F0502020204030204"/>
            </a:endParaRPr>
          </a:p>
        </p:txBody>
      </p:sp>
      <p:sp>
        <p:nvSpPr>
          <p:cNvPr id="17" name="TextBox 72">
            <a:extLst>
              <a:ext uri="{FF2B5EF4-FFF2-40B4-BE49-F238E27FC236}">
                <a16:creationId xmlns:a16="http://schemas.microsoft.com/office/drawing/2014/main" id="{A2E35AF8-7E44-473C-8FAC-EBDC86DFC44E}"/>
              </a:ext>
            </a:extLst>
          </p:cNvPr>
          <p:cNvSpPr txBox="1"/>
          <p:nvPr/>
        </p:nvSpPr>
        <p:spPr>
          <a:xfrm>
            <a:off x="2504966" y="5249127"/>
            <a:ext cx="6001360" cy="92333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latin typeface="Times New Roman" panose="02020603050405020304" pitchFamily="18" charset="0"/>
                <a:cs typeface="Times New Roman" panose="02020603050405020304" pitchFamily="18" charset="0"/>
              </a:rPr>
              <a:t>V. ỨNG DỤNG QUÁ TRÌNH TRAO ĐỔI NƯỚC VÀ KHOÁNG Ở THỰC VẬT TRONG SẢN XUẤT NÔNG NGHIỆP</a:t>
            </a:r>
            <a:endParaRPr lang="en-US" b="1" cap="al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624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8" name="TextBox 39">
            <a:extLst>
              <a:ext uri="{FF2B5EF4-FFF2-40B4-BE49-F238E27FC236}">
                <a16:creationId xmlns:a16="http://schemas.microsoft.com/office/drawing/2014/main" id="{49B18891-F4AD-4F36-A85E-D8BA691363E8}"/>
              </a:ext>
            </a:extLst>
          </p:cNvPr>
          <p:cNvSpPr txBox="1"/>
          <p:nvPr/>
        </p:nvSpPr>
        <p:spPr>
          <a:xfrm>
            <a:off x="533400" y="228600"/>
            <a:ext cx="503465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III. DINH DƯỠNG NITROGEN</a:t>
            </a:r>
            <a:endParaRPr lang="en-US" b="1" cap="all"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81000" y="958133"/>
            <a:ext cx="8499232" cy="3637015"/>
          </a:xfrm>
          <a:prstGeom prst="rect">
            <a:avLst/>
          </a:prstGeom>
        </p:spPr>
      </p:pic>
    </p:spTree>
    <p:extLst>
      <p:ext uri="{BB962C8B-B14F-4D97-AF65-F5344CB8AC3E}">
        <p14:creationId xmlns:p14="http://schemas.microsoft.com/office/powerpoint/2010/main" val="133750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8" name="TextBox 39">
            <a:extLst>
              <a:ext uri="{FF2B5EF4-FFF2-40B4-BE49-F238E27FC236}">
                <a16:creationId xmlns:a16="http://schemas.microsoft.com/office/drawing/2014/main" id="{49B18891-F4AD-4F36-A85E-D8BA691363E8}"/>
              </a:ext>
            </a:extLst>
          </p:cNvPr>
          <p:cNvSpPr txBox="1"/>
          <p:nvPr/>
        </p:nvSpPr>
        <p:spPr>
          <a:xfrm>
            <a:off x="533400" y="228600"/>
            <a:ext cx="503465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III. DINH DƯỠNG NITROGEN</a:t>
            </a:r>
            <a:endParaRPr lang="en-US" b="1" cap="all"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295400" y="3530768"/>
            <a:ext cx="6984352" cy="3335519"/>
          </a:xfrm>
          <a:prstGeom prst="rect">
            <a:avLst/>
          </a:prstGeom>
        </p:spPr>
      </p:pic>
      <p:pic>
        <p:nvPicPr>
          <p:cNvPr id="4" name="Picture 3"/>
          <p:cNvPicPr>
            <a:picLocks noChangeAspect="1"/>
          </p:cNvPicPr>
          <p:nvPr/>
        </p:nvPicPr>
        <p:blipFill>
          <a:blip r:embed="rId4"/>
          <a:stretch>
            <a:fillRect/>
          </a:stretch>
        </p:blipFill>
        <p:spPr>
          <a:xfrm>
            <a:off x="1295400" y="597932"/>
            <a:ext cx="7086600" cy="2831068"/>
          </a:xfrm>
          <a:prstGeom prst="rect">
            <a:avLst/>
          </a:prstGeom>
        </p:spPr>
      </p:pic>
      <p:sp>
        <p:nvSpPr>
          <p:cNvPr id="5" name="Rectangle 4"/>
          <p:cNvSpPr/>
          <p:nvPr/>
        </p:nvSpPr>
        <p:spPr>
          <a:xfrm>
            <a:off x="34170" y="792857"/>
            <a:ext cx="1704313" cy="348813"/>
          </a:xfrm>
          <a:prstGeom prst="rect">
            <a:avLst/>
          </a:prstGeom>
        </p:spPr>
        <p:txBody>
          <a:bodyPr wrap="none">
            <a:spAutoFit/>
          </a:bodyPr>
          <a:lstStyle/>
          <a:p>
            <a:pPr algn="just">
              <a:lnSpc>
                <a:spcPts val="195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Phiếu học tập 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166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8" name="TextBox 39">
            <a:extLst>
              <a:ext uri="{FF2B5EF4-FFF2-40B4-BE49-F238E27FC236}">
                <a16:creationId xmlns:a16="http://schemas.microsoft.com/office/drawing/2014/main" id="{49B18891-F4AD-4F36-A85E-D8BA691363E8}"/>
              </a:ext>
            </a:extLst>
          </p:cNvPr>
          <p:cNvSpPr txBox="1"/>
          <p:nvPr/>
        </p:nvSpPr>
        <p:spPr>
          <a:xfrm>
            <a:off x="533400" y="228600"/>
            <a:ext cx="503465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III. DINH DƯỠNG NITROGEN</a:t>
            </a:r>
            <a:endParaRPr lang="en-US" b="1" cap="all"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51703" y="2067566"/>
            <a:ext cx="1141659" cy="377155"/>
          </a:xfrm>
          <a:prstGeom prst="rect">
            <a:avLst/>
          </a:prstGeom>
        </p:spPr>
        <p:txBody>
          <a:bodyPr wrap="none">
            <a:spAutoFit/>
          </a:bodyPr>
          <a:lstStyle/>
          <a:p>
            <a:pPr algn="just">
              <a:lnSpc>
                <a:spcPts val="1950"/>
              </a:lnSpc>
              <a:spcAft>
                <a:spcPts val="0"/>
              </a:spcAft>
            </a:pPr>
            <a:r>
              <a:rPr lang="en-US" sz="2800" b="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Tổ 1,3</a:t>
            </a:r>
            <a:endParaRPr lang="en-US" sz="280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600200" y="921890"/>
            <a:ext cx="5820632" cy="377155"/>
          </a:xfrm>
          <a:prstGeom prst="rect">
            <a:avLst/>
          </a:prstGeom>
        </p:spPr>
        <p:txBody>
          <a:bodyPr wrap="none">
            <a:spAutoFit/>
          </a:bodyPr>
          <a:lstStyle/>
          <a:p>
            <a:pPr algn="just">
              <a:lnSpc>
                <a:spcPts val="1950"/>
              </a:lnSpc>
              <a:spcAft>
                <a:spcPts val="0"/>
              </a:spcAft>
            </a:pPr>
            <a:r>
              <a:rPr lang="en-US" sz="2800" b="1">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rPr>
              <a:t>HS HOẠT ĐỘNG VÀ THẢO LUẬN</a:t>
            </a:r>
            <a:endParaRPr lang="en-US" sz="28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5867400" y="2051524"/>
            <a:ext cx="1141659" cy="377155"/>
          </a:xfrm>
          <a:prstGeom prst="rect">
            <a:avLst/>
          </a:prstGeom>
        </p:spPr>
        <p:txBody>
          <a:bodyPr wrap="none">
            <a:spAutoFit/>
          </a:bodyPr>
          <a:lstStyle/>
          <a:p>
            <a:pPr algn="just">
              <a:lnSpc>
                <a:spcPts val="1950"/>
              </a:lnSpc>
              <a:spcAft>
                <a:spcPts val="0"/>
              </a:spcAft>
            </a:pPr>
            <a:r>
              <a:rPr lang="en-US" sz="2800" b="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Tổ 2,4</a:t>
            </a:r>
            <a:endParaRPr lang="en-US" sz="280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Arrow Connector 6"/>
          <p:cNvCxnSpPr/>
          <p:nvPr/>
        </p:nvCxnSpPr>
        <p:spPr>
          <a:xfrm>
            <a:off x="1600200" y="2400337"/>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438229" y="2400337"/>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867400" y="3639989"/>
            <a:ext cx="1332416" cy="377155"/>
          </a:xfrm>
          <a:prstGeom prst="rect">
            <a:avLst/>
          </a:prstGeom>
        </p:spPr>
        <p:txBody>
          <a:bodyPr wrap="none">
            <a:spAutoFit/>
          </a:bodyPr>
          <a:lstStyle/>
          <a:p>
            <a:pPr algn="just">
              <a:lnSpc>
                <a:spcPts val="1950"/>
              </a:lnSpc>
              <a:spcAft>
                <a:spcPts val="0"/>
              </a:spcAft>
            </a:pPr>
            <a:r>
              <a:rPr lang="en-US" sz="2800" b="1">
                <a:latin typeface="Times New Roman" panose="02020603050405020304" pitchFamily="18" charset="0"/>
                <a:ea typeface="Times New Roman" panose="02020603050405020304" pitchFamily="18" charset="0"/>
                <a:cs typeface="Times New Roman" panose="02020603050405020304" pitchFamily="18" charset="0"/>
              </a:rPr>
              <a:t>Phiếu 4</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744155" y="3516881"/>
            <a:ext cx="1332416" cy="377155"/>
          </a:xfrm>
          <a:prstGeom prst="rect">
            <a:avLst/>
          </a:prstGeom>
        </p:spPr>
        <p:txBody>
          <a:bodyPr wrap="none">
            <a:spAutoFit/>
          </a:bodyPr>
          <a:lstStyle/>
          <a:p>
            <a:pPr algn="just">
              <a:lnSpc>
                <a:spcPts val="1950"/>
              </a:lnSpc>
              <a:spcAft>
                <a:spcPts val="0"/>
              </a:spcAft>
            </a:pPr>
            <a:r>
              <a:rPr lang="en-US" sz="2800" b="1">
                <a:latin typeface="Times New Roman" panose="02020603050405020304" pitchFamily="18" charset="0"/>
                <a:ea typeface="Times New Roman" panose="02020603050405020304" pitchFamily="18" charset="0"/>
                <a:cs typeface="Times New Roman" panose="02020603050405020304" pitchFamily="18" charset="0"/>
              </a:rPr>
              <a:t>Phiếu 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Arrow Connector 14"/>
          <p:cNvCxnSpPr/>
          <p:nvPr/>
        </p:nvCxnSpPr>
        <p:spPr>
          <a:xfrm>
            <a:off x="1600200" y="4017144"/>
            <a:ext cx="3733800" cy="131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13077" y="5955117"/>
            <a:ext cx="1471878" cy="377155"/>
          </a:xfrm>
          <a:prstGeom prst="rect">
            <a:avLst/>
          </a:prstGeom>
        </p:spPr>
        <p:txBody>
          <a:bodyPr wrap="none">
            <a:spAutoFit/>
          </a:bodyPr>
          <a:lstStyle/>
          <a:p>
            <a:pPr algn="just">
              <a:lnSpc>
                <a:spcPts val="1950"/>
              </a:lnSpc>
              <a:spcAft>
                <a:spcPts val="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Tổ 3 --4 </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Arrow Connector 17"/>
          <p:cNvCxnSpPr/>
          <p:nvPr/>
        </p:nvCxnSpPr>
        <p:spPr>
          <a:xfrm flipH="1">
            <a:off x="1600200" y="3894036"/>
            <a:ext cx="4724400" cy="1910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578012" y="5336436"/>
            <a:ext cx="1471878" cy="377155"/>
          </a:xfrm>
          <a:prstGeom prst="rect">
            <a:avLst/>
          </a:prstGeom>
        </p:spPr>
        <p:txBody>
          <a:bodyPr wrap="none">
            <a:spAutoFit/>
          </a:bodyPr>
          <a:lstStyle/>
          <a:p>
            <a:pPr algn="just">
              <a:lnSpc>
                <a:spcPts val="1950"/>
              </a:lnSpc>
              <a:spcAft>
                <a:spcPts val="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Tổ 1 --2 </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431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3" grpId="0"/>
      <p:bldP spid="14" grpId="0"/>
      <p:bldP spid="17"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8" name="TextBox 39">
            <a:extLst>
              <a:ext uri="{FF2B5EF4-FFF2-40B4-BE49-F238E27FC236}">
                <a16:creationId xmlns:a16="http://schemas.microsoft.com/office/drawing/2014/main" id="{49B18891-F4AD-4F36-A85E-D8BA691363E8}"/>
              </a:ext>
            </a:extLst>
          </p:cNvPr>
          <p:cNvSpPr txBox="1"/>
          <p:nvPr/>
        </p:nvSpPr>
        <p:spPr>
          <a:xfrm>
            <a:off x="533400" y="228600"/>
            <a:ext cx="503465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III. DINH DƯỠNG NITROGEN</a:t>
            </a:r>
            <a:endParaRPr lang="en-US" b="1" cap="all"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14932" y="631120"/>
            <a:ext cx="8763000" cy="2986679"/>
          </a:xfrm>
          <a:prstGeom prst="rect">
            <a:avLst/>
          </a:prstGeom>
        </p:spPr>
      </p:pic>
      <p:pic>
        <p:nvPicPr>
          <p:cNvPr id="6" name="Picture 5"/>
          <p:cNvPicPr>
            <a:picLocks noChangeAspect="1"/>
          </p:cNvPicPr>
          <p:nvPr/>
        </p:nvPicPr>
        <p:blipFill>
          <a:blip r:embed="rId4"/>
          <a:stretch>
            <a:fillRect/>
          </a:stretch>
        </p:blipFill>
        <p:spPr>
          <a:xfrm>
            <a:off x="433670" y="3505200"/>
            <a:ext cx="8526065" cy="3238952"/>
          </a:xfrm>
          <a:prstGeom prst="rect">
            <a:avLst/>
          </a:prstGeom>
        </p:spPr>
      </p:pic>
    </p:spTree>
    <p:extLst>
      <p:ext uri="{BB962C8B-B14F-4D97-AF65-F5344CB8AC3E}">
        <p14:creationId xmlns:p14="http://schemas.microsoft.com/office/powerpoint/2010/main" val="149348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8" name="TextBox 39">
            <a:extLst>
              <a:ext uri="{FF2B5EF4-FFF2-40B4-BE49-F238E27FC236}">
                <a16:creationId xmlns:a16="http://schemas.microsoft.com/office/drawing/2014/main" id="{49B18891-F4AD-4F36-A85E-D8BA691363E8}"/>
              </a:ext>
            </a:extLst>
          </p:cNvPr>
          <p:cNvSpPr txBox="1"/>
          <p:nvPr/>
        </p:nvSpPr>
        <p:spPr>
          <a:xfrm>
            <a:off x="533400" y="228600"/>
            <a:ext cx="503465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III. DINH DƯỠNG NITROGEN</a:t>
            </a:r>
            <a:endParaRPr lang="en-US" b="1" cap="all"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81000" y="4729708"/>
            <a:ext cx="8229600" cy="1887696"/>
          </a:xfrm>
          <a:prstGeom prst="rect">
            <a:avLst/>
          </a:prstGeom>
        </p:spPr>
        <p:txBody>
          <a:bodyPr wrap="square">
            <a:spAutoFit/>
          </a:bodyPr>
          <a:lstStyle/>
          <a:p>
            <a:pPr algn="just">
              <a:lnSpc>
                <a:spcPts val="1950"/>
              </a:lnSpc>
              <a:spcAft>
                <a:spcPts val="0"/>
              </a:spcAft>
            </a:pPr>
            <a:r>
              <a:rPr lang="en-US">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 luận</a:t>
            </a:r>
            <a:r>
              <a:rPr lang="en-US">
                <a:latin typeface="Times New Roman" panose="02020603050405020304" pitchFamily="18" charset="0"/>
                <a:ea typeface="Times New Roman" panose="02020603050405020304" pitchFamily="18" charset="0"/>
                <a:cs typeface="Times New Roman" panose="02020603050405020304" pitchFamily="18" charset="0"/>
              </a:rPr>
              <a:t>:</a:t>
            </a:r>
          </a:p>
          <a:p>
            <a:pPr marL="285750" indent="-285750" algn="just">
              <a:lnSpc>
                <a:spcPts val="1950"/>
              </a:lnSpc>
              <a:spcAft>
                <a:spcPts val="0"/>
              </a:spcAft>
              <a:buFontTx/>
              <a:buChar char="-"/>
            </a:pPr>
            <a:r>
              <a:rPr lang="en-US">
                <a:latin typeface="Times New Roman" panose="02020603050405020304" pitchFamily="18" charset="0"/>
                <a:ea typeface="Times New Roman" panose="02020603050405020304" pitchFamily="18" charset="0"/>
                <a:cs typeface="Times New Roman" panose="02020603050405020304" pitchFamily="18" charset="0"/>
              </a:rPr>
              <a:t>Đất là nguồn cung cấp nitrogen chính cho cây trồng</a:t>
            </a:r>
            <a:endParaRPr lang="en-US" sz="160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ts val="1950"/>
              </a:lnSpc>
              <a:spcAft>
                <a:spcPts val="0"/>
              </a:spcAft>
              <a:buFontTx/>
              <a:buChar char="-"/>
            </a:pPr>
            <a:r>
              <a:rPr lang="en-US">
                <a:latin typeface="Times New Roman" panose="02020603050405020304" pitchFamily="18" charset="0"/>
                <a:ea typeface="Times New Roman" panose="02020603050405020304" pitchFamily="18" charset="0"/>
                <a:cs typeface="Times New Roman" panose="02020603050405020304" pitchFamily="18" charset="0"/>
              </a:rPr>
              <a:t>Cây hấp thu nitrogen dưới dạng NH</a:t>
            </a:r>
            <a:r>
              <a:rPr lang="en-US" baseline="-25000">
                <a:latin typeface="Times New Roman" panose="02020603050405020304" pitchFamily="18" charset="0"/>
                <a:ea typeface="Times New Roman" panose="02020603050405020304" pitchFamily="18" charset="0"/>
                <a:cs typeface="Times New Roman" panose="02020603050405020304" pitchFamily="18" charset="0"/>
              </a:rPr>
              <a:t>4</a:t>
            </a:r>
            <a:r>
              <a:rPr lang="en-US" baseline="30000">
                <a:latin typeface="Times New Roman" panose="02020603050405020304" pitchFamily="18" charset="0"/>
                <a:ea typeface="Times New Roman" panose="02020603050405020304" pitchFamily="18" charset="0"/>
                <a:cs typeface="Times New Roman" panose="02020603050405020304" pitchFamily="18" charset="0"/>
              </a:rPr>
              <a:t>+</a:t>
            </a:r>
            <a:r>
              <a:rPr lang="en-US">
                <a:latin typeface="Times New Roman" panose="02020603050405020304" pitchFamily="18" charset="0"/>
                <a:ea typeface="Times New Roman" panose="02020603050405020304" pitchFamily="18" charset="0"/>
                <a:cs typeface="Times New Roman" panose="02020603050405020304" pitchFamily="18" charset="0"/>
              </a:rPr>
              <a:t>, NO</a:t>
            </a:r>
            <a:r>
              <a:rPr lang="en-US" baseline="-25000">
                <a:latin typeface="Times New Roman" panose="02020603050405020304" pitchFamily="18" charset="0"/>
                <a:ea typeface="Times New Roman" panose="02020603050405020304" pitchFamily="18" charset="0"/>
                <a:cs typeface="Times New Roman" panose="02020603050405020304" pitchFamily="18" charset="0"/>
              </a:rPr>
              <a:t>3</a:t>
            </a:r>
            <a:r>
              <a:rPr lang="en-US" baseline="3000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gn="just">
              <a:lnSpc>
                <a:spcPts val="1950"/>
              </a:lnSpc>
              <a:spcAft>
                <a:spcPts val="0"/>
              </a:spcAft>
            </a:pPr>
            <a:r>
              <a:rPr lang="en-US">
                <a:latin typeface="Times New Roman" panose="02020603050405020304" pitchFamily="18" charset="0"/>
                <a:ea typeface="Times New Roman" panose="02020603050405020304" pitchFamily="18" charset="0"/>
                <a:cs typeface="Times New Roman" panose="02020603050405020304" pitchFamily="18" charset="0"/>
              </a:rPr>
              <a:t>- Sau khi cây hấp thu nitrogen vô cơ (NH</a:t>
            </a:r>
            <a:r>
              <a:rPr lang="en-US" baseline="-25000">
                <a:latin typeface="Times New Roman" panose="02020603050405020304" pitchFamily="18" charset="0"/>
                <a:ea typeface="Times New Roman" panose="02020603050405020304" pitchFamily="18" charset="0"/>
                <a:cs typeface="Times New Roman" panose="02020603050405020304" pitchFamily="18" charset="0"/>
              </a:rPr>
              <a:t>4</a:t>
            </a:r>
            <a:r>
              <a:rPr lang="en-US" baseline="30000">
                <a:latin typeface="Times New Roman" panose="02020603050405020304" pitchFamily="18" charset="0"/>
                <a:ea typeface="Times New Roman" panose="02020603050405020304" pitchFamily="18" charset="0"/>
                <a:cs typeface="Times New Roman" panose="02020603050405020304" pitchFamily="18" charset="0"/>
              </a:rPr>
              <a:t>+</a:t>
            </a:r>
            <a:r>
              <a:rPr lang="en-US">
                <a:latin typeface="Times New Roman" panose="02020603050405020304" pitchFamily="18" charset="0"/>
                <a:ea typeface="Times New Roman" panose="02020603050405020304" pitchFamily="18" charset="0"/>
                <a:cs typeface="Times New Roman" panose="02020603050405020304" pitchFamily="18" charset="0"/>
              </a:rPr>
              <a:t>, NO</a:t>
            </a:r>
            <a:r>
              <a:rPr lang="en-US" baseline="-25000">
                <a:latin typeface="Times New Roman" panose="02020603050405020304" pitchFamily="18" charset="0"/>
                <a:ea typeface="Times New Roman" panose="02020603050405020304" pitchFamily="18" charset="0"/>
                <a:cs typeface="Times New Roman" panose="02020603050405020304" pitchFamily="18" charset="0"/>
              </a:rPr>
              <a:t>3</a:t>
            </a:r>
            <a:r>
              <a:rPr lang="en-US" baseline="30000">
                <a:latin typeface="Times New Roman" panose="02020603050405020304" pitchFamily="18" charset="0"/>
                <a:ea typeface="Times New Roman" panose="02020603050405020304" pitchFamily="18" charset="0"/>
                <a:cs typeface="Times New Roman" panose="02020603050405020304" pitchFamily="18" charset="0"/>
              </a:rPr>
              <a:t>-</a:t>
            </a:r>
            <a:r>
              <a:rPr lang="en-US">
                <a:latin typeface="Times New Roman" panose="02020603050405020304" pitchFamily="18" charset="0"/>
                <a:ea typeface="Times New Roman" panose="02020603050405020304" pitchFamily="18" charset="0"/>
                <a:cs typeface="Times New Roman" panose="02020603050405020304" pitchFamily="18" charset="0"/>
              </a:rPr>
              <a:t>) sẽ biến đổi nitrogen chứa trong các hợp chất hữu cơ. Hoạt động đồng hóa nitrogen trong cây bao gồm hai quá trình khử nitrate và đồng hóa ammonium </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gn="just">
              <a:lnSpc>
                <a:spcPts val="1950"/>
              </a:lnSpc>
              <a:spcAft>
                <a:spcPts val="0"/>
              </a:spcAft>
            </a:pPr>
            <a:r>
              <a:rPr lang="en-US">
                <a:latin typeface="Times New Roman" panose="02020603050405020304" pitchFamily="18" charset="0"/>
                <a:ea typeface="Times New Roman" panose="02020603050405020304" pitchFamily="18" charset="0"/>
                <a:cs typeface="Times New Roman" panose="02020603050405020304" pitchFamily="18" charset="0"/>
              </a:rPr>
              <a:t>Quá trình khử nitrate và ammonium ở thực vật-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85800" y="651427"/>
            <a:ext cx="8153400" cy="3943722"/>
          </a:xfrm>
          <a:prstGeom prst="rect">
            <a:avLst/>
          </a:prstGeom>
        </p:spPr>
      </p:pic>
    </p:spTree>
    <p:extLst>
      <p:ext uri="{BB962C8B-B14F-4D97-AF65-F5344CB8AC3E}">
        <p14:creationId xmlns:p14="http://schemas.microsoft.com/office/powerpoint/2010/main" val="12209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47800" y="3886200"/>
            <a:ext cx="6779419" cy="2480965"/>
            <a:chOff x="1066800" y="3200400"/>
            <a:chExt cx="6779419" cy="28575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200400"/>
              <a:ext cx="2969419" cy="28575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219" y="3200400"/>
              <a:ext cx="3810000" cy="2857500"/>
            </a:xfrm>
            <a:prstGeom prst="rect">
              <a:avLst/>
            </a:prstGeom>
          </p:spPr>
        </p:pic>
      </p:grpSp>
      <p:sp>
        <p:nvSpPr>
          <p:cNvPr id="9" name="Flowchart: Extract 8">
            <a:hlinkClick r:id="rId4" action="ppaction://hlinksldjump"/>
            <a:extLst>
              <a:ext uri="{FF2B5EF4-FFF2-40B4-BE49-F238E27FC236}">
                <a16:creationId xmlns:a16="http://schemas.microsoft.com/office/drawing/2014/main" id="{644AC8C1-7C4C-4AE8-804F-81AD584FC9D3}"/>
              </a:ext>
            </a:extLst>
          </p:cNvPr>
          <p:cNvSpPr/>
          <p:nvPr/>
        </p:nvSpPr>
        <p:spPr>
          <a:xfrm>
            <a:off x="8458200" y="6367165"/>
            <a:ext cx="457200" cy="376535"/>
          </a:xfrm>
          <a:prstGeom prst="flowChartExtra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vi-VN"/>
          </a:p>
        </p:txBody>
      </p:sp>
      <p:grpSp>
        <p:nvGrpSpPr>
          <p:cNvPr id="3" name="Group 2"/>
          <p:cNvGrpSpPr/>
          <p:nvPr/>
        </p:nvGrpSpPr>
        <p:grpSpPr>
          <a:xfrm>
            <a:off x="3453063" y="1772730"/>
            <a:ext cx="5029200" cy="1143001"/>
            <a:chOff x="3453063" y="1772730"/>
            <a:chExt cx="5029200" cy="1143001"/>
          </a:xfrm>
        </p:grpSpPr>
        <p:sp>
          <p:nvSpPr>
            <p:cNvPr id="10" name="Oval Callout 9"/>
            <p:cNvSpPr/>
            <p:nvPr/>
          </p:nvSpPr>
          <p:spPr>
            <a:xfrm flipV="1">
              <a:off x="3453063" y="1772730"/>
              <a:ext cx="5029200" cy="1143001"/>
            </a:xfrm>
            <a:prstGeom prst="wedgeEllipseCallout">
              <a:avLst>
                <a:gd name="adj1" fmla="val -44623"/>
                <a:gd name="adj2" fmla="val -12335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3681663" y="2021066"/>
              <a:ext cx="4572000" cy="646331"/>
            </a:xfrm>
            <a:prstGeom prst="rect">
              <a:avLst/>
            </a:prstGeom>
          </p:spPr>
          <p:txBody>
            <a:bodyPr>
              <a:spAutoFit/>
            </a:bodyPr>
            <a:lstStyle/>
            <a:p>
              <a:pPr algn="ctr">
                <a:spcBef>
                  <a:spcPct val="50000"/>
                </a:spcBef>
              </a:pPr>
              <a:r>
                <a:rPr lang="en-US" altLang="en-US" b="1">
                  <a:solidFill>
                    <a:srgbClr val="C00000"/>
                  </a:solidFill>
                  <a:latin typeface="Times New Roman" panose="02020603050405020304" pitchFamily="18" charset="0"/>
                  <a:cs typeface="Times New Roman" panose="02020603050405020304" pitchFamily="18" charset="0"/>
                </a:rPr>
                <a:t>Biện pháp kĩ thuật nào có thể giúp làm giàu dinh dưỡng N2 cho đất?</a:t>
              </a:r>
            </a:p>
          </p:txBody>
        </p:sp>
      </p:grpSp>
      <p:sp>
        <p:nvSpPr>
          <p:cNvPr id="11" name="TextBox 39">
            <a:extLst>
              <a:ext uri="{FF2B5EF4-FFF2-40B4-BE49-F238E27FC236}">
                <a16:creationId xmlns:a16="http://schemas.microsoft.com/office/drawing/2014/main" id="{49B18891-F4AD-4F36-A85E-D8BA691363E8}"/>
              </a:ext>
            </a:extLst>
          </p:cNvPr>
          <p:cNvSpPr txBox="1"/>
          <p:nvPr/>
        </p:nvSpPr>
        <p:spPr>
          <a:xfrm>
            <a:off x="533400" y="228600"/>
            <a:ext cx="503465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III. DINH DƯỠNG NITROGEN</a:t>
            </a:r>
            <a:endParaRPr lang="en-US" b="1" cap="all"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39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Vi khuẩn lam và những điều bạn chưa biết về loài tảo lục lam nà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4" descr="Vi khuẩn lam và những điều bạn chưa biết về loài tảo lục lam nà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descr="Vi khuẩn lam và những điều bạn chưa biết về loài tảo lục lam nà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78" y="1981200"/>
            <a:ext cx="3733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8369" y="4722167"/>
            <a:ext cx="4187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a:ea typeface="+mn-ea"/>
                <a:cs typeface="+mn-cs"/>
              </a:rPr>
              <a:t> VSV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sống</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tự</a:t>
            </a:r>
            <a:r>
              <a:rPr kumimoji="0" lang="en-US" sz="2400" b="1" i="0" u="none" strike="noStrike" kern="1200" cap="none" spc="0" normalizeH="0" baseline="0" noProof="0" dirty="0">
                <a:ln>
                  <a:noFill/>
                </a:ln>
                <a:solidFill>
                  <a:prstClr val="black"/>
                </a:solidFill>
                <a:effectLst/>
                <a:uLnTx/>
                <a:uFillTx/>
                <a:latin typeface="Calibri"/>
                <a:ea typeface="+mn-ea"/>
                <a:cs typeface="+mn-cs"/>
              </a:rPr>
              <a:t> do:</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VK lam,…</a:t>
            </a: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81199"/>
            <a:ext cx="3650226" cy="25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4400" y="4737556"/>
            <a:ext cx="4419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cộng</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sinh</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với</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thực</a:t>
            </a:r>
            <a:r>
              <a:rPr kumimoji="0" lang="en-US" sz="2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a:ea typeface="+mn-ea"/>
                <a:cs typeface="+mn-cs"/>
              </a:rPr>
              <a:t>vật</a:t>
            </a:r>
            <a:r>
              <a:rPr kumimoji="0" lang="en-US" sz="2000" b="0" i="0" u="none" strike="noStrike" kern="1200" cap="none" spc="0" normalizeH="0" baseline="0" noProof="0" dirty="0">
                <a:ln>
                  <a:noFill/>
                </a:ln>
                <a:solidFill>
                  <a:prstClr val="black"/>
                </a:solidFill>
                <a:effectLst/>
                <a:uLnTx/>
                <a:uFillTx/>
                <a:latin typeface="Calibri"/>
                <a:ea typeface="+mn-ea"/>
                <a:cs typeface="+mn-cs"/>
              </a:rPr>
              <a:t>: VK chi Rhizobium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tạo</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nốt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sần</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cây</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họ</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Đậu</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p:txBody>
      </p:sp>
      <p:sp>
        <p:nvSpPr>
          <p:cNvPr id="16" name="TextBox 39">
            <a:extLst>
              <a:ext uri="{FF2B5EF4-FFF2-40B4-BE49-F238E27FC236}">
                <a16:creationId xmlns:a16="http://schemas.microsoft.com/office/drawing/2014/main" id="{49B18891-F4AD-4F36-A85E-D8BA691363E8}"/>
              </a:ext>
            </a:extLst>
          </p:cNvPr>
          <p:cNvSpPr txBox="1"/>
          <p:nvPr/>
        </p:nvSpPr>
        <p:spPr>
          <a:xfrm>
            <a:off x="533400" y="228600"/>
            <a:ext cx="5034656" cy="369332"/>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III. DINH DƯỠNG NITROGEN</a:t>
            </a:r>
            <a:endParaRPr lang="en-US" b="1" cap="all"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65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ircle(in)">
                                      <p:cBhvr>
                                        <p:cTn id="7" dur="2000"/>
                                        <p:tgtEl>
                                          <p:spTgt spid="307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circle(in)">
                                      <p:cBhvr>
                                        <p:cTn id="15" dur="2000"/>
                                        <p:tgtEl>
                                          <p:spTgt spid="308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81" y="1484190"/>
            <a:ext cx="4762787" cy="3935915"/>
          </a:xfrm>
          <a:prstGeom prst="rect">
            <a:avLst/>
          </a:prstGeom>
        </p:spPr>
      </p:pic>
      <p:sp>
        <p:nvSpPr>
          <p:cNvPr id="6" name="TextBox 72">
            <a:extLst>
              <a:ext uri="{FF2B5EF4-FFF2-40B4-BE49-F238E27FC236}">
                <a16:creationId xmlns:a16="http://schemas.microsoft.com/office/drawing/2014/main" id="{A2E35AF8-7E44-473C-8FAC-EBDC86DFC44E}"/>
              </a:ext>
            </a:extLst>
          </p:cNvPr>
          <p:cNvSpPr txBox="1"/>
          <p:nvPr/>
        </p:nvSpPr>
        <p:spPr>
          <a:xfrm>
            <a:off x="304800" y="228600"/>
            <a:ext cx="830580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solidFill>
                <a:srgbClr val="FF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5181600" y="2880646"/>
            <a:ext cx="4191000" cy="1171666"/>
            <a:chOff x="3453063" y="1772730"/>
            <a:chExt cx="5029200" cy="1171666"/>
          </a:xfrm>
        </p:grpSpPr>
        <p:sp>
          <p:nvSpPr>
            <p:cNvPr id="9" name="Oval Callout 8"/>
            <p:cNvSpPr/>
            <p:nvPr/>
          </p:nvSpPr>
          <p:spPr>
            <a:xfrm flipV="1">
              <a:off x="3453063" y="1772730"/>
              <a:ext cx="5029200" cy="1143001"/>
            </a:xfrm>
            <a:prstGeom prst="wedgeEllipseCallout">
              <a:avLst>
                <a:gd name="adj1" fmla="val -44623"/>
                <a:gd name="adj2" fmla="val -12335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3681663" y="2021066"/>
              <a:ext cx="4572000" cy="923330"/>
            </a:xfrm>
            <a:prstGeom prst="rect">
              <a:avLst/>
            </a:prstGeom>
          </p:spPr>
          <p:txBody>
            <a:bodyPr>
              <a:spAutoFit/>
            </a:bodyPr>
            <a:lstStyle/>
            <a:p>
              <a:pPr algn="ctr">
                <a:spcBef>
                  <a:spcPct val="50000"/>
                </a:spcBef>
              </a:pPr>
              <a:r>
                <a:rPr lang="en-US" altLang="en-US" b="1">
                  <a:solidFill>
                    <a:srgbClr val="C00000"/>
                  </a:solidFill>
                  <a:latin typeface="Times New Roman" panose="02020603050405020304" pitchFamily="18" charset="0"/>
                  <a:cs typeface="Times New Roman" panose="02020603050405020304" pitchFamily="18" charset="0"/>
                </a:rPr>
                <a:t>Kể tên các nhân tố ảnh hưởng tới trao đổi nước và khoáng ở cây trồng?</a:t>
              </a:r>
            </a:p>
          </p:txBody>
        </p:sp>
      </p:grpSp>
    </p:spTree>
    <p:extLst>
      <p:ext uri="{BB962C8B-B14F-4D97-AF65-F5344CB8AC3E}">
        <p14:creationId xmlns:p14="http://schemas.microsoft.com/office/powerpoint/2010/main" val="315255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4" name="TextBox 72">
            <a:extLst>
              <a:ext uri="{FF2B5EF4-FFF2-40B4-BE49-F238E27FC236}">
                <a16:creationId xmlns:a16="http://schemas.microsoft.com/office/drawing/2014/main" id="{A2E35AF8-7E44-473C-8FAC-EBDC86DFC44E}"/>
              </a:ext>
            </a:extLst>
          </p:cNvPr>
          <p:cNvSpPr txBox="1"/>
          <p:nvPr/>
        </p:nvSpPr>
        <p:spPr>
          <a:xfrm>
            <a:off x="304800" y="228600"/>
            <a:ext cx="830580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800" y="1219200"/>
            <a:ext cx="3134191" cy="348813"/>
          </a:xfrm>
          <a:prstGeom prst="rect">
            <a:avLst/>
          </a:prstGeom>
        </p:spPr>
        <p:txBody>
          <a:bodyPr wrap="none">
            <a:spAutoFit/>
          </a:bodyPr>
          <a:lstStyle/>
          <a:p>
            <a:pPr algn="just">
              <a:lnSpc>
                <a:spcPts val="195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Chia lớp thành 3 tổ hoạt động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9600" y="1676400"/>
            <a:ext cx="8387622" cy="3743571"/>
          </a:xfrm>
          <a:prstGeom prst="rect">
            <a:avLst/>
          </a:prstGeom>
        </p:spPr>
      </p:pic>
    </p:spTree>
    <p:extLst>
      <p:ext uri="{BB962C8B-B14F-4D97-AF65-F5344CB8AC3E}">
        <p14:creationId xmlns:p14="http://schemas.microsoft.com/office/powerpoint/2010/main" val="101657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4" name="TextBox 72">
            <a:extLst>
              <a:ext uri="{FF2B5EF4-FFF2-40B4-BE49-F238E27FC236}">
                <a16:creationId xmlns:a16="http://schemas.microsoft.com/office/drawing/2014/main" id="{A2E35AF8-7E44-473C-8FAC-EBDC86DFC44E}"/>
              </a:ext>
            </a:extLst>
          </p:cNvPr>
          <p:cNvSpPr txBox="1"/>
          <p:nvPr/>
        </p:nvSpPr>
        <p:spPr>
          <a:xfrm>
            <a:off x="304800" y="228600"/>
            <a:ext cx="830580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800" y="1219200"/>
            <a:ext cx="3134191" cy="348813"/>
          </a:xfrm>
          <a:prstGeom prst="rect">
            <a:avLst/>
          </a:prstGeom>
        </p:spPr>
        <p:txBody>
          <a:bodyPr wrap="none">
            <a:spAutoFit/>
          </a:bodyPr>
          <a:lstStyle/>
          <a:p>
            <a:pPr algn="just">
              <a:lnSpc>
                <a:spcPts val="195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Chia lớp thành 3 tổ hoạt động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22597" y="1568013"/>
            <a:ext cx="8288003" cy="4276992"/>
          </a:xfrm>
          <a:prstGeom prst="rect">
            <a:avLst/>
          </a:prstGeom>
        </p:spPr>
      </p:pic>
    </p:spTree>
    <p:extLst>
      <p:ext uri="{BB962C8B-B14F-4D97-AF65-F5344CB8AC3E}">
        <p14:creationId xmlns:p14="http://schemas.microsoft.com/office/powerpoint/2010/main" val="261398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a hồng bị héo ngọn: Nguyên nhân và giải pháp phòng trừ"/>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5287"/>
            <a:ext cx="2743200" cy="23682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ểu hiện thiếu dinh dưỡng trên lá sầu riê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983351"/>
            <a:ext cx="2831690" cy="24360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9 Loại Cây Xanh Nội THất Có Sức Sống Mạnh Mẽ NHất 2O2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4890" y="1045288"/>
            <a:ext cx="2931243" cy="3440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17938" y="1301484"/>
            <a:ext cx="2585930" cy="954107"/>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Bắt</a:t>
            </a:r>
            <a:r>
              <a:rPr lang="en-US" sz="2800" b="1" dirty="0">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bệnh</a:t>
            </a:r>
            <a:r>
              <a:rPr lang="en-US" sz="2800" b="1" dirty="0">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 </a:t>
            </a:r>
          </a:p>
          <a:p>
            <a:r>
              <a:rPr lang="en-US" sz="2800" b="1" dirty="0" err="1">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cho</a:t>
            </a:r>
            <a:r>
              <a:rPr lang="en-US" sz="2800" b="1" dirty="0">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cây</a:t>
            </a:r>
            <a:r>
              <a:rPr lang="en-US" sz="2800" b="1" dirty="0">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a:t>
            </a:r>
          </a:p>
        </p:txBody>
      </p:sp>
      <p:sp>
        <p:nvSpPr>
          <p:cNvPr id="2" name="TextBox 1"/>
          <p:cNvSpPr txBox="1"/>
          <p:nvPr/>
        </p:nvSpPr>
        <p:spPr>
          <a:xfrm>
            <a:off x="232682" y="3673928"/>
            <a:ext cx="2228850" cy="954107"/>
          </a:xfrm>
          <a:prstGeom prst="rect">
            <a:avLst/>
          </a:prstGeom>
          <a:noFill/>
        </p:spPr>
        <p:txBody>
          <a:bodyPr wrap="square" rtlCol="0">
            <a:spAutoFit/>
          </a:bodyPr>
          <a:lstStyle/>
          <a:p>
            <a:pPr algn="ct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Cây</a:t>
            </a:r>
            <a:r>
              <a:rPr lang="en-US" sz="2800" b="1" dirty="0">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thiếu</a:t>
            </a:r>
            <a:r>
              <a:rPr lang="en-US" sz="2800" b="1" dirty="0">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nước</a:t>
            </a:r>
            <a:endParaRPr lang="en-US" sz="2800" b="1" dirty="0">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7" name="TextBox 6"/>
          <p:cNvSpPr txBox="1"/>
          <p:nvPr/>
        </p:nvSpPr>
        <p:spPr>
          <a:xfrm>
            <a:off x="2743200" y="5419415"/>
            <a:ext cx="2579914" cy="954107"/>
          </a:xfrm>
          <a:prstGeom prst="rect">
            <a:avLst/>
          </a:prstGeom>
          <a:noFill/>
        </p:spPr>
        <p:txBody>
          <a:bodyPr wrap="square" rtlCol="0">
            <a:spAutoFit/>
          </a:bodyPr>
          <a:lstStyle/>
          <a:p>
            <a:pPr algn="ct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Cây</a:t>
            </a:r>
            <a:r>
              <a:rPr lang="en-US" sz="2800" b="1" dirty="0">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thiếu</a:t>
            </a:r>
            <a:r>
              <a:rPr lang="en-US" sz="2800" b="1" dirty="0">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dinh</a:t>
            </a:r>
            <a:r>
              <a:rPr lang="en-US" sz="2800" b="1" dirty="0">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dưỡng</a:t>
            </a:r>
            <a:endParaRPr lang="en-US" sz="2800" b="1" dirty="0">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8" name="TextBox 7"/>
          <p:cNvSpPr txBox="1"/>
          <p:nvPr/>
        </p:nvSpPr>
        <p:spPr>
          <a:xfrm>
            <a:off x="5738176" y="4568426"/>
            <a:ext cx="2579914" cy="954107"/>
          </a:xfrm>
          <a:prstGeom prst="rect">
            <a:avLst/>
          </a:prstGeom>
          <a:noFill/>
        </p:spPr>
        <p:txBody>
          <a:bodyPr wrap="square" rtlCol="0">
            <a:spAutoFit/>
          </a:bodyPr>
          <a:lstStyle/>
          <a:p>
            <a:pPr algn="ct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Cây</a:t>
            </a:r>
            <a:r>
              <a:rPr lang="en-US" sz="2800" b="1" dirty="0">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đầy</a:t>
            </a:r>
            <a:r>
              <a:rPr lang="en-US" sz="2800" b="1" dirty="0">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đủ</a:t>
            </a:r>
            <a:r>
              <a:rPr lang="en-US" sz="2800" b="1" dirty="0">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dinh</a:t>
            </a:r>
            <a:r>
              <a:rPr lang="en-US" sz="2800" b="1" dirty="0">
                <a:latin typeface="Times New Roman" panose="02020603050405020304" pitchFamily="18" charset="0"/>
                <a:ea typeface="SimSun-ExtB" panose="02010609060101010101" pitchFamily="49" charset="-122"/>
                <a:cs typeface="Times New Roman" panose="02020603050405020304" pitchFamily="18" charset="0"/>
              </a:rPr>
              <a:t> </a:t>
            </a:r>
            <a:r>
              <a:rPr lang="en-US" sz="2800" b="1" dirty="0" err="1">
                <a:latin typeface="Times New Roman" panose="02020603050405020304" pitchFamily="18" charset="0"/>
                <a:ea typeface="SimSun-ExtB" panose="02010609060101010101" pitchFamily="49" charset="-122"/>
                <a:cs typeface="Times New Roman" panose="02020603050405020304" pitchFamily="18" charset="0"/>
              </a:rPr>
              <a:t>dưỡng</a:t>
            </a:r>
            <a:endParaRPr lang="en-US" sz="2800" b="1" dirty="0">
              <a:latin typeface="Times New Roman" panose="02020603050405020304" pitchFamily="18" charset="0"/>
              <a:ea typeface="SimSun-ExtB" panose="02010609060101010101" pitchFamily="49" charset="-122"/>
              <a:cs typeface="Times New Roman" panose="02020603050405020304" pitchFamily="18" charset="0"/>
            </a:endParaRPr>
          </a:p>
        </p:txBody>
      </p:sp>
      <p:sp>
        <p:nvSpPr>
          <p:cNvPr id="9" name="TextBox 8"/>
          <p:cNvSpPr txBox="1"/>
          <p:nvPr/>
        </p:nvSpPr>
        <p:spPr>
          <a:xfrm>
            <a:off x="832008" y="152774"/>
            <a:ext cx="258593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ea typeface="SimSun-ExtB" panose="02010609060101010101" pitchFamily="49" charset="-122"/>
                <a:cs typeface="Times New Roman" panose="02020603050405020304" pitchFamily="18" charset="0"/>
              </a:rPr>
              <a:t>KHỞI ĐỘNG</a:t>
            </a:r>
            <a:endParaRPr lang="en-US" sz="2800" b="1" dirty="0">
              <a:solidFill>
                <a:srgbClr val="FF0000"/>
              </a:solidFill>
              <a:latin typeface="Times New Roman" panose="02020603050405020304" pitchFamily="18" charset="0"/>
              <a:ea typeface="SimSun-ExtB"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28521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circle(in)">
                                      <p:cBhvr>
                                        <p:cTn id="30" dur="20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4" name="TextBox 72">
            <a:extLst>
              <a:ext uri="{FF2B5EF4-FFF2-40B4-BE49-F238E27FC236}">
                <a16:creationId xmlns:a16="http://schemas.microsoft.com/office/drawing/2014/main" id="{A2E35AF8-7E44-473C-8FAC-EBDC86DFC44E}"/>
              </a:ext>
            </a:extLst>
          </p:cNvPr>
          <p:cNvSpPr txBox="1"/>
          <p:nvPr/>
        </p:nvSpPr>
        <p:spPr>
          <a:xfrm>
            <a:off x="304800" y="228600"/>
            <a:ext cx="830580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800" y="1219200"/>
            <a:ext cx="3134191" cy="348813"/>
          </a:xfrm>
          <a:prstGeom prst="rect">
            <a:avLst/>
          </a:prstGeom>
        </p:spPr>
        <p:txBody>
          <a:bodyPr wrap="none">
            <a:spAutoFit/>
          </a:bodyPr>
          <a:lstStyle/>
          <a:p>
            <a:pPr algn="just">
              <a:lnSpc>
                <a:spcPts val="195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Chia lớp thành 3 tổ hoạt động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1196" y="1883706"/>
            <a:ext cx="8926709" cy="4212293"/>
          </a:xfrm>
          <a:prstGeom prst="rect">
            <a:avLst/>
          </a:prstGeom>
        </p:spPr>
      </p:pic>
    </p:spTree>
    <p:extLst>
      <p:ext uri="{BB962C8B-B14F-4D97-AF65-F5344CB8AC3E}">
        <p14:creationId xmlns:p14="http://schemas.microsoft.com/office/powerpoint/2010/main" val="182059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4" name="TextBox 72">
            <a:extLst>
              <a:ext uri="{FF2B5EF4-FFF2-40B4-BE49-F238E27FC236}">
                <a16:creationId xmlns:a16="http://schemas.microsoft.com/office/drawing/2014/main" id="{A2E35AF8-7E44-473C-8FAC-EBDC86DFC44E}"/>
              </a:ext>
            </a:extLst>
          </p:cNvPr>
          <p:cNvSpPr txBox="1"/>
          <p:nvPr/>
        </p:nvSpPr>
        <p:spPr>
          <a:xfrm>
            <a:off x="304800" y="228600"/>
            <a:ext cx="830580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143000" y="1143000"/>
            <a:ext cx="3134191" cy="348813"/>
          </a:xfrm>
          <a:prstGeom prst="rect">
            <a:avLst/>
          </a:prstGeom>
        </p:spPr>
        <p:txBody>
          <a:bodyPr wrap="none">
            <a:spAutoFit/>
          </a:bodyPr>
          <a:lstStyle/>
          <a:p>
            <a:pPr algn="just">
              <a:lnSpc>
                <a:spcPts val="1950"/>
              </a:lnSpc>
              <a:spcAft>
                <a:spcPts val="0"/>
              </a:spcAft>
            </a:pPr>
            <a:r>
              <a:rPr lang="en-US" b="1">
                <a:latin typeface="Times New Roman" panose="02020603050405020304" pitchFamily="18" charset="0"/>
                <a:ea typeface="Times New Roman" panose="02020603050405020304" pitchFamily="18" charset="0"/>
                <a:cs typeface="Times New Roman" panose="02020603050405020304" pitchFamily="18" charset="0"/>
              </a:rPr>
              <a:t>Chia lớp thành 3 tổ hoạt động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106237" y="2252192"/>
            <a:ext cx="5820632" cy="377155"/>
          </a:xfrm>
          <a:prstGeom prst="rect">
            <a:avLst/>
          </a:prstGeom>
        </p:spPr>
        <p:txBody>
          <a:bodyPr wrap="none">
            <a:spAutoFit/>
          </a:bodyPr>
          <a:lstStyle/>
          <a:p>
            <a:pPr algn="just">
              <a:lnSpc>
                <a:spcPts val="1950"/>
              </a:lnSpc>
              <a:spcAft>
                <a:spcPts val="0"/>
              </a:spcAft>
            </a:pPr>
            <a:r>
              <a:rPr lang="en-US" sz="2800" b="1">
                <a:solidFill>
                  <a:schemeClr val="tx2">
                    <a:lumMod val="50000"/>
                  </a:schemeClr>
                </a:solidFill>
                <a:latin typeface="Times New Roman" panose="02020603050405020304" pitchFamily="18" charset="0"/>
                <a:ea typeface="Calibri" panose="020F0502020204030204" pitchFamily="34" charset="0"/>
                <a:cs typeface="Times New Roman" panose="02020603050405020304" pitchFamily="18" charset="0"/>
              </a:rPr>
              <a:t>HS HOẠT ĐỘNG VÀ THẢO LUẬN</a:t>
            </a:r>
            <a:endParaRPr lang="en-US" sz="28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07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4" name="TextBox 72">
            <a:extLst>
              <a:ext uri="{FF2B5EF4-FFF2-40B4-BE49-F238E27FC236}">
                <a16:creationId xmlns:a16="http://schemas.microsoft.com/office/drawing/2014/main" id="{A2E35AF8-7E44-473C-8FAC-EBDC86DFC44E}"/>
              </a:ext>
            </a:extLst>
          </p:cNvPr>
          <p:cNvSpPr txBox="1"/>
          <p:nvPr/>
        </p:nvSpPr>
        <p:spPr>
          <a:xfrm>
            <a:off x="304800" y="228600"/>
            <a:ext cx="830580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930277" y="894918"/>
            <a:ext cx="1037528" cy="348813"/>
          </a:xfrm>
          <a:prstGeom prst="rect">
            <a:avLst/>
          </a:prstGeom>
        </p:spPr>
        <p:txBody>
          <a:bodyPr wrap="none">
            <a:spAutoFit/>
          </a:bodyPr>
          <a:lstStyle/>
          <a:p>
            <a:pPr algn="just">
              <a:lnSpc>
                <a:spcPts val="1950"/>
              </a:lnSpc>
              <a:spcAft>
                <a:spcPts val="0"/>
              </a:spcAft>
            </a:pPr>
            <a:r>
              <a:rPr lang="en-US" b="1">
                <a:latin typeface="Times New Roman" panose="02020603050405020304" pitchFamily="18" charset="0"/>
                <a:ea typeface="Calibri" panose="020F0502020204030204" pitchFamily="34" charset="0"/>
                <a:cs typeface="Times New Roman" panose="02020603050405020304" pitchFamily="18" charset="0"/>
              </a:rPr>
              <a:t>ĐÁP ÁN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0" y="1347861"/>
            <a:ext cx="8954750" cy="3381847"/>
          </a:xfrm>
          <a:prstGeom prst="rect">
            <a:avLst/>
          </a:prstGeom>
        </p:spPr>
      </p:pic>
    </p:spTree>
    <p:extLst>
      <p:ext uri="{BB962C8B-B14F-4D97-AF65-F5344CB8AC3E}">
        <p14:creationId xmlns:p14="http://schemas.microsoft.com/office/powerpoint/2010/main" val="22533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4" name="TextBox 72">
            <a:extLst>
              <a:ext uri="{FF2B5EF4-FFF2-40B4-BE49-F238E27FC236}">
                <a16:creationId xmlns:a16="http://schemas.microsoft.com/office/drawing/2014/main" id="{A2E35AF8-7E44-473C-8FAC-EBDC86DFC44E}"/>
              </a:ext>
            </a:extLst>
          </p:cNvPr>
          <p:cNvSpPr txBox="1"/>
          <p:nvPr/>
        </p:nvSpPr>
        <p:spPr>
          <a:xfrm>
            <a:off x="304800" y="228600"/>
            <a:ext cx="830580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23204" y="1143001"/>
            <a:ext cx="8897592" cy="4119818"/>
          </a:xfrm>
          <a:prstGeom prst="rect">
            <a:avLst/>
          </a:prstGeom>
        </p:spPr>
      </p:pic>
    </p:spTree>
    <p:extLst>
      <p:ext uri="{BB962C8B-B14F-4D97-AF65-F5344CB8AC3E}">
        <p14:creationId xmlns:p14="http://schemas.microsoft.com/office/powerpoint/2010/main" val="146919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4" name="TextBox 72">
            <a:extLst>
              <a:ext uri="{FF2B5EF4-FFF2-40B4-BE49-F238E27FC236}">
                <a16:creationId xmlns:a16="http://schemas.microsoft.com/office/drawing/2014/main" id="{A2E35AF8-7E44-473C-8FAC-EBDC86DFC44E}"/>
              </a:ext>
            </a:extLst>
          </p:cNvPr>
          <p:cNvSpPr txBox="1"/>
          <p:nvPr/>
        </p:nvSpPr>
        <p:spPr>
          <a:xfrm>
            <a:off x="304800" y="228600"/>
            <a:ext cx="830580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40382" y="894918"/>
            <a:ext cx="4017318" cy="348813"/>
          </a:xfrm>
          <a:prstGeom prst="rect">
            <a:avLst/>
          </a:prstGeom>
        </p:spPr>
        <p:txBody>
          <a:bodyPr wrap="none">
            <a:spAutoFit/>
          </a:bodyPr>
          <a:lstStyle/>
          <a:p>
            <a:pPr algn="just">
              <a:lnSpc>
                <a:spcPts val="1950"/>
              </a:lnSpc>
              <a:spcAft>
                <a:spcPts val="0"/>
              </a:spcAft>
            </a:pPr>
            <a:r>
              <a:rPr lang="en-US" b="1">
                <a:latin typeface="Times New Roman" panose="02020603050405020304" pitchFamily="18" charset="0"/>
                <a:ea typeface="Calibri" panose="020F0502020204030204" pitchFamily="34" charset="0"/>
                <a:cs typeface="Times New Roman" panose="02020603050405020304" pitchFamily="18" charset="0"/>
              </a:rPr>
              <a:t>ĐÁP ÁN PHIẾU HỌC TẬP CỦA 3 TỔ</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748" y="1447800"/>
            <a:ext cx="9497750" cy="4372234"/>
          </a:xfrm>
          <a:prstGeom prst="rect">
            <a:avLst/>
          </a:prstGeom>
        </p:spPr>
      </p:pic>
    </p:spTree>
    <p:extLst>
      <p:ext uri="{BB962C8B-B14F-4D97-AF65-F5344CB8AC3E}">
        <p14:creationId xmlns:p14="http://schemas.microsoft.com/office/powerpoint/2010/main" val="300264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4" name="TextBox 72">
            <a:extLst>
              <a:ext uri="{FF2B5EF4-FFF2-40B4-BE49-F238E27FC236}">
                <a16:creationId xmlns:a16="http://schemas.microsoft.com/office/drawing/2014/main" id="{A2E35AF8-7E44-473C-8FAC-EBDC86DFC44E}"/>
              </a:ext>
            </a:extLst>
          </p:cNvPr>
          <p:cNvSpPr txBox="1"/>
          <p:nvPr/>
        </p:nvSpPr>
        <p:spPr>
          <a:xfrm>
            <a:off x="304800" y="228600"/>
            <a:ext cx="8305800"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cap="all">
                <a:solidFill>
                  <a:srgbClr val="FF0000"/>
                </a:solidFill>
                <a:latin typeface="Times New Roman" panose="02020603050405020304" pitchFamily="18" charset="0"/>
                <a:cs typeface="Times New Roman" panose="02020603050405020304" pitchFamily="18" charset="0"/>
              </a:rPr>
              <a:t>IV. CÁC NHÂN TỐ ẢNH HƯỞNG ĐẾN HOẠT ĐỘNG TRAO ĐỔI NƯỚC VÀ DINH DƯỠNG KHOÁNG </a:t>
            </a:r>
            <a:endParaRPr lang="en-US" b="1" cap="all"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4800" y="1260578"/>
            <a:ext cx="8534400" cy="3631763"/>
          </a:xfrm>
          <a:prstGeom prst="rect">
            <a:avLst/>
          </a:prstGeom>
        </p:spPr>
        <p:txBody>
          <a:bodyPr wrap="square">
            <a:spAutoFit/>
          </a:bodyPr>
          <a:lstStyle/>
          <a:p>
            <a:pPr algn="just">
              <a:lnSpc>
                <a:spcPts val="1950"/>
              </a:lnSpc>
              <a:spcAft>
                <a:spcPts val="900"/>
              </a:spcAft>
            </a:pPr>
            <a:r>
              <a:rPr lang="en-US">
                <a:latin typeface="Times New Roman" panose="02020603050405020304" pitchFamily="18" charset="0"/>
                <a:ea typeface="Times New Roman" panose="02020603050405020304" pitchFamily="18" charset="0"/>
                <a:cs typeface="Times New Roman" panose="02020603050405020304" pitchFamily="18" charset="0"/>
              </a:rPr>
              <a:t>Quá trình trao đổi nước và muối khoáng ở thực vật chịu ảnh hưởng bởi một số yếu tố môi trường:</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gn="just">
              <a:lnSpc>
                <a:spcPts val="1950"/>
              </a:lnSpc>
              <a:spcAft>
                <a:spcPts val="900"/>
              </a:spcAft>
            </a:pPr>
            <a:r>
              <a:rPr lang="en-US">
                <a:latin typeface="Times New Roman" panose="02020603050405020304" pitchFamily="18" charset="0"/>
                <a:ea typeface="Times New Roman" panose="02020603050405020304" pitchFamily="18" charset="0"/>
                <a:cs typeface="Times New Roman" panose="02020603050405020304" pitchFamily="18" charset="0"/>
              </a:rPr>
              <a:t>- Ánh sáng và nhiệt độ ảnh hưởng đến quá trình đóng, mở khí khổng; ảnh hưởng đến quá trình trao đổi nước và hấp thụ các chất dinh dưỡng của cây. Ngoài ra, nhiệt độ cũng ảnh hưởng đến quá trình hô hấp của rẻ, qua đó làm tăng hoặc giảm quá trình hấp thụ các chất dinh dưỡng ở rễ cây.</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gn="just">
              <a:lnSpc>
                <a:spcPts val="1950"/>
              </a:lnSpc>
              <a:spcAft>
                <a:spcPts val="900"/>
              </a:spcAft>
            </a:pPr>
            <a:r>
              <a:rPr lang="en-US">
                <a:latin typeface="Times New Roman" panose="02020603050405020304" pitchFamily="18" charset="0"/>
                <a:ea typeface="Times New Roman" panose="02020603050405020304" pitchFamily="18" charset="0"/>
                <a:cs typeface="Times New Roman" panose="02020603050405020304" pitchFamily="18" charset="0"/>
              </a:rPr>
              <a:t>- Nước trong đất hoà tan muối khoáng, giúp rễ cây dễ dàng hấp thụ; độ ẩm không khí ảnh hưởng đến quá trình trao đổi nước thông qua ảnh hưởng quá trình thoát hơi nước ở lá.</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gn="just">
              <a:lnSpc>
                <a:spcPts val="1950"/>
              </a:lnSpc>
              <a:spcAft>
                <a:spcPts val="900"/>
              </a:spcAft>
            </a:pPr>
            <a:r>
              <a:rPr lang="en-US">
                <a:latin typeface="Times New Roman" panose="02020603050405020304" pitchFamily="18" charset="0"/>
                <a:ea typeface="Times New Roman" panose="02020603050405020304" pitchFamily="18" charset="0"/>
                <a:cs typeface="Times New Roman" panose="02020603050405020304" pitchFamily="18" charset="0"/>
              </a:rPr>
              <a:t>- Độ pH của đất ảnh hưởng đến sự hoà tan của các muối khoáng trong đất, do đó ảnh hưởng đến khả năng hấp thụ muối khoáng của rễ.</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gn="just">
              <a:lnSpc>
                <a:spcPts val="1950"/>
              </a:lnSpc>
              <a:spcAft>
                <a:spcPts val="900"/>
              </a:spcAft>
            </a:pPr>
            <a:r>
              <a:rPr lang="en-US">
                <a:latin typeface="Times New Roman" panose="02020603050405020304" pitchFamily="18" charset="0"/>
                <a:ea typeface="Times New Roman" panose="02020603050405020304" pitchFamily="18" charset="0"/>
                <a:cs typeface="Times New Roman" panose="02020603050405020304" pitchFamily="18" charset="0"/>
              </a:rPr>
              <a:t>- Độ tơi xốp, thoáng khí của đất giúp tăng hàm lượng khí oxygen trong đất, nhờ đó, rễ hô hấp mạnh, thúc đẩy quá trình hấp thu nước và muối khoáng ở rễ.</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852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5" name="TextBox 72">
            <a:extLst>
              <a:ext uri="{FF2B5EF4-FFF2-40B4-BE49-F238E27FC236}">
                <a16:creationId xmlns:a16="http://schemas.microsoft.com/office/drawing/2014/main" id="{A2E35AF8-7E44-473C-8FAC-EBDC86DFC44E}"/>
              </a:ext>
            </a:extLst>
          </p:cNvPr>
          <p:cNvSpPr txBox="1"/>
          <p:nvPr/>
        </p:nvSpPr>
        <p:spPr>
          <a:xfrm>
            <a:off x="381000" y="90845"/>
            <a:ext cx="8610600"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cap="all">
                <a:solidFill>
                  <a:srgbClr val="FF0000"/>
                </a:solidFill>
                <a:latin typeface="Times New Roman" panose="02020603050405020304" pitchFamily="18" charset="0"/>
                <a:cs typeface="Times New Roman" panose="02020603050405020304" pitchFamily="18" charset="0"/>
              </a:rPr>
              <a:t>V. ỨNG DỤNG QUÁ TRÌNH TRAO ĐỔI NƯỚC VÀ KHOÁNG Ở THỰC VẬT TRONG SẢN XUẤT NÔNG NGHIỆP</a:t>
            </a:r>
            <a:endParaRPr lang="en-US" sz="2000" b="1" cap="all"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112666" y="1066800"/>
            <a:ext cx="3983334" cy="28452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912038"/>
            <a:ext cx="7458387" cy="2707566"/>
          </a:xfrm>
          <a:prstGeom prst="rect">
            <a:avLst/>
          </a:prstGeom>
        </p:spPr>
      </p:pic>
    </p:spTree>
    <p:extLst>
      <p:ext uri="{BB962C8B-B14F-4D97-AF65-F5344CB8AC3E}">
        <p14:creationId xmlns:p14="http://schemas.microsoft.com/office/powerpoint/2010/main" val="20366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5" name="TextBox 72">
            <a:extLst>
              <a:ext uri="{FF2B5EF4-FFF2-40B4-BE49-F238E27FC236}">
                <a16:creationId xmlns:a16="http://schemas.microsoft.com/office/drawing/2014/main" id="{A2E35AF8-7E44-473C-8FAC-EBDC86DFC44E}"/>
              </a:ext>
            </a:extLst>
          </p:cNvPr>
          <p:cNvSpPr txBox="1"/>
          <p:nvPr/>
        </p:nvSpPr>
        <p:spPr>
          <a:xfrm>
            <a:off x="381000" y="90845"/>
            <a:ext cx="8610600"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cap="all">
                <a:solidFill>
                  <a:srgbClr val="FF0000"/>
                </a:solidFill>
                <a:latin typeface="Times New Roman" panose="02020603050405020304" pitchFamily="18" charset="0"/>
                <a:cs typeface="Times New Roman" panose="02020603050405020304" pitchFamily="18" charset="0"/>
              </a:rPr>
              <a:t>V. ỨNG DỤNG QUÁ TRÌNH TRAO ĐỔI NƯỚC VÀ KHOÁNG Ở THỰC VẬT TRONG SẢN XUẤT NÔNG NGHIỆP</a:t>
            </a:r>
            <a:endParaRPr lang="en-US" sz="2000" b="1" cap="all"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28600" y="825667"/>
            <a:ext cx="9144000" cy="4038600"/>
          </a:xfrm>
          <a:prstGeom prst="rect">
            <a:avLst/>
          </a:prstGeom>
        </p:spPr>
      </p:pic>
    </p:spTree>
    <p:extLst>
      <p:ext uri="{BB962C8B-B14F-4D97-AF65-F5344CB8AC3E}">
        <p14:creationId xmlns:p14="http://schemas.microsoft.com/office/powerpoint/2010/main" val="1158300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5" name="TextBox 72">
            <a:extLst>
              <a:ext uri="{FF2B5EF4-FFF2-40B4-BE49-F238E27FC236}">
                <a16:creationId xmlns:a16="http://schemas.microsoft.com/office/drawing/2014/main" id="{A2E35AF8-7E44-473C-8FAC-EBDC86DFC44E}"/>
              </a:ext>
            </a:extLst>
          </p:cNvPr>
          <p:cNvSpPr txBox="1"/>
          <p:nvPr/>
        </p:nvSpPr>
        <p:spPr>
          <a:xfrm>
            <a:off x="381000" y="90845"/>
            <a:ext cx="8610600"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cap="all">
                <a:solidFill>
                  <a:srgbClr val="FF0000"/>
                </a:solidFill>
                <a:latin typeface="Times New Roman" panose="02020603050405020304" pitchFamily="18" charset="0"/>
                <a:cs typeface="Times New Roman" panose="02020603050405020304" pitchFamily="18" charset="0"/>
              </a:rPr>
              <a:t>V. ỨNG DỤNG QUÁ TRÌNH TRAO ĐỔI NƯỚC VÀ KHOÁNG Ở THỰC VẬT TRONG SẢN XUẤT NÔNG NGHIỆP</a:t>
            </a:r>
            <a:endParaRPr lang="en-US" sz="2000" b="1" cap="all"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51783" y="1219200"/>
            <a:ext cx="8840434" cy="3957881"/>
          </a:xfrm>
          <a:prstGeom prst="rect">
            <a:avLst/>
          </a:prstGeom>
        </p:spPr>
      </p:pic>
    </p:spTree>
    <p:extLst>
      <p:ext uri="{BB962C8B-B14F-4D97-AF65-F5344CB8AC3E}">
        <p14:creationId xmlns:p14="http://schemas.microsoft.com/office/powerpoint/2010/main" val="88041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6"/>
          <p:cNvGrpSpPr>
            <a:grpSpLocks/>
          </p:cNvGrpSpPr>
          <p:nvPr/>
        </p:nvGrpSpPr>
        <p:grpSpPr bwMode="auto">
          <a:xfrm>
            <a:off x="3476932" y="3164900"/>
            <a:ext cx="5965492" cy="1452359"/>
            <a:chOff x="1803761" y="1305057"/>
            <a:chExt cx="5402581" cy="1517459"/>
          </a:xfrm>
        </p:grpSpPr>
        <p:grpSp>
          <p:nvGrpSpPr>
            <p:cNvPr id="6" name="Group 49"/>
            <p:cNvGrpSpPr>
              <a:grpSpLocks/>
            </p:cNvGrpSpPr>
            <p:nvPr/>
          </p:nvGrpSpPr>
          <p:grpSpPr bwMode="auto">
            <a:xfrm>
              <a:off x="1803761" y="1455420"/>
              <a:ext cx="5402581" cy="1367096"/>
              <a:chOff x="1803761" y="1455420"/>
              <a:chExt cx="5402581" cy="1367096"/>
            </a:xfrm>
          </p:grpSpPr>
          <p:pic>
            <p:nvPicPr>
              <p:cNvPr id="10" name="Picture 345" descr="shadow_1_m"/>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1518" b="2"/>
              <a:stretch>
                <a:fillRect/>
              </a:stretch>
            </p:blipFill>
            <p:spPr bwMode="gray">
              <a:xfrm>
                <a:off x="1803761" y="2510102"/>
                <a:ext cx="5402581" cy="312414"/>
              </a:xfrm>
              <a:prstGeom prst="rect">
                <a:avLst/>
              </a:prstGeom>
              <a:noFill/>
              <a:ln w="9525">
                <a:noFill/>
                <a:miter lim="800000"/>
                <a:headEnd/>
                <a:tailEnd/>
              </a:ln>
            </p:spPr>
          </p:pic>
          <p:sp>
            <p:nvSpPr>
              <p:cNvPr id="12" name="Rectangle 11"/>
              <p:cNvSpPr/>
              <p:nvPr/>
            </p:nvSpPr>
            <p:spPr>
              <a:xfrm>
                <a:off x="2286492" y="1455304"/>
                <a:ext cx="4640094"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392606" y="1561442"/>
                <a:ext cx="4443025"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50"/>
            <p:cNvGrpSpPr>
              <a:grpSpLocks/>
            </p:cNvGrpSpPr>
            <p:nvPr/>
          </p:nvGrpSpPr>
          <p:grpSpPr bwMode="auto">
            <a:xfrm>
              <a:off x="2114228" y="1305057"/>
              <a:ext cx="1507651" cy="1320522"/>
              <a:chOff x="2114228" y="1305057"/>
              <a:chExt cx="1507651" cy="1320522"/>
            </a:xfrm>
          </p:grpSpPr>
          <p:sp>
            <p:nvSpPr>
              <p:cNvPr id="8" name="Right Triangle 7"/>
              <p:cNvSpPr/>
              <p:nvPr/>
            </p:nvSpPr>
            <p:spPr>
              <a:xfrm flipH="1">
                <a:off x="2114228" y="247395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Triangle 8"/>
              <p:cNvSpPr/>
              <p:nvPr/>
            </p:nvSpPr>
            <p:spPr>
              <a:xfrm flipH="1">
                <a:off x="3449616" y="1305057"/>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4" name="Group 46"/>
          <p:cNvGrpSpPr>
            <a:grpSpLocks/>
          </p:cNvGrpSpPr>
          <p:nvPr/>
        </p:nvGrpSpPr>
        <p:grpSpPr bwMode="auto">
          <a:xfrm>
            <a:off x="-467479" y="1431888"/>
            <a:ext cx="6223452" cy="1452359"/>
            <a:chOff x="1803761" y="1305057"/>
            <a:chExt cx="5402581" cy="1517459"/>
          </a:xfrm>
        </p:grpSpPr>
        <p:grpSp>
          <p:nvGrpSpPr>
            <p:cNvPr id="15" name="Group 49"/>
            <p:cNvGrpSpPr>
              <a:grpSpLocks/>
            </p:cNvGrpSpPr>
            <p:nvPr/>
          </p:nvGrpSpPr>
          <p:grpSpPr bwMode="auto">
            <a:xfrm>
              <a:off x="1803761" y="1455420"/>
              <a:ext cx="5402581" cy="1367096"/>
              <a:chOff x="1803761" y="1455420"/>
              <a:chExt cx="5402581" cy="1367096"/>
            </a:xfrm>
          </p:grpSpPr>
          <p:pic>
            <p:nvPicPr>
              <p:cNvPr id="19" name="Picture 345" descr="shadow_1_m"/>
              <p:cNvPicPr>
                <a:picLocks noChangeAspect="1" noChangeArrowheads="1"/>
              </p:cNvPicPr>
              <p:nvPr/>
            </p:nvPicPr>
            <p:blipFill>
              <a:blip r:embed="rId4"/>
              <a:srcRect t="1518" b="2"/>
              <a:stretch>
                <a:fillRect/>
              </a:stretch>
            </p:blipFill>
            <p:spPr bwMode="gray">
              <a:xfrm>
                <a:off x="1803761" y="2510102"/>
                <a:ext cx="5402581" cy="312414"/>
              </a:xfrm>
              <a:prstGeom prst="rect">
                <a:avLst/>
              </a:prstGeom>
              <a:noFill/>
              <a:ln w="9525">
                <a:noFill/>
                <a:miter lim="800000"/>
                <a:headEnd/>
                <a:tailEnd/>
              </a:ln>
            </p:spPr>
          </p:pic>
          <p:sp>
            <p:nvSpPr>
              <p:cNvPr id="20" name="Rectangle 19"/>
              <p:cNvSpPr/>
              <p:nvPr/>
            </p:nvSpPr>
            <p:spPr>
              <a:xfrm>
                <a:off x="2286492" y="1455304"/>
                <a:ext cx="4640094"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392606" y="1561442"/>
                <a:ext cx="4443025"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 name="Group 50"/>
            <p:cNvGrpSpPr>
              <a:grpSpLocks/>
            </p:cNvGrpSpPr>
            <p:nvPr/>
          </p:nvGrpSpPr>
          <p:grpSpPr bwMode="auto">
            <a:xfrm>
              <a:off x="2114228" y="1305057"/>
              <a:ext cx="1507651" cy="1320522"/>
              <a:chOff x="2114228" y="1305057"/>
              <a:chExt cx="1507651" cy="1320522"/>
            </a:xfrm>
          </p:grpSpPr>
          <p:sp>
            <p:nvSpPr>
              <p:cNvPr id="17" name="Right Triangle 16"/>
              <p:cNvSpPr/>
              <p:nvPr/>
            </p:nvSpPr>
            <p:spPr>
              <a:xfrm flipH="1">
                <a:off x="2114228" y="247395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ight Triangle 17"/>
              <p:cNvSpPr/>
              <p:nvPr/>
            </p:nvSpPr>
            <p:spPr>
              <a:xfrm flipH="1">
                <a:off x="3449616" y="1305057"/>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22" name="Group 46"/>
          <p:cNvGrpSpPr>
            <a:grpSpLocks/>
          </p:cNvGrpSpPr>
          <p:nvPr/>
        </p:nvGrpSpPr>
        <p:grpSpPr bwMode="auto">
          <a:xfrm>
            <a:off x="-325484" y="5139317"/>
            <a:ext cx="6223452" cy="1452359"/>
            <a:chOff x="1803761" y="1305057"/>
            <a:chExt cx="5402581" cy="1517459"/>
          </a:xfrm>
        </p:grpSpPr>
        <p:grpSp>
          <p:nvGrpSpPr>
            <p:cNvPr id="23" name="Group 49"/>
            <p:cNvGrpSpPr>
              <a:grpSpLocks/>
            </p:cNvGrpSpPr>
            <p:nvPr/>
          </p:nvGrpSpPr>
          <p:grpSpPr bwMode="auto">
            <a:xfrm>
              <a:off x="1803761" y="1455420"/>
              <a:ext cx="5402581" cy="1367096"/>
              <a:chOff x="1803761" y="1455420"/>
              <a:chExt cx="5402581" cy="1367096"/>
            </a:xfrm>
          </p:grpSpPr>
          <p:pic>
            <p:nvPicPr>
              <p:cNvPr id="27" name="Picture 345" descr="shadow_1_m"/>
              <p:cNvPicPr>
                <a:picLocks noChangeAspect="1" noChangeArrowheads="1"/>
              </p:cNvPicPr>
              <p:nvPr/>
            </p:nvPicPr>
            <p:blipFill>
              <a:blip r:embed="rId4"/>
              <a:srcRect t="1518" b="2"/>
              <a:stretch>
                <a:fillRect/>
              </a:stretch>
            </p:blipFill>
            <p:spPr bwMode="gray">
              <a:xfrm>
                <a:off x="1803761" y="2510102"/>
                <a:ext cx="5402581" cy="312414"/>
              </a:xfrm>
              <a:prstGeom prst="rect">
                <a:avLst/>
              </a:prstGeom>
              <a:noFill/>
              <a:ln w="9525">
                <a:noFill/>
                <a:miter lim="800000"/>
                <a:headEnd/>
                <a:tailEnd/>
              </a:ln>
            </p:spPr>
          </p:pic>
          <p:sp>
            <p:nvSpPr>
              <p:cNvPr id="28" name="Rectangle 27"/>
              <p:cNvSpPr/>
              <p:nvPr/>
            </p:nvSpPr>
            <p:spPr>
              <a:xfrm>
                <a:off x="2286492" y="1455304"/>
                <a:ext cx="4640094"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2392606" y="1561442"/>
                <a:ext cx="4443025"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 50"/>
            <p:cNvGrpSpPr>
              <a:grpSpLocks/>
            </p:cNvGrpSpPr>
            <p:nvPr/>
          </p:nvGrpSpPr>
          <p:grpSpPr bwMode="auto">
            <a:xfrm>
              <a:off x="2114228" y="1305057"/>
              <a:ext cx="1507651" cy="1320522"/>
              <a:chOff x="2114228" y="1305057"/>
              <a:chExt cx="1507651" cy="1320522"/>
            </a:xfrm>
          </p:grpSpPr>
          <p:sp>
            <p:nvSpPr>
              <p:cNvPr id="25" name="Right Triangle 24"/>
              <p:cNvSpPr/>
              <p:nvPr/>
            </p:nvSpPr>
            <p:spPr>
              <a:xfrm flipH="1">
                <a:off x="2114228" y="247395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ight Triangle 25"/>
              <p:cNvSpPr/>
              <p:nvPr/>
            </p:nvSpPr>
            <p:spPr>
              <a:xfrm flipH="1">
                <a:off x="3449616" y="1305057"/>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 name="TextBox 2"/>
          <p:cNvSpPr txBox="1"/>
          <p:nvPr/>
        </p:nvSpPr>
        <p:spPr>
          <a:xfrm>
            <a:off x="352830" y="1706218"/>
            <a:ext cx="53093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Bón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phân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err="1">
                <a:ln>
                  <a:noFill/>
                </a:ln>
                <a:solidFill>
                  <a:prstClr val="black"/>
                </a:solidFill>
                <a:effectLst/>
                <a:uLnTx/>
                <a:uFillTx/>
                <a:latin typeface="Calibri"/>
                <a:ea typeface="+mn-ea"/>
                <a:cs typeface="+mn-cs"/>
              </a:rPr>
              <a:t>lí</a:t>
            </a:r>
            <a:r>
              <a:rPr kumimoji="0" lang="en-US" sz="2400" b="0" i="0" u="none" strike="noStrike" kern="1200" cap="none" spc="0" normalizeH="0" baseline="0" noProof="0">
                <a:ln>
                  <a:noFill/>
                </a:ln>
                <a:solidFill>
                  <a:prstClr val="black"/>
                </a:solidFill>
                <a:effectLst/>
                <a:uLnTx/>
                <a:uFillTx/>
                <a:latin typeface="Calibri"/>
                <a:ea typeface="+mn-ea"/>
                <a:cs typeface="+mn-cs"/>
              </a:rPr>
              <a:t> thì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cây</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phát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triển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tốt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năng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suất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cao</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4127131" y="3452653"/>
            <a:ext cx="52228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Bón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phân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thì</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cây</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phát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triển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kém</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năng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suất</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hiệu</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quả</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kinh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tế</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thấp</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p:cNvSpPr txBox="1"/>
          <p:nvPr/>
        </p:nvSpPr>
        <p:spPr>
          <a:xfrm>
            <a:off x="360204" y="5427070"/>
            <a:ext cx="53093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Bón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quá</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dư</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lượng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thì</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gây</a:t>
            </a:r>
            <a:r>
              <a:rPr kumimoji="0" lang="en-US" sz="2400" b="0" i="0" u="none" strike="noStrike" kern="1200" cap="none" spc="0" normalizeH="0" baseline="0" noProof="0" dirty="0">
                <a:ln>
                  <a:noFill/>
                </a:ln>
                <a:solidFill>
                  <a:prstClr val="black"/>
                </a:solidFill>
                <a:effectLst/>
                <a:uLnTx/>
                <a:uFillTx/>
                <a:latin typeface="Calibri"/>
                <a:ea typeface="+mn-ea"/>
                <a:cs typeface="+mn-cs"/>
              </a:rPr>
              <a:t> ô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nhiễm</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nông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phẩm</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môi</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trường</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tốn</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kém</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73" y="2971800"/>
            <a:ext cx="3672128" cy="184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bqh hồ thanh bình: ô nhiễm môi trường từ sản xuất nông nghiệ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816681"/>
            <a:ext cx="3080070" cy="18889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9796" y="1143849"/>
            <a:ext cx="3021474"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72">
            <a:extLst>
              <a:ext uri="{FF2B5EF4-FFF2-40B4-BE49-F238E27FC236}">
                <a16:creationId xmlns:a16="http://schemas.microsoft.com/office/drawing/2014/main" id="{A2E35AF8-7E44-473C-8FAC-EBDC86DFC44E}"/>
              </a:ext>
            </a:extLst>
          </p:cNvPr>
          <p:cNvSpPr txBox="1"/>
          <p:nvPr/>
        </p:nvSpPr>
        <p:spPr>
          <a:xfrm>
            <a:off x="381000" y="90845"/>
            <a:ext cx="8610600"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cap="all">
                <a:solidFill>
                  <a:srgbClr val="FF0000"/>
                </a:solidFill>
                <a:latin typeface="Times New Roman" panose="02020603050405020304" pitchFamily="18" charset="0"/>
                <a:cs typeface="Times New Roman" panose="02020603050405020304" pitchFamily="18" charset="0"/>
              </a:rPr>
              <a:t>V. ỨNG DỤNG QUÁ TRÌNH TRAO ĐỔI NƯỚC VÀ KHOÁNG Ở THỰC VẬT TRONG SẢN XUẤT NÔNG NGHIỆP</a:t>
            </a:r>
            <a:endParaRPr lang="en-US" sz="2000" b="1" cap="all"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916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barn(inVertical)">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par>
                                <p:cTn id="22" presetID="16" presetClass="entr" presetSubtype="2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2000"/>
                                        <p:tgtEl>
                                          <p:spTgt spid="2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par>
                                <p:cTn id="33" presetID="16" presetClass="entr" presetSubtype="21"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barn(inVertical)">
                                      <p:cBhvr>
                                        <p:cTn id="3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99889" l="2917" r="95750"/>
                    </a14:imgEffect>
                  </a14:imgLayer>
                </a14:imgProps>
              </a:ext>
              <a:ext uri="{28A0092B-C50C-407E-A947-70E740481C1C}">
                <a14:useLocalDpi xmlns:a14="http://schemas.microsoft.com/office/drawing/2010/main" val="0"/>
              </a:ext>
            </a:extLst>
          </a:blip>
          <a:stretch>
            <a:fillRect/>
          </a:stretch>
        </p:blipFill>
        <p:spPr>
          <a:xfrm>
            <a:off x="3935545" y="1085670"/>
            <a:ext cx="2096117" cy="157208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7813" b="90000" l="10000" r="90000"/>
                    </a14:imgEffect>
                  </a14:imgLayer>
                </a14:imgProps>
              </a:ext>
              <a:ext uri="{28A0092B-C50C-407E-A947-70E740481C1C}">
                <a14:useLocalDpi xmlns:a14="http://schemas.microsoft.com/office/drawing/2010/main" val="0"/>
              </a:ext>
            </a:extLst>
          </a:blip>
          <a:stretch>
            <a:fillRect/>
          </a:stretch>
        </p:blipFill>
        <p:spPr>
          <a:xfrm>
            <a:off x="158108" y="2960008"/>
            <a:ext cx="2548484" cy="2548484"/>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7313" r="92375"/>
                    </a14:imgEffect>
                  </a14:imgLayer>
                </a14:imgProps>
              </a:ext>
              <a:ext uri="{28A0092B-C50C-407E-A947-70E740481C1C}">
                <a14:useLocalDpi xmlns:a14="http://schemas.microsoft.com/office/drawing/2010/main" val="0"/>
              </a:ext>
            </a:extLst>
          </a:blip>
          <a:stretch>
            <a:fillRect/>
          </a:stretch>
        </p:blipFill>
        <p:spPr>
          <a:xfrm>
            <a:off x="6435993" y="632019"/>
            <a:ext cx="2346040" cy="2346040"/>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2125" b="90000" l="10000" r="94625"/>
                    </a14:imgEffect>
                  </a14:imgLayer>
                </a14:imgProps>
              </a:ext>
              <a:ext uri="{28A0092B-C50C-407E-A947-70E740481C1C}">
                <a14:useLocalDpi xmlns:a14="http://schemas.microsoft.com/office/drawing/2010/main" val="0"/>
              </a:ext>
            </a:extLst>
          </a:blip>
          <a:stretch>
            <a:fillRect/>
          </a:stretch>
        </p:blipFill>
        <p:spPr>
          <a:xfrm>
            <a:off x="209051" y="1096634"/>
            <a:ext cx="1769880" cy="1769880"/>
          </a:xfrm>
          <a:prstGeom prst="rect">
            <a:avLst/>
          </a:prstGeom>
        </p:spPr>
      </p:pic>
      <p:pic>
        <p:nvPicPr>
          <p:cNvPr id="24" name="Picture 2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237" l="0" r="100000"/>
                    </a14:imgEffect>
                  </a14:imgLayer>
                </a14:imgProps>
              </a:ext>
              <a:ext uri="{28A0092B-C50C-407E-A947-70E740481C1C}">
                <a14:useLocalDpi xmlns:a14="http://schemas.microsoft.com/office/drawing/2010/main" val="0"/>
              </a:ext>
            </a:extLst>
          </a:blip>
          <a:stretch>
            <a:fillRect/>
          </a:stretch>
        </p:blipFill>
        <p:spPr>
          <a:xfrm>
            <a:off x="5440371" y="3776160"/>
            <a:ext cx="2311692" cy="1514158"/>
          </a:xfrm>
          <a:prstGeom prst="rect">
            <a:avLst/>
          </a:prstGeom>
        </p:spPr>
      </p:pic>
      <p:sp>
        <p:nvSpPr>
          <p:cNvPr id="28" name="Rectangle 27">
            <a:extLst>
              <a:ext uri="{FF2B5EF4-FFF2-40B4-BE49-F238E27FC236}">
                <a16:creationId xmlns:a16="http://schemas.microsoft.com/office/drawing/2014/main" id="{CA2AA912-339F-42CE-AB70-F1ACB3178FD9}"/>
              </a:ext>
            </a:extLst>
          </p:cNvPr>
          <p:cNvSpPr/>
          <p:nvPr/>
        </p:nvSpPr>
        <p:spPr>
          <a:xfrm>
            <a:off x="2381104" y="4256772"/>
            <a:ext cx="1229807" cy="413291"/>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700" noProof="1">
                <a:solidFill>
                  <a:srgbClr val="00B050"/>
                </a:solidFill>
                <a:latin typeface="#9Slide02 Tieu de rat dai 01" panose="020B0604020202020204" charset="0"/>
                <a:ea typeface="#9Slide02 Tieu de rat dai 01" panose="020B0604020202020204" charset="0"/>
              </a:rPr>
              <a:t> 95%</a:t>
            </a:r>
          </a:p>
        </p:txBody>
      </p:sp>
      <p:sp>
        <p:nvSpPr>
          <p:cNvPr id="33" name="Rectangle 32">
            <a:extLst>
              <a:ext uri="{FF2B5EF4-FFF2-40B4-BE49-F238E27FC236}">
                <a16:creationId xmlns:a16="http://schemas.microsoft.com/office/drawing/2014/main" id="{CA2AA912-339F-42CE-AB70-F1ACB3178FD9}"/>
              </a:ext>
            </a:extLst>
          </p:cNvPr>
          <p:cNvSpPr/>
          <p:nvPr/>
        </p:nvSpPr>
        <p:spPr>
          <a:xfrm>
            <a:off x="4270084" y="2745462"/>
            <a:ext cx="1229808" cy="413290"/>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700" noProof="1">
                <a:solidFill>
                  <a:srgbClr val="00B050"/>
                </a:solidFill>
                <a:latin typeface="#9Slide02 Tieu de rat dai 01" panose="020B0604020202020204" charset="0"/>
                <a:ea typeface="#9Slide02 Tieu de rat dai 01" panose="020B0604020202020204" charset="0"/>
              </a:rPr>
              <a:t> 94%</a:t>
            </a:r>
          </a:p>
        </p:txBody>
      </p:sp>
      <p:sp>
        <p:nvSpPr>
          <p:cNvPr id="38" name="Rectangle 37">
            <a:extLst>
              <a:ext uri="{FF2B5EF4-FFF2-40B4-BE49-F238E27FC236}">
                <a16:creationId xmlns:a16="http://schemas.microsoft.com/office/drawing/2014/main" id="{CA2AA912-339F-42CE-AB70-F1ACB3178FD9}"/>
              </a:ext>
            </a:extLst>
          </p:cNvPr>
          <p:cNvSpPr/>
          <p:nvPr/>
        </p:nvSpPr>
        <p:spPr>
          <a:xfrm>
            <a:off x="7204506" y="5006825"/>
            <a:ext cx="1229808" cy="413291"/>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700" noProof="1">
                <a:solidFill>
                  <a:srgbClr val="00B050"/>
                </a:solidFill>
                <a:latin typeface="#9Slide02 Tieu de rat dai 01" panose="020B0604020202020204" charset="0"/>
                <a:ea typeface="#9Slide02 Tieu de rat dai 01" panose="020B0604020202020204" charset="0"/>
              </a:rPr>
              <a:t> 92%</a:t>
            </a:r>
          </a:p>
        </p:txBody>
      </p:sp>
      <p:grpSp>
        <p:nvGrpSpPr>
          <p:cNvPr id="40" name="Group 39">
            <a:extLst>
              <a:ext uri="{FF2B5EF4-FFF2-40B4-BE49-F238E27FC236}">
                <a16:creationId xmlns:a16="http://schemas.microsoft.com/office/drawing/2014/main" id="{846A4F8A-9C8E-4849-84CB-20B51AA15AEC}"/>
              </a:ext>
            </a:extLst>
          </p:cNvPr>
          <p:cNvGrpSpPr/>
          <p:nvPr/>
        </p:nvGrpSpPr>
        <p:grpSpPr>
          <a:xfrm>
            <a:off x="2003694" y="1516096"/>
            <a:ext cx="1229807" cy="413291"/>
            <a:chOff x="5938157" y="2023976"/>
            <a:chExt cx="2569464" cy="551054"/>
          </a:xfrm>
        </p:grpSpPr>
        <p:sp>
          <p:nvSpPr>
            <p:cNvPr id="41" name="Rectangle 40">
              <a:extLst>
                <a:ext uri="{FF2B5EF4-FFF2-40B4-BE49-F238E27FC236}">
                  <a16:creationId xmlns:a16="http://schemas.microsoft.com/office/drawing/2014/main" id="{28AA7A36-EC4D-4240-8A75-46569460177F}"/>
                </a:ext>
              </a:extLst>
            </p:cNvPr>
            <p:cNvSpPr/>
            <p:nvPr/>
          </p:nvSpPr>
          <p:spPr>
            <a:xfrm rot="360000">
              <a:off x="6707485" y="2300352"/>
              <a:ext cx="1597589" cy="144893"/>
            </a:xfrm>
            <a:prstGeom prst="rect">
              <a:avLst/>
            </a:prstGeom>
            <a:solidFill>
              <a:srgbClr val="3A5C84"/>
            </a:solidFill>
            <a:ln w="12700" cap="flat" cmpd="sng" algn="ctr">
              <a:noFill/>
              <a:prstDash val="solid"/>
              <a:miter lim="800000"/>
            </a:ln>
            <a:effectLst>
              <a:outerShdw blurRad="139700" dist="190500" dir="4800000" algn="t" rotWithShape="0">
                <a:prstClr val="black">
                  <a:alpha val="41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noProof="1">
                <a:solidFill>
                  <a:srgbClr val="00B050"/>
                </a:solidFill>
                <a:latin typeface="#9Slide02 Tieu de rat dai 01" panose="020B0604020202020204" charset="0"/>
                <a:ea typeface="#9Slide02 Tieu de rat dai 01" panose="020B0604020202020204" charset="0"/>
              </a:endParaRPr>
            </a:p>
          </p:txBody>
        </p:sp>
        <p:grpSp>
          <p:nvGrpSpPr>
            <p:cNvPr id="42" name="Group 41">
              <a:extLst>
                <a:ext uri="{FF2B5EF4-FFF2-40B4-BE49-F238E27FC236}">
                  <a16:creationId xmlns:a16="http://schemas.microsoft.com/office/drawing/2014/main" id="{A36F6D8B-D29C-47CB-875D-046FE89C552C}"/>
                </a:ext>
              </a:extLst>
            </p:cNvPr>
            <p:cNvGrpSpPr/>
            <p:nvPr/>
          </p:nvGrpSpPr>
          <p:grpSpPr>
            <a:xfrm>
              <a:off x="5938157" y="2023976"/>
              <a:ext cx="2569464" cy="551054"/>
              <a:chOff x="5921828" y="3617002"/>
              <a:chExt cx="2569464" cy="551054"/>
            </a:xfrm>
            <a:effectLst/>
          </p:grpSpPr>
          <p:sp>
            <p:nvSpPr>
              <p:cNvPr id="43" name="Rectangle 42">
                <a:extLst>
                  <a:ext uri="{FF2B5EF4-FFF2-40B4-BE49-F238E27FC236}">
                    <a16:creationId xmlns:a16="http://schemas.microsoft.com/office/drawing/2014/main" id="{CA2AA912-339F-42CE-AB70-F1ACB3178FD9}"/>
                  </a:ext>
                </a:extLst>
              </p:cNvPr>
              <p:cNvSpPr/>
              <p:nvPr/>
            </p:nvSpPr>
            <p:spPr>
              <a:xfrm>
                <a:off x="5921828" y="3617002"/>
                <a:ext cx="2569464" cy="551054"/>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2700" noProof="1">
                    <a:solidFill>
                      <a:srgbClr val="00B050"/>
                    </a:solidFill>
                    <a:latin typeface="#9Slide02 Tieu de rat dai 01" panose="020B0604020202020204" charset="0"/>
                    <a:ea typeface="#9Slide02 Tieu de rat dai 01" panose="020B0604020202020204" charset="0"/>
                  </a:rPr>
                  <a:t> 90%</a:t>
                </a:r>
              </a:p>
            </p:txBody>
          </p:sp>
          <p:sp>
            <p:nvSpPr>
              <p:cNvPr id="44" name="Rectangle 43">
                <a:extLst>
                  <a:ext uri="{FF2B5EF4-FFF2-40B4-BE49-F238E27FC236}">
                    <a16:creationId xmlns:a16="http://schemas.microsoft.com/office/drawing/2014/main" id="{29A8B840-0FAA-4DFD-8B8D-02D1A51F340D}"/>
                  </a:ext>
                </a:extLst>
              </p:cNvPr>
              <p:cNvSpPr/>
              <p:nvPr/>
            </p:nvSpPr>
            <p:spPr>
              <a:xfrm>
                <a:off x="5921828" y="3617002"/>
                <a:ext cx="740664" cy="551054"/>
              </a:xfrm>
              <a:prstGeom prst="rect">
                <a:avLst/>
              </a:prstGeom>
              <a:solidFill>
                <a:sysClr val="windowText" lastClr="000000">
                  <a:alpha val="10000"/>
                </a:sys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noProof="1">
                  <a:solidFill>
                    <a:srgbClr val="00B050"/>
                  </a:solidFill>
                  <a:latin typeface="#9Slide02 Tieu de rat dai 01" panose="020B0604020202020204" charset="0"/>
                  <a:ea typeface="#9Slide02 Tieu de rat dai 01" panose="020B0604020202020204" charset="0"/>
                </a:endParaRPr>
              </a:p>
            </p:txBody>
          </p:sp>
        </p:grpSp>
      </p:grpSp>
      <p:sp>
        <p:nvSpPr>
          <p:cNvPr id="45" name="TextBox 44">
            <a:extLst>
              <a:ext uri="{FF2B5EF4-FFF2-40B4-BE49-F238E27FC236}">
                <a16:creationId xmlns:a16="http://schemas.microsoft.com/office/drawing/2014/main" id="{EE417E62-AEB9-7D68-8F90-DD6BB18BCE2E}"/>
              </a:ext>
            </a:extLst>
          </p:cNvPr>
          <p:cNvSpPr txBox="1"/>
          <p:nvPr/>
        </p:nvSpPr>
        <p:spPr>
          <a:xfrm>
            <a:off x="1393604" y="6000744"/>
            <a:ext cx="7040710" cy="461665"/>
          </a:xfrm>
          <a:prstGeom prst="rect">
            <a:avLst/>
          </a:prstGeom>
          <a:noFill/>
        </p:spPr>
        <p:txBody>
          <a:bodyPr wrap="none" rtlCol="0">
            <a:spAutoFit/>
          </a:bodyPr>
          <a:lstStyle/>
          <a:p>
            <a:r>
              <a:rPr lang="en-US" sz="2400" dirty="0" err="1">
                <a:latin typeface="Times New Roman" panose="02020603050405020304" pitchFamily="18" charset="0"/>
                <a:ea typeface="#9Slide02 Tieu de rat dai 01" panose="020B0604020202020204" charset="0"/>
                <a:cs typeface="Times New Roman" panose="02020603050405020304" pitchFamily="18" charset="0"/>
              </a:rPr>
              <a:t>Hàm</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lượng</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nước</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trong</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các</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loại</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quả</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chiếm</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tỉ</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bao</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nhiêu</a:t>
            </a:r>
            <a:r>
              <a:rPr lang="en-US" sz="2400" dirty="0">
                <a:latin typeface="Times New Roman" panose="02020603050405020304" pitchFamily="18" charset="0"/>
                <a:ea typeface="#9Slide02 Tieu de rat dai 01" panose="020B0604020202020204" charset="0"/>
                <a:cs typeface="Times New Roman" panose="02020603050405020304" pitchFamily="18" charset="0"/>
              </a:rPr>
              <a:t>?</a:t>
            </a:r>
          </a:p>
        </p:txBody>
      </p:sp>
      <p:sp>
        <p:nvSpPr>
          <p:cNvPr id="46" name="TextBox 45">
            <a:extLst>
              <a:ext uri="{FF2B5EF4-FFF2-40B4-BE49-F238E27FC236}">
                <a16:creationId xmlns:a16="http://schemas.microsoft.com/office/drawing/2014/main" id="{95B0F783-038A-CB4B-85B0-1BD708D348C2}"/>
              </a:ext>
            </a:extLst>
          </p:cNvPr>
          <p:cNvSpPr txBox="1"/>
          <p:nvPr/>
        </p:nvSpPr>
        <p:spPr>
          <a:xfrm>
            <a:off x="242090" y="344573"/>
            <a:ext cx="6463509" cy="461665"/>
          </a:xfrm>
          <a:prstGeom prst="rect">
            <a:avLst/>
          </a:prstGeom>
          <a:noFill/>
        </p:spPr>
        <p:txBody>
          <a:bodyPr wrap="square" rtlCol="0" anchor="ctr">
            <a:spAutoFit/>
          </a:bodyPr>
          <a:lstStyle/>
          <a:p>
            <a:pPr algn="ctr">
              <a:defRPr/>
            </a:pPr>
            <a:r>
              <a:rPr lang="en-US" sz="2400" b="1" cap="all">
                <a:latin typeface="Bahnschrift SemiCondensed" panose="020B0502040204020203" pitchFamily="34" charset="0"/>
              </a:rPr>
              <a:t>I</a:t>
            </a:r>
            <a:r>
              <a:rPr lang="en-US" sz="2400" b="1" cap="all">
                <a:latin typeface="Times New Roman" panose="02020603050405020304" pitchFamily="18" charset="0"/>
                <a:cs typeface="Times New Roman" panose="02020603050405020304" pitchFamily="18" charset="0"/>
              </a:rPr>
              <a:t>. VAI TRÒ CỦA NƯỚC VÀ CHẤT KHOÁNG</a:t>
            </a:r>
            <a:endParaRPr lang="en-US" sz="2400" b="1" cap="all" dirty="0">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7313" r="92375"/>
                    </a14:imgEffect>
                  </a14:imgLayer>
                </a14:imgProps>
              </a:ext>
              <a:ext uri="{28A0092B-C50C-407E-A947-70E740481C1C}">
                <a14:useLocalDpi xmlns:a14="http://schemas.microsoft.com/office/drawing/2010/main" val="0"/>
              </a:ext>
            </a:extLst>
          </a:blip>
          <a:stretch>
            <a:fillRect/>
          </a:stretch>
        </p:blipFill>
        <p:spPr>
          <a:xfrm>
            <a:off x="6435993" y="615690"/>
            <a:ext cx="2346040" cy="2346040"/>
          </a:xfrm>
          <a:prstGeom prst="rect">
            <a:avLst/>
          </a:prstGeom>
        </p:spPr>
      </p:pic>
      <p:sp>
        <p:nvSpPr>
          <p:cNvPr id="48" name="Rectangle 47">
            <a:extLst>
              <a:ext uri="{FF2B5EF4-FFF2-40B4-BE49-F238E27FC236}">
                <a16:creationId xmlns:a16="http://schemas.microsoft.com/office/drawing/2014/main" id="{CA2AA912-339F-42CE-AB70-F1ACB3178FD9}"/>
              </a:ext>
            </a:extLst>
          </p:cNvPr>
          <p:cNvSpPr/>
          <p:nvPr/>
        </p:nvSpPr>
        <p:spPr>
          <a:xfrm>
            <a:off x="6999538" y="974056"/>
            <a:ext cx="1639743" cy="551054"/>
          </a:xfrm>
          <a:prstGeom prst="rect">
            <a:avLst/>
          </a:prstGeom>
          <a:solidFill>
            <a:sysClr val="window" lastClr="FFFFF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sz="3600" noProof="1">
                <a:solidFill>
                  <a:srgbClr val="00B050"/>
                </a:solidFill>
                <a:latin typeface="#9Slide02 Tieu de rat dai 01" panose="020B0604020202020204" charset="0"/>
                <a:ea typeface="#9Slide02 Tieu de rat dai 01" panose="020B0604020202020204" charset="0"/>
              </a:rPr>
              <a:t> 96%</a:t>
            </a:r>
          </a:p>
        </p:txBody>
      </p:sp>
    </p:spTree>
    <p:extLst>
      <p:ext uri="{BB962C8B-B14F-4D97-AF65-F5344CB8AC3E}">
        <p14:creationId xmlns:p14="http://schemas.microsoft.com/office/powerpoint/2010/main" val="2044697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5" name="TextBox 72">
            <a:extLst>
              <a:ext uri="{FF2B5EF4-FFF2-40B4-BE49-F238E27FC236}">
                <a16:creationId xmlns:a16="http://schemas.microsoft.com/office/drawing/2014/main" id="{A2E35AF8-7E44-473C-8FAC-EBDC86DFC44E}"/>
              </a:ext>
            </a:extLst>
          </p:cNvPr>
          <p:cNvSpPr txBox="1"/>
          <p:nvPr/>
        </p:nvSpPr>
        <p:spPr>
          <a:xfrm>
            <a:off x="381000" y="90845"/>
            <a:ext cx="8610600" cy="7078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000" b="1" cap="all">
                <a:solidFill>
                  <a:srgbClr val="FF0000"/>
                </a:solidFill>
                <a:latin typeface="Times New Roman" panose="02020603050405020304" pitchFamily="18" charset="0"/>
                <a:cs typeface="Times New Roman" panose="02020603050405020304" pitchFamily="18" charset="0"/>
              </a:rPr>
              <a:t>V. ỨNG DỤNG QUÁ TRÌNH TRAO ĐỔI NƯỚC VÀ KHOÁNG Ở THỰC VẬT TRONG SẢN XUẤT NÔNG NGHIỆP</a:t>
            </a:r>
            <a:endParaRPr lang="en-US" sz="2000" b="1" cap="all"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1000" y="925237"/>
            <a:ext cx="8458200" cy="3543406"/>
          </a:xfrm>
          <a:prstGeom prst="rect">
            <a:avLst/>
          </a:prstGeom>
        </p:spPr>
        <p:txBody>
          <a:bodyPr wrap="square">
            <a:spAutoFit/>
          </a:bodyPr>
          <a:lstStyle/>
          <a:p>
            <a:pPr algn="just">
              <a:lnSpc>
                <a:spcPts val="1950"/>
              </a:lnSpc>
              <a:spcAft>
                <a:spcPts val="900"/>
              </a:spcAft>
            </a:pPr>
            <a:r>
              <a:rPr lang="en-US">
                <a:latin typeface="Times New Roman" panose="02020603050405020304" pitchFamily="18" charset="0"/>
                <a:ea typeface="Times New Roman" panose="02020603050405020304" pitchFamily="18" charset="0"/>
                <a:cs typeface="Times New Roman" panose="02020603050405020304" pitchFamily="18" charset="0"/>
              </a:rPr>
              <a:t>Trong sản xuất, để duy trì trạng thái cân bằng nước trong cây, cần tưới tiêu nước hợp lí, tức là cung cấp vừa đủ lượng nước cần thiết, đáp ứng nhu cầu của cây trồng. Lượng nước này thay đổi theo loài, giai đoạn sinh trưởng phát triển của cây và cách tưới. Như vậy, tưới tiêu nước hợp lí là tưới nước đúng nhu cầu sinh lí của cây, đúng thời điểm cây cần và đúng phương pháp.</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a:latin typeface="Times New Roman" panose="02020603050405020304" pitchFamily="18" charset="0"/>
                <a:ea typeface="Times New Roman" panose="02020603050405020304" pitchFamily="18" charset="0"/>
                <a:cs typeface="Times New Roman" panose="02020603050405020304" pitchFamily="18" charset="0"/>
              </a:rPr>
              <a:t>Trong giới hạn nhất định, lượng phân bón cung cấp tỉ lệ thuận với năng suất cây trồng.</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gn="just">
              <a:lnSpc>
                <a:spcPts val="1950"/>
              </a:lnSpc>
              <a:spcAft>
                <a:spcPts val="900"/>
              </a:spcAft>
            </a:pPr>
            <a:r>
              <a:rPr lang="en-US">
                <a:latin typeface="Times New Roman" panose="02020603050405020304" pitchFamily="18" charset="0"/>
                <a:ea typeface="Times New Roman" panose="02020603050405020304" pitchFamily="18" charset="0"/>
                <a:cs typeface="Times New Roman" panose="02020603050405020304" pitchFamily="18" charset="0"/>
              </a:rPr>
              <a:t>- Nếu bón phân với quá ít, không đáp ứng đủ nhu cầu dinh dưỡng của cây, triệu chứng thiếu khoáng sẽ xuất hiện, cây còi cọc và chậm lớn dẫn đến giảm năng suất cây trồng.</a:t>
            </a:r>
            <a:endParaRPr lang="en-US" sz="1600">
              <a:latin typeface="Calibri" panose="020F0502020204030204" pitchFamily="34" charset="0"/>
              <a:ea typeface="Calibri" panose="020F0502020204030204" pitchFamily="34" charset="0"/>
              <a:cs typeface="Times New Roman" panose="02020603050405020304" pitchFamily="18" charset="0"/>
            </a:endParaRPr>
          </a:p>
          <a:p>
            <a:pPr algn="just">
              <a:lnSpc>
                <a:spcPts val="1950"/>
              </a:lnSpc>
              <a:spcAft>
                <a:spcPts val="900"/>
              </a:spcAft>
            </a:pPr>
            <a:r>
              <a:rPr lang="en-US">
                <a:latin typeface="Times New Roman" panose="02020603050405020304" pitchFamily="18" charset="0"/>
                <a:ea typeface="Times New Roman" panose="02020603050405020304" pitchFamily="18" charset="0"/>
                <a:cs typeface="Times New Roman" panose="02020603050405020304" pitchFamily="18" charset="0"/>
              </a:rPr>
              <a:t>- Nếu bón phân quá nhiều sẽ dẫn đến dư thừa và gây độc cho cây. Dư thừa phân bón có thể tiêu diệt các sinh vật có lợi trong đất (vi sinh vật cố định đạm, phân giải chất hữu cơ, ...), làm ô nhiễm đất và nước ngầm, tồn dư trong mô thực vật gây ảnh hưởng xấu đến sức khỏe của người và vật nuôi khi sử dụng thực vật làm thức ăn.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84667" y="4456611"/>
            <a:ext cx="7650865" cy="2234325"/>
          </a:xfrm>
          <a:prstGeom prst="rect">
            <a:avLst/>
          </a:prstGeom>
        </p:spPr>
      </p:pic>
    </p:spTree>
    <p:extLst>
      <p:ext uri="{BB962C8B-B14F-4D97-AF65-F5344CB8AC3E}">
        <p14:creationId xmlns:p14="http://schemas.microsoft.com/office/powerpoint/2010/main" val="276294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5" name="TextBox 72">
            <a:extLst>
              <a:ext uri="{FF2B5EF4-FFF2-40B4-BE49-F238E27FC236}">
                <a16:creationId xmlns:a16="http://schemas.microsoft.com/office/drawing/2014/main" id="{A2E35AF8-7E44-473C-8FAC-EBDC86DFC44E}"/>
              </a:ext>
            </a:extLst>
          </p:cNvPr>
          <p:cNvSpPr txBox="1"/>
          <p:nvPr/>
        </p:nvSpPr>
        <p:spPr>
          <a:xfrm>
            <a:off x="3505200" y="105490"/>
            <a:ext cx="8610600" cy="52322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cap="all">
                <a:solidFill>
                  <a:srgbClr val="FF0000"/>
                </a:solidFill>
                <a:latin typeface="Times New Roman" panose="02020603050405020304" pitchFamily="18" charset="0"/>
                <a:cs typeface="Times New Roman" panose="02020603050405020304" pitchFamily="18" charset="0"/>
              </a:rPr>
              <a:t>LUYỆN TẬP</a:t>
            </a:r>
            <a:endParaRPr lang="en-US" sz="2800" b="1" cap="all"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914400"/>
            <a:ext cx="8382000" cy="1673022"/>
          </a:xfrm>
          <a:prstGeom prst="rect">
            <a:avLst/>
          </a:prstGeom>
          <a:solidFill>
            <a:schemeClr val="accent6">
              <a:lumMod val="40000"/>
              <a:lumOff val="60000"/>
            </a:schemeClr>
          </a:solidFill>
        </p:spPr>
        <p:txBody>
          <a:bodyPr wrap="square">
            <a:spAutoFit/>
          </a:bodyPr>
          <a:lstStyle/>
          <a:p>
            <a:pPr>
              <a:lnSpc>
                <a:spcPct val="107000"/>
              </a:lnSpc>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Giải thích tại sao trong trồng trọt, phân hữu cơ (phân chuồng, phân xanh,…) thường được sử dụng để bón lót (bón vào đất trước khi gieo trồng), trong khi các loại phân vô cơ (đạm, kali) được dùng để bón thúc.</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04800" y="3276600"/>
            <a:ext cx="8610600" cy="2011128"/>
          </a:xfrm>
          <a:prstGeom prst="rect">
            <a:avLst/>
          </a:prstGeom>
        </p:spPr>
        <p:txBody>
          <a:bodyPr wrap="square">
            <a:spAutoFit/>
          </a:bodyPr>
          <a:lstStyle/>
          <a:p>
            <a:pPr algn="just">
              <a:lnSpc>
                <a:spcPts val="1950"/>
              </a:lnSpc>
              <a:spcAft>
                <a:spcPts val="90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Phân hữu cơ (phân chuồng, phân xanh, ...) có các chất dinh dưỡng thường ở dạng khó tiêu (dạng không hòa tan) nên cây không thể sử dụng ngay được, phải có thời gian để phân bón phân hủy thành các chất hòa tna cây mới sử dụng được.</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950"/>
              </a:lnSpc>
              <a:spcAft>
                <a:spcPts val="90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Phân vô cơ có các chất dinh dưỡng thường ở dạng hòa tan, cây có thể sử dụng ngay sau khi được bón, nên loại phân vô cơ được sử dụng để bón thúc.</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631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2" name="Rectangle 1"/>
          <p:cNvSpPr/>
          <p:nvPr/>
        </p:nvSpPr>
        <p:spPr>
          <a:xfrm>
            <a:off x="381000" y="914400"/>
            <a:ext cx="8382000" cy="1200329"/>
          </a:xfrm>
          <a:prstGeom prst="rect">
            <a:avLst/>
          </a:prstGeom>
          <a:solidFill>
            <a:schemeClr val="accent6">
              <a:lumMod val="20000"/>
              <a:lumOff val="80000"/>
            </a:schemeClr>
          </a:solidFill>
        </p:spPr>
        <p:txBody>
          <a:bodyPr wrap="square">
            <a:spAutoFit/>
          </a:bodyPr>
          <a:lstStyle/>
          <a:p>
            <a:r>
              <a:rPr lang="en-US" sz="2400">
                <a:latin typeface="Times New Roman" panose="02020603050405020304" pitchFamily="18" charset="0"/>
                <a:ea typeface="Times New Roman" panose="02020603050405020304" pitchFamily="18" charset="0"/>
              </a:rPr>
              <a:t>Trong tự nhiên, ở một số cây trồng như cà rốt, khoai tây,… chất dự trữ trong củ sẽ được vận chuyển lên các cơ quan phía trên trong giai đoạn sinh trưởng, phát triển nào của thực vật?</a:t>
            </a:r>
            <a:endParaRPr lang="en-US" sz="2400"/>
          </a:p>
        </p:txBody>
      </p:sp>
      <p:sp>
        <p:nvSpPr>
          <p:cNvPr id="6" name="TextBox 72">
            <a:extLst>
              <a:ext uri="{FF2B5EF4-FFF2-40B4-BE49-F238E27FC236}">
                <a16:creationId xmlns:a16="http://schemas.microsoft.com/office/drawing/2014/main" id="{A2E35AF8-7E44-473C-8FAC-EBDC86DFC44E}"/>
              </a:ext>
            </a:extLst>
          </p:cNvPr>
          <p:cNvSpPr txBox="1"/>
          <p:nvPr/>
        </p:nvSpPr>
        <p:spPr>
          <a:xfrm>
            <a:off x="3200400" y="288699"/>
            <a:ext cx="8610600" cy="52322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cap="all">
                <a:solidFill>
                  <a:srgbClr val="FF0000"/>
                </a:solidFill>
                <a:latin typeface="Times New Roman" panose="02020603050405020304" pitchFamily="18" charset="0"/>
                <a:cs typeface="Times New Roman" panose="02020603050405020304" pitchFamily="18" charset="0"/>
              </a:rPr>
              <a:t>LUYỆN TẬP</a:t>
            </a:r>
            <a:endParaRPr lang="en-US" sz="2800" b="1" cap="all"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81000" y="3122555"/>
            <a:ext cx="8382000" cy="1639231"/>
          </a:xfrm>
          <a:prstGeom prst="rect">
            <a:avLst/>
          </a:prstGeom>
          <a:solidFill>
            <a:schemeClr val="tx2">
              <a:lumMod val="20000"/>
              <a:lumOff val="80000"/>
            </a:schemeClr>
          </a:solidFill>
        </p:spPr>
        <p:txBody>
          <a:bodyPr wrap="square">
            <a:spAutoFit/>
          </a:bodyPr>
          <a:lstStyle/>
          <a:p>
            <a:pPr algn="just">
              <a:lnSpc>
                <a:spcPts val="1950"/>
              </a:lnSpc>
              <a:spcAft>
                <a:spcPts val="90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Trong tự nhiên, ở một số cây trồng như cà rốt, khoai tây, ... chất dự trữ trong củ sẽ được vận chuyển lên các cơ quan phía trên khi cơ quan nguồn như lá bị tổn thương, quá trình chuyển hóa vật chất và năng lượng bị kém đi, quá trình trao đổi chất giảm. Chính vì điều này, bản thân nó không thể tự thực hiện quá trình trao đổi chất mà cần dùng các chất dinh dưỡng từ cơ quan dự trữ.</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281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0"/>
            <a:ext cx="8229600" cy="1477328"/>
          </a:xfrm>
          <a:prstGeom prst="rect">
            <a:avLst/>
          </a:prstGeom>
        </p:spPr>
        <p:txBody>
          <a:bodyPr wrap="square">
            <a:spAutoFit/>
          </a:bodyPr>
          <a:lstStyle/>
          <a:p>
            <a:pPr algn="just">
              <a:lnSpc>
                <a:spcPct val="150000"/>
              </a:lnSpc>
            </a:pPr>
            <a:r>
              <a:rPr lang="vi-VN" sz="2000" b="1" dirty="0">
                <a:latin typeface="Times New Roman" panose="02020603050405020304" pitchFamily="18" charset="0"/>
                <a:ea typeface="#9Slide02 Tieu de rat dai 01" panose="020B0604020202020204" charset="0"/>
                <a:cs typeface="Times New Roman" panose="02020603050405020304" pitchFamily="18" charset="0"/>
              </a:rPr>
              <a:t>Câu 1</a:t>
            </a:r>
            <a:r>
              <a:rPr lang="en-US" sz="2000" b="1" dirty="0">
                <a:latin typeface="Times New Roman" panose="02020603050405020304" pitchFamily="18" charset="0"/>
                <a:ea typeface="#9Slide02 Tieu de rat dai 01" panose="020B0604020202020204" charset="0"/>
                <a:cs typeface="Times New Roman" panose="02020603050405020304" pitchFamily="18" charset="0"/>
              </a:rPr>
              <a:t>:</a:t>
            </a:r>
            <a:r>
              <a:rPr lang="vi-VN" sz="2000" dirty="0">
                <a:latin typeface="Times New Roman" panose="02020603050405020304" pitchFamily="18" charset="0"/>
                <a:ea typeface="#9Slide02 Tieu de rat dai 01" panose="020B0604020202020204" charset="0"/>
                <a:cs typeface="Times New Roman" panose="02020603050405020304" pitchFamily="18" charset="0"/>
              </a:rPr>
              <a:t> Rễ cây trên cạn hấp thụ nước và ion muối khoáng chủ yếu qua</a:t>
            </a:r>
          </a:p>
          <a:p>
            <a:pPr algn="just">
              <a:lnSpc>
                <a:spcPct val="150000"/>
              </a:lnSpc>
            </a:pPr>
            <a:r>
              <a:rPr lang="vi-VN" sz="2000" dirty="0">
                <a:latin typeface="Times New Roman" panose="02020603050405020304" pitchFamily="18" charset="0"/>
                <a:ea typeface="#9Slide02 Tieu de rat dai 01" panose="020B0604020202020204" charset="0"/>
                <a:cs typeface="Times New Roman" panose="02020603050405020304" pitchFamily="18" charset="0"/>
              </a:rPr>
              <a:t>A. miền lông hút.   </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vi-VN" sz="2000" dirty="0">
                <a:latin typeface="Times New Roman" panose="02020603050405020304" pitchFamily="18" charset="0"/>
                <a:ea typeface="#9Slide02 Tieu de rat dai 01" panose="020B0604020202020204" charset="0"/>
                <a:cs typeface="Times New Roman" panose="02020603050405020304" pitchFamily="18" charset="0"/>
              </a:rPr>
              <a:t> B. miền chóp rễ.</a:t>
            </a:r>
          </a:p>
          <a:p>
            <a:pPr algn="just">
              <a:lnSpc>
                <a:spcPct val="150000"/>
              </a:lnSpc>
            </a:pPr>
            <a:r>
              <a:rPr lang="vi-VN" sz="2000" dirty="0">
                <a:latin typeface="Times New Roman" panose="02020603050405020304" pitchFamily="18" charset="0"/>
                <a:ea typeface="#9Slide02 Tieu de rat dai 01" panose="020B0604020202020204" charset="0"/>
                <a:cs typeface="Times New Roman" panose="02020603050405020304" pitchFamily="18" charset="0"/>
              </a:rPr>
              <a:t>C. miền sinh trưởng.    </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vi-VN" sz="2000" dirty="0">
                <a:latin typeface="Times New Roman" panose="02020603050405020304" pitchFamily="18" charset="0"/>
                <a:ea typeface="#9Slide02 Tieu de rat dai 01" panose="020B0604020202020204" charset="0"/>
                <a:cs typeface="Times New Roman" panose="02020603050405020304" pitchFamily="18" charset="0"/>
              </a:rPr>
              <a:t>D. miền trưởng thành.</a:t>
            </a:r>
            <a:endParaRPr lang="en-US" sz="2000" dirty="0">
              <a:latin typeface="Times New Roman" panose="02020603050405020304" pitchFamily="18" charset="0"/>
              <a:ea typeface="#9Slide02 Tieu de rat dai 01" panose="020B0604020202020204" charset="0"/>
              <a:cs typeface="Times New Roman" panose="02020603050405020304" pitchFamily="18" charset="0"/>
            </a:endParaRPr>
          </a:p>
        </p:txBody>
      </p:sp>
      <p:sp>
        <p:nvSpPr>
          <p:cNvPr id="3" name="Oval 2">
            <a:extLst>
              <a:ext uri="{FF2B5EF4-FFF2-40B4-BE49-F238E27FC236}">
                <a16:creationId xmlns:a16="http://schemas.microsoft.com/office/drawing/2014/main" id="{FBCBB739-6237-8A16-E374-85ED652D5ED9}"/>
              </a:ext>
            </a:extLst>
          </p:cNvPr>
          <p:cNvSpPr/>
          <p:nvPr/>
        </p:nvSpPr>
        <p:spPr>
          <a:xfrm>
            <a:off x="478971" y="685800"/>
            <a:ext cx="342900"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478971" y="1447800"/>
            <a:ext cx="8229600" cy="3323987"/>
          </a:xfrm>
          <a:prstGeom prst="rect">
            <a:avLst/>
          </a:prstGeom>
        </p:spPr>
        <p:txBody>
          <a:bodyPr wrap="square">
            <a:spAutoFit/>
          </a:bodyPr>
          <a:lstStyle/>
          <a:p>
            <a:pPr algn="just">
              <a:lnSpc>
                <a:spcPct val="150000"/>
              </a:lnSpc>
            </a:pPr>
            <a:r>
              <a:rPr lang="en-US" sz="2000" b="1" dirty="0" err="1">
                <a:latin typeface="Times New Roman" panose="02020603050405020304" pitchFamily="18" charset="0"/>
                <a:ea typeface="#9Slide02 Tieu de rat dai 01" panose="020B0604020202020204" charset="0"/>
                <a:cs typeface="Times New Roman" panose="02020603050405020304" pitchFamily="18" charset="0"/>
              </a:rPr>
              <a:t>Câu</a:t>
            </a:r>
            <a:r>
              <a:rPr lang="en-US" sz="2000" b="1" dirty="0">
                <a:latin typeface="Times New Roman" panose="02020603050405020304" pitchFamily="18" charset="0"/>
                <a:ea typeface="#9Slide02 Tieu de rat dai 01" panose="020B0604020202020204" charset="0"/>
                <a:cs typeface="Times New Roman" panose="02020603050405020304" pitchFamily="18" charset="0"/>
              </a:rPr>
              <a:t> 2:</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Trong</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các</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đặc</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điểm</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sau</a:t>
            </a:r>
            <a:r>
              <a:rPr lang="en-US" sz="2000" dirty="0">
                <a:latin typeface="Times New Roman" panose="02020603050405020304" pitchFamily="18" charset="0"/>
                <a:ea typeface="#9Slide02 Tieu de rat dai 01" panose="020B0604020202020204" charset="0"/>
                <a:cs typeface="Times New Roman" panose="02020603050405020304" pitchFamily="18" charset="0"/>
              </a:rPr>
              <a:t>:</a:t>
            </a:r>
          </a:p>
          <a:p>
            <a:pPr algn="just">
              <a:lnSpc>
                <a:spcPct val="150000"/>
              </a:lnSpc>
            </a:pPr>
            <a:r>
              <a:rPr lang="en-US" sz="2000" dirty="0">
                <a:latin typeface="Times New Roman" panose="02020603050405020304" pitchFamily="18" charset="0"/>
                <a:ea typeface="#9Slide02 Tieu de rat dai 01" panose="020B0604020202020204" charset="0"/>
                <a:cs typeface="Times New Roman" panose="02020603050405020304" pitchFamily="18" charset="0"/>
              </a:rPr>
              <a:t>(1)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Thành</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phần</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tế</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bào</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mỏng</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không</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có</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lớp</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cutin</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bề</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mặt</a:t>
            </a:r>
            <a:r>
              <a:rPr lang="en-US" sz="2000" dirty="0">
                <a:latin typeface="Times New Roman" panose="02020603050405020304" pitchFamily="18" charset="0"/>
                <a:ea typeface="#9Slide02 Tieu de rat dai 01" panose="020B0604020202020204" charset="0"/>
                <a:cs typeface="Times New Roman" panose="02020603050405020304" pitchFamily="18" charset="0"/>
              </a:rPr>
              <a:t>.</a:t>
            </a:r>
          </a:p>
          <a:p>
            <a:pPr algn="just">
              <a:lnSpc>
                <a:spcPct val="150000"/>
              </a:lnSpc>
            </a:pPr>
            <a:r>
              <a:rPr lang="en-US" sz="2000" dirty="0">
                <a:latin typeface="Times New Roman" panose="02020603050405020304" pitchFamily="18" charset="0"/>
                <a:ea typeface="#9Slide02 Tieu de rat dai 01" panose="020B0604020202020204" charset="0"/>
                <a:cs typeface="Times New Roman" panose="02020603050405020304" pitchFamily="18" charset="0"/>
              </a:rPr>
              <a:t>(2)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Thành</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tế</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bào</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dày</a:t>
            </a:r>
            <a:r>
              <a:rPr lang="en-US" sz="2000" dirty="0">
                <a:latin typeface="Times New Roman" panose="02020603050405020304" pitchFamily="18" charset="0"/>
                <a:ea typeface="#9Slide02 Tieu de rat dai 01" panose="020B0604020202020204" charset="0"/>
                <a:cs typeface="Times New Roman" panose="02020603050405020304" pitchFamily="18" charset="0"/>
              </a:rPr>
              <a:t>.</a:t>
            </a:r>
          </a:p>
          <a:p>
            <a:pPr algn="just">
              <a:lnSpc>
                <a:spcPct val="150000"/>
              </a:lnSpc>
            </a:pPr>
            <a:r>
              <a:rPr lang="en-US" sz="2000" dirty="0">
                <a:latin typeface="Times New Roman" panose="02020603050405020304" pitchFamily="18" charset="0"/>
                <a:ea typeface="#9Slide02 Tieu de rat dai 01" panose="020B0604020202020204" charset="0"/>
                <a:cs typeface="Times New Roman" panose="02020603050405020304" pitchFamily="18" charset="0"/>
              </a:rPr>
              <a:t>(3)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Chỉ</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có</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một</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không</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bào</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trung</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tâm</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lớn</a:t>
            </a:r>
            <a:r>
              <a:rPr lang="en-US" sz="2000" dirty="0">
                <a:latin typeface="Times New Roman" panose="02020603050405020304" pitchFamily="18" charset="0"/>
                <a:ea typeface="#9Slide02 Tieu de rat dai 01" panose="020B0604020202020204" charset="0"/>
                <a:cs typeface="Times New Roman" panose="02020603050405020304" pitchFamily="18" charset="0"/>
              </a:rPr>
              <a:t>.</a:t>
            </a:r>
          </a:p>
          <a:p>
            <a:pPr algn="just">
              <a:lnSpc>
                <a:spcPct val="150000"/>
              </a:lnSpc>
            </a:pPr>
            <a:r>
              <a:rPr lang="en-US" sz="2000" dirty="0">
                <a:latin typeface="Times New Roman" panose="02020603050405020304" pitchFamily="18" charset="0"/>
                <a:ea typeface="#9Slide02 Tieu de rat dai 01" panose="020B0604020202020204" charset="0"/>
                <a:cs typeface="Times New Roman" panose="02020603050405020304" pitchFamily="18" charset="0"/>
              </a:rPr>
              <a:t>(4)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Áp</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suất</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thẩm</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thấu</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lớn</a:t>
            </a:r>
            <a:r>
              <a:rPr lang="en-US" sz="2000" dirty="0">
                <a:latin typeface="Times New Roman" panose="02020603050405020304" pitchFamily="18" charset="0"/>
                <a:ea typeface="#9Slide02 Tieu de rat dai 01" panose="020B0604020202020204" charset="0"/>
                <a:cs typeface="Times New Roman" panose="02020603050405020304" pitchFamily="18" charset="0"/>
              </a:rPr>
              <a:t>.</a:t>
            </a:r>
          </a:p>
          <a:p>
            <a:pPr algn="just">
              <a:lnSpc>
                <a:spcPct val="150000"/>
              </a:lnSpc>
            </a:pP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Tế</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bào</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lông</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hút</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ở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rễ</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cây</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có</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bao</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nhiêu</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đặc</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en-US" sz="2000" dirty="0" err="1">
                <a:latin typeface="Times New Roman" panose="02020603050405020304" pitchFamily="18" charset="0"/>
                <a:ea typeface="#9Slide02 Tieu de rat dai 01" panose="020B0604020202020204" charset="0"/>
                <a:cs typeface="Times New Roman" panose="02020603050405020304" pitchFamily="18" charset="0"/>
              </a:rPr>
              <a:t>điểm</a:t>
            </a:r>
            <a:r>
              <a:rPr lang="en-US" sz="2000" dirty="0">
                <a:latin typeface="Times New Roman" panose="02020603050405020304" pitchFamily="18" charset="0"/>
                <a:ea typeface="#9Slide02 Tieu de rat dai 01" panose="020B0604020202020204" charset="0"/>
                <a:cs typeface="Times New Roman" panose="02020603050405020304" pitchFamily="18" charset="0"/>
              </a:rPr>
              <a:t>?</a:t>
            </a:r>
          </a:p>
          <a:p>
            <a:pPr algn="just">
              <a:lnSpc>
                <a:spcPct val="150000"/>
              </a:lnSpc>
            </a:pPr>
            <a:r>
              <a:rPr lang="en-US" sz="2000" dirty="0">
                <a:latin typeface="Times New Roman" panose="02020603050405020304" pitchFamily="18" charset="0"/>
                <a:ea typeface="#9Slide02 Tieu de rat dai 01" panose="020B0604020202020204" charset="0"/>
                <a:cs typeface="Times New Roman" panose="02020603050405020304" pitchFamily="18" charset="0"/>
              </a:rPr>
              <a:t>A. 1.       	B. 2.       	C. 3.       	D. 4.</a:t>
            </a:r>
          </a:p>
        </p:txBody>
      </p:sp>
      <p:sp>
        <p:nvSpPr>
          <p:cNvPr id="5" name="Oval 4">
            <a:extLst>
              <a:ext uri="{FF2B5EF4-FFF2-40B4-BE49-F238E27FC236}">
                <a16:creationId xmlns:a16="http://schemas.microsoft.com/office/drawing/2014/main" id="{6C2AB558-8336-C0F8-346E-33BCE44BBF6A}"/>
              </a:ext>
            </a:extLst>
          </p:cNvPr>
          <p:cNvSpPr/>
          <p:nvPr/>
        </p:nvSpPr>
        <p:spPr>
          <a:xfrm>
            <a:off x="4114800" y="4267200"/>
            <a:ext cx="342900"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475343" y="4771072"/>
            <a:ext cx="8265885" cy="1477328"/>
          </a:xfrm>
          <a:prstGeom prst="rect">
            <a:avLst/>
          </a:prstGeom>
        </p:spPr>
        <p:txBody>
          <a:bodyPr wrap="square">
            <a:spAutoFit/>
          </a:bodyPr>
          <a:lstStyle/>
          <a:p>
            <a:pPr algn="just">
              <a:lnSpc>
                <a:spcPct val="150000"/>
              </a:lnSpc>
            </a:pPr>
            <a:r>
              <a:rPr lang="vi-VN" sz="2000" b="1" dirty="0">
                <a:latin typeface="Times New Roman" panose="02020603050405020304" pitchFamily="18" charset="0"/>
                <a:ea typeface="#9Slide02 Tieu de rat dai 01" panose="020B0604020202020204" charset="0"/>
                <a:cs typeface="Times New Roman" panose="02020603050405020304" pitchFamily="18" charset="0"/>
              </a:rPr>
              <a:t>Câu </a:t>
            </a:r>
            <a:r>
              <a:rPr lang="en-US" sz="2000" b="1" dirty="0">
                <a:latin typeface="Times New Roman" panose="02020603050405020304" pitchFamily="18" charset="0"/>
                <a:ea typeface="#9Slide02 Tieu de rat dai 01" panose="020B0604020202020204" charset="0"/>
                <a:cs typeface="Times New Roman" panose="02020603050405020304" pitchFamily="18" charset="0"/>
              </a:rPr>
              <a:t>3:</a:t>
            </a:r>
            <a:r>
              <a:rPr lang="vi-VN" sz="2000" dirty="0">
                <a:latin typeface="Times New Roman" panose="02020603050405020304" pitchFamily="18" charset="0"/>
                <a:ea typeface="#9Slide02 Tieu de rat dai 01" panose="020B0604020202020204" charset="0"/>
                <a:cs typeface="Times New Roman" panose="02020603050405020304" pitchFamily="18" charset="0"/>
              </a:rPr>
              <a:t> Sự xâm nhập của nước vào tế bào lông hút theo cơ chế</a:t>
            </a:r>
          </a:p>
          <a:p>
            <a:pPr algn="just">
              <a:lnSpc>
                <a:spcPct val="150000"/>
              </a:lnSpc>
            </a:pPr>
            <a:r>
              <a:rPr lang="vi-VN" sz="2000" dirty="0">
                <a:latin typeface="Times New Roman" panose="02020603050405020304" pitchFamily="18" charset="0"/>
                <a:ea typeface="#9Slide02 Tieu de rat dai 01" panose="020B0604020202020204" charset="0"/>
                <a:cs typeface="Times New Roman" panose="02020603050405020304" pitchFamily="18" charset="0"/>
              </a:rPr>
              <a:t>A. thẩm thấu.    </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vi-VN" sz="2000" dirty="0">
                <a:latin typeface="Times New Roman" panose="02020603050405020304" pitchFamily="18" charset="0"/>
                <a:ea typeface="#9Slide02 Tieu de rat dai 01" panose="020B0604020202020204" charset="0"/>
                <a:cs typeface="Times New Roman" panose="02020603050405020304" pitchFamily="18" charset="0"/>
              </a:rPr>
              <a:t>B. cần tiêu tốn năng lượng.</a:t>
            </a:r>
          </a:p>
          <a:p>
            <a:pPr algn="just">
              <a:lnSpc>
                <a:spcPct val="150000"/>
              </a:lnSpc>
            </a:pPr>
            <a:r>
              <a:rPr lang="vi-VN" sz="2000" dirty="0">
                <a:latin typeface="Times New Roman" panose="02020603050405020304" pitchFamily="18" charset="0"/>
                <a:ea typeface="#9Slide02 Tieu de rat dai 01" panose="020B0604020202020204" charset="0"/>
                <a:cs typeface="Times New Roman" panose="02020603050405020304" pitchFamily="18" charset="0"/>
              </a:rPr>
              <a:t>C. nhờ các bơm ion.   </a:t>
            </a:r>
            <a:r>
              <a:rPr lang="en-US" sz="2000" dirty="0">
                <a:latin typeface="Times New Roman" panose="02020603050405020304" pitchFamily="18" charset="0"/>
                <a:ea typeface="#9Slide02 Tieu de rat dai 01" panose="020B0604020202020204" charset="0"/>
                <a:cs typeface="Times New Roman" panose="02020603050405020304" pitchFamily="18" charset="0"/>
              </a:rPr>
              <a:t>		</a:t>
            </a:r>
            <a:r>
              <a:rPr lang="vi-VN" sz="2000" dirty="0">
                <a:latin typeface="Times New Roman" panose="02020603050405020304" pitchFamily="18" charset="0"/>
                <a:ea typeface="#9Slide02 Tieu de rat dai 01" panose="020B0604020202020204" charset="0"/>
                <a:cs typeface="Times New Roman" panose="02020603050405020304" pitchFamily="18" charset="0"/>
              </a:rPr>
              <a:t>D. chủ động.</a:t>
            </a:r>
          </a:p>
        </p:txBody>
      </p:sp>
      <p:sp>
        <p:nvSpPr>
          <p:cNvPr id="7" name="Oval 6">
            <a:extLst>
              <a:ext uri="{FF2B5EF4-FFF2-40B4-BE49-F238E27FC236}">
                <a16:creationId xmlns:a16="http://schemas.microsoft.com/office/drawing/2014/main" id="{1467F975-5B9A-1498-7733-E276653554E1}"/>
              </a:ext>
            </a:extLst>
          </p:cNvPr>
          <p:cNvSpPr/>
          <p:nvPr/>
        </p:nvSpPr>
        <p:spPr>
          <a:xfrm flipH="1" flipV="1">
            <a:off x="457200" y="5309353"/>
            <a:ext cx="351063" cy="4007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7253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sp>
        <p:nvSpPr>
          <p:cNvPr id="5" name="TextBox 72">
            <a:extLst>
              <a:ext uri="{FF2B5EF4-FFF2-40B4-BE49-F238E27FC236}">
                <a16:creationId xmlns:a16="http://schemas.microsoft.com/office/drawing/2014/main" id="{A2E35AF8-7E44-473C-8FAC-EBDC86DFC44E}"/>
              </a:ext>
            </a:extLst>
          </p:cNvPr>
          <p:cNvSpPr txBox="1"/>
          <p:nvPr/>
        </p:nvSpPr>
        <p:spPr>
          <a:xfrm>
            <a:off x="2856308" y="181690"/>
            <a:ext cx="8610600" cy="52322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cap="all">
                <a:solidFill>
                  <a:srgbClr val="C00000"/>
                </a:solidFill>
                <a:latin typeface="Times New Roman" panose="02020603050405020304" pitchFamily="18" charset="0"/>
                <a:cs typeface="Times New Roman" panose="02020603050405020304" pitchFamily="18" charset="0"/>
              </a:rPr>
              <a:t>VậN Dụng</a:t>
            </a:r>
            <a:endParaRPr lang="en-US" sz="2800" b="1" cap="all" dirty="0">
              <a:solidFill>
                <a:srgbClr val="C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1000" y="914400"/>
            <a:ext cx="8382000" cy="954107"/>
          </a:xfrm>
          <a:prstGeom prst="rect">
            <a:avLst/>
          </a:prstGeom>
          <a:solidFill>
            <a:schemeClr val="accent6">
              <a:lumMod val="40000"/>
              <a:lumOff val="60000"/>
            </a:schemeClr>
          </a:solidFill>
        </p:spPr>
        <p:txBody>
          <a:bodyPr wrap="square">
            <a:spAutoFit/>
          </a:bodyPr>
          <a:lstStyle/>
          <a:p>
            <a:r>
              <a:rPr lang="en-US" sz="2800">
                <a:latin typeface="Times New Roman" panose="02020603050405020304" pitchFamily="18" charset="0"/>
                <a:cs typeface="Times New Roman" panose="02020603050405020304" pitchFamily="18" charset="0"/>
              </a:rPr>
              <a:t>Khi bón quá nhiều phân đạm cho một số loại cây ngũ cốc như lúa, ngô thì hiện tượng gì sẽ xảy ra? Giải thích.</a:t>
            </a:r>
          </a:p>
        </p:txBody>
      </p:sp>
      <p:sp>
        <p:nvSpPr>
          <p:cNvPr id="3" name="Rectangle 2"/>
          <p:cNvSpPr/>
          <p:nvPr/>
        </p:nvSpPr>
        <p:spPr>
          <a:xfrm>
            <a:off x="381000" y="3048000"/>
            <a:ext cx="8077200" cy="861774"/>
          </a:xfrm>
          <a:prstGeom prst="rect">
            <a:avLst/>
          </a:prstGeom>
          <a:solidFill>
            <a:schemeClr val="tx2">
              <a:lumMod val="20000"/>
              <a:lumOff val="80000"/>
            </a:schemeClr>
          </a:solidFill>
        </p:spPr>
        <p:txBody>
          <a:bodyPr wrap="square">
            <a:spAutoFit/>
          </a:bodyPr>
          <a:lstStyle/>
          <a:p>
            <a:pPr algn="just">
              <a:lnSpc>
                <a:spcPts val="1950"/>
              </a:lnSpc>
              <a:spcAft>
                <a:spcPts val="90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Khi bón quá nhiều phân đạm gây mất cần bằng sự chênh lệch nồng độ chất tan giữa môi trường và trong tế bào lông hút của rễ cây =&gt; Cây không hút nước được =&gt; Cây héo và chết.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824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6600" y="152400"/>
            <a:ext cx="28194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a:solidFill>
                  <a:srgbClr val="C00000"/>
                </a:solidFill>
                <a:latin typeface=".VnFree" panose="020B7200000000000000" pitchFamily="34" charset="0"/>
                <a:cs typeface="Times New Roman" panose="02020603050405020304" pitchFamily="18" charset="0"/>
              </a:rPr>
              <a:t>Good luck!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749" y="1752600"/>
            <a:ext cx="6985000" cy="4648200"/>
          </a:xfrm>
          <a:prstGeom prst="rect">
            <a:avLst/>
          </a:prstGeom>
        </p:spPr>
      </p:pic>
    </p:spTree>
    <p:extLst>
      <p:ext uri="{BB962C8B-B14F-4D97-AF65-F5344CB8AC3E}">
        <p14:creationId xmlns:p14="http://schemas.microsoft.com/office/powerpoint/2010/main" val="1931353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417E62-AEB9-7D68-8F90-DD6BB18BCE2E}"/>
              </a:ext>
            </a:extLst>
          </p:cNvPr>
          <p:cNvSpPr txBox="1"/>
          <p:nvPr/>
        </p:nvSpPr>
        <p:spPr>
          <a:xfrm>
            <a:off x="882478" y="5638800"/>
            <a:ext cx="7347122" cy="830997"/>
          </a:xfrm>
          <a:prstGeom prst="rect">
            <a:avLst/>
          </a:prstGeom>
          <a:noFill/>
        </p:spPr>
        <p:txBody>
          <a:bodyPr wrap="square" rtlCol="0">
            <a:spAutoFit/>
          </a:bodyPr>
          <a:lstStyle/>
          <a:p>
            <a:pPr algn="ct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Thiếu</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nước</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cây</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không</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thể</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hoàn</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thành</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p>
          <a:p>
            <a:pPr algn="ct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chu</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trình</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sống</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của</a:t>
            </a:r>
            <a:r>
              <a:rPr lang="en-US" sz="2400" dirty="0">
                <a:latin typeface="Times New Roman" panose="02020603050405020304" pitchFamily="18" charset="0"/>
                <a:ea typeface="#9Slide02 Tieu de rat dai 01" panose="020B0604020202020204" charset="0"/>
                <a:cs typeface="Times New Roman" panose="02020603050405020304" pitchFamily="18" charset="0"/>
              </a:rPr>
              <a:t> </a:t>
            </a:r>
            <a:r>
              <a:rPr lang="en-US" sz="2400" dirty="0" err="1">
                <a:latin typeface="Times New Roman" panose="02020603050405020304" pitchFamily="18" charset="0"/>
                <a:ea typeface="#9Slide02 Tieu de rat dai 01" panose="020B0604020202020204" charset="0"/>
                <a:cs typeface="Times New Roman" panose="02020603050405020304" pitchFamily="18" charset="0"/>
              </a:rPr>
              <a:t>mình</a:t>
            </a:r>
            <a:endParaRPr lang="en-US" sz="2400" dirty="0">
              <a:latin typeface="Times New Roman" panose="02020603050405020304" pitchFamily="18" charset="0"/>
              <a:ea typeface="#9Slide02 Tieu de rat dai 01" panose="020B0604020202020204" charset="0"/>
              <a:cs typeface="Times New Roman" panose="02020603050405020304" pitchFamily="18" charset="0"/>
            </a:endParaRPr>
          </a:p>
        </p:txBody>
      </p:sp>
      <p:pic>
        <p:nvPicPr>
          <p:cNvPr id="5" name="Picture 2" descr="Hoa hồng bị héo ngọn: Nguyên nhân và giải pháp phòng trừ"/>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248400" cy="4577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B0F783-038A-CB4B-85B0-1BD708D348C2}"/>
              </a:ext>
            </a:extLst>
          </p:cNvPr>
          <p:cNvSpPr txBox="1"/>
          <p:nvPr/>
        </p:nvSpPr>
        <p:spPr>
          <a:xfrm>
            <a:off x="457200" y="139758"/>
            <a:ext cx="6463509" cy="461665"/>
          </a:xfrm>
          <a:prstGeom prst="rect">
            <a:avLst/>
          </a:prstGeom>
          <a:noFill/>
        </p:spPr>
        <p:txBody>
          <a:bodyPr wrap="square" rtlCol="0" anchor="ctr">
            <a:spAutoFit/>
          </a:bodyPr>
          <a:lstStyle/>
          <a:p>
            <a:pPr algn="ctr">
              <a:defRPr/>
            </a:pPr>
            <a:r>
              <a:rPr lang="en-US" sz="2400" b="1" cap="all">
                <a:latin typeface="Bahnschrift SemiCondensed" panose="020B0502040204020203" pitchFamily="34" charset="0"/>
              </a:rPr>
              <a:t>I</a:t>
            </a:r>
            <a:r>
              <a:rPr lang="en-US" sz="2400" b="1" cap="all">
                <a:latin typeface="Times New Roman" panose="02020603050405020304" pitchFamily="18" charset="0"/>
                <a:cs typeface="Times New Roman" panose="02020603050405020304" pitchFamily="18" charset="0"/>
              </a:rPr>
              <a:t>. VAI TRÒ CỦA NƯỚC VÀ CHẤT KHOÁNG</a:t>
            </a:r>
            <a:endParaRPr lang="en-US" sz="2400" b="1" cap="al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9329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776273"/>
            <a:ext cx="746760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Phiếu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Vai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khoáng</a:t>
            </a:r>
            <a:endParaRPr lang="en-US" sz="24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57200" y="1219200"/>
            <a:ext cx="8449788" cy="5108891"/>
          </a:xfrm>
          <a:prstGeom prst="rect">
            <a:avLst/>
          </a:prstGeom>
        </p:spPr>
      </p:pic>
      <p:sp>
        <p:nvSpPr>
          <p:cNvPr id="7" name="TextBox 6">
            <a:extLst>
              <a:ext uri="{FF2B5EF4-FFF2-40B4-BE49-F238E27FC236}">
                <a16:creationId xmlns:a16="http://schemas.microsoft.com/office/drawing/2014/main" id="{95B0F783-038A-CB4B-85B0-1BD708D348C2}"/>
              </a:ext>
            </a:extLst>
          </p:cNvPr>
          <p:cNvSpPr txBox="1"/>
          <p:nvPr/>
        </p:nvSpPr>
        <p:spPr>
          <a:xfrm>
            <a:off x="457200" y="139758"/>
            <a:ext cx="6463509" cy="461665"/>
          </a:xfrm>
          <a:prstGeom prst="rect">
            <a:avLst/>
          </a:prstGeom>
          <a:noFill/>
        </p:spPr>
        <p:txBody>
          <a:bodyPr wrap="square" rtlCol="0" anchor="ctr">
            <a:spAutoFit/>
          </a:bodyPr>
          <a:lstStyle/>
          <a:p>
            <a:pPr algn="ctr">
              <a:defRPr/>
            </a:pPr>
            <a:r>
              <a:rPr lang="en-US" sz="2400" b="1" cap="all">
                <a:latin typeface="Bahnschrift SemiCondensed" panose="020B0502040204020203" pitchFamily="34" charset="0"/>
              </a:rPr>
              <a:t>I</a:t>
            </a:r>
            <a:r>
              <a:rPr lang="en-US" sz="2400" b="1" cap="all">
                <a:latin typeface="Times New Roman" panose="02020603050405020304" pitchFamily="18" charset="0"/>
                <a:cs typeface="Times New Roman" panose="02020603050405020304" pitchFamily="18" charset="0"/>
              </a:rPr>
              <a:t>. VAI TRÒ CỦA NƯỚC VÀ CHẤT KHOÁNG</a:t>
            </a:r>
            <a:endParaRPr lang="en-US" sz="2400" b="1" cap="al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017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673601" y="2057400"/>
            <a:ext cx="8241800" cy="3766458"/>
          </a:xfrm>
          <a:prstGeom prst="rect">
            <a:avLst/>
          </a:prstGeom>
          <a:noFill/>
        </p:spPr>
      </p:pic>
      <p:sp>
        <p:nvSpPr>
          <p:cNvPr id="3" name="TextBox 2"/>
          <p:cNvSpPr txBox="1"/>
          <p:nvPr/>
        </p:nvSpPr>
        <p:spPr>
          <a:xfrm>
            <a:off x="410847" y="181195"/>
            <a:ext cx="8504554" cy="1569660"/>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Dùng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bút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khoanh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nguyên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khoáng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thiết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yếu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dùng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bút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màu</a:t>
            </a:r>
            <a:endParaRPr lang="en-US" sz="2400" dirty="0">
              <a:latin typeface="Times New Roman" panose="02020603050405020304" pitchFamily="18" charset="0"/>
              <a:cs typeface="Times New Roman" panose="02020603050405020304" pitchFamily="18" charset="0"/>
            </a:endParaRPr>
          </a:p>
          <a:p>
            <a:pPr algn="just"/>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khoanh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NTDDK </a:t>
            </a:r>
            <a:r>
              <a:rPr lang="en-US" sz="2400" i="1" dirty="0" err="1">
                <a:latin typeface="Times New Roman" panose="02020603050405020304" pitchFamily="18" charset="0"/>
                <a:cs typeface="Times New Roman" panose="02020603050405020304" pitchFamily="18" charset="0"/>
              </a:rPr>
              <a:t>thiết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yếu</a:t>
            </a:r>
            <a:r>
              <a:rPr lang="en-US" sz="2400" i="1" dirty="0">
                <a:latin typeface="Times New Roman" panose="02020603050405020304" pitchFamily="18" charset="0"/>
                <a:cs typeface="Times New Roman" panose="02020603050405020304" pitchFamily="18" charset="0"/>
              </a:rPr>
              <a:t> vi </a:t>
            </a:r>
            <a:r>
              <a:rPr lang="en-US" sz="2400" i="1" dirty="0" err="1">
                <a:latin typeface="Times New Roman" panose="02020603050405020304" pitchFamily="18" charset="0"/>
                <a:cs typeface="Times New Roman" panose="02020603050405020304" pitchFamily="18" charset="0"/>
              </a:rPr>
              <a:t>lượng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hoàn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đây</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4046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799" y="98602"/>
            <a:ext cx="6340897" cy="6759397"/>
          </a:xfrm>
          <a:prstGeom prst="rect">
            <a:avLst/>
          </a:prstGeom>
        </p:spPr>
      </p:pic>
    </p:spTree>
    <p:extLst>
      <p:ext uri="{BB962C8B-B14F-4D97-AF65-F5344CB8AC3E}">
        <p14:creationId xmlns:p14="http://schemas.microsoft.com/office/powerpoint/2010/main" val="289809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rot="552951">
            <a:off x="2083510" y="4655520"/>
            <a:ext cx="765859" cy="14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chemeClr val="tx1"/>
              </a:solidFill>
            </a:endParaRPr>
          </a:p>
        </p:txBody>
      </p:sp>
      <p:pic>
        <p:nvPicPr>
          <p:cNvPr id="2" name="Picture 1"/>
          <p:cNvPicPr>
            <a:picLocks noChangeAspect="1"/>
          </p:cNvPicPr>
          <p:nvPr/>
        </p:nvPicPr>
        <p:blipFill>
          <a:blip r:embed="rId2"/>
          <a:stretch>
            <a:fillRect/>
          </a:stretch>
        </p:blipFill>
        <p:spPr>
          <a:xfrm>
            <a:off x="609600" y="273445"/>
            <a:ext cx="7924800" cy="6517593"/>
          </a:xfrm>
          <a:prstGeom prst="rect">
            <a:avLst/>
          </a:prstGeom>
        </p:spPr>
      </p:pic>
    </p:spTree>
    <p:extLst>
      <p:ext uri="{BB962C8B-B14F-4D97-AF65-F5344CB8AC3E}">
        <p14:creationId xmlns:p14="http://schemas.microsoft.com/office/powerpoint/2010/main" val="1519914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1679</TotalTime>
  <Words>1678</Words>
  <Application>Microsoft Office PowerPoint</Application>
  <PresentationFormat>On-screen Show (4:3)</PresentationFormat>
  <Paragraphs>126</Paragraphs>
  <Slides>45</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#9Slide02 Tieu de rat dai 01</vt:lpstr>
      <vt:lpstr>.VnFree</vt:lpstr>
      <vt:lpstr>Arial</vt:lpstr>
      <vt:lpstr>Bahnschrift SemiCondensed</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HQT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VỀ ACIDNUCLEIC</dc:title>
  <dc:creator>User</dc:creator>
  <cp:lastModifiedBy>Admin</cp:lastModifiedBy>
  <cp:revision>179</cp:revision>
  <dcterms:created xsi:type="dcterms:W3CDTF">2015-08-15T07:36:20Z</dcterms:created>
  <dcterms:modified xsi:type="dcterms:W3CDTF">2024-04-03T08:03:16Z</dcterms:modified>
</cp:coreProperties>
</file>