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0" r:id="rId3"/>
    <p:sldId id="269" r:id="rId4"/>
    <p:sldId id="271" r:id="rId5"/>
    <p:sldId id="272" r:id="rId6"/>
    <p:sldId id="273" r:id="rId7"/>
    <p:sldId id="274" r:id="rId8"/>
    <p:sldId id="275" r:id="rId9"/>
    <p:sldId id="258" r:id="rId10"/>
    <p:sldId id="259" r:id="rId11"/>
    <p:sldId id="260" r:id="rId12"/>
    <p:sldId id="262" r:id="rId13"/>
    <p:sldId id="263" r:id="rId14"/>
    <p:sldId id="267" r:id="rId15"/>
  </p:sldIdLst>
  <p:sldSz cx="12192000" cy="6858000"/>
  <p:notesSz cx="6858000" cy="9144000"/>
  <p:embeddedFontLst>
    <p:embeddedFont>
      <p:font typeface="iCiel Pony" panose="02000000000000000000" pitchFamily="2" charset="0"/>
      <p:regular r:id="rId16"/>
    </p:embeddedFont>
    <p:embeddedFont>
      <p:font typeface="LNTH-LuoLuoNotangYuanTi 1" pitchFamily="2" charset="-128"/>
      <p:regular r:id="rId17"/>
    </p:embeddedFont>
    <p:embeddedFont>
      <p:font typeface="SVN-Gretoon" panose="02040603050506020204" pitchFamily="18" charset="0"/>
      <p:regular r:id="rId18"/>
    </p:embeddedFont>
    <p:embeddedFont>
      <p:font typeface="UTM Duepuntozero" panose="02040603050506020204" pitchFamily="18" charset="0"/>
      <p:regular r:id="rId19"/>
      <p:bold r:id="rId20"/>
    </p:embeddedFont>
    <p:embeddedFont>
      <p:font typeface="UTM Edwardian" panose="02040603050506020204" pitchFamily="18" charset="0"/>
      <p:regular r:id="rId21"/>
      <p:bold r:id="rId22"/>
    </p:embeddedFont>
    <p:embeddedFont>
      <p:font typeface="UVN Banh Mi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680" autoAdjust="0"/>
  </p:normalViewPr>
  <p:slideViewPr>
    <p:cSldViewPr snapToGrid="0">
      <p:cViewPr>
        <p:scale>
          <a:sx n="25" d="100"/>
          <a:sy n="25" d="100"/>
        </p:scale>
        <p:origin x="244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F31137-FE0F-7BD8-22B7-40BD36E11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F3AAD73-1E4B-35A7-0708-67D48486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A2D4E-A4E1-F016-C088-96ED77FA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06C96F-ACE3-A038-E8CB-2B6B3476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FA3F7D-5AAE-4C7F-A2BF-785EFE69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9B2AAD-5B62-0E92-90CD-7C7A1939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09A17-ED22-ED9B-4245-F06769D8E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E91A66-3860-5D73-6757-01146BF3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EF1D94-DE90-CB14-CB51-ED6BD120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3608C5-2860-407F-BD68-74278937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6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5AEC88-36C6-8798-55CE-C1E442E78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334AE6-7BE3-0406-92C5-315AEC026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8D6EAD-C113-2DB1-9BDC-40DE1653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74E309-5E2B-A803-06E0-D508F837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6A40BA-F377-0F52-4BAA-FB7F55EF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0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7D4B8F-9492-3392-C728-86258B14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E8B32E-1E49-4D80-6D50-C8C99E051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A240B1-F5D8-4B8A-DE85-5A7D92FC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6AB215-2AA8-67B1-1AC5-4C46DCB3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682A7-945A-F738-8818-30EFA8E4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3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4C1697-6832-361E-77EA-21CDFA83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EDFAC2-B4FF-1830-B39C-556B392AF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9DB59A-032D-82DB-78EE-513A02D2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45F9D2-0CEA-7E49-F734-E3FA9502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BCECD6-F85B-39AF-C93F-8594A85C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9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C526AF-7153-A85F-F4A8-AD845F14E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669025-3D11-5135-E166-293904090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130182-4410-2DCB-0539-A448FE33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6D33C2-1EF0-850A-52EE-00C450D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18A406-4BAC-EF14-BBA8-F2E10208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F1590E-B7B6-5EA5-D15A-4B9CB76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4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EFD5D-002E-4215-FD31-24DB1D1E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B225FF-4CBF-E5B1-3239-E2DFF2AC8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010D2E-F592-D4B1-87C6-5900D0AE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8A336B3-5A0A-9CEA-688B-BCA887BBA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7F2FEF-9ADA-D01D-DDE9-A95077333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CAE71A6-1296-DFC4-A80C-80856FE8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C67DF08-4B87-7B24-CC2E-4ED1C133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E98B26-F31B-6A54-320D-3020DF4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5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086EF1-F6BC-BE8E-4B97-82A88711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D32F80-39A8-B257-3D86-B1E6F034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FCA86AD-7E56-BB8E-D66F-42A34D81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314AEDC-2912-BDB8-3E08-38229C61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6149CFB-36B1-DFF0-B798-CEC8D545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FD3553-91EB-BB4B-D9EF-0CE84B97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9F95EF1-270F-B677-8BDD-45BB76B7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9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6E645-2204-304D-9016-28A9F8AF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739336-7A37-7922-83EB-55590C4E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128B1AB-5CB7-A283-03EB-261A04904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EF0112-F707-9B2A-A45B-B2ECB93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C50722-4C73-D73D-E7B3-12CF9928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C2B461-A68A-DE2B-9017-000F3424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9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FA5105-6EC0-F69D-FD7A-7AE336CF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23CEE00-A7AF-777E-6863-3D203D361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4E6F5F-EB52-398A-3059-1D1267B1F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FDB5FD-D795-4C82-DF5C-AAC18B1D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D007E5-AE77-3F59-143F-25953392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6EB28B9-1F9E-7FBB-1F52-9D49346E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1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16C600F-CFA5-D2AC-8105-3102AEDA481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19B15C8-97FB-763B-B45E-45BE832B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116353B-FDDE-44E4-DA8C-16D30CF29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83F1FC6-8B45-EFC3-9046-222F506A2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ED115-9B7E-4B01-9BF4-11647DC38307}" type="datetimeFigureOut">
              <a:rPr lang="en-US" smtClean="0"/>
              <a:t>25/08/2024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0556D1-F0A2-D1BD-9963-346AC7D9F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6343A4-4855-F132-3ED3-B8C5D4854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0046E12D-11AA-F2D8-BC44-20B08DAEDE97}"/>
              </a:ext>
            </a:extLst>
          </p:cNvPr>
          <p:cNvGrpSpPr/>
          <p:nvPr/>
        </p:nvGrpSpPr>
        <p:grpSpPr>
          <a:xfrm>
            <a:off x="4160267" y="843722"/>
            <a:ext cx="3828647" cy="980140"/>
            <a:chOff x="876616" y="1696560"/>
            <a:chExt cx="17046556" cy="980140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F6DC1A8F-2EEA-280C-F300-97E7A776236D}"/>
                </a:ext>
              </a:extLst>
            </p:cNvPr>
            <p:cNvSpPr txBox="1"/>
            <p:nvPr/>
          </p:nvSpPr>
          <p:spPr>
            <a:xfrm>
              <a:off x="1067258" y="1696560"/>
              <a:ext cx="16855914" cy="98014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600" b="1" spc="600">
                  <a:ln w="2000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NÓI VÀ NGHE</a:t>
              </a:r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747B253B-E8C5-0CB8-6709-D0E26F2CEA27}"/>
                </a:ext>
              </a:extLst>
            </p:cNvPr>
            <p:cNvSpPr txBox="1"/>
            <p:nvPr/>
          </p:nvSpPr>
          <p:spPr>
            <a:xfrm>
              <a:off x="876616" y="1696560"/>
              <a:ext cx="16855915" cy="980140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6600" b="1" spc="600">
                  <a:ln w="19050">
                    <a:solidFill>
                      <a:srgbClr val="884A39"/>
                    </a:solidFill>
                    <a:prstDash val="solid"/>
                  </a:ln>
                  <a:solidFill>
                    <a:srgbClr val="FFC26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NÓI VÀ NGHE</a:t>
              </a:r>
              <a:endParaRPr lang="en-US" sz="6600" b="1" spc="600" dirty="0">
                <a:ln w="19050">
                  <a:solidFill>
                    <a:srgbClr val="884A39"/>
                  </a:solidFill>
                  <a:prstDash val="solid"/>
                </a:ln>
                <a:solidFill>
                  <a:srgbClr val="FFC26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DDD20FA4-4260-ED42-4122-576188178922}"/>
              </a:ext>
            </a:extLst>
          </p:cNvPr>
          <p:cNvGrpSpPr/>
          <p:nvPr/>
        </p:nvGrpSpPr>
        <p:grpSpPr>
          <a:xfrm>
            <a:off x="1285934" y="1605347"/>
            <a:ext cx="10601265" cy="1523494"/>
            <a:chOff x="465294" y="2147428"/>
            <a:chExt cx="8594825" cy="2800052"/>
          </a:xfrm>
        </p:grpSpPr>
        <p:sp>
          <p:nvSpPr>
            <p:cNvPr id="8" name="TextBox 35">
              <a:extLst>
                <a:ext uri="{FF2B5EF4-FFF2-40B4-BE49-F238E27FC236}">
                  <a16:creationId xmlns:a16="http://schemas.microsoft.com/office/drawing/2014/main" id="{FA0F1072-8B81-54B4-0A69-C9BBA34BF79D}"/>
                </a:ext>
              </a:extLst>
            </p:cNvPr>
            <p:cNvSpPr txBox="1"/>
            <p:nvPr/>
          </p:nvSpPr>
          <p:spPr>
            <a:xfrm>
              <a:off x="1355258" y="2795429"/>
              <a:ext cx="7704861" cy="1414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endParaRPr lang="sv-SE" sz="4400" dirty="0">
                <a:ln w="1270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36">
              <a:extLst>
                <a:ext uri="{FF2B5EF4-FFF2-40B4-BE49-F238E27FC236}">
                  <a16:creationId xmlns:a16="http://schemas.microsoft.com/office/drawing/2014/main" id="{2C0D91BE-C99C-D8E9-151C-EF2DBD3C25B2}"/>
                </a:ext>
              </a:extLst>
            </p:cNvPr>
            <p:cNvSpPr txBox="1"/>
            <p:nvPr/>
          </p:nvSpPr>
          <p:spPr>
            <a:xfrm>
              <a:off x="465294" y="2147428"/>
              <a:ext cx="8434224" cy="2800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4400">
                  <a:ln w="1270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Pony" panose="02000000000000000000" pitchFamily="2" charset="0"/>
                  <a:cs typeface="Arial" panose="020B0604020202020204" pitchFamily="34" charset="0"/>
                </a:rPr>
                <a:t>Trao đổi ý kiến với người thân</a:t>
              </a: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4400">
                  <a:ln w="127000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Pony" panose="02000000000000000000" pitchFamily="2" charset="0"/>
                  <a:cs typeface="Arial" panose="020B0604020202020204" pitchFamily="34" charset="0"/>
                </a:rPr>
                <a:t>Trồng và chăm sóc cây cối, vật nuôi</a:t>
              </a:r>
            </a:p>
          </p:txBody>
        </p:sp>
        <p:sp>
          <p:nvSpPr>
            <p:cNvPr id="10" name="TextBox 37">
              <a:extLst>
                <a:ext uri="{FF2B5EF4-FFF2-40B4-BE49-F238E27FC236}">
                  <a16:creationId xmlns:a16="http://schemas.microsoft.com/office/drawing/2014/main" id="{5C1614AD-C7D4-8FA6-B82D-46C38C02B9B4}"/>
                </a:ext>
              </a:extLst>
            </p:cNvPr>
            <p:cNvSpPr txBox="1"/>
            <p:nvPr/>
          </p:nvSpPr>
          <p:spPr>
            <a:xfrm>
              <a:off x="465294" y="2147428"/>
              <a:ext cx="8434224" cy="2800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4400">
                  <a:ln w="19050">
                    <a:solidFill>
                      <a:srgbClr val="0B425E"/>
                    </a:solidFill>
                  </a:ln>
                  <a:solidFill>
                    <a:srgbClr val="FF0000"/>
                  </a:solidFill>
                  <a:latin typeface="iCiel Pony" panose="02000000000000000000" pitchFamily="2" charset="0"/>
                  <a:cs typeface="Arial" panose="020B0604020202020204" pitchFamily="34" charset="0"/>
                </a:rPr>
                <a:t>Trao đổi ý kiến với người thân</a:t>
              </a:r>
            </a:p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vi-VN" sz="4400">
                  <a:ln w="19050">
                    <a:solidFill>
                      <a:srgbClr val="0B425E"/>
                    </a:solidFill>
                  </a:ln>
                  <a:solidFill>
                    <a:srgbClr val="FF0000"/>
                  </a:solidFill>
                  <a:latin typeface="iCiel Pony" panose="02000000000000000000" pitchFamily="2" charset="0"/>
                  <a:cs typeface="Arial" panose="020B0604020202020204" pitchFamily="34" charset="0"/>
                </a:rPr>
                <a:t>Trồng và chăm sóc cây cối, vật nuôi</a:t>
              </a:r>
              <a:endParaRPr lang="sv-SE" sz="4400">
                <a:ln w="19050">
                  <a:solidFill>
                    <a:srgbClr val="0B425E"/>
                  </a:solidFill>
                </a:ln>
                <a:solidFill>
                  <a:srgbClr val="FF0000"/>
                </a:solidFill>
                <a:latin typeface="iCiel Pony" panose="020000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9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6" presetClass="emph" presetSubtype="0" fill="hold" nodeType="withEffect" p14:presetBounceEnd="98000">
                                      <p:stCondLst>
                                        <p:cond delay="3250"/>
                                      </p:stCondLst>
                                      <p:childTnLst>
                                        <p:animScale p14:bounceEnd="98000">
                                          <p:cBhvr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6" presetClass="emph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562708" y="337625"/>
            <a:ext cx="10972800" cy="6246055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1337A08-CC90-4CE2-1BAA-F8877E7166C5}"/>
              </a:ext>
            </a:extLst>
          </p:cNvPr>
          <p:cNvSpPr txBox="1"/>
          <p:nvPr/>
        </p:nvSpPr>
        <p:spPr>
          <a:xfrm>
            <a:off x="4114799" y="337625"/>
            <a:ext cx="348878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3300"/>
                </a:solidFill>
                <a:latin typeface="UTM Edwardian" panose="02040603050506020204" pitchFamily="18" charset="0"/>
              </a:rPr>
              <a:t>Gợi ý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C8248B3-DC5D-D32E-79F1-2AD7C0484E0F}"/>
              </a:ext>
            </a:extLst>
          </p:cNvPr>
          <p:cNvSpPr/>
          <p:nvPr/>
        </p:nvSpPr>
        <p:spPr>
          <a:xfrm>
            <a:off x="1493858" y="2459948"/>
            <a:ext cx="5931070" cy="5953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63D447D-D606-C2B3-F09A-40AB14FD767A}"/>
              </a:ext>
            </a:extLst>
          </p:cNvPr>
          <p:cNvSpPr txBox="1"/>
          <p:nvPr/>
        </p:nvSpPr>
        <p:spPr>
          <a:xfrm rot="21418226">
            <a:off x="1044437" y="2213510"/>
            <a:ext cx="55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ln w="2540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Gretoon" panose="02040603050506020204" pitchFamily="18" charset="0"/>
              </a:rPr>
              <a:t>a</a:t>
            </a:r>
            <a:endParaRPr lang="vi-VN" sz="6000" b="1" dirty="0">
              <a:ln w="254000"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5E55312-8040-EFA3-823B-C65F9DEC04C1}"/>
              </a:ext>
            </a:extLst>
          </p:cNvPr>
          <p:cNvSpPr txBox="1"/>
          <p:nvPr/>
        </p:nvSpPr>
        <p:spPr>
          <a:xfrm>
            <a:off x="1966791" y="2470532"/>
            <a:ext cx="6108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>
                <a:latin typeface="Calibri" panose="020F0502020204030204" pitchFamily="34" charset="0"/>
                <a:cs typeface="Calibri" panose="020F0502020204030204" pitchFamily="34" charset="0"/>
              </a:rPr>
              <a:t>1. Xác định mục đích trao đổi: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12E2D-91D0-58B8-EC37-67CD33FCE3E2}"/>
              </a:ext>
            </a:extLst>
          </p:cNvPr>
          <p:cNvSpPr txBox="1"/>
          <p:nvPr/>
        </p:nvSpPr>
        <p:spPr>
          <a:xfrm rot="21418226">
            <a:off x="1044436" y="2225306"/>
            <a:ext cx="55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FF5050"/>
                </a:solidFill>
                <a:latin typeface="SVN-Gretoon" panose="02040603050506020204" pitchFamily="18" charset="0"/>
              </a:rPr>
              <a:t>1</a:t>
            </a:r>
            <a:endParaRPr lang="vi-VN" sz="6000" b="1" dirty="0">
              <a:solidFill>
                <a:srgbClr val="FF505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8012371-39C1-CACE-2FDC-1656857F3A73}"/>
              </a:ext>
            </a:extLst>
          </p:cNvPr>
          <p:cNvSpPr txBox="1"/>
          <p:nvPr/>
        </p:nvSpPr>
        <p:spPr>
          <a:xfrm>
            <a:off x="2368405" y="3462052"/>
            <a:ext cx="57627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a. Làm cho anh hoặc chị hiểu rõ mục đích của mình.</a:t>
            </a:r>
            <a:endParaRPr lang="en-US" sz="3600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35">
            <a:extLst>
              <a:ext uri="{FF2B5EF4-FFF2-40B4-BE49-F238E27FC236}">
                <a16:creationId xmlns:a16="http://schemas.microsoft.com/office/drawing/2014/main" id="{0D59A928-5BD4-A3BE-DAA4-50F445CE5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75" y="3574729"/>
            <a:ext cx="595359" cy="595359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81FF3E6-59E8-09D5-D760-93530ED7E382}"/>
              </a:ext>
            </a:extLst>
          </p:cNvPr>
          <p:cNvSpPr txBox="1"/>
          <p:nvPr/>
        </p:nvSpPr>
        <p:spPr>
          <a:xfrm>
            <a:off x="2312134" y="4595534"/>
            <a:ext cx="5875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b. Giải đáp các thắc mắc, khó khăn mà anh hoặc chị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>
                <a:latin typeface="Calibri" panose="020F0502020204030204" pitchFamily="34" charset="0"/>
                <a:cs typeface="Calibri" panose="020F0502020204030204" pitchFamily="34" charset="0"/>
              </a:rPr>
              <a:t>đặt ra.</a:t>
            </a:r>
          </a:p>
        </p:txBody>
      </p:sp>
      <p:pic>
        <p:nvPicPr>
          <p:cNvPr id="18" name="Picture 35">
            <a:extLst>
              <a:ext uri="{FF2B5EF4-FFF2-40B4-BE49-F238E27FC236}">
                <a16:creationId xmlns:a16="http://schemas.microsoft.com/office/drawing/2014/main" id="{132A17AE-6986-7418-0B89-83CF3B3E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775" y="4595534"/>
            <a:ext cx="595359" cy="595359"/>
          </a:xfrm>
          <a:prstGeom prst="rect">
            <a:avLst/>
          </a:prstGeom>
        </p:spPr>
      </p:pic>
      <p:pic>
        <p:nvPicPr>
          <p:cNvPr id="19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D74F48F-CA31-9563-DD5D-A69E125C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296324" y="1332675"/>
            <a:ext cx="5150110" cy="5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5" grpId="0"/>
      <p:bldP spid="7" grpId="0"/>
      <p:bldP spid="10" grpId="0"/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562708" y="337625"/>
            <a:ext cx="10972800" cy="6246055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C8248B3-DC5D-D32E-79F1-2AD7C0484E0F}"/>
              </a:ext>
            </a:extLst>
          </p:cNvPr>
          <p:cNvSpPr/>
          <p:nvPr/>
        </p:nvSpPr>
        <p:spPr>
          <a:xfrm>
            <a:off x="1550129" y="788927"/>
            <a:ext cx="9567618" cy="59535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63D447D-D606-C2B3-F09A-40AB14FD767A}"/>
              </a:ext>
            </a:extLst>
          </p:cNvPr>
          <p:cNvSpPr txBox="1"/>
          <p:nvPr/>
        </p:nvSpPr>
        <p:spPr>
          <a:xfrm rot="21418226">
            <a:off x="1100708" y="542489"/>
            <a:ext cx="55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ln w="25400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Gretoon" panose="02040603050506020204" pitchFamily="18" charset="0"/>
              </a:rPr>
              <a:t>a</a:t>
            </a:r>
            <a:endParaRPr lang="vi-VN" sz="6000" b="1" dirty="0">
              <a:ln w="254000"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5E55312-8040-EFA3-823B-C65F9DEC04C1}"/>
              </a:ext>
            </a:extLst>
          </p:cNvPr>
          <p:cNvSpPr txBox="1"/>
          <p:nvPr/>
        </p:nvSpPr>
        <p:spPr>
          <a:xfrm>
            <a:off x="2023063" y="799511"/>
            <a:ext cx="9094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>
                <a:latin typeface="Calibri" panose="020F0502020204030204" pitchFamily="34" charset="0"/>
                <a:cs typeface="Calibri" panose="020F0502020204030204" pitchFamily="34" charset="0"/>
              </a:rPr>
              <a:t>a. Làm cho anh hoặc chị hiểu rõ mục đích của mình.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12E2D-91D0-58B8-EC37-67CD33FCE3E2}"/>
              </a:ext>
            </a:extLst>
          </p:cNvPr>
          <p:cNvSpPr txBox="1"/>
          <p:nvPr/>
        </p:nvSpPr>
        <p:spPr>
          <a:xfrm rot="21418226">
            <a:off x="1100707" y="554285"/>
            <a:ext cx="55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>
                <a:solidFill>
                  <a:srgbClr val="FF5050"/>
                </a:solidFill>
                <a:latin typeface="SVN-Gretoon" panose="02040603050506020204" pitchFamily="18" charset="0"/>
              </a:rPr>
              <a:t>a</a:t>
            </a:r>
            <a:endParaRPr lang="vi-VN" sz="6000" b="1" dirty="0">
              <a:solidFill>
                <a:srgbClr val="FF5050"/>
              </a:solidFill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FAE73042-575F-F050-415F-F09C146DDF3B}"/>
              </a:ext>
            </a:extLst>
          </p:cNvPr>
          <p:cNvCxnSpPr>
            <a:cxnSpLocks/>
          </p:cNvCxnSpPr>
          <p:nvPr/>
        </p:nvCxnSpPr>
        <p:spPr>
          <a:xfrm>
            <a:off x="6333938" y="2644170"/>
            <a:ext cx="0" cy="3638102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B2EF988-9119-75A5-AF49-E1EA5CD718F7}"/>
              </a:ext>
            </a:extLst>
          </p:cNvPr>
          <p:cNvSpPr txBox="1"/>
          <p:nvPr/>
        </p:nvSpPr>
        <p:spPr>
          <a:xfrm>
            <a:off x="1157327" y="1859340"/>
            <a:ext cx="50030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1">
                <a:latin typeface="Calibri" panose="020F0502020204030204" pitchFamily="34" charset="0"/>
                <a:cs typeface="Calibri" panose="020F0502020204030204" pitchFamily="34" charset="0"/>
              </a:rPr>
              <a:t>+ Có không gian xanh để thư giản và làm đẹp thêm cho ngôi nhà.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5E1C8BE-2F2C-F6D1-73C7-E2E665623CDE}"/>
              </a:ext>
            </a:extLst>
          </p:cNvPr>
          <p:cNvSpPr txBox="1"/>
          <p:nvPr/>
        </p:nvSpPr>
        <p:spPr>
          <a:xfrm>
            <a:off x="6433191" y="1835588"/>
            <a:ext cx="50030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1">
                <a:latin typeface="Calibri" panose="020F0502020204030204" pitchFamily="34" charset="0"/>
                <a:cs typeface="Calibri" panose="020F0502020204030204" pitchFamily="34" charset="0"/>
              </a:rPr>
              <a:t>+ Góp phần bảo vệ môi trường và đem lại không khí trong lành mát mẻ.</a:t>
            </a:r>
          </a:p>
        </p:txBody>
      </p:sp>
      <p:pic>
        <p:nvPicPr>
          <p:cNvPr id="6146" name="Picture 2" descr="Cách tạo không gian xanh cho ngôi nhà phù hợp với từng vị trí">
            <a:extLst>
              <a:ext uri="{FF2B5EF4-FFF2-40B4-BE49-F238E27FC236}">
                <a16:creationId xmlns:a16="http://schemas.microsoft.com/office/drawing/2014/main" id="{43B8D915-E828-5546-92C0-43D271AE9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352" y="3452753"/>
            <a:ext cx="3680741" cy="25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hông gian xanh trong nhà: 10 cách đơn giản, dễ thực hiện - KataHome">
            <a:extLst>
              <a:ext uri="{FF2B5EF4-FFF2-40B4-BE49-F238E27FC236}">
                <a16:creationId xmlns:a16="http://schemas.microsoft.com/office/drawing/2014/main" id="{D30E193F-B04C-EBDE-5B6F-C31DCC19E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964" y="3487953"/>
            <a:ext cx="3466719" cy="25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0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92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4242F9-5B37-8F51-03E6-91248956FD22}"/>
              </a:ext>
            </a:extLst>
          </p:cNvPr>
          <p:cNvSpPr txBox="1"/>
          <p:nvPr/>
        </p:nvSpPr>
        <p:spPr>
          <a:xfrm>
            <a:off x="1728201" y="885828"/>
            <a:ext cx="85953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2. Dự đoán những khó khăn mà anh hoặc chị đặt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ra để có hướng giải đáp:</a:t>
            </a:r>
            <a:endParaRPr lang="en-US" sz="4000" b="1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19419-13A5-2EB5-115E-0F04AFA12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74" y="2519009"/>
            <a:ext cx="9382261" cy="3453163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86122D1-C62F-4306-A6CE-08B09034A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3" b="26815"/>
          <a:stretch/>
        </p:blipFill>
        <p:spPr>
          <a:xfrm>
            <a:off x="9462243" y="3429000"/>
            <a:ext cx="35190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D95F88CB-12E7-8F9B-CDB9-9F1C505A720E}"/>
              </a:ext>
            </a:extLst>
          </p:cNvPr>
          <p:cNvSpPr txBox="1"/>
          <p:nvPr/>
        </p:nvSpPr>
        <p:spPr>
          <a:xfrm>
            <a:off x="460452" y="672571"/>
            <a:ext cx="10934289" cy="191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ĐẠI </a:t>
            </a: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DIỆN NHÓM </a:t>
            </a:r>
          </a:p>
          <a:p>
            <a:pPr algn="ctr">
              <a:lnSpc>
                <a:spcPct val="130000"/>
              </a:lnSpc>
            </a:pPr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TRÌNH BÀY TRƯỚC LỚP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144B42DF-6682-8CB3-9EDA-4FE376760E96}"/>
              </a:ext>
            </a:extLst>
          </p:cNvPr>
          <p:cNvSpPr/>
          <p:nvPr/>
        </p:nvSpPr>
        <p:spPr>
          <a:xfrm>
            <a:off x="2999993" y="2717699"/>
            <a:ext cx="5855206" cy="310915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</a:rPr>
              <a:t>Đại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err="1">
                <a:solidFill>
                  <a:schemeClr val="tx1"/>
                </a:solidFill>
              </a:rPr>
              <a:t>diện</a:t>
            </a:r>
            <a:r>
              <a:rPr lang="en-US" sz="2800">
                <a:solidFill>
                  <a:schemeClr val="tx1"/>
                </a:solidFill>
              </a:rPr>
              <a:t> nhóm </a:t>
            </a:r>
            <a:r>
              <a:rPr lang="vi-VN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sinh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err="1">
                <a:solidFill>
                  <a:schemeClr val="tx1"/>
                </a:solidFill>
              </a:rPr>
              <a:t>lại</a:t>
            </a:r>
            <a:r>
              <a:rPr lang="en-US" sz="2800">
                <a:solidFill>
                  <a:schemeClr val="tx1"/>
                </a:solidFill>
              </a:rPr>
              <a:t> quan sát, lắng nghe </a:t>
            </a:r>
            <a:r>
              <a:rPr lang="en-US" sz="2800" dirty="0" err="1">
                <a:solidFill>
                  <a:schemeClr val="tx1"/>
                </a:solidFill>
              </a:rPr>
              <a:t>nhóm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err="1">
                <a:solidFill>
                  <a:schemeClr val="tx1"/>
                </a:solidFill>
              </a:rPr>
              <a:t>bạn</a:t>
            </a:r>
            <a:r>
              <a:rPr lang="en-US" sz="2800">
                <a:solidFill>
                  <a:schemeClr val="tx1"/>
                </a:solidFill>
              </a:rPr>
              <a:t> trình bày.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</a:rPr>
              <a:t>Đánh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err="1">
                <a:solidFill>
                  <a:schemeClr val="tx1"/>
                </a:solidFill>
              </a:rPr>
              <a:t>bày</a:t>
            </a:r>
            <a:r>
              <a:rPr lang="en-US" sz="2800">
                <a:solidFill>
                  <a:schemeClr val="tx1"/>
                </a:solidFill>
              </a:rPr>
              <a:t> của </a:t>
            </a:r>
            <a:r>
              <a:rPr lang="en-US" sz="2800" dirty="0" err="1">
                <a:solidFill>
                  <a:schemeClr val="tx1"/>
                </a:solidFill>
              </a:rPr>
              <a:t>nhóm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theo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chí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B54F69B6-D366-13C6-6A0D-C188A1D7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8AE3E6BB-3106-5E2D-4AC4-8548442D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2F746-D27A-7586-EBA8-BA33ECEFB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42" y="1222093"/>
            <a:ext cx="7620660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4242F9-5B37-8F51-03E6-91248956FD22}"/>
              </a:ext>
            </a:extLst>
          </p:cNvPr>
          <p:cNvSpPr txBox="1"/>
          <p:nvPr/>
        </p:nvSpPr>
        <p:spPr>
          <a:xfrm>
            <a:off x="2033302" y="871010"/>
            <a:ext cx="8595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8B730278-3281-9313-5B61-082D79F6C289}"/>
              </a:ext>
            </a:extLst>
          </p:cNvPr>
          <p:cNvSpPr txBox="1"/>
          <p:nvPr/>
        </p:nvSpPr>
        <p:spPr>
          <a:xfrm>
            <a:off x="1209300" y="1658436"/>
            <a:ext cx="9773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- Trao đổi được ý kiến với người thân về việc Trồng và chăm sóc cây cối, vật nuôi.</a:t>
            </a:r>
          </a:p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- Xác định nội dung và mục đích trao đổi về trồng và chăm sóc cây cối, vật nuôi.</a:t>
            </a:r>
          </a:p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- Dự đoán những khó khăn để có hướng giải quyết vấn đề để người thân trong gia đình ủng hộ nguyện vọng được trồng và chăm sóc cây cối, vật nuôi.</a:t>
            </a:r>
          </a:p>
          <a:p>
            <a:pPr lvl="0" algn="just"/>
            <a:r>
              <a:rPr lang="vi-VN" sz="3200" b="1">
                <a:latin typeface="Calibri" panose="020F0502020204030204" pitchFamily="34" charset="0"/>
                <a:cs typeface="Calibri" panose="020F0502020204030204" pitchFamily="34" charset="0"/>
              </a:rPr>
              <a:t>- Phát triển kĩ năng kiểm soát tốc độ, âm lượng nói và sử dụng hiệu quả các yếu tố phi ngôn ngữ.</a:t>
            </a:r>
          </a:p>
        </p:txBody>
      </p:sp>
    </p:spTree>
    <p:extLst>
      <p:ext uri="{BB962C8B-B14F-4D97-AF65-F5344CB8AC3E}">
        <p14:creationId xmlns:p14="http://schemas.microsoft.com/office/powerpoint/2010/main" val="404039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4242F9-5B37-8F51-03E6-91248956FD22}"/>
              </a:ext>
            </a:extLst>
          </p:cNvPr>
          <p:cNvSpPr txBox="1"/>
          <p:nvPr/>
        </p:nvSpPr>
        <p:spPr>
          <a:xfrm>
            <a:off x="797169" y="1049831"/>
            <a:ext cx="8595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</a:t>
            </a:r>
            <a:r>
              <a:rPr kumimoji="0" lang="en-US" sz="9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ĐỘNG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296324" y="1332675"/>
            <a:ext cx="5150110" cy="5525325"/>
          </a:xfrm>
          <a:prstGeom prst="rect">
            <a:avLst/>
          </a:prstGeom>
        </p:spPr>
      </p:pic>
      <p:pic>
        <p:nvPicPr>
          <p:cNvPr id="2050" name="Picture 2" descr="Đuổi hình bắt chữ | Đuổi hình bắt chữ Wiki | Fandom">
            <a:extLst>
              <a:ext uri="{FF2B5EF4-FFF2-40B4-BE49-F238E27FC236}">
                <a16:creationId xmlns:a16="http://schemas.microsoft.com/office/drawing/2014/main" id="{95ED23F6-8239-4A09-B845-26DCEEFE3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66" y="2994073"/>
            <a:ext cx="54102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956724" y="1654408"/>
            <a:ext cx="5150110" cy="5525325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DDF15C3-2671-2A8E-EF7D-CA3522C2A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726" y="952500"/>
            <a:ext cx="5715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773276-CD22-DF93-9107-951F86887123}"/>
              </a:ext>
            </a:extLst>
          </p:cNvPr>
          <p:cNvSpPr/>
          <p:nvPr/>
        </p:nvSpPr>
        <p:spPr>
          <a:xfrm>
            <a:off x="2556933" y="5113867"/>
            <a:ext cx="5150110" cy="1068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</a:rPr>
              <a:t>Cây xoài</a:t>
            </a:r>
          </a:p>
        </p:txBody>
      </p:sp>
    </p:spTree>
    <p:extLst>
      <p:ext uri="{BB962C8B-B14F-4D97-AF65-F5344CB8AC3E}">
        <p14:creationId xmlns:p14="http://schemas.microsoft.com/office/powerpoint/2010/main" val="26386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956724" y="1654408"/>
            <a:ext cx="5150110" cy="5525325"/>
          </a:xfrm>
          <a:prstGeom prst="rect">
            <a:avLst/>
          </a:prstGeom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AAFB622-9D5B-DCDE-5917-5CA00CEA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959" y="1092200"/>
            <a:ext cx="64008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773276-CD22-DF93-9107-951F86887123}"/>
              </a:ext>
            </a:extLst>
          </p:cNvPr>
          <p:cNvSpPr/>
          <p:nvPr/>
        </p:nvSpPr>
        <p:spPr>
          <a:xfrm>
            <a:off x="1777625" y="5113867"/>
            <a:ext cx="6231467" cy="1068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 sầu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riêng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956724" y="1654408"/>
            <a:ext cx="5150110" cy="5525325"/>
          </a:xfrm>
          <a:prstGeom prst="rect">
            <a:avLst/>
          </a:prstGeom>
        </p:spPr>
      </p:pic>
      <p:sp>
        <p:nvSpPr>
          <p:cNvPr id="5" name="AutoShape 2" descr="Picture background">
            <a:extLst>
              <a:ext uri="{FF2B5EF4-FFF2-40B4-BE49-F238E27FC236}">
                <a16:creationId xmlns:a16="http://schemas.microsoft.com/office/drawing/2014/main" id="{0F7528A7-EE36-62AA-A63C-DD1B5FC55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FF683B-0F43-D0AA-93C1-F0B23F1C6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926" y="1111524"/>
            <a:ext cx="5767233" cy="43301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773276-CD22-DF93-9107-951F86887123}"/>
              </a:ext>
            </a:extLst>
          </p:cNvPr>
          <p:cNvSpPr/>
          <p:nvPr/>
        </p:nvSpPr>
        <p:spPr>
          <a:xfrm>
            <a:off x="1777625" y="5113867"/>
            <a:ext cx="6231467" cy="1068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 bồ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câu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956724" y="1654408"/>
            <a:ext cx="5150110" cy="5525325"/>
          </a:xfrm>
          <a:prstGeom prst="rect">
            <a:avLst/>
          </a:prstGeom>
        </p:spPr>
      </p:pic>
      <p:sp>
        <p:nvSpPr>
          <p:cNvPr id="5" name="AutoShape 2" descr="Picture background">
            <a:extLst>
              <a:ext uri="{FF2B5EF4-FFF2-40B4-BE49-F238E27FC236}">
                <a16:creationId xmlns:a16="http://schemas.microsoft.com/office/drawing/2014/main" id="{0F7528A7-EE36-62AA-A63C-DD1B5FC555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773276-CD22-DF93-9107-951F86887123}"/>
              </a:ext>
            </a:extLst>
          </p:cNvPr>
          <p:cNvSpPr/>
          <p:nvPr/>
        </p:nvSpPr>
        <p:spPr>
          <a:xfrm>
            <a:off x="2438026" y="5057449"/>
            <a:ext cx="4467096" cy="10688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thỏ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45DEBD83-309A-2363-D309-621764FB3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25" y="1116623"/>
            <a:ext cx="5520642" cy="36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4242F9-5B37-8F51-03E6-91248956FD22}"/>
              </a:ext>
            </a:extLst>
          </p:cNvPr>
          <p:cNvSpPr txBox="1"/>
          <p:nvPr/>
        </p:nvSpPr>
        <p:spPr>
          <a:xfrm>
            <a:off x="797169" y="2525677"/>
            <a:ext cx="85953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9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và nghe</a:t>
            </a:r>
            <a:endParaRPr kumimoji="0" lang="en-US" sz="9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Hình ảnh 1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C88886A-D9CB-FC0E-442D-23812B9F9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11" b="92721" l="9994" r="89942">
                        <a14:foregroundMark x1="46507" y1="8411" x2="46507" y2="8411"/>
                        <a14:foregroundMark x1="51423" y1="89244" x2="52911" y2="9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6"/>
          <a:stretch/>
        </p:blipFill>
        <p:spPr>
          <a:xfrm flipH="1">
            <a:off x="8296324" y="1332675"/>
            <a:ext cx="5150110" cy="552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4242F9-5B37-8F51-03E6-91248956FD22}"/>
              </a:ext>
            </a:extLst>
          </p:cNvPr>
          <p:cNvSpPr txBox="1"/>
          <p:nvPr/>
        </p:nvSpPr>
        <p:spPr>
          <a:xfrm>
            <a:off x="2126125" y="1070507"/>
            <a:ext cx="85953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Trước khi xin phép bố mẹ, em muốn trao đổi với anh hoặc chị để anh</a:t>
            </a:r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hoặc chị ủng hộ nguyện vọng của em.</a:t>
            </a:r>
          </a:p>
          <a:p>
            <a:pPr algn="just"/>
            <a:r>
              <a:rPr lang="vi-VN" sz="4000" b="1">
                <a:latin typeface="Calibri" panose="020F0502020204030204" pitchFamily="34" charset="0"/>
                <a:cs typeface="Calibri" panose="020F0502020204030204" pitchFamily="34" charset="0"/>
              </a:rPr>
              <a:t>Cùng bạn đóng vai để trao đổi về tình huống trên dựa vào gợi ý:</a:t>
            </a:r>
            <a:endParaRPr lang="en-US" sz="4000" b="1">
              <a:latin typeface="UTM Duepuntozer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9F6FE0EB-D1CF-AE9E-A0C7-B948A96F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47" y="1168879"/>
            <a:ext cx="860999" cy="1083150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86122D1-C62F-4306-A6CE-08B09034A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3" b="26815"/>
          <a:stretch/>
        </p:blipFill>
        <p:spPr>
          <a:xfrm>
            <a:off x="9602481" y="3125863"/>
            <a:ext cx="3519050" cy="3600000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1B8EE94-6139-095C-CDF6-B2CED6EBB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73" b="26815"/>
          <a:stretch/>
        </p:blipFill>
        <p:spPr>
          <a:xfrm>
            <a:off x="-392278" y="3125866"/>
            <a:ext cx="3519050" cy="35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397</TotalTime>
  <Words>355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UTM Duepuntozero</vt:lpstr>
      <vt:lpstr>Times New Roman</vt:lpstr>
      <vt:lpstr>UVN Banh Mi</vt:lpstr>
      <vt:lpstr>Calibri Light</vt:lpstr>
      <vt:lpstr>LNTH-LuoLuoNotangYuanTi 1</vt:lpstr>
      <vt:lpstr>Arial</vt:lpstr>
      <vt:lpstr>Calibri</vt:lpstr>
      <vt:lpstr>UTM Edwardian</vt:lpstr>
      <vt:lpstr>iCiel Pony</vt:lpstr>
      <vt:lpstr>SVN-Gretoon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Hương</cp:lastModifiedBy>
  <cp:revision>4</cp:revision>
  <dcterms:created xsi:type="dcterms:W3CDTF">2023-09-25T03:21:54Z</dcterms:created>
  <dcterms:modified xsi:type="dcterms:W3CDTF">2024-08-25T04:05:49Z</dcterms:modified>
  <cp:category>9Slide.vn</cp:category>
</cp:coreProperties>
</file>