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3" r:id="rId3"/>
    <p:sldId id="286" r:id="rId4"/>
    <p:sldId id="300" r:id="rId5"/>
    <p:sldId id="301" r:id="rId6"/>
    <p:sldId id="302" r:id="rId7"/>
    <p:sldId id="303" r:id="rId8"/>
    <p:sldId id="299" r:id="rId9"/>
    <p:sldId id="258" r:id="rId10"/>
    <p:sldId id="262" r:id="rId11"/>
    <p:sldId id="309" r:id="rId12"/>
    <p:sldId id="305" r:id="rId13"/>
    <p:sldId id="304" r:id="rId14"/>
    <p:sldId id="307" r:id="rId15"/>
    <p:sldId id="270" r:id="rId16"/>
    <p:sldId id="263" r:id="rId17"/>
    <p:sldId id="310" r:id="rId18"/>
    <p:sldId id="311" r:id="rId19"/>
    <p:sldId id="312" r:id="rId20"/>
    <p:sldId id="313" r:id="rId21"/>
    <p:sldId id="265" r:id="rId22"/>
    <p:sldId id="267" r:id="rId23"/>
    <p:sldId id="293" r:id="rId24"/>
    <p:sldId id="287" r:id="rId25"/>
    <p:sldId id="268" r:id="rId26"/>
    <p:sldId id="289" r:id="rId27"/>
    <p:sldId id="308" r:id="rId28"/>
    <p:sldId id="314" r:id="rId29"/>
    <p:sldId id="275" r:id="rId30"/>
    <p:sldId id="285" r:id="rId31"/>
    <p:sldId id="306" r:id="rId32"/>
    <p:sldId id="282" r:id="rId33"/>
    <p:sldId id="315" r:id="rId34"/>
    <p:sldId id="298" r:id="rId35"/>
    <p:sldId id="29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6FFCC"/>
    <a:srgbClr val="66FFFF"/>
    <a:srgbClr val="00FFFF"/>
    <a:srgbClr val="FF3399"/>
    <a:srgbClr val="66FF66"/>
    <a:srgbClr val="FFFF66"/>
    <a:srgbClr val="FFFF99"/>
    <a:srgbClr val="00CC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939" autoAdjust="0"/>
  </p:normalViewPr>
  <p:slideViewPr>
    <p:cSldViewPr snapToGrid="0">
      <p:cViewPr varScale="1">
        <p:scale>
          <a:sx n="50" d="100"/>
          <a:sy n="50" d="100"/>
        </p:scale>
        <p:origin x="136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5290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92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94721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52952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5100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3234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3502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57503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63097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6855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p:txBody>
          <a:bodyPr/>
          <a:lstStyle/>
          <a:p>
            <a:fld id="{08FBDE97-B62C-460A-B868-C81063E03B58}" type="datetimeFigureOut">
              <a:rPr lang="en-US" smtClean="0"/>
              <a:t>24/08/2024</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366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3D4DFBA-775F-B575-5F7B-19BCAD0065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0356CC3-B202-7C2A-5EE5-6BF1E2E6A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DCBF99-039D-53FD-3180-0F717F6FA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A98ADA-0C9C-840C-1BA3-CB73AEFA9C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FBDE97-B62C-460A-B868-C81063E03B58}" type="datetimeFigureOut">
              <a:rPr lang="en-US" smtClean="0"/>
              <a:t>24/08/2024</a:t>
            </a:fld>
            <a:endParaRPr lang="en-US"/>
          </a:p>
        </p:txBody>
      </p:sp>
      <p:sp>
        <p:nvSpPr>
          <p:cNvPr id="5" name="Footer Placeholder 4">
            <a:extLst>
              <a:ext uri="{FF2B5EF4-FFF2-40B4-BE49-F238E27FC236}">
                <a16:creationId xmlns:a16="http://schemas.microsoft.com/office/drawing/2014/main" id="{DB71791E-F85F-DFC0-0D99-0225AD755F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40A07B-B8BE-6DAD-5CAB-47A08D6D1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5F87BF-85E2-45EC-9DC1-A9AB3502871E}" type="slidenum">
              <a:rPr lang="en-US" smtClean="0"/>
              <a:t>‹#›</a:t>
            </a:fld>
            <a:endParaRPr lang="en-US"/>
          </a:p>
        </p:txBody>
      </p:sp>
    </p:spTree>
    <p:extLst>
      <p:ext uri="{BB962C8B-B14F-4D97-AF65-F5344CB8AC3E}">
        <p14:creationId xmlns:p14="http://schemas.microsoft.com/office/powerpoint/2010/main" val="401036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and child&#10;&#10;Description automatically generated">
            <a:extLst>
              <a:ext uri="{FF2B5EF4-FFF2-40B4-BE49-F238E27FC236}">
                <a16:creationId xmlns:a16="http://schemas.microsoft.com/office/drawing/2014/main" id="{43F7B808-1396-D3D9-FE01-F0B58F182B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17519" r="12500"/>
          <a:stretch/>
        </p:blipFill>
        <p:spPr>
          <a:xfrm>
            <a:off x="9277591" y="4632325"/>
            <a:ext cx="1883052" cy="1164865"/>
          </a:xfrm>
          <a:prstGeom prst="rect">
            <a:avLst/>
          </a:prstGeom>
        </p:spPr>
      </p:pic>
      <p:pic>
        <p:nvPicPr>
          <p:cNvPr id="1026" name="Picture 2" descr="Trẻ Em, Mầm Non, Cô Bé, Tải hình PNG 324 - Free.Vector6.com">
            <a:extLst>
              <a:ext uri="{FF2B5EF4-FFF2-40B4-BE49-F238E27FC236}">
                <a16:creationId xmlns:a16="http://schemas.microsoft.com/office/drawing/2014/main" id="{9A9B923A-2C64-AC80-B9CA-D7D5258BD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901" y="1520295"/>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9114508-9CF8-9522-A8CD-99918BF5E625}"/>
              </a:ext>
            </a:extLst>
          </p:cNvPr>
          <p:cNvSpPr txBox="1"/>
          <p:nvPr/>
        </p:nvSpPr>
        <p:spPr>
          <a:xfrm>
            <a:off x="14427684" y="2016988"/>
            <a:ext cx="3482043" cy="923330"/>
          </a:xfrm>
          <a:prstGeom prst="rect">
            <a:avLst/>
          </a:prstGeom>
          <a:noFill/>
        </p:spPr>
        <p:txBody>
          <a:bodyPr wrap="none" rtlCol="0">
            <a:spAutoFit/>
          </a:bodyPr>
          <a:lstStyle/>
          <a:p>
            <a:r>
              <a:rPr lang="en-US" sz="5400" b="1" dirty="0" err="1">
                <a:solidFill>
                  <a:srgbClr val="FF0000"/>
                </a:solidFill>
                <a:latin typeface="UTM Duepuntozero" panose="02040603050506020204" pitchFamily="18" charset="0"/>
              </a:rPr>
              <a:t>Bài</a:t>
            </a:r>
            <a:r>
              <a:rPr lang="en-US" sz="5400" b="1" dirty="0">
                <a:solidFill>
                  <a:srgbClr val="FF0000"/>
                </a:solidFill>
                <a:latin typeface="UTM Duepuntozero" panose="02040603050506020204" pitchFamily="18" charset="0"/>
              </a:rPr>
              <a:t> </a:t>
            </a:r>
            <a:r>
              <a:rPr lang="en-US" sz="5400" b="1">
                <a:solidFill>
                  <a:srgbClr val="FF0000"/>
                </a:solidFill>
                <a:latin typeface="UTM Duepuntozero" panose="02040603050506020204" pitchFamily="18" charset="0"/>
              </a:rPr>
              <a:t>5- Tiết </a:t>
            </a:r>
            <a:r>
              <a:rPr lang="en-US" sz="5400" b="1" dirty="0">
                <a:solidFill>
                  <a:srgbClr val="FF0000"/>
                </a:solidFill>
                <a:latin typeface="UTM Duepuntozero" panose="02040603050506020204" pitchFamily="18" charset="0"/>
              </a:rPr>
              <a:t>4</a:t>
            </a:r>
          </a:p>
        </p:txBody>
      </p:sp>
      <p:sp>
        <p:nvSpPr>
          <p:cNvPr id="11" name="TextBox 10">
            <a:extLst>
              <a:ext uri="{FF2B5EF4-FFF2-40B4-BE49-F238E27FC236}">
                <a16:creationId xmlns:a16="http://schemas.microsoft.com/office/drawing/2014/main" id="{8EACA10D-679F-D05A-E680-7E0C1CDECC34}"/>
              </a:ext>
            </a:extLst>
          </p:cNvPr>
          <p:cNvSpPr txBox="1"/>
          <p:nvPr/>
        </p:nvSpPr>
        <p:spPr>
          <a:xfrm>
            <a:off x="12957659" y="3296332"/>
            <a:ext cx="6774482" cy="1323439"/>
          </a:xfrm>
          <a:prstGeom prst="rect">
            <a:avLst/>
          </a:prstGeom>
          <a:noFill/>
        </p:spPr>
        <p:txBody>
          <a:bodyPr wrap="square" rtlCol="0">
            <a:spAutoFit/>
          </a:bodyPr>
          <a:lstStyle/>
          <a:p>
            <a:pPr algn="ctr"/>
            <a:r>
              <a:rPr lang="vi-VN" sz="400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UTM Showcard" panose="02040603050506020204" pitchFamily="18" charset="0"/>
              </a:rPr>
              <a:t>Viết đoạn văn cho bài văn tả người</a:t>
            </a:r>
            <a:endParaRPr lang="en-US" sz="4000" dirty="0">
              <a:ln w="12700">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UTM Showcard" panose="02040603050506020204" pitchFamily="18" charset="0"/>
            </a:endParaRPr>
          </a:p>
        </p:txBody>
      </p:sp>
      <p:pic>
        <p:nvPicPr>
          <p:cNvPr id="12" name="Picture 11">
            <a:extLst>
              <a:ext uri="{FF2B5EF4-FFF2-40B4-BE49-F238E27FC236}">
                <a16:creationId xmlns:a16="http://schemas.microsoft.com/office/drawing/2014/main" id="{4D90904D-CAEE-1636-C679-D74C7F4100F4}"/>
              </a:ext>
            </a:extLst>
          </p:cNvPr>
          <p:cNvPicPr>
            <a:picLocks noChangeAspect="1"/>
          </p:cNvPicPr>
          <p:nvPr/>
        </p:nvPicPr>
        <p:blipFill>
          <a:blip r:embed="rId6"/>
          <a:stretch>
            <a:fillRect/>
          </a:stretch>
        </p:blipFill>
        <p:spPr>
          <a:xfrm>
            <a:off x="2784990" y="1869002"/>
            <a:ext cx="6779340" cy="2773920"/>
          </a:xfrm>
          <a:prstGeom prst="rect">
            <a:avLst/>
          </a:prstGeom>
        </p:spPr>
      </p:pic>
    </p:spTree>
    <p:extLst>
      <p:ext uri="{BB962C8B-B14F-4D97-AF65-F5344CB8AC3E}">
        <p14:creationId xmlns:p14="http://schemas.microsoft.com/office/powerpoint/2010/main" val="31023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431314"/>
            <a:ext cx="12192000" cy="61541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90501" y="1163707"/>
            <a:ext cx="8412441" cy="5262979"/>
          </a:xfrm>
          <a:prstGeom prst="rect">
            <a:avLst/>
          </a:prstGeom>
          <a:noFill/>
        </p:spPr>
        <p:txBody>
          <a:bodyPr wrap="square" rtlCol="0">
            <a:spAutoFit/>
          </a:bodyPr>
          <a:lstStyle/>
          <a:p>
            <a:pPr algn="just"/>
            <a:r>
              <a:rPr lang="en-US" sz="2800"/>
              <a:t>	</a:t>
            </a:r>
            <a:r>
              <a:rPr lang="vi-VN" sz="2800"/>
              <a:t>Bà tôi ngồi cạnh tôi, chải đầu. Tóc bà đen và dày kì lạ, phủ kín cả hai</a:t>
            </a:r>
            <a:r>
              <a:rPr lang="en-US" sz="2800"/>
              <a:t> </a:t>
            </a:r>
            <a:r>
              <a:rPr lang="vi-VN" sz="2800"/>
              <a:t>vai, xoã xuống ngực, xuống đầu gối. Một tay khẽ nâng mớ tóc lên và ướm</a:t>
            </a:r>
            <a:r>
              <a:rPr lang="en-US" sz="2800"/>
              <a:t> </a:t>
            </a:r>
            <a:r>
              <a:rPr lang="vi-VN" sz="2800"/>
              <a:t>trên tay, bà đưa một cách khó khăn</a:t>
            </a:r>
            <a:r>
              <a:rPr lang="en-US" sz="2800"/>
              <a:t> </a:t>
            </a:r>
            <a:r>
              <a:rPr lang="vi-VN" sz="2800"/>
              <a:t>chiếc lược thưa bằng gỗ vào mớ tóc</a:t>
            </a:r>
            <a:r>
              <a:rPr lang="en-US" sz="2800"/>
              <a:t> </a:t>
            </a:r>
            <a:r>
              <a:rPr lang="vi-VN" sz="2800"/>
              <a:t>dày. Giọng bà trầm bổng, ngân nga</a:t>
            </a:r>
            <a:r>
              <a:rPr lang="en-US" sz="2800"/>
              <a:t> </a:t>
            </a:r>
            <a:r>
              <a:rPr lang="vi-VN" sz="2800"/>
              <a:t>như tiếng chuông. Nó khắc sâu vào</a:t>
            </a:r>
            <a:r>
              <a:rPr lang="en-US" sz="2800"/>
              <a:t> </a:t>
            </a:r>
            <a:r>
              <a:rPr lang="vi-VN" sz="2800"/>
              <a:t>trí nhớ tôi dễ dàng, và như những đoá</a:t>
            </a:r>
            <a:r>
              <a:rPr lang="en-US" sz="2800"/>
              <a:t> </a:t>
            </a:r>
            <a:r>
              <a:rPr lang="vi-VN" sz="2800"/>
              <a:t>hoa, cũng dịu dàng, rực rỡ, đầy nhựa</a:t>
            </a:r>
            <a:r>
              <a:rPr lang="en-US" sz="2800"/>
              <a:t> </a:t>
            </a:r>
            <a:r>
              <a:rPr lang="vi-VN" sz="2800"/>
              <a:t>sống. Khi bà mỉm cười, hai con ngươi</a:t>
            </a:r>
            <a:r>
              <a:rPr lang="en-US" sz="2800"/>
              <a:t> </a:t>
            </a:r>
            <a:r>
              <a:rPr lang="vi-VN" sz="2800"/>
              <a:t>đen</a:t>
            </a:r>
            <a:r>
              <a:rPr lang="en-US" sz="2800"/>
              <a:t> </a:t>
            </a:r>
            <a:r>
              <a:rPr lang="vi-VN" sz="2800"/>
              <a:t>sẫm nở ra, long lanh, dịu hiền khó</a:t>
            </a:r>
            <a:r>
              <a:rPr lang="en-US" sz="2800"/>
              <a:t> </a:t>
            </a:r>
            <a:r>
              <a:rPr lang="vi-VN" sz="2800"/>
              <a:t>tả, đôi mắt ánh lên những tia sáng ấm</a:t>
            </a:r>
            <a:r>
              <a:rPr lang="en-US" sz="2800"/>
              <a:t> </a:t>
            </a:r>
            <a:r>
              <a:rPr lang="vi-VN" sz="2800"/>
              <a:t>áp, tươi vui. Mặc dù trên đôi má ngăm</a:t>
            </a:r>
            <a:r>
              <a:rPr lang="en-US" sz="2800"/>
              <a:t> </a:t>
            </a:r>
            <a:r>
              <a:rPr lang="vi-VN" sz="2800"/>
              <a:t>ngăm đã có nhiều nếp nhăn, khuôn</a:t>
            </a:r>
            <a:r>
              <a:rPr lang="en-US" sz="2800"/>
              <a:t> </a:t>
            </a:r>
            <a:r>
              <a:rPr lang="vi-VN" sz="2800"/>
              <a:t>mặt của bà tôi hình như vẫn tươi trẻ.</a:t>
            </a:r>
            <a:endParaRPr lang="en-US" sz="2800" dirty="0"/>
          </a:p>
        </p:txBody>
      </p:sp>
      <p:grpSp>
        <p:nvGrpSpPr>
          <p:cNvPr id="13" name="Group 12"/>
          <p:cNvGrpSpPr/>
          <p:nvPr/>
        </p:nvGrpSpPr>
        <p:grpSpPr>
          <a:xfrm>
            <a:off x="290502" y="156325"/>
            <a:ext cx="1161021" cy="1007382"/>
            <a:chOff x="380456" y="1331277"/>
            <a:chExt cx="1161021" cy="1007382"/>
          </a:xfrm>
        </p:grpSpPr>
        <p:sp>
          <p:nvSpPr>
            <p:cNvPr id="17" name="Oval 16"/>
            <p:cNvSpPr/>
            <p:nvPr/>
          </p:nvSpPr>
          <p:spPr>
            <a:xfrm>
              <a:off x="380456" y="1331277"/>
              <a:ext cx="1161021" cy="100738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81566" b="59895"/>
            <a:stretch/>
          </p:blipFill>
          <p:spPr>
            <a:xfrm>
              <a:off x="714527" y="1447462"/>
              <a:ext cx="633312" cy="775012"/>
            </a:xfrm>
            <a:prstGeom prst="rect">
              <a:avLst/>
            </a:prstGeom>
          </p:spPr>
        </p:pic>
      </p:grpSp>
      <p:pic>
        <p:nvPicPr>
          <p:cNvPr id="5" name="Picture 4">
            <a:extLst>
              <a:ext uri="{FF2B5EF4-FFF2-40B4-BE49-F238E27FC236}">
                <a16:creationId xmlns:a16="http://schemas.microsoft.com/office/drawing/2014/main" id="{5BAC4752-8C84-C250-D2A7-6AFB9FA01E90}"/>
              </a:ext>
            </a:extLst>
          </p:cNvPr>
          <p:cNvPicPr>
            <a:picLocks noChangeAspect="1"/>
          </p:cNvPicPr>
          <p:nvPr/>
        </p:nvPicPr>
        <p:blipFill>
          <a:blip r:embed="rId4"/>
          <a:stretch>
            <a:fillRect/>
          </a:stretch>
        </p:blipFill>
        <p:spPr>
          <a:xfrm>
            <a:off x="8702943" y="2192721"/>
            <a:ext cx="3277409" cy="2599412"/>
          </a:xfrm>
          <a:prstGeom prst="rect">
            <a:avLst/>
          </a:prstGeom>
        </p:spPr>
      </p:pic>
    </p:spTree>
    <p:extLst>
      <p:ext uri="{BB962C8B-B14F-4D97-AF65-F5344CB8AC3E}">
        <p14:creationId xmlns:p14="http://schemas.microsoft.com/office/powerpoint/2010/main" val="2760548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0" y="778934"/>
            <a:ext cx="12192000" cy="5198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p:cNvGrpSpPr/>
          <p:nvPr/>
        </p:nvGrpSpPr>
        <p:grpSpPr>
          <a:xfrm>
            <a:off x="397660" y="942151"/>
            <a:ext cx="11396677" cy="5035317"/>
            <a:chOff x="380456" y="4719336"/>
            <a:chExt cx="11396677" cy="5035317"/>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56005"/>
            <a:stretch/>
          </p:blipFill>
          <p:spPr>
            <a:xfrm>
              <a:off x="380456" y="4719336"/>
              <a:ext cx="11396677" cy="5035317"/>
            </a:xfrm>
            <a:prstGeom prst="rect">
              <a:avLst/>
            </a:prstGeom>
          </p:spPr>
        </p:pic>
        <p:sp>
          <p:nvSpPr>
            <p:cNvPr id="23" name="TextBox 22"/>
            <p:cNvSpPr txBox="1"/>
            <p:nvPr/>
          </p:nvSpPr>
          <p:spPr>
            <a:xfrm>
              <a:off x="1269731" y="5385671"/>
              <a:ext cx="9702798" cy="353943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 Tác giả quan sát được những đặc điểm ngoại hình nào của bà khi</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bà chải tóc và khi bà cười? Mỗi đặc điểm ấy được tả bằng những</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từ ngữ, hình ảnh nào?</a:t>
              </a: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 Giọng nói của bà được miêu tả bằng những từ ngữ nào?</a:t>
              </a: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 Tình cảm, cảm xúc của tác giả dành cho bà của mình thể hiện qua</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lời tả như thế nào?</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vi-VN" sz="2800" b="0" i="0" u="none" strike="noStrike" kern="1200" cap="none" spc="0" normalizeH="0" baseline="0" noProof="0">
                  <a:ln>
                    <a:noFill/>
                  </a:ln>
                  <a:solidFill>
                    <a:prstClr val="black"/>
                  </a:solidFill>
                  <a:effectLst/>
                  <a:uLnTx/>
                  <a:uFillTx/>
                  <a:latin typeface="Aptos" panose="02110004020202020204"/>
                  <a:ea typeface="+mn-ea"/>
                  <a:cs typeface="+mn-cs"/>
                </a:rPr>
                <a:t>– Qua đoạn văn, em học được những gì về cách viết bài văn tả người?</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63781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pic>
        <p:nvPicPr>
          <p:cNvPr id="8" name="Picture 7" descr="A pink note with a blue pin&#10;&#10;Description automatically generated">
            <a:extLst>
              <a:ext uri="{FF2B5EF4-FFF2-40B4-BE49-F238E27FC236}">
                <a16:creationId xmlns:a16="http://schemas.microsoft.com/office/drawing/2014/main" id="{A6D73C4A-B8CE-2BCC-0190-8BDBAD3CD3A4}"/>
              </a:ext>
            </a:extLst>
          </p:cNvPr>
          <p:cNvPicPr>
            <a:picLocks noChangeAspect="1"/>
          </p:cNvPicPr>
          <p:nvPr/>
        </p:nvPicPr>
        <p:blipFill rotWithShape="1">
          <a:blip r:embed="rId4">
            <a:extLst>
              <a:ext uri="{28A0092B-C50C-407E-A947-70E740481C1C}">
                <a14:useLocalDpi xmlns:a14="http://schemas.microsoft.com/office/drawing/2010/main" val="0"/>
              </a:ext>
            </a:extLst>
          </a:blip>
          <a:srcRect l="23982" t="10231" r="26657" b="16435"/>
          <a:stretch/>
        </p:blipFill>
        <p:spPr>
          <a:xfrm>
            <a:off x="4843301" y="1048113"/>
            <a:ext cx="7060021" cy="5635256"/>
          </a:xfrm>
          <a:prstGeom prst="rect">
            <a:avLst/>
          </a:prstGeom>
        </p:spPr>
      </p:pic>
      <p:sp>
        <p:nvSpPr>
          <p:cNvPr id="21" name="TextBox 20">
            <a:extLst>
              <a:ext uri="{FF2B5EF4-FFF2-40B4-BE49-F238E27FC236}">
                <a16:creationId xmlns:a16="http://schemas.microsoft.com/office/drawing/2014/main" id="{ADB949E0-8B8C-A952-4DB3-E57842B58CE0}"/>
              </a:ext>
            </a:extLst>
          </p:cNvPr>
          <p:cNvSpPr txBox="1"/>
          <p:nvPr/>
        </p:nvSpPr>
        <p:spPr>
          <a:xfrm>
            <a:off x="5559670" y="1848056"/>
            <a:ext cx="5627281"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Lớp học sẽ được chia thành các nhóm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nhỏ</a:t>
            </a:r>
            <a:r>
              <a:rPr kumimoji="0" lang="vi-VN"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Mỗi nhóm được giao</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nhiệm vụ</a:t>
            </a:r>
            <a:r>
              <a:rPr kumimoji="0" lang="vi-VN"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tìm</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hiểu</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một</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đoạn</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212529"/>
                </a:solidFill>
                <a:effectLst/>
                <a:uLnTx/>
                <a:uFillTx/>
                <a:latin typeface="Calibri" panose="020F0502020204030204" pitchFamily="34" charset="0"/>
                <a:ea typeface="+mn-ea"/>
                <a:cs typeface="Calibri" panose="020F0502020204030204" pitchFamily="34" charset="0"/>
              </a:rPr>
              <a:t>văn</a:t>
            </a:r>
            <a:r>
              <a:rPr kumimoji="0" lang="en-US" sz="4000" b="0" i="0" u="none" strike="noStrike" kern="120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57CBBCD8-D6C8-93BE-3CCF-F500C262358D}"/>
              </a:ext>
            </a:extLst>
          </p:cNvPr>
          <p:cNvSpPr txBox="1"/>
          <p:nvPr/>
        </p:nvSpPr>
        <p:spPr>
          <a:xfrm>
            <a:off x="5890608" y="4219545"/>
            <a:ext cx="49654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2: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văn</a:t>
            </a:r>
            <a:r>
              <a:rPr kumimoji="0" lang="en-US" sz="6000" b="0"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 b. </a:t>
            </a:r>
          </a:p>
        </p:txBody>
      </p:sp>
      <p:pic>
        <p:nvPicPr>
          <p:cNvPr id="6" name="Picture 5" descr="A cartoon of a child with a magnifying glass&#10;&#10;Description automatically generated">
            <a:extLst>
              <a:ext uri="{FF2B5EF4-FFF2-40B4-BE49-F238E27FC236}">
                <a16:creationId xmlns:a16="http://schemas.microsoft.com/office/drawing/2014/main" id="{2CE83B95-B199-EE4C-A2C9-2D221AD590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7" name="Picture 6" descr="A blue and white line on a black background&#10;&#10;Description automatically generated">
            <a:extLst>
              <a:ext uri="{FF2B5EF4-FFF2-40B4-BE49-F238E27FC236}">
                <a16:creationId xmlns:a16="http://schemas.microsoft.com/office/drawing/2014/main" id="{6D41F78E-09D1-F2A1-4B04-21C9082DF10B}"/>
              </a:ext>
            </a:extLst>
          </p:cNvPr>
          <p:cNvPicPr>
            <a:picLocks noChangeAspect="1"/>
          </p:cNvPicPr>
          <p:nvPr/>
        </p:nvPicPr>
        <p:blipFill rotWithShape="1">
          <a:blip r:embed="rId6">
            <a:extLst>
              <a:ext uri="{28A0092B-C50C-407E-A947-70E740481C1C}">
                <a14:useLocalDpi xmlns:a14="http://schemas.microsoft.com/office/drawing/2010/main" val="0"/>
              </a:ext>
            </a:extLst>
          </a:blip>
          <a:srcRect l="69591" t="54730" r="5117" b="38276"/>
          <a:stretch/>
        </p:blipFill>
        <p:spPr>
          <a:xfrm>
            <a:off x="920668" y="4420719"/>
            <a:ext cx="3083586" cy="354223"/>
          </a:xfrm>
          <a:prstGeom prst="rect">
            <a:avLst/>
          </a:prstGeom>
        </p:spPr>
      </p:pic>
      <p:pic>
        <p:nvPicPr>
          <p:cNvPr id="2" name="Picture 1">
            <a:extLst>
              <a:ext uri="{FF2B5EF4-FFF2-40B4-BE49-F238E27FC236}">
                <a16:creationId xmlns:a16="http://schemas.microsoft.com/office/drawing/2014/main" id="{44A93AC2-BA53-D97D-9E82-EBED5C459058}"/>
              </a:ext>
            </a:extLst>
          </p:cNvPr>
          <p:cNvPicPr>
            <a:picLocks noChangeAspect="1"/>
          </p:cNvPicPr>
          <p:nvPr/>
        </p:nvPicPr>
        <p:blipFill>
          <a:blip r:embed="rId7"/>
          <a:stretch>
            <a:fillRect/>
          </a:stretch>
        </p:blipFill>
        <p:spPr>
          <a:xfrm>
            <a:off x="-331718" y="2304131"/>
            <a:ext cx="5602710" cy="2517866"/>
          </a:xfrm>
          <a:prstGeom prst="rect">
            <a:avLst/>
          </a:prstGeom>
        </p:spPr>
      </p:pic>
      <p:pic>
        <p:nvPicPr>
          <p:cNvPr id="5" name="Picture 4">
            <a:extLst>
              <a:ext uri="{FF2B5EF4-FFF2-40B4-BE49-F238E27FC236}">
                <a16:creationId xmlns:a16="http://schemas.microsoft.com/office/drawing/2014/main" id="{D2B93FE3-310E-6F69-E43C-5D4799650E1A}"/>
              </a:ext>
            </a:extLst>
          </p:cNvPr>
          <p:cNvPicPr>
            <a:picLocks noChangeAspect="1"/>
          </p:cNvPicPr>
          <p:nvPr/>
        </p:nvPicPr>
        <p:blipFill>
          <a:blip r:embed="rId8"/>
          <a:stretch>
            <a:fillRect/>
          </a:stretch>
        </p:blipFill>
        <p:spPr>
          <a:xfrm>
            <a:off x="2658533" y="174631"/>
            <a:ext cx="7657240" cy="926672"/>
          </a:xfrm>
          <a:prstGeom prst="rect">
            <a:avLst/>
          </a:prstGeom>
        </p:spPr>
      </p:pic>
    </p:spTree>
    <p:extLst>
      <p:ext uri="{BB962C8B-B14F-4D97-AF65-F5344CB8AC3E}">
        <p14:creationId xmlns:p14="http://schemas.microsoft.com/office/powerpoint/2010/main" val="390774109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nk note with a blue pin&#10;&#10;Description automatically generated">
            <a:extLst>
              <a:ext uri="{FF2B5EF4-FFF2-40B4-BE49-F238E27FC236}">
                <a16:creationId xmlns:a16="http://schemas.microsoft.com/office/drawing/2014/main" id="{A6D73C4A-B8CE-2BCC-0190-8BDBAD3CD3A4}"/>
              </a:ext>
            </a:extLst>
          </p:cNvPr>
          <p:cNvPicPr>
            <a:picLocks noChangeAspect="1"/>
          </p:cNvPicPr>
          <p:nvPr/>
        </p:nvPicPr>
        <p:blipFill rotWithShape="1">
          <a:blip r:embed="rId3">
            <a:extLst>
              <a:ext uri="{28A0092B-C50C-407E-A947-70E740481C1C}">
                <a14:useLocalDpi xmlns:a14="http://schemas.microsoft.com/office/drawing/2010/main" val="0"/>
              </a:ext>
            </a:extLst>
          </a:blip>
          <a:srcRect l="23982" t="10231" r="26657" b="16435"/>
          <a:stretch/>
        </p:blipFill>
        <p:spPr>
          <a:xfrm>
            <a:off x="5092995" y="1048113"/>
            <a:ext cx="6810327" cy="5635256"/>
          </a:xfrm>
          <a:prstGeom prst="rect">
            <a:avLst/>
          </a:prstGeom>
        </p:spPr>
      </p:pic>
      <p:sp>
        <p:nvSpPr>
          <p:cNvPr id="21" name="TextBox 20">
            <a:extLst>
              <a:ext uri="{FF2B5EF4-FFF2-40B4-BE49-F238E27FC236}">
                <a16:creationId xmlns:a16="http://schemas.microsoft.com/office/drawing/2014/main" id="{ADB949E0-8B8C-A952-4DB3-E57842B58CE0}"/>
              </a:ext>
            </a:extLst>
          </p:cNvPr>
          <p:cNvSpPr txBox="1"/>
          <p:nvPr/>
        </p:nvSpPr>
        <p:spPr>
          <a:xfrm>
            <a:off x="6096000" y="1972915"/>
            <a:ext cx="5094306" cy="3785652"/>
          </a:xfrm>
          <a:prstGeom prst="rect">
            <a:avLst/>
          </a:prstGeom>
          <a:noFill/>
        </p:spPr>
        <p:txBody>
          <a:bodyPr wrap="square">
            <a:spAutoFit/>
          </a:bodyPr>
          <a:lstStyle/>
          <a:p>
            <a:pPr algn="just"/>
            <a:r>
              <a:rPr lang="en-US" sz="4800" dirty="0" err="1">
                <a:latin typeface="Calibri" panose="020F0502020204030204" pitchFamily="34" charset="0"/>
                <a:cs typeface="Calibri" panose="020F0502020204030204" pitchFamily="34" charset="0"/>
              </a:rPr>
              <a:t>Hình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thành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nhóm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mới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mỗi</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nhóm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đều</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có</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thành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viên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của</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nhóm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chuyên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gia</a:t>
            </a:r>
            <a:r>
              <a:rPr lang="en-US" sz="4800" dirty="0">
                <a:latin typeface="Calibri" panose="020F0502020204030204" pitchFamily="34" charset="0"/>
                <a:cs typeface="Calibri" panose="020F0502020204030204" pitchFamily="34" charset="0"/>
              </a:rPr>
              <a:t> ở </a:t>
            </a:r>
            <a:r>
              <a:rPr lang="en-US" sz="4800" dirty="0" err="1">
                <a:latin typeface="Calibri" panose="020F0502020204030204" pitchFamily="34" charset="0"/>
                <a:cs typeface="Calibri" panose="020F0502020204030204" pitchFamily="34" charset="0"/>
              </a:rPr>
              <a:t>vòng</a:t>
            </a:r>
            <a:r>
              <a:rPr lang="en-US" sz="4800" dirty="0">
                <a:latin typeface="Calibri" panose="020F0502020204030204" pitchFamily="34" charset="0"/>
                <a:cs typeface="Calibri" panose="020F0502020204030204" pitchFamily="34" charset="0"/>
              </a:rPr>
              <a:t> 1. </a:t>
            </a:r>
          </a:p>
        </p:txBody>
      </p:sp>
      <p:pic>
        <p:nvPicPr>
          <p:cNvPr id="28" name="Picture 27" descr="A cartoon of a child with a magnifying glass&#10;&#10;Description automatically generated">
            <a:extLst>
              <a:ext uri="{FF2B5EF4-FFF2-40B4-BE49-F238E27FC236}">
                <a16:creationId xmlns:a16="http://schemas.microsoft.com/office/drawing/2014/main" id="{3D6CE0B9-FD11-D677-BF7C-E4D4EDEC9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221" t="20272" r="40218" b="32754"/>
          <a:stretch/>
        </p:blipFill>
        <p:spPr>
          <a:xfrm>
            <a:off x="10741284" y="4866565"/>
            <a:ext cx="1306377" cy="1859699"/>
          </a:xfrm>
          <a:prstGeom prst="rect">
            <a:avLst/>
          </a:prstGeom>
        </p:spPr>
      </p:pic>
      <p:pic>
        <p:nvPicPr>
          <p:cNvPr id="30" name="Picture 29" descr="A blue and white line on a black background&#10;&#10;Description automatically generated">
            <a:extLst>
              <a:ext uri="{FF2B5EF4-FFF2-40B4-BE49-F238E27FC236}">
                <a16:creationId xmlns:a16="http://schemas.microsoft.com/office/drawing/2014/main" id="{4EDD659B-DE1D-D6D2-4F90-45A5F78E7F45}"/>
              </a:ext>
            </a:extLst>
          </p:cNvPr>
          <p:cNvPicPr>
            <a:picLocks noChangeAspect="1"/>
          </p:cNvPicPr>
          <p:nvPr/>
        </p:nvPicPr>
        <p:blipFill rotWithShape="1">
          <a:blip r:embed="rId5">
            <a:extLst>
              <a:ext uri="{28A0092B-C50C-407E-A947-70E740481C1C}">
                <a14:useLocalDpi xmlns:a14="http://schemas.microsoft.com/office/drawing/2010/main" val="0"/>
              </a:ext>
            </a:extLst>
          </a:blip>
          <a:srcRect l="69591" t="54730" r="5117" b="38276"/>
          <a:stretch/>
        </p:blipFill>
        <p:spPr>
          <a:xfrm>
            <a:off x="969119" y="4689453"/>
            <a:ext cx="3083586" cy="354223"/>
          </a:xfrm>
          <a:prstGeom prst="rect">
            <a:avLst/>
          </a:prstGeom>
        </p:spPr>
      </p:pic>
      <p:pic>
        <p:nvPicPr>
          <p:cNvPr id="2" name="Picture 1">
            <a:extLst>
              <a:ext uri="{FF2B5EF4-FFF2-40B4-BE49-F238E27FC236}">
                <a16:creationId xmlns:a16="http://schemas.microsoft.com/office/drawing/2014/main" id="{D3508F68-951B-2B7A-7BC3-0D47734EC5BE}"/>
              </a:ext>
            </a:extLst>
          </p:cNvPr>
          <p:cNvPicPr>
            <a:picLocks noChangeAspect="1"/>
          </p:cNvPicPr>
          <p:nvPr/>
        </p:nvPicPr>
        <p:blipFill>
          <a:blip r:embed="rId6"/>
          <a:stretch>
            <a:fillRect/>
          </a:stretch>
        </p:blipFill>
        <p:spPr>
          <a:xfrm>
            <a:off x="-317877" y="2348698"/>
            <a:ext cx="5657578" cy="2517866"/>
          </a:xfrm>
          <a:prstGeom prst="rect">
            <a:avLst/>
          </a:prstGeom>
        </p:spPr>
      </p:pic>
      <p:pic>
        <p:nvPicPr>
          <p:cNvPr id="3" name="Picture 2">
            <a:extLst>
              <a:ext uri="{FF2B5EF4-FFF2-40B4-BE49-F238E27FC236}">
                <a16:creationId xmlns:a16="http://schemas.microsoft.com/office/drawing/2014/main" id="{65A6915D-2315-1215-CC7F-724958D1494F}"/>
              </a:ext>
            </a:extLst>
          </p:cNvPr>
          <p:cNvPicPr>
            <a:picLocks noChangeAspect="1"/>
          </p:cNvPicPr>
          <p:nvPr/>
        </p:nvPicPr>
        <p:blipFill>
          <a:blip r:embed="rId7"/>
          <a:stretch>
            <a:fillRect/>
          </a:stretch>
        </p:blipFill>
        <p:spPr>
          <a:xfrm>
            <a:off x="2267380" y="247677"/>
            <a:ext cx="7657240" cy="926672"/>
          </a:xfrm>
          <a:prstGeom prst="rect">
            <a:avLst/>
          </a:prstGeom>
        </p:spPr>
      </p:pic>
    </p:spTree>
    <p:extLst>
      <p:ext uri="{BB962C8B-B14F-4D97-AF65-F5344CB8AC3E}">
        <p14:creationId xmlns:p14="http://schemas.microsoft.com/office/powerpoint/2010/main" val="240646911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7189" b="59446"/>
          <a:stretch/>
        </p:blipFill>
        <p:spPr>
          <a:xfrm>
            <a:off x="4493838" y="643467"/>
            <a:ext cx="6849530" cy="5876887"/>
          </a:xfrm>
          <a:prstGeom prst="rect">
            <a:avLst/>
          </a:prstGeom>
        </p:spPr>
      </p:pic>
      <p:sp>
        <p:nvSpPr>
          <p:cNvPr id="6" name="TextBox 5"/>
          <p:cNvSpPr txBox="1"/>
          <p:nvPr/>
        </p:nvSpPr>
        <p:spPr>
          <a:xfrm>
            <a:off x="5137232" y="1393250"/>
            <a:ext cx="556274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rPr>
              <a:t>THẢO LUẬN NHÓM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4831"/>
          <a:stretch/>
        </p:blipFill>
        <p:spPr>
          <a:xfrm>
            <a:off x="5514234" y="2751667"/>
            <a:ext cx="4565642" cy="3241267"/>
          </a:xfrm>
          <a:prstGeom prst="rect">
            <a:avLst/>
          </a:prstGeom>
        </p:spPr>
      </p:pic>
    </p:spTree>
    <p:extLst>
      <p:ext uri="{BB962C8B-B14F-4D97-AF65-F5344CB8AC3E}">
        <p14:creationId xmlns:p14="http://schemas.microsoft.com/office/powerpoint/2010/main" val="38753628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8367"/>
          <a:stretch/>
        </p:blipFill>
        <p:spPr>
          <a:xfrm>
            <a:off x="2214756" y="2912533"/>
            <a:ext cx="7090111" cy="394546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7795"/>
          <a:stretch/>
        </p:blipFill>
        <p:spPr>
          <a:xfrm>
            <a:off x="2125133" y="0"/>
            <a:ext cx="7808022" cy="3005667"/>
          </a:xfrm>
          <a:prstGeom prst="rect">
            <a:avLst/>
          </a:prstGeom>
        </p:spPr>
      </p:pic>
      <p:sp>
        <p:nvSpPr>
          <p:cNvPr id="6" name="TextBox 5"/>
          <p:cNvSpPr txBox="1"/>
          <p:nvPr/>
        </p:nvSpPr>
        <p:spPr>
          <a:xfrm>
            <a:off x="3094216" y="1883616"/>
            <a:ext cx="6003567" cy="646331"/>
          </a:xfrm>
          <a:prstGeom prst="rect">
            <a:avLst/>
          </a:prstGeom>
          <a:noFill/>
        </p:spPr>
        <p:txBody>
          <a:bodyPr wrap="none" rtlCol="0">
            <a:spAutoFit/>
          </a:bodyPr>
          <a:lstStyle/>
          <a:p>
            <a:r>
              <a:rPr lang="en-US" sz="3600"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Gretoon" panose="02040603050506020204" pitchFamily="18" charset="0"/>
              </a:rPr>
              <a:t>CHIA SẺ TRƯỚC LỚP</a:t>
            </a:r>
          </a:p>
        </p:txBody>
      </p:sp>
    </p:spTree>
    <p:extLst>
      <p:ext uri="{BB962C8B-B14F-4D97-AF65-F5344CB8AC3E}">
        <p14:creationId xmlns:p14="http://schemas.microsoft.com/office/powerpoint/2010/main" val="15198109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252066" y="365125"/>
            <a:ext cx="11353800" cy="64928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2576" y="743040"/>
            <a:ext cx="10515600" cy="5478423"/>
          </a:xfrm>
          <a:prstGeom prst="rect">
            <a:avLst/>
          </a:prstGeom>
          <a:noFill/>
        </p:spPr>
        <p:txBody>
          <a:bodyPr wrap="square" rtlCol="0">
            <a:spAutoFit/>
          </a:bodyPr>
          <a:lstStyle/>
          <a:p>
            <a:pPr algn="just"/>
            <a:r>
              <a:rPr lang="vi-VN" sz="3500"/>
              <a:t>+ Tác giả </a:t>
            </a:r>
            <a:r>
              <a:rPr lang="vi-VN" sz="3500" b="1">
                <a:solidFill>
                  <a:srgbClr val="0070C0"/>
                </a:solidFill>
              </a:rPr>
              <a:t>tả</a:t>
            </a:r>
            <a:r>
              <a:rPr lang="vi-VN" sz="3500"/>
              <a:t> một số </a:t>
            </a:r>
            <a:r>
              <a:rPr lang="vi-VN" sz="3500" b="1">
                <a:solidFill>
                  <a:srgbClr val="FF0000"/>
                </a:solidFill>
              </a:rPr>
              <a:t>đặc điểm nổi bật</a:t>
            </a:r>
            <a:r>
              <a:rPr lang="vi-VN" sz="3500">
                <a:solidFill>
                  <a:srgbClr val="FF0000"/>
                </a:solidFill>
              </a:rPr>
              <a:t> </a:t>
            </a:r>
            <a:r>
              <a:rPr lang="vi-VN" sz="3500"/>
              <a:t>của bé Bông:</a:t>
            </a:r>
          </a:p>
          <a:p>
            <a:pPr algn="just"/>
            <a:r>
              <a:rPr lang="en-US" sz="3500"/>
              <a:t>+ </a:t>
            </a:r>
            <a:r>
              <a:rPr lang="vi-VN" sz="3500" i="1"/>
              <a:t>•</a:t>
            </a:r>
            <a:r>
              <a:rPr lang="en-US" sz="3500" i="1"/>
              <a:t> </a:t>
            </a:r>
            <a:r>
              <a:rPr lang="vi-VN" sz="3500" i="1"/>
              <a:t>Khuôn mặt: </a:t>
            </a:r>
            <a:r>
              <a:rPr lang="vi-VN" sz="3500"/>
              <a:t>bầu bĩnh;</a:t>
            </a:r>
          </a:p>
          <a:p>
            <a:pPr algn="just"/>
            <a:r>
              <a:rPr lang="vi-VN" sz="3500" i="1"/>
              <a:t>•</a:t>
            </a:r>
            <a:r>
              <a:rPr lang="en-US" sz="3500" i="1"/>
              <a:t> </a:t>
            </a:r>
            <a:r>
              <a:rPr lang="vi-VN" sz="3500" i="1"/>
              <a:t>Má: </a:t>
            </a:r>
            <a:r>
              <a:rPr lang="vi-VN" sz="3500"/>
              <a:t>phúng phính, căng mịn;</a:t>
            </a:r>
          </a:p>
          <a:p>
            <a:pPr algn="just"/>
            <a:r>
              <a:rPr lang="vi-VN" sz="3500" i="1"/>
              <a:t>•</a:t>
            </a:r>
            <a:r>
              <a:rPr lang="en-US" sz="3500" i="1"/>
              <a:t> </a:t>
            </a:r>
            <a:r>
              <a:rPr lang="vi-VN" sz="3500" i="1"/>
              <a:t>Đôi mắt:</a:t>
            </a:r>
            <a:r>
              <a:rPr lang="vi-VN" sz="3500"/>
              <a:t> tròn xoe, long lanh;</a:t>
            </a:r>
          </a:p>
          <a:p>
            <a:pPr algn="just"/>
            <a:r>
              <a:rPr lang="vi-VN" sz="3500" i="1"/>
              <a:t>•</a:t>
            </a:r>
            <a:r>
              <a:rPr lang="en-US" sz="3500" i="1"/>
              <a:t> </a:t>
            </a:r>
            <a:r>
              <a:rPr lang="vi-VN" sz="3500" i="1"/>
              <a:t>Miệng:</a:t>
            </a:r>
            <a:r>
              <a:rPr lang="vi-VN" sz="3500"/>
              <a:t> đỏ hồng, chúm chím (như nụ hoa đào);</a:t>
            </a:r>
          </a:p>
          <a:p>
            <a:pPr algn="just"/>
            <a:r>
              <a:rPr lang="vi-VN" sz="3500" i="1"/>
              <a:t>•</a:t>
            </a:r>
            <a:r>
              <a:rPr lang="en-US" sz="3500" i="1"/>
              <a:t> </a:t>
            </a:r>
            <a:r>
              <a:rPr lang="vi-VN" sz="3500" i="1"/>
              <a:t>Mái tóc:</a:t>
            </a:r>
            <a:r>
              <a:rPr lang="vi-VN" sz="3500"/>
              <a:t> mềm, đen nhánh, tết thành hai bím nhỏ, lắc lư theo nhịp bước.</a:t>
            </a:r>
          </a:p>
          <a:p>
            <a:pPr algn="just"/>
            <a:r>
              <a:rPr lang="vi-VN" sz="3500" i="1"/>
              <a:t>•</a:t>
            </a:r>
            <a:r>
              <a:rPr lang="en-US" sz="3500" i="1"/>
              <a:t> </a:t>
            </a:r>
            <a:r>
              <a:rPr lang="vi-VN" sz="3500" i="1"/>
              <a:t>Làn da:</a:t>
            </a:r>
            <a:r>
              <a:rPr lang="vi-VN" sz="3500"/>
              <a:t> trắng hồng.</a:t>
            </a:r>
          </a:p>
          <a:p>
            <a:pPr algn="just"/>
            <a:r>
              <a:rPr lang="vi-VN" sz="3500"/>
              <a:t>+ Câu mở đầu và câu cuối của đoạn văn </a:t>
            </a:r>
            <a:r>
              <a:rPr lang="vi-VN" sz="3500" b="1">
                <a:solidFill>
                  <a:srgbClr val="00B0F0"/>
                </a:solidFill>
              </a:rPr>
              <a:t>nêu nhận định và ấn tượng chung của tác giả về bé Bông</a:t>
            </a:r>
            <a:r>
              <a:rPr lang="vi-VN" sz="3500"/>
              <a:t>.</a:t>
            </a:r>
            <a:endParaRPr lang="vi-VN" sz="3500" dirty="0" err="1"/>
          </a:p>
        </p:txBody>
      </p:sp>
      <p:grpSp>
        <p:nvGrpSpPr>
          <p:cNvPr id="18" name="Group 17"/>
          <p:cNvGrpSpPr/>
          <p:nvPr/>
        </p:nvGrpSpPr>
        <p:grpSpPr>
          <a:xfrm>
            <a:off x="246442" y="42325"/>
            <a:ext cx="832577" cy="927373"/>
            <a:chOff x="540779" y="1331277"/>
            <a:chExt cx="1161021" cy="1007382"/>
          </a:xfrm>
        </p:grpSpPr>
        <p:sp>
          <p:nvSpPr>
            <p:cNvPr id="17" name="Oval 16"/>
            <p:cNvSpPr/>
            <p:nvPr/>
          </p:nvSpPr>
          <p:spPr>
            <a:xfrm>
              <a:off x="540779" y="1331277"/>
              <a:ext cx="1161021" cy="100738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78788" b="59895"/>
            <a:stretch/>
          </p:blipFill>
          <p:spPr>
            <a:xfrm>
              <a:off x="746457" y="1448689"/>
              <a:ext cx="760915" cy="809227"/>
            </a:xfrm>
            <a:prstGeom prst="rect">
              <a:avLst/>
            </a:prstGeom>
          </p:spPr>
        </p:pic>
      </p:grpSp>
    </p:spTree>
    <p:extLst>
      <p:ext uri="{BB962C8B-B14F-4D97-AF65-F5344CB8AC3E}">
        <p14:creationId xmlns:p14="http://schemas.microsoft.com/office/powerpoint/2010/main" val="87712053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52066" y="363917"/>
            <a:ext cx="11533534" cy="649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p:cNvSpPr txBox="1"/>
          <p:nvPr/>
        </p:nvSpPr>
        <p:spPr>
          <a:xfrm>
            <a:off x="838200" y="365125"/>
            <a:ext cx="10515600"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Khi bà chải tóc và khi bà cười, tác giả quan sát được một số đặc điểm ngoại hình nổi bật: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Tóc: đen, dày kì lạ, phủ kín cả hai vai, xoã xuống ngực, xuống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Hai con ngươi: đen sẫm, nở ra, long lanh, dịu hiền;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Đôi mắt: ánh lên những tia sáng ấm áp, tươi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Đôi má: ngăm ngăm, nhiều nếp nhăn;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a:t>
            </a:r>
            <a:r>
              <a:rPr kumimoji="0" lang="en-US"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Khuôn mặt: tươi trẻ.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Giọng nói: trầm bổng, ngân nga như tiếng chuông.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030A0"/>
                </a:solidFill>
                <a:effectLst/>
                <a:uLnTx/>
                <a:uFillTx/>
                <a:latin typeface="Arial" panose="020B0604020202020204" pitchFamily="34" charset="0"/>
                <a:ea typeface="+mn-ea"/>
                <a:cs typeface="+mn-cs"/>
              </a:rPr>
              <a:t>+ Tình cảm, cảm xúc của tác giả dành cho bà của mình thể hiện qua lời tả dịu dàng, tha thiết, dùng nhiều từ ngữ thể hiện cảm xúc như: khắc sâu vào trí nhớ tôi dễ dàng, long lanh, dịu hiền khó tả,...</a:t>
            </a:r>
          </a:p>
        </p:txBody>
      </p:sp>
      <p:pic>
        <p:nvPicPr>
          <p:cNvPr id="3" name="Picture 2">
            <a:extLst>
              <a:ext uri="{FF2B5EF4-FFF2-40B4-BE49-F238E27FC236}">
                <a16:creationId xmlns:a16="http://schemas.microsoft.com/office/drawing/2014/main" id="{1CBED796-4F84-39F5-7494-EBF342E6A380}"/>
              </a:ext>
            </a:extLst>
          </p:cNvPr>
          <p:cNvPicPr>
            <a:picLocks noChangeAspect="1"/>
          </p:cNvPicPr>
          <p:nvPr/>
        </p:nvPicPr>
        <p:blipFill>
          <a:blip r:embed="rId3"/>
          <a:stretch>
            <a:fillRect/>
          </a:stretch>
        </p:blipFill>
        <p:spPr>
          <a:xfrm>
            <a:off x="37268" y="194684"/>
            <a:ext cx="800932" cy="697719"/>
          </a:xfrm>
          <a:prstGeom prst="rect">
            <a:avLst/>
          </a:prstGeom>
        </p:spPr>
      </p:pic>
    </p:spTree>
    <p:extLst>
      <p:ext uri="{BB962C8B-B14F-4D97-AF65-F5344CB8AC3E}">
        <p14:creationId xmlns:p14="http://schemas.microsoft.com/office/powerpoint/2010/main" val="2479545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090077" y="1439331"/>
            <a:ext cx="6255942" cy="3046988"/>
          </a:xfrm>
          <a:prstGeom prst="rect">
            <a:avLst/>
          </a:prstGeom>
          <a:noFill/>
        </p:spPr>
        <p:txBody>
          <a:bodyPr wrap="square" rtlCol="0">
            <a:spAutoFit/>
          </a:bodyPr>
          <a:lstStyle/>
          <a:p>
            <a:pPr lvl="0" algn="ctr"/>
            <a:r>
              <a:rPr lang="vi-VN" sz="4800">
                <a:ln w="1270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“Qua đoạn văn, em học được những gì về cách viết bài văn tả người?”</a:t>
            </a:r>
            <a:endParaRPr kumimoji="0" lang="en-US" sz="4800" b="0" i="0" u="none" strike="noStrike" kern="1200" cap="none" spc="0" normalizeH="0" baseline="0" noProof="0" dirty="0">
              <a:ln w="12700">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UTM Showcard" panose="02040603050506020204" pitchFamily="18"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57155" b="20090"/>
          <a:stretch/>
        </p:blipFill>
        <p:spPr>
          <a:xfrm>
            <a:off x="8100349" y="2997199"/>
            <a:ext cx="2195118" cy="230293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74243" b="60344"/>
          <a:stretch/>
        </p:blipFill>
        <p:spPr>
          <a:xfrm>
            <a:off x="1921933" y="3056465"/>
            <a:ext cx="2590800" cy="224366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52066" y="363917"/>
            <a:ext cx="11533534" cy="649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p:cNvSpPr txBox="1"/>
          <p:nvPr/>
        </p:nvSpPr>
        <p:spPr>
          <a:xfrm>
            <a:off x="527194" y="1780179"/>
            <a:ext cx="5985933"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Học được cách chọn tả những đặc điểm về ngoại hình, hoạt động của một người và cách lựa chọn, sử dụng từ ngữ để miêu tả, thể hiện tình cảm, cảm xúc của em với người được chọn tả.</a:t>
            </a:r>
            <a:endParaRPr kumimoji="0" lang="vi-VN" sz="36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BB795F6F-B75B-9B9F-BDDC-FD73CB91A871}"/>
              </a:ext>
            </a:extLst>
          </p:cNvPr>
          <p:cNvPicPr>
            <a:picLocks noChangeAspect="1"/>
          </p:cNvPicPr>
          <p:nvPr/>
        </p:nvPicPr>
        <p:blipFill>
          <a:blip r:embed="rId3"/>
          <a:stretch>
            <a:fillRect/>
          </a:stretch>
        </p:blipFill>
        <p:spPr>
          <a:xfrm>
            <a:off x="6824133" y="1780179"/>
            <a:ext cx="4616593" cy="3661559"/>
          </a:xfrm>
          <a:prstGeom prst="rect">
            <a:avLst/>
          </a:prstGeom>
        </p:spPr>
      </p:pic>
    </p:spTree>
    <p:extLst>
      <p:ext uri="{BB962C8B-B14F-4D97-AF65-F5344CB8AC3E}">
        <p14:creationId xmlns:p14="http://schemas.microsoft.com/office/powerpoint/2010/main" val="32500815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4547649" y="799009"/>
            <a:ext cx="6205018" cy="5293757"/>
          </a:xfrm>
          <a:prstGeom prst="rect">
            <a:avLst/>
          </a:prstGeom>
          <a:noFill/>
        </p:spPr>
        <p:txBody>
          <a:bodyPr wrap="square" rtlCol="0">
            <a:spAutoFit/>
          </a:bodyPr>
          <a:lstStyle/>
          <a:p>
            <a:pPr algn="just"/>
            <a:r>
              <a:rPr lang="vi-VN" sz="2600" b="1"/>
              <a:t>- Xác định được các phần chính cho bài văn tả người.</a:t>
            </a:r>
          </a:p>
          <a:p>
            <a:pPr algn="just"/>
            <a:r>
              <a:rPr lang="vi-VN" sz="2600" b="1"/>
              <a:t>- Tìm hiểu được cách viết đoạn văn tả ngoại hình hoặc tính tình, hoạt động của con người.</a:t>
            </a:r>
          </a:p>
          <a:p>
            <a:pPr algn="just"/>
            <a:r>
              <a:rPr lang="vi-VN" sz="2600" b="1"/>
              <a:t>- Viết được đoạn văn cho bài văn tả người (tả ngoại hình hoặc tính tình, hoạt động của một người thân trong gia đình).</a:t>
            </a:r>
          </a:p>
          <a:p>
            <a:pPr algn="just"/>
            <a:r>
              <a:rPr lang="vi-VN" sz="2600" b="1"/>
              <a:t>- Tìm được thành ngữ phù hợp với nội dung bài đọc “Bầy chim mùa xuân”, hiểu được ý nghĩa của thành ngữ đó.</a:t>
            </a:r>
            <a:endParaRPr lang="vi-VN" sz="2600" b="1" dirty="0" err="1"/>
          </a:p>
        </p:txBody>
      </p:sp>
      <p:pic>
        <p:nvPicPr>
          <p:cNvPr id="12" name="Picture 11">
            <a:extLst>
              <a:ext uri="{FF2B5EF4-FFF2-40B4-BE49-F238E27FC236}">
                <a16:creationId xmlns:a16="http://schemas.microsoft.com/office/drawing/2014/main" id="{76F202FF-6271-D495-8206-BFC8E04ACBC5}"/>
              </a:ext>
            </a:extLst>
          </p:cNvPr>
          <p:cNvPicPr>
            <a:picLocks noChangeAspect="1"/>
          </p:cNvPicPr>
          <p:nvPr/>
        </p:nvPicPr>
        <p:blipFill>
          <a:blip r:embed="rId3"/>
          <a:stretch>
            <a:fillRect/>
          </a:stretch>
        </p:blipFill>
        <p:spPr>
          <a:xfrm>
            <a:off x="-232029" y="1485131"/>
            <a:ext cx="4779678" cy="2341067"/>
          </a:xfrm>
          <a:prstGeom prst="rect">
            <a:avLst/>
          </a:prstGeom>
        </p:spPr>
      </p:pic>
    </p:spTree>
    <p:extLst>
      <p:ext uri="{BB962C8B-B14F-4D97-AF65-F5344CB8AC3E}">
        <p14:creationId xmlns:p14="http://schemas.microsoft.com/office/powerpoint/2010/main" val="417985369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52066" y="363917"/>
            <a:ext cx="11533534" cy="649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p:cNvSpPr txBox="1"/>
          <p:nvPr/>
        </p:nvSpPr>
        <p:spPr>
          <a:xfrm>
            <a:off x="643630" y="610137"/>
            <a:ext cx="10750406"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GHI NHỚ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FF"/>
                </a:solidFill>
                <a:effectLst/>
                <a:uLnTx/>
                <a:uFillTx/>
                <a:latin typeface="Arial" panose="020B0604020202020204" pitchFamily="34" charset="0"/>
                <a:ea typeface="+mn-ea"/>
                <a:cs typeface="+mn-cs"/>
              </a:rPr>
              <a:t>* Tả đặc điểm hình dáng: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Chọn tả đặc điểm nổi bật về ngoại hình của người thân (mắt, miệng, tóc, khuôn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Sử dụng từ ngữ chỉ hình dáng,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Sử dụng biện pháp so sánh.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FF"/>
                </a:solidFill>
                <a:effectLst/>
                <a:uLnTx/>
                <a:uFillTx/>
                <a:latin typeface="Arial" panose="020B0604020202020204" pitchFamily="34" charset="0"/>
                <a:ea typeface="+mn-ea"/>
                <a:cs typeface="+mn-cs"/>
              </a:rPr>
              <a:t>* Tả tính tình, hoạt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Chọn tả đặc điểm nổi bật về tính tình, hoạt động quen thuộc của người thân như khi làm việc, lúc sinh hoạt, lúc nghỉ ngơi, cách cư xử với mọi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Sử dụng từ ngữ chỉ tính nết, hoạt động,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Sử dụng biện pháp so sánh.</a:t>
            </a:r>
          </a:p>
        </p:txBody>
      </p:sp>
    </p:spTree>
    <p:extLst>
      <p:ext uri="{BB962C8B-B14F-4D97-AF65-F5344CB8AC3E}">
        <p14:creationId xmlns:p14="http://schemas.microsoft.com/office/powerpoint/2010/main" val="355618013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84250"/>
          <a:stretch/>
        </p:blipFill>
        <p:spPr>
          <a:xfrm>
            <a:off x="0" y="6191300"/>
            <a:ext cx="12192000" cy="651881"/>
          </a:xfrm>
          <a:prstGeom prst="rect">
            <a:avLst/>
          </a:prstGeom>
        </p:spPr>
      </p:pic>
      <p:grpSp>
        <p:nvGrpSpPr>
          <p:cNvPr id="20" name="Group 19"/>
          <p:cNvGrpSpPr/>
          <p:nvPr/>
        </p:nvGrpSpPr>
        <p:grpSpPr>
          <a:xfrm>
            <a:off x="-1062020" y="14819"/>
            <a:ext cx="2437699" cy="7153760"/>
            <a:chOff x="-1186541" y="-314345"/>
            <a:chExt cx="2437699" cy="715376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10026" r="78199" b="5873"/>
            <a:stretch/>
          </p:blipFill>
          <p:spPr>
            <a:xfrm>
              <a:off x="-941709" y="59267"/>
              <a:ext cx="2192867" cy="6780148"/>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42256"/>
            <a:stretch/>
          </p:blipFill>
          <p:spPr>
            <a:xfrm>
              <a:off x="-1186541" y="-314345"/>
              <a:ext cx="2225079" cy="2167506"/>
            </a:xfrm>
            <a:prstGeom prst="rect">
              <a:avLst/>
            </a:prstGeom>
          </p:spPr>
        </p:pic>
      </p:grpSp>
      <p:grpSp>
        <p:nvGrpSpPr>
          <p:cNvPr id="28" name="Group 27"/>
          <p:cNvGrpSpPr/>
          <p:nvPr/>
        </p:nvGrpSpPr>
        <p:grpSpPr>
          <a:xfrm>
            <a:off x="1163060" y="-323208"/>
            <a:ext cx="10552661" cy="2175902"/>
            <a:chOff x="2252133" y="1"/>
            <a:chExt cx="8872124" cy="1244600"/>
          </a:xfrm>
        </p:grpSpPr>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30" name="Group 29"/>
            <p:cNvGrpSpPr/>
            <p:nvPr/>
          </p:nvGrpSpPr>
          <p:grpSpPr>
            <a:xfrm>
              <a:off x="2790806" y="353485"/>
              <a:ext cx="937701" cy="822951"/>
              <a:chOff x="2790806" y="353485"/>
              <a:chExt cx="937701" cy="822951"/>
            </a:xfrm>
          </p:grpSpPr>
          <p:sp>
            <p:nvSpPr>
              <p:cNvPr id="32" name="Oval 31"/>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31" name="TextBox 30"/>
            <p:cNvSpPr txBox="1"/>
            <p:nvPr/>
          </p:nvSpPr>
          <p:spPr>
            <a:xfrm>
              <a:off x="3728506" y="345791"/>
              <a:ext cx="7395751" cy="897834"/>
            </a:xfrm>
            <a:prstGeom prst="rect">
              <a:avLst/>
            </a:prstGeom>
            <a:noFill/>
          </p:spPr>
          <p:txBody>
            <a:bodyPr wrap="square" rtlCol="0">
              <a:spAutoFit/>
            </a:bodyPr>
            <a:lstStyle/>
            <a:p>
              <a:r>
                <a:rPr lang="vi-VN" sz="3200" b="1">
                  <a:solidFill>
                    <a:srgbClr val="FFFF00"/>
                  </a:solidFill>
                  <a:latin typeface="Calibri" panose="020F0502020204030204" pitchFamily="34" charset="0"/>
                  <a:cs typeface="Calibri" panose="020F0502020204030204" pitchFamily="34" charset="0"/>
                </a:rPr>
                <a:t>2. Viết đoạn văn tả đặc điểm ngoại hình hoặc tính tình, hoạt động của</a:t>
              </a:r>
              <a:r>
                <a:rPr lang="en-US" sz="3200" b="1">
                  <a:solidFill>
                    <a:srgbClr val="FFFF00"/>
                  </a:solidFill>
                  <a:latin typeface="Calibri" panose="020F0502020204030204" pitchFamily="34" charset="0"/>
                  <a:cs typeface="Calibri" panose="020F0502020204030204" pitchFamily="34" charset="0"/>
                </a:rPr>
                <a:t> </a:t>
              </a:r>
              <a:r>
                <a:rPr lang="vi-VN" sz="3200" b="1">
                  <a:solidFill>
                    <a:srgbClr val="FFFF00"/>
                  </a:solidFill>
                  <a:latin typeface="Calibri" panose="020F0502020204030204" pitchFamily="34" charset="0"/>
                  <a:cs typeface="Calibri" panose="020F0502020204030204" pitchFamily="34" charset="0"/>
                </a:rPr>
                <a:t>một người thân trong gia đình em.</a:t>
              </a:r>
              <a:endParaRPr lang="en-US" sz="3200" b="1" dirty="0">
                <a:solidFill>
                  <a:srgbClr val="FFFF00"/>
                </a:solidFill>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B66C3F27-0865-3513-0884-E20A698BC2F4}"/>
              </a:ext>
            </a:extLst>
          </p:cNvPr>
          <p:cNvSpPr txBox="1"/>
          <p:nvPr/>
        </p:nvSpPr>
        <p:spPr>
          <a:xfrm>
            <a:off x="1980247" y="1850988"/>
            <a:ext cx="9836121" cy="4524315"/>
          </a:xfrm>
          <a:prstGeom prst="rect">
            <a:avLst/>
          </a:prstGeom>
          <a:noFill/>
        </p:spPr>
        <p:txBody>
          <a:bodyPr wrap="square" rtlCol="0">
            <a:spAutoFit/>
          </a:bodyPr>
          <a:lstStyle/>
          <a:p>
            <a:r>
              <a:rPr lang="vi-VN" sz="3200" b="1" i="1"/>
              <a:t>Lưu ý:</a:t>
            </a:r>
          </a:p>
          <a:p>
            <a:r>
              <a:rPr lang="vi-VN" sz="3200"/>
              <a:t>– Nếu viết đoạn văn tả ngoại hình, em cần chọn tả những đặc điểm nổi</a:t>
            </a:r>
            <a:r>
              <a:rPr lang="en-US" sz="3200"/>
              <a:t> </a:t>
            </a:r>
            <a:r>
              <a:rPr lang="vi-VN" sz="3200"/>
              <a:t>bật làm nên nét riêng của người thân.</a:t>
            </a:r>
          </a:p>
          <a:p>
            <a:r>
              <a:rPr lang="vi-VN" sz="3200"/>
              <a:t>– Nếu viết đoạn văn tả tính tình, hoạt động, em cần chọn tả đặc điểm</a:t>
            </a:r>
            <a:r>
              <a:rPr lang="en-US" sz="3200"/>
              <a:t> </a:t>
            </a:r>
            <a:r>
              <a:rPr lang="vi-VN" sz="3200"/>
              <a:t>thể hiện tình cảm, sự quan tâm, gắn bó của người thân đối với em.</a:t>
            </a:r>
          </a:p>
          <a:p>
            <a:r>
              <a:rPr lang="vi-VN" sz="3200"/>
              <a:t>– Sử dụng từ ngữ thể hiện tình cảm, cảm xúc giữa em và người thân.</a:t>
            </a:r>
            <a:endParaRPr lang="en-US" sz="3200"/>
          </a:p>
        </p:txBody>
      </p:sp>
    </p:spTree>
    <p:extLst>
      <p:ext uri="{BB962C8B-B14F-4D97-AF65-F5344CB8AC3E}">
        <p14:creationId xmlns:p14="http://schemas.microsoft.com/office/powerpoint/2010/main" val="698200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3090077" y="1439331"/>
            <a:ext cx="6255942" cy="1754326"/>
          </a:xfrm>
          <a:prstGeom prst="rect">
            <a:avLst/>
          </a:prstGeom>
          <a:noFill/>
        </p:spPr>
        <p:txBody>
          <a:bodyPr wrap="square" rtlCol="0">
            <a:spAutoFit/>
          </a:bodyPr>
          <a:lstStyle/>
          <a:p>
            <a:pPr algn="ct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Học</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sinh</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làm</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bài</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vào</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vở</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bài</a:t>
            </a:r>
            <a:r>
              <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 </a:t>
            </a:r>
            <a:r>
              <a:rPr lang="en-US" sz="5400" dirty="0" err="1">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rPr>
              <a:t>tập</a:t>
            </a:r>
            <a:endParaRPr lang="en-US" sz="5400" dirty="0">
              <a:ln w="12700">
                <a:solidFill>
                  <a:schemeClr val="tx1"/>
                </a:solidFill>
              </a:ln>
              <a:blipFill dpi="0" rotWithShape="1">
                <a:blip r:embed="rId3">
                  <a:extLst>
                    <a:ext uri="{28A0092B-C50C-407E-A947-70E740481C1C}">
                      <a14:useLocalDpi xmlns:a14="http://schemas.microsoft.com/office/drawing/2010/main" val="0"/>
                    </a:ext>
                  </a:extLst>
                </a:blip>
                <a:srcRect/>
                <a:stretch>
                  <a:fillRect/>
                </a:stretch>
              </a:blipFill>
              <a:latin typeface="UTM Showcard" panose="02040603050506020204" pitchFamily="18"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57155" b="20090"/>
          <a:stretch/>
        </p:blipFill>
        <p:spPr>
          <a:xfrm>
            <a:off x="8100349" y="2997199"/>
            <a:ext cx="2195118" cy="230293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74243" b="60344"/>
          <a:stretch/>
        </p:blipFill>
        <p:spPr>
          <a:xfrm>
            <a:off x="1921933" y="3056465"/>
            <a:ext cx="2590800" cy="224366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Tree>
    <p:extLst>
      <p:ext uri="{BB962C8B-B14F-4D97-AF65-F5344CB8AC3E}">
        <p14:creationId xmlns:p14="http://schemas.microsoft.com/office/powerpoint/2010/main" val="76427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8367"/>
          <a:stretch/>
        </p:blipFill>
        <p:spPr>
          <a:xfrm>
            <a:off x="2214756" y="2912533"/>
            <a:ext cx="7090111" cy="394546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7795"/>
          <a:stretch/>
        </p:blipFill>
        <p:spPr>
          <a:xfrm>
            <a:off x="2125133" y="0"/>
            <a:ext cx="7808022" cy="3005667"/>
          </a:xfrm>
          <a:prstGeom prst="rect">
            <a:avLst/>
          </a:prstGeom>
        </p:spPr>
      </p:pic>
      <p:sp>
        <p:nvSpPr>
          <p:cNvPr id="6" name="TextBox 5"/>
          <p:cNvSpPr txBox="1"/>
          <p:nvPr/>
        </p:nvSpPr>
        <p:spPr>
          <a:xfrm>
            <a:off x="3094216" y="1883616"/>
            <a:ext cx="6003567" cy="646331"/>
          </a:xfrm>
          <a:prstGeom prst="rect">
            <a:avLst/>
          </a:prstGeom>
          <a:noFill/>
        </p:spPr>
        <p:txBody>
          <a:bodyPr wrap="none" rtlCol="0">
            <a:spAutoFit/>
          </a:bodyPr>
          <a:lstStyle/>
          <a:p>
            <a:r>
              <a:rPr lang="en-US" sz="3600" dirty="0">
                <a:ln>
                  <a:solidFill>
                    <a:schemeClr val="tx1"/>
                  </a:solidFill>
                </a:ln>
                <a:solidFill>
                  <a:srgbClr val="FFFF00"/>
                </a:solidFill>
                <a:latin typeface="SVN-Gretoon" panose="02040603050506020204" pitchFamily="18" charset="0"/>
              </a:rPr>
              <a:t>CHIA SẺ TRƯỚC LỚP</a:t>
            </a:r>
          </a:p>
        </p:txBody>
      </p:sp>
    </p:spTree>
    <p:extLst>
      <p:ext uri="{BB962C8B-B14F-4D97-AF65-F5344CB8AC3E}">
        <p14:creationId xmlns:p14="http://schemas.microsoft.com/office/powerpoint/2010/main" val="345196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5" name="Group 14"/>
          <p:cNvGrpSpPr/>
          <p:nvPr/>
        </p:nvGrpSpPr>
        <p:grpSpPr>
          <a:xfrm>
            <a:off x="228600" y="1"/>
            <a:ext cx="4902200" cy="1972108"/>
            <a:chOff x="228600" y="1"/>
            <a:chExt cx="4902200" cy="197210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1263" b="55855"/>
            <a:stretch/>
          </p:blipFill>
          <p:spPr>
            <a:xfrm>
              <a:off x="228600" y="1"/>
              <a:ext cx="4902200" cy="1972108"/>
            </a:xfrm>
            <a:prstGeom prst="rect">
              <a:avLst/>
            </a:prstGeom>
          </p:spPr>
        </p:pic>
        <p:sp>
          <p:nvSpPr>
            <p:cNvPr id="8" name="TextBox 7"/>
            <p:cNvSpPr txBox="1"/>
            <p:nvPr/>
          </p:nvSpPr>
          <p:spPr>
            <a:xfrm>
              <a:off x="1017450" y="304631"/>
              <a:ext cx="3334784" cy="1446550"/>
            </a:xfrm>
            <a:prstGeom prst="rect">
              <a:avLst/>
            </a:prstGeom>
            <a:noFill/>
          </p:spPr>
          <p:txBody>
            <a:bodyPr wrap="square" rtlCol="0">
              <a:spAutoFit/>
            </a:bodyPr>
            <a:lstStyle/>
            <a:p>
              <a:pPr algn="ctr"/>
              <a:r>
                <a:rPr lang="en-US" sz="4400" dirty="0" err="1">
                  <a:ln w="12700">
                    <a:solidFill>
                      <a:schemeClr val="tx1"/>
                    </a:solidFill>
                  </a:ln>
                  <a:solidFill>
                    <a:srgbClr val="FFFF00"/>
                  </a:solidFill>
                  <a:latin typeface="UTM Showcard" panose="02040603050506020204" pitchFamily="18" charset="0"/>
                </a:rPr>
                <a:t>Cùng</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nhau</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nhận</a:t>
              </a:r>
              <a:r>
                <a:rPr lang="en-US" sz="4400" dirty="0">
                  <a:ln w="12700">
                    <a:solidFill>
                      <a:schemeClr val="tx1"/>
                    </a:solidFill>
                  </a:ln>
                  <a:solidFill>
                    <a:srgbClr val="FFFF00"/>
                  </a:solidFill>
                  <a:latin typeface="UTM Showcard" panose="02040603050506020204" pitchFamily="18" charset="0"/>
                </a:rPr>
                <a:t> </a:t>
              </a:r>
              <a:r>
                <a:rPr lang="en-US" sz="4400" dirty="0" err="1">
                  <a:ln w="12700">
                    <a:solidFill>
                      <a:schemeClr val="tx1"/>
                    </a:solidFill>
                  </a:ln>
                  <a:solidFill>
                    <a:srgbClr val="FFFF00"/>
                  </a:solidFill>
                  <a:latin typeface="UTM Showcard" panose="02040603050506020204" pitchFamily="18" charset="0"/>
                </a:rPr>
                <a:t>xét</a:t>
              </a:r>
              <a:endParaRPr lang="en-US" sz="4400" dirty="0">
                <a:ln w="12700">
                  <a:solidFill>
                    <a:schemeClr val="tx1"/>
                  </a:solidFill>
                </a:ln>
                <a:solidFill>
                  <a:srgbClr val="FFFF00"/>
                </a:solidFill>
                <a:latin typeface="UTM Showcard" panose="02040603050506020204" pitchFamily="18" charset="0"/>
              </a:endParaRPr>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72222"/>
          <a:stretch/>
        </p:blipFill>
        <p:spPr>
          <a:xfrm>
            <a:off x="389493" y="4242328"/>
            <a:ext cx="1255914" cy="261567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67593"/>
          <a:stretch/>
        </p:blipFill>
        <p:spPr>
          <a:xfrm>
            <a:off x="4025002" y="4229880"/>
            <a:ext cx="1506972" cy="261567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8855"/>
          <a:stretch/>
        </p:blipFill>
        <p:spPr>
          <a:xfrm>
            <a:off x="7608383" y="4242328"/>
            <a:ext cx="1448258" cy="2615672"/>
          </a:xfrm>
          <a:prstGeom prst="rect">
            <a:avLst/>
          </a:prstGeom>
        </p:spPr>
      </p:pic>
      <p:sp>
        <p:nvSpPr>
          <p:cNvPr id="12" name="Cloud Callout 11"/>
          <p:cNvSpPr/>
          <p:nvPr/>
        </p:nvSpPr>
        <p:spPr>
          <a:xfrm>
            <a:off x="659218" y="2116305"/>
            <a:ext cx="3727037" cy="212602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viết</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đúng</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yêu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cầu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đề</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bài</a:t>
            </a:r>
            <a:r>
              <a:rPr lang="en-US" sz="2800" dirty="0">
                <a:ln w="0"/>
                <a:solidFill>
                  <a:schemeClr val="tx1"/>
                </a:solidFill>
                <a:effectLst>
                  <a:outerShdw blurRad="38100" dist="19050" dir="2700000" algn="tl" rotWithShape="0">
                    <a:schemeClr val="dk1">
                      <a:alpha val="40000"/>
                    </a:schemeClr>
                  </a:outerShdw>
                </a:effectLst>
              </a:rPr>
              <a:t>?</a:t>
            </a:r>
          </a:p>
        </p:txBody>
      </p:sp>
      <p:sp>
        <p:nvSpPr>
          <p:cNvPr id="13" name="Cloud Callout 12"/>
          <p:cNvSpPr/>
          <p:nvPr/>
        </p:nvSpPr>
        <p:spPr>
          <a:xfrm>
            <a:off x="4531484" y="1751181"/>
            <a:ext cx="3207049" cy="2375691"/>
          </a:xfrm>
          <a:prstGeom prst="cloudCallou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sử</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dụng</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nhiều</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từ</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ngữ</a:t>
            </a:r>
            <a:r>
              <a:rPr lang="en-US" sz="2800" dirty="0">
                <a:ln w="0"/>
                <a:solidFill>
                  <a:schemeClr val="tx1"/>
                </a:solidFill>
                <a:effectLst>
                  <a:outerShdw blurRad="38100" dist="19050" dir="2700000" algn="tl" rotWithShape="0">
                    <a:schemeClr val="dk1">
                      <a:alpha val="40000"/>
                    </a:schemeClr>
                  </a:outerShdw>
                </a:effectLst>
              </a:rPr>
              <a:t> hay?</a:t>
            </a:r>
          </a:p>
        </p:txBody>
      </p:sp>
      <p:sp>
        <p:nvSpPr>
          <p:cNvPr id="14" name="Cloud Callout 13"/>
          <p:cNvSpPr/>
          <p:nvPr/>
        </p:nvSpPr>
        <p:spPr>
          <a:xfrm>
            <a:off x="7917784" y="2226733"/>
            <a:ext cx="4123633" cy="1839646"/>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Đoạn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văn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có</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nhiều</a:t>
            </a:r>
            <a:r>
              <a:rPr lang="en-US" sz="2800" dirty="0">
                <a:ln w="0"/>
                <a:solidFill>
                  <a:schemeClr val="tx1"/>
                </a:solidFill>
                <a:effectLst>
                  <a:outerShdw blurRad="38100" dist="19050" dir="2700000" algn="tl" rotWithShape="0">
                    <a:schemeClr val="dk1">
                      <a:alpha val="40000"/>
                    </a:schemeClr>
                  </a:outerShdw>
                </a:effectLst>
              </a:rPr>
              <a:t> ý </a:t>
            </a:r>
            <a:r>
              <a:rPr lang="en-US" sz="2800" dirty="0" err="1">
                <a:ln w="0"/>
                <a:solidFill>
                  <a:schemeClr val="tx1"/>
                </a:solidFill>
                <a:effectLst>
                  <a:outerShdw blurRad="38100" dist="19050" dir="2700000" algn="tl" rotWithShape="0">
                    <a:schemeClr val="dk1">
                      <a:alpha val="40000"/>
                    </a:schemeClr>
                  </a:outerShdw>
                </a:effectLst>
              </a:rPr>
              <a:t>hấp</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dẫn</a:t>
            </a:r>
            <a:r>
              <a:rPr lang="en-US" sz="280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2770951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10" name="Group 9"/>
          <p:cNvGrpSpPr/>
          <p:nvPr/>
        </p:nvGrpSpPr>
        <p:grpSpPr>
          <a:xfrm>
            <a:off x="4732867" y="431800"/>
            <a:ext cx="6697133" cy="6030383"/>
            <a:chOff x="4732867" y="431800"/>
            <a:chExt cx="6697133" cy="6030383"/>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43519"/>
            <a:stretch/>
          </p:blipFill>
          <p:spPr>
            <a:xfrm>
              <a:off x="4732867" y="431800"/>
              <a:ext cx="6697133" cy="6030383"/>
            </a:xfrm>
            <a:prstGeom prst="rect">
              <a:avLst/>
            </a:prstGeom>
          </p:spPr>
        </p:pic>
        <p:grpSp>
          <p:nvGrpSpPr>
            <p:cNvPr id="5" name="Group 4"/>
            <p:cNvGrpSpPr/>
            <p:nvPr/>
          </p:nvGrpSpPr>
          <p:grpSpPr>
            <a:xfrm>
              <a:off x="5234684" y="1651583"/>
              <a:ext cx="3937000" cy="2445540"/>
              <a:chOff x="5234684" y="1651583"/>
              <a:chExt cx="3937000" cy="2445540"/>
            </a:xfrm>
          </p:grpSpPr>
          <p:grpSp>
            <p:nvGrpSpPr>
              <p:cNvPr id="9" name="Group 8"/>
              <p:cNvGrpSpPr/>
              <p:nvPr/>
            </p:nvGrpSpPr>
            <p:grpSpPr>
              <a:xfrm>
                <a:off x="5616627" y="1651583"/>
                <a:ext cx="958745" cy="870291"/>
                <a:chOff x="4953000" y="1515533"/>
                <a:chExt cx="1227667" cy="1145646"/>
              </a:xfrm>
              <a:solidFill>
                <a:schemeClr val="accent6">
                  <a:lumMod val="40000"/>
                  <a:lumOff val="60000"/>
                </a:schemeClr>
              </a:solidFill>
            </p:grpSpPr>
            <p:sp>
              <p:nvSpPr>
                <p:cNvPr id="8" name="Oval 7"/>
                <p:cNvSpPr/>
                <p:nvPr/>
              </p:nvSpPr>
              <p:spPr>
                <a:xfrm>
                  <a:off x="4953000" y="1515533"/>
                  <a:ext cx="1227667" cy="1145646"/>
                </a:xfrm>
                <a:prstGeom prst="ellipse">
                  <a:avLst/>
                </a:prstGeom>
                <a:grp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82576" b="59446"/>
                <a:stretch/>
              </p:blipFill>
              <p:spPr>
                <a:xfrm>
                  <a:off x="5225732" y="1687816"/>
                  <a:ext cx="682203" cy="893126"/>
                </a:xfrm>
                <a:prstGeom prst="rect">
                  <a:avLst/>
                </a:prstGeom>
                <a:grpFill/>
                <a:ln>
                  <a:noFill/>
                </a:ln>
              </p:spPr>
            </p:pic>
          </p:grpSp>
          <p:sp>
            <p:nvSpPr>
              <p:cNvPr id="6" name="TextBox 5"/>
              <p:cNvSpPr txBox="1"/>
              <p:nvPr/>
            </p:nvSpPr>
            <p:spPr>
              <a:xfrm>
                <a:off x="5234684" y="2527463"/>
                <a:ext cx="3937000" cy="1569660"/>
              </a:xfrm>
              <a:prstGeom prst="rect">
                <a:avLst/>
              </a:prstGeom>
              <a:noFill/>
            </p:spPr>
            <p:txBody>
              <a:bodyPr wrap="square" rtlCol="0">
                <a:spAutoFit/>
              </a:bodyPr>
              <a:lstStyle/>
              <a:p>
                <a:pPr algn="ctr"/>
                <a:r>
                  <a:rPr lang="en-US" sz="4800">
                    <a:solidFill>
                      <a:srgbClr val="FFFF00"/>
                    </a:solidFill>
                    <a:latin typeface="SVN-Apple" panose="02040603050506020204" pitchFamily="18" charset="0"/>
                  </a:rPr>
                  <a:t>Đọc lại và chỉnh sửa đoạn văn của em</a:t>
                </a:r>
              </a:p>
            </p:txBody>
          </p:sp>
        </p:grpSp>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5425"/>
          <a:stretch/>
        </p:blipFill>
        <p:spPr>
          <a:xfrm>
            <a:off x="3973475" y="4206103"/>
            <a:ext cx="4366191" cy="2322755"/>
          </a:xfrm>
          <a:prstGeom prst="rect">
            <a:avLst/>
          </a:prstGeom>
        </p:spPr>
      </p:pic>
    </p:spTree>
    <p:extLst>
      <p:ext uri="{BB962C8B-B14F-4D97-AF65-F5344CB8AC3E}">
        <p14:creationId xmlns:p14="http://schemas.microsoft.com/office/powerpoint/2010/main" val="12502492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grpSp>
        <p:nvGrpSpPr>
          <p:cNvPr id="8" name="Group 7"/>
          <p:cNvGrpSpPr/>
          <p:nvPr/>
        </p:nvGrpSpPr>
        <p:grpSpPr>
          <a:xfrm>
            <a:off x="4826000" y="851637"/>
            <a:ext cx="5613400" cy="2297963"/>
            <a:chOff x="5046133" y="783904"/>
            <a:chExt cx="5613400" cy="2297963"/>
          </a:xfrm>
        </p:grpSpPr>
        <p:sp>
          <p:nvSpPr>
            <p:cNvPr id="7" name="Rounded Rectangle 6"/>
            <p:cNvSpPr/>
            <p:nvPr/>
          </p:nvSpPr>
          <p:spPr>
            <a:xfrm>
              <a:off x="5046133" y="787400"/>
              <a:ext cx="5613400" cy="2294467"/>
            </a:xfrm>
            <a:prstGeom prst="roundRect">
              <a:avLst/>
            </a:prstGeom>
            <a:solidFill>
              <a:schemeClr val="accent2">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23537" y="783904"/>
              <a:ext cx="4858592" cy="2123658"/>
            </a:xfrm>
            <a:prstGeom prst="rect">
              <a:avLst/>
            </a:prstGeom>
            <a:noFill/>
          </p:spPr>
          <p:txBody>
            <a:bodyPr wrap="square" rtlCol="0">
              <a:spAutoFit/>
            </a:bodyPr>
            <a:lstStyle/>
            <a:p>
              <a:pPr algn="ctr"/>
              <a:r>
                <a:rPr lang="en-US" sz="4400" b="1" dirty="0">
                  <a:solidFill>
                    <a:srgbClr val="FF00FF"/>
                  </a:solidFill>
                  <a:latin typeface="SVN-Apple" panose="02040603050506020204" pitchFamily="18" charset="0"/>
                </a:rPr>
                <a:t>HS </a:t>
              </a:r>
              <a:r>
                <a:rPr lang="en-US" sz="4400" b="1" dirty="0" err="1">
                  <a:solidFill>
                    <a:srgbClr val="FF00FF"/>
                  </a:solidFill>
                  <a:latin typeface="SVN-Apple" panose="02040603050506020204" pitchFamily="18" charset="0"/>
                </a:rPr>
                <a:t>chọn</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viết</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một</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đoạn</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chỉnh</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sửa</a:t>
              </a:r>
              <a:r>
                <a:rPr lang="en-US" sz="4400" b="1" dirty="0">
                  <a:solidFill>
                    <a:srgbClr val="FF00FF"/>
                  </a:solidFill>
                  <a:latin typeface="SVN-Apple" panose="02040603050506020204" pitchFamily="18" charset="0"/>
                </a:rPr>
                <a:t> </a:t>
              </a:r>
              <a:r>
                <a:rPr lang="en-US" sz="4400" b="1" i="1" dirty="0">
                  <a:solidFill>
                    <a:srgbClr val="FF00FF"/>
                  </a:solidFill>
                  <a:latin typeface="SVN-Apple" panose="02040603050506020204" pitchFamily="18" charset="0"/>
                </a:rPr>
                <a:t>(</a:t>
              </a:r>
              <a:r>
                <a:rPr lang="en-US" sz="4400" b="1" i="1" dirty="0" err="1">
                  <a:solidFill>
                    <a:srgbClr val="FF00FF"/>
                  </a:solidFill>
                  <a:latin typeface="SVN-Apple" panose="02040603050506020204" pitchFamily="18" charset="0"/>
                </a:rPr>
                <a:t>nếu</a:t>
              </a:r>
              <a:r>
                <a:rPr lang="en-US" sz="4400" b="1" i="1" dirty="0">
                  <a:solidFill>
                    <a:srgbClr val="FF00FF"/>
                  </a:solidFill>
                  <a:latin typeface="SVN-Apple" panose="02040603050506020204" pitchFamily="18" charset="0"/>
                </a:rPr>
                <a:t> </a:t>
              </a:r>
              <a:r>
                <a:rPr lang="en-US" sz="4400" b="1" i="1" dirty="0" err="1">
                  <a:solidFill>
                    <a:srgbClr val="FF00FF"/>
                  </a:solidFill>
                  <a:latin typeface="SVN-Apple" panose="02040603050506020204" pitchFamily="18" charset="0"/>
                </a:rPr>
                <a:t>có</a:t>
              </a:r>
              <a:r>
                <a:rPr lang="en-US" sz="4400" b="1" i="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vào</a:t>
              </a:r>
              <a:r>
                <a:rPr lang="en-US" sz="4400" b="1" dirty="0">
                  <a:solidFill>
                    <a:srgbClr val="FF00FF"/>
                  </a:solidFill>
                  <a:latin typeface="SVN-Apple" panose="02040603050506020204" pitchFamily="18" charset="0"/>
                </a:rPr>
                <a:t> </a:t>
              </a:r>
            </a:p>
            <a:p>
              <a:pPr algn="ctr"/>
              <a:r>
                <a:rPr lang="en-US" sz="4400" b="1" dirty="0" err="1">
                  <a:solidFill>
                    <a:srgbClr val="FF00FF"/>
                  </a:solidFill>
                  <a:latin typeface="SVN-Apple" panose="02040603050506020204" pitchFamily="18" charset="0"/>
                </a:rPr>
                <a:t>Vở</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bài</a:t>
              </a:r>
              <a:r>
                <a:rPr lang="en-US" sz="4400" b="1" dirty="0">
                  <a:solidFill>
                    <a:srgbClr val="FF00FF"/>
                  </a:solidFill>
                  <a:latin typeface="SVN-Apple" panose="02040603050506020204" pitchFamily="18" charset="0"/>
                </a:rPr>
                <a:t> </a:t>
              </a:r>
              <a:r>
                <a:rPr lang="en-US" sz="4400" b="1" dirty="0" err="1">
                  <a:solidFill>
                    <a:srgbClr val="FF00FF"/>
                  </a:solidFill>
                  <a:latin typeface="SVN-Apple" panose="02040603050506020204" pitchFamily="18" charset="0"/>
                </a:rPr>
                <a:t>tập</a:t>
              </a:r>
              <a:r>
                <a:rPr lang="en-US" sz="4400" b="1" dirty="0">
                  <a:solidFill>
                    <a:srgbClr val="FF00FF"/>
                  </a:solidFill>
                  <a:latin typeface="SVN-Apple" panose="02040603050506020204" pitchFamily="18" charset="0"/>
                </a:rPr>
                <a:t>.</a:t>
              </a:r>
              <a:endParaRPr lang="en-US" sz="7200" dirty="0">
                <a:solidFill>
                  <a:srgbClr val="FF00FF"/>
                </a:solidFill>
                <a:latin typeface="SVN-Apple" panose="02040603050506020204" pitchFamily="18" charset="0"/>
              </a:endParaRPr>
            </a:p>
          </p:txBody>
        </p:sp>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4091"/>
          <a:stretch/>
        </p:blipFill>
        <p:spPr>
          <a:xfrm>
            <a:off x="5392925" y="2971799"/>
            <a:ext cx="4089742" cy="3490383"/>
          </a:xfrm>
          <a:prstGeom prst="rect">
            <a:avLst/>
          </a:prstGeom>
        </p:spPr>
      </p:pic>
    </p:spTree>
    <p:extLst>
      <p:ext uri="{BB962C8B-B14F-4D97-AF65-F5344CB8AC3E}">
        <p14:creationId xmlns:p14="http://schemas.microsoft.com/office/powerpoint/2010/main" val="4209681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7189" b="59446"/>
          <a:stretch/>
        </p:blipFill>
        <p:spPr>
          <a:xfrm>
            <a:off x="4493838" y="643467"/>
            <a:ext cx="6849530" cy="5876887"/>
          </a:xfrm>
          <a:prstGeom prst="rect">
            <a:avLst/>
          </a:prstGeom>
        </p:spPr>
      </p:pic>
      <p:sp>
        <p:nvSpPr>
          <p:cNvPr id="6" name="TextBox 5"/>
          <p:cNvSpPr txBox="1"/>
          <p:nvPr/>
        </p:nvSpPr>
        <p:spPr>
          <a:xfrm>
            <a:off x="5137232" y="1393250"/>
            <a:ext cx="556274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FF3399"/>
                </a:solidFill>
                <a:effectLst>
                  <a:glow rad="228600">
                    <a:srgbClr val="FFC000">
                      <a:satMod val="175000"/>
                      <a:alpha val="40000"/>
                    </a:srgbClr>
                  </a:glow>
                </a:effectLst>
                <a:uLnTx/>
                <a:uFillTx/>
                <a:latin typeface="UTM Showcard" panose="02040603050506020204" pitchFamily="18" charset="0"/>
                <a:ea typeface="+mn-ea"/>
                <a:cs typeface="+mn-cs"/>
              </a:rPr>
              <a:t>THẢO LUẬN NHÓM </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4831"/>
          <a:stretch/>
        </p:blipFill>
        <p:spPr>
          <a:xfrm>
            <a:off x="5514234" y="2751667"/>
            <a:ext cx="4565642" cy="3241267"/>
          </a:xfrm>
          <a:prstGeom prst="rect">
            <a:avLst/>
          </a:prstGeom>
        </p:spPr>
      </p:pic>
    </p:spTree>
    <p:extLst>
      <p:ext uri="{BB962C8B-B14F-4D97-AF65-F5344CB8AC3E}">
        <p14:creationId xmlns:p14="http://schemas.microsoft.com/office/powerpoint/2010/main" val="3409249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252066" y="363917"/>
            <a:ext cx="11533534" cy="6494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TextBox 22"/>
          <p:cNvSpPr txBox="1"/>
          <p:nvPr/>
        </p:nvSpPr>
        <p:spPr>
          <a:xfrm>
            <a:off x="643630" y="679387"/>
            <a:ext cx="10750406" cy="5863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effectLst/>
                <a:uLnTx/>
                <a:uFillTx/>
                <a:latin typeface="Arial" panose="020B0604020202020204" pitchFamily="34" charset="0"/>
                <a:ea typeface="+mn-ea"/>
                <a:cs typeface="+mn-cs"/>
              </a:rPr>
              <a:t>	</a:t>
            </a:r>
            <a:r>
              <a:rPr kumimoji="0" lang="en-US" sz="25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MẪU: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effectLst/>
                <a:uLnTx/>
                <a:uFillTx/>
                <a:latin typeface="Arial" panose="020B0604020202020204" pitchFamily="34" charset="0"/>
                <a:ea typeface="+mn-ea"/>
                <a:cs typeface="+mn-cs"/>
              </a:rPr>
              <a:t>	</a:t>
            </a:r>
            <a:r>
              <a:rPr kumimoji="0" lang="vi-VN" sz="2500" b="1" i="0" u="none" strike="noStrike" kern="1200" cap="none" spc="0" normalizeH="0" baseline="0" noProof="0">
                <a:ln>
                  <a:noFill/>
                </a:ln>
                <a:effectLst/>
                <a:uLnTx/>
                <a:uFillTx/>
                <a:latin typeface="Arial" panose="020B0604020202020204" pitchFamily="34" charset="0"/>
                <a:ea typeface="+mn-ea"/>
                <a:cs typeface="+mn-cs"/>
              </a:rPr>
              <a:t>Mẹ em là người phụ nữ tuyệt vời nhất trong cuộc đời em. Mẹ năm nay đã ngoài 40 tuổi, nhưng trông mẹ vẫn còn rất trẻ. Dáng người mẹ thon thả, cao cao. Mái tóc mẹ dài mượt, đen óng ả, luôn được mẹ búi gọn gàng sau gáy. Khuôn mặt mẹ hiền hậu với đôi mắt ấm áp, trìu mến. Làn da mẹ trắng mịn, hồng hào. Mỗi khi mẹ cười, nụ cười rạng rỡ của mẹ như xua tan đi mọi muộn phiền, lo 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effectLst/>
                <a:uLnTx/>
                <a:uFillTx/>
                <a:latin typeface="Arial" panose="020B0604020202020204" pitchFamily="34" charset="0"/>
                <a:ea typeface="+mn-ea"/>
                <a:cs typeface="+mn-cs"/>
              </a:rPr>
              <a:t>	</a:t>
            </a:r>
            <a:r>
              <a:rPr kumimoji="0" lang="vi-VN" sz="2500" b="1" i="0" u="none" strike="noStrike" kern="1200" cap="none" spc="0" normalizeH="0" baseline="0" noProof="0">
                <a:ln>
                  <a:noFill/>
                </a:ln>
                <a:effectLst/>
                <a:uLnTx/>
                <a:uFillTx/>
                <a:latin typeface="Arial" panose="020B0604020202020204" pitchFamily="34" charset="0"/>
                <a:ea typeface="+mn-ea"/>
                <a:cs typeface="+mn-cs"/>
              </a:rPr>
              <a:t>Mẹ là người phụ nữ đảm đang, tháo vát. Mẹ quán xuyến mọi việc trong gia đình từ việc nấu ăn, dọn dẹp nhà cửa đến việc chăm sóc em và bố. Mẹ nấu ăn rất ngon, em thích nhất món canh chua cá lóc do mẹ nấu. Mẹ cũng rất hay quan tâm, chăm sóc em. Mỗi khi em ốm, mẹ luôn thức suốt đêm để trông nom, lo lắng cho em. Mẹ là chỗ dựa vững chắc cho em trong cuộc sống. Em yêu mẹ em rất nhiều. Em mong mẹ luôn khỏe mạnh và hạnh phúc. Em sẽ cố gắng học tập thật tốt để không phụ lòng mong mỏi của mẹ.</a:t>
            </a:r>
          </a:p>
        </p:txBody>
      </p:sp>
    </p:spTree>
    <p:extLst>
      <p:ext uri="{BB962C8B-B14F-4D97-AF65-F5344CB8AC3E}">
        <p14:creationId xmlns:p14="http://schemas.microsoft.com/office/powerpoint/2010/main" val="315666264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97AE1001-FB09-88F4-43C7-BE2F1EF1EF09}"/>
              </a:ext>
            </a:extLst>
          </p:cNvPr>
          <p:cNvPicPr>
            <a:picLocks noChangeAspect="1"/>
          </p:cNvPicPr>
          <p:nvPr/>
        </p:nvPicPr>
        <p:blipFill>
          <a:blip r:embed="rId3"/>
          <a:stretch>
            <a:fillRect/>
          </a:stretch>
        </p:blipFill>
        <p:spPr>
          <a:xfrm>
            <a:off x="2163739" y="1474767"/>
            <a:ext cx="7864522" cy="2926334"/>
          </a:xfrm>
          <a:prstGeom prst="rect">
            <a:avLst/>
          </a:prstGeom>
        </p:spPr>
      </p:pic>
    </p:spTree>
    <p:extLst>
      <p:ext uri="{BB962C8B-B14F-4D97-AF65-F5344CB8AC3E}">
        <p14:creationId xmlns:p14="http://schemas.microsoft.com/office/powerpoint/2010/main" val="114410525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and dogs in a yard&#10;&#10;Description automatically generated">
            <a:extLst>
              <a:ext uri="{FF2B5EF4-FFF2-40B4-BE49-F238E27FC236}">
                <a16:creationId xmlns:a16="http://schemas.microsoft.com/office/drawing/2014/main" id="{FCB04F85-16D0-2F0D-1E75-E26A59C510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1999" cy="6858000"/>
          </a:xfrm>
          <a:prstGeom prst="rect">
            <a:avLst/>
          </a:prstGeom>
        </p:spPr>
      </p:pic>
      <p:pic>
        <p:nvPicPr>
          <p:cNvPr id="3" name="Picture 2">
            <a:extLst>
              <a:ext uri="{FF2B5EF4-FFF2-40B4-BE49-F238E27FC236}">
                <a16:creationId xmlns:a16="http://schemas.microsoft.com/office/drawing/2014/main" id="{5D5E6599-F532-35CB-580B-8232AD66B571}"/>
              </a:ext>
            </a:extLst>
          </p:cNvPr>
          <p:cNvPicPr>
            <a:picLocks noChangeAspect="1"/>
          </p:cNvPicPr>
          <p:nvPr/>
        </p:nvPicPr>
        <p:blipFill>
          <a:blip r:embed="rId3"/>
          <a:stretch>
            <a:fillRect/>
          </a:stretch>
        </p:blipFill>
        <p:spPr>
          <a:xfrm>
            <a:off x="1125275" y="502838"/>
            <a:ext cx="10449450" cy="1889924"/>
          </a:xfrm>
          <a:prstGeom prst="rect">
            <a:avLst/>
          </a:prstGeom>
        </p:spPr>
      </p:pic>
    </p:spTree>
    <p:extLst>
      <p:ext uri="{BB962C8B-B14F-4D97-AF65-F5344CB8AC3E}">
        <p14:creationId xmlns:p14="http://schemas.microsoft.com/office/powerpoint/2010/main" val="3950025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ounded Rectangle 5"/>
          <p:cNvSpPr/>
          <p:nvPr/>
        </p:nvSpPr>
        <p:spPr>
          <a:xfrm>
            <a:off x="253999" y="177801"/>
            <a:ext cx="11692467" cy="6561666"/>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A8D5B37-6635-6B0C-E3FE-00A90A4D6AFA}"/>
              </a:ext>
            </a:extLst>
          </p:cNvPr>
          <p:cNvGrpSpPr/>
          <p:nvPr/>
        </p:nvGrpSpPr>
        <p:grpSpPr>
          <a:xfrm>
            <a:off x="770466" y="175431"/>
            <a:ext cx="10651068" cy="2347636"/>
            <a:chOff x="592666" y="174380"/>
            <a:chExt cx="10651068" cy="2347636"/>
          </a:xfrm>
        </p:grpSpPr>
        <p:pic>
          <p:nvPicPr>
            <p:cNvPr id="7" name="Picture 6">
              <a:extLst>
                <a:ext uri="{FF2B5EF4-FFF2-40B4-BE49-F238E27FC236}">
                  <a16:creationId xmlns:a16="http://schemas.microsoft.com/office/drawing/2014/main" id="{2FDA611F-01A0-91FB-A2A5-8023848C56D6}"/>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347636"/>
            </a:xfrm>
            <a:prstGeom prst="rect">
              <a:avLst/>
            </a:prstGeom>
          </p:spPr>
        </p:pic>
        <p:sp>
          <p:nvSpPr>
            <p:cNvPr id="8" name="TextBox 7">
              <a:extLst>
                <a:ext uri="{FF2B5EF4-FFF2-40B4-BE49-F238E27FC236}">
                  <a16:creationId xmlns:a16="http://schemas.microsoft.com/office/drawing/2014/main" id="{5D0B049D-73E3-3DEA-4A7F-AAA8E696E9FB}"/>
                </a:ext>
              </a:extLst>
            </p:cNvPr>
            <p:cNvSpPr txBox="1"/>
            <p:nvPr/>
          </p:nvSpPr>
          <p:spPr>
            <a:xfrm>
              <a:off x="1181514" y="459913"/>
              <a:ext cx="9715085" cy="1569660"/>
            </a:xfrm>
            <a:prstGeom prst="rect">
              <a:avLst/>
            </a:prstGeom>
            <a:noFill/>
          </p:spPr>
          <p:txBody>
            <a:bodyPr wrap="square" rtlCol="0">
              <a:spAutoFit/>
            </a:bodyPr>
            <a:lstStyle/>
            <a:p>
              <a:r>
                <a:rPr lang="vi-VN" sz="3200" b="1"/>
                <a:t>1. Tìm một thành ngữ phù hợp với nội dung bài đọc “Bầy chim mùa</a:t>
              </a:r>
              <a:r>
                <a:rPr lang="en-US" sz="3200" b="1"/>
                <a:t> </a:t>
              </a:r>
              <a:r>
                <a:rPr lang="vi-VN" sz="3200" b="1"/>
                <a:t>xuân”.</a:t>
              </a:r>
            </a:p>
            <a:p>
              <a:r>
                <a:rPr lang="vi-VN" sz="3200" b="1"/>
                <a:t>2. Nêu cách hiểu của em về thành ngữ tìm</a:t>
              </a:r>
              <a:r>
                <a:rPr lang="en-US" sz="3200" b="1"/>
                <a:t> </a:t>
              </a:r>
              <a:r>
                <a:rPr lang="vi-VN" sz="3200" b="1"/>
                <a:t>được.</a:t>
              </a:r>
              <a:endParaRPr lang="en-US" sz="3200" b="1" dirty="0"/>
            </a:p>
          </p:txBody>
        </p:sp>
      </p:grpSp>
      <p:pic>
        <p:nvPicPr>
          <p:cNvPr id="2050" name="Picture 2" descr="Tưởng tượng, viết 3 – 4 câu kể về hoạt động của bầy chim “Mùa Xuân” khi trở  về khu vườn.">
            <a:extLst>
              <a:ext uri="{FF2B5EF4-FFF2-40B4-BE49-F238E27FC236}">
                <a16:creationId xmlns:a16="http://schemas.microsoft.com/office/drawing/2014/main" id="{1B050F70-75EA-BC29-CEE9-55F098C2C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133" y="2618906"/>
            <a:ext cx="5875867" cy="396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37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8" name="TextBox 7">
            <a:extLst>
              <a:ext uri="{FF2B5EF4-FFF2-40B4-BE49-F238E27FC236}">
                <a16:creationId xmlns:a16="http://schemas.microsoft.com/office/drawing/2014/main" id="{E2935319-EDD3-4363-7387-B4680D54D928}"/>
              </a:ext>
            </a:extLst>
          </p:cNvPr>
          <p:cNvSpPr txBox="1"/>
          <p:nvPr/>
        </p:nvSpPr>
        <p:spPr>
          <a:xfrm>
            <a:off x="1088064" y="504185"/>
            <a:ext cx="544032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solidFill>
                    <a:sysClr val="windowText" lastClr="000000"/>
                  </a:solidFill>
                </a:ln>
                <a:solidFill>
                  <a:srgbClr val="FF0000"/>
                </a:solidFill>
                <a:effectLst/>
                <a:uLnTx/>
                <a:uFillTx/>
                <a:latin typeface="UTM Mother" panose="02040603050506020204" pitchFamily="18" charset="0"/>
                <a:ea typeface="+mn-ea"/>
                <a:cs typeface="+mn-cs"/>
              </a:rPr>
              <a:t>T</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r</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ò</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c</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h</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ơ</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i</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47CEF8"/>
                </a:solidFill>
                <a:effectLst/>
                <a:uLnTx/>
                <a:uFillTx/>
                <a:latin typeface="UTM Mother" panose="02040603050506020204" pitchFamily="18" charset="0"/>
                <a:ea typeface="+mn-ea"/>
                <a:cs typeface="+mn-cs"/>
              </a:rPr>
              <a:t>T</a:t>
            </a:r>
            <a:r>
              <a:rPr kumimoji="0" lang="en-US" sz="7200" b="0" i="0" u="none" strike="noStrike" kern="1200" cap="none" spc="0" normalizeH="0" baseline="0" noProof="0" dirty="0" err="1">
                <a:ln>
                  <a:solidFill>
                    <a:sysClr val="windowText" lastClr="000000"/>
                  </a:solidFill>
                </a:ln>
                <a:solidFill>
                  <a:srgbClr val="FF3399"/>
                </a:solidFill>
                <a:effectLst/>
                <a:uLnTx/>
                <a:uFillTx/>
                <a:latin typeface="UTM Mother" panose="02040603050506020204" pitchFamily="18" charset="0"/>
                <a:ea typeface="+mn-ea"/>
                <a:cs typeface="+mn-cs"/>
              </a:rPr>
              <a:t>i</a:t>
            </a:r>
            <a:r>
              <a:rPr kumimoji="0" lang="en-US" sz="7200" b="0" i="0" u="none" strike="noStrike" kern="1200" cap="none" spc="0" normalizeH="0" baseline="0" noProof="0" dirty="0" err="1">
                <a:ln>
                  <a:solidFill>
                    <a:sysClr val="windowText" lastClr="000000"/>
                  </a:solidFill>
                </a:ln>
                <a:solidFill>
                  <a:srgbClr val="3298FF"/>
                </a:solidFill>
                <a:effectLst/>
                <a:uLnTx/>
                <a:uFillTx/>
                <a:latin typeface="UTM Mother" panose="02040603050506020204" pitchFamily="18" charset="0"/>
                <a:ea typeface="+mn-ea"/>
                <a:cs typeface="+mn-cs"/>
              </a:rPr>
              <a:t>ế</a:t>
            </a:r>
            <a:r>
              <a:rPr kumimoji="0" lang="en-US" sz="7200" b="0" i="0" u="none" strike="noStrike" kern="1200" cap="none" spc="0" normalizeH="0" baseline="0" noProof="0" dirty="0" err="1">
                <a:ln>
                  <a:solidFill>
                    <a:sysClr val="windowText" lastClr="000000"/>
                  </a:solidFill>
                </a:ln>
                <a:solidFill>
                  <a:srgbClr val="FFFF00"/>
                </a:solidFill>
                <a:effectLst/>
                <a:uLnTx/>
                <a:uFillTx/>
                <a:latin typeface="UTM Mother" panose="02040603050506020204" pitchFamily="18" charset="0"/>
                <a:ea typeface="+mn-ea"/>
                <a:cs typeface="+mn-cs"/>
              </a:rPr>
              <a:t>p</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r>
              <a:rPr kumimoji="0" lang="en-US" sz="7200" b="0" i="0" u="none" strike="noStrike" kern="1200" cap="none" spc="0" normalizeH="0" baseline="0" noProof="0" dirty="0" err="1">
                <a:ln>
                  <a:solidFill>
                    <a:sysClr val="windowText" lastClr="000000"/>
                  </a:solidFill>
                </a:ln>
                <a:solidFill>
                  <a:srgbClr val="00FFFF"/>
                </a:solidFill>
                <a:effectLst/>
                <a:uLnTx/>
                <a:uFillTx/>
                <a:latin typeface="UTM Mother" panose="02040603050506020204" pitchFamily="18" charset="0"/>
                <a:ea typeface="+mn-ea"/>
                <a:cs typeface="+mn-cs"/>
              </a:rPr>
              <a:t>s</a:t>
            </a:r>
            <a:r>
              <a:rPr kumimoji="0" lang="en-US" sz="7200" b="0" i="0" u="none" strike="noStrike" kern="1200" cap="none" spc="0" normalizeH="0" baseline="0" noProof="0" dirty="0" err="1">
                <a:ln>
                  <a:solidFill>
                    <a:sysClr val="windowText" lastClr="000000"/>
                  </a:solidFill>
                </a:ln>
                <a:solidFill>
                  <a:srgbClr val="FF86AF"/>
                </a:solidFill>
                <a:effectLst/>
                <a:uLnTx/>
                <a:uFillTx/>
                <a:latin typeface="UTM Mother" panose="02040603050506020204" pitchFamily="18" charset="0"/>
                <a:ea typeface="+mn-ea"/>
                <a:cs typeface="+mn-cs"/>
              </a:rPr>
              <a:t>ứ</a:t>
            </a:r>
            <a:r>
              <a:rPr kumimoji="0" lang="en-US" sz="7200" b="0" i="0" u="none" strike="noStrike" kern="1200" cap="none" spc="0" normalizeH="0" baseline="0" noProof="0" dirty="0" err="1">
                <a:ln>
                  <a:solidFill>
                    <a:sysClr val="windowText" lastClr="000000"/>
                  </a:solidFill>
                </a:ln>
                <a:solidFill>
                  <a:srgbClr val="FF0000"/>
                </a:solidFill>
                <a:effectLst/>
                <a:uLnTx/>
                <a:uFillTx/>
                <a:latin typeface="UTM Mother" panose="02040603050506020204" pitchFamily="18" charset="0"/>
                <a:ea typeface="+mn-ea"/>
                <a:cs typeface="+mn-cs"/>
              </a:rPr>
              <a:t>c</a:t>
            </a:r>
            <a:r>
              <a:rPr kumimoji="0" lang="en-US" sz="7200" b="0" i="0" u="none" strike="noStrike" kern="1200" cap="none" spc="0" normalizeH="0" baseline="0" noProof="0" dirty="0">
                <a:ln>
                  <a:solidFill>
                    <a:sysClr val="windowText" lastClr="000000"/>
                  </a:solidFill>
                </a:ln>
                <a:solidFill>
                  <a:srgbClr val="F31559"/>
                </a:solidFill>
                <a:effectLst/>
                <a:uLnTx/>
                <a:uFillTx/>
                <a:latin typeface="UTM Mother" panose="02040603050506020204" pitchFamily="18" charset="0"/>
                <a:ea typeface="+mn-ea"/>
                <a:cs typeface="+mn-cs"/>
              </a:rPr>
              <a:t> </a:t>
            </a:r>
          </a:p>
        </p:txBody>
      </p:sp>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5794744" y="1489069"/>
            <a:ext cx="6060559" cy="4433777"/>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5962332" y="4173535"/>
            <a:ext cx="60605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Đội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đội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chiến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thắng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6" name="Rounded Rectangle 5"/>
          <p:cNvSpPr/>
          <p:nvPr/>
        </p:nvSpPr>
        <p:spPr>
          <a:xfrm>
            <a:off x="253999" y="177801"/>
            <a:ext cx="11692467" cy="6561666"/>
          </a:xfrm>
          <a:prstGeom prst="roundRect">
            <a:avLst/>
          </a:prstGeom>
          <a:solidFill>
            <a:schemeClr val="accent6">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770466" y="285197"/>
            <a:ext cx="10651068" cy="1811867"/>
            <a:chOff x="592666" y="174380"/>
            <a:chExt cx="10651068" cy="1811867"/>
          </a:xfrm>
        </p:grpSpPr>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1811867"/>
            </a:xfrm>
            <a:prstGeom prst="rect">
              <a:avLst/>
            </a:prstGeom>
          </p:spPr>
        </p:pic>
        <p:sp>
          <p:nvSpPr>
            <p:cNvPr id="62" name="TextBox 61"/>
            <p:cNvSpPr txBox="1"/>
            <p:nvPr/>
          </p:nvSpPr>
          <p:spPr>
            <a:xfrm>
              <a:off x="2929465" y="594742"/>
              <a:ext cx="8246535" cy="769441"/>
            </a:xfrm>
            <a:prstGeom prst="rect">
              <a:avLst/>
            </a:prstGeom>
            <a:noFill/>
          </p:spPr>
          <p:txBody>
            <a:bodyPr wrap="square" rtlCol="0">
              <a:spAutoFit/>
            </a:bodyPr>
            <a:lstStyle/>
            <a:p>
              <a:r>
                <a:rPr lang="en-US" sz="4400" b="1"/>
                <a:t>“Đất lành chim đậu” </a:t>
              </a:r>
              <a:endParaRPr lang="en-US" sz="4400" b="1" dirty="0"/>
            </a:p>
          </p:txBody>
        </p:sp>
      </p:grpSp>
      <p:pic>
        <p:nvPicPr>
          <p:cNvPr id="3076" name="Picture 4" descr="Ca dao tục ngữ chế: Chim khôn chọn cành mà đậu - Lạ vui - Việt Giải Trí">
            <a:extLst>
              <a:ext uri="{FF2B5EF4-FFF2-40B4-BE49-F238E27FC236}">
                <a16:creationId xmlns:a16="http://schemas.microsoft.com/office/drawing/2014/main" id="{66D366A4-3162-520C-E45F-DBBB9AA63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1" y="2217966"/>
            <a:ext cx="4762500" cy="4029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Bình yên Thung Nham, đất lành chim đậu - VOV Du lịch - Trang tin tức của  Truyền hình VOVTV">
            <a:extLst>
              <a:ext uri="{FF2B5EF4-FFF2-40B4-BE49-F238E27FC236}">
                <a16:creationId xmlns:a16="http://schemas.microsoft.com/office/drawing/2014/main" id="{55E8CD44-D355-6791-F669-7106CA5F4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803" y="2348844"/>
            <a:ext cx="6091767" cy="3807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EFE7329-8C48-9D4A-1EB5-54AD05BAD071}"/>
              </a:ext>
            </a:extLst>
          </p:cNvPr>
          <p:cNvGrpSpPr/>
          <p:nvPr/>
        </p:nvGrpSpPr>
        <p:grpSpPr>
          <a:xfrm>
            <a:off x="440269" y="226511"/>
            <a:ext cx="10651068" cy="1811867"/>
            <a:chOff x="592666" y="174380"/>
            <a:chExt cx="10651068" cy="1811867"/>
          </a:xfrm>
        </p:grpSpPr>
        <p:pic>
          <p:nvPicPr>
            <p:cNvPr id="8" name="Picture 7">
              <a:extLst>
                <a:ext uri="{FF2B5EF4-FFF2-40B4-BE49-F238E27FC236}">
                  <a16:creationId xmlns:a16="http://schemas.microsoft.com/office/drawing/2014/main" id="{7CFF4E0A-18B9-1F6F-4ECA-1B4ECB04BD8C}"/>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1811867"/>
            </a:xfrm>
            <a:prstGeom prst="rect">
              <a:avLst/>
            </a:prstGeom>
          </p:spPr>
        </p:pic>
        <p:sp>
          <p:nvSpPr>
            <p:cNvPr id="9" name="TextBox 8">
              <a:extLst>
                <a:ext uri="{FF2B5EF4-FFF2-40B4-BE49-F238E27FC236}">
                  <a16:creationId xmlns:a16="http://schemas.microsoft.com/office/drawing/2014/main" id="{F96EC66B-777C-BE78-B5AB-320F62A2AF95}"/>
                </a:ext>
              </a:extLst>
            </p:cNvPr>
            <p:cNvSpPr txBox="1"/>
            <p:nvPr/>
          </p:nvSpPr>
          <p:spPr>
            <a:xfrm>
              <a:off x="1380061" y="426804"/>
              <a:ext cx="9745137" cy="1077218"/>
            </a:xfrm>
            <a:prstGeom prst="rect">
              <a:avLst/>
            </a:prstGeom>
            <a:noFill/>
          </p:spPr>
          <p:txBody>
            <a:bodyPr wrap="square" rtlCol="0">
              <a:spAutoFit/>
            </a:bodyPr>
            <a:lstStyle/>
            <a:p>
              <a:r>
                <a:rPr lang="vi-VN" sz="3200" b="1"/>
                <a:t>“Đất lành chim đậu” nghĩa là tìm nơi bình yên, có điều kiện tốt và phù hợp để sunh sống phát triển.</a:t>
              </a:r>
              <a:endParaRPr lang="en-US" sz="3200" b="1" dirty="0"/>
            </a:p>
          </p:txBody>
        </p:sp>
      </p:grpSp>
    </p:spTree>
    <p:extLst>
      <p:ext uri="{BB962C8B-B14F-4D97-AF65-F5344CB8AC3E}">
        <p14:creationId xmlns:p14="http://schemas.microsoft.com/office/powerpoint/2010/main" val="286843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5"/>
          <p:cNvSpPr/>
          <p:nvPr/>
        </p:nvSpPr>
        <p:spPr>
          <a:xfrm>
            <a:off x="253999" y="177801"/>
            <a:ext cx="11692467" cy="6561666"/>
          </a:xfrm>
          <a:prstGeom prst="roundRect">
            <a:avLst/>
          </a:prstGeom>
          <a:solidFill>
            <a:schemeClr val="accent6">
              <a:lumMod val="20000"/>
              <a:lumOff val="8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9" name="Group 58"/>
          <p:cNvGrpSpPr/>
          <p:nvPr/>
        </p:nvGrpSpPr>
        <p:grpSpPr>
          <a:xfrm>
            <a:off x="702732" y="636110"/>
            <a:ext cx="10651068" cy="1811867"/>
            <a:chOff x="592666" y="174380"/>
            <a:chExt cx="10651068" cy="1811867"/>
          </a:xfrm>
        </p:grpSpPr>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1811867"/>
            </a:xfrm>
            <a:prstGeom prst="rect">
              <a:avLst/>
            </a:prstGeom>
          </p:spPr>
        </p:pic>
        <p:sp>
          <p:nvSpPr>
            <p:cNvPr id="62" name="TextBox 61"/>
            <p:cNvSpPr txBox="1"/>
            <p:nvPr/>
          </p:nvSpPr>
          <p:spPr>
            <a:xfrm>
              <a:off x="1079493" y="594742"/>
              <a:ext cx="100965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ptos" panose="02110004020202020204"/>
                  <a:ea typeface="+mn-ea"/>
                  <a:cs typeface="+mn-cs"/>
                </a:rPr>
                <a:t>“Chim đến mùa xuân hoa đến mùa nở” </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FEFE7329-8C48-9D4A-1EB5-54AD05BAD071}"/>
              </a:ext>
            </a:extLst>
          </p:cNvPr>
          <p:cNvGrpSpPr/>
          <p:nvPr/>
        </p:nvGrpSpPr>
        <p:grpSpPr>
          <a:xfrm>
            <a:off x="702732" y="3001429"/>
            <a:ext cx="10651068" cy="2778402"/>
            <a:chOff x="592666" y="174380"/>
            <a:chExt cx="10651068" cy="2778402"/>
          </a:xfrm>
        </p:grpSpPr>
        <p:pic>
          <p:nvPicPr>
            <p:cNvPr id="8" name="Picture 7">
              <a:extLst>
                <a:ext uri="{FF2B5EF4-FFF2-40B4-BE49-F238E27FC236}">
                  <a16:creationId xmlns:a16="http://schemas.microsoft.com/office/drawing/2014/main" id="{7CFF4E0A-18B9-1F6F-4ECA-1B4ECB04BD8C}"/>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9" name="TextBox 8">
              <a:extLst>
                <a:ext uri="{FF2B5EF4-FFF2-40B4-BE49-F238E27FC236}">
                  <a16:creationId xmlns:a16="http://schemas.microsoft.com/office/drawing/2014/main" id="{F96EC66B-777C-BE78-B5AB-320F62A2AF95}"/>
                </a:ext>
              </a:extLst>
            </p:cNvPr>
            <p:cNvSpPr txBox="1"/>
            <p:nvPr/>
          </p:nvSpPr>
          <p:spPr>
            <a:xfrm>
              <a:off x="1380061" y="426804"/>
              <a:ext cx="97451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“Chim đến mùa xuân hoa đến mùa nở” nghĩa là sự xuất hiện của bầy chim báo hiệu mùa xuân đến. Mọi thứ trong thiên nhiên bắt đầu sinh sôi, nảy nở, tràn đầy sức sống.</a:t>
              </a:r>
              <a:endParaRPr kumimoji="0" lang="en-US" sz="32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188030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7" name="TextBox 6"/>
          <p:cNvSpPr txBox="1"/>
          <p:nvPr/>
        </p:nvSpPr>
        <p:spPr>
          <a:xfrm>
            <a:off x="4716670" y="614891"/>
            <a:ext cx="2880917" cy="769441"/>
          </a:xfrm>
          <a:prstGeom prst="rect">
            <a:avLst/>
          </a:prstGeom>
          <a:noFill/>
        </p:spPr>
        <p:txBody>
          <a:bodyPr wrap="none" rtlCol="0">
            <a:spAutoFit/>
          </a:bodyPr>
          <a:lstStyle/>
          <a:p>
            <a:r>
              <a:rPr lang="en-US" sz="4400" dirty="0">
                <a:ln w="12700">
                  <a:solidFill>
                    <a:schemeClr val="tx1"/>
                  </a:solidFill>
                </a:ln>
                <a:solidFill>
                  <a:srgbClr val="FF0000"/>
                </a:solidFill>
                <a:latin typeface="SVN-Gretoon" panose="02040603050506020204" pitchFamily="18" charset="0"/>
              </a:rPr>
              <a:t>DẶN DÒ</a:t>
            </a:r>
          </a:p>
        </p:txBody>
      </p:sp>
      <p:sp>
        <p:nvSpPr>
          <p:cNvPr id="8" name="TextBox 7"/>
          <p:cNvSpPr txBox="1"/>
          <p:nvPr/>
        </p:nvSpPr>
        <p:spPr>
          <a:xfrm>
            <a:off x="4850470" y="1847416"/>
            <a:ext cx="3171446" cy="2308324"/>
          </a:xfrm>
          <a:prstGeom prst="rect">
            <a:avLst/>
          </a:prstGeom>
          <a:noFill/>
        </p:spPr>
        <p:txBody>
          <a:bodyPr wrap="none" rtlCol="0">
            <a:spAutoFit/>
          </a:bodyPr>
          <a:lstStyle/>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a:p>
            <a:r>
              <a:rPr lang="en-US" sz="3600" b="1" dirty="0"/>
              <a:t>GV </a:t>
            </a:r>
            <a:r>
              <a:rPr lang="en-US" sz="3600" b="1" dirty="0" err="1"/>
              <a:t>viết</a:t>
            </a:r>
            <a:r>
              <a:rPr lang="en-US" sz="3600" b="1" dirty="0"/>
              <a:t> </a:t>
            </a:r>
            <a:r>
              <a:rPr lang="en-US" sz="3600" b="1" dirty="0" err="1"/>
              <a:t>vào</a:t>
            </a:r>
            <a:r>
              <a:rPr lang="en-US" sz="3600" b="1" dirty="0"/>
              <a:t> </a:t>
            </a:r>
            <a:r>
              <a:rPr lang="en-US" sz="3600" b="1" dirty="0" err="1"/>
              <a:t>đây</a:t>
            </a:r>
            <a:endParaRPr lang="en-US" sz="3600" b="1" dirty="0"/>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6327"/>
          <a:stretch/>
        </p:blipFill>
        <p:spPr>
          <a:xfrm>
            <a:off x="0" y="3821228"/>
            <a:ext cx="12192000" cy="3036771"/>
          </a:xfrm>
          <a:prstGeom prst="rect">
            <a:avLst/>
          </a:prstGeom>
        </p:spPr>
      </p:pic>
      <p:pic>
        <p:nvPicPr>
          <p:cNvPr id="3" name="Picture 2">
            <a:extLst>
              <a:ext uri="{FF2B5EF4-FFF2-40B4-BE49-F238E27FC236}">
                <a16:creationId xmlns:a16="http://schemas.microsoft.com/office/drawing/2014/main" id="{9AEF0B27-9456-2B41-87CB-FCF1324A9CE5}"/>
              </a:ext>
            </a:extLst>
          </p:cNvPr>
          <p:cNvPicPr>
            <a:picLocks noChangeAspect="1"/>
          </p:cNvPicPr>
          <p:nvPr/>
        </p:nvPicPr>
        <p:blipFill>
          <a:blip r:embed="rId4"/>
          <a:stretch>
            <a:fillRect/>
          </a:stretch>
        </p:blipFill>
        <p:spPr>
          <a:xfrm>
            <a:off x="1965280" y="543874"/>
            <a:ext cx="7888908" cy="3023878"/>
          </a:xfrm>
          <a:prstGeom prst="rect">
            <a:avLst/>
          </a:prstGeom>
        </p:spPr>
      </p:pic>
    </p:spTree>
    <p:extLst>
      <p:ext uri="{BB962C8B-B14F-4D97-AF65-F5344CB8AC3E}">
        <p14:creationId xmlns:p14="http://schemas.microsoft.com/office/powerpoint/2010/main" val="148634728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over a farm&#10;&#10;Description automatically generated">
            <a:extLst>
              <a:ext uri="{FF2B5EF4-FFF2-40B4-BE49-F238E27FC236}">
                <a16:creationId xmlns:a16="http://schemas.microsoft.com/office/drawing/2014/main" id="{6726ED30-E9C3-4FF4-9862-401FAE3708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5">
            <a:extLst>
              <a:ext uri="{FF2B5EF4-FFF2-40B4-BE49-F238E27FC236}">
                <a16:creationId xmlns:a16="http://schemas.microsoft.com/office/drawing/2014/main" id="{B3523C02-D548-8D50-0C83-A156D0DA37C7}"/>
              </a:ext>
            </a:extLst>
          </p:cNvPr>
          <p:cNvSpPr/>
          <p:nvPr/>
        </p:nvSpPr>
        <p:spPr>
          <a:xfrm>
            <a:off x="255454" y="1988289"/>
            <a:ext cx="11681089" cy="4253023"/>
          </a:xfrm>
          <a:prstGeom prst="roundRect">
            <a:avLst/>
          </a:prstGeom>
          <a:solidFill>
            <a:schemeClr val="bg1">
              <a:alpha val="8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D14692-C999-83F2-F974-3E4E8E629C30}"/>
              </a:ext>
            </a:extLst>
          </p:cNvPr>
          <p:cNvSpPr txBox="1"/>
          <p:nvPr/>
        </p:nvSpPr>
        <p:spPr>
          <a:xfrm>
            <a:off x="334926" y="2012314"/>
            <a:ext cx="3178862" cy="830997"/>
          </a:xfrm>
          <a:prstGeom prst="rect">
            <a:avLst/>
          </a:prstGeom>
          <a:noFill/>
        </p:spPr>
        <p:txBody>
          <a:bodyPr wrap="square" rtlCol="0">
            <a:spAutoFit/>
          </a:bodyPr>
          <a:lstStyle/>
          <a:p>
            <a:r>
              <a:rPr lang="en-US" sz="4800" b="1" i="1" dirty="0">
                <a:ln>
                  <a:solidFill>
                    <a:schemeClr val="tx1"/>
                  </a:solidFill>
                </a:ln>
                <a:solidFill>
                  <a:srgbClr val="FF0000"/>
                </a:solidFill>
                <a:latin typeface="UTM Duepuntozero" panose="02040603050506020204" pitchFamily="18" charset="0"/>
              </a:rPr>
              <a:t>TRÒ CHƠI </a:t>
            </a:r>
          </a:p>
        </p:txBody>
      </p:sp>
      <p:sp>
        <p:nvSpPr>
          <p:cNvPr id="9" name="TextBox 8">
            <a:extLst>
              <a:ext uri="{FF2B5EF4-FFF2-40B4-BE49-F238E27FC236}">
                <a16:creationId xmlns:a16="http://schemas.microsoft.com/office/drawing/2014/main" id="{8BA13287-B380-4705-7A09-1CCE108ACB69}"/>
              </a:ext>
            </a:extLst>
          </p:cNvPr>
          <p:cNvSpPr txBox="1"/>
          <p:nvPr/>
        </p:nvSpPr>
        <p:spPr>
          <a:xfrm>
            <a:off x="809847" y="3629223"/>
            <a:ext cx="10728250" cy="2308324"/>
          </a:xfrm>
          <a:prstGeom prst="rect">
            <a:avLst/>
          </a:prstGeom>
          <a:noFill/>
        </p:spPr>
        <p:txBody>
          <a:bodyPr wrap="square" rtlCol="0">
            <a:spAutoFit/>
          </a:bodyPr>
          <a:lstStyle/>
          <a:p>
            <a:pPr algn="just"/>
            <a:r>
              <a:rPr lang="vi-VN" sz="3600" b="0" i="0" dirty="0">
                <a:effectLst/>
                <a:latin typeface="Calibri" panose="020F0502020204030204" pitchFamily="34" charset="0"/>
                <a:cs typeface="Calibri" panose="020F0502020204030204" pitchFamily="34" charset="0"/>
              </a:rPr>
              <a:t>Người quản trò sẽ hô: </a:t>
            </a:r>
            <a:r>
              <a:rPr lang="vi-VN" sz="3600" b="1" i="0" dirty="0">
                <a:effectLst/>
                <a:latin typeface="Calibri" panose="020F0502020204030204" pitchFamily="34" charset="0"/>
                <a:cs typeface="Calibri" panose="020F0502020204030204" pitchFamily="34" charset="0"/>
              </a:rPr>
              <a:t>“Bắn tên, bắn tên” </a:t>
            </a:r>
            <a:r>
              <a:rPr lang="vi-VN" sz="3600" b="0" i="0" dirty="0">
                <a:effectLst/>
                <a:latin typeface="Calibri" panose="020F0502020204030204" pitchFamily="34" charset="0"/>
                <a:cs typeface="Calibri" panose="020F0502020204030204" pitchFamily="34" charset="0"/>
              </a:rPr>
              <a:t>và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vi-VN" sz="3600" b="0" i="0" dirty="0">
                <a:effectLst/>
                <a:latin typeface="Calibri" panose="020F0502020204030204" pitchFamily="34" charset="0"/>
                <a:cs typeface="Calibri" panose="020F0502020204030204" pitchFamily="34" charset="0"/>
              </a:rPr>
              <a:t> sẽ đáp lại: </a:t>
            </a:r>
            <a:r>
              <a:rPr lang="vi-VN" sz="3600" b="1" i="0" dirty="0">
                <a:effectLst/>
                <a:latin typeface="Calibri" panose="020F0502020204030204" pitchFamily="34" charset="0"/>
                <a:cs typeface="Calibri" panose="020F0502020204030204" pitchFamily="34" charset="0"/>
              </a:rPr>
              <a:t>“tên gì, tên gì”. </a:t>
            </a:r>
            <a:r>
              <a:rPr lang="vi-VN" sz="3600" b="0" i="0" dirty="0">
                <a:effectLst/>
                <a:latin typeface="Calibri" panose="020F0502020204030204" pitchFamily="34" charset="0"/>
                <a:cs typeface="Calibri" panose="020F0502020204030204" pitchFamily="34" charset="0"/>
              </a:rPr>
              <a:t>Sau đó, người quản trò sẽ gọi tên bạn học sinh trong lớp và đặt câu hỏi để bạn đó trả lời. Nếu trả lời đúng thì cả lớp sẽ vỗ tay hoan hô.</a:t>
            </a:r>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02E72-12AA-36B8-A5DA-6CEC665CF8D5}"/>
              </a:ext>
            </a:extLst>
          </p:cNvPr>
          <p:cNvPicPr>
            <a:picLocks noChangeAspect="1"/>
          </p:cNvPicPr>
          <p:nvPr/>
        </p:nvPicPr>
        <p:blipFill>
          <a:blip r:embed="rId3"/>
          <a:stretch>
            <a:fillRect/>
          </a:stretch>
        </p:blipFill>
        <p:spPr>
          <a:xfrm>
            <a:off x="3977454" y="2207793"/>
            <a:ext cx="4237087" cy="1609483"/>
          </a:xfrm>
          <a:prstGeom prst="rect">
            <a:avLst/>
          </a:prstGeom>
        </p:spPr>
      </p:pic>
    </p:spTree>
    <p:extLst>
      <p:ext uri="{BB962C8B-B14F-4D97-AF65-F5344CB8AC3E}">
        <p14:creationId xmlns:p14="http://schemas.microsoft.com/office/powerpoint/2010/main" val="187931475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ainbow over a farm&#10;&#10;Description automatically generated">
            <a:extLst>
              <a:ext uri="{FF2B5EF4-FFF2-40B4-BE49-F238E27FC236}">
                <a16:creationId xmlns:a16="http://schemas.microsoft.com/office/drawing/2014/main" id="{21683DAB-2355-2671-46B2-427FA56DF193}"/>
              </a:ext>
            </a:extLst>
          </p:cNvPr>
          <p:cNvPicPr>
            <a:picLocks noGrp="1" noRo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pic>
        <p:nvPicPr>
          <p:cNvPr id="6" name="Picture 5" descr="A white rectangular frame with a rainbow and clouds&#10;&#10;Description automatically generated">
            <a:extLst>
              <a:ext uri="{FF2B5EF4-FFF2-40B4-BE49-F238E27FC236}">
                <a16:creationId xmlns:a16="http://schemas.microsoft.com/office/drawing/2014/main" id="{60CCFA55-50CE-AA46-ADE2-3AFE5DA5BEB8}"/>
              </a:ext>
            </a:extLst>
          </p:cNvPr>
          <p:cNvPicPr>
            <a:picLocks noChangeAspect="1"/>
          </p:cNvPicPr>
          <p:nvPr/>
        </p:nvPicPr>
        <p:blipFill rotWithShape="1">
          <a:blip r:embed="rId3">
            <a:extLst>
              <a:ext uri="{28A0092B-C50C-407E-A947-70E740481C1C}">
                <a14:useLocalDpi xmlns:a14="http://schemas.microsoft.com/office/drawing/2010/main" val="0"/>
              </a:ext>
            </a:extLst>
          </a:blip>
          <a:srcRect l="18763" t="11628" r="18273" b="17054"/>
          <a:stretch/>
        </p:blipFill>
        <p:spPr>
          <a:xfrm>
            <a:off x="1998921" y="95694"/>
            <a:ext cx="8038213" cy="3540642"/>
          </a:xfrm>
          <a:prstGeom prst="rect">
            <a:avLst/>
          </a:prstGeom>
        </p:spPr>
      </p:pic>
      <p:sp>
        <p:nvSpPr>
          <p:cNvPr id="7" name="TextBox 6">
            <a:extLst>
              <a:ext uri="{FF2B5EF4-FFF2-40B4-BE49-F238E27FC236}">
                <a16:creationId xmlns:a16="http://schemas.microsoft.com/office/drawing/2014/main" id="{C26DC77D-055D-496B-E023-52E2B242D315}"/>
              </a:ext>
            </a:extLst>
          </p:cNvPr>
          <p:cNvSpPr txBox="1"/>
          <p:nvPr/>
        </p:nvSpPr>
        <p:spPr>
          <a:xfrm>
            <a:off x="2264735" y="1286255"/>
            <a:ext cx="7772399" cy="1446550"/>
          </a:xfrm>
          <a:prstGeom prst="rect">
            <a:avLst/>
          </a:prstGeom>
          <a:noFill/>
        </p:spPr>
        <p:txBody>
          <a:bodyPr wrap="square" rtlCol="0">
            <a:spAutoFit/>
          </a:bodyPr>
          <a:lstStyle/>
          <a:p>
            <a:r>
              <a:rPr lang="en-US" sz="4400" b="1" dirty="0" err="1">
                <a:solidFill>
                  <a:srgbClr val="0070C0"/>
                </a:solidFill>
              </a:rPr>
              <a:t>Mở</a:t>
            </a:r>
            <a:r>
              <a:rPr lang="en-US" sz="4400" b="1" dirty="0">
                <a:solidFill>
                  <a:srgbClr val="0070C0"/>
                </a:solidFill>
              </a:rPr>
              <a:t> </a:t>
            </a:r>
            <a:r>
              <a:rPr lang="en-US" sz="4400" b="1" err="1">
                <a:solidFill>
                  <a:srgbClr val="0070C0"/>
                </a:solidFill>
              </a:rPr>
              <a:t>bài</a:t>
            </a:r>
            <a:r>
              <a:rPr lang="en-US" sz="4400" b="1">
                <a:solidFill>
                  <a:srgbClr val="0070C0"/>
                </a:solidFill>
              </a:rPr>
              <a:t> gián tiếp cho </a:t>
            </a:r>
            <a:r>
              <a:rPr lang="en-US" sz="4400" b="1" dirty="0" err="1">
                <a:solidFill>
                  <a:srgbClr val="0070C0"/>
                </a:solidFill>
              </a:rPr>
              <a:t>bài</a:t>
            </a:r>
            <a:r>
              <a:rPr lang="en-US" sz="4400" b="1" dirty="0">
                <a:solidFill>
                  <a:srgbClr val="0070C0"/>
                </a:solidFill>
              </a:rPr>
              <a:t> </a:t>
            </a:r>
            <a:r>
              <a:rPr lang="en-US" sz="4400" b="1" err="1">
                <a:solidFill>
                  <a:srgbClr val="0070C0"/>
                </a:solidFill>
              </a:rPr>
              <a:t>văn</a:t>
            </a:r>
            <a:r>
              <a:rPr lang="en-US" sz="4400" b="1">
                <a:solidFill>
                  <a:srgbClr val="0070C0"/>
                </a:solidFill>
              </a:rPr>
              <a:t> tả người </a:t>
            </a:r>
            <a:r>
              <a:rPr lang="en-US" sz="4400" b="1" dirty="0" err="1">
                <a:solidFill>
                  <a:srgbClr val="0070C0"/>
                </a:solidFill>
              </a:rPr>
              <a:t>là</a:t>
            </a:r>
            <a:r>
              <a:rPr lang="en-US" sz="4400" b="1" dirty="0">
                <a:solidFill>
                  <a:srgbClr val="0070C0"/>
                </a:solidFill>
              </a:rPr>
              <a:t> </a:t>
            </a:r>
            <a:r>
              <a:rPr lang="en-US" sz="4400" b="1" dirty="0" err="1">
                <a:solidFill>
                  <a:srgbClr val="0070C0"/>
                </a:solidFill>
              </a:rPr>
              <a:t>như</a:t>
            </a:r>
            <a:r>
              <a:rPr lang="en-US" sz="4400" b="1" dirty="0">
                <a:solidFill>
                  <a:srgbClr val="0070C0"/>
                </a:solidFill>
              </a:rPr>
              <a:t> </a:t>
            </a:r>
            <a:r>
              <a:rPr lang="en-US" sz="4400" b="1" dirty="0" err="1">
                <a:solidFill>
                  <a:srgbClr val="0070C0"/>
                </a:solidFill>
              </a:rPr>
              <a:t>thế</a:t>
            </a:r>
            <a:r>
              <a:rPr lang="en-US" sz="4400" b="1" dirty="0">
                <a:solidFill>
                  <a:srgbClr val="0070C0"/>
                </a:solidFill>
              </a:rPr>
              <a:t> </a:t>
            </a:r>
            <a:r>
              <a:rPr lang="en-US" sz="4400" b="1" dirty="0" err="1">
                <a:solidFill>
                  <a:srgbClr val="0070C0"/>
                </a:solidFill>
              </a:rPr>
              <a:t>nào</a:t>
            </a:r>
            <a:r>
              <a:rPr lang="en-US" sz="4400" b="1" dirty="0">
                <a:solidFill>
                  <a:srgbClr val="0070C0"/>
                </a:solidFill>
              </a:rPr>
              <a:t>? </a:t>
            </a:r>
          </a:p>
        </p:txBody>
      </p:sp>
      <p:grpSp>
        <p:nvGrpSpPr>
          <p:cNvPr id="18" name="Group 17">
            <a:extLst>
              <a:ext uri="{FF2B5EF4-FFF2-40B4-BE49-F238E27FC236}">
                <a16:creationId xmlns:a16="http://schemas.microsoft.com/office/drawing/2014/main" id="{C8CC2381-8B35-E3F9-7C29-D4EE3E27C380}"/>
              </a:ext>
            </a:extLst>
          </p:cNvPr>
          <p:cNvGrpSpPr/>
          <p:nvPr/>
        </p:nvGrpSpPr>
        <p:grpSpPr>
          <a:xfrm>
            <a:off x="648522" y="4019060"/>
            <a:ext cx="11117179" cy="2498675"/>
            <a:chOff x="648522" y="4019060"/>
            <a:chExt cx="11117179" cy="2498675"/>
          </a:xfrm>
        </p:grpSpPr>
        <p:sp>
          <p:nvSpPr>
            <p:cNvPr id="8" name="Oval 7">
              <a:extLst>
                <a:ext uri="{FF2B5EF4-FFF2-40B4-BE49-F238E27FC236}">
                  <a16:creationId xmlns:a16="http://schemas.microsoft.com/office/drawing/2014/main" id="{02CF71F6-0914-7CCA-0359-951414F16336}"/>
                </a:ext>
              </a:extLst>
            </p:cNvPr>
            <p:cNvSpPr/>
            <p:nvPr/>
          </p:nvSpPr>
          <p:spPr>
            <a:xfrm>
              <a:off x="1528094" y="4019060"/>
              <a:ext cx="9135807" cy="2498675"/>
            </a:xfrm>
            <a:custGeom>
              <a:avLst/>
              <a:gdLst>
                <a:gd name="connsiteX0" fmla="*/ 0 w 9135807"/>
                <a:gd name="connsiteY0" fmla="*/ 1249338 h 2498675"/>
                <a:gd name="connsiteX1" fmla="*/ 4567904 w 9135807"/>
                <a:gd name="connsiteY1" fmla="*/ 0 h 2498675"/>
                <a:gd name="connsiteX2" fmla="*/ 9135808 w 9135807"/>
                <a:gd name="connsiteY2" fmla="*/ 1249338 h 2498675"/>
                <a:gd name="connsiteX3" fmla="*/ 4567904 w 9135807"/>
                <a:gd name="connsiteY3" fmla="*/ 2498676 h 2498675"/>
                <a:gd name="connsiteX4" fmla="*/ 0 w 9135807"/>
                <a:gd name="connsiteY4" fmla="*/ 1249338 h 249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807" h="2498675" fill="none" extrusionOk="0">
                  <a:moveTo>
                    <a:pt x="0" y="1249338"/>
                  </a:moveTo>
                  <a:cubicBezTo>
                    <a:pt x="377477" y="352477"/>
                    <a:pt x="2326751" y="-23737"/>
                    <a:pt x="4567904" y="0"/>
                  </a:cubicBezTo>
                  <a:cubicBezTo>
                    <a:pt x="6982194" y="68736"/>
                    <a:pt x="9220249" y="571934"/>
                    <a:pt x="9135808" y="1249338"/>
                  </a:cubicBezTo>
                  <a:cubicBezTo>
                    <a:pt x="9220079" y="1847416"/>
                    <a:pt x="6804865" y="2405591"/>
                    <a:pt x="4567904" y="2498676"/>
                  </a:cubicBezTo>
                  <a:cubicBezTo>
                    <a:pt x="1926000" y="2574496"/>
                    <a:pt x="64833" y="2064215"/>
                    <a:pt x="0" y="1249338"/>
                  </a:cubicBezTo>
                  <a:close/>
                </a:path>
                <a:path w="9135807" h="2498675" stroke="0" extrusionOk="0">
                  <a:moveTo>
                    <a:pt x="0" y="1249338"/>
                  </a:moveTo>
                  <a:cubicBezTo>
                    <a:pt x="304980" y="281774"/>
                    <a:pt x="2100283" y="139966"/>
                    <a:pt x="4567904" y="0"/>
                  </a:cubicBezTo>
                  <a:cubicBezTo>
                    <a:pt x="7066940" y="-13134"/>
                    <a:pt x="9026068" y="596082"/>
                    <a:pt x="9135808" y="1249338"/>
                  </a:cubicBezTo>
                  <a:cubicBezTo>
                    <a:pt x="9470627" y="2063098"/>
                    <a:pt x="7004795" y="2607500"/>
                    <a:pt x="4567904" y="2498676"/>
                  </a:cubicBezTo>
                  <a:cubicBezTo>
                    <a:pt x="2104251" y="2545239"/>
                    <a:pt x="-125751" y="2012060"/>
                    <a:pt x="0" y="1249338"/>
                  </a:cubicBezTo>
                  <a:close/>
                </a:path>
              </a:pathLst>
            </a:custGeom>
            <a:solidFill>
              <a:schemeClr val="accent4">
                <a:lumMod val="20000"/>
                <a:lumOff val="80000"/>
                <a:alpha val="78000"/>
              </a:schemeClr>
            </a:solidFill>
            <a:ln>
              <a:solidFill>
                <a:schemeClr val="accent4"/>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err="1">
                  <a:solidFill>
                    <a:srgbClr val="FF0000"/>
                  </a:solidFill>
                </a:rPr>
                <a:t>Nêu</a:t>
              </a:r>
              <a:r>
                <a:rPr lang="en-US" sz="4400" b="1">
                  <a:solidFill>
                    <a:srgbClr val="FF0000"/>
                  </a:solidFill>
                </a:rPr>
                <a:t> người, sự </a:t>
              </a:r>
              <a:r>
                <a:rPr lang="en-US" sz="4400" b="1" dirty="0" err="1">
                  <a:solidFill>
                    <a:srgbClr val="FF0000"/>
                  </a:solidFill>
                </a:rPr>
                <a:t>vật</a:t>
              </a:r>
              <a:r>
                <a:rPr lang="en-US" sz="4400" b="1" dirty="0">
                  <a:solidFill>
                    <a:srgbClr val="FF0000"/>
                  </a:solidFill>
                </a:rPr>
                <a:t>, </a:t>
              </a:r>
              <a:r>
                <a:rPr lang="en-US" sz="4400" b="1" dirty="0" err="1">
                  <a:solidFill>
                    <a:srgbClr val="FF0000"/>
                  </a:solidFill>
                </a:rPr>
                <a:t>hiện</a:t>
              </a:r>
              <a:r>
                <a:rPr lang="en-US" sz="4400" b="1" dirty="0">
                  <a:solidFill>
                    <a:srgbClr val="FF0000"/>
                  </a:solidFill>
                </a:rPr>
                <a:t> </a:t>
              </a:r>
              <a:r>
                <a:rPr lang="en-US" sz="4400" b="1" dirty="0" err="1">
                  <a:solidFill>
                    <a:srgbClr val="FF0000"/>
                  </a:solidFill>
                </a:rPr>
                <a:t>tượng</a:t>
              </a:r>
              <a:r>
                <a:rPr lang="en-US" sz="4400" b="1" dirty="0">
                  <a:solidFill>
                    <a:srgbClr val="FF0000"/>
                  </a:solidFill>
                </a:rPr>
                <a:t> </a:t>
              </a:r>
              <a:r>
                <a:rPr lang="en-US" sz="4400" b="1" err="1">
                  <a:solidFill>
                    <a:srgbClr val="FF0000"/>
                  </a:solidFill>
                </a:rPr>
                <a:t>có</a:t>
              </a:r>
              <a:r>
                <a:rPr lang="en-US" sz="4400" b="1">
                  <a:solidFill>
                    <a:srgbClr val="FF0000"/>
                  </a:solidFill>
                </a:rPr>
                <a:t> </a:t>
              </a:r>
              <a:r>
                <a:rPr lang="en-US" sz="4400" b="1" dirty="0">
                  <a:solidFill>
                    <a:srgbClr val="FF0000"/>
                  </a:solidFill>
                </a:rPr>
                <a:t> </a:t>
              </a:r>
              <a:r>
                <a:rPr lang="en-US" sz="4400" b="1">
                  <a:solidFill>
                    <a:srgbClr val="FF0000"/>
                  </a:solidFill>
                </a:rPr>
                <a:t>liên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để</a:t>
              </a:r>
              <a:r>
                <a:rPr lang="en-US" sz="4400" b="1" dirty="0">
                  <a:solidFill>
                    <a:srgbClr val="FF0000"/>
                  </a:solidFill>
                </a:rPr>
                <a:t> </a:t>
              </a:r>
              <a:r>
                <a:rPr lang="en-US" sz="4400" b="1" dirty="0" err="1">
                  <a:solidFill>
                    <a:srgbClr val="FF0000"/>
                  </a:solidFill>
                </a:rPr>
                <a:t>dẫn</a:t>
              </a:r>
              <a:r>
                <a:rPr lang="en-US" sz="4400" b="1" dirty="0">
                  <a:solidFill>
                    <a:srgbClr val="FF0000"/>
                  </a:solidFill>
                </a:rPr>
                <a:t> </a:t>
              </a:r>
              <a:r>
                <a:rPr lang="en-US" sz="4400" b="1" dirty="0" err="1">
                  <a:solidFill>
                    <a:srgbClr val="FF0000"/>
                  </a:solidFill>
                </a:rPr>
                <a:t>vào</a:t>
              </a:r>
              <a:r>
                <a:rPr lang="en-US" sz="4400" b="1" dirty="0">
                  <a:solidFill>
                    <a:srgbClr val="FF0000"/>
                  </a:solidFill>
                </a:rPr>
                <a:t> </a:t>
              </a:r>
              <a:r>
                <a:rPr lang="en-US" sz="4400" b="1" dirty="0" err="1">
                  <a:solidFill>
                    <a:srgbClr val="FF0000"/>
                  </a:solidFill>
                </a:rPr>
                <a:t>giới</a:t>
              </a:r>
              <a:r>
                <a:rPr lang="en-US" sz="4400" b="1" dirty="0">
                  <a:solidFill>
                    <a:srgbClr val="FF0000"/>
                  </a:solidFill>
                </a:rPr>
                <a:t> </a:t>
              </a:r>
              <a:r>
                <a:rPr lang="en-US" sz="4400" b="1" err="1">
                  <a:solidFill>
                    <a:srgbClr val="FF0000"/>
                  </a:solidFill>
                </a:rPr>
                <a:t>thiệu</a:t>
              </a:r>
              <a:r>
                <a:rPr lang="en-US" sz="4400" b="1">
                  <a:solidFill>
                    <a:srgbClr val="FF0000"/>
                  </a:solidFill>
                </a:rPr>
                <a:t> người định tả.</a:t>
              </a:r>
              <a:endParaRPr lang="en-US" sz="4400" b="1" dirty="0">
                <a:solidFill>
                  <a:srgbClr val="FF0000"/>
                </a:solidFill>
              </a:endParaRPr>
            </a:p>
          </p:txBody>
        </p:sp>
        <p:pic>
          <p:nvPicPr>
            <p:cNvPr id="13" name="Picture 12" descr="A light bulb with wings&#10;&#10;Description automatically generated">
              <a:extLst>
                <a:ext uri="{FF2B5EF4-FFF2-40B4-BE49-F238E27FC236}">
                  <a16:creationId xmlns:a16="http://schemas.microsoft.com/office/drawing/2014/main" id="{D051F7CB-4797-D00D-E19A-A1D100E86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155" r="50000" b="39070"/>
            <a:stretch/>
          </p:blipFill>
          <p:spPr>
            <a:xfrm rot="1252102">
              <a:off x="648522" y="4914863"/>
              <a:ext cx="909596" cy="707065"/>
            </a:xfrm>
            <a:prstGeom prst="rect">
              <a:avLst/>
            </a:prstGeom>
          </p:spPr>
        </p:pic>
        <p:pic>
          <p:nvPicPr>
            <p:cNvPr id="17" name="Picture 16" descr="A cartoon of a child reading a book&#10;&#10;Description automatically generated">
              <a:extLst>
                <a:ext uri="{FF2B5EF4-FFF2-40B4-BE49-F238E27FC236}">
                  <a16:creationId xmlns:a16="http://schemas.microsoft.com/office/drawing/2014/main" id="{9DE12BA4-46C0-82D6-4E35-890F3AA67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50" t="9147" r="36512" b="18449"/>
            <a:stretch/>
          </p:blipFill>
          <p:spPr>
            <a:xfrm>
              <a:off x="10663901" y="4444692"/>
              <a:ext cx="1101800" cy="1647409"/>
            </a:xfrm>
            <a:prstGeom prst="rect">
              <a:avLst/>
            </a:prstGeom>
          </p:spPr>
        </p:pic>
      </p:grpSp>
    </p:spTree>
    <p:extLst>
      <p:ext uri="{BB962C8B-B14F-4D97-AF65-F5344CB8AC3E}">
        <p14:creationId xmlns:p14="http://schemas.microsoft.com/office/powerpoint/2010/main" val="1849274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ainbow over a farm&#10;&#10;Description automatically generated">
            <a:extLst>
              <a:ext uri="{FF2B5EF4-FFF2-40B4-BE49-F238E27FC236}">
                <a16:creationId xmlns:a16="http://schemas.microsoft.com/office/drawing/2014/main" id="{21683DAB-2355-2671-46B2-427FA56DF193}"/>
              </a:ext>
            </a:extLst>
          </p:cNvPr>
          <p:cNvPicPr>
            <a:picLocks noGrp="1" noRo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pic>
        <p:nvPicPr>
          <p:cNvPr id="6" name="Picture 5" descr="A white rectangular frame with a rainbow and clouds&#10;&#10;Description automatically generated">
            <a:extLst>
              <a:ext uri="{FF2B5EF4-FFF2-40B4-BE49-F238E27FC236}">
                <a16:creationId xmlns:a16="http://schemas.microsoft.com/office/drawing/2014/main" id="{60CCFA55-50CE-AA46-ADE2-3AFE5DA5BEB8}"/>
              </a:ext>
            </a:extLst>
          </p:cNvPr>
          <p:cNvPicPr>
            <a:picLocks noChangeAspect="1"/>
          </p:cNvPicPr>
          <p:nvPr/>
        </p:nvPicPr>
        <p:blipFill rotWithShape="1">
          <a:blip r:embed="rId3">
            <a:extLst>
              <a:ext uri="{28A0092B-C50C-407E-A947-70E740481C1C}">
                <a14:useLocalDpi xmlns:a14="http://schemas.microsoft.com/office/drawing/2010/main" val="0"/>
              </a:ext>
            </a:extLst>
          </a:blip>
          <a:srcRect l="18763" t="11628" r="18273" b="17054"/>
          <a:stretch/>
        </p:blipFill>
        <p:spPr>
          <a:xfrm>
            <a:off x="2211572" y="239209"/>
            <a:ext cx="8038213" cy="3540642"/>
          </a:xfrm>
          <a:prstGeom prst="rect">
            <a:avLst/>
          </a:prstGeom>
        </p:spPr>
      </p:pic>
      <p:sp>
        <p:nvSpPr>
          <p:cNvPr id="7" name="TextBox 6">
            <a:extLst>
              <a:ext uri="{FF2B5EF4-FFF2-40B4-BE49-F238E27FC236}">
                <a16:creationId xmlns:a16="http://schemas.microsoft.com/office/drawing/2014/main" id="{C26DC77D-055D-496B-E023-52E2B242D315}"/>
              </a:ext>
            </a:extLst>
          </p:cNvPr>
          <p:cNvSpPr txBox="1"/>
          <p:nvPr/>
        </p:nvSpPr>
        <p:spPr>
          <a:xfrm>
            <a:off x="2633331" y="1429770"/>
            <a:ext cx="77723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Mở</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trực</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tiếp</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err="1">
                <a:ln>
                  <a:noFill/>
                </a:ln>
                <a:solidFill>
                  <a:srgbClr val="0070C0"/>
                </a:solidFill>
                <a:effectLst/>
                <a:uLnTx/>
                <a:uFillTx/>
                <a:latin typeface="Calibri" panose="020F0502020204030204"/>
                <a:ea typeface="+mn-ea"/>
                <a:cs typeface="+mn-cs"/>
              </a:rPr>
              <a:t>văn</a:t>
            </a:r>
            <a:r>
              <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rPr>
              <a:t> tả</a:t>
            </a:r>
            <a:r>
              <a:rPr kumimoji="0" lang="en-US" sz="4400" b="1" i="0" u="none" strike="noStrike" kern="1200" cap="none" spc="0" normalizeH="0" noProof="0">
                <a:ln>
                  <a:noFill/>
                </a:ln>
                <a:solidFill>
                  <a:srgbClr val="0070C0"/>
                </a:solidFill>
                <a:effectLst/>
                <a:uLnTx/>
                <a:uFillTx/>
                <a:latin typeface="Calibri" panose="020F0502020204030204"/>
                <a:ea typeface="+mn-ea"/>
                <a:cs typeface="+mn-cs"/>
              </a:rPr>
              <a:t> người</a:t>
            </a:r>
            <a:r>
              <a:rPr kumimoji="0" lang="en-US" sz="44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như</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grpSp>
        <p:nvGrpSpPr>
          <p:cNvPr id="18" name="Group 17">
            <a:extLst>
              <a:ext uri="{FF2B5EF4-FFF2-40B4-BE49-F238E27FC236}">
                <a16:creationId xmlns:a16="http://schemas.microsoft.com/office/drawing/2014/main" id="{C8CC2381-8B35-E3F9-7C29-D4EE3E27C380}"/>
              </a:ext>
            </a:extLst>
          </p:cNvPr>
          <p:cNvGrpSpPr/>
          <p:nvPr/>
        </p:nvGrpSpPr>
        <p:grpSpPr>
          <a:xfrm>
            <a:off x="1528095" y="4019060"/>
            <a:ext cx="9135807" cy="2392539"/>
            <a:chOff x="1528094" y="4019060"/>
            <a:chExt cx="9135807" cy="2498675"/>
          </a:xfrm>
        </p:grpSpPr>
        <p:sp>
          <p:nvSpPr>
            <p:cNvPr id="8" name="Oval 7">
              <a:extLst>
                <a:ext uri="{FF2B5EF4-FFF2-40B4-BE49-F238E27FC236}">
                  <a16:creationId xmlns:a16="http://schemas.microsoft.com/office/drawing/2014/main" id="{02CF71F6-0914-7CCA-0359-951414F16336}"/>
                </a:ext>
              </a:extLst>
            </p:cNvPr>
            <p:cNvSpPr/>
            <p:nvPr/>
          </p:nvSpPr>
          <p:spPr>
            <a:xfrm>
              <a:off x="1528094" y="4019060"/>
              <a:ext cx="9135807" cy="2498675"/>
            </a:xfrm>
            <a:custGeom>
              <a:avLst/>
              <a:gdLst>
                <a:gd name="connsiteX0" fmla="*/ 0 w 9135807"/>
                <a:gd name="connsiteY0" fmla="*/ 1249338 h 2498675"/>
                <a:gd name="connsiteX1" fmla="*/ 4567904 w 9135807"/>
                <a:gd name="connsiteY1" fmla="*/ 0 h 2498675"/>
                <a:gd name="connsiteX2" fmla="*/ 9135808 w 9135807"/>
                <a:gd name="connsiteY2" fmla="*/ 1249338 h 2498675"/>
                <a:gd name="connsiteX3" fmla="*/ 4567904 w 9135807"/>
                <a:gd name="connsiteY3" fmla="*/ 2498676 h 2498675"/>
                <a:gd name="connsiteX4" fmla="*/ 0 w 9135807"/>
                <a:gd name="connsiteY4" fmla="*/ 1249338 h 249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807" h="2498675" fill="none" extrusionOk="0">
                  <a:moveTo>
                    <a:pt x="0" y="1249338"/>
                  </a:moveTo>
                  <a:cubicBezTo>
                    <a:pt x="377477" y="352477"/>
                    <a:pt x="2326751" y="-23737"/>
                    <a:pt x="4567904" y="0"/>
                  </a:cubicBezTo>
                  <a:cubicBezTo>
                    <a:pt x="6982194" y="68736"/>
                    <a:pt x="9220249" y="571934"/>
                    <a:pt x="9135808" y="1249338"/>
                  </a:cubicBezTo>
                  <a:cubicBezTo>
                    <a:pt x="9220079" y="1847416"/>
                    <a:pt x="6804865" y="2405591"/>
                    <a:pt x="4567904" y="2498676"/>
                  </a:cubicBezTo>
                  <a:cubicBezTo>
                    <a:pt x="1926000" y="2574496"/>
                    <a:pt x="64833" y="2064215"/>
                    <a:pt x="0" y="1249338"/>
                  </a:cubicBezTo>
                  <a:close/>
                </a:path>
                <a:path w="9135807" h="2498675" stroke="0" extrusionOk="0">
                  <a:moveTo>
                    <a:pt x="0" y="1249338"/>
                  </a:moveTo>
                  <a:cubicBezTo>
                    <a:pt x="304980" y="281774"/>
                    <a:pt x="2100283" y="139966"/>
                    <a:pt x="4567904" y="0"/>
                  </a:cubicBezTo>
                  <a:cubicBezTo>
                    <a:pt x="7066940" y="-13134"/>
                    <a:pt x="9026068" y="596082"/>
                    <a:pt x="9135808" y="1249338"/>
                  </a:cubicBezTo>
                  <a:cubicBezTo>
                    <a:pt x="9470627" y="2063098"/>
                    <a:pt x="7004795" y="2607500"/>
                    <a:pt x="4567904" y="2498676"/>
                  </a:cubicBezTo>
                  <a:cubicBezTo>
                    <a:pt x="2104251" y="2545239"/>
                    <a:pt x="-125751" y="2012060"/>
                    <a:pt x="0" y="1249338"/>
                  </a:cubicBezTo>
                  <a:close/>
                </a:path>
              </a:pathLst>
            </a:custGeom>
            <a:solidFill>
              <a:schemeClr val="accent4">
                <a:lumMod val="20000"/>
                <a:lumOff val="80000"/>
                <a:alpha val="78000"/>
              </a:schemeClr>
            </a:solidFill>
            <a:ln>
              <a:solidFill>
                <a:schemeClr val="accent4"/>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rPr>
                <a:t>  </a:t>
              </a:r>
              <a:r>
                <a:rPr lang="en-US" sz="4800" b="1" dirty="0" err="1">
                  <a:solidFill>
                    <a:srgbClr val="FF0000"/>
                  </a:solidFill>
                </a:rPr>
                <a:t>Giới</a:t>
              </a:r>
              <a:r>
                <a:rPr lang="en-US" sz="4800" b="1" dirty="0">
                  <a:solidFill>
                    <a:srgbClr val="FF0000"/>
                  </a:solidFill>
                </a:rPr>
                <a:t> </a:t>
              </a:r>
              <a:r>
                <a:rPr lang="en-US" sz="4800" b="1" dirty="0" err="1">
                  <a:solidFill>
                    <a:srgbClr val="FF0000"/>
                  </a:solidFill>
                </a:rPr>
                <a:t>thiệu</a:t>
              </a:r>
              <a:r>
                <a:rPr lang="en-US" sz="4800" b="1" dirty="0">
                  <a:solidFill>
                    <a:srgbClr val="FF0000"/>
                  </a:solidFill>
                </a:rPr>
                <a:t> </a:t>
              </a:r>
              <a:r>
                <a:rPr lang="en-US" sz="4800" b="1" dirty="0" err="1">
                  <a:solidFill>
                    <a:srgbClr val="FF0000"/>
                  </a:solidFill>
                </a:rPr>
                <a:t>chung</a:t>
              </a:r>
              <a:r>
                <a:rPr lang="en-US" sz="4800" b="1" dirty="0">
                  <a:solidFill>
                    <a:srgbClr val="FF0000"/>
                  </a:solidFill>
                </a:rPr>
                <a:t> </a:t>
              </a:r>
              <a:r>
                <a:rPr lang="en-US" sz="4800" b="1" err="1">
                  <a:solidFill>
                    <a:srgbClr val="FF0000"/>
                  </a:solidFill>
                </a:rPr>
                <a:t>về</a:t>
              </a:r>
              <a:r>
                <a:rPr lang="en-US" sz="4800" b="1">
                  <a:solidFill>
                    <a:srgbClr val="FF0000"/>
                  </a:solidFill>
                </a:rPr>
                <a:t> người định tả.</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2" descr="A light bulb with wings&#10;&#10;Description automatically generated">
              <a:extLst>
                <a:ext uri="{FF2B5EF4-FFF2-40B4-BE49-F238E27FC236}">
                  <a16:creationId xmlns:a16="http://schemas.microsoft.com/office/drawing/2014/main" id="{D051F7CB-4797-D00D-E19A-A1D100E86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155" r="50000" b="39070"/>
            <a:stretch/>
          </p:blipFill>
          <p:spPr>
            <a:xfrm rot="1252102">
              <a:off x="1863979" y="4923470"/>
              <a:ext cx="909596" cy="707065"/>
            </a:xfrm>
            <a:prstGeom prst="rect">
              <a:avLst/>
            </a:prstGeom>
          </p:spPr>
        </p:pic>
        <p:pic>
          <p:nvPicPr>
            <p:cNvPr id="17" name="Picture 16" descr="A cartoon of a child reading a book&#10;&#10;Description automatically generated">
              <a:extLst>
                <a:ext uri="{FF2B5EF4-FFF2-40B4-BE49-F238E27FC236}">
                  <a16:creationId xmlns:a16="http://schemas.microsoft.com/office/drawing/2014/main" id="{9DE12BA4-46C0-82D6-4E35-890F3AA67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50" t="9147" r="36512" b="18449"/>
            <a:stretch/>
          </p:blipFill>
          <p:spPr>
            <a:xfrm>
              <a:off x="9431298" y="4444692"/>
              <a:ext cx="1101800" cy="1647409"/>
            </a:xfrm>
            <a:prstGeom prst="rect">
              <a:avLst/>
            </a:prstGeom>
          </p:spPr>
        </p:pic>
      </p:grpSp>
    </p:spTree>
    <p:extLst>
      <p:ext uri="{BB962C8B-B14F-4D97-AF65-F5344CB8AC3E}">
        <p14:creationId xmlns:p14="http://schemas.microsoft.com/office/powerpoint/2010/main" val="2149531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ainbow over a farm&#10;&#10;Description automatically generated">
            <a:extLst>
              <a:ext uri="{FF2B5EF4-FFF2-40B4-BE49-F238E27FC236}">
                <a16:creationId xmlns:a16="http://schemas.microsoft.com/office/drawing/2014/main" id="{21683DAB-2355-2671-46B2-427FA56DF193}"/>
              </a:ext>
            </a:extLst>
          </p:cNvPr>
          <p:cNvPicPr>
            <a:picLocks noGrp="1" noRo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b="19"/>
          <a:stretch/>
        </p:blipFill>
        <p:spPr>
          <a:xfrm>
            <a:off x="0" y="0"/>
            <a:ext cx="12191999" cy="6858000"/>
          </a:xfrm>
          <a:prstGeom prst="rect">
            <a:avLst/>
          </a:prstGeom>
        </p:spPr>
      </p:pic>
      <p:pic>
        <p:nvPicPr>
          <p:cNvPr id="6" name="Picture 5" descr="A white rectangular frame with a rainbow and clouds&#10;&#10;Description automatically generated">
            <a:extLst>
              <a:ext uri="{FF2B5EF4-FFF2-40B4-BE49-F238E27FC236}">
                <a16:creationId xmlns:a16="http://schemas.microsoft.com/office/drawing/2014/main" id="{60CCFA55-50CE-AA46-ADE2-3AFE5DA5BEB8}"/>
              </a:ext>
            </a:extLst>
          </p:cNvPr>
          <p:cNvPicPr>
            <a:picLocks noChangeAspect="1"/>
          </p:cNvPicPr>
          <p:nvPr/>
        </p:nvPicPr>
        <p:blipFill rotWithShape="1">
          <a:blip r:embed="rId3">
            <a:extLst>
              <a:ext uri="{28A0092B-C50C-407E-A947-70E740481C1C}">
                <a14:useLocalDpi xmlns:a14="http://schemas.microsoft.com/office/drawing/2010/main" val="0"/>
              </a:ext>
            </a:extLst>
          </a:blip>
          <a:srcRect l="18763" t="11628" r="18273" b="17054"/>
          <a:stretch/>
        </p:blipFill>
        <p:spPr>
          <a:xfrm>
            <a:off x="1998921" y="95694"/>
            <a:ext cx="8038213" cy="3540642"/>
          </a:xfrm>
          <a:prstGeom prst="rect">
            <a:avLst/>
          </a:prstGeom>
        </p:spPr>
      </p:pic>
      <p:sp>
        <p:nvSpPr>
          <p:cNvPr id="7" name="TextBox 6">
            <a:extLst>
              <a:ext uri="{FF2B5EF4-FFF2-40B4-BE49-F238E27FC236}">
                <a16:creationId xmlns:a16="http://schemas.microsoft.com/office/drawing/2014/main" id="{C26DC77D-055D-496B-E023-52E2B242D315}"/>
              </a:ext>
            </a:extLst>
          </p:cNvPr>
          <p:cNvSpPr txBox="1"/>
          <p:nvPr/>
        </p:nvSpPr>
        <p:spPr>
          <a:xfrm>
            <a:off x="2575843" y="1019629"/>
            <a:ext cx="7040308"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200" b="1" dirty="0">
                <a:solidFill>
                  <a:srgbClr val="0070C0"/>
                </a:solidFill>
                <a:latin typeface="Calibri" panose="020F0502020204030204"/>
              </a:rPr>
              <a:t>B</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ài</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err="1">
                <a:ln>
                  <a:noFill/>
                </a:ln>
                <a:solidFill>
                  <a:srgbClr val="0070C0"/>
                </a:solidFill>
                <a:effectLst/>
                <a:uLnTx/>
                <a:uFillTx/>
                <a:latin typeface="Calibri" panose="020F0502020204030204"/>
                <a:ea typeface="+mn-ea"/>
                <a:cs typeface="+mn-cs"/>
              </a:rPr>
              <a:t>văn</a:t>
            </a:r>
            <a:r>
              <a:rPr kumimoji="0" lang="en-US" sz="5200" b="1" i="0" u="none" strike="noStrike" kern="1200" cap="none" spc="0" normalizeH="0" baseline="0" noProof="0">
                <a:ln>
                  <a:noFill/>
                </a:ln>
                <a:solidFill>
                  <a:srgbClr val="0070C0"/>
                </a:solidFill>
                <a:effectLst/>
                <a:uLnTx/>
                <a:uFillTx/>
                <a:latin typeface="Calibri" panose="020F0502020204030204"/>
                <a:ea typeface="+mn-ea"/>
                <a:cs typeface="+mn-cs"/>
              </a:rPr>
              <a:t> tả </a:t>
            </a:r>
            <a:r>
              <a:rPr lang="en-US" sz="5200" b="1">
                <a:solidFill>
                  <a:srgbClr val="0070C0"/>
                </a:solidFill>
                <a:latin typeface="Calibri" panose="020F0502020204030204"/>
              </a:rPr>
              <a:t>người</a:t>
            </a:r>
            <a:r>
              <a:rPr kumimoji="0" lang="en-US" sz="52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thường</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gồm</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mấy</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phần</a:t>
            </a:r>
            <a:r>
              <a:rPr lang="en-US" sz="5200" b="1" dirty="0">
                <a:solidFill>
                  <a:srgbClr val="0070C0"/>
                </a:solidFill>
                <a:latin typeface="Calibri" panose="020F0502020204030204"/>
              </a:rPr>
              <a:t>? </a:t>
            </a:r>
            <a:r>
              <a:rPr lang="en-US" sz="5200" b="1" dirty="0" err="1">
                <a:solidFill>
                  <a:srgbClr val="0070C0"/>
                </a:solidFill>
                <a:latin typeface="Calibri" panose="020F0502020204030204"/>
              </a:rPr>
              <a:t>Đó</a:t>
            </a:r>
            <a:r>
              <a:rPr lang="en-US" sz="5200" b="1" dirty="0">
                <a:solidFill>
                  <a:srgbClr val="0070C0"/>
                </a:solidFill>
                <a:latin typeface="Calibri" panose="020F0502020204030204"/>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5200" b="1" i="0" u="none" strike="noStrike" kern="1200" cap="none" spc="0" normalizeH="0" baseline="0" noProof="0" dirty="0" err="1">
                <a:ln>
                  <a:noFill/>
                </a:ln>
                <a:solidFill>
                  <a:srgbClr val="0070C0"/>
                </a:solidFill>
                <a:effectLst/>
                <a:uLnTx/>
                <a:uFillTx/>
                <a:latin typeface="Calibri" panose="020F0502020204030204"/>
                <a:ea typeface="+mn-ea"/>
                <a:cs typeface="+mn-cs"/>
              </a:rPr>
              <a:t>gì</a:t>
            </a:r>
            <a:r>
              <a:rPr kumimoji="0" lang="en-US" sz="5200" b="1" i="0" u="none" strike="noStrike" kern="1200" cap="none" spc="0" normalizeH="0" baseline="0" noProof="0" dirty="0">
                <a:ln>
                  <a:noFill/>
                </a:ln>
                <a:solidFill>
                  <a:srgbClr val="0070C0"/>
                </a:solidFill>
                <a:effectLst/>
                <a:uLnTx/>
                <a:uFillTx/>
                <a:latin typeface="Calibri" panose="020F0502020204030204"/>
                <a:ea typeface="+mn-ea"/>
                <a:cs typeface="+mn-cs"/>
              </a:rPr>
              <a:t>? </a:t>
            </a:r>
          </a:p>
        </p:txBody>
      </p:sp>
      <p:grpSp>
        <p:nvGrpSpPr>
          <p:cNvPr id="18" name="Group 17">
            <a:extLst>
              <a:ext uri="{FF2B5EF4-FFF2-40B4-BE49-F238E27FC236}">
                <a16:creationId xmlns:a16="http://schemas.microsoft.com/office/drawing/2014/main" id="{C8CC2381-8B35-E3F9-7C29-D4EE3E27C380}"/>
              </a:ext>
            </a:extLst>
          </p:cNvPr>
          <p:cNvGrpSpPr/>
          <p:nvPr/>
        </p:nvGrpSpPr>
        <p:grpSpPr>
          <a:xfrm>
            <a:off x="993222" y="4019060"/>
            <a:ext cx="10353467" cy="2498675"/>
            <a:chOff x="993222" y="4019060"/>
            <a:chExt cx="10353467" cy="2498675"/>
          </a:xfrm>
        </p:grpSpPr>
        <p:sp>
          <p:nvSpPr>
            <p:cNvPr id="8" name="Oval 7">
              <a:extLst>
                <a:ext uri="{FF2B5EF4-FFF2-40B4-BE49-F238E27FC236}">
                  <a16:creationId xmlns:a16="http://schemas.microsoft.com/office/drawing/2014/main" id="{02CF71F6-0914-7CCA-0359-951414F16336}"/>
                </a:ext>
              </a:extLst>
            </p:cNvPr>
            <p:cNvSpPr/>
            <p:nvPr/>
          </p:nvSpPr>
          <p:spPr>
            <a:xfrm>
              <a:off x="1528094" y="4019060"/>
              <a:ext cx="9135807" cy="2498675"/>
            </a:xfrm>
            <a:custGeom>
              <a:avLst/>
              <a:gdLst>
                <a:gd name="connsiteX0" fmla="*/ 0 w 9135807"/>
                <a:gd name="connsiteY0" fmla="*/ 1249338 h 2498675"/>
                <a:gd name="connsiteX1" fmla="*/ 4567904 w 9135807"/>
                <a:gd name="connsiteY1" fmla="*/ 0 h 2498675"/>
                <a:gd name="connsiteX2" fmla="*/ 9135808 w 9135807"/>
                <a:gd name="connsiteY2" fmla="*/ 1249338 h 2498675"/>
                <a:gd name="connsiteX3" fmla="*/ 4567904 w 9135807"/>
                <a:gd name="connsiteY3" fmla="*/ 2498676 h 2498675"/>
                <a:gd name="connsiteX4" fmla="*/ 0 w 9135807"/>
                <a:gd name="connsiteY4" fmla="*/ 1249338 h 249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5807" h="2498675" fill="none" extrusionOk="0">
                  <a:moveTo>
                    <a:pt x="0" y="1249338"/>
                  </a:moveTo>
                  <a:cubicBezTo>
                    <a:pt x="377477" y="352477"/>
                    <a:pt x="2326751" y="-23737"/>
                    <a:pt x="4567904" y="0"/>
                  </a:cubicBezTo>
                  <a:cubicBezTo>
                    <a:pt x="6982194" y="68736"/>
                    <a:pt x="9220249" y="571934"/>
                    <a:pt x="9135808" y="1249338"/>
                  </a:cubicBezTo>
                  <a:cubicBezTo>
                    <a:pt x="9220079" y="1847416"/>
                    <a:pt x="6804865" y="2405591"/>
                    <a:pt x="4567904" y="2498676"/>
                  </a:cubicBezTo>
                  <a:cubicBezTo>
                    <a:pt x="1926000" y="2574496"/>
                    <a:pt x="64833" y="2064215"/>
                    <a:pt x="0" y="1249338"/>
                  </a:cubicBezTo>
                  <a:close/>
                </a:path>
                <a:path w="9135807" h="2498675" stroke="0" extrusionOk="0">
                  <a:moveTo>
                    <a:pt x="0" y="1249338"/>
                  </a:moveTo>
                  <a:cubicBezTo>
                    <a:pt x="304980" y="281774"/>
                    <a:pt x="2100283" y="139966"/>
                    <a:pt x="4567904" y="0"/>
                  </a:cubicBezTo>
                  <a:cubicBezTo>
                    <a:pt x="7066940" y="-13134"/>
                    <a:pt x="9026068" y="596082"/>
                    <a:pt x="9135808" y="1249338"/>
                  </a:cubicBezTo>
                  <a:cubicBezTo>
                    <a:pt x="9470627" y="2063098"/>
                    <a:pt x="7004795" y="2607500"/>
                    <a:pt x="4567904" y="2498676"/>
                  </a:cubicBezTo>
                  <a:cubicBezTo>
                    <a:pt x="2104251" y="2545239"/>
                    <a:pt x="-125751" y="2012060"/>
                    <a:pt x="0" y="1249338"/>
                  </a:cubicBezTo>
                  <a:close/>
                </a:path>
              </a:pathLst>
            </a:custGeom>
            <a:solidFill>
              <a:schemeClr val="accent4">
                <a:lumMod val="20000"/>
                <a:lumOff val="80000"/>
                <a:alpha val="78000"/>
              </a:schemeClr>
            </a:solidFill>
            <a:ln>
              <a:solidFill>
                <a:schemeClr val="accent4"/>
              </a:solidFill>
              <a:extLst>
                <a:ext uri="{C807C97D-BFC1-408E-A445-0C87EB9F89A2}">
                  <ask:lineSketchStyleProps xmlns:ask="http://schemas.microsoft.com/office/drawing/2018/sketchyshapes" sd="1808761005">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err="1">
                  <a:ln>
                    <a:noFill/>
                  </a:ln>
                  <a:solidFill>
                    <a:srgbClr val="FF0000"/>
                  </a:solidFill>
                  <a:effectLst/>
                  <a:uLnTx/>
                  <a:uFillTx/>
                  <a:latin typeface="Calibri" panose="020F0502020204030204"/>
                  <a:ea typeface="+mn-ea"/>
                  <a:cs typeface="+mn-cs"/>
                </a:rPr>
                <a:t>văn</a:t>
              </a: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 tả người thường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mở</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thân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pic>
          <p:nvPicPr>
            <p:cNvPr id="13" name="Picture 12" descr="A light bulb with wings&#10;&#10;Description automatically generated">
              <a:extLst>
                <a:ext uri="{FF2B5EF4-FFF2-40B4-BE49-F238E27FC236}">
                  <a16:creationId xmlns:a16="http://schemas.microsoft.com/office/drawing/2014/main" id="{D051F7CB-4797-D00D-E19A-A1D100E86F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94" t="20155" r="50000" b="39070"/>
            <a:stretch/>
          </p:blipFill>
          <p:spPr>
            <a:xfrm rot="1252102">
              <a:off x="993222" y="5192805"/>
              <a:ext cx="909596" cy="707065"/>
            </a:xfrm>
            <a:prstGeom prst="rect">
              <a:avLst/>
            </a:prstGeom>
          </p:spPr>
        </p:pic>
        <p:pic>
          <p:nvPicPr>
            <p:cNvPr id="17" name="Picture 16" descr="A cartoon of a child reading a book&#10;&#10;Description automatically generated">
              <a:extLst>
                <a:ext uri="{FF2B5EF4-FFF2-40B4-BE49-F238E27FC236}">
                  <a16:creationId xmlns:a16="http://schemas.microsoft.com/office/drawing/2014/main" id="{9DE12BA4-46C0-82D6-4E35-890F3AA674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50" t="9147" r="36512" b="18449"/>
            <a:stretch/>
          </p:blipFill>
          <p:spPr>
            <a:xfrm>
              <a:off x="10244889" y="4557019"/>
              <a:ext cx="1101800" cy="1647409"/>
            </a:xfrm>
            <a:prstGeom prst="rect">
              <a:avLst/>
            </a:prstGeom>
          </p:spPr>
        </p:pic>
      </p:grpSp>
    </p:spTree>
    <p:extLst>
      <p:ext uri="{BB962C8B-B14F-4D97-AF65-F5344CB8AC3E}">
        <p14:creationId xmlns:p14="http://schemas.microsoft.com/office/powerpoint/2010/main" val="3122663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and dogs in a yard&#10;&#10;Description automatically generated">
            <a:extLst>
              <a:ext uri="{FF2B5EF4-FFF2-40B4-BE49-F238E27FC236}">
                <a16:creationId xmlns:a16="http://schemas.microsoft.com/office/drawing/2014/main" id="{FCB04F85-16D0-2F0D-1E75-E26A59C5109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070E96E3-1CBB-84AE-BB82-AF10B810BF9F}"/>
              </a:ext>
            </a:extLst>
          </p:cNvPr>
          <p:cNvPicPr>
            <a:picLocks noChangeAspect="1"/>
          </p:cNvPicPr>
          <p:nvPr/>
        </p:nvPicPr>
        <p:blipFill>
          <a:blip r:embed="rId3"/>
          <a:stretch>
            <a:fillRect/>
          </a:stretch>
        </p:blipFill>
        <p:spPr>
          <a:xfrm>
            <a:off x="1889757" y="484548"/>
            <a:ext cx="7870618" cy="1926503"/>
          </a:xfrm>
          <a:prstGeom prst="rect">
            <a:avLst/>
          </a:prstGeom>
        </p:spPr>
      </p:pic>
    </p:spTree>
    <p:extLst>
      <p:ext uri="{BB962C8B-B14F-4D97-AF65-F5344CB8AC3E}">
        <p14:creationId xmlns:p14="http://schemas.microsoft.com/office/powerpoint/2010/main" val="2345926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2" name="Rounded Rectangle 11"/>
          <p:cNvSpPr/>
          <p:nvPr/>
        </p:nvSpPr>
        <p:spPr>
          <a:xfrm>
            <a:off x="0" y="0"/>
            <a:ext cx="12192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78619" b="59596"/>
          <a:stretch/>
        </p:blipFill>
        <p:spPr>
          <a:xfrm>
            <a:off x="763390" y="220940"/>
            <a:ext cx="1131753" cy="120304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r="7576"/>
          <a:stretch/>
        </p:blipFill>
        <p:spPr>
          <a:xfrm>
            <a:off x="651932" y="1279799"/>
            <a:ext cx="11056380" cy="3761545"/>
          </a:xfrm>
          <a:prstGeom prst="rect">
            <a:avLst/>
          </a:prstGeom>
        </p:spPr>
      </p:pic>
      <p:sp>
        <p:nvSpPr>
          <p:cNvPr id="15" name="TextBox 14"/>
          <p:cNvSpPr txBox="1"/>
          <p:nvPr/>
        </p:nvSpPr>
        <p:spPr>
          <a:xfrm>
            <a:off x="1270000" y="1632039"/>
            <a:ext cx="9880599" cy="3108543"/>
          </a:xfrm>
          <a:prstGeom prst="rect">
            <a:avLst/>
          </a:prstGeom>
          <a:noFill/>
        </p:spPr>
        <p:txBody>
          <a:bodyPr wrap="square" rtlCol="0">
            <a:spAutoFit/>
          </a:bodyPr>
          <a:lstStyle/>
          <a:p>
            <a:pPr algn="just"/>
            <a:r>
              <a:rPr lang="en-US" sz="2800"/>
              <a:t>	</a:t>
            </a:r>
            <a:r>
              <a:rPr lang="vi-VN" sz="2800"/>
              <a:t>Bé Bông thật dễ thương. Khuôn mặt em bầu bĩnh, hai</a:t>
            </a:r>
          </a:p>
          <a:p>
            <a:pPr algn="just"/>
            <a:r>
              <a:rPr lang="vi-VN" sz="2800"/>
              <a:t>má phúng phính, căng mịn khiến ai nhìn cũng muốn nựng.</a:t>
            </a:r>
          </a:p>
          <a:p>
            <a:pPr algn="just"/>
            <a:r>
              <a:rPr lang="vi-VN" sz="2800"/>
              <a:t>Đôi mắt tròn xoe, lúc nào cũng long lanh. Môi em đỏ hồng,</a:t>
            </a:r>
          </a:p>
          <a:p>
            <a:pPr algn="just"/>
            <a:r>
              <a:rPr lang="vi-VN" sz="2800"/>
              <a:t>chúm chím như nụ hoa đào. Mái tóc mềm, đen nhánh được</a:t>
            </a:r>
          </a:p>
          <a:p>
            <a:pPr algn="just"/>
            <a:r>
              <a:rPr lang="vi-VN" sz="2800"/>
              <a:t>tết thành hai bím nhỏ, lắc lư theo nhịp bước. Nhờ làn da</a:t>
            </a:r>
          </a:p>
          <a:p>
            <a:pPr algn="just"/>
            <a:r>
              <a:rPr lang="vi-VN" sz="2800"/>
              <a:t>trắng hồng, Bông chẳng khác gì một em búp bê.</a:t>
            </a:r>
          </a:p>
          <a:p>
            <a:pPr algn="just"/>
            <a:r>
              <a:rPr lang="en-US" sz="2800"/>
              <a:t>							</a:t>
            </a:r>
            <a:r>
              <a:rPr lang="vi-VN" sz="2800"/>
              <a:t>Lâm Anh</a:t>
            </a:r>
            <a:endParaRPr lang="en-US" sz="2800"/>
          </a:p>
        </p:txBody>
      </p:sp>
      <p:grpSp>
        <p:nvGrpSpPr>
          <p:cNvPr id="18" name="Group 17"/>
          <p:cNvGrpSpPr/>
          <p:nvPr/>
        </p:nvGrpSpPr>
        <p:grpSpPr>
          <a:xfrm>
            <a:off x="380456" y="1331277"/>
            <a:ext cx="1161021" cy="1007382"/>
            <a:chOff x="540779" y="1331277"/>
            <a:chExt cx="1161021" cy="1007382"/>
          </a:xfrm>
        </p:grpSpPr>
        <p:sp>
          <p:nvSpPr>
            <p:cNvPr id="17" name="Oval 16"/>
            <p:cNvSpPr/>
            <p:nvPr/>
          </p:nvSpPr>
          <p:spPr>
            <a:xfrm>
              <a:off x="540779" y="1331277"/>
              <a:ext cx="1161021" cy="100738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78788" b="59895"/>
            <a:stretch/>
          </p:blipFill>
          <p:spPr>
            <a:xfrm>
              <a:off x="746457" y="1448689"/>
              <a:ext cx="760915" cy="809227"/>
            </a:xfrm>
            <a:prstGeom prst="rect">
              <a:avLst/>
            </a:prstGeom>
          </p:spPr>
        </p:pic>
      </p:grpSp>
      <p:grpSp>
        <p:nvGrpSpPr>
          <p:cNvPr id="6" name="Group 5"/>
          <p:cNvGrpSpPr/>
          <p:nvPr/>
        </p:nvGrpSpPr>
        <p:grpSpPr>
          <a:xfrm>
            <a:off x="2241771" y="1"/>
            <a:ext cx="8841096" cy="1244600"/>
            <a:chOff x="2241771" y="1"/>
            <a:chExt cx="8841096" cy="1244600"/>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0" name="TextBox 9"/>
            <p:cNvSpPr txBox="1"/>
            <p:nvPr/>
          </p:nvSpPr>
          <p:spPr>
            <a:xfrm>
              <a:off x="3179474" y="476721"/>
              <a:ext cx="7712239" cy="646331"/>
            </a:xfrm>
            <a:prstGeom prst="rect">
              <a:avLst/>
            </a:prstGeom>
            <a:noFill/>
          </p:spPr>
          <p:txBody>
            <a:bodyPr wrap="none" rtlCol="0">
              <a:spAutoFit/>
            </a:bodyPr>
            <a:lstStyle/>
            <a:p>
              <a:r>
                <a:rPr lang="en-US" sz="3600" b="1" dirty="0" err="1">
                  <a:solidFill>
                    <a:srgbClr val="FFFF00"/>
                  </a:solidFill>
                  <a:latin typeface="Calibri" panose="020F0502020204030204" pitchFamily="34" charset="0"/>
                  <a:cs typeface="Calibri" panose="020F0502020204030204" pitchFamily="34" charset="0"/>
                </a:rPr>
                <a:t>Đọc</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đoạn</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văn</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sau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và</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trả</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lời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câu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hỏi</a:t>
              </a:r>
              <a:r>
                <a:rPr lang="en-US" sz="3600" b="1" dirty="0">
                  <a:solidFill>
                    <a:srgbClr val="FFFF00"/>
                  </a:solidFill>
                  <a:latin typeface="Calibri" panose="020F0502020204030204" pitchFamily="34" charset="0"/>
                  <a:cs typeface="Calibri" panose="020F0502020204030204" pitchFamily="34" charset="0"/>
                </a:rPr>
                <a:t>:</a:t>
              </a:r>
            </a:p>
          </p:txBody>
        </p:sp>
        <p:grpSp>
          <p:nvGrpSpPr>
            <p:cNvPr id="3" name="Group 2"/>
            <p:cNvGrpSpPr/>
            <p:nvPr/>
          </p:nvGrpSpPr>
          <p:grpSpPr>
            <a:xfrm>
              <a:off x="2241771" y="356276"/>
              <a:ext cx="937703" cy="831848"/>
              <a:chOff x="2847464" y="353485"/>
              <a:chExt cx="937703" cy="831848"/>
            </a:xfrm>
          </p:grpSpPr>
          <p:sp>
            <p:nvSpPr>
              <p:cNvPr id="21" name="Oval 20"/>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grpSp>
        <p:nvGrpSpPr>
          <p:cNvPr id="7" name="Group 6"/>
          <p:cNvGrpSpPr/>
          <p:nvPr/>
        </p:nvGrpSpPr>
        <p:grpSpPr>
          <a:xfrm>
            <a:off x="380456" y="5041343"/>
            <a:ext cx="11532144" cy="1987047"/>
            <a:chOff x="380456" y="5041343"/>
            <a:chExt cx="11532144" cy="1987047"/>
          </a:xfrm>
        </p:grpSpPr>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r="38183"/>
            <a:stretch/>
          </p:blipFill>
          <p:spPr>
            <a:xfrm>
              <a:off x="380456" y="5041343"/>
              <a:ext cx="11532144" cy="1987047"/>
            </a:xfrm>
            <a:prstGeom prst="rect">
              <a:avLst/>
            </a:prstGeom>
          </p:spPr>
        </p:pic>
        <p:sp>
          <p:nvSpPr>
            <p:cNvPr id="23" name="TextBox 22"/>
            <p:cNvSpPr txBox="1"/>
            <p:nvPr/>
          </p:nvSpPr>
          <p:spPr>
            <a:xfrm>
              <a:off x="1117600" y="5216988"/>
              <a:ext cx="10192475" cy="1384995"/>
            </a:xfrm>
            <a:prstGeom prst="rect">
              <a:avLst/>
            </a:prstGeom>
            <a:noFill/>
          </p:spPr>
          <p:txBody>
            <a:bodyPr wrap="square" rtlCol="0">
              <a:spAutoFit/>
            </a:bodyPr>
            <a:lstStyle/>
            <a:p>
              <a:pPr algn="just"/>
              <a:r>
                <a:rPr lang="vi-VN" sz="2800"/>
                <a:t>– Tác giả tả những đặc điểm nào của bé Bông?</a:t>
              </a:r>
              <a:endParaRPr lang="en-US" sz="2800"/>
            </a:p>
            <a:p>
              <a:pPr algn="just"/>
              <a:r>
                <a:rPr lang="vi-VN" sz="2800"/>
                <a:t>– Mỗi đặc điểm ấy được tả bằng những từ ngữ, hình ảnh nào?</a:t>
              </a:r>
              <a:endParaRPr lang="en-US" sz="2800"/>
            </a:p>
            <a:p>
              <a:pPr algn="just"/>
              <a:r>
                <a:rPr lang="vi-VN" sz="2800"/>
                <a:t>– Câu mở đầu và câu cuối của đoạn văn nói về điều gì?</a:t>
              </a:r>
              <a:endParaRPr lang="en-US" sz="2800"/>
            </a:p>
          </p:txBody>
        </p:sp>
      </p:grpSp>
      <p:pic>
        <p:nvPicPr>
          <p:cNvPr id="13" name="Picture 12">
            <a:extLst>
              <a:ext uri="{FF2B5EF4-FFF2-40B4-BE49-F238E27FC236}">
                <a16:creationId xmlns:a16="http://schemas.microsoft.com/office/drawing/2014/main" id="{79D93406-D751-D58B-7AFD-E89BA8CAC672}"/>
              </a:ext>
            </a:extLst>
          </p:cNvPr>
          <p:cNvPicPr>
            <a:picLocks noChangeAspect="1"/>
          </p:cNvPicPr>
          <p:nvPr/>
        </p:nvPicPr>
        <p:blipFill>
          <a:blip r:embed="rId9"/>
          <a:stretch>
            <a:fillRect/>
          </a:stretch>
        </p:blipFill>
        <p:spPr>
          <a:xfrm>
            <a:off x="10635230" y="3396590"/>
            <a:ext cx="1223751" cy="1519636"/>
          </a:xfrm>
          <a:prstGeom prst="rect">
            <a:avLst/>
          </a:prstGeom>
        </p:spPr>
      </p:pic>
    </p:spTree>
    <p:extLst>
      <p:ext uri="{BB962C8B-B14F-4D97-AF65-F5344CB8AC3E}">
        <p14:creationId xmlns:p14="http://schemas.microsoft.com/office/powerpoint/2010/main" val="3882602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21"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par>
                          <p:cTn id="15" fill="hold">
                            <p:stCondLst>
                              <p:cond delay="2500"/>
                            </p:stCondLst>
                            <p:childTnLst>
                              <p:par>
                                <p:cTn id="16" presetID="21" presetClass="entr" presetSubtype="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par>
                          <p:cTn id="19" fill="hold">
                            <p:stCondLst>
                              <p:cond delay="4500"/>
                            </p:stCondLst>
                            <p:childTnLst>
                              <p:par>
                                <p:cTn id="20" presetID="21"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par>
                          <p:cTn id="23" fill="hold">
                            <p:stCondLst>
                              <p:cond delay="6500"/>
                            </p:stCondLst>
                            <p:childTnLst>
                              <p:par>
                                <p:cTn id="24" presetID="14" presetClass="entr" presetSubtype="1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1390</TotalTime>
  <Words>1737</Words>
  <Application>Microsoft Office PowerPoint</Application>
  <PresentationFormat>Widescreen</PresentationFormat>
  <Paragraphs>94</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Aptos</vt:lpstr>
      <vt:lpstr>Aptos Display</vt:lpstr>
      <vt:lpstr>Arial</vt:lpstr>
      <vt:lpstr>Calibri</vt:lpstr>
      <vt:lpstr>SVN-Apple</vt:lpstr>
      <vt:lpstr>SVN-Gretoon</vt:lpstr>
      <vt:lpstr>UTM Duepuntozero</vt:lpstr>
      <vt:lpstr>UTM Mother</vt:lpstr>
      <vt:lpstr>UTM Showcard</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211</cp:revision>
  <dcterms:created xsi:type="dcterms:W3CDTF">2023-09-05T06:38:25Z</dcterms:created>
  <dcterms:modified xsi:type="dcterms:W3CDTF">2024-08-24T15:18:31Z</dcterms:modified>
  <cp:category>9Slide.vn</cp:category>
</cp:coreProperties>
</file>