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401" r:id="rId4"/>
    <p:sldId id="310" r:id="rId5"/>
    <p:sldId id="402" r:id="rId6"/>
    <p:sldId id="404" r:id="rId7"/>
    <p:sldId id="403" r:id="rId8"/>
    <p:sldId id="413" r:id="rId9"/>
    <p:sldId id="407" r:id="rId10"/>
    <p:sldId id="408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2" r:id="rId23"/>
    <p:sldId id="423" r:id="rId24"/>
    <p:sldId id="424" r:id="rId25"/>
    <p:sldId id="426" r:id="rId26"/>
    <p:sldId id="425" r:id="rId27"/>
    <p:sldId id="427" r:id="rId28"/>
    <p:sldId id="428" r:id="rId29"/>
    <p:sldId id="7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A6-2DB2-4637-A6EC-67BD52A1C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9DE7-8E5B-4BE9-BE7C-2F58344D69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8FFE-D093-410C-A9C6-220293EB5B5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01FC-BA9E-4C37-AA81-65522889527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text, to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25357" y="743612"/>
            <a:ext cx="7191539" cy="6114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558" y="996556"/>
            <a:ext cx="3188484" cy="1103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2980" y="2124524"/>
            <a:ext cx="62874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TRÒN, ĐƯỜNG TRÒN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6644" y="2915610"/>
            <a:ext cx="9558136" cy="810793"/>
            <a:chOff x="740895" y="607088"/>
            <a:chExt cx="9558136" cy="810793"/>
          </a:xfrm>
        </p:grpSpPr>
        <p:sp>
          <p:nvSpPr>
            <p:cNvPr id="10" name="TextBox 9"/>
            <p:cNvSpPr txBox="1"/>
            <p:nvPr/>
          </p:nvSpPr>
          <p:spPr>
            <a:xfrm>
              <a:off x="1559291" y="607088"/>
              <a:ext cx="873974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điểm A, B, C nằm ở đâu?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95" y="277035"/>
            <a:ext cx="3243508" cy="2588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98" y="366869"/>
            <a:ext cx="3625516" cy="26835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6644" y="4789104"/>
            <a:ext cx="10739330" cy="1481175"/>
            <a:chOff x="740895" y="607088"/>
            <a:chExt cx="9558136" cy="1481175"/>
          </a:xfrm>
        </p:grpSpPr>
        <p:sp>
          <p:nvSpPr>
            <p:cNvPr id="14" name="TextBox 13"/>
            <p:cNvSpPr txBox="1"/>
            <p:nvPr/>
          </p:nvSpPr>
          <p:spPr>
            <a:xfrm>
              <a:off x="1559291" y="607088"/>
              <a:ext cx="8739740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 và cho biết độ dài 3 đoạn OA, OB, OC có gì đặc biệt?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60412" y="3945857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 B, C nằm trên đường tròn của hình tròn tâm O.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0412" y="5819351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OA = OB = OC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3794" y="1986259"/>
            <a:ext cx="7340374" cy="1481175"/>
            <a:chOff x="770760" y="607088"/>
            <a:chExt cx="7340374" cy="1481175"/>
          </a:xfrm>
        </p:grpSpPr>
        <p:sp>
          <p:nvSpPr>
            <p:cNvPr id="10" name="TextBox 9"/>
            <p:cNvSpPr txBox="1"/>
            <p:nvPr/>
          </p:nvSpPr>
          <p:spPr>
            <a:xfrm>
              <a:off x="1559291" y="607088"/>
              <a:ext cx="6551843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hình thứ hai, bán kính của hình tròn là những đoạn nào?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0760" y="104447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644" y="4925445"/>
            <a:ext cx="10739330" cy="742511"/>
            <a:chOff x="740895" y="743429"/>
            <a:chExt cx="9558136" cy="742511"/>
          </a:xfrm>
        </p:grpSpPr>
        <p:sp>
          <p:nvSpPr>
            <p:cNvPr id="14" name="TextBox 13"/>
            <p:cNvSpPr txBox="1"/>
            <p:nvPr/>
          </p:nvSpPr>
          <p:spPr>
            <a:xfrm>
              <a:off x="1559291" y="743429"/>
              <a:ext cx="873974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độ dài đoạn thẳng MN với bán kính hình tròn?</a:t>
              </a:r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8265" y="3802215"/>
            <a:ext cx="588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OM và ON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0412" y="5819351"/>
            <a:ext cx="9935984" cy="60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 gấp 2 lần bán kính.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676" y="354205"/>
            <a:ext cx="9320461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“Các đoạn thẳng OA, OB, OC được gọi là bán kính, chúng có độ dài bằng nhau”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94" y="1986259"/>
            <a:ext cx="3625516" cy="268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5852" y="2260163"/>
            <a:ext cx="48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 LẠI KIẾN THỨC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676" y="354205"/>
            <a:ext cx="9320461" cy="1481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MN nối hai điểm M, N trên đường tròn qua tâm O được gọi là đường kính của hình tròn.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769" y="3269722"/>
            <a:ext cx="9320461" cy="28969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tròn: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bán kính đều bằng nhau: OA = OB = OC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dài gấp 2 lần bán kính.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4146" y="2110093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hành, 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1889381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8" y="1149526"/>
            <a:ext cx="10119543" cy="545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1889381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517" r="58312" b="-1010"/>
          <a:stretch>
            <a:fillRect/>
          </a:stretch>
        </p:blipFill>
        <p:spPr>
          <a:xfrm>
            <a:off x="2866099" y="861581"/>
            <a:ext cx="2406942" cy="2755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584" t="12517"/>
          <a:stretch>
            <a:fillRect/>
          </a:stretch>
        </p:blipFill>
        <p:spPr>
          <a:xfrm>
            <a:off x="7244080" y="877295"/>
            <a:ext cx="2795418" cy="2723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2568" y="4007319"/>
            <a:ext cx="359343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2 cm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4 cm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4080" y="4116806"/>
            <a:ext cx="359343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3 cm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6 cm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6066745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770020" y="2479751"/>
          <a:ext cx="10780296" cy="2255878"/>
        </p:xfrm>
        <a:graphic>
          <a:graphicData uri="http://schemas.openxmlformats.org/drawingml/2006/table">
            <a:tbl>
              <a:tblPr firstRow="1" bandRow="1"/>
              <a:tblGrid>
                <a:gridCol w="1796716"/>
                <a:gridCol w="1796716"/>
                <a:gridCol w="1796716"/>
                <a:gridCol w="1796716"/>
                <a:gridCol w="1796716"/>
                <a:gridCol w="1796716"/>
              </a:tblGrid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kính</a:t>
                      </a:r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cm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dm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</a:t>
                      </a:r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8,32 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: Rounded Corners 10"/>
          <p:cNvSpPr/>
          <p:nvPr/>
        </p:nvSpPr>
        <p:spPr>
          <a:xfrm>
            <a:off x="2820202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4599271" y="2669082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6447321" y="382259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8245641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0011877" y="2675589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36" y="-962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6066745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770020" y="2479751"/>
          <a:ext cx="10780296" cy="2255878"/>
        </p:xfrm>
        <a:graphic>
          <a:graphicData uri="http://schemas.openxmlformats.org/drawingml/2006/table">
            <a:tbl>
              <a:tblPr firstRow="1" bandRow="1"/>
              <a:tblGrid>
                <a:gridCol w="1796716"/>
                <a:gridCol w="1796716"/>
                <a:gridCol w="1796716"/>
                <a:gridCol w="1796716"/>
                <a:gridCol w="1796716"/>
                <a:gridCol w="1796716"/>
              </a:tblGrid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kính</a:t>
                      </a:r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cm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dm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27939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</a:t>
                      </a:r>
                      <a:endParaRPr 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8,32 m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: Rounded Corners 10"/>
          <p:cNvSpPr/>
          <p:nvPr/>
        </p:nvSpPr>
        <p:spPr>
          <a:xfrm>
            <a:off x="2820202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4599271" y="2669082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6447321" y="382259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8245641" y="3841847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0011877" y="2675589"/>
            <a:ext cx="1289785" cy="742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0438" y="3901464"/>
            <a:ext cx="1109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0632" y="2747949"/>
            <a:ext cx="119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5813" y="3901463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cm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4832" y="3901463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dm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1877" y="2747949"/>
            <a:ext cx="137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4,16 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11113210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Thực hành: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compa để vẽ đường tròn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00" y="1495554"/>
            <a:ext cx="3215985" cy="2722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90" y="1540042"/>
            <a:ext cx="748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Vẽ đường tròn tâm I, bán kính 2 cm.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38" y="3130819"/>
            <a:ext cx="789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Vẽ đường tròn tâm A, bán kính AB = 4 cm.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637" y="4991513"/>
            <a:ext cx="883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Vẽ đường tròn tâm M, đường kính CD = 5 cm.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0932" y="1331682"/>
            <a:ext cx="11291889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tâm đường tròn và độ dài bán kính.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đầu nhọn vào tâm bán kính, đầu chì đặt trên mặt phẳng giấy, giữ nguyên độ mở của compa (độ dài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kính).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Vẽ một hình tròn khép kín.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97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TRÒN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 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11113210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 Thực hành: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compa để vẽ đường tròn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0583" y="1129505"/>
            <a:ext cx="2496312" cy="4306602"/>
            <a:chOff x="915215" y="1115790"/>
            <a:chExt cx="2496312" cy="4306602"/>
          </a:xfrm>
        </p:grpSpPr>
        <p:sp>
          <p:nvSpPr>
            <p:cNvPr id="8" name="TextBox 7"/>
            <p:cNvSpPr txBox="1"/>
            <p:nvPr/>
          </p:nvSpPr>
          <p:spPr>
            <a:xfrm>
              <a:off x="1688290" y="1115790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200" t="14688" r="75325" b="34442"/>
            <a:stretch>
              <a:fillRect/>
            </a:stretch>
          </p:blipFill>
          <p:spPr>
            <a:xfrm>
              <a:off x="915215" y="2761488"/>
              <a:ext cx="2496312" cy="266090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560065" y="1089538"/>
            <a:ext cx="3895344" cy="5517312"/>
            <a:chOff x="4242816" y="1081380"/>
            <a:chExt cx="3895344" cy="5517312"/>
          </a:xfrm>
        </p:grpSpPr>
        <p:sp>
          <p:nvSpPr>
            <p:cNvPr id="13" name="TextBox 12"/>
            <p:cNvSpPr txBox="1"/>
            <p:nvPr/>
          </p:nvSpPr>
          <p:spPr>
            <a:xfrm>
              <a:off x="5715407" y="1081380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1651" t="14750" r="36400" b="11889"/>
            <a:stretch>
              <a:fillRect/>
            </a:stretch>
          </p:blipFill>
          <p:spPr>
            <a:xfrm>
              <a:off x="4242816" y="2761486"/>
              <a:ext cx="3895344" cy="38372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136636" y="1089538"/>
            <a:ext cx="3374136" cy="4539345"/>
            <a:chOff x="8136636" y="1089538"/>
            <a:chExt cx="3374136" cy="4539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9225" t="25930" r="3100" b="19407"/>
            <a:stretch>
              <a:fillRect/>
            </a:stretch>
          </p:blipFill>
          <p:spPr>
            <a:xfrm>
              <a:off x="8136636" y="2769644"/>
              <a:ext cx="3374136" cy="28592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256475" y="1089538"/>
              <a:ext cx="95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36636" y="1674313"/>
              <a:ext cx="337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kính MC là: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: 2 = 2,5 (cm)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2525336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78" y="993661"/>
            <a:ext cx="9851270" cy="2735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78" y="3729002"/>
            <a:ext cx="9851270" cy="27014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8245" y="-5793"/>
            <a:ext cx="2525336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89" y="1980983"/>
            <a:ext cx="6338048" cy="175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45" y="4453967"/>
            <a:ext cx="7166871" cy="19653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" y="736718"/>
            <a:ext cx="1122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Phần đã tô màu của mỗi hình tròn giới hạn bởi hai bán kính giống hình quạt, ta nói, phần tô màu dạng hình quạt tròn.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76" y="4898037"/>
            <a:ext cx="4187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Hình A, E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8158" y="2402324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5990" y="251150"/>
            <a:ext cx="2525336" cy="7425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11" y="1187882"/>
            <a:ext cx="8747777" cy="2549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316" y="408886"/>
            <a:ext cx="678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Vẽ hình theo hướng dẫn sau: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401" y="3779766"/>
            <a:ext cx="1089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Vẽ trang trí hình tròn theo ý tưởng sáng tạo của em.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10" y="4406582"/>
            <a:ext cx="8881721" cy="2136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337" y="1331682"/>
            <a:ext cx="11935326" cy="456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Đếm các đoạn thẳng trên giấy kẻ ô vuông. Xác định bán kính hình tròn.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tròn và các nửa đường tròn rồi tô màu trang trí.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tròn trên giấy, vẽ hai đường kính vuông góc.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Vẽ các nửa đường tròn.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Tô màu.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97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vẽ phối hợp đường tròn và hai nửa đường tròn.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8245" y="-5793"/>
            <a:ext cx="2525336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0454" y="736718"/>
            <a:ext cx="98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711" t="33998" r="36579" b="13394"/>
          <a:stretch>
            <a:fillRect/>
          </a:stretch>
        </p:blipFill>
        <p:spPr>
          <a:xfrm>
            <a:off x="3234014" y="1385390"/>
            <a:ext cx="5433797" cy="48181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4"/>
            <a:ext cx="12329962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57531" y="1958186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DẶN DÒ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329962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63982"/>
            <a:ext cx="12329962" cy="692198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74" y="995376"/>
            <a:ext cx="10039506" cy="4942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2044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trả lời câu hỏi: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8862" y="602966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 vật dụng trên có hình dạng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97241" y="28812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 vật dụng trên có hình dạng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79" y="1392418"/>
            <a:ext cx="7676907" cy="3484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307" y="2753198"/>
            <a:ext cx="385295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đường tròn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545043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“Hình tròn và đường tròn khác nhau như thế nào?”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Khung n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138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88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TRÒN. ĐƯỜNG TRÒN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6769" y="2286000"/>
            <a:ext cx="4212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51" y="367157"/>
            <a:ext cx="737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“Đầu phấn vạch lên bảng một đường tròn.”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54779" y="951932"/>
            <a:ext cx="4299284" cy="402656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8" y="2041890"/>
            <a:ext cx="5636744" cy="400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964"/>
          <a:stretch>
            <a:fillRect/>
          </a:stretch>
        </p:blipFill>
        <p:spPr>
          <a:xfrm>
            <a:off x="8374477" y="607088"/>
            <a:ext cx="3483845" cy="25788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0895" y="607088"/>
            <a:ext cx="9558136" cy="823752"/>
            <a:chOff x="740895" y="607088"/>
            <a:chExt cx="9558136" cy="823752"/>
          </a:xfrm>
        </p:grpSpPr>
        <p:sp>
          <p:nvSpPr>
            <p:cNvPr id="10" name="TextBox 9"/>
            <p:cNvSpPr txBox="1"/>
            <p:nvPr/>
          </p:nvSpPr>
          <p:spPr>
            <a:xfrm>
              <a:off x="1559291" y="607088"/>
              <a:ext cx="8739740" cy="823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bên bao gồm những phần gì?</a:t>
              </a:r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0895" y="811489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1474" y="2011313"/>
            <a:ext cx="7523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bao quanh bên ngoài, phần bên trong đường tròn, 1 điểm O bên trong đường tròn.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523" y="4904887"/>
            <a:ext cx="843814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ảnh này được gọi là hình tròn tâm O.”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Hình nền màu vàng dễ thương Tuyệt đẹp, sồi nổi bậ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737" y="1426537"/>
            <a:ext cx="116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“Để vẽ đường tròn ta sử dụng một đồ dùng là compa. Compa có 1 đầu chì và một đầu nhọn.”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5513" y="420881"/>
            <a:ext cx="843814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vẽ hình tròn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Tìm hiểu về Compa - Dụng cụ vẽ hình tròn thông dụng và chính xác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8807" r="8363" b="8771"/>
          <a:stretch>
            <a:fillRect/>
          </a:stretch>
        </p:blipFill>
        <p:spPr bwMode="auto">
          <a:xfrm>
            <a:off x="9451423" y="2821895"/>
            <a:ext cx="2192428" cy="18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a: 20.254 ảnh có sẵn và hình chụp miễn phí bản quyền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3916" b="11113"/>
          <a:stretch>
            <a:fillRect/>
          </a:stretch>
        </p:blipFill>
        <p:spPr bwMode="auto">
          <a:xfrm>
            <a:off x="548149" y="4053403"/>
            <a:ext cx="1761424" cy="23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pa Thiên Long C-015 – Thiên Long 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53" y="26930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ộ Compa Kèm Bút Chì Gỗ - Deli-G20102 - Màu Hồng - FAHASA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38" y="44676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2454</Words>
  <Application>WPS Presentation</Application>
  <PresentationFormat>Widescreen</PresentationFormat>
  <Paragraphs>189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Hòa Ngũ</cp:lastModifiedBy>
  <cp:revision>89</cp:revision>
  <dcterms:created xsi:type="dcterms:W3CDTF">2025-01-06T07:58:00Z</dcterms:created>
  <dcterms:modified xsi:type="dcterms:W3CDTF">2026-01-28T02:16:35Z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E310BD7ED9874256BF2323A8743B3A24_13</vt:lpwstr>
  </property>
  <property fmtid="{D5CDD505-2E9C-101B-9397-08002B2CF9AE}" pid="3" name="KSOProductBuildVer">
    <vt:lpwstr>1033-12.2.0.23196</vt:lpwstr>
  </property>
</Properties>
</file>