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256" r:id="rId3"/>
    <p:sldId id="257" r:id="rId4"/>
    <p:sldId id="2612" r:id="rId5"/>
    <p:sldId id="261" r:id="rId6"/>
    <p:sldId id="450" r:id="rId7"/>
    <p:sldId id="364" r:id="rId8"/>
    <p:sldId id="2631" r:id="rId9"/>
    <p:sldId id="2642" r:id="rId10"/>
    <p:sldId id="2647" r:id="rId11"/>
    <p:sldId id="2640" r:id="rId12"/>
    <p:sldId id="2641" r:id="rId13"/>
    <p:sldId id="2639" r:id="rId14"/>
    <p:sldId id="2643" r:id="rId15"/>
    <p:sldId id="274" r:id="rId16"/>
    <p:sldId id="2649" r:id="rId17"/>
    <p:sldId id="2650" r:id="rId18"/>
    <p:sldId id="2651" r:id="rId19"/>
    <p:sldId id="2552" r:id="rId20"/>
    <p:sldId id="2574" r:id="rId21"/>
    <p:sldId id="2632" r:id="rId22"/>
    <p:sldId id="2530" r:id="rId23"/>
    <p:sldId id="2531" r:id="rId24"/>
    <p:sldId id="279" r:id="rId25"/>
    <p:sldId id="2569" r:id="rId26"/>
    <p:sldId id="2633" r:id="rId27"/>
    <p:sldId id="2620" r:id="rId28"/>
    <p:sldId id="2646" r:id="rId29"/>
    <p:sldId id="2644" r:id="rId30"/>
    <p:sldId id="2648" r:id="rId31"/>
    <p:sldId id="2645" r:id="rId32"/>
    <p:sldId id="2634" r:id="rId33"/>
    <p:sldId id="2615" r:id="rId34"/>
    <p:sldId id="303" r:id="rId35"/>
    <p:sldId id="439" r:id="rId36"/>
    <p:sldId id="259" r:id="rId37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xmlns="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E77"/>
    <a:srgbClr val="BC0560"/>
    <a:srgbClr val="FBD0BF"/>
    <a:srgbClr val="F07051"/>
    <a:srgbClr val="F57051"/>
    <a:srgbClr val="FEE9D2"/>
    <a:srgbClr val="FEDBB5"/>
    <a:srgbClr val="FFF9EF"/>
    <a:srgbClr val="FF4343"/>
    <a:srgbClr val="FFD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2096" autoAdjust="0"/>
  </p:normalViewPr>
  <p:slideViewPr>
    <p:cSldViewPr snapToGrid="0">
      <p:cViewPr>
        <p:scale>
          <a:sx n="61" d="100"/>
          <a:sy n="61" d="100"/>
        </p:scale>
        <p:origin x="450" y="-4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650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7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gốc cây, hốc cây, cây đa.</a:t>
            </a:r>
            <a:endParaRPr lang="vi-VN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7190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9689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19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130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0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84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43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/>
              <a:t>vũ điệu Hawaii</a:t>
            </a:r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70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98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/>
              <a:t>vũ điệu Hawaii</a:t>
            </a:r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120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090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15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Sang mùa Thu, màu lông của sóc đỏ đổi sang màu xám.</a:t>
            </a:r>
            <a:endParaRPr lang="vi-VN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553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9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60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7025" y="1981944"/>
            <a:ext cx="2974050" cy="3101769"/>
          </a:xfrm>
          <a:prstGeom prst="rect">
            <a:avLst/>
          </a:prstGeom>
        </p:spPr>
      </p:pic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702027" y="157361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u="sng" dirty="0" err="1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6600" b="1" u="sng" dirty="0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6600" b="1" u="sng" dirty="0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3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en-GB" sz="6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oc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oâc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560" y="365760"/>
            <a:ext cx="8463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Thứ</a:t>
            </a:r>
            <a:r>
              <a:rPr lang="en-US" sz="4400" dirty="0" smtClean="0"/>
              <a:t> </a:t>
            </a:r>
            <a:r>
              <a:rPr lang="en-US" sz="4400" dirty="0" err="1" smtClean="0"/>
              <a:t>tư</a:t>
            </a:r>
            <a:r>
              <a:rPr lang="en-US" sz="4400" dirty="0" smtClean="0"/>
              <a:t> </a:t>
            </a:r>
            <a:r>
              <a:rPr lang="en-US" sz="4400" dirty="0" err="1" smtClean="0"/>
              <a:t>ngày</a:t>
            </a:r>
            <a:r>
              <a:rPr lang="en-US" sz="4400" dirty="0" smtClean="0"/>
              <a:t> 17 </a:t>
            </a:r>
            <a:r>
              <a:rPr lang="en-US" sz="4400" dirty="0" err="1" smtClean="0"/>
              <a:t>tháng</a:t>
            </a:r>
            <a:r>
              <a:rPr lang="en-US" sz="4400" dirty="0" smtClean="0"/>
              <a:t> 11 </a:t>
            </a:r>
            <a:r>
              <a:rPr lang="en-US" sz="4400" dirty="0" err="1" smtClean="0"/>
              <a:t>năm</a:t>
            </a:r>
            <a:r>
              <a:rPr lang="en-US" sz="4400" dirty="0" smtClean="0"/>
              <a:t> 2021</a:t>
            </a:r>
          </a:p>
          <a:p>
            <a:pPr algn="ctr"/>
            <a:r>
              <a:rPr lang="en-US" sz="4400" u="sng" dirty="0" err="1" smtClean="0">
                <a:solidFill>
                  <a:srgbClr val="0070C0"/>
                </a:solidFill>
              </a:rPr>
              <a:t>Môn</a:t>
            </a:r>
            <a:r>
              <a:rPr lang="en-US" sz="4400" dirty="0" smtClean="0"/>
              <a:t>: </a:t>
            </a:r>
            <a:r>
              <a:rPr lang="en-US" sz="4400" dirty="0" err="1" smtClean="0">
                <a:solidFill>
                  <a:srgbClr val="00B050"/>
                </a:solidFill>
              </a:rPr>
              <a:t>Tiếng</a:t>
            </a:r>
            <a:r>
              <a:rPr lang="en-US" sz="4400" dirty="0" smtClean="0">
                <a:solidFill>
                  <a:srgbClr val="00B050"/>
                </a:solidFill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</a:rPr>
              <a:t>Việt</a:t>
            </a:r>
            <a:r>
              <a:rPr lang="en-US" sz="4400" dirty="0" smtClean="0"/>
              <a:t> 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9EF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côø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oâc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oâc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xmlns="" id="{9D9D049B-6473-4B06-B51A-9470FF6AC5A5}"/>
              </a:ext>
            </a:extLst>
          </p:cNvPr>
          <p:cNvSpPr txBox="1"/>
          <p:nvPr/>
        </p:nvSpPr>
        <p:spPr>
          <a:xfrm>
            <a:off x="4767353" y="2415822"/>
            <a:ext cx="19237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″</a:t>
            </a:r>
            <a:endParaRPr lang="en-GB" sz="11000" kern="0">
              <a:latin typeface="HP001 4 hàng" panose="020B0603050302020204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Tập đọc - oc">
            <a:hlinkClick r:id="" action="ppaction://media"/>
            <a:extLst>
              <a:ext uri="{FF2B5EF4-FFF2-40B4-BE49-F238E27FC236}">
                <a16:creationId xmlns:a16="http://schemas.microsoft.com/office/drawing/2014/main" xmlns="" id="{60E742A3-A76C-4297-A507-2892DAFCC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EDBB5"/>
          </a:solidFill>
          <a:ln w="25400" cap="flat" cmpd="sng" algn="ctr">
            <a:solidFill>
              <a:srgbClr val="FFF9EF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EDB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oâc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oc">
            <a:hlinkClick r:id="" action="ppaction://media"/>
            <a:extLst>
              <a:ext uri="{FF2B5EF4-FFF2-40B4-BE49-F238E27FC236}">
                <a16:creationId xmlns:a16="http://schemas.microsoft.com/office/drawing/2014/main" xmlns="" id="{7E273734-15BA-4F94-B698-708670BC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5725" y="813923"/>
            <a:ext cx="4481360" cy="298640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640378" y="547232"/>
            <a:ext cx="11256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oâc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xmlns="" id="{FFC01A57-1FA0-4BFC-B87D-F885F40E281A}"/>
              </a:ext>
            </a:extLst>
          </p:cNvPr>
          <p:cNvGrpSpPr/>
          <p:nvPr/>
        </p:nvGrpSpPr>
        <p:grpSpPr>
          <a:xfrm>
            <a:off x="5036028" y="3800330"/>
            <a:ext cx="3220753" cy="959645"/>
            <a:chOff x="2668384" y="3722548"/>
            <a:chExt cx="3220753" cy="1856662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9CC9D45A-17DF-494A-AFCD-B3AA0C1FF2C9}"/>
                </a:ext>
              </a:extLst>
            </p:cNvPr>
            <p:cNvSpPr/>
            <p:nvPr/>
          </p:nvSpPr>
          <p:spPr>
            <a:xfrm>
              <a:off x="2668384" y="3792808"/>
              <a:ext cx="3220753" cy="1786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err="1"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54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oác</a:t>
              </a:r>
              <a:r>
                <a:rPr lang="en-US" sz="5400" dirty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5400" dirty="0" err="1">
                  <a:latin typeface="VNI-Avo" pitchFamily="2" charset="0"/>
                  <a:cs typeface="Arial-SGK-TV" pitchFamily="2" charset="0"/>
                </a:rPr>
                <a:t>caây</a:t>
              </a:r>
              <a:endPara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xmlns="" id="{3FAB7D0C-68E5-437B-A2A1-2521F040F04B}"/>
                </a:ext>
              </a:extLst>
            </p:cNvPr>
            <p:cNvSpPr/>
            <p:nvPr/>
          </p:nvSpPr>
          <p:spPr>
            <a:xfrm>
              <a:off x="3769426" y="3722548"/>
              <a:ext cx="211917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  <a:p>
              <a:pPr algn="ctr"/>
              <a:endParaRPr lang="en-US" sz="54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1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1">
            <a:extLst>
              <a:ext uri="{FF2B5EF4-FFF2-40B4-BE49-F238E27FC236}">
                <a16:creationId xmlns:a16="http://schemas.microsoft.com/office/drawing/2014/main" xmlns="" id="{E60347C1-28BB-491E-9311-BB97A22B6BB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BF54D95-7860-4870-8A96-3F64AD42C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170" y="53689"/>
            <a:ext cx="7529660" cy="501851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0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9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5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4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oc">
            <a:hlinkClick r:id="" action="ppaction://media"/>
            <a:extLst>
              <a:ext uri="{FF2B5EF4-FFF2-40B4-BE49-F238E27FC236}">
                <a16:creationId xmlns:a16="http://schemas.microsoft.com/office/drawing/2014/main" xmlns="" id="{44B8D6B1-7981-4C0D-9C21-ED0A43B1FB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5870" y="952495"/>
            <a:ext cx="6324600" cy="4000500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55579E-3EFA-4891-AA3C-BB4B43D6B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2921"/>
            <a:ext cx="9144000" cy="29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xmlns="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Tập viết - ôc">
            <a:hlinkClick r:id="" action="ppaction://media"/>
            <a:extLst>
              <a:ext uri="{FF2B5EF4-FFF2-40B4-BE49-F238E27FC236}">
                <a16:creationId xmlns:a16="http://schemas.microsoft.com/office/drawing/2014/main" xmlns="" id="{23F92481-5393-4ACB-B32E-3265B5970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28109"/>
          <a:stretch/>
        </p:blipFill>
        <p:spPr>
          <a:xfrm>
            <a:off x="2112432" y="957096"/>
            <a:ext cx="6128893" cy="4000500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08BE66-6E2C-478B-ADD0-8819C5C4E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2921"/>
            <a:ext cx="9144000" cy="26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E1692F-797F-47BC-B2CB-C0A57F0BE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" t="1" r="346" b="2065"/>
          <a:stretch/>
        </p:blipFill>
        <p:spPr>
          <a:xfrm>
            <a:off x="23316" y="1757801"/>
            <a:ext cx="9097368" cy="12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xmlns="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C29139A-43F3-4A83-A45F-A19228D88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6915" y="938294"/>
            <a:ext cx="4197224" cy="314791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21929"/>
          <a:stretch/>
        </p:blipFill>
        <p:spPr>
          <a:xfrm>
            <a:off x="5361280" y="940973"/>
            <a:ext cx="3145239" cy="3145239"/>
          </a:xfrm>
          <a:prstGeom prst="ellipse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5CDCB026-05A4-44D2-BBB3-546AD1F33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3088" y="1540682"/>
            <a:ext cx="3184877" cy="212325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991D07AA-0E1A-4DDD-94C9-38ACBCF8BF58}"/>
              </a:ext>
            </a:extLst>
          </p:cNvPr>
          <p:cNvGrpSpPr/>
          <p:nvPr/>
        </p:nvGrpSpPr>
        <p:grpSpPr>
          <a:xfrm>
            <a:off x="6431178" y="4160611"/>
            <a:ext cx="1289135" cy="550419"/>
            <a:chOff x="3634197" y="3579055"/>
            <a:chExt cx="1289135" cy="4325592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xmlns="" id="{9D89427A-648A-422A-AD21-EAE5479259E9}"/>
                </a:ext>
              </a:extLst>
            </p:cNvPr>
            <p:cNvSpPr/>
            <p:nvPr/>
          </p:nvSpPr>
          <p:spPr>
            <a:xfrm>
              <a:off x="3634197" y="3792805"/>
              <a:ext cx="1289135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oác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ñaù</a:t>
              </a: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3092DC9E-C697-4FEA-9C84-EAEAF9F09D93}"/>
                </a:ext>
              </a:extLst>
            </p:cNvPr>
            <p:cNvSpPr/>
            <p:nvPr/>
          </p:nvSpPr>
          <p:spPr>
            <a:xfrm>
              <a:off x="3984544" y="3579055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sp>
        <p:nvSpPr>
          <p:cNvPr id="17" name="Rectangle 1">
            <a:extLst>
              <a:ext uri="{FF2B5EF4-FFF2-40B4-BE49-F238E27FC236}">
                <a16:creationId xmlns:a16="http://schemas.microsoft.com/office/drawing/2014/main" xmlns="" id="{E56D6EFA-42E6-4D4B-B944-AFF3AC6A4871}"/>
              </a:ext>
            </a:extLst>
          </p:cNvPr>
          <p:cNvSpPr/>
          <p:nvPr/>
        </p:nvSpPr>
        <p:spPr>
          <a:xfrm>
            <a:off x="1590133" y="4194038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caù l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A66FFA20-84D3-4E1D-A9E8-79DF27A30C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8781" r="9106" b="4621"/>
          <a:stretch/>
        </p:blipFill>
        <p:spPr>
          <a:xfrm>
            <a:off x="5120495" y="794522"/>
            <a:ext cx="3380650" cy="347595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7392" r="13952" b="2140"/>
          <a:stretch/>
        </p:blipFill>
        <p:spPr>
          <a:xfrm>
            <a:off x="4907842" y="763674"/>
            <a:ext cx="3380650" cy="3661434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5CDCB026-05A4-44D2-BBB3-546AD1F33B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12967" r="11547" b="10670"/>
          <a:stretch/>
        </p:blipFill>
        <p:spPr>
          <a:xfrm>
            <a:off x="653110" y="970940"/>
            <a:ext cx="3378231" cy="3384746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xmlns="" id="{E56D6EFA-42E6-4D4B-B944-AFF3AC6A4871}"/>
              </a:ext>
            </a:extLst>
          </p:cNvPr>
          <p:cNvSpPr/>
          <p:nvPr/>
        </p:nvSpPr>
        <p:spPr>
          <a:xfrm>
            <a:off x="1550982" y="4184517"/>
            <a:ext cx="1582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baøi</a:t>
            </a:r>
            <a:endParaRPr lang="en-US" sz="28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ACB9BAF5-013C-4DD3-93EF-D3F52D939E58}"/>
              </a:ext>
            </a:extLst>
          </p:cNvPr>
          <p:cNvGrpSpPr/>
          <p:nvPr/>
        </p:nvGrpSpPr>
        <p:grpSpPr>
          <a:xfrm>
            <a:off x="6204996" y="4184517"/>
            <a:ext cx="1375698" cy="526513"/>
            <a:chOff x="3590915" y="3766925"/>
            <a:chExt cx="1375698" cy="413772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xmlns="" id="{BC827B30-E36C-4907-A014-4BB6A99F14B7}"/>
                </a:ext>
              </a:extLst>
            </p:cNvPr>
            <p:cNvSpPr/>
            <p:nvPr/>
          </p:nvSpPr>
          <p:spPr>
            <a:xfrm>
              <a:off x="3590915" y="3792804"/>
              <a:ext cx="1375698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oäc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tuû</a:t>
              </a:r>
            </a:p>
          </p:txBody>
        </p: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xmlns="" id="{ED21624D-780A-465D-BE2F-F978E1F0E927}"/>
                </a:ext>
              </a:extLst>
            </p:cNvPr>
            <p:cNvSpPr/>
            <p:nvPr/>
          </p:nvSpPr>
          <p:spPr>
            <a:xfrm>
              <a:off x="4068214" y="3766925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6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34" y="760604"/>
            <a:ext cx="3063722" cy="303081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oc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6752" y="2265728"/>
            <a:ext cx="3053028" cy="1801627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15054" r="20657"/>
          <a:stretch/>
        </p:blipFill>
        <p:spPr>
          <a:xfrm>
            <a:off x="6298936" y="1649906"/>
            <a:ext cx="2812681" cy="2417449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CC895C86-D151-473E-9E78-4740A20E6926}"/>
              </a:ext>
            </a:extLst>
          </p:cNvPr>
          <p:cNvSpPr txBox="1"/>
          <p:nvPr/>
        </p:nvSpPr>
        <p:spPr>
          <a:xfrm>
            <a:off x="3549084" y="423795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con 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9C474FA4-460F-40CB-9DF4-DEA67C7D72AD}"/>
              </a:ext>
            </a:extLst>
          </p:cNvPr>
          <p:cNvSpPr txBox="1"/>
          <p:nvPr/>
        </p:nvSpPr>
        <p:spPr>
          <a:xfrm>
            <a:off x="6645950" y="4237950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caù n</a:t>
            </a:r>
            <a:r>
              <a:rPr lang="en-US" sz="2800">
                <a:latin typeface="VNI-Avo" pitchFamily="2" charset="0"/>
              </a:rPr>
              <a:t>o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c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BF09E34B-CCC9-48D4-84EC-DD3DB7EC6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r="10261"/>
          <a:stretch/>
        </p:blipFill>
        <p:spPr>
          <a:xfrm>
            <a:off x="-45" y="1604507"/>
            <a:ext cx="3549657" cy="2758166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0537613F-1679-4D6E-B6B3-16907338D854}"/>
              </a:ext>
            </a:extLst>
          </p:cNvPr>
          <p:cNvSpPr txBox="1"/>
          <p:nvPr/>
        </p:nvSpPr>
        <p:spPr>
          <a:xfrm>
            <a:off x="759022" y="4237950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haït th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32CEC99-84D1-4166-8B61-B4CF31B017C6}"/>
              </a:ext>
            </a:extLst>
          </p:cNvPr>
          <p:cNvSpPr/>
          <p:nvPr/>
        </p:nvSpPr>
        <p:spPr>
          <a:xfrm>
            <a:off x="3800689" y="75628"/>
            <a:ext cx="1542623" cy="578882"/>
          </a:xfrm>
          <a:prstGeom prst="roundRect">
            <a:avLst/>
          </a:prstGeom>
          <a:ln w="19050">
            <a:solidFill>
              <a:srgbClr val="F57051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800">
                <a:latin typeface="VNI-Avo" pitchFamily="2" charset="0"/>
              </a:rPr>
              <a:t>caù n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o</a:t>
            </a:r>
            <a:r>
              <a:rPr lang="en-US" sz="2800">
                <a:latin typeface="VNI-Avo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vi-VN" sz="2800">
              <a:solidFill>
                <a:srgbClr val="C00000"/>
              </a:solidFill>
            </a:endParaRPr>
          </a:p>
        </p:txBody>
      </p:sp>
      <p:pic>
        <p:nvPicPr>
          <p:cNvPr id="5" name="cá nóc">
            <a:hlinkClick r:id="" action="ppaction://media"/>
            <a:extLst>
              <a:ext uri="{FF2B5EF4-FFF2-40B4-BE49-F238E27FC236}">
                <a16:creationId xmlns:a16="http://schemas.microsoft.com/office/drawing/2014/main" xmlns="" id="{20C47E3C-DD40-4D95-9DBF-03AC28F67F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408" y="755217"/>
            <a:ext cx="7609185" cy="428075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8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oc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118" y="1655642"/>
            <a:ext cx="2584892" cy="2582308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57351" y="2056476"/>
            <a:ext cx="3258914" cy="1988236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9394" r="14299" b="7245"/>
          <a:stretch/>
        </p:blipFill>
        <p:spPr>
          <a:xfrm>
            <a:off x="0" y="839679"/>
            <a:ext cx="2957788" cy="3540342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CC895C86-D151-473E-9E78-4740A20E6926}"/>
              </a:ext>
            </a:extLst>
          </p:cNvPr>
          <p:cNvSpPr txBox="1"/>
          <p:nvPr/>
        </p:nvSpPr>
        <p:spPr>
          <a:xfrm>
            <a:off x="3466650" y="423795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haït ng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0537613F-1679-4D6E-B6B3-16907338D854}"/>
              </a:ext>
            </a:extLst>
          </p:cNvPr>
          <p:cNvSpPr txBox="1"/>
          <p:nvPr/>
        </p:nvSpPr>
        <p:spPr>
          <a:xfrm>
            <a:off x="472821" y="4237186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ñ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9C474FA4-460F-40CB-9DF4-DEA67C7D72AD}"/>
              </a:ext>
            </a:extLst>
          </p:cNvPr>
          <p:cNvSpPr txBox="1"/>
          <p:nvPr/>
        </p:nvSpPr>
        <p:spPr>
          <a:xfrm>
            <a:off x="6295099" y="4237186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traùi c</a:t>
            </a:r>
            <a:r>
              <a:rPr lang="en-US" sz="2800">
                <a:latin typeface="VNI-Avo" pitchFamily="2" charset="0"/>
              </a:rPr>
              <a:t>o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c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38530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32CEC99-84D1-4166-8B61-B4CF31B017C6}"/>
              </a:ext>
            </a:extLst>
          </p:cNvPr>
          <p:cNvSpPr/>
          <p:nvPr/>
        </p:nvSpPr>
        <p:spPr>
          <a:xfrm>
            <a:off x="3753677" y="75628"/>
            <a:ext cx="1636646" cy="578882"/>
          </a:xfrm>
          <a:prstGeom prst="roundRect">
            <a:avLst/>
          </a:prstGeom>
          <a:ln w="19050">
            <a:solidFill>
              <a:srgbClr val="F57051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800">
                <a:latin typeface="VNI-Avo" pitchFamily="2" charset="0"/>
              </a:rPr>
              <a:t>traùi 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oùc</a:t>
            </a:r>
            <a:endParaRPr lang="vi-VN" sz="2800">
              <a:solidFill>
                <a:srgbClr val="C00000"/>
              </a:solidFill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C0654EDE-A55A-401B-93F0-DB7752D8F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877" y="746549"/>
            <a:ext cx="6900863" cy="43205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1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10188" r="400" b="576"/>
          <a:stretch/>
        </p:blipFill>
        <p:spPr>
          <a:xfrm>
            <a:off x="243982" y="274479"/>
            <a:ext cx="8656037" cy="486902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9018" r="1414" b="80780"/>
          <a:stretch/>
        </p:blipFill>
        <p:spPr>
          <a:xfrm>
            <a:off x="0" y="1"/>
            <a:ext cx="9144000" cy="1401510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xmlns="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3" y="1550220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xmlns="" id="{E8401929-0936-42E8-A479-7B0AA9744F7A}"/>
              </a:ext>
            </a:extLst>
          </p:cNvPr>
          <p:cNvSpPr txBox="1"/>
          <p:nvPr/>
        </p:nvSpPr>
        <p:spPr>
          <a:xfrm>
            <a:off x="1240502" y="385158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3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xmlns="" id="{FEC6A8CA-DBC8-4C40-ABCD-DE3669F0F65C}"/>
              </a:ext>
            </a:extLst>
          </p:cNvPr>
          <p:cNvSpPr txBox="1"/>
          <p:nvPr/>
        </p:nvSpPr>
        <p:spPr>
          <a:xfrm>
            <a:off x="4031230" y="221892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oc  oâc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C151F89A-51B0-4A19-9432-B210428149DA}"/>
              </a:ext>
            </a:extLst>
          </p:cNvPr>
          <p:cNvSpPr/>
          <p:nvPr/>
        </p:nvSpPr>
        <p:spPr>
          <a:xfrm>
            <a:off x="5575533" y="2951243"/>
            <a:ext cx="9360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sóc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xmlns="" id="{9D132CF5-317C-4458-903B-16A11C385FDF}"/>
              </a:ext>
            </a:extLst>
          </p:cNvPr>
          <p:cNvSpPr/>
          <p:nvPr/>
        </p:nvSpPr>
        <p:spPr>
          <a:xfrm>
            <a:off x="6755547" y="2951243"/>
            <a:ext cx="936031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cóc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xmlns="" id="{0E2AD5A4-6F65-458E-9164-807556674919}"/>
              </a:ext>
            </a:extLst>
          </p:cNvPr>
          <p:cNvSpPr/>
          <p:nvPr/>
        </p:nvSpPr>
        <p:spPr>
          <a:xfrm>
            <a:off x="5731263" y="4449917"/>
            <a:ext cx="15606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xmlns="" id="{DC80A289-08C4-4C4A-BF4D-DA32DB298620}"/>
              </a:ext>
            </a:extLst>
          </p:cNvPr>
          <p:cNvSpPr/>
          <p:nvPr/>
        </p:nvSpPr>
        <p:spPr>
          <a:xfrm>
            <a:off x="3776347" y="4478270"/>
            <a:ext cx="119254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ốc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sên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xmlns="" id="{EFDC1CC3-D725-429D-B0AD-FAE7495637C4}"/>
              </a:ext>
            </a:extLst>
          </p:cNvPr>
          <p:cNvSpPr/>
          <p:nvPr/>
        </p:nvSpPr>
        <p:spPr>
          <a:xfrm>
            <a:off x="4367092" y="2951243"/>
            <a:ext cx="95024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vạc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xmlns="" id="{6059AC73-8E99-478B-9F83-16BCAE783A75}"/>
              </a:ext>
            </a:extLst>
          </p:cNvPr>
          <p:cNvSpPr/>
          <p:nvPr/>
        </p:nvSpPr>
        <p:spPr>
          <a:xfrm>
            <a:off x="2624708" y="2502044"/>
            <a:ext cx="130777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hốc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79B30514-03D9-40A8-9FC6-F9DF9329F34E}"/>
              </a:ext>
            </a:extLst>
          </p:cNvPr>
          <p:cNvSpPr/>
          <p:nvPr/>
        </p:nvSpPr>
        <p:spPr>
          <a:xfrm>
            <a:off x="1290023" y="2956205"/>
            <a:ext cx="950248" cy="40006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xmlns="" id="{6206521A-A425-4976-A24A-378B8A904A51}"/>
              </a:ext>
            </a:extLst>
          </p:cNvPr>
          <p:cNvSpPr/>
          <p:nvPr/>
        </p:nvSpPr>
        <p:spPr>
          <a:xfrm>
            <a:off x="932501" y="3829262"/>
            <a:ext cx="130777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gốc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FE385-9223-403B-A379-EB8D3653079A}"/>
              </a:ext>
            </a:extLst>
          </p:cNvPr>
          <p:cNvSpPr txBox="1"/>
          <p:nvPr/>
        </p:nvSpPr>
        <p:spPr>
          <a:xfrm>
            <a:off x="5690585" y="4100733"/>
            <a:ext cx="5208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">
                <a:solidFill>
                  <a:schemeClr val="tx1">
                    <a:lumMod val="95000"/>
                    <a:lumOff val="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Bác</a:t>
            </a:r>
          </a:p>
          <a:p>
            <a:r>
              <a:rPr lang="vi-VN" sz="650">
                <a:solidFill>
                  <a:schemeClr val="tx1">
                    <a:lumMod val="95000"/>
                    <a:lumOff val="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thợ mộc</a:t>
            </a:r>
          </a:p>
        </p:txBody>
      </p:sp>
    </p:spTree>
    <p:extLst>
      <p:ext uri="{BB962C8B-B14F-4D97-AF65-F5344CB8AC3E}">
        <p14:creationId xmlns:p14="http://schemas.microsoft.com/office/powerpoint/2010/main" val="2219336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  <p:bldP spid="18" grpId="0" animBg="1"/>
      <p:bldP spid="19" grpId="0" animBg="1"/>
      <p:bldP spid="20" grpId="0" animBg="1"/>
      <p:bldP spid="12" grpId="0" animBg="1"/>
      <p:bldP spid="15" grpId="0" animBg="1"/>
      <p:bldP spid="23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oâc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r="3542" b="4016"/>
          <a:stretch/>
        </p:blipFill>
        <p:spPr>
          <a:xfrm>
            <a:off x="4156147" y="1303399"/>
            <a:ext cx="2173458" cy="27849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/>
          <a:stretch/>
        </p:blipFill>
        <p:spPr>
          <a:xfrm>
            <a:off x="6489371" y="1303398"/>
            <a:ext cx="2562242" cy="27849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87" y="1303399"/>
            <a:ext cx="3867917" cy="27849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DC1D2586-8F16-422E-9064-AB55225AF75F}"/>
              </a:ext>
            </a:extLst>
          </p:cNvPr>
          <p:cNvGrpSpPr/>
          <p:nvPr/>
        </p:nvGrpSpPr>
        <p:grpSpPr>
          <a:xfrm>
            <a:off x="1172468" y="4235100"/>
            <a:ext cx="1717138" cy="528919"/>
            <a:chOff x="3420192" y="3748018"/>
            <a:chExt cx="1717138" cy="4156629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2418F58F-FE2E-4E23-81DB-5D5064DD273D}"/>
                </a:ext>
              </a:extLst>
            </p:cNvPr>
            <p:cNvSpPr/>
            <p:nvPr/>
          </p:nvSpPr>
          <p:spPr>
            <a:xfrm>
              <a:off x="3420192" y="3792805"/>
              <a:ext cx="1717138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thôï 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oäc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B443841E-AD0D-4764-9341-D899A30F233E}"/>
                </a:ext>
              </a:extLst>
            </p:cNvPr>
            <p:cNvSpPr/>
            <p:nvPr/>
          </p:nvSpPr>
          <p:spPr>
            <a:xfrm>
              <a:off x="4713689" y="37480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09DE7951-8D64-44BE-87D6-4EE899A6F9E9}"/>
              </a:ext>
            </a:extLst>
          </p:cNvPr>
          <p:cNvGrpSpPr/>
          <p:nvPr/>
        </p:nvGrpSpPr>
        <p:grpSpPr>
          <a:xfrm>
            <a:off x="4488636" y="4208288"/>
            <a:ext cx="1579278" cy="552882"/>
            <a:chOff x="4488636" y="4208288"/>
            <a:chExt cx="1579278" cy="552882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xmlns="" id="{5EED7D5E-D896-483E-AA32-B7A20096270F}"/>
                </a:ext>
              </a:extLst>
            </p:cNvPr>
            <p:cNvSpPr/>
            <p:nvPr/>
          </p:nvSpPr>
          <p:spPr>
            <a:xfrm>
              <a:off x="4488636" y="4237950"/>
              <a:ext cx="15792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oác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c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oác</a:t>
              </a: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xmlns="" id="{75F0AA2E-61D7-49FF-A7B5-31A55D6F06E2}"/>
                </a:ext>
              </a:extLst>
            </p:cNvPr>
            <p:cNvSpPr/>
            <p:nvPr/>
          </p:nvSpPr>
          <p:spPr>
            <a:xfrm>
              <a:off x="4916465" y="420828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xmlns="" id="{2F211EA0-7C71-42FF-BDB1-752E1FF555B9}"/>
                </a:ext>
              </a:extLst>
            </p:cNvPr>
            <p:cNvSpPr/>
            <p:nvPr/>
          </p:nvSpPr>
          <p:spPr>
            <a:xfrm>
              <a:off x="5735870" y="420949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A454F3B5-A2F1-455A-82EB-042C9190A7B5}"/>
              </a:ext>
            </a:extLst>
          </p:cNvPr>
          <p:cNvGrpSpPr/>
          <p:nvPr/>
        </p:nvGrpSpPr>
        <p:grpSpPr>
          <a:xfrm>
            <a:off x="6888680" y="4208288"/>
            <a:ext cx="1763624" cy="552882"/>
            <a:chOff x="6904652" y="4208288"/>
            <a:chExt cx="1763624" cy="552882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xmlns="" id="{C2BF847E-C0D3-4383-9B69-25D63E33303F}"/>
                </a:ext>
              </a:extLst>
            </p:cNvPr>
            <p:cNvSpPr/>
            <p:nvPr/>
          </p:nvSpPr>
          <p:spPr>
            <a:xfrm>
              <a:off x="6904652" y="4237950"/>
              <a:ext cx="17636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d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oác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caàu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xmlns="" id="{D9D13B83-86A5-4090-9130-3594AA0C23FD}"/>
                </a:ext>
              </a:extLst>
            </p:cNvPr>
            <p:cNvSpPr/>
            <p:nvPr/>
          </p:nvSpPr>
          <p:spPr>
            <a:xfrm>
              <a:off x="7503247" y="420828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6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8634BBD-9A09-4FA8-98E4-A250B77B7058}"/>
              </a:ext>
            </a:extLst>
          </p:cNvPr>
          <p:cNvGrpSpPr/>
          <p:nvPr/>
        </p:nvGrpSpPr>
        <p:grpSpPr>
          <a:xfrm>
            <a:off x="3663779" y="73131"/>
            <a:ext cx="1816443" cy="581379"/>
            <a:chOff x="3663781" y="73131"/>
            <a:chExt cx="1816443" cy="581379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663781" y="75628"/>
              <a:ext cx="1816443" cy="578882"/>
            </a:xfrm>
            <a:prstGeom prst="roundRect">
              <a:avLst/>
            </a:prstGeom>
            <a:ln w="19050">
              <a:solidFill>
                <a:srgbClr val="F57051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oác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 xoaùy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D9042DB8-7E37-4020-9268-5511CDA26666}"/>
                </a:ext>
              </a:extLst>
            </p:cNvPr>
            <p:cNvSpPr/>
            <p:nvPr/>
          </p:nvSpPr>
          <p:spPr>
            <a:xfrm>
              <a:off x="4117069" y="73131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</a:p>
          </p:txBody>
        </p: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C0654EDE-A55A-401B-93F0-DB7752D8F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878" y="746380"/>
            <a:ext cx="6494245" cy="432149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>
            <a:extLst>
              <a:ext uri="{FF2B5EF4-FFF2-40B4-BE49-F238E27FC236}">
                <a16:creationId xmlns:a16="http://schemas.microsoft.com/office/drawing/2014/main" xmlns="" id="{26D03345-551D-4A34-B8FB-3203AC9C2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73" y="1506489"/>
            <a:ext cx="7279255" cy="2042337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E9B90EC-810E-415C-873F-785A89FF7DAF}"/>
              </a:ext>
            </a:extLst>
          </p:cNvPr>
          <p:cNvSpPr txBox="1"/>
          <p:nvPr/>
        </p:nvSpPr>
        <p:spPr>
          <a:xfrm>
            <a:off x="1267144" y="1618663"/>
            <a:ext cx="6824076" cy="169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giaùo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soùc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keå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xöa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chöa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Thaáy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vaäy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cuï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ruøa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ñaâu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ñeàu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ñoäi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26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Tập đọc câu">
            <a:hlinkClick r:id="" action="ppaction://media"/>
            <a:extLst>
              <a:ext uri="{FF2B5EF4-FFF2-40B4-BE49-F238E27FC236}">
                <a16:creationId xmlns:a16="http://schemas.microsoft.com/office/drawing/2014/main" xmlns="" id="{8E84239D-0856-45FA-80E5-3290EA930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0750" y="2352294"/>
            <a:ext cx="458782" cy="43891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7593430" y="2627493"/>
            <a:ext cx="244808" cy="504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80832" y="2339419"/>
            <a:ext cx="171061" cy="506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719596" y="2149749"/>
            <a:ext cx="247970" cy="531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050944" y="2141067"/>
            <a:ext cx="247973" cy="517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50944" y="2149749"/>
            <a:ext cx="247972" cy="37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98950" y="1618663"/>
            <a:ext cx="247972" cy="513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595609" y="1618663"/>
            <a:ext cx="247971" cy="570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298916" y="2599298"/>
            <a:ext cx="247973" cy="625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771819" y="2339419"/>
            <a:ext cx="160149" cy="387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683994" y="2638473"/>
            <a:ext cx="247974" cy="547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5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0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A0F733F1-367F-4CAA-A18D-5C33181C7689}"/>
              </a:ext>
            </a:extLst>
          </p:cNvPr>
          <p:cNvSpPr>
            <a:spLocks noChangeAspect="1"/>
          </p:cNvSpPr>
          <p:nvPr/>
        </p:nvSpPr>
        <p:spPr>
          <a:xfrm>
            <a:off x="1740485" y="3452833"/>
            <a:ext cx="5663030" cy="1556802"/>
          </a:xfrm>
          <a:prstGeom prst="ellipse">
            <a:avLst/>
          </a:prstGeom>
          <a:solidFill>
            <a:srgbClr val="FBD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xmlns="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xmlns="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E60294B3-5D50-4B07-B0C2-1F46BD0214BA}"/>
              </a:ext>
            </a:extLst>
          </p:cNvPr>
          <p:cNvSpPr txBox="1"/>
          <p:nvPr/>
        </p:nvSpPr>
        <p:spPr>
          <a:xfrm>
            <a:off x="621773" y="586603"/>
            <a:ext cx="25457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Ñoïc gì?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xmlns="" id="{EFBBF11B-2F2E-41FF-8D9C-C46539EFFF6A}"/>
              </a:ext>
            </a:extLst>
          </p:cNvPr>
          <p:cNvGrpSpPr>
            <a:grpSpLocks noChangeAspect="1"/>
          </p:cNvGrpSpPr>
          <p:nvPr/>
        </p:nvGrpSpPr>
        <p:grpSpPr>
          <a:xfrm>
            <a:off x="2688524" y="777885"/>
            <a:ext cx="3766952" cy="4016007"/>
            <a:chOff x="2959394" y="544696"/>
            <a:chExt cx="3703273" cy="3948118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CB6EC855-802F-487C-953F-798DDBB1FF75}"/>
                </a:ext>
              </a:extLst>
            </p:cNvPr>
            <p:cNvSpPr/>
            <p:nvPr/>
          </p:nvSpPr>
          <p:spPr>
            <a:xfrm>
              <a:off x="4902176" y="3178070"/>
              <a:ext cx="1121869" cy="476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xmlns="" id="{760D9C0F-4937-4550-A7E2-DF7CD0310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394" y="544696"/>
              <a:ext cx="3703273" cy="3948118"/>
            </a:xfrm>
            <a:prstGeom prst="rect">
              <a:avLst/>
            </a:prstGeom>
          </p:spPr>
        </p:pic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DEE23022-5381-4799-A1F2-1747965D40C6}"/>
              </a:ext>
            </a:extLst>
          </p:cNvPr>
          <p:cNvSpPr txBox="1">
            <a:spLocks noChangeAspect="1"/>
          </p:cNvSpPr>
          <p:nvPr/>
        </p:nvSpPr>
        <p:spPr>
          <a:xfrm rot="20670129">
            <a:off x="4720722" y="3462206"/>
            <a:ext cx="124576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b="1">
                <a:solidFill>
                  <a:srgbClr val="D70E77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Họ ốc sứ</a:t>
            </a: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xmlns="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9EF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côø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oc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3720844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 dirty="0" smtClea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 oc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Tập đọc - oc">
            <a:hlinkClick r:id="" action="ppaction://media"/>
            <a:extLst>
              <a:ext uri="{FF2B5EF4-FFF2-40B4-BE49-F238E27FC236}">
                <a16:creationId xmlns:a16="http://schemas.microsoft.com/office/drawing/2014/main" xmlns="" id="{60E742A3-A76C-4297-A507-2892DAFCC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EDBB5"/>
          </a:solidFill>
          <a:ln w="25400" cap="flat" cmpd="sng" algn="ctr">
            <a:solidFill>
              <a:srgbClr val="FFF9EF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EDB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oc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oc">
            <a:hlinkClick r:id="" action="ppaction://media"/>
            <a:extLst>
              <a:ext uri="{FF2B5EF4-FFF2-40B4-BE49-F238E27FC236}">
                <a16:creationId xmlns:a16="http://schemas.microsoft.com/office/drawing/2014/main" xmlns="" id="{7E273734-15BA-4F94-B698-708670BC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r="16743"/>
          <a:stretch/>
        </p:blipFill>
        <p:spPr>
          <a:xfrm>
            <a:off x="5398821" y="815446"/>
            <a:ext cx="2525171" cy="3090748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815784" y="1268592"/>
            <a:ext cx="10983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oc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5379646" y="3976018"/>
            <a:ext cx="2563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s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r>
              <a:rPr lang="en-US" sz="54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ñoû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1B53EC7-A429-4896-8E96-6D02C5CE82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4" r="13285" b="8469"/>
          <a:stretch/>
        </p:blipFill>
        <p:spPr>
          <a:xfrm flipH="1">
            <a:off x="4610100" y="762597"/>
            <a:ext cx="4276985" cy="3143597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48175217-B4C0-43D0-8203-73D755450133}"/>
              </a:ext>
            </a:extLst>
          </p:cNvPr>
          <p:cNvSpPr/>
          <p:nvPr/>
        </p:nvSpPr>
        <p:spPr>
          <a:xfrm>
            <a:off x="453511" y="2396759"/>
            <a:ext cx="1911463" cy="1104899"/>
          </a:xfrm>
          <a:prstGeom prst="rect">
            <a:avLst/>
          </a:prstGeom>
          <a:solidFill>
            <a:srgbClr val="FBD0BF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539708E-1575-4D64-B2EC-13A2822BCA61}"/>
              </a:ext>
            </a:extLst>
          </p:cNvPr>
          <p:cNvSpPr/>
          <p:nvPr/>
        </p:nvSpPr>
        <p:spPr>
          <a:xfrm>
            <a:off x="2434969" y="2367686"/>
            <a:ext cx="1911096" cy="1106424"/>
          </a:xfrm>
          <a:prstGeom prst="rect">
            <a:avLst/>
          </a:prstGeom>
          <a:solidFill>
            <a:srgbClr val="FBD0BF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oc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68F62BC8-5E67-4867-9E3E-9D834B2C08B5}"/>
              </a:ext>
            </a:extLst>
          </p:cNvPr>
          <p:cNvSpPr/>
          <p:nvPr/>
        </p:nvSpPr>
        <p:spPr>
          <a:xfrm>
            <a:off x="488692" y="3641228"/>
            <a:ext cx="3892554" cy="926780"/>
          </a:xfrm>
          <a:prstGeom prst="rect">
            <a:avLst/>
          </a:prstGeom>
          <a:solidFill>
            <a:srgbClr val="FBD0BF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s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C6B31D6-7D27-4146-89BC-FA071E794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90" y="132418"/>
            <a:ext cx="7036221" cy="469081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39D4E2F0-F502-4D12-B2ED-A0417A0A7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91" y="132418"/>
            <a:ext cx="7036218" cy="469081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97736417-E709-40CD-B21C-BAC4BCD89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290" y="132418"/>
            <a:ext cx="6039420" cy="469081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xmlns="" id="{E60347C1-28BB-491E-9311-BB97A22B6BB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298A327D-2828-45DF-BCCA-85B1D7D29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2595" y="93715"/>
            <a:ext cx="3178811" cy="476821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1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32CEC99-84D1-4166-8B61-B4CF31B017C6}"/>
              </a:ext>
            </a:extLst>
          </p:cNvPr>
          <p:cNvSpPr/>
          <p:nvPr/>
        </p:nvSpPr>
        <p:spPr>
          <a:xfrm>
            <a:off x="3800689" y="75628"/>
            <a:ext cx="1473871" cy="578882"/>
          </a:xfrm>
          <a:prstGeom prst="roundRect">
            <a:avLst/>
          </a:prstGeom>
          <a:ln w="19050">
            <a:solidFill>
              <a:srgbClr val="F57051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800">
                <a:latin typeface="VNI-Avo" pitchFamily="2" charset="0"/>
              </a:rPr>
              <a:t>s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o</a:t>
            </a:r>
            <a:r>
              <a:rPr lang="en-US" sz="2800">
                <a:latin typeface="VNI-Avo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c </a:t>
            </a:r>
            <a:r>
              <a:rPr lang="en-US" sz="2800">
                <a:latin typeface="VNI-Avo" pitchFamily="2" charset="0"/>
              </a:rPr>
              <a:t>ñoû</a:t>
            </a:r>
            <a:endParaRPr lang="vi-VN" sz="2800"/>
          </a:p>
        </p:txBody>
      </p:sp>
      <p:pic>
        <p:nvPicPr>
          <p:cNvPr id="2" name="sóc đỏ">
            <a:hlinkClick r:id="" action="ppaction://media"/>
            <a:extLst>
              <a:ext uri="{FF2B5EF4-FFF2-40B4-BE49-F238E27FC236}">
                <a16:creationId xmlns:a16="http://schemas.microsoft.com/office/drawing/2014/main" xmlns="" id="{C4F623DA-9281-42BB-92AD-4E134DDCE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083" y="760046"/>
            <a:ext cx="7223835" cy="427024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5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23970</TotalTime>
  <Words>305</Words>
  <Application>Microsoft Office PowerPoint</Application>
  <PresentationFormat>On-screen Show (16:9)</PresentationFormat>
  <Paragraphs>132</Paragraphs>
  <Slides>35</Slides>
  <Notes>28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21AK22</cp:lastModifiedBy>
  <cp:revision>4299</cp:revision>
  <dcterms:created xsi:type="dcterms:W3CDTF">2020-09-09T13:29:14Z</dcterms:created>
  <dcterms:modified xsi:type="dcterms:W3CDTF">2021-11-17T03:29:40Z</dcterms:modified>
</cp:coreProperties>
</file>