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4"/>
  </p:notesMasterIdLst>
  <p:sldIdLst>
    <p:sldId id="266" r:id="rId2"/>
    <p:sldId id="2640" r:id="rId3"/>
    <p:sldId id="2641" r:id="rId4"/>
    <p:sldId id="274" r:id="rId5"/>
    <p:sldId id="272" r:id="rId6"/>
    <p:sldId id="283" r:id="rId7"/>
    <p:sldId id="2633" r:id="rId8"/>
    <p:sldId id="281" r:id="rId9"/>
    <p:sldId id="285" r:id="rId10"/>
    <p:sldId id="2634" r:id="rId11"/>
    <p:sldId id="286" r:id="rId12"/>
    <p:sldId id="275" r:id="rId13"/>
    <p:sldId id="269" r:id="rId14"/>
    <p:sldId id="2635" r:id="rId15"/>
    <p:sldId id="292" r:id="rId16"/>
    <p:sldId id="293" r:id="rId17"/>
    <p:sldId id="295" r:id="rId18"/>
    <p:sldId id="296" r:id="rId19"/>
    <p:sldId id="277" r:id="rId20"/>
    <p:sldId id="271" r:id="rId21"/>
    <p:sldId id="297" r:id="rId22"/>
    <p:sldId id="300" r:id="rId23"/>
    <p:sldId id="301" r:id="rId24"/>
    <p:sldId id="2636" r:id="rId25"/>
    <p:sldId id="298" r:id="rId26"/>
    <p:sldId id="2638" r:id="rId27"/>
    <p:sldId id="270" r:id="rId28"/>
    <p:sldId id="278" r:id="rId29"/>
    <p:sldId id="310" r:id="rId30"/>
    <p:sldId id="2639" r:id="rId31"/>
    <p:sldId id="315" r:id="rId32"/>
    <p:sldId id="314" r:id="rId33"/>
  </p:sldIdLst>
  <p:sldSz cx="12192000" cy="6858000"/>
  <p:notesSz cx="6858000" cy="9144000"/>
  <p:embeddedFontLst>
    <p:embeddedFont>
      <p:font typeface="LNTH-LuoLuoNotangYuanTi 1" panose="020B0604020202020204" charset="-128"/>
      <p:regular r:id="rId35"/>
    </p:embeddedFont>
    <p:embeddedFont>
      <p:font typeface="HP001" panose="020B0604020202020204" charset="0"/>
      <p:regular r:id="rId36"/>
      <p:bold r:id="rId37"/>
    </p:embeddedFont>
    <p:embeddedFont>
      <p:font typeface="HP001 4 hàng" panose="020B0604020202020204" charset="0"/>
      <p:regular r:id="rId38"/>
      <p:bold r:id="rId39"/>
    </p:embeddedFont>
    <p:embeddedFont>
      <p:font typeface="HP001 5 hàng" panose="020B0604020202020204" charset="0"/>
      <p:regular r:id="rId40"/>
      <p:bold r:id="rId41"/>
    </p:embeddedFont>
    <p:embeddedFont>
      <p:font typeface="LNTH-Dinomiko" panose="020B0604020202020204" charset="0"/>
      <p:regular r:id="rId42"/>
    </p:embeddedFont>
    <p:embeddedFont>
      <p:font typeface="SVN-Shintia Script"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8956B"/>
    <a:srgbClr val="003399"/>
    <a:srgbClr val="3366FF"/>
    <a:srgbClr val="0099FF"/>
    <a:srgbClr val="FF0066"/>
    <a:srgbClr val="FF3300"/>
    <a:srgbClr val="FF6600"/>
    <a:srgbClr val="CC0099"/>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2" autoAdjust="0"/>
    <p:restoredTop sz="94216" autoAdjust="0"/>
  </p:normalViewPr>
  <p:slideViewPr>
    <p:cSldViewPr snapToGrid="0">
      <p:cViewPr varScale="1">
        <p:scale>
          <a:sx n="78" d="100"/>
          <a:sy n="78" d="100"/>
        </p:scale>
        <p:origin x="5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DDF53-167D-4199-83C6-681DC9685E7A}" type="datetimeFigureOut">
              <a:rPr lang="en-US" smtClean="0"/>
              <a:t>25/01/2026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74577-114F-4248-B769-C6025F883B57}" type="slidenum">
              <a:rPr lang="en-US" smtClean="0"/>
              <a:t>‹#›</a:t>
            </a:fld>
            <a:endParaRPr lang="en-US"/>
          </a:p>
        </p:txBody>
      </p:sp>
    </p:spTree>
    <p:extLst>
      <p:ext uri="{BB962C8B-B14F-4D97-AF65-F5344CB8AC3E}">
        <p14:creationId xmlns:p14="http://schemas.microsoft.com/office/powerpoint/2010/main" val="368633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406732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73336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394344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327486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82079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50421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28578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66175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276704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122118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p:txBody>
          <a:bodyPr/>
          <a:lstStyle/>
          <a:p>
            <a:fld id="{801D21F1-114E-40CA-891A-BFDA529B3693}" type="datetimeFigureOut">
              <a:rPr lang="en-US" smtClean="0"/>
              <a:t>25/01/2026</a:t>
            </a:fld>
            <a:endParaRPr lang="en-US"/>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257583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 name="9Slide.vn - 2019">
            <a:extLst>
              <a:ext uri="{FF2B5EF4-FFF2-40B4-BE49-F238E27FC236}">
                <a16:creationId xmlns:a16="http://schemas.microsoft.com/office/drawing/2014/main" id="{C175199C-4E62-431D-86D0-6B933DEE8C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E8C00E5-7C71-4454-8EB9-5384B9080E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2A61-F3F7-4C23-86EB-542B97A3E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31DAD-AFB3-4827-B830-6D7E3177C5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D21F1-114E-40CA-891A-BFDA529B3693}" type="datetimeFigureOut">
              <a:rPr lang="en-US" smtClean="0"/>
              <a:t>25/01/2026</a:t>
            </a:fld>
            <a:endParaRPr lang="en-US"/>
          </a:p>
        </p:txBody>
      </p:sp>
      <p:sp>
        <p:nvSpPr>
          <p:cNvPr id="5" name="Footer Placeholder 4">
            <a:extLst>
              <a:ext uri="{FF2B5EF4-FFF2-40B4-BE49-F238E27FC236}">
                <a16:creationId xmlns:a16="http://schemas.microsoft.com/office/drawing/2014/main" id="{4E998880-818E-45F1-9460-3732303534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FBA2F9-2445-470D-97F1-ED89004F0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C2E25-9F7A-4FB2-BADB-C51D71FBD84F}" type="slidenum">
              <a:rPr lang="en-US" smtClean="0"/>
              <a:t>‹#›</a:t>
            </a:fld>
            <a:endParaRPr lang="en-US"/>
          </a:p>
        </p:txBody>
      </p:sp>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Tree>
    <p:extLst>
      <p:ext uri="{BB962C8B-B14F-4D97-AF65-F5344CB8AC3E}">
        <p14:creationId xmlns:p14="http://schemas.microsoft.com/office/powerpoint/2010/main" val="1421027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4.wav"/><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audio" Target="../media/audio4.wav"/><Relationship Id="rId5" Type="http://schemas.openxmlformats.org/officeDocument/2006/relationships/image" Target="../media/image7.png"/><Relationship Id="rId10" Type="http://schemas.openxmlformats.org/officeDocument/2006/relationships/audio" Target="../media/audio2.wav"/><Relationship Id="rId4" Type="http://schemas.openxmlformats.org/officeDocument/2006/relationships/image" Target="../media/image19.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4.wav"/><Relationship Id="rId7" Type="http://schemas.openxmlformats.org/officeDocument/2006/relationships/image" Target="../media/image22.png"/><Relationship Id="rId17" Type="http://schemas.openxmlformats.org/officeDocument/2006/relationships/audio" Target="../media/audio5.wav"/><Relationship Id="rId2" Type="http://schemas.openxmlformats.org/officeDocument/2006/relationships/audio" Target="../media/audio2.wav"/><Relationship Id="rId16"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15" Type="http://schemas.openxmlformats.org/officeDocument/2006/relationships/audio" Target="../media/audio2.wav"/><Relationship Id="rId4" Type="http://schemas.openxmlformats.org/officeDocument/2006/relationships/image" Target="../media/image19.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audio" Target="../media/audio4.wav"/><Relationship Id="rId5"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3.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audio" Target="../media/audio4.wav"/><Relationship Id="rId5"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2.png"/><Relationship Id="rId9" Type="http://schemas.openxmlformats.org/officeDocument/2006/relationships/audio" Target="../media/audio2.wav"/></Relationships>
</file>

<file path=ppt/slides/_rels/slide31.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1925266" y="495000"/>
            <a:ext cx="8694994" cy="6214272"/>
            <a:chOff x="4227089" y="495000"/>
            <a:chExt cx="6930768" cy="6214272"/>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6214272"/>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sp>
        <p:nvSpPr>
          <p:cNvPr id="37" name="TextBox 36">
            <a:extLst>
              <a:ext uri="{FF2B5EF4-FFF2-40B4-BE49-F238E27FC236}">
                <a16:creationId xmlns:a16="http://schemas.microsoft.com/office/drawing/2014/main" id="{EFC808A9-AD8E-A29B-5A31-FEC5E34401B2}"/>
              </a:ext>
            </a:extLst>
          </p:cNvPr>
          <p:cNvSpPr txBox="1"/>
          <p:nvPr/>
        </p:nvSpPr>
        <p:spPr>
          <a:xfrm>
            <a:off x="3249596" y="2684005"/>
            <a:ext cx="5246453" cy="646331"/>
          </a:xfrm>
          <a:prstGeom prst="rect">
            <a:avLst/>
          </a:prstGeom>
          <a:noFill/>
        </p:spPr>
        <p:txBody>
          <a:bodyPr wrap="square" rtlCol="0">
            <a:spAutoFit/>
          </a:bodyPr>
          <a:lstStyle/>
          <a:p>
            <a:pPr algn="ctr">
              <a:buClr>
                <a:srgbClr val="000000"/>
              </a:buClr>
              <a:buFont typeface="Arial"/>
              <a:buNone/>
            </a:pPr>
            <a:r>
              <a:rPr lang="en-US" sz="3600" b="1" kern="0" dirty="0" err="1">
                <a:solidFill>
                  <a:srgbClr val="2D9E4C"/>
                </a:solidFill>
                <a:latin typeface="SVN-Shintia Script" panose="02000804000000020003" pitchFamily="2" charset="0"/>
                <a:cs typeface="Arial"/>
                <a:sym typeface="Arial"/>
              </a:rPr>
              <a:t>Chủ</a:t>
            </a:r>
            <a:r>
              <a:rPr lang="en-US" sz="3600" b="1" kern="0" dirty="0">
                <a:solidFill>
                  <a:srgbClr val="2D9E4C"/>
                </a:solidFill>
                <a:latin typeface="SVN-Shintia Script" panose="02000804000000020003" pitchFamily="2" charset="0"/>
                <a:cs typeface="Arial"/>
                <a:sym typeface="Arial"/>
              </a:rPr>
              <a:t> </a:t>
            </a:r>
            <a:r>
              <a:rPr lang="en-US" sz="3600" b="1" kern="0" dirty="0" err="1">
                <a:solidFill>
                  <a:srgbClr val="2D9E4C"/>
                </a:solidFill>
                <a:latin typeface="SVN-Shintia Script" panose="02000804000000020003" pitchFamily="2" charset="0"/>
                <a:cs typeface="Arial"/>
                <a:sym typeface="Arial"/>
              </a:rPr>
              <a:t>điểm</a:t>
            </a:r>
            <a:r>
              <a:rPr lang="en-US" sz="3600" b="1" kern="0" dirty="0">
                <a:solidFill>
                  <a:srgbClr val="2D9E4C"/>
                </a:solidFill>
                <a:latin typeface="SVN-Shintia Script" panose="02000804000000020003" pitchFamily="2" charset="0"/>
                <a:cs typeface="Arial"/>
                <a:sym typeface="Arial"/>
              </a:rPr>
              <a:t>: </a:t>
            </a:r>
            <a:r>
              <a:rPr lang="en-US" sz="3600" b="1" kern="0" dirty="0" err="1">
                <a:solidFill>
                  <a:srgbClr val="2D9E4C"/>
                </a:solidFill>
                <a:latin typeface="SVN-Shintia Script" panose="02000804000000020003" pitchFamily="2" charset="0"/>
                <a:cs typeface="Arial"/>
                <a:sym typeface="Arial"/>
              </a:rPr>
              <a:t>Ước</a:t>
            </a:r>
            <a:r>
              <a:rPr lang="en-US" sz="3600" b="1" kern="0" dirty="0">
                <a:solidFill>
                  <a:srgbClr val="2D9E4C"/>
                </a:solidFill>
                <a:latin typeface="SVN-Shintia Script" panose="02000804000000020003" pitchFamily="2" charset="0"/>
                <a:cs typeface="Arial"/>
                <a:sym typeface="Arial"/>
              </a:rPr>
              <a:t> </a:t>
            </a:r>
            <a:r>
              <a:rPr lang="en-US" sz="3600" b="1" kern="0" dirty="0" err="1">
                <a:solidFill>
                  <a:srgbClr val="2D9E4C"/>
                </a:solidFill>
                <a:latin typeface="SVN-Shintia Script" panose="02000804000000020003" pitchFamily="2" charset="0"/>
                <a:cs typeface="Arial"/>
                <a:sym typeface="Arial"/>
              </a:rPr>
              <a:t>mơ</a:t>
            </a:r>
            <a:r>
              <a:rPr lang="en-US" sz="3600" b="1" kern="0" dirty="0">
                <a:solidFill>
                  <a:srgbClr val="2D9E4C"/>
                </a:solidFill>
                <a:latin typeface="SVN-Shintia Script" panose="02000804000000020003" pitchFamily="2" charset="0"/>
                <a:cs typeface="Arial"/>
                <a:sym typeface="Arial"/>
              </a:rPr>
              <a:t> </a:t>
            </a:r>
            <a:r>
              <a:rPr lang="en-US" sz="3600" b="1" kern="0" dirty="0" err="1">
                <a:solidFill>
                  <a:srgbClr val="2D9E4C"/>
                </a:solidFill>
                <a:latin typeface="SVN-Shintia Script" panose="02000804000000020003" pitchFamily="2" charset="0"/>
                <a:cs typeface="Arial"/>
                <a:sym typeface="Arial"/>
              </a:rPr>
              <a:t>tuổi</a:t>
            </a:r>
            <a:r>
              <a:rPr lang="en-US" sz="3600" b="1" kern="0" dirty="0">
                <a:solidFill>
                  <a:srgbClr val="2D9E4C"/>
                </a:solidFill>
                <a:latin typeface="SVN-Shintia Script" panose="02000804000000020003" pitchFamily="2" charset="0"/>
                <a:cs typeface="Arial"/>
                <a:sym typeface="Arial"/>
              </a:rPr>
              <a:t> </a:t>
            </a:r>
            <a:r>
              <a:rPr lang="en-US" sz="3600" b="1" kern="0" dirty="0" err="1">
                <a:solidFill>
                  <a:srgbClr val="2D9E4C"/>
                </a:solidFill>
                <a:latin typeface="SVN-Shintia Script" panose="02000804000000020003" pitchFamily="2" charset="0"/>
                <a:cs typeface="Arial"/>
                <a:sym typeface="Arial"/>
              </a:rPr>
              <a:t>thơ</a:t>
            </a:r>
            <a:endParaRPr lang="en-US" sz="3600" b="1" kern="0" dirty="0">
              <a:solidFill>
                <a:srgbClr val="2D9E4C"/>
              </a:solidFill>
              <a:latin typeface="SVN-Shintia Script" panose="02000804000000020003" pitchFamily="2" charset="0"/>
              <a:cs typeface="Arial"/>
              <a:sym typeface="Arial"/>
            </a:endParaRPr>
          </a:p>
        </p:txBody>
      </p:sp>
      <p:sp>
        <p:nvSpPr>
          <p:cNvPr id="38" name="TextBox 37">
            <a:extLst>
              <a:ext uri="{FF2B5EF4-FFF2-40B4-BE49-F238E27FC236}">
                <a16:creationId xmlns:a16="http://schemas.microsoft.com/office/drawing/2014/main" id="{F4FEFF57-431D-7340-F273-7EB053DC220B}"/>
              </a:ext>
            </a:extLst>
          </p:cNvPr>
          <p:cNvSpPr txBox="1"/>
          <p:nvPr/>
        </p:nvSpPr>
        <p:spPr>
          <a:xfrm>
            <a:off x="5115527" y="3305851"/>
            <a:ext cx="2269904" cy="553998"/>
          </a:xfrm>
          <a:prstGeom prst="rect">
            <a:avLst/>
          </a:prstGeom>
          <a:noFill/>
        </p:spPr>
        <p:txBody>
          <a:bodyPr wrap="square" rtlCol="0">
            <a:spAutoFit/>
          </a:bodyPr>
          <a:lstStyle/>
          <a:p>
            <a:pPr algn="ctr">
              <a:buClr>
                <a:srgbClr val="000000"/>
              </a:buClr>
              <a:buFont typeface="Arial"/>
              <a:buNone/>
            </a:pPr>
            <a:r>
              <a:rPr lang="en-US" sz="3000" b="1" kern="0" dirty="0" err="1">
                <a:solidFill>
                  <a:srgbClr val="F37222"/>
                </a:solidFill>
                <a:latin typeface="LNTH-Dinomiko" panose="02000500000000000000" pitchFamily="2" charset="0"/>
                <a:cs typeface="Arial"/>
                <a:sym typeface="Arial"/>
              </a:rPr>
              <a:t>Bài</a:t>
            </a:r>
            <a:r>
              <a:rPr lang="en-US" sz="3000" b="1" kern="0" dirty="0">
                <a:solidFill>
                  <a:srgbClr val="F37222"/>
                </a:solidFill>
                <a:latin typeface="LNTH-Dinomiko" panose="02000500000000000000" pitchFamily="2" charset="0"/>
                <a:cs typeface="Arial"/>
                <a:sym typeface="Arial"/>
              </a:rPr>
              <a:t> 1 – </a:t>
            </a:r>
            <a:r>
              <a:rPr lang="en-US" sz="3000" b="1" kern="0" dirty="0" err="1">
                <a:solidFill>
                  <a:srgbClr val="F37222"/>
                </a:solidFill>
                <a:latin typeface="LNTH-Dinomiko" panose="02000500000000000000" pitchFamily="2" charset="0"/>
                <a:cs typeface="Arial"/>
                <a:sym typeface="Arial"/>
              </a:rPr>
              <a:t>Tiết</a:t>
            </a:r>
            <a:r>
              <a:rPr lang="en-US" sz="3000" b="1" kern="0" dirty="0">
                <a:solidFill>
                  <a:srgbClr val="F37222"/>
                </a:solidFill>
                <a:latin typeface="LNTH-Dinomiko" panose="02000500000000000000" pitchFamily="2" charset="0"/>
                <a:cs typeface="Arial"/>
                <a:sym typeface="Arial"/>
              </a:rPr>
              <a:t> 3</a:t>
            </a:r>
          </a:p>
        </p:txBody>
      </p:sp>
      <p:sp>
        <p:nvSpPr>
          <p:cNvPr id="40" name="TextBox 39">
            <a:extLst>
              <a:ext uri="{FF2B5EF4-FFF2-40B4-BE49-F238E27FC236}">
                <a16:creationId xmlns:a16="http://schemas.microsoft.com/office/drawing/2014/main" id="{BCD2D8E3-61E8-9A42-8FC5-0F053D3A3F10}"/>
              </a:ext>
            </a:extLst>
          </p:cNvPr>
          <p:cNvSpPr txBox="1"/>
          <p:nvPr/>
        </p:nvSpPr>
        <p:spPr>
          <a:xfrm>
            <a:off x="3830512" y="3858193"/>
            <a:ext cx="4884502" cy="861774"/>
          </a:xfrm>
          <a:prstGeom prst="rect">
            <a:avLst/>
          </a:prstGeom>
          <a:noFill/>
        </p:spPr>
        <p:txBody>
          <a:bodyPr wrap="square" rtlCol="0">
            <a:spAutoFit/>
          </a:bodyPr>
          <a:lstStyle/>
          <a:p>
            <a:pPr algn="ctr">
              <a:buClr>
                <a:srgbClr val="000000"/>
              </a:buClr>
              <a:buFont typeface="Arial"/>
              <a:buNone/>
            </a:pPr>
            <a:r>
              <a:rPr lang="en-US" sz="5000" b="1" kern="0" dirty="0" err="1">
                <a:solidFill>
                  <a:srgbClr val="FF5252"/>
                </a:solidFill>
                <a:latin typeface="UTM French Vanilla" panose="02040603050506020204" pitchFamily="18" charset="0"/>
                <a:cs typeface="Arial"/>
                <a:sym typeface="Arial"/>
              </a:rPr>
              <a:t>Ôn</a:t>
            </a:r>
            <a:r>
              <a:rPr lang="en-US" sz="5000" b="1" kern="0" dirty="0">
                <a:solidFill>
                  <a:srgbClr val="FF5252"/>
                </a:solidFill>
                <a:latin typeface="UTM French Vanilla" panose="02040603050506020204" pitchFamily="18" charset="0"/>
                <a:cs typeface="Arial"/>
                <a:sym typeface="Arial"/>
              </a:rPr>
              <a:t> </a:t>
            </a:r>
            <a:r>
              <a:rPr lang="en-US" sz="5000" b="1" kern="0" dirty="0" err="1">
                <a:solidFill>
                  <a:srgbClr val="FF5252"/>
                </a:solidFill>
                <a:latin typeface="UTM French Vanilla" panose="02040603050506020204" pitchFamily="18" charset="0"/>
                <a:cs typeface="Arial"/>
                <a:sym typeface="Arial"/>
              </a:rPr>
              <a:t>chữ</a:t>
            </a:r>
            <a:r>
              <a:rPr lang="en-US" sz="5000" b="1" kern="0" dirty="0">
                <a:solidFill>
                  <a:srgbClr val="FF5252"/>
                </a:solidFill>
                <a:latin typeface="UTM French Vanilla" panose="02040603050506020204" pitchFamily="18" charset="0"/>
                <a:cs typeface="Arial"/>
                <a:sym typeface="Arial"/>
              </a:rPr>
              <a:t> </a:t>
            </a:r>
            <a:r>
              <a:rPr lang="en-US" sz="5000" b="1" kern="0" dirty="0" err="1">
                <a:solidFill>
                  <a:srgbClr val="FF5252"/>
                </a:solidFill>
                <a:latin typeface="UTM French Vanilla" panose="02040603050506020204" pitchFamily="18" charset="0"/>
                <a:cs typeface="Arial"/>
                <a:sym typeface="Arial"/>
              </a:rPr>
              <a:t>hoa</a:t>
            </a:r>
            <a:r>
              <a:rPr lang="en-US" sz="5000" b="1" kern="0" dirty="0">
                <a:solidFill>
                  <a:srgbClr val="FF5252"/>
                </a:solidFill>
                <a:latin typeface="UTM French Vanilla" panose="02040603050506020204" pitchFamily="18" charset="0"/>
                <a:cs typeface="Arial"/>
                <a:sym typeface="Arial"/>
              </a:rPr>
              <a:t> </a:t>
            </a:r>
            <a:r>
              <a:rPr lang="en-US" sz="4000" b="1" kern="0" dirty="0">
                <a:solidFill>
                  <a:srgbClr val="FF5252"/>
                </a:solidFill>
                <a:latin typeface="HP001 5 hàng" panose="020B0603050302020204" pitchFamily="34" charset="0"/>
                <a:cs typeface="Arial"/>
                <a:sym typeface="Arial"/>
              </a:rPr>
              <a:t>C, G</a:t>
            </a:r>
            <a:endParaRPr lang="en-US" sz="5400" b="1" kern="0" dirty="0">
              <a:solidFill>
                <a:srgbClr val="FF5252"/>
              </a:solidFill>
              <a:latin typeface="HP001 5 hàng" panose="020B0603050302020204" pitchFamily="34" charset="0"/>
              <a:cs typeface="Arial"/>
              <a:sym typeface="Arial"/>
            </a:endParaRPr>
          </a:p>
        </p:txBody>
      </p:sp>
      <p:grpSp>
        <p:nvGrpSpPr>
          <p:cNvPr id="41" name="Group 40">
            <a:extLst>
              <a:ext uri="{FF2B5EF4-FFF2-40B4-BE49-F238E27FC236}">
                <a16:creationId xmlns:a16="http://schemas.microsoft.com/office/drawing/2014/main" id="{96830524-6DB1-4FDF-33FC-A6B511F8ECF5}"/>
              </a:ext>
            </a:extLst>
          </p:cNvPr>
          <p:cNvGrpSpPr/>
          <p:nvPr/>
        </p:nvGrpSpPr>
        <p:grpSpPr>
          <a:xfrm>
            <a:off x="3469934" y="1837636"/>
            <a:ext cx="4282100" cy="809568"/>
            <a:chOff x="2963151" y="1796738"/>
            <a:chExt cx="4282100" cy="809568"/>
          </a:xfrm>
        </p:grpSpPr>
        <p:pic>
          <p:nvPicPr>
            <p:cNvPr id="42" name="Picture 41" descr="A picture containing text, electronics&#10;&#10;Description automatically generated">
              <a:extLst>
                <a:ext uri="{FF2B5EF4-FFF2-40B4-BE49-F238E27FC236}">
                  <a16:creationId xmlns:a16="http://schemas.microsoft.com/office/drawing/2014/main" id="{FF7E51D7-76C9-753B-EA81-F58CE3AED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151" y="1796738"/>
              <a:ext cx="4282100" cy="809568"/>
            </a:xfrm>
            <a:prstGeom prst="rect">
              <a:avLst/>
            </a:prstGeom>
          </p:spPr>
        </p:pic>
        <p:sp>
          <p:nvSpPr>
            <p:cNvPr id="43" name="TextBox 42">
              <a:extLst>
                <a:ext uri="{FF2B5EF4-FFF2-40B4-BE49-F238E27FC236}">
                  <a16:creationId xmlns:a16="http://schemas.microsoft.com/office/drawing/2014/main" id="{61B32471-8766-5EDA-16E3-1AA8B53F39C9}"/>
                </a:ext>
              </a:extLst>
            </p:cNvPr>
            <p:cNvSpPr txBox="1"/>
            <p:nvPr/>
          </p:nvSpPr>
          <p:spPr>
            <a:xfrm>
              <a:off x="4509456" y="1996350"/>
              <a:ext cx="2004942"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dirty="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TIẾNG VIỆT</a:t>
              </a:r>
            </a:p>
          </p:txBody>
        </p:sp>
      </p:grpSp>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2" presetClass="entr" presetSubtype="2"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750"/>
                                        <p:tgtEl>
                                          <p:spTgt spid="41"/>
                                        </p:tgtEl>
                                        <p:attrNameLst>
                                          <p:attrName>ppt_x</p:attrName>
                                        </p:attrNameLst>
                                      </p:cBhvr>
                                      <p:tavLst>
                                        <p:tav tm="0">
                                          <p:val>
                                            <p:strVal val="#ppt_x+#ppt_w*1.125000"/>
                                          </p:val>
                                        </p:tav>
                                        <p:tav tm="100000">
                                          <p:val>
                                            <p:strVal val="#ppt_x"/>
                                          </p:val>
                                        </p:tav>
                                      </p:tavLst>
                                    </p:anim>
                                    <p:animEffect transition="in" filter="wipe(left)">
                                      <p:cBhvr>
                                        <p:cTn id="14" dur="750"/>
                                        <p:tgtEl>
                                          <p:spTgt spid="41"/>
                                        </p:tgtEl>
                                      </p:cBhvr>
                                    </p:animEffec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anim calcmode="lin" valueType="num">
                                      <p:cBhvr>
                                        <p:cTn id="19" dur="500" fill="hold"/>
                                        <p:tgtEl>
                                          <p:spTgt spid="37"/>
                                        </p:tgtEl>
                                        <p:attrNameLst>
                                          <p:attrName>ppt_x</p:attrName>
                                        </p:attrNameLst>
                                      </p:cBhvr>
                                      <p:tavLst>
                                        <p:tav tm="0">
                                          <p:val>
                                            <p:strVal val="#ppt_x"/>
                                          </p:val>
                                        </p:tav>
                                        <p:tav tm="100000">
                                          <p:val>
                                            <p:strVal val="#ppt_x"/>
                                          </p:val>
                                        </p:tav>
                                      </p:tavLst>
                                    </p:anim>
                                    <p:anim calcmode="lin" valueType="num">
                                      <p:cBhvr>
                                        <p:cTn id="20" dur="500" fill="hold"/>
                                        <p:tgtEl>
                                          <p:spTgt spid="3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dissolve">
                                      <p:cBhvr>
                                        <p:cTn id="24" dur="500"/>
                                        <p:tgtEl>
                                          <p:spTgt spid="38"/>
                                        </p:tgtEl>
                                      </p:cBhvr>
                                    </p:animEffect>
                                  </p:childTnLst>
                                </p:cTn>
                              </p:par>
                            </p:childTnLst>
                          </p:cTn>
                        </p:par>
                        <p:par>
                          <p:cTn id="25" fill="hold">
                            <p:stCondLst>
                              <p:cond delay="2500"/>
                            </p:stCondLst>
                            <p:childTnLst>
                              <p:par>
                                <p:cTn id="26" presetID="20"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edge">
                                      <p:cBhvr>
                                        <p:cTn id="28"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u G">
            <a:hlinkClick r:id="" action="ppaction://media"/>
            <a:extLst>
              <a:ext uri="{FF2B5EF4-FFF2-40B4-BE49-F238E27FC236}">
                <a16:creationId xmlns:a16="http://schemas.microsoft.com/office/drawing/2014/main" id="{F28DC191-2E81-443F-9A0A-847C2C6A93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68552" y="269813"/>
            <a:ext cx="5455285" cy="6318373"/>
          </a:xfrm>
          <a:prstGeom prst="rect">
            <a:avLst/>
          </a:prstGeom>
        </p:spPr>
      </p:pic>
    </p:spTree>
    <p:extLst>
      <p:ext uri="{BB962C8B-B14F-4D97-AF65-F5344CB8AC3E}">
        <p14:creationId xmlns:p14="http://schemas.microsoft.com/office/powerpoint/2010/main" val="184482377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672587" cy="1044000"/>
            <a:chOff x="515999" y="0"/>
            <a:chExt cx="467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536000" cy="574473"/>
            </a:xfrm>
            <a:custGeom>
              <a:avLst/>
              <a:gdLst>
                <a:gd name="csX0" fmla="*/ 0 w 4536000"/>
                <a:gd name="csY0" fmla="*/ 82942 h 574473"/>
                <a:gd name="csX1" fmla="*/ 82942 w 4536000"/>
                <a:gd name="csY1" fmla="*/ 0 h 574473"/>
                <a:gd name="csX2" fmla="*/ 4453058 w 4536000"/>
                <a:gd name="csY2" fmla="*/ 0 h 574473"/>
                <a:gd name="csX3" fmla="*/ 4536000 w 4536000"/>
                <a:gd name="csY3" fmla="*/ 82942 h 574473"/>
                <a:gd name="csX4" fmla="*/ 4536000 w 4536000"/>
                <a:gd name="csY4" fmla="*/ 491531 h 574473"/>
                <a:gd name="csX5" fmla="*/ 4453058 w 4536000"/>
                <a:gd name="csY5" fmla="*/ 574473 h 574473"/>
                <a:gd name="csX6" fmla="*/ 82942 w 4536000"/>
                <a:gd name="csY6" fmla="*/ 574473 h 574473"/>
                <a:gd name="csX7" fmla="*/ 0 w 4536000"/>
                <a:gd name="csY7" fmla="*/ 491531 h 574473"/>
                <a:gd name="csX8" fmla="*/ 0 w 453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solidFill>
                  <a:srgbClr val="FFF9AA"/>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863001" cy="523220"/>
            </a:xfrm>
            <a:prstGeom prst="rect">
              <a:avLst/>
            </a:prstGeom>
            <a:noFill/>
          </p:spPr>
          <p:txBody>
            <a:bodyPr wrap="square" rtlCol="0">
              <a:spAutoFit/>
            </a:bodyPr>
            <a:lstStyle/>
            <a:p>
              <a:r>
                <a:rPr lang="en-US" sz="2800">
                  <a:ln w="0"/>
                  <a:solidFill>
                    <a:srgbClr val="4C7716"/>
                  </a:solidFill>
                  <a:latin typeface="Arial" panose="020B0604020202020204" pitchFamily="34" charset="0"/>
                  <a:ea typeface="LNTH-LuoLuoNotangYuanTi 1" pitchFamily="2" charset="-128"/>
                  <a:cs typeface="Arial" panose="020B0604020202020204" pitchFamily="34" charset="0"/>
                </a:rPr>
                <a:t>Cùng luyện viết</a:t>
              </a:r>
              <a:endParaRPr lang="en-US" sz="28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21" name="Group 20">
            <a:extLst>
              <a:ext uri="{FF2B5EF4-FFF2-40B4-BE49-F238E27FC236}">
                <a16:creationId xmlns:a16="http://schemas.microsoft.com/office/drawing/2014/main" id="{C18B83E9-5F98-F08C-E2A5-29806D6C4CA8}"/>
              </a:ext>
            </a:extLst>
          </p:cNvPr>
          <p:cNvGrpSpPr/>
          <p:nvPr/>
        </p:nvGrpSpPr>
        <p:grpSpPr>
          <a:xfrm>
            <a:off x="7683546" y="-135000"/>
            <a:ext cx="3420000" cy="3420000"/>
            <a:chOff x="7809698" y="585143"/>
            <a:chExt cx="3420000" cy="3420000"/>
          </a:xfrm>
        </p:grpSpPr>
        <p:pic>
          <p:nvPicPr>
            <p:cNvPr id="22" name="Picture 21">
              <a:extLst>
                <a:ext uri="{FF2B5EF4-FFF2-40B4-BE49-F238E27FC236}">
                  <a16:creationId xmlns:a16="http://schemas.microsoft.com/office/drawing/2014/main" id="{3E1C2CE1-F1FB-D973-9F65-754130091E19}"/>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4" name="TextBox 23">
              <a:extLst>
                <a:ext uri="{FF2B5EF4-FFF2-40B4-BE49-F238E27FC236}">
                  <a16:creationId xmlns:a16="http://schemas.microsoft.com/office/drawing/2014/main" id="{829E11A5-8087-4480-90BB-40113912995E}"/>
                </a:ext>
              </a:extLst>
            </p:cNvPr>
            <p:cNvSpPr txBox="1"/>
            <p:nvPr/>
          </p:nvSpPr>
          <p:spPr>
            <a:xfrm>
              <a:off x="8488944" y="1806624"/>
              <a:ext cx="2061507" cy="1077218"/>
            </a:xfrm>
            <a:prstGeom prst="rect">
              <a:avLst/>
            </a:prstGeom>
            <a:noFill/>
          </p:spPr>
          <p:txBody>
            <a:bodyPr wrap="square" rtlCol="0">
              <a:spAutoFit/>
            </a:bodyPr>
            <a:lstStyle/>
            <a:p>
              <a:pPr algn="ctr"/>
              <a:r>
                <a:rPr lang="en-US" sz="3200" b="1">
                  <a:solidFill>
                    <a:srgbClr val="ED2525"/>
                  </a:solidFill>
                </a:rPr>
                <a:t>Viết vào vở tập viết</a:t>
              </a:r>
            </a:p>
          </p:txBody>
        </p:sp>
      </p:grpSp>
      <p:pic>
        <p:nvPicPr>
          <p:cNvPr id="25" name="Picture 24">
            <a:extLst>
              <a:ext uri="{FF2B5EF4-FFF2-40B4-BE49-F238E27FC236}">
                <a16:creationId xmlns:a16="http://schemas.microsoft.com/office/drawing/2014/main" id="{0D842DC0-D159-16A3-4107-7F6C2A8118AA}"/>
              </a:ext>
            </a:extLst>
          </p:cNvPr>
          <p:cNvPicPr>
            <a:picLocks noChangeAspect="1"/>
          </p:cNvPicPr>
          <p:nvPr/>
        </p:nvPicPr>
        <p:blipFill>
          <a:blip r:embed="rId5"/>
          <a:stretch>
            <a:fillRect/>
          </a:stretch>
        </p:blipFill>
        <p:spPr>
          <a:xfrm>
            <a:off x="7255075" y="3123000"/>
            <a:ext cx="1567181" cy="2160000"/>
          </a:xfrm>
          <a:prstGeom prst="rect">
            <a:avLst/>
          </a:prstGeom>
          <a:effectLst>
            <a:innerShdw blurRad="38100" dist="38100" dir="10800000">
              <a:schemeClr val="tx1">
                <a:lumMod val="65000"/>
                <a:lumOff val="35000"/>
                <a:alpha val="30000"/>
              </a:schemeClr>
            </a:innerShdw>
          </a:effectLst>
        </p:spPr>
      </p:pic>
      <p:pic>
        <p:nvPicPr>
          <p:cNvPr id="14" name="Picture 13">
            <a:extLst>
              <a:ext uri="{FF2B5EF4-FFF2-40B4-BE49-F238E27FC236}">
                <a16:creationId xmlns:a16="http://schemas.microsoft.com/office/drawing/2014/main" id="{CE6D1423-965A-49E9-AC1A-6D4BBF3AFD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109" y="2444616"/>
            <a:ext cx="2521062" cy="2521062"/>
          </a:xfrm>
          <a:prstGeom prst="rect">
            <a:avLst/>
          </a:prstGeom>
        </p:spPr>
      </p:pic>
      <p:pic>
        <p:nvPicPr>
          <p:cNvPr id="15" name="Picture 14">
            <a:extLst>
              <a:ext uri="{FF2B5EF4-FFF2-40B4-BE49-F238E27FC236}">
                <a16:creationId xmlns:a16="http://schemas.microsoft.com/office/drawing/2014/main" id="{606BDE88-580F-47D0-B624-7AF0F78714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103" y="1383950"/>
            <a:ext cx="3154989" cy="4685628"/>
          </a:xfrm>
          <a:prstGeom prst="rect">
            <a:avLst/>
          </a:prstGeom>
        </p:spPr>
      </p:pic>
      <p:pic>
        <p:nvPicPr>
          <p:cNvPr id="3" name="Picture 2">
            <a:extLst>
              <a:ext uri="{FF2B5EF4-FFF2-40B4-BE49-F238E27FC236}">
                <a16:creationId xmlns:a16="http://schemas.microsoft.com/office/drawing/2014/main" id="{1E61333D-B4D6-4586-B454-BE185112C18B}"/>
              </a:ext>
            </a:extLst>
          </p:cNvPr>
          <p:cNvPicPr>
            <a:picLocks noChangeAspect="1"/>
          </p:cNvPicPr>
          <p:nvPr/>
        </p:nvPicPr>
        <p:blipFill>
          <a:blip r:embed="rId8"/>
          <a:stretch>
            <a:fillRect/>
          </a:stretch>
        </p:blipFill>
        <p:spPr>
          <a:xfrm>
            <a:off x="9332168" y="2606241"/>
            <a:ext cx="2706859" cy="4176122"/>
          </a:xfrm>
          <a:prstGeom prst="rect">
            <a:avLst/>
          </a:prstGeom>
        </p:spPr>
      </p:pic>
    </p:spTree>
    <p:extLst>
      <p:ext uri="{BB962C8B-B14F-4D97-AF65-F5344CB8AC3E}">
        <p14:creationId xmlns:p14="http://schemas.microsoft.com/office/powerpoint/2010/main" val="144388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con&#10;&#10;Description automatically generated">
            <a:extLst>
              <a:ext uri="{FF2B5EF4-FFF2-40B4-BE49-F238E27FC236}">
                <a16:creationId xmlns:a16="http://schemas.microsoft.com/office/drawing/2014/main"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743" y="176500"/>
            <a:ext cx="5940000" cy="5940000"/>
          </a:xfrm>
          <a:prstGeom prst="rect">
            <a:avLst/>
          </a:prstGeom>
        </p:spPr>
      </p:pic>
      <p:sp>
        <p:nvSpPr>
          <p:cNvPr id="16" name="TextBox 15">
            <a:extLst>
              <a:ext uri="{FF2B5EF4-FFF2-40B4-BE49-F238E27FC236}">
                <a16:creationId xmlns:a16="http://schemas.microsoft.com/office/drawing/2014/main" id="{5CAF9E64-0B42-40B3-A472-0E9041B47ED3}"/>
              </a:ext>
            </a:extLst>
          </p:cNvPr>
          <p:cNvSpPr txBox="1"/>
          <p:nvPr/>
        </p:nvSpPr>
        <p:spPr>
          <a:xfrm>
            <a:off x="3147237" y="1358638"/>
            <a:ext cx="5146430" cy="1998176"/>
          </a:xfrm>
          <a:prstGeom prst="rect">
            <a:avLst/>
          </a:prstGeom>
          <a:noFill/>
          <a:effectLst/>
        </p:spPr>
        <p:txBody>
          <a:bodyPr wrap="square" rtlCol="0">
            <a:spAutoFit/>
          </a:bodyPr>
          <a:lstStyle/>
          <a:p>
            <a:pPr algn="ctr">
              <a:lnSpc>
                <a:spcPct val="150000"/>
              </a:lnSpc>
              <a:buClr>
                <a:srgbClr val="000000"/>
              </a:buClr>
              <a:buFont typeface="Arial"/>
              <a:buNone/>
            </a:pPr>
            <a:r>
              <a:rPr lang="en-US" sz="4400" kern="0" dirty="0">
                <a:solidFill>
                  <a:srgbClr val="FF5252"/>
                </a:solidFill>
                <a:effectLst>
                  <a:glow>
                    <a:schemeClr val="accent1">
                      <a:alpha val="40000"/>
                    </a:schemeClr>
                  </a:glow>
                </a:effectLst>
                <a:latin typeface="Times New Roman" panose="02020603050405020304" pitchFamily="18" charset="0"/>
                <a:ea typeface="LNTH-LuoLuoNotangYuanTi 1" pitchFamily="2" charset="-128"/>
                <a:cs typeface="Times New Roman" panose="02020603050405020304" pitchFamily="18" charset="0"/>
                <a:sym typeface="Arial"/>
              </a:rPr>
              <a:t>LUYỆN VIẾT TỪ ỨNG DỤNG</a:t>
            </a:r>
            <a:endParaRPr lang="en-US" sz="4800" b="1" kern="0" dirty="0">
              <a:solidFill>
                <a:srgbClr val="FF5252"/>
              </a:solidFill>
              <a:effectLst>
                <a:glow>
                  <a:schemeClr val="accent1">
                    <a:alpha val="40000"/>
                  </a:schemeClr>
                </a:glow>
              </a:effectLst>
              <a:latin typeface="Times New Roman" panose="02020603050405020304" pitchFamily="18" charset="0"/>
              <a:ea typeface="LNTH-LuoLuoNotangYuanTi 1" pitchFamily="2" charset="-128"/>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45A479A0-BFB8-88FC-67CF-F23E1CDE03D5}"/>
              </a:ext>
            </a:extLst>
          </p:cNvPr>
          <p:cNvSpPr txBox="1"/>
          <p:nvPr/>
        </p:nvSpPr>
        <p:spPr>
          <a:xfrm>
            <a:off x="3147237" y="1358638"/>
            <a:ext cx="5146430" cy="2018630"/>
          </a:xfrm>
          <a:prstGeom prst="rect">
            <a:avLst/>
          </a:prstGeom>
          <a:noFill/>
          <a:effectLst/>
        </p:spPr>
        <p:txBody>
          <a:bodyPr wrap="square" rtlCol="0">
            <a:spAutoFit/>
          </a:bodyPr>
          <a:lstStyle/>
          <a:p>
            <a:pPr algn="ctr">
              <a:lnSpc>
                <a:spcPct val="150000"/>
              </a:lnSpc>
              <a:buClr>
                <a:srgbClr val="000000"/>
              </a:buClr>
              <a:buFont typeface="Arial"/>
              <a:buNone/>
            </a:pPr>
            <a:r>
              <a:rPr lang="en-US" sz="4400" kern="0" dirty="0">
                <a:ln>
                  <a:solidFill>
                    <a:schemeClr val="bg1"/>
                  </a:solidFill>
                </a:ln>
                <a:noFill/>
                <a:effectLst>
                  <a:glow>
                    <a:schemeClr val="accent1">
                      <a:alpha val="40000"/>
                    </a:schemeClr>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sym typeface="Arial"/>
              </a:rPr>
              <a:t>LUYỆN VIẾT TỪ ỨNG DỤNG</a:t>
            </a:r>
            <a:endParaRPr lang="en-US" sz="4800" b="1" kern="0" dirty="0">
              <a:ln>
                <a:solidFill>
                  <a:schemeClr val="bg1"/>
                </a:solidFill>
              </a:ln>
              <a:noFill/>
              <a:effectLst>
                <a:glow>
                  <a:schemeClr val="accent1">
                    <a:alpha val="40000"/>
                  </a:schemeClr>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sym typeface="Arial"/>
            </a:endParaRPr>
          </a:p>
        </p:txBody>
      </p:sp>
    </p:spTree>
    <p:extLst>
      <p:ext uri="{BB962C8B-B14F-4D97-AF65-F5344CB8AC3E}">
        <p14:creationId xmlns:p14="http://schemas.microsoft.com/office/powerpoint/2010/main" val="114197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3)">
                                      <p:cBhvr>
                                        <p:cTn id="11" dur="75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3)">
                                      <p:cBhvr>
                                        <p:cTn id="14" dur="75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3952587" cy="1044000"/>
            <a:chOff x="515999" y="0"/>
            <a:chExt cx="395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sX0" fmla="*/ 0 w 3816000"/>
                <a:gd name="csY0" fmla="*/ 82942 h 574473"/>
                <a:gd name="csX1" fmla="*/ 82942 w 3816000"/>
                <a:gd name="csY1" fmla="*/ 0 h 574473"/>
                <a:gd name="csX2" fmla="*/ 3733058 w 3816000"/>
                <a:gd name="csY2" fmla="*/ 0 h 574473"/>
                <a:gd name="csX3" fmla="*/ 3816000 w 3816000"/>
                <a:gd name="csY3" fmla="*/ 82942 h 574473"/>
                <a:gd name="csX4" fmla="*/ 3816000 w 3816000"/>
                <a:gd name="csY4" fmla="*/ 491531 h 574473"/>
                <a:gd name="csX5" fmla="*/ 3733058 w 3816000"/>
                <a:gd name="csY5" fmla="*/ 574473 h 574473"/>
                <a:gd name="csX6" fmla="*/ 82942 w 3816000"/>
                <a:gd name="csY6" fmla="*/ 574473 h 574473"/>
                <a:gd name="csX7" fmla="*/ 0 w 3816000"/>
                <a:gd name="csY7" fmla="*/ 491531 h 574473"/>
                <a:gd name="csX8" fmla="*/ 0 w 381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solidFill>
                  <a:srgbClr val="FFF9AA"/>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424851" cy="461665"/>
            </a:xfrm>
            <a:prstGeom prst="rect">
              <a:avLst/>
            </a:prstGeom>
            <a:noFill/>
          </p:spPr>
          <p:txBody>
            <a:bodyPr wrap="square" rtlCol="0">
              <a:spAutoFit/>
            </a:bodyPr>
            <a:lstStyle/>
            <a:p>
              <a:r>
                <a:rPr lang="en-US" sz="2400">
                  <a:ln w="0"/>
                  <a:solidFill>
                    <a:srgbClr val="4C7716"/>
                  </a:solidFill>
                  <a:latin typeface="Arial" panose="020B0604020202020204" pitchFamily="34" charset="0"/>
                  <a:ea typeface="LNTH-LuoLuoNotangYuanTi 1" pitchFamily="2" charset="-128"/>
                  <a:cs typeface="Arial" panose="020B0604020202020204" pitchFamily="34" charset="0"/>
                </a:rPr>
                <a:t>Từ ứng dụng</a:t>
              </a:r>
              <a:endParaRPr lang="en-US" sz="24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r>
                <a:rPr lang="en-US" sz="4400" b="1">
                  <a:solidFill>
                    <a:srgbClr val="CC0099"/>
                  </a:solidFill>
                  <a:latin typeface="HP001 5 hàng" panose="020B0603050302020204" pitchFamily="34" charset="0"/>
                </a:rPr>
                <a:t>Cần Giờ</a:t>
              </a:r>
            </a:p>
          </p:txBody>
        </p:sp>
      </p:grpSp>
      <p:pic>
        <p:nvPicPr>
          <p:cNvPr id="2" name="Picture 1">
            <a:extLst>
              <a:ext uri="{FF2B5EF4-FFF2-40B4-BE49-F238E27FC236}">
                <a16:creationId xmlns:a16="http://schemas.microsoft.com/office/drawing/2014/main" id="{D42CCF7B-9D07-4128-BB67-D3C9455861F0}"/>
              </a:ext>
            </a:extLst>
          </p:cNvPr>
          <p:cNvPicPr>
            <a:picLocks noChangeAspect="1"/>
          </p:cNvPicPr>
          <p:nvPr/>
        </p:nvPicPr>
        <p:blipFill>
          <a:blip r:embed="rId5"/>
          <a:stretch>
            <a:fillRect/>
          </a:stretch>
        </p:blipFill>
        <p:spPr>
          <a:xfrm>
            <a:off x="2756749" y="2209873"/>
            <a:ext cx="7505620" cy="2664450"/>
          </a:xfrm>
          <a:prstGeom prst="rect">
            <a:avLst/>
          </a:prstGeom>
        </p:spPr>
      </p:pic>
    </p:spTree>
    <p:extLst>
      <p:ext uri="{BB962C8B-B14F-4D97-AF65-F5344CB8AC3E}">
        <p14:creationId xmlns:p14="http://schemas.microsoft.com/office/powerpoint/2010/main" val="16547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42CCF7B-9D07-4128-BB67-D3C9455861F0}"/>
              </a:ext>
            </a:extLst>
          </p:cNvPr>
          <p:cNvPicPr>
            <a:picLocks noChangeAspect="1"/>
          </p:cNvPicPr>
          <p:nvPr/>
        </p:nvPicPr>
        <p:blipFill>
          <a:blip r:embed="rId2"/>
          <a:stretch>
            <a:fillRect/>
          </a:stretch>
        </p:blipFill>
        <p:spPr>
          <a:xfrm>
            <a:off x="3940598" y="957459"/>
            <a:ext cx="4310801" cy="1530308"/>
          </a:xfrm>
          <a:prstGeom prst="rect">
            <a:avLst/>
          </a:prstGeom>
        </p:spPr>
      </p:pic>
      <p:sp>
        <p:nvSpPr>
          <p:cNvPr id="12" name="TextBox 11">
            <a:extLst>
              <a:ext uri="{FF2B5EF4-FFF2-40B4-BE49-F238E27FC236}">
                <a16:creationId xmlns:a16="http://schemas.microsoft.com/office/drawing/2014/main" id="{F8D40885-132A-432D-B1E9-16698AC313A7}"/>
              </a:ext>
            </a:extLst>
          </p:cNvPr>
          <p:cNvSpPr txBox="1"/>
          <p:nvPr/>
        </p:nvSpPr>
        <p:spPr>
          <a:xfrm>
            <a:off x="930699" y="2802770"/>
            <a:ext cx="10404051" cy="2283510"/>
          </a:xfrm>
          <a:prstGeom prst="rect">
            <a:avLst/>
          </a:prstGeom>
          <a:noFill/>
        </p:spPr>
        <p:txBody>
          <a:bodyPr wrap="square">
            <a:spAutoFit/>
          </a:bodyPr>
          <a:lstStyle/>
          <a:p>
            <a:pPr algn="just">
              <a:lnSpc>
                <a:spcPct val="150000"/>
              </a:lnSpc>
              <a:spcAft>
                <a:spcPts val="800"/>
              </a:spcAft>
            </a:pPr>
            <a:r>
              <a:rPr lang="vi-VN" sz="3300" b="1">
                <a:solidFill>
                  <a:srgbClr val="000000"/>
                </a:solidFill>
                <a:effectLst/>
                <a:latin typeface="Arial" panose="020B0604020202020204" pitchFamily="34" charset="0"/>
                <a:ea typeface="Calibri" panose="020F0502020204030204" pitchFamily="34" charset="0"/>
                <a:cs typeface="Arial" panose="020B0604020202020204" pitchFamily="34" charset="0"/>
              </a:rPr>
              <a:t>Cần Giờ</a:t>
            </a:r>
            <a:r>
              <a:rPr lang="en-US" sz="33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300">
                <a:solidFill>
                  <a:srgbClr val="000000"/>
                </a:solidFill>
                <a:effectLst/>
                <a:latin typeface="Arial" panose="020B0604020202020204" pitchFamily="34" charset="0"/>
                <a:ea typeface="Calibri" panose="020F0502020204030204" pitchFamily="34" charset="0"/>
                <a:cs typeface="Arial" panose="020B0604020202020204" pitchFamily="34" charset="0"/>
              </a:rPr>
              <a:t> Tên một huyện của Thành phố Hồ Chí Minh, ở đây có khu rừng ngập mặn với nhiều loại động thực vật đặc trưng của miền Duyên Hải Việt Nam</a:t>
            </a:r>
            <a:r>
              <a:rPr lang="en-US" sz="33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3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934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40" name="Picture 39">
            <a:extLst>
              <a:ext uri="{FF2B5EF4-FFF2-40B4-BE49-F238E27FC236}">
                <a16:creationId xmlns:a16="http://schemas.microsoft.com/office/drawing/2014/main" id="{BEB5A517-05A9-45EF-87CF-E44C5BF16BAB}"/>
              </a:ext>
            </a:extLst>
          </p:cNvPr>
          <p:cNvPicPr>
            <a:picLocks noChangeAspect="1"/>
          </p:cNvPicPr>
          <p:nvPr/>
        </p:nvPicPr>
        <p:blipFill>
          <a:blip r:embed="rId4"/>
          <a:stretch>
            <a:fillRect/>
          </a:stretch>
        </p:blipFill>
        <p:spPr>
          <a:xfrm>
            <a:off x="3055922" y="1842772"/>
            <a:ext cx="7505620" cy="2664450"/>
          </a:xfrm>
          <a:prstGeom prst="rect">
            <a:avLst/>
          </a:prstGeom>
        </p:spPr>
      </p:pic>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312587" cy="1044000"/>
            <a:chOff x="515999" y="0"/>
            <a:chExt cx="431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176000" cy="574473"/>
            </a:xfrm>
            <a:custGeom>
              <a:avLst/>
              <a:gdLst>
                <a:gd name="csX0" fmla="*/ 0 w 4176000"/>
                <a:gd name="csY0" fmla="*/ 82942 h 574473"/>
                <a:gd name="csX1" fmla="*/ 82942 w 4176000"/>
                <a:gd name="csY1" fmla="*/ 0 h 574473"/>
                <a:gd name="csX2" fmla="*/ 4093058 w 4176000"/>
                <a:gd name="csY2" fmla="*/ 0 h 574473"/>
                <a:gd name="csX3" fmla="*/ 4176000 w 4176000"/>
                <a:gd name="csY3" fmla="*/ 82942 h 574473"/>
                <a:gd name="csX4" fmla="*/ 4176000 w 4176000"/>
                <a:gd name="csY4" fmla="*/ 491531 h 574473"/>
                <a:gd name="csX5" fmla="*/ 4093058 w 4176000"/>
                <a:gd name="csY5" fmla="*/ 574473 h 574473"/>
                <a:gd name="csX6" fmla="*/ 82942 w 4176000"/>
                <a:gd name="csY6" fmla="*/ 574473 h 574473"/>
                <a:gd name="csX7" fmla="*/ 0 w 4176000"/>
                <a:gd name="csY7" fmla="*/ 491531 h 574473"/>
                <a:gd name="csX8" fmla="*/ 0 w 417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solidFill>
                  <a:srgbClr val="FFF9AA"/>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525843" cy="523220"/>
            </a:xfrm>
            <a:prstGeom prst="rect">
              <a:avLst/>
            </a:prstGeom>
            <a:noFill/>
          </p:spPr>
          <p:txBody>
            <a:bodyPr wrap="square" rtlCol="0">
              <a:spAutoFit/>
            </a:bodyPr>
            <a:lstStyle/>
            <a:p>
              <a:r>
                <a:rPr lang="en-US" sz="2800">
                  <a:ln w="0"/>
                  <a:solidFill>
                    <a:srgbClr val="4C7716"/>
                  </a:solidFill>
                  <a:latin typeface="Arial" panose="020B0604020202020204" pitchFamily="34" charset="0"/>
                  <a:ea typeface="LNTH-LuoLuoNotangYuanTi 1" pitchFamily="2" charset="-128"/>
                  <a:cs typeface="Arial" panose="020B0604020202020204" pitchFamily="34" charset="0"/>
                </a:rPr>
                <a:t>Cùng tìm hiểu</a:t>
              </a:r>
              <a:endParaRPr lang="en-US" sz="28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17" name="Picture 16">
            <a:extLst>
              <a:ext uri="{FF2B5EF4-FFF2-40B4-BE49-F238E27FC236}">
                <a16:creationId xmlns:a16="http://schemas.microsoft.com/office/drawing/2014/main" id="{E272B2F2-3676-4DAD-6A22-16A5998EE7A9}"/>
              </a:ext>
            </a:extLst>
          </p:cNvPr>
          <p:cNvPicPr>
            <a:picLocks noChangeAspect="1"/>
          </p:cNvPicPr>
          <p:nvPr/>
        </p:nvPicPr>
        <p:blipFill>
          <a:blip r:embed="rId6"/>
          <a:stretch>
            <a:fillRect/>
          </a:stretch>
        </p:blipFill>
        <p:spPr>
          <a:xfrm flipH="1">
            <a:off x="-37571" y="2682000"/>
            <a:ext cx="2008192" cy="4176000"/>
          </a:xfrm>
          <a:prstGeom prst="rect">
            <a:avLst/>
          </a:prstGeom>
        </p:spPr>
      </p:pic>
      <p:grpSp>
        <p:nvGrpSpPr>
          <p:cNvPr id="18" name="Group 17">
            <a:extLst>
              <a:ext uri="{FF2B5EF4-FFF2-40B4-BE49-F238E27FC236}">
                <a16:creationId xmlns:a16="http://schemas.microsoft.com/office/drawing/2014/main" id="{CB03C7F2-0B30-6FFE-3FE2-DBF94D9DEF09}"/>
              </a:ext>
            </a:extLst>
          </p:cNvPr>
          <p:cNvGrpSpPr/>
          <p:nvPr/>
        </p:nvGrpSpPr>
        <p:grpSpPr>
          <a:xfrm flipH="1">
            <a:off x="477015" y="558129"/>
            <a:ext cx="3492000" cy="3492000"/>
            <a:chOff x="7917698" y="585143"/>
            <a:chExt cx="3492000" cy="3492000"/>
          </a:xfrm>
        </p:grpSpPr>
        <p:pic>
          <p:nvPicPr>
            <p:cNvPr id="19" name="Picture 18">
              <a:extLst>
                <a:ext uri="{FF2B5EF4-FFF2-40B4-BE49-F238E27FC236}">
                  <a16:creationId xmlns:a16="http://schemas.microsoft.com/office/drawing/2014/main" id="{1A17704A-E4F4-B741-AEF9-70EDCB76B3C3}"/>
                </a:ext>
              </a:extLst>
            </p:cNvPr>
            <p:cNvPicPr>
              <a:picLocks noChangeAspect="1"/>
            </p:cNvPicPr>
            <p:nvPr/>
          </p:nvPicPr>
          <p:blipFill>
            <a:blip r:embed="rId7"/>
            <a:stretch>
              <a:fillRect/>
            </a:stretch>
          </p:blipFill>
          <p:spPr>
            <a:xfrm>
              <a:off x="7917698" y="585143"/>
              <a:ext cx="3492000" cy="3492000"/>
            </a:xfrm>
            <a:prstGeom prst="rect">
              <a:avLst/>
            </a:prstGeom>
          </p:spPr>
        </p:pic>
        <p:sp>
          <p:nvSpPr>
            <p:cNvPr id="20" name="TextBox 19">
              <a:extLst>
                <a:ext uri="{FF2B5EF4-FFF2-40B4-BE49-F238E27FC236}">
                  <a16:creationId xmlns:a16="http://schemas.microsoft.com/office/drawing/2014/main" id="{6DBC46C3-3F69-266C-19B0-9098E5AE2006}"/>
                </a:ext>
              </a:extLst>
            </p:cNvPr>
            <p:cNvSpPr txBox="1"/>
            <p:nvPr/>
          </p:nvSpPr>
          <p:spPr>
            <a:xfrm>
              <a:off x="8473096" y="1826009"/>
              <a:ext cx="2209801" cy="1384995"/>
            </a:xfrm>
            <a:prstGeom prst="rect">
              <a:avLst/>
            </a:prstGeom>
            <a:noFill/>
          </p:spPr>
          <p:txBody>
            <a:bodyPr wrap="square" rtlCol="0">
              <a:spAutoFit/>
            </a:bodyPr>
            <a:lstStyle/>
            <a:p>
              <a:pPr algn="ctr"/>
              <a:r>
                <a:rPr lang="en-US" sz="2800" b="1">
                  <a:solidFill>
                    <a:srgbClr val="ED2525"/>
                  </a:solidFill>
                </a:rPr>
                <a:t>Từ ứng dụng gồm có mấy tiếng?</a:t>
              </a:r>
            </a:p>
          </p:txBody>
        </p:sp>
      </p:grpSp>
      <p:cxnSp>
        <p:nvCxnSpPr>
          <p:cNvPr id="22" name="Straight Arrow Connector 21">
            <a:extLst>
              <a:ext uri="{FF2B5EF4-FFF2-40B4-BE49-F238E27FC236}">
                <a16:creationId xmlns:a16="http://schemas.microsoft.com/office/drawing/2014/main" id="{2E3A3F0F-544C-94C6-E617-81B53F757B61}"/>
              </a:ext>
            </a:extLst>
          </p:cNvPr>
          <p:cNvCxnSpPr>
            <a:cxnSpLocks/>
            <a:stCxn id="25" idx="0"/>
          </p:cNvCxnSpPr>
          <p:nvPr/>
        </p:nvCxnSpPr>
        <p:spPr>
          <a:xfrm flipH="1" flipV="1">
            <a:off x="5054316" y="3221452"/>
            <a:ext cx="958826" cy="1532316"/>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98D40CF-40D1-3479-4C7C-64E0258B16F9}"/>
              </a:ext>
            </a:extLst>
          </p:cNvPr>
          <p:cNvCxnSpPr>
            <a:cxnSpLocks/>
            <a:stCxn id="25" idx="0"/>
          </p:cNvCxnSpPr>
          <p:nvPr/>
        </p:nvCxnSpPr>
        <p:spPr>
          <a:xfrm flipV="1">
            <a:off x="6013142" y="3429000"/>
            <a:ext cx="1105973" cy="1324768"/>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526BE8D-B8B7-72C7-1CD9-2FE5CFF867C6}"/>
              </a:ext>
            </a:extLst>
          </p:cNvPr>
          <p:cNvGrpSpPr/>
          <p:nvPr/>
        </p:nvGrpSpPr>
        <p:grpSpPr>
          <a:xfrm>
            <a:off x="4357980" y="4753768"/>
            <a:ext cx="3310323" cy="972000"/>
            <a:chOff x="7560284" y="3608569"/>
            <a:chExt cx="3310323" cy="972000"/>
          </a:xfrm>
        </p:grpSpPr>
        <p:pic>
          <p:nvPicPr>
            <p:cNvPr id="25" name="Picture 24" descr="Icon&#10;&#10;Description automatically generated">
              <a:extLst>
                <a:ext uri="{FF2B5EF4-FFF2-40B4-BE49-F238E27FC236}">
                  <a16:creationId xmlns:a16="http://schemas.microsoft.com/office/drawing/2014/main" id="{57D05DDE-C729-2CAE-8D02-28501C4EEE4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083" t="36612" r="7083" b="38184"/>
            <a:stretch/>
          </p:blipFill>
          <p:spPr>
            <a:xfrm>
              <a:off x="7560284" y="3608569"/>
              <a:ext cx="3310323" cy="972000"/>
            </a:xfrm>
            <a:prstGeom prst="rect">
              <a:avLst/>
            </a:prstGeom>
          </p:spPr>
        </p:pic>
        <p:sp>
          <p:nvSpPr>
            <p:cNvPr id="26" name="TextBox 25">
              <a:extLst>
                <a:ext uri="{FF2B5EF4-FFF2-40B4-BE49-F238E27FC236}">
                  <a16:creationId xmlns:a16="http://schemas.microsoft.com/office/drawing/2014/main" id="{1310EBBE-4C30-9C20-8F73-5E29D4A36AE3}"/>
                </a:ext>
              </a:extLst>
            </p:cNvPr>
            <p:cNvSpPr txBox="1"/>
            <p:nvPr/>
          </p:nvSpPr>
          <p:spPr>
            <a:xfrm flipH="1">
              <a:off x="8860839" y="3802181"/>
              <a:ext cx="1372151" cy="584775"/>
            </a:xfrm>
            <a:prstGeom prst="rect">
              <a:avLst/>
            </a:prstGeom>
            <a:noFill/>
          </p:spPr>
          <p:txBody>
            <a:bodyPr wrap="square" rtlCol="0">
              <a:spAutoFit/>
            </a:bodyPr>
            <a:lstStyle/>
            <a:p>
              <a:pPr algn="ctr"/>
              <a:r>
                <a:rPr lang="en-US" sz="3200" b="1">
                  <a:solidFill>
                    <a:srgbClr val="FF0066"/>
                  </a:solidFill>
                </a:rPr>
                <a:t>2 tiếng</a:t>
              </a:r>
            </a:p>
          </p:txBody>
        </p:sp>
      </p:grpSp>
      <p:grpSp>
        <p:nvGrpSpPr>
          <p:cNvPr id="34" name="Group 33">
            <a:extLst>
              <a:ext uri="{FF2B5EF4-FFF2-40B4-BE49-F238E27FC236}">
                <a16:creationId xmlns:a16="http://schemas.microsoft.com/office/drawing/2014/main" id="{BC0D5DEA-6CD3-7B16-5732-72CB1A72C367}"/>
              </a:ext>
            </a:extLst>
          </p:cNvPr>
          <p:cNvGrpSpPr/>
          <p:nvPr/>
        </p:nvGrpSpPr>
        <p:grpSpPr>
          <a:xfrm flipH="1">
            <a:off x="403204" y="556223"/>
            <a:ext cx="3492000" cy="3492000"/>
            <a:chOff x="7917698" y="585143"/>
            <a:chExt cx="3492000" cy="3492000"/>
          </a:xfrm>
        </p:grpSpPr>
        <p:pic>
          <p:nvPicPr>
            <p:cNvPr id="35" name="Picture 34">
              <a:extLst>
                <a:ext uri="{FF2B5EF4-FFF2-40B4-BE49-F238E27FC236}">
                  <a16:creationId xmlns:a16="http://schemas.microsoft.com/office/drawing/2014/main" id="{98D3C29C-35C7-EEE0-E333-72EF5AF40720}"/>
                </a:ext>
              </a:extLst>
            </p:cNvPr>
            <p:cNvPicPr>
              <a:picLocks noChangeAspect="1"/>
            </p:cNvPicPr>
            <p:nvPr/>
          </p:nvPicPr>
          <p:blipFill>
            <a:blip r:embed="rId7"/>
            <a:stretch>
              <a:fillRect/>
            </a:stretch>
          </p:blipFill>
          <p:spPr>
            <a:xfrm>
              <a:off x="7917698" y="585143"/>
              <a:ext cx="3492000" cy="3492000"/>
            </a:xfrm>
            <a:prstGeom prst="rect">
              <a:avLst/>
            </a:prstGeom>
          </p:spPr>
        </p:pic>
        <p:sp>
          <p:nvSpPr>
            <p:cNvPr id="36" name="TextBox 35">
              <a:extLst>
                <a:ext uri="{FF2B5EF4-FFF2-40B4-BE49-F238E27FC236}">
                  <a16:creationId xmlns:a16="http://schemas.microsoft.com/office/drawing/2014/main" id="{5D1B21EE-2741-C9D8-9FC5-9C64D5F1F2AC}"/>
                </a:ext>
              </a:extLst>
            </p:cNvPr>
            <p:cNvSpPr txBox="1"/>
            <p:nvPr/>
          </p:nvSpPr>
          <p:spPr>
            <a:xfrm>
              <a:off x="8380320" y="1856307"/>
              <a:ext cx="2441067" cy="954107"/>
            </a:xfrm>
            <a:prstGeom prst="rect">
              <a:avLst/>
            </a:prstGeom>
            <a:noFill/>
          </p:spPr>
          <p:txBody>
            <a:bodyPr wrap="square" rtlCol="0">
              <a:spAutoFit/>
            </a:bodyPr>
            <a:lstStyle/>
            <a:p>
              <a:pPr algn="ctr"/>
              <a:r>
                <a:rPr lang="en-US" sz="2800" b="1">
                  <a:solidFill>
                    <a:srgbClr val="ED2525"/>
                  </a:solidFill>
                </a:rPr>
                <a:t>Con chữ nào được viết hoa?</a:t>
              </a:r>
            </a:p>
          </p:txBody>
        </p:sp>
      </p:grpSp>
      <p:cxnSp>
        <p:nvCxnSpPr>
          <p:cNvPr id="37" name="Straight Arrow Connector 36">
            <a:extLst>
              <a:ext uri="{FF2B5EF4-FFF2-40B4-BE49-F238E27FC236}">
                <a16:creationId xmlns:a16="http://schemas.microsoft.com/office/drawing/2014/main" id="{5C6B71F2-BE32-1419-4CF9-9F9121DAA4E9}"/>
              </a:ext>
            </a:extLst>
          </p:cNvPr>
          <p:cNvCxnSpPr>
            <a:cxnSpLocks/>
            <a:stCxn id="41" idx="1"/>
          </p:cNvCxnSpPr>
          <p:nvPr/>
        </p:nvCxnSpPr>
        <p:spPr>
          <a:xfrm flipH="1">
            <a:off x="4926314" y="1282471"/>
            <a:ext cx="3381090" cy="1115510"/>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F946296-0BD2-475B-2420-B918A7A73C0D}"/>
              </a:ext>
            </a:extLst>
          </p:cNvPr>
          <p:cNvCxnSpPr>
            <a:cxnSpLocks/>
            <a:stCxn id="41" idx="1"/>
          </p:cNvCxnSpPr>
          <p:nvPr/>
        </p:nvCxnSpPr>
        <p:spPr>
          <a:xfrm flipH="1">
            <a:off x="6930149" y="1282471"/>
            <a:ext cx="1377255" cy="1019752"/>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D3D1F36-8DCB-1CA3-523F-294FCCC9BC51}"/>
              </a:ext>
            </a:extLst>
          </p:cNvPr>
          <p:cNvGrpSpPr/>
          <p:nvPr/>
        </p:nvGrpSpPr>
        <p:grpSpPr>
          <a:xfrm>
            <a:off x="8194464" y="-5003"/>
            <a:ext cx="4141510" cy="3924000"/>
            <a:chOff x="7645171" y="-362450"/>
            <a:chExt cx="4141510" cy="3924000"/>
          </a:xfrm>
        </p:grpSpPr>
        <p:pic>
          <p:nvPicPr>
            <p:cNvPr id="41" name="Picture 40" descr="A picture containing text, picture frame, businesscard&#10;&#10;Description automatically generated">
              <a:extLst>
                <a:ext uri="{FF2B5EF4-FFF2-40B4-BE49-F238E27FC236}">
                  <a16:creationId xmlns:a16="http://schemas.microsoft.com/office/drawing/2014/main" id="{456D03BC-950C-0D10-2816-496702ED014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42" name="TextBox 41">
              <a:extLst>
                <a:ext uri="{FF2B5EF4-FFF2-40B4-BE49-F238E27FC236}">
                  <a16:creationId xmlns:a16="http://schemas.microsoft.com/office/drawing/2014/main" id="{91003CDA-1270-56EF-7798-967D1CE50C8F}"/>
                </a:ext>
              </a:extLst>
            </p:cNvPr>
            <p:cNvSpPr txBox="1"/>
            <p:nvPr/>
          </p:nvSpPr>
          <p:spPr>
            <a:xfrm flipH="1">
              <a:off x="8150120" y="1165141"/>
              <a:ext cx="3005669" cy="1569660"/>
            </a:xfrm>
            <a:prstGeom prst="rect">
              <a:avLst/>
            </a:prstGeom>
            <a:noFill/>
          </p:spPr>
          <p:txBody>
            <a:bodyPr wrap="square" rtlCol="0">
              <a:spAutoFit/>
            </a:bodyPr>
            <a:lstStyle/>
            <a:p>
              <a:pPr algn="ctr"/>
              <a:r>
                <a:rPr lang="en-US" sz="3200">
                  <a:solidFill>
                    <a:srgbClr val="FF0066"/>
                  </a:solidFill>
                </a:rPr>
                <a:t>Viết hoa các con chữ </a:t>
              </a:r>
              <a:r>
                <a:rPr lang="en-US" sz="3200" b="1">
                  <a:solidFill>
                    <a:srgbClr val="FF0066"/>
                  </a:solidFill>
                  <a:latin typeface="HP001 5 hàng" panose="020B0603050302020204" pitchFamily="34" charset="0"/>
                </a:rPr>
                <a:t>C, G, </a:t>
              </a:r>
              <a:r>
                <a:rPr lang="en-US" sz="3200">
                  <a:solidFill>
                    <a:srgbClr val="FF0066"/>
                  </a:solidFill>
                </a:rPr>
                <a:t>vì là tên riêng</a:t>
              </a:r>
            </a:p>
          </p:txBody>
        </p:sp>
      </p:grpSp>
    </p:spTree>
    <p:extLst>
      <p:ext uri="{BB962C8B-B14F-4D97-AF65-F5344CB8AC3E}">
        <p14:creationId xmlns:p14="http://schemas.microsoft.com/office/powerpoint/2010/main" val="2369483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par>
                              <p:cTn id="13" fill="hold">
                                <p:stCondLst>
                                  <p:cond delay="1250"/>
                                </p:stCondLst>
                                <p:childTnLst>
                                  <p:par>
                                    <p:cTn id="14" presetID="26" presetClass="emph" presetSubtype="0" fill="hold" nodeType="afterEffect">
                                      <p:stCondLst>
                                        <p:cond delay="0"/>
                                      </p:stCondLst>
                                      <p:childTnLst>
                                        <p:animEffect transition="out" filter="fade">
                                          <p:cBhvr>
                                            <p:cTn id="15" dur="500" tmFilter="0, 0; .2, .5; .8, .5; 1, 0"/>
                                            <p:tgtEl>
                                              <p:spTgt spid="18"/>
                                            </p:tgtEl>
                                          </p:cBhvr>
                                        </p:animEffect>
                                        <p:animScale>
                                          <p:cBhvr>
                                            <p:cTn id="16" dur="250" autoRev="1" fill="hold"/>
                                            <p:tgtEl>
                                              <p:spTgt spid="1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400"/>
                                            <p:tgtEl>
                                              <p:spTgt spid="22"/>
                                            </p:tgtEl>
                                          </p:cBhvr>
                                        </p:animEffect>
                                      </p:childTnLst>
                                    </p:cTn>
                                  </p:par>
                                </p:childTnLst>
                              </p:cTn>
                            </p:par>
                            <p:par>
                              <p:cTn id="22" fill="hold">
                                <p:stCondLst>
                                  <p:cond delay="400"/>
                                </p:stCondLst>
                                <p:childTnLst>
                                  <p:par>
                                    <p:cTn id="23" presetID="22" presetClass="entr" presetSubtype="1"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400"/>
                                            <p:tgtEl>
                                              <p:spTgt spid="23"/>
                                            </p:tgtEl>
                                          </p:cBhvr>
                                        </p:animEffect>
                                      </p:childTnLst>
                                    </p:cTn>
                                  </p:par>
                                </p:childTnLst>
                              </p:cTn>
                            </p:par>
                            <p:par>
                              <p:cTn id="26" fill="hold">
                                <p:stCondLst>
                                  <p:cond delay="800"/>
                                </p:stCondLst>
                                <p:childTnLst>
                                  <p:par>
                                    <p:cTn id="27" presetID="16" presetClass="entr" presetSubtype="37"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outVertical)">
                                          <p:cBhvr>
                                            <p:cTn id="29" dur="50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par>
                              <p:cTn id="38" fill="hold">
                                <p:stCondLst>
                                  <p:cond delay="500"/>
                                </p:stCondLst>
                                <p:childTnLst>
                                  <p:par>
                                    <p:cTn id="39" presetID="26" presetClass="emph" presetSubtype="0" fill="hold" nodeType="afterEffect">
                                      <p:stCondLst>
                                        <p:cond delay="0"/>
                                      </p:stCondLst>
                                      <p:childTnLst>
                                        <p:animEffect transition="out" filter="fade">
                                          <p:cBhvr>
                                            <p:cTn id="40" dur="500" tmFilter="0, 0; .2, .5; .8, .5; 1, 0"/>
                                            <p:tgtEl>
                                              <p:spTgt spid="34"/>
                                            </p:tgtEl>
                                          </p:cBhvr>
                                        </p:animEffect>
                                        <p:animScale>
                                          <p:cBhvr>
                                            <p:cTn id="41" dur="250" autoRev="1" fill="hold"/>
                                            <p:tgtEl>
                                              <p:spTgt spid="34"/>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400"/>
                                            <p:tgtEl>
                                              <p:spTgt spid="37"/>
                                            </p:tgtEl>
                                          </p:cBhvr>
                                        </p:animEffect>
                                      </p:childTnLst>
                                    </p:cTn>
                                  </p:par>
                                </p:childTnLst>
                              </p:cTn>
                            </p:par>
                            <p:par>
                              <p:cTn id="47" fill="hold">
                                <p:stCondLst>
                                  <p:cond delay="400"/>
                                </p:stCondLst>
                                <p:childTnLst>
                                  <p:par>
                                    <p:cTn id="48" presetID="22" presetClass="entr" presetSubtype="4"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400"/>
                                            <p:tgtEl>
                                              <p:spTgt spid="38"/>
                                            </p:tgtEl>
                                          </p:cBhvr>
                                        </p:animEffect>
                                      </p:childTnLst>
                                    </p:cTn>
                                  </p:par>
                                </p:childTnLst>
                              </p:cTn>
                            </p:par>
                            <p:par>
                              <p:cTn id="51" fill="hold">
                                <p:stCondLst>
                                  <p:cond delay="800"/>
                                </p:stCondLst>
                                <p:childTnLst>
                                  <p:par>
                                    <p:cTn id="52" presetID="16" presetClass="entr" presetSubtype="37"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arn(outVertical)">
                                          <p:cBhvr>
                                            <p:cTn id="54" dur="500"/>
                                            <p:tgtEl>
                                              <p:spTgt spid="39"/>
                                            </p:tgtEl>
                                          </p:cBhvr>
                                        </p:animEffect>
                                      </p:childTnLst>
                                      <p:subTnLst>
                                        <p:audio>
                                          <p:cMediaNode>
                                            <p:cTn display="0" masterRel="sameClick">
                                              <p:stCondLst>
                                                <p:cond evt="begin" delay="0">
                                                  <p:tn val="5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par>
                              <p:cTn id="13" fill="hold">
                                <p:stCondLst>
                                  <p:cond delay="1250"/>
                                </p:stCondLst>
                                <p:childTnLst>
                                  <p:par>
                                    <p:cTn id="14" presetID="26" presetClass="emph" presetSubtype="0" fill="hold" nodeType="afterEffect">
                                      <p:stCondLst>
                                        <p:cond delay="0"/>
                                      </p:stCondLst>
                                      <p:childTnLst>
                                        <p:animEffect transition="out" filter="fade">
                                          <p:cBhvr>
                                            <p:cTn id="15" dur="500" tmFilter="0, 0; .2, .5; .8, .5; 1, 0"/>
                                            <p:tgtEl>
                                              <p:spTgt spid="18"/>
                                            </p:tgtEl>
                                          </p:cBhvr>
                                        </p:animEffect>
                                        <p:animScale>
                                          <p:cBhvr>
                                            <p:cTn id="16" dur="250" autoRev="1" fill="hold"/>
                                            <p:tgtEl>
                                              <p:spTgt spid="1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400"/>
                                            <p:tgtEl>
                                              <p:spTgt spid="22"/>
                                            </p:tgtEl>
                                          </p:cBhvr>
                                        </p:animEffect>
                                      </p:childTnLst>
                                    </p:cTn>
                                  </p:par>
                                </p:childTnLst>
                              </p:cTn>
                            </p:par>
                            <p:par>
                              <p:cTn id="22" fill="hold">
                                <p:stCondLst>
                                  <p:cond delay="400"/>
                                </p:stCondLst>
                                <p:childTnLst>
                                  <p:par>
                                    <p:cTn id="23" presetID="22" presetClass="entr" presetSubtype="1"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400"/>
                                            <p:tgtEl>
                                              <p:spTgt spid="23"/>
                                            </p:tgtEl>
                                          </p:cBhvr>
                                        </p:animEffect>
                                      </p:childTnLst>
                                    </p:cTn>
                                  </p:par>
                                </p:childTnLst>
                              </p:cTn>
                            </p:par>
                            <p:par>
                              <p:cTn id="26" fill="hold">
                                <p:stCondLst>
                                  <p:cond delay="800"/>
                                </p:stCondLst>
                                <p:childTnLst>
                                  <p:par>
                                    <p:cTn id="27" presetID="16" presetClass="entr" presetSubtype="37"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outVertical)">
                                          <p:cBhvr>
                                            <p:cTn id="29" dur="50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11"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par>
                              <p:cTn id="38" fill="hold">
                                <p:stCondLst>
                                  <p:cond delay="500"/>
                                </p:stCondLst>
                                <p:childTnLst>
                                  <p:par>
                                    <p:cTn id="39" presetID="26" presetClass="emph" presetSubtype="0" fill="hold" nodeType="afterEffect">
                                      <p:stCondLst>
                                        <p:cond delay="0"/>
                                      </p:stCondLst>
                                      <p:childTnLst>
                                        <p:animEffect transition="out" filter="fade">
                                          <p:cBhvr>
                                            <p:cTn id="40" dur="500" tmFilter="0, 0; .2, .5; .8, .5; 1, 0"/>
                                            <p:tgtEl>
                                              <p:spTgt spid="34"/>
                                            </p:tgtEl>
                                          </p:cBhvr>
                                        </p:animEffect>
                                        <p:animScale>
                                          <p:cBhvr>
                                            <p:cTn id="41" dur="250" autoRev="1" fill="hold"/>
                                            <p:tgtEl>
                                              <p:spTgt spid="34"/>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400"/>
                                            <p:tgtEl>
                                              <p:spTgt spid="37"/>
                                            </p:tgtEl>
                                          </p:cBhvr>
                                        </p:animEffect>
                                      </p:childTnLst>
                                    </p:cTn>
                                  </p:par>
                                </p:childTnLst>
                              </p:cTn>
                            </p:par>
                            <p:par>
                              <p:cTn id="47" fill="hold">
                                <p:stCondLst>
                                  <p:cond delay="400"/>
                                </p:stCondLst>
                                <p:childTnLst>
                                  <p:par>
                                    <p:cTn id="48" presetID="22" presetClass="entr" presetSubtype="4"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400"/>
                                            <p:tgtEl>
                                              <p:spTgt spid="38"/>
                                            </p:tgtEl>
                                          </p:cBhvr>
                                        </p:animEffect>
                                      </p:childTnLst>
                                    </p:cTn>
                                  </p:par>
                                </p:childTnLst>
                              </p:cTn>
                            </p:par>
                            <p:par>
                              <p:cTn id="51" fill="hold">
                                <p:stCondLst>
                                  <p:cond delay="800"/>
                                </p:stCondLst>
                                <p:childTnLst>
                                  <p:par>
                                    <p:cTn id="52" presetID="16" presetClass="entr" presetSubtype="37"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arn(outVertical)">
                                          <p:cBhvr>
                                            <p:cTn id="54" dur="500"/>
                                            <p:tgtEl>
                                              <p:spTgt spid="39"/>
                                            </p:tgtEl>
                                          </p:cBhvr>
                                        </p:animEffect>
                                      </p:childTnLst>
                                      <p:subTnLst>
                                        <p:audio>
                                          <p:cMediaNode>
                                            <p:cTn display="0" masterRel="sameClick">
                                              <p:stCondLst>
                                                <p:cond evt="begin" delay="0">
                                                  <p:tn val="52"/>
                                                </p:cond>
                                              </p:stCondLst>
                                              <p:endCondLst>
                                                <p:cond evt="onStopAudio" delay="0">
                                                  <p:tgtEl>
                                                    <p:sldTgt/>
                                                  </p:tgtEl>
                                                </p:cond>
                                              </p:endCondLst>
                                            </p:cTn>
                                            <p:tgtEl>
                                              <p:sndTgt r:embed="rId11"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31" name="Picture 30">
            <a:extLst>
              <a:ext uri="{FF2B5EF4-FFF2-40B4-BE49-F238E27FC236}">
                <a16:creationId xmlns:a16="http://schemas.microsoft.com/office/drawing/2014/main" id="{C37A433E-AC53-4C0A-9D91-1BD85CC813E4}"/>
              </a:ext>
            </a:extLst>
          </p:cNvPr>
          <p:cNvPicPr>
            <a:picLocks noChangeAspect="1"/>
          </p:cNvPicPr>
          <p:nvPr/>
        </p:nvPicPr>
        <p:blipFill>
          <a:blip r:embed="rId4"/>
          <a:stretch>
            <a:fillRect/>
          </a:stretch>
        </p:blipFill>
        <p:spPr>
          <a:xfrm>
            <a:off x="5735212" y="1035886"/>
            <a:ext cx="4930935" cy="1750452"/>
          </a:xfrm>
          <a:prstGeom prst="rect">
            <a:avLst/>
          </a:prstGeom>
        </p:spPr>
      </p:pic>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312587" cy="1044000"/>
            <a:chOff x="515999" y="0"/>
            <a:chExt cx="431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176000" cy="574473"/>
            </a:xfrm>
            <a:custGeom>
              <a:avLst/>
              <a:gdLst>
                <a:gd name="csX0" fmla="*/ 0 w 4176000"/>
                <a:gd name="csY0" fmla="*/ 82942 h 574473"/>
                <a:gd name="csX1" fmla="*/ 82942 w 4176000"/>
                <a:gd name="csY1" fmla="*/ 0 h 574473"/>
                <a:gd name="csX2" fmla="*/ 4093058 w 4176000"/>
                <a:gd name="csY2" fmla="*/ 0 h 574473"/>
                <a:gd name="csX3" fmla="*/ 4176000 w 4176000"/>
                <a:gd name="csY3" fmla="*/ 82942 h 574473"/>
                <a:gd name="csX4" fmla="*/ 4176000 w 4176000"/>
                <a:gd name="csY4" fmla="*/ 491531 h 574473"/>
                <a:gd name="csX5" fmla="*/ 4093058 w 4176000"/>
                <a:gd name="csY5" fmla="*/ 574473 h 574473"/>
                <a:gd name="csX6" fmla="*/ 82942 w 4176000"/>
                <a:gd name="csY6" fmla="*/ 574473 h 574473"/>
                <a:gd name="csX7" fmla="*/ 0 w 4176000"/>
                <a:gd name="csY7" fmla="*/ 491531 h 574473"/>
                <a:gd name="csX8" fmla="*/ 0 w 417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525843" cy="646331"/>
            </a:xfrm>
            <a:prstGeom prst="rect">
              <a:avLst/>
            </a:prstGeom>
            <a:noFill/>
          </p:spPr>
          <p:txBody>
            <a:bodyPr wrap="square" rtlCol="0">
              <a:spAutoFit/>
            </a:bodyPr>
            <a:lstStyle/>
            <a:p>
              <a:r>
                <a:rPr lang="en-US" sz="3600">
                  <a:ln w="0"/>
                  <a:solidFill>
                    <a:srgbClr val="4C7716"/>
                  </a:solidFill>
                  <a:latin typeface="LNTH-LuoLuoNotangYuanTi 1" pitchFamily="2" charset="-128"/>
                  <a:ea typeface="LNTH-LuoLuoNotangYuanTi 1" pitchFamily="2" charset="-128"/>
                  <a:cs typeface="LNTH-LuoLuoNotangYuanTi 1" pitchFamily="2" charset="-128"/>
                </a:rPr>
                <a:t>Cùng tìm hiểu</a:t>
              </a:r>
              <a:endParaRPr lang="en-US" sz="3600" dirty="0">
                <a:ln w="0"/>
                <a:solidFill>
                  <a:srgbClr val="4C7716"/>
                </a:solidFill>
                <a:latin typeface="LNTH-LuoLuoNotangYuanTi 1" pitchFamily="2" charset="-128"/>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17" name="Picture 16">
            <a:extLst>
              <a:ext uri="{FF2B5EF4-FFF2-40B4-BE49-F238E27FC236}">
                <a16:creationId xmlns:a16="http://schemas.microsoft.com/office/drawing/2014/main" id="{E272B2F2-3676-4DAD-6A22-16A5998EE7A9}"/>
              </a:ext>
            </a:extLst>
          </p:cNvPr>
          <p:cNvPicPr>
            <a:picLocks noChangeAspect="1"/>
          </p:cNvPicPr>
          <p:nvPr/>
        </p:nvPicPr>
        <p:blipFill>
          <a:blip r:embed="rId6"/>
          <a:stretch>
            <a:fillRect/>
          </a:stretch>
        </p:blipFill>
        <p:spPr>
          <a:xfrm flipH="1">
            <a:off x="515999" y="2223000"/>
            <a:ext cx="2008192" cy="4176000"/>
          </a:xfrm>
          <a:prstGeom prst="rect">
            <a:avLst/>
          </a:prstGeom>
        </p:spPr>
      </p:pic>
      <p:grpSp>
        <p:nvGrpSpPr>
          <p:cNvPr id="40" name="Group 39">
            <a:extLst>
              <a:ext uri="{FF2B5EF4-FFF2-40B4-BE49-F238E27FC236}">
                <a16:creationId xmlns:a16="http://schemas.microsoft.com/office/drawing/2014/main" id="{0D729CEF-0711-DF65-C0D3-8ED322B2AEEF}"/>
              </a:ext>
            </a:extLst>
          </p:cNvPr>
          <p:cNvGrpSpPr/>
          <p:nvPr/>
        </p:nvGrpSpPr>
        <p:grpSpPr>
          <a:xfrm>
            <a:off x="1650764" y="522000"/>
            <a:ext cx="3420000" cy="3420000"/>
            <a:chOff x="924514" y="1177886"/>
            <a:chExt cx="3420000" cy="3420000"/>
          </a:xfrm>
        </p:grpSpPr>
        <p:pic>
          <p:nvPicPr>
            <p:cNvPr id="43" name="Picture 42" descr="A picture containing mirror, arch&#10;&#10;Description automatically generated">
              <a:extLst>
                <a:ext uri="{FF2B5EF4-FFF2-40B4-BE49-F238E27FC236}">
                  <a16:creationId xmlns:a16="http://schemas.microsoft.com/office/drawing/2014/main" id="{72135C51-BA50-FC94-1019-60F447AF179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924514" y="1177886"/>
              <a:ext cx="3420000" cy="3420000"/>
            </a:xfrm>
            <a:prstGeom prst="rect">
              <a:avLst/>
            </a:prstGeom>
          </p:spPr>
        </p:pic>
        <p:sp>
          <p:nvSpPr>
            <p:cNvPr id="44" name="TextBox 43">
              <a:extLst>
                <a:ext uri="{FF2B5EF4-FFF2-40B4-BE49-F238E27FC236}">
                  <a16:creationId xmlns:a16="http://schemas.microsoft.com/office/drawing/2014/main" id="{A0CB8BF5-07ED-1306-7CF6-0756DE35E3A6}"/>
                </a:ext>
              </a:extLst>
            </p:cNvPr>
            <p:cNvSpPr txBox="1"/>
            <p:nvPr/>
          </p:nvSpPr>
          <p:spPr>
            <a:xfrm flipH="1">
              <a:off x="1445249" y="2174821"/>
              <a:ext cx="2378530" cy="1384995"/>
            </a:xfrm>
            <a:prstGeom prst="rect">
              <a:avLst/>
            </a:prstGeom>
            <a:noFill/>
          </p:spPr>
          <p:txBody>
            <a:bodyPr wrap="square" rtlCol="0">
              <a:spAutoFit/>
            </a:bodyPr>
            <a:lstStyle/>
            <a:p>
              <a:pPr algn="ctr"/>
              <a:r>
                <a:rPr lang="en-US" sz="2800" b="1">
                  <a:solidFill>
                    <a:srgbClr val="ED2525"/>
                  </a:solidFill>
                </a:rPr>
                <a:t>Độ cao của các con chữ như thế nào?</a:t>
              </a:r>
            </a:p>
          </p:txBody>
        </p:sp>
      </p:grpSp>
      <p:sp>
        <p:nvSpPr>
          <p:cNvPr id="46" name="TextBox 45">
            <a:extLst>
              <a:ext uri="{FF2B5EF4-FFF2-40B4-BE49-F238E27FC236}">
                <a16:creationId xmlns:a16="http://schemas.microsoft.com/office/drawing/2014/main" id="{62F7EC99-A83B-F12E-AB0E-0C8DBC8FFCF7}"/>
              </a:ext>
            </a:extLst>
          </p:cNvPr>
          <p:cNvSpPr txBox="1"/>
          <p:nvPr/>
        </p:nvSpPr>
        <p:spPr>
          <a:xfrm>
            <a:off x="4998785" y="3887990"/>
            <a:ext cx="5415564" cy="584775"/>
          </a:xfrm>
          <a:prstGeom prst="rect">
            <a:avLst/>
          </a:prstGeom>
          <a:noFill/>
        </p:spPr>
        <p:txBody>
          <a:bodyPr wrap="square" rtlCol="0">
            <a:spAutoFit/>
          </a:bodyPr>
          <a:lstStyle/>
          <a:p>
            <a:r>
              <a:rPr lang="en-US" sz="3200" b="1">
                <a:solidFill>
                  <a:srgbClr val="003399"/>
                </a:solidFill>
                <a:latin typeface="HP001 4 hàng" panose="020B0603050302020204" pitchFamily="34" charset="0"/>
              </a:rPr>
              <a:t>Các con chữ còn lại cao </a:t>
            </a:r>
            <a:r>
              <a:rPr lang="en-US" sz="3200" b="1" dirty="0">
                <a:solidFill>
                  <a:srgbClr val="003399"/>
                </a:solidFill>
                <a:latin typeface="HP001 4 hàng" panose="020B0603050302020204" pitchFamily="34" charset="0"/>
              </a:rPr>
              <a:t>1 </a:t>
            </a:r>
            <a:r>
              <a:rPr lang="en-US" sz="3200" b="1">
                <a:solidFill>
                  <a:srgbClr val="003399"/>
                </a:solidFill>
                <a:latin typeface="HP001 4 hàng" panose="020B0603050302020204" pitchFamily="34" charset="0"/>
              </a:rPr>
              <a:t>ô li.</a:t>
            </a:r>
            <a:endParaRPr lang="en-US" sz="3200" b="1" dirty="0">
              <a:solidFill>
                <a:srgbClr val="003399"/>
              </a:solidFill>
              <a:latin typeface="HP001 4 hàng" panose="020B0603050302020204" pitchFamily="34" charset="0"/>
            </a:endParaRPr>
          </a:p>
        </p:txBody>
      </p:sp>
      <p:sp>
        <p:nvSpPr>
          <p:cNvPr id="47" name="TextBox 46">
            <a:extLst>
              <a:ext uri="{FF2B5EF4-FFF2-40B4-BE49-F238E27FC236}">
                <a16:creationId xmlns:a16="http://schemas.microsoft.com/office/drawing/2014/main" id="{CD89FC25-F360-3ABA-E289-6767F4F7F8A1}"/>
              </a:ext>
            </a:extLst>
          </p:cNvPr>
          <p:cNvSpPr txBox="1"/>
          <p:nvPr/>
        </p:nvSpPr>
        <p:spPr>
          <a:xfrm>
            <a:off x="4998785" y="3265863"/>
            <a:ext cx="6677214" cy="584775"/>
          </a:xfrm>
          <a:prstGeom prst="rect">
            <a:avLst/>
          </a:prstGeom>
          <a:noFill/>
        </p:spPr>
        <p:txBody>
          <a:bodyPr wrap="square" rtlCol="0">
            <a:spAutoFit/>
          </a:bodyPr>
          <a:lstStyle/>
          <a:p>
            <a:r>
              <a:rPr lang="vi-VN" sz="3200" b="1" dirty="0">
                <a:solidFill>
                  <a:srgbClr val="003399"/>
                </a:solidFill>
                <a:latin typeface="HP001 4 hàng" panose="020B0603050302020204" pitchFamily="34" charset="0"/>
              </a:rPr>
              <a:t>C</a:t>
            </a:r>
            <a:r>
              <a:rPr lang="el-GR" sz="3200" b="1" dirty="0">
                <a:solidFill>
                  <a:srgbClr val="003399"/>
                </a:solidFill>
                <a:latin typeface="HP001 4 hàng" panose="020B0603050302020204" pitchFamily="34" charset="0"/>
              </a:rPr>
              <a:t>Ϊ ε</a:t>
            </a:r>
            <a:r>
              <a:rPr lang="vi-VN" sz="3200" b="1">
                <a:solidFill>
                  <a:srgbClr val="003399"/>
                </a:solidFill>
                <a:latin typeface="HP001 4 hàng" panose="020B0603050302020204" pitchFamily="34" charset="0"/>
              </a:rPr>
              <a:t>ữ </a:t>
            </a:r>
            <a:r>
              <a:rPr lang="en-US" sz="3200" b="1">
                <a:solidFill>
                  <a:srgbClr val="003399"/>
                </a:solidFill>
                <a:latin typeface="HP001 4 hàng" panose="020B0603050302020204" pitchFamily="34" charset="0"/>
              </a:rPr>
              <a:t>C, G </a:t>
            </a:r>
            <a:r>
              <a:rPr lang="vi-VN" sz="3200" b="1">
                <a:solidFill>
                  <a:srgbClr val="003399"/>
                </a:solidFill>
                <a:latin typeface="HP001 4 hàng" panose="020B0603050302020204" pitchFamily="34" charset="0"/>
              </a:rPr>
              <a:t>cao </a:t>
            </a:r>
            <a:r>
              <a:rPr lang="vi-VN" sz="3200" b="1" dirty="0">
                <a:solidFill>
                  <a:srgbClr val="003399"/>
                </a:solidFill>
                <a:latin typeface="HP001 4 hàng" panose="020B0603050302020204" pitchFamily="34" charset="0"/>
              </a:rPr>
              <a:t>2 </a:t>
            </a:r>
            <a:r>
              <a:rPr lang="vi-VN" sz="3200" b="1">
                <a:solidFill>
                  <a:srgbClr val="003399"/>
                </a:solidFill>
                <a:latin typeface="HP001 4 hàng" panose="020B0603050302020204" pitchFamily="34" charset="0"/>
              </a:rPr>
              <a:t>ô l</a:t>
            </a:r>
            <a:r>
              <a:rPr lang="en-US" sz="3200" b="1">
                <a:solidFill>
                  <a:srgbClr val="003399"/>
                </a:solidFill>
                <a:latin typeface="HP001 4 hàng" panose="020B0603050302020204" pitchFamily="34" charset="0"/>
              </a:rPr>
              <a:t>i</a:t>
            </a:r>
            <a:r>
              <a:rPr lang="vi-VN" sz="3200" b="1">
                <a:solidFill>
                  <a:srgbClr val="003399"/>
                </a:solidFill>
                <a:latin typeface="HP001 4 hàng" panose="020B0603050302020204" pitchFamily="34" charset="0"/>
              </a:rPr>
              <a:t> </a:t>
            </a:r>
            <a:r>
              <a:rPr lang="vi-VN" sz="3200" b="1" dirty="0" err="1">
                <a:solidFill>
                  <a:srgbClr val="003399"/>
                </a:solidFill>
                <a:latin typeface="HP001 4 hàng" panose="020B0603050302020204" pitchFamily="34" charset="0"/>
              </a:rPr>
              <a:t>ǟưǫ</a:t>
            </a:r>
            <a:r>
              <a:rPr lang="vi-VN" sz="3200" b="1" dirty="0">
                <a:solidFill>
                  <a:srgbClr val="003399"/>
                </a:solidFill>
                <a:latin typeface="HP001 4 hàng" panose="020B0603050302020204" pitchFamily="34" charset="0"/>
              </a:rPr>
              <a:t>. </a:t>
            </a:r>
            <a:endParaRPr lang="en-US" sz="3200" b="1" dirty="0">
              <a:solidFill>
                <a:srgbClr val="003399"/>
              </a:solidFill>
              <a:latin typeface="HP001 4 hàng" panose="020B0603050302020204" pitchFamily="34" charset="0"/>
            </a:endParaRPr>
          </a:p>
        </p:txBody>
      </p:sp>
      <p:sp>
        <p:nvSpPr>
          <p:cNvPr id="48" name="TextBox 47">
            <a:extLst>
              <a:ext uri="{FF2B5EF4-FFF2-40B4-BE49-F238E27FC236}">
                <a16:creationId xmlns:a16="http://schemas.microsoft.com/office/drawing/2014/main" id="{A67B8F03-6689-F3B6-EDB2-9D9A71E8DC8F}"/>
              </a:ext>
            </a:extLst>
          </p:cNvPr>
          <p:cNvSpPr txBox="1"/>
          <p:nvPr/>
        </p:nvSpPr>
        <p:spPr>
          <a:xfrm>
            <a:off x="4998785" y="4510118"/>
            <a:ext cx="4976914" cy="1077218"/>
          </a:xfrm>
          <a:prstGeom prst="rect">
            <a:avLst/>
          </a:prstGeom>
          <a:noFill/>
        </p:spPr>
        <p:txBody>
          <a:bodyPr wrap="square" rtlCol="0">
            <a:spAutoFit/>
          </a:bodyPr>
          <a:lstStyle/>
          <a:p>
            <a:r>
              <a:rPr lang="en-US" sz="3200" b="1">
                <a:solidFill>
                  <a:srgbClr val="003399"/>
                </a:solidFill>
                <a:latin typeface="HP001 4 hàng" panose="020B0603050302020204" pitchFamily="34" charset="0"/>
              </a:rPr>
              <a:t>Kh♪ng cá</a:t>
            </a:r>
            <a:r>
              <a:rPr lang="el-GR" sz="3200" b="1">
                <a:solidFill>
                  <a:srgbClr val="003399"/>
                </a:solidFill>
                <a:latin typeface="HP001 4 hàng" panose="020B0603050302020204" pitchFamily="34" charset="0"/>
              </a:rPr>
              <a:t>ε </a:t>
            </a:r>
            <a:r>
              <a:rPr lang="en-US" sz="3200" b="1">
                <a:solidFill>
                  <a:srgbClr val="003399"/>
                </a:solidFill>
                <a:latin typeface="HP001 4 hàng" panose="020B0603050302020204" pitchFamily="34" charset="0"/>
              </a:rPr>
              <a:t>giữa các </a:t>
            </a:r>
            <a:r>
              <a:rPr lang="el-GR" sz="3200" b="1">
                <a:solidFill>
                  <a:srgbClr val="003399"/>
                </a:solidFill>
                <a:latin typeface="HP001 4 hàng" panose="020B0603050302020204" pitchFamily="34" charset="0"/>
              </a:rPr>
              <a:t>ε</a:t>
            </a:r>
            <a:r>
              <a:rPr lang="en-US" sz="3200" b="1">
                <a:solidFill>
                  <a:srgbClr val="003399"/>
                </a:solidFill>
                <a:latin typeface="HP001 4 hàng" panose="020B0603050302020204" pitchFamily="34" charset="0"/>
              </a:rPr>
              <a:t>ữ </a:t>
            </a:r>
            <a:r>
              <a:rPr lang="el-GR" sz="3200" b="1">
                <a:solidFill>
                  <a:srgbClr val="003399"/>
                </a:solidFill>
                <a:latin typeface="HP001 4 hàng" panose="020B0603050302020204" pitchFamily="34" charset="0"/>
              </a:rPr>
              <a:t>θ</a:t>
            </a:r>
            <a:r>
              <a:rPr lang="en-US" sz="3200" b="1">
                <a:solidFill>
                  <a:srgbClr val="003399"/>
                </a:solidFill>
                <a:latin typeface="HP001 4 hàng" panose="020B0603050302020204" pitchFamily="34" charset="0"/>
              </a:rPr>
              <a:t>i Ǉ</a:t>
            </a:r>
            <a:r>
              <a:rPr lang="el-GR" sz="3200" b="1">
                <a:solidFill>
                  <a:srgbClr val="003399"/>
                </a:solidFill>
                <a:latin typeface="HP001 4 hàng" panose="020B0603050302020204" pitchFamily="34" charset="0"/>
              </a:rPr>
              <a:t>Η</a:t>
            </a:r>
            <a:r>
              <a:rPr lang="en-US" sz="3200" b="1">
                <a:solidFill>
                  <a:srgbClr val="003399"/>
                </a:solidFill>
                <a:latin typeface="HP001 4 hàng" panose="020B0603050302020204" pitchFamily="34" charset="0"/>
              </a:rPr>
              <a:t>Ğng bằng 1 c</a:t>
            </a:r>
            <a:r>
              <a:rPr lang="el-GR" sz="3200" b="1">
                <a:solidFill>
                  <a:srgbClr val="003399"/>
                </a:solidFill>
                <a:latin typeface="HP001 4 hàng" panose="020B0603050302020204" pitchFamily="34" charset="0"/>
              </a:rPr>
              <a:t>Ϊ ε</a:t>
            </a:r>
            <a:r>
              <a:rPr lang="en-US" sz="3200" b="1">
                <a:solidFill>
                  <a:srgbClr val="003399"/>
                </a:solidFill>
                <a:latin typeface="HP001 4 hàng" panose="020B0603050302020204" pitchFamily="34" charset="0"/>
              </a:rPr>
              <a:t>ữ o. </a:t>
            </a:r>
          </a:p>
        </p:txBody>
      </p:sp>
      <p:pic>
        <p:nvPicPr>
          <p:cNvPr id="50" name="Picture 2" descr="The Gates Primary School: Puffins - Star of the Week">
            <a:extLst>
              <a:ext uri="{FF2B5EF4-FFF2-40B4-BE49-F238E27FC236}">
                <a16:creationId xmlns:a16="http://schemas.microsoft.com/office/drawing/2014/main" id="{A449B4C8-3375-EFEF-C83E-A6F0DDDE4B7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15537" y="3064204"/>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he Gates Primary School: Puffins - Star of the Week">
            <a:extLst>
              <a:ext uri="{FF2B5EF4-FFF2-40B4-BE49-F238E27FC236}">
                <a16:creationId xmlns:a16="http://schemas.microsoft.com/office/drawing/2014/main" id="{25953325-9389-1F15-A79C-4A3F3AE020E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12585" y="369427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he Gates Primary School: Puffins - Star of the Week">
            <a:extLst>
              <a:ext uri="{FF2B5EF4-FFF2-40B4-BE49-F238E27FC236}">
                <a16:creationId xmlns:a16="http://schemas.microsoft.com/office/drawing/2014/main" id="{E7DBF0EF-FAC2-E15F-873B-BEFCA090F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12585" y="4324343"/>
            <a:ext cx="684000" cy="684000"/>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C3143432-8245-0920-9F72-782A926B3D7E}"/>
              </a:ext>
            </a:extLst>
          </p:cNvPr>
          <p:cNvGrpSpPr/>
          <p:nvPr/>
        </p:nvGrpSpPr>
        <p:grpSpPr>
          <a:xfrm>
            <a:off x="1612872" y="397669"/>
            <a:ext cx="3600000" cy="3600000"/>
            <a:chOff x="682905" y="988886"/>
            <a:chExt cx="3600000" cy="3600000"/>
          </a:xfrm>
        </p:grpSpPr>
        <p:pic>
          <p:nvPicPr>
            <p:cNvPr id="62" name="Picture 61" descr="A picture containing mirror, arch&#10;&#10;Description automatically generated">
              <a:extLst>
                <a:ext uri="{FF2B5EF4-FFF2-40B4-BE49-F238E27FC236}">
                  <a16:creationId xmlns:a16="http://schemas.microsoft.com/office/drawing/2014/main" id="{25FE1F2B-7021-6CC3-972B-CE7A3351454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63" name="TextBox 62">
              <a:extLst>
                <a:ext uri="{FF2B5EF4-FFF2-40B4-BE49-F238E27FC236}">
                  <a16:creationId xmlns:a16="http://schemas.microsoft.com/office/drawing/2014/main" id="{00906AC6-4813-5FD3-D808-907135CB2624}"/>
                </a:ext>
              </a:extLst>
            </p:cNvPr>
            <p:cNvSpPr txBox="1"/>
            <p:nvPr/>
          </p:nvSpPr>
          <p:spPr>
            <a:xfrm flipH="1">
              <a:off x="1085832" y="2106951"/>
              <a:ext cx="2806125" cy="1384995"/>
            </a:xfrm>
            <a:prstGeom prst="rect">
              <a:avLst/>
            </a:prstGeom>
            <a:noFill/>
          </p:spPr>
          <p:txBody>
            <a:bodyPr wrap="square" rtlCol="0">
              <a:spAutoFit/>
            </a:bodyPr>
            <a:lstStyle/>
            <a:p>
              <a:pPr algn="ctr"/>
              <a:r>
                <a:rPr lang="en-US" sz="2800" b="1">
                  <a:solidFill>
                    <a:srgbClr val="ED2525"/>
                  </a:solidFill>
                </a:rPr>
                <a:t>Khoảng cách giữa các chữ được viết ra sao?</a:t>
              </a:r>
            </a:p>
          </p:txBody>
        </p:sp>
      </p:grpSp>
    </p:spTree>
    <p:extLst>
      <p:ext uri="{BB962C8B-B14F-4D97-AF65-F5344CB8AC3E}">
        <p14:creationId xmlns:p14="http://schemas.microsoft.com/office/powerpoint/2010/main" val="174438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40000">
                                          <p:cBhvr additive="base">
                                            <p:cTn id="12"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500" tmFilter="0, 0; .2, .5; .8, .5; 1, 0"/>
                                            <p:tgtEl>
                                              <p:spTgt spid="40"/>
                                            </p:tgtEl>
                                          </p:cBhvr>
                                        </p:animEffect>
                                        <p:animScale>
                                          <p:cBhvr>
                                            <p:cTn id="21" dur="250" autoRev="1" fill="hold"/>
                                            <p:tgtEl>
                                              <p:spTgt spid="40"/>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anim calcmode="lin" valueType="num">
                                          <p:cBhvr>
                                            <p:cTn id="27" dur="500" fill="hold"/>
                                            <p:tgtEl>
                                              <p:spTgt spid="50"/>
                                            </p:tgtEl>
                                            <p:attrNameLst>
                                              <p:attrName>ppt_x</p:attrName>
                                            </p:attrNameLst>
                                          </p:cBhvr>
                                          <p:tavLst>
                                            <p:tav tm="0">
                                              <p:val>
                                                <p:strVal val="#ppt_x"/>
                                              </p:val>
                                            </p:tav>
                                            <p:tav tm="100000">
                                              <p:val>
                                                <p:strVal val="#ppt_x"/>
                                              </p:val>
                                            </p:tav>
                                          </p:tavLst>
                                        </p:anim>
                                        <p:anim calcmode="lin" valueType="num">
                                          <p:cBhvr>
                                            <p:cTn id="28" dur="5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anim calcmode="lin" valueType="num">
                                          <p:cBhvr>
                                            <p:cTn id="38" dur="500" fill="hold"/>
                                            <p:tgtEl>
                                              <p:spTgt spid="51"/>
                                            </p:tgtEl>
                                            <p:attrNameLst>
                                              <p:attrName>ppt_x</p:attrName>
                                            </p:attrNameLst>
                                          </p:cBhvr>
                                          <p:tavLst>
                                            <p:tav tm="0">
                                              <p:val>
                                                <p:strVal val="#ppt_x"/>
                                              </p:val>
                                            </p:tav>
                                            <p:tav tm="100000">
                                              <p:val>
                                                <p:strVal val="#ppt_x"/>
                                              </p:val>
                                            </p:tav>
                                          </p:tavLst>
                                        </p:anim>
                                        <p:anim calcmode="lin" valueType="num">
                                          <p:cBhvr>
                                            <p:cTn id="39" dur="5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down)">
                                          <p:cBhvr>
                                            <p:cTn id="48" dur="500"/>
                                            <p:tgtEl>
                                              <p:spTgt spid="61"/>
                                            </p:tgtEl>
                                          </p:cBhvr>
                                        </p:animEffect>
                                      </p:childTnLst>
                                    </p:cTn>
                                  </p:par>
                                  <p:par>
                                    <p:cTn id="49" presetID="10" presetClass="exit" presetSubtype="0" fill="hold" nodeType="withEffect">
                                      <p:stCondLst>
                                        <p:cond delay="0"/>
                                      </p:stCondLst>
                                      <p:childTnLst>
                                        <p:animEffect transition="out" filter="fade">
                                          <p:cBhvr>
                                            <p:cTn id="50" dur="500"/>
                                            <p:tgtEl>
                                              <p:spTgt spid="40"/>
                                            </p:tgtEl>
                                          </p:cBhvr>
                                        </p:animEffect>
                                        <p:set>
                                          <p:cBhvr>
                                            <p:cTn id="51" dur="1" fill="hold">
                                              <p:stCondLst>
                                                <p:cond delay="499"/>
                                              </p:stCondLst>
                                            </p:cTn>
                                            <p:tgtEl>
                                              <p:spTgt spid="40"/>
                                            </p:tgtEl>
                                            <p:attrNameLst>
                                              <p:attrName>style.visibility</p:attrName>
                                            </p:attrNameLst>
                                          </p:cBhvr>
                                          <p:to>
                                            <p:strVal val="hidden"/>
                                          </p:to>
                                        </p:set>
                                      </p:childTnLst>
                                    </p:cTn>
                                  </p:par>
                                </p:childTnLst>
                              </p:cTn>
                            </p:par>
                            <p:par>
                              <p:cTn id="52" fill="hold">
                                <p:stCondLst>
                                  <p:cond delay="500"/>
                                </p:stCondLst>
                                <p:childTnLst>
                                  <p:par>
                                    <p:cTn id="53" presetID="26" presetClass="emph" presetSubtype="0" fill="hold" nodeType="afterEffect">
                                      <p:stCondLst>
                                        <p:cond delay="0"/>
                                      </p:stCondLst>
                                      <p:childTnLst>
                                        <p:animEffect transition="out" filter="fade">
                                          <p:cBhvr>
                                            <p:cTn id="54" dur="500" tmFilter="0, 0; .2, .5; .8, .5; 1, 0"/>
                                            <p:tgtEl>
                                              <p:spTgt spid="61"/>
                                            </p:tgtEl>
                                          </p:cBhvr>
                                        </p:animEffect>
                                        <p:animScale>
                                          <p:cBhvr>
                                            <p:cTn id="55" dur="250" autoRev="1" fill="hold"/>
                                            <p:tgtEl>
                                              <p:spTgt spid="61"/>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anim calcmode="lin" valueType="num">
                                          <p:cBhvr>
                                            <p:cTn id="61" dur="500" fill="hold"/>
                                            <p:tgtEl>
                                              <p:spTgt spid="52"/>
                                            </p:tgtEl>
                                            <p:attrNameLst>
                                              <p:attrName>ppt_x</p:attrName>
                                            </p:attrNameLst>
                                          </p:cBhvr>
                                          <p:tavLst>
                                            <p:tav tm="0">
                                              <p:val>
                                                <p:strVal val="#ppt_x"/>
                                              </p:val>
                                            </p:tav>
                                            <p:tav tm="100000">
                                              <p:val>
                                                <p:strVal val="#ppt_x"/>
                                              </p:val>
                                            </p:tav>
                                          </p:tavLst>
                                        </p:anim>
                                        <p:anim calcmode="lin" valueType="num">
                                          <p:cBhvr>
                                            <p:cTn id="62" dur="5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Trò-chơi-ting.wav"/>
                                            </p:tgtEl>
                                          </p:cMediaNode>
                                        </p:audio>
                                      </p:sub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left)">
                                          <p:cBhvr>
                                            <p:cTn id="6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fill="hold"/>
                                            <p:tgtEl>
                                              <p:spTgt spid="17"/>
                                            </p:tgtEl>
                                            <p:attrNameLst>
                                              <p:attrName>ppt_x</p:attrName>
                                            </p:attrNameLst>
                                          </p:cBhvr>
                                          <p:tavLst>
                                            <p:tav tm="0">
                                              <p:val>
                                                <p:strVal val="#ppt_x"/>
                                              </p:val>
                                            </p:tav>
                                            <p:tav tm="100000">
                                              <p:val>
                                                <p:strVal val="#ppt_x"/>
                                              </p:val>
                                            </p:tav>
                                          </p:tavLst>
                                        </p:anim>
                                        <p:anim calcmode="lin" valueType="num">
                                          <p:cBhvr additive="base">
                                            <p:cTn id="13"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5" name="uỷn.wav"/>
                                            </p:tgtEl>
                                          </p:cMediaNode>
                                        </p:audio>
                                      </p:sub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500" tmFilter="0, 0; .2, .5; .8, .5; 1, 0"/>
                                            <p:tgtEl>
                                              <p:spTgt spid="40"/>
                                            </p:tgtEl>
                                          </p:cBhvr>
                                        </p:animEffect>
                                        <p:animScale>
                                          <p:cBhvr>
                                            <p:cTn id="21" dur="250" autoRev="1" fill="hold"/>
                                            <p:tgtEl>
                                              <p:spTgt spid="40"/>
                                            </p:tgtEl>
                                          </p:cBhvr>
                                          <p:by x="105000" y="105000"/>
                                        </p:animScale>
                                      </p:childTnLst>
                                    </p:cTn>
                                  </p:par>
                                </p:childTnLst>
                              </p:cTn>
                            </p:par>
                            <p:par>
                              <p:cTn id="22" fill="hold">
                                <p:stCondLst>
                                  <p:cond delay="1750"/>
                                </p:stCondLst>
                                <p:childTnLst>
                                  <p:par>
                                    <p:cTn id="23" presetID="12" presetClass="entr" presetSubtype="4"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p:tgtEl>
                                              <p:spTgt spid="45"/>
                                            </p:tgtEl>
                                            <p:attrNameLst>
                                              <p:attrName>ppt_y</p:attrName>
                                            </p:attrNameLst>
                                          </p:cBhvr>
                                          <p:tavLst>
                                            <p:tav tm="0">
                                              <p:val>
                                                <p:strVal val="#ppt_y+#ppt_h*1.125000"/>
                                              </p:val>
                                            </p:tav>
                                            <p:tav tm="100000">
                                              <p:val>
                                                <p:strVal val="#ppt_y"/>
                                              </p:val>
                                            </p:tav>
                                          </p:tavLst>
                                        </p:anim>
                                        <p:animEffect transition="in" filter="wipe(up)">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anim calcmode="lin" valueType="num">
                                          <p:cBhvr>
                                            <p:cTn id="32" dur="500" fill="hold"/>
                                            <p:tgtEl>
                                              <p:spTgt spid="50"/>
                                            </p:tgtEl>
                                            <p:attrNameLst>
                                              <p:attrName>ppt_x</p:attrName>
                                            </p:attrNameLst>
                                          </p:cBhvr>
                                          <p:tavLst>
                                            <p:tav tm="0">
                                              <p:val>
                                                <p:strVal val="#ppt_x"/>
                                              </p:val>
                                            </p:tav>
                                            <p:tav tm="100000">
                                              <p:val>
                                                <p:strVal val="#ppt_x"/>
                                              </p:val>
                                            </p:tav>
                                          </p:tavLst>
                                        </p:anim>
                                        <p:anim calcmode="lin" valueType="num">
                                          <p:cBhvr>
                                            <p:cTn id="33" dur="5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6" name="Trò-chơi-ting.wav"/>
                                            </p:tgtEl>
                                          </p:cMediaNode>
                                        </p:audio>
                                      </p:sub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left)">
                                          <p:cBhvr>
                                            <p:cTn id="41" dur="500"/>
                                            <p:tgtEl>
                                              <p:spTgt spid="53"/>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500"/>
                                            <p:tgtEl>
                                              <p:spTgt spid="54"/>
                                            </p:tgtEl>
                                          </p:cBhvr>
                                        </p:animEffec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left)">
                                          <p:cBhvr>
                                            <p:cTn id="49" dur="500"/>
                                            <p:tgtEl>
                                              <p:spTgt spid="55"/>
                                            </p:tgtEl>
                                          </p:cBhvr>
                                        </p:animEffect>
                                      </p:childTnLst>
                                    </p:cTn>
                                  </p:par>
                                </p:childTnLst>
                              </p:cTn>
                            </p:par>
                            <p:par>
                              <p:cTn id="50" fill="hold">
                                <p:stCondLst>
                                  <p:cond delay="2500"/>
                                </p:stCondLst>
                                <p:childTnLst>
                                  <p:par>
                                    <p:cTn id="51" presetID="22" presetClass="entr" presetSubtype="8"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left)">
                                          <p:cBhvr>
                                            <p:cTn id="53" dur="5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anim calcmode="lin" valueType="num">
                                          <p:cBhvr>
                                            <p:cTn id="59" dur="500" fill="hold"/>
                                            <p:tgtEl>
                                              <p:spTgt spid="51"/>
                                            </p:tgtEl>
                                            <p:attrNameLst>
                                              <p:attrName>ppt_x</p:attrName>
                                            </p:attrNameLst>
                                          </p:cBhvr>
                                          <p:tavLst>
                                            <p:tav tm="0">
                                              <p:val>
                                                <p:strVal val="#ppt_x"/>
                                              </p:val>
                                            </p:tav>
                                            <p:tav tm="100000">
                                              <p:val>
                                                <p:strVal val="#ppt_x"/>
                                              </p:val>
                                            </p:tav>
                                          </p:tavLst>
                                        </p:anim>
                                        <p:anim calcmode="lin" valueType="num">
                                          <p:cBhvr>
                                            <p:cTn id="60" dur="5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16" name="Trò-chơi-ting.wav"/>
                                            </p:tgtEl>
                                          </p:cMediaNode>
                                        </p:audio>
                                      </p:sub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left)">
                                          <p:cBhvr>
                                            <p:cTn id="69" dur="500"/>
                                            <p:tgtEl>
                                              <p:spTgt spid="58"/>
                                            </p:tgtEl>
                                          </p:cBhvr>
                                        </p:animEffect>
                                      </p:childTnLst>
                                      <p:subTnLst>
                                        <p:audio>
                                          <p:cMediaNode>
                                            <p:cTn display="0" masterRel="sameClick">
                                              <p:stCondLst>
                                                <p:cond evt="begin" delay="0">
                                                  <p:tn val="67"/>
                                                </p:cond>
                                              </p:stCondLst>
                                              <p:endCondLst>
                                                <p:cond evt="onStopAudio" delay="0">
                                                  <p:tgtEl>
                                                    <p:sldTgt/>
                                                  </p:tgtEl>
                                                </p:cond>
                                              </p:endCondLst>
                                            </p:cTn>
                                            <p:tgtEl>
                                              <p:sndTgt r:embed="rId17" name="click.wav"/>
                                            </p:tgtEl>
                                          </p:cMediaNode>
                                        </p:audio>
                                      </p:subTnLst>
                                    </p:cTn>
                                  </p:par>
                                  <p:par>
                                    <p:cTn id="70" presetID="22" presetClass="entr" presetSubtype="8"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left)">
                                          <p:cBhvr>
                                            <p:cTn id="72" dur="500"/>
                                            <p:tgtEl>
                                              <p:spTgt spid="57"/>
                                            </p:tgtEl>
                                          </p:cBhvr>
                                        </p:animEffect>
                                      </p:childTnLst>
                                    </p:cTn>
                                  </p:par>
                                </p:childTnLst>
                              </p:cTn>
                            </p:par>
                            <p:par>
                              <p:cTn id="73" fill="hold">
                                <p:stCondLst>
                                  <p:cond delay="500"/>
                                </p:stCondLst>
                                <p:childTnLst>
                                  <p:par>
                                    <p:cTn id="74" presetID="16" presetClass="entr" presetSubtype="42" fill="hold" grpId="0" nodeType="after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outHorizontal)">
                                          <p:cBhvr>
                                            <p:cTn id="76" dur="500"/>
                                            <p:tgtEl>
                                              <p:spTgt spid="59"/>
                                            </p:tgtEl>
                                          </p:cBhvr>
                                        </p:animEffect>
                                      </p:childTnLst>
                                    </p:cTn>
                                  </p:par>
                                </p:childTnLst>
                              </p:cTn>
                            </p:par>
                            <p:par>
                              <p:cTn id="77" fill="hold">
                                <p:stCondLst>
                                  <p:cond delay="1000"/>
                                </p:stCondLst>
                                <p:childTnLst>
                                  <p:par>
                                    <p:cTn id="78" presetID="53" presetClass="entr" presetSubtype="16" fill="hold" grpId="0" nodeType="after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500" fill="hold"/>
                                            <p:tgtEl>
                                              <p:spTgt spid="60"/>
                                            </p:tgtEl>
                                            <p:attrNameLst>
                                              <p:attrName>ppt_w</p:attrName>
                                            </p:attrNameLst>
                                          </p:cBhvr>
                                          <p:tavLst>
                                            <p:tav tm="0">
                                              <p:val>
                                                <p:fltVal val="0"/>
                                              </p:val>
                                            </p:tav>
                                            <p:tav tm="100000">
                                              <p:val>
                                                <p:strVal val="#ppt_w"/>
                                              </p:val>
                                            </p:tav>
                                          </p:tavLst>
                                        </p:anim>
                                        <p:anim calcmode="lin" valueType="num">
                                          <p:cBhvr>
                                            <p:cTn id="81" dur="500" fill="hold"/>
                                            <p:tgtEl>
                                              <p:spTgt spid="60"/>
                                            </p:tgtEl>
                                            <p:attrNameLst>
                                              <p:attrName>ppt_h</p:attrName>
                                            </p:attrNameLst>
                                          </p:cBhvr>
                                          <p:tavLst>
                                            <p:tav tm="0">
                                              <p:val>
                                                <p:fltVal val="0"/>
                                              </p:val>
                                            </p:tav>
                                            <p:tav tm="100000">
                                              <p:val>
                                                <p:strVal val="#ppt_h"/>
                                              </p:val>
                                            </p:tav>
                                          </p:tavLst>
                                        </p:anim>
                                        <p:animEffect transition="in" filter="fade">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down)">
                                          <p:cBhvr>
                                            <p:cTn id="87" dur="500"/>
                                            <p:tgtEl>
                                              <p:spTgt spid="61"/>
                                            </p:tgtEl>
                                          </p:cBhvr>
                                        </p:animEffect>
                                      </p:childTnLst>
                                    </p:cTn>
                                  </p:par>
                                  <p:par>
                                    <p:cTn id="88" presetID="10" presetClass="exit" presetSubtype="0" fill="hold" nodeType="withEffect">
                                      <p:stCondLst>
                                        <p:cond delay="0"/>
                                      </p:stCondLst>
                                      <p:childTnLst>
                                        <p:animEffect transition="out" filter="fade">
                                          <p:cBhvr>
                                            <p:cTn id="89" dur="500"/>
                                            <p:tgtEl>
                                              <p:spTgt spid="40"/>
                                            </p:tgtEl>
                                          </p:cBhvr>
                                        </p:animEffect>
                                        <p:set>
                                          <p:cBhvr>
                                            <p:cTn id="90" dur="1" fill="hold">
                                              <p:stCondLst>
                                                <p:cond delay="499"/>
                                              </p:stCondLst>
                                            </p:cTn>
                                            <p:tgtEl>
                                              <p:spTgt spid="40"/>
                                            </p:tgtEl>
                                            <p:attrNameLst>
                                              <p:attrName>style.visibility</p:attrName>
                                            </p:attrNameLst>
                                          </p:cBhvr>
                                          <p:to>
                                            <p:strVal val="hidden"/>
                                          </p:to>
                                        </p:set>
                                      </p:childTnLst>
                                    </p:cTn>
                                  </p:par>
                                </p:childTnLst>
                              </p:cTn>
                            </p:par>
                            <p:par>
                              <p:cTn id="91" fill="hold">
                                <p:stCondLst>
                                  <p:cond delay="500"/>
                                </p:stCondLst>
                                <p:childTnLst>
                                  <p:par>
                                    <p:cTn id="92" presetID="26" presetClass="emph" presetSubtype="0" fill="hold" nodeType="afterEffect">
                                      <p:stCondLst>
                                        <p:cond delay="0"/>
                                      </p:stCondLst>
                                      <p:childTnLst>
                                        <p:animEffect transition="out" filter="fade">
                                          <p:cBhvr>
                                            <p:cTn id="93" dur="500" tmFilter="0, 0; .2, .5; .8, .5; 1, 0"/>
                                            <p:tgtEl>
                                              <p:spTgt spid="61"/>
                                            </p:tgtEl>
                                          </p:cBhvr>
                                        </p:animEffect>
                                        <p:animScale>
                                          <p:cBhvr>
                                            <p:cTn id="94" dur="250" autoRev="1" fill="hold"/>
                                            <p:tgtEl>
                                              <p:spTgt spid="61"/>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fade">
                                          <p:cBhvr>
                                            <p:cTn id="99" dur="500"/>
                                            <p:tgtEl>
                                              <p:spTgt spid="52"/>
                                            </p:tgtEl>
                                          </p:cBhvr>
                                        </p:animEffect>
                                        <p:anim calcmode="lin" valueType="num">
                                          <p:cBhvr>
                                            <p:cTn id="100" dur="500" fill="hold"/>
                                            <p:tgtEl>
                                              <p:spTgt spid="52"/>
                                            </p:tgtEl>
                                            <p:attrNameLst>
                                              <p:attrName>ppt_x</p:attrName>
                                            </p:attrNameLst>
                                          </p:cBhvr>
                                          <p:tavLst>
                                            <p:tav tm="0">
                                              <p:val>
                                                <p:strVal val="#ppt_x"/>
                                              </p:val>
                                            </p:tav>
                                            <p:tav tm="100000">
                                              <p:val>
                                                <p:strVal val="#ppt_x"/>
                                              </p:val>
                                            </p:tav>
                                          </p:tavLst>
                                        </p:anim>
                                        <p:anim calcmode="lin" valueType="num">
                                          <p:cBhvr>
                                            <p:cTn id="101" dur="5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16" name="Trò-chơi-ting.wav"/>
                                            </p:tgtEl>
                                          </p:cMediaNode>
                                        </p:audio>
                                      </p:sub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wipe(left)">
                                          <p:cBhvr>
                                            <p:cTn id="105" dur="500"/>
                                            <p:tgtEl>
                                              <p:spTgt spid="48"/>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17" name="click.wav"/>
                                            </p:tgtEl>
                                          </p:cMediaNode>
                                        </p:audio>
                                      </p:sub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fade">
                                          <p:cBhvr>
                                            <p:cTn id="114" dur="500"/>
                                            <p:tgtEl>
                                              <p:spTgt spid="36"/>
                                            </p:tgtEl>
                                          </p:cBhvr>
                                        </p:animEffect>
                                      </p:childTnLst>
                                      <p:subTnLst>
                                        <p:audio>
                                          <p:cMediaNode>
                                            <p:cTn display="0" masterRel="sameClick">
                                              <p:stCondLst>
                                                <p:cond evt="begin" delay="0">
                                                  <p:tn val="112"/>
                                                </p:cond>
                                              </p:stCondLst>
                                              <p:endCondLst>
                                                <p:cond evt="onStopAudio" delay="0">
                                                  <p:tgtEl>
                                                    <p:sldTgt/>
                                                  </p:tgtEl>
                                                </p:cond>
                                              </p:endCondLst>
                                            </p:cTn>
                                            <p:tgtEl>
                                              <p:sndTgt r:embed="rId17" name="click.wav"/>
                                            </p:tgtEl>
                                          </p:cMediaNode>
                                        </p:audio>
                                      </p:subTnLst>
                                    </p:cTn>
                                  </p:par>
                                </p:childTnLst>
                              </p:cTn>
                            </p:par>
                            <p:par>
                              <p:cTn id="115" fill="hold">
                                <p:stCondLst>
                                  <p:cond delay="1000"/>
                                </p:stCondLst>
                                <p:childTnLst>
                                  <p:par>
                                    <p:cTn id="116" presetID="26" presetClass="emph" presetSubtype="0" repeatCount="5000" fill="hold" grpId="1" nodeType="afterEffect">
                                      <p:stCondLst>
                                        <p:cond delay="0"/>
                                      </p:stCondLst>
                                      <p:childTnLst>
                                        <p:animEffect transition="out" filter="fade">
                                          <p:cBhvr>
                                            <p:cTn id="117" dur="500" tmFilter="0, 0; .2, .5; .8, .5; 1, 0"/>
                                            <p:tgtEl>
                                              <p:spTgt spid="35"/>
                                            </p:tgtEl>
                                          </p:cBhvr>
                                        </p:animEffect>
                                        <p:animScale>
                                          <p:cBhvr>
                                            <p:cTn id="118" dur="250" autoRev="1" fill="hold"/>
                                            <p:tgtEl>
                                              <p:spTgt spid="35"/>
                                            </p:tgtEl>
                                          </p:cBhvr>
                                          <p:by x="105000" y="105000"/>
                                        </p:animScale>
                                      </p:childTnLst>
                                    </p:cTn>
                                  </p:par>
                                  <p:par>
                                    <p:cTn id="119" presetID="26" presetClass="emph" presetSubtype="0" repeatCount="5000" fill="hold" grpId="1" nodeType="withEffect">
                                      <p:stCondLst>
                                        <p:cond delay="0"/>
                                      </p:stCondLst>
                                      <p:childTnLst>
                                        <p:animEffect transition="out" filter="fade">
                                          <p:cBhvr>
                                            <p:cTn id="120" dur="500" tmFilter="0, 0; .2, .5; .8, .5; 1, 0"/>
                                            <p:tgtEl>
                                              <p:spTgt spid="36"/>
                                            </p:tgtEl>
                                          </p:cBhvr>
                                        </p:animEffect>
                                        <p:animScale>
                                          <p:cBhvr>
                                            <p:cTn id="121"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59" grpId="0" animBg="1"/>
          <p:bldP spid="60" grpId="0"/>
          <p:bldP spid="35" grpId="0" animBg="1"/>
          <p:bldP spid="35" grpId="1" animBg="1"/>
          <p:bldP spid="36" grpId="0" animBg="1"/>
          <p:bldP spid="3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sX0" fmla="*/ 0 w 4536000"/>
                <a:gd name="csY0" fmla="*/ 82942 h 574473"/>
                <a:gd name="csX1" fmla="*/ 82942 w 4536000"/>
                <a:gd name="csY1" fmla="*/ 0 h 574473"/>
                <a:gd name="csX2" fmla="*/ 4453058 w 4536000"/>
                <a:gd name="csY2" fmla="*/ 0 h 574473"/>
                <a:gd name="csX3" fmla="*/ 4536000 w 4536000"/>
                <a:gd name="csY3" fmla="*/ 82942 h 574473"/>
                <a:gd name="csX4" fmla="*/ 4536000 w 4536000"/>
                <a:gd name="csY4" fmla="*/ 491531 h 574473"/>
                <a:gd name="csX5" fmla="*/ 4453058 w 4536000"/>
                <a:gd name="csY5" fmla="*/ 574473 h 574473"/>
                <a:gd name="csX6" fmla="*/ 82942 w 4536000"/>
                <a:gd name="csY6" fmla="*/ 574473 h 574473"/>
                <a:gd name="csX7" fmla="*/ 0 w 4536000"/>
                <a:gd name="csY7" fmla="*/ 491531 h 574473"/>
                <a:gd name="csX8" fmla="*/ 0 w 453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solidFill>
                  <a:srgbClr val="FFF9AA"/>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3049377" cy="523220"/>
            </a:xfrm>
            <a:prstGeom prst="rect">
              <a:avLst/>
            </a:prstGeom>
            <a:noFill/>
          </p:spPr>
          <p:txBody>
            <a:bodyPr wrap="square" rtlCol="0">
              <a:spAutoFit/>
            </a:bodyPr>
            <a:lstStyle/>
            <a:p>
              <a:r>
                <a:rPr lang="en-US" sz="2800">
                  <a:ln w="0"/>
                  <a:solidFill>
                    <a:srgbClr val="4C7716"/>
                  </a:solidFill>
                  <a:latin typeface="Arial" panose="020B0604020202020204" pitchFamily="34" charset="0"/>
                  <a:ea typeface="LNTH-LuoLuoNotangYuanTi 1" pitchFamily="2" charset="-128"/>
                  <a:cs typeface="Arial" panose="020B0604020202020204" pitchFamily="34" charset="0"/>
                </a:rPr>
                <a:t>Viết từ ứng dụng</a:t>
              </a:r>
              <a:endParaRPr lang="en-US" sz="28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5"/>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algn="ctr"/>
              <a:r>
                <a:rPr lang="en-US" sz="3200" b="1">
                  <a:solidFill>
                    <a:srgbClr val="ED2525"/>
                  </a:solidFill>
                </a:rPr>
                <a:t>Viết vào vở tập viết</a:t>
              </a:r>
            </a:p>
          </p:txBody>
        </p:sp>
      </p:grpSp>
      <p:pic>
        <p:nvPicPr>
          <p:cNvPr id="23" name="Picture 22">
            <a:extLst>
              <a:ext uri="{FF2B5EF4-FFF2-40B4-BE49-F238E27FC236}">
                <a16:creationId xmlns:a16="http://schemas.microsoft.com/office/drawing/2014/main" id="{22C1AC2C-6FEA-85D9-0A0B-B342733E9176}"/>
              </a:ext>
            </a:extLst>
          </p:cNvPr>
          <p:cNvPicPr>
            <a:picLocks noChangeAspect="1"/>
          </p:cNvPicPr>
          <p:nvPr/>
        </p:nvPicPr>
        <p:blipFill>
          <a:blip r:embed="rId6"/>
          <a:stretch>
            <a:fillRect/>
          </a:stretch>
        </p:blipFill>
        <p:spPr>
          <a:xfrm>
            <a:off x="6443428" y="2977354"/>
            <a:ext cx="1567181" cy="2160000"/>
          </a:xfrm>
          <a:prstGeom prst="rect">
            <a:avLst/>
          </a:prstGeom>
          <a:effectLst>
            <a:innerShdw blurRad="38100" dist="38100" dir="10800000">
              <a:schemeClr val="tx1">
                <a:lumMod val="65000"/>
                <a:lumOff val="35000"/>
                <a:alpha val="30000"/>
              </a:schemeClr>
            </a:innerShdw>
          </a:effectLst>
        </p:spPr>
      </p:pic>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7">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pic>
        <p:nvPicPr>
          <p:cNvPr id="18" name="Picture 17">
            <a:extLst>
              <a:ext uri="{FF2B5EF4-FFF2-40B4-BE49-F238E27FC236}">
                <a16:creationId xmlns:a16="http://schemas.microsoft.com/office/drawing/2014/main" id="{3D9FA2B1-1D3E-41A8-A1B9-277F6BB8B426}"/>
              </a:ext>
            </a:extLst>
          </p:cNvPr>
          <p:cNvPicPr>
            <a:picLocks noChangeAspect="1"/>
          </p:cNvPicPr>
          <p:nvPr/>
        </p:nvPicPr>
        <p:blipFill>
          <a:blip r:embed="rId8"/>
          <a:stretch>
            <a:fillRect/>
          </a:stretch>
        </p:blipFill>
        <p:spPr>
          <a:xfrm>
            <a:off x="1097220" y="1437062"/>
            <a:ext cx="4930935" cy="1750452"/>
          </a:xfrm>
          <a:prstGeom prst="rect">
            <a:avLst/>
          </a:prstGeom>
        </p:spPr>
      </p:pic>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9"/>
          <a:stretch>
            <a:fillRect/>
          </a:stretch>
        </p:blipFill>
        <p:spPr>
          <a:xfrm>
            <a:off x="8932850" y="2649942"/>
            <a:ext cx="2706859" cy="4176122"/>
          </a:xfrm>
          <a:prstGeom prst="rect">
            <a:avLst/>
          </a:prstGeom>
        </p:spPr>
      </p:pic>
    </p:spTree>
    <p:extLst>
      <p:ext uri="{BB962C8B-B14F-4D97-AF65-F5344CB8AC3E}">
        <p14:creationId xmlns:p14="http://schemas.microsoft.com/office/powerpoint/2010/main" val="299740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anim calcmode="lin" valueType="num">
                                          <p:cBhvr>
                                            <p:cTn id="16" dur="500" fill="hold"/>
                                            <p:tgtEl>
                                              <p:spTgt spid="23"/>
                                            </p:tgtEl>
                                            <p:attrNameLst>
                                              <p:attrName>ppt_x</p:attrName>
                                            </p:attrNameLst>
                                          </p:cBhvr>
                                          <p:tavLst>
                                            <p:tav tm="0">
                                              <p:val>
                                                <p:strVal val="#ppt_x"/>
                                              </p:val>
                                            </p:tav>
                                            <p:tav tm="100000">
                                              <p:val>
                                                <p:strVal val="#ppt_x"/>
                                              </p:val>
                                            </p:tav>
                                          </p:tavLst>
                                        </p:anim>
                                        <p:anim calcmode="lin" valueType="num">
                                          <p:cBhvr>
                                            <p:cTn id="1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14:bounceEnd="40000">
                                          <p:cBhvr additive="base">
                                            <p:cTn id="22"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2625613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238" y="459000"/>
            <a:ext cx="5940000" cy="5940000"/>
          </a:xfrm>
          <a:prstGeom prst="rect">
            <a:avLst/>
          </a:prstGeom>
        </p:spPr>
      </p:pic>
      <p:sp>
        <p:nvSpPr>
          <p:cNvPr id="13" name="TextBox 12">
            <a:extLst>
              <a:ext uri="{FF2B5EF4-FFF2-40B4-BE49-F238E27FC236}">
                <a16:creationId xmlns:a16="http://schemas.microsoft.com/office/drawing/2014/main" id="{62463850-8AD0-F7CC-F421-684868B4A530}"/>
              </a:ext>
            </a:extLst>
          </p:cNvPr>
          <p:cNvSpPr txBox="1"/>
          <p:nvPr/>
        </p:nvSpPr>
        <p:spPr>
          <a:xfrm>
            <a:off x="2915399" y="1826214"/>
            <a:ext cx="5146430" cy="2171428"/>
          </a:xfrm>
          <a:prstGeom prst="rect">
            <a:avLst/>
          </a:prstGeom>
          <a:noFill/>
          <a:effectLst/>
        </p:spPr>
        <p:txBody>
          <a:bodyPr wrap="square" rtlCol="0">
            <a:spAutoFit/>
          </a:bodyPr>
          <a:lstStyle/>
          <a:p>
            <a:pPr algn="ctr">
              <a:lnSpc>
                <a:spcPct val="150000"/>
              </a:lnSpc>
              <a:buClr>
                <a:srgbClr val="000000"/>
              </a:buClr>
              <a:buFont typeface="Arial"/>
              <a:buNone/>
            </a:pPr>
            <a:r>
              <a:rPr lang="en-US" sz="4800" kern="0">
                <a:solidFill>
                  <a:srgbClr val="FF5252"/>
                </a:solidFill>
                <a:effectLst>
                  <a:glow>
                    <a:schemeClr val="accent1">
                      <a:alpha val="40000"/>
                    </a:schemeClr>
                  </a:glow>
                </a:effectLst>
                <a:latin typeface="Arial" panose="020B0604020202020204" pitchFamily="34" charset="0"/>
                <a:ea typeface="LNTH-LuoLuoNotangYuanTi 1" pitchFamily="2" charset="-128"/>
                <a:cs typeface="Arial" panose="020B0604020202020204" pitchFamily="34" charset="0"/>
                <a:sym typeface="Arial"/>
              </a:rPr>
              <a:t>LUYỆN VIẾT CÂU ỨNG DỤNG</a:t>
            </a:r>
            <a:endParaRPr lang="en-US" sz="5400" b="1" kern="0" dirty="0">
              <a:solidFill>
                <a:srgbClr val="FF5252"/>
              </a:solidFill>
              <a:effectLst>
                <a:glow>
                  <a:schemeClr val="accent1">
                    <a:alpha val="40000"/>
                  </a:schemeClr>
                </a:glow>
              </a:effectLst>
              <a:latin typeface="Arial" panose="020B0604020202020204" pitchFamily="34" charset="0"/>
              <a:ea typeface="LNTH-LuoLuoNotangYuanTi 1" pitchFamily="2" charset="-128"/>
              <a:cs typeface="Arial" panose="020B0604020202020204" pitchFamily="34" charset="0"/>
              <a:sym typeface="Arial"/>
            </a:endParaRPr>
          </a:p>
        </p:txBody>
      </p:sp>
      <p:sp>
        <p:nvSpPr>
          <p:cNvPr id="14" name="TextBox 13">
            <a:extLst>
              <a:ext uri="{FF2B5EF4-FFF2-40B4-BE49-F238E27FC236}">
                <a16:creationId xmlns:a16="http://schemas.microsoft.com/office/drawing/2014/main" id="{247473E8-FDB7-AC7C-6623-BFCCE150DB51}"/>
              </a:ext>
            </a:extLst>
          </p:cNvPr>
          <p:cNvSpPr txBox="1"/>
          <p:nvPr/>
        </p:nvSpPr>
        <p:spPr>
          <a:xfrm>
            <a:off x="2918944" y="1826214"/>
            <a:ext cx="5142885" cy="2171428"/>
          </a:xfrm>
          <a:prstGeom prst="rect">
            <a:avLst/>
          </a:prstGeom>
          <a:noFill/>
          <a:effectLst/>
        </p:spPr>
        <p:txBody>
          <a:bodyPr wrap="square" rtlCol="0">
            <a:spAutoFit/>
          </a:bodyPr>
          <a:lstStyle/>
          <a:p>
            <a:pPr algn="ctr">
              <a:lnSpc>
                <a:spcPct val="150000"/>
              </a:lnSpc>
              <a:buClr>
                <a:srgbClr val="000000"/>
              </a:buClr>
              <a:buFont typeface="Arial"/>
              <a:buNone/>
            </a:pPr>
            <a:r>
              <a:rPr lang="en-US" sz="4800" kern="0">
                <a:ln>
                  <a:solidFill>
                    <a:schemeClr val="bg1"/>
                  </a:solidFill>
                </a:ln>
                <a:noFill/>
                <a:effectLst>
                  <a:glow>
                    <a:schemeClr val="accent1">
                      <a:alpha val="40000"/>
                    </a:schemeClr>
                  </a:glow>
                  <a:outerShdw blurRad="38100" dist="38100" dir="2700000" algn="tl">
                    <a:srgbClr val="000000">
                      <a:alpha val="43137"/>
                    </a:srgbClr>
                  </a:outerShdw>
                </a:effectLst>
                <a:latin typeface="Arial" panose="020B0604020202020204" pitchFamily="34" charset="0"/>
                <a:ea typeface="LNTH-LuoLuoNotangYuanTi 1" pitchFamily="2" charset="-128"/>
                <a:cs typeface="Arial" panose="020B0604020202020204" pitchFamily="34" charset="0"/>
                <a:sym typeface="Arial"/>
              </a:rPr>
              <a:t>LUYỆN VIẾT CÂU ỨNG DỤNG</a:t>
            </a:r>
            <a:endParaRPr lang="en-US" sz="5400" b="1" kern="0" dirty="0">
              <a:ln>
                <a:solidFill>
                  <a:schemeClr val="bg1"/>
                </a:solidFill>
              </a:ln>
              <a:noFill/>
              <a:effectLst>
                <a:glow>
                  <a:schemeClr val="accent1">
                    <a:alpha val="40000"/>
                  </a:schemeClr>
                </a:glow>
                <a:outerShdw blurRad="38100" dist="38100" dir="2700000" algn="tl">
                  <a:srgbClr val="000000">
                    <a:alpha val="43137"/>
                  </a:srgbClr>
                </a:outerShdw>
              </a:effectLst>
              <a:latin typeface="Arial" panose="020B0604020202020204" pitchFamily="34" charset="0"/>
              <a:ea typeface="LNTH-LuoLuoNotangYuanTi 1" pitchFamily="2" charset="-128"/>
              <a:cs typeface="Arial" panose="020B0604020202020204" pitchFamily="34" charset="0"/>
              <a:sym typeface="Arial"/>
            </a:endParaRPr>
          </a:p>
        </p:txBody>
      </p:sp>
    </p:spTree>
    <p:extLst>
      <p:ext uri="{BB962C8B-B14F-4D97-AF65-F5344CB8AC3E}">
        <p14:creationId xmlns:p14="http://schemas.microsoft.com/office/powerpoint/2010/main" val="93440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3)">
                                      <p:cBhvr>
                                        <p:cTn id="11" dur="75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3)">
                                      <p:cBhvr>
                                        <p:cTn id="14"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id="{1516971F-D635-9217-39C3-19D1F1A52276}"/>
              </a:ext>
            </a:extLst>
          </p:cNvPr>
          <p:cNvSpPr txBox="1"/>
          <p:nvPr/>
        </p:nvSpPr>
        <p:spPr>
          <a:xfrm>
            <a:off x="3074668" y="1857538"/>
            <a:ext cx="5146430" cy="1107996"/>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KHỞI</a:t>
            </a:r>
            <a:r>
              <a:rPr kumimoji="0" lang="en-US" sz="4800" b="1" i="0" u="none" strike="noStrike" kern="0" cap="none" spc="0" normalizeH="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 ĐỘNG</a:t>
            </a:r>
            <a:endParaRPr kumimoji="0" lang="en-US" sz="7200" b="1" i="0" u="none" strike="noStrike" kern="0" cap="none" spc="0" normalizeH="0" baseline="0" noProof="0" dirty="0">
              <a:ln>
                <a:noFill/>
              </a:ln>
              <a:solidFill>
                <a:srgbClr val="FF5252"/>
              </a:solidFill>
              <a:effectLst>
                <a:glow>
                  <a:srgbClr val="4472C4">
                    <a:alpha val="40000"/>
                  </a:srgbClr>
                </a:glo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2992433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457263" y="397669"/>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4539401" cy="1044000"/>
            <a:chOff x="515999" y="0"/>
            <a:chExt cx="4539401"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176000" cy="574473"/>
            </a:xfrm>
            <a:custGeom>
              <a:avLst/>
              <a:gdLst>
                <a:gd name="csX0" fmla="*/ 0 w 4176000"/>
                <a:gd name="csY0" fmla="*/ 82942 h 574473"/>
                <a:gd name="csX1" fmla="*/ 82942 w 4176000"/>
                <a:gd name="csY1" fmla="*/ 0 h 574473"/>
                <a:gd name="csX2" fmla="*/ 4093058 w 4176000"/>
                <a:gd name="csY2" fmla="*/ 0 h 574473"/>
                <a:gd name="csX3" fmla="*/ 4176000 w 4176000"/>
                <a:gd name="csY3" fmla="*/ 82942 h 574473"/>
                <a:gd name="csX4" fmla="*/ 4176000 w 4176000"/>
                <a:gd name="csY4" fmla="*/ 491531 h 574473"/>
                <a:gd name="csX5" fmla="*/ 4093058 w 4176000"/>
                <a:gd name="csY5" fmla="*/ 574473 h 574473"/>
                <a:gd name="csX6" fmla="*/ 82942 w 4176000"/>
                <a:gd name="csY6" fmla="*/ 574473 h 574473"/>
                <a:gd name="csX7" fmla="*/ 0 w 4176000"/>
                <a:gd name="csY7" fmla="*/ 491531 h 574473"/>
                <a:gd name="csX8" fmla="*/ 0 w 417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792349" y="397669"/>
              <a:ext cx="3263051" cy="646331"/>
            </a:xfrm>
            <a:prstGeom prst="rect">
              <a:avLst/>
            </a:prstGeom>
            <a:noFill/>
          </p:spPr>
          <p:txBody>
            <a:bodyPr wrap="square" rtlCol="0">
              <a:spAutoFit/>
            </a:bodyPr>
            <a:lstStyle/>
            <a:p>
              <a:r>
                <a:rPr lang="en-US" sz="3600">
                  <a:ln w="0"/>
                  <a:solidFill>
                    <a:srgbClr val="4C7716"/>
                  </a:solidFill>
                  <a:latin typeface="Arial" panose="020B0604020202020204" pitchFamily="34" charset="0"/>
                  <a:ea typeface="LNTH-LuoLuoNotangYuanTi 1" pitchFamily="2" charset="-128"/>
                  <a:cs typeface="Arial" panose="020B0604020202020204" pitchFamily="34" charset="0"/>
                </a:rPr>
                <a:t>Câu ứng dụng</a:t>
              </a:r>
              <a:endParaRPr lang="en-US" sz="36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2A83A7CA-8004-5074-2534-4A11B30AD63C}"/>
              </a:ext>
            </a:extLst>
          </p:cNvPr>
          <p:cNvSpPr txBox="1"/>
          <p:nvPr/>
        </p:nvSpPr>
        <p:spPr>
          <a:xfrm>
            <a:off x="171451" y="-3046720"/>
            <a:ext cx="6572249" cy="661720"/>
          </a:xfrm>
          <a:prstGeom prst="rect">
            <a:avLst/>
          </a:prstGeom>
          <a:noFill/>
        </p:spPr>
        <p:txBody>
          <a:bodyPr wrap="square" rtlCol="0">
            <a:spAutoFit/>
          </a:bodyPr>
          <a:lstStyle/>
          <a:p>
            <a:r>
              <a:rPr lang="vi-VN" sz="3700" b="1">
                <a:solidFill>
                  <a:srgbClr val="CC0099"/>
                </a:solidFill>
                <a:latin typeface="HP001" panose="020B0603050302020204" pitchFamily="34" charset="0"/>
                <a:ea typeface="HP001" panose="020B0603050302020204" pitchFamily="34" charset="0"/>
              </a:rPr>
              <a:t> BɂȰ Ǉa</a:t>
            </a:r>
            <a:r>
              <a:rPr lang="el-GR" sz="3700" b="1">
                <a:solidFill>
                  <a:srgbClr val="CC0099"/>
                </a:solidFill>
                <a:latin typeface="HP001" panose="020B0603050302020204" pitchFamily="34" charset="0"/>
                <a:ea typeface="HP001" panose="020B0603050302020204" pitchFamily="34" charset="0"/>
              </a:rPr>
              <a:t>Ἣ </a:t>
            </a:r>
            <a:r>
              <a:rPr lang="vi-VN" sz="3700" b="1">
                <a:solidFill>
                  <a:srgbClr val="CC0099"/>
                </a:solidFill>
                <a:latin typeface="HP001" panose="020B0603050302020204" pitchFamily="34" charset="0"/>
                <a:ea typeface="HP001" panose="020B0603050302020204" pitchFamily="34" charset="0"/>
              </a:rPr>
              <a:t>Ǉa ẚɂʎ </a:t>
            </a:r>
            <a:r>
              <a:rPr lang="el-GR" sz="3700" b="1">
                <a:solidFill>
                  <a:srgbClr val="CC0099"/>
                </a:solidFill>
                <a:latin typeface="HP001" panose="020B0603050302020204" pitchFamily="34" charset="0"/>
                <a:ea typeface="HP001" panose="020B0603050302020204" pitchFamily="34" charset="0"/>
              </a:rPr>
              <a:t>Ζ</a:t>
            </a:r>
            <a:r>
              <a:rPr lang="vi-VN" sz="3700" b="1">
                <a:solidFill>
                  <a:srgbClr val="CC0099"/>
                </a:solidFill>
                <a:latin typeface="HP001" panose="020B0603050302020204" pitchFamily="34" charset="0"/>
                <a:ea typeface="HP001" panose="020B0603050302020204" pitchFamily="34" charset="0"/>
              </a:rPr>
              <a:t>ên Ǉất cả,      </a:t>
            </a:r>
            <a:r>
              <a:rPr lang="el-GR" sz="3700" b="1">
                <a:solidFill>
                  <a:srgbClr val="CC0099"/>
                </a:solidFill>
                <a:latin typeface="HP001" panose="020B0603050302020204" pitchFamily="34" charset="0"/>
                <a:ea typeface="HP001" panose="020B0603050302020204" pitchFamily="34" charset="0"/>
              </a:rPr>
              <a:t> </a:t>
            </a:r>
            <a:endParaRPr lang="vi-VN" sz="3700" b="1">
              <a:solidFill>
                <a:srgbClr val="CC0099"/>
              </a:solidFill>
              <a:latin typeface="HP001" panose="020B0603050302020204" pitchFamily="34" charset="0"/>
              <a:ea typeface="HP001" panose="020B0603050302020204" pitchFamily="34" charset="0"/>
            </a:endParaRPr>
          </a:p>
        </p:txBody>
      </p:sp>
      <p:sp>
        <p:nvSpPr>
          <p:cNvPr id="13" name="TextBox 12">
            <a:extLst>
              <a:ext uri="{FF2B5EF4-FFF2-40B4-BE49-F238E27FC236}">
                <a16:creationId xmlns:a16="http://schemas.microsoft.com/office/drawing/2014/main" id="{2592B952-FA15-07A0-2B01-F88CA271138D}"/>
              </a:ext>
            </a:extLst>
          </p:cNvPr>
          <p:cNvSpPr txBox="1"/>
          <p:nvPr/>
        </p:nvSpPr>
        <p:spPr>
          <a:xfrm>
            <a:off x="4444392" y="-1594372"/>
            <a:ext cx="5725114" cy="661720"/>
          </a:xfrm>
          <a:prstGeom prst="rect">
            <a:avLst/>
          </a:prstGeom>
          <a:noFill/>
        </p:spPr>
        <p:txBody>
          <a:bodyPr wrap="square" rtlCol="0">
            <a:spAutoFit/>
          </a:bodyPr>
          <a:lstStyle/>
          <a:p>
            <a:r>
              <a:rPr lang="vi-VN" sz="3700" b="1">
                <a:solidFill>
                  <a:srgbClr val="CC0099"/>
                </a:solidFill>
                <a:latin typeface="HP001" panose="020B0603050302020204" pitchFamily="34" charset="0"/>
                <a:ea typeface="HP001" panose="020B0603050302020204" pitchFamily="34" charset="0"/>
              </a:rPr>
              <a:t> Ho</a:t>
            </a:r>
            <a:r>
              <a:rPr lang="el-GR" sz="3700" b="1">
                <a:solidFill>
                  <a:srgbClr val="CC0099"/>
                </a:solidFill>
                <a:latin typeface="HP001" panose="020B0603050302020204" pitchFamily="34" charset="0"/>
                <a:ea typeface="HP001" panose="020B0603050302020204" pitchFamily="34" charset="0"/>
              </a:rPr>
              <a:t>Ο</a:t>
            </a:r>
            <a:r>
              <a:rPr lang="vi-VN" sz="3700" b="1">
                <a:solidFill>
                  <a:srgbClr val="CC0099"/>
                </a:solidFill>
                <a:latin typeface="HP001" panose="020B0603050302020204" pitchFamily="34" charset="0"/>
                <a:ea typeface="HP001" panose="020B0603050302020204" pitchFamily="34" charset="0"/>
              </a:rPr>
              <a:t>ɂȰḑ TǟɶȰḑ TȆô</a:t>
            </a:r>
            <a:r>
              <a:rPr lang="el-GR" sz="3700" b="1">
                <a:solidFill>
                  <a:srgbClr val="CC0099"/>
                </a:solidFill>
                <a:latin typeface="HP001" panose="020B0603050302020204" pitchFamily="34" charset="0"/>
                <a:ea typeface="HP001" panose="020B0603050302020204" pitchFamily="34" charset="0"/>
              </a:rPr>
              <a:t>Ϊ</a:t>
            </a:r>
            <a:r>
              <a:rPr lang="vi-VN" sz="3700" b="1">
                <a:solidFill>
                  <a:srgbClr val="CC0099"/>
                </a:solidFill>
                <a:latin typeface="HP001" panose="020B0603050302020204" pitchFamily="34" charset="0"/>
                <a:ea typeface="HP001" panose="020B0603050302020204" pitchFamily="34" charset="0"/>
              </a:rPr>
              <a:t>ḑ </a:t>
            </a:r>
          </a:p>
        </p:txBody>
      </p:sp>
      <p:sp>
        <p:nvSpPr>
          <p:cNvPr id="34" name="TextBox 33">
            <a:extLst>
              <a:ext uri="{FF2B5EF4-FFF2-40B4-BE49-F238E27FC236}">
                <a16:creationId xmlns:a16="http://schemas.microsoft.com/office/drawing/2014/main" id="{0DBC595B-77F5-A520-E230-CDEEE0D82B0D}"/>
              </a:ext>
            </a:extLst>
          </p:cNvPr>
          <p:cNvSpPr txBox="1"/>
          <p:nvPr/>
        </p:nvSpPr>
        <p:spPr>
          <a:xfrm>
            <a:off x="1028700" y="3612356"/>
            <a:ext cx="10420350" cy="2308324"/>
          </a:xfrm>
          <a:prstGeom prst="rect">
            <a:avLst/>
          </a:prstGeom>
          <a:noFill/>
        </p:spPr>
        <p:txBody>
          <a:bodyPr wrap="square" rtlCol="0">
            <a:spAutoFit/>
          </a:bodyPr>
          <a:lstStyle/>
          <a:p>
            <a:pPr algn="just"/>
            <a:r>
              <a:rPr lang="vi-VN" sz="3600">
                <a:solidFill>
                  <a:srgbClr val="003399"/>
                </a:solidFill>
                <a:ea typeface="LNTH-LuoLuoNotangYuanTi 1" pitchFamily="2" charset="-128"/>
                <a:cs typeface="LNTH-LuoLuoNotangYuanTi 1" pitchFamily="2" charset="-128"/>
              </a:rPr>
              <a:t>Câu thơ ca ngợi sức lao động, sáng tạo của con người. Nhờ sức lao động, sự sáng tạo, con người đã chinh phục được thiên nhiên, khắc phục mọi khó khăn làm cho cuộc sống ngày càng tốt đẹp</a:t>
            </a:r>
            <a:endParaRPr lang="en-US" sz="3600">
              <a:solidFill>
                <a:srgbClr val="003399"/>
              </a:solidFill>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id="{ECE1D2C5-A4BA-4CF4-83C2-B20D4514228E}"/>
              </a:ext>
            </a:extLst>
          </p:cNvPr>
          <p:cNvSpPr txBox="1"/>
          <p:nvPr/>
        </p:nvSpPr>
        <p:spPr>
          <a:xfrm>
            <a:off x="-498233" y="-2370448"/>
            <a:ext cx="10648950" cy="661720"/>
          </a:xfrm>
          <a:prstGeom prst="rect">
            <a:avLst/>
          </a:prstGeom>
          <a:noFill/>
        </p:spPr>
        <p:txBody>
          <a:bodyPr wrap="square" rtlCol="0">
            <a:spAutoFit/>
          </a:bodyPr>
          <a:lstStyle/>
          <a:p>
            <a:r>
              <a:rPr lang="vi-VN" sz="3700" b="1">
                <a:solidFill>
                  <a:srgbClr val="CC0099"/>
                </a:solidFill>
                <a:latin typeface="HP001" panose="020B0603050302020204" pitchFamily="34" charset="0"/>
                <a:ea typeface="HP001" panose="020B0603050302020204" pitchFamily="34" charset="0"/>
              </a:rPr>
              <a:t>Có Ȩẁɖ ǻgườ</a:t>
            </a:r>
            <a:r>
              <a:rPr lang="el-GR" sz="3700" b="1">
                <a:solidFill>
                  <a:srgbClr val="CC0099"/>
                </a:solidFill>
                <a:latin typeface="HP001" panose="020B0603050302020204" pitchFamily="34" charset="0"/>
                <a:ea typeface="HP001" panose="020B0603050302020204" pitchFamily="34" charset="0"/>
              </a:rPr>
              <a:t>Τ΅ </a:t>
            </a:r>
            <a:r>
              <a:rPr lang="vi-VN" sz="3700" b="1">
                <a:solidFill>
                  <a:srgbClr val="CC0099"/>
                </a:solidFill>
                <a:latin typeface="HP001" panose="020B0603050302020204" pitchFamily="34" charset="0"/>
                <a:ea typeface="HP001" panose="020B0603050302020204" pitchFamily="34" charset="0"/>
              </a:rPr>
              <a:t>Ȥỏ</a:t>
            </a:r>
            <a:r>
              <a:rPr lang="el-GR" sz="3700" b="1">
                <a:solidFill>
                  <a:srgbClr val="CC0099"/>
                </a:solidFill>
                <a:latin typeface="HP001" panose="020B0603050302020204" pitchFamily="34" charset="0"/>
                <a:ea typeface="HP001" panose="020B0603050302020204" pitchFamily="34" charset="0"/>
              </a:rPr>
              <a:t>Τ΅ </a:t>
            </a:r>
            <a:r>
              <a:rPr lang="vi-VN" sz="3700" b="1">
                <a:solidFill>
                  <a:srgbClr val="CC0099"/>
                </a:solidFill>
                <a:latin typeface="HP001" panose="020B0603050302020204" pitchFamily="34" charset="0"/>
                <a:ea typeface="HP001" panose="020B0603050302020204" pitchFamily="34" charset="0"/>
              </a:rPr>
              <a:t>đá cɺȰḑ </a:t>
            </a:r>
            <a:r>
              <a:rPr lang="el-GR" sz="3700" b="1">
                <a:solidFill>
                  <a:srgbClr val="CC0099"/>
                </a:solidFill>
                <a:latin typeface="HP001" panose="020B0603050302020204" pitchFamily="34" charset="0"/>
                <a:ea typeface="HP001" panose="020B0603050302020204" pitchFamily="34" charset="0"/>
              </a:rPr>
              <a:t>κ</a:t>
            </a:r>
            <a:r>
              <a:rPr lang="vi-VN" sz="3700" b="1">
                <a:solidFill>
                  <a:srgbClr val="CC0099"/>
                </a:solidFill>
                <a:latin typeface="HP001" panose="020B0603050302020204" pitchFamily="34" charset="0"/>
                <a:ea typeface="HP001" panose="020B0603050302020204" pitchFamily="34" charset="0"/>
              </a:rPr>
              <a:t>ɂʏ cơ</a:t>
            </a:r>
            <a:r>
              <a:rPr lang="el-GR" sz="3700" b="1">
                <a:solidFill>
                  <a:srgbClr val="CC0099"/>
                </a:solidFill>
                <a:latin typeface="HP001" panose="020B0603050302020204" pitchFamily="34" charset="0"/>
                <a:ea typeface="HP001" panose="020B0603050302020204" pitchFamily="34" charset="0"/>
              </a:rPr>
              <a:t>Ψ.</a:t>
            </a:r>
          </a:p>
        </p:txBody>
      </p:sp>
      <p:pic>
        <p:nvPicPr>
          <p:cNvPr id="2" name="Picture 1">
            <a:extLst>
              <a:ext uri="{FF2B5EF4-FFF2-40B4-BE49-F238E27FC236}">
                <a16:creationId xmlns:a16="http://schemas.microsoft.com/office/drawing/2014/main" id="{7CAAC573-673C-45EC-A8CF-6ABB279FF56B}"/>
              </a:ext>
            </a:extLst>
          </p:cNvPr>
          <p:cNvPicPr>
            <a:picLocks noChangeAspect="1"/>
          </p:cNvPicPr>
          <p:nvPr/>
        </p:nvPicPr>
        <p:blipFill>
          <a:blip r:embed="rId4"/>
          <a:stretch>
            <a:fillRect/>
          </a:stretch>
        </p:blipFill>
        <p:spPr>
          <a:xfrm>
            <a:off x="1217274" y="1173745"/>
            <a:ext cx="10857917" cy="2438611"/>
          </a:xfrm>
          <a:prstGeom prst="rect">
            <a:avLst/>
          </a:prstGeom>
        </p:spPr>
      </p:pic>
    </p:spTree>
    <p:extLst>
      <p:ext uri="{BB962C8B-B14F-4D97-AF65-F5344CB8AC3E}">
        <p14:creationId xmlns:p14="http://schemas.microsoft.com/office/powerpoint/2010/main" val="2376441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Right)">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10" name="Group 9">
            <a:extLst>
              <a:ext uri="{FF2B5EF4-FFF2-40B4-BE49-F238E27FC236}">
                <a16:creationId xmlns:a16="http://schemas.microsoft.com/office/drawing/2014/main" id="{1F972E23-0CF1-D45C-3236-BED5B809A1F1}"/>
              </a:ext>
            </a:extLst>
          </p:cNvPr>
          <p:cNvGrpSpPr/>
          <p:nvPr/>
        </p:nvGrpSpPr>
        <p:grpSpPr>
          <a:xfrm>
            <a:off x="515999" y="0"/>
            <a:ext cx="4312587" cy="1044000"/>
            <a:chOff x="515999" y="0"/>
            <a:chExt cx="4312587" cy="1044000"/>
          </a:xfrm>
        </p:grpSpPr>
        <p:sp>
          <p:nvSpPr>
            <p:cNvPr id="11" name="Rectangle: Rounded Corners 10">
              <a:extLst>
                <a:ext uri="{FF2B5EF4-FFF2-40B4-BE49-F238E27FC236}">
                  <a16:creationId xmlns:a16="http://schemas.microsoft.com/office/drawing/2014/main" id="{E7F2E2DE-482C-E325-F49F-20DBF106A903}"/>
                </a:ext>
              </a:extLst>
            </p:cNvPr>
            <p:cNvSpPr/>
            <p:nvPr/>
          </p:nvSpPr>
          <p:spPr>
            <a:xfrm>
              <a:off x="652586" y="458999"/>
              <a:ext cx="4176000" cy="574473"/>
            </a:xfrm>
            <a:custGeom>
              <a:avLst/>
              <a:gdLst>
                <a:gd name="csX0" fmla="*/ 0 w 4176000"/>
                <a:gd name="csY0" fmla="*/ 82942 h 574473"/>
                <a:gd name="csX1" fmla="*/ 82942 w 4176000"/>
                <a:gd name="csY1" fmla="*/ 0 h 574473"/>
                <a:gd name="csX2" fmla="*/ 4093058 w 4176000"/>
                <a:gd name="csY2" fmla="*/ 0 h 574473"/>
                <a:gd name="csX3" fmla="*/ 4176000 w 4176000"/>
                <a:gd name="csY3" fmla="*/ 82942 h 574473"/>
                <a:gd name="csX4" fmla="*/ 4176000 w 4176000"/>
                <a:gd name="csY4" fmla="*/ 491531 h 574473"/>
                <a:gd name="csX5" fmla="*/ 4093058 w 4176000"/>
                <a:gd name="csY5" fmla="*/ 574473 h 574473"/>
                <a:gd name="csX6" fmla="*/ 82942 w 4176000"/>
                <a:gd name="csY6" fmla="*/ 574473 h 574473"/>
                <a:gd name="csX7" fmla="*/ 0 w 4176000"/>
                <a:gd name="csY7" fmla="*/ 491531 h 574473"/>
                <a:gd name="csX8" fmla="*/ 0 w 417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solidFill>
                  <a:srgbClr val="FFF9A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F58C13D-96D2-2AF9-2111-D27F52B1E7B2}"/>
                </a:ext>
              </a:extLst>
            </p:cNvPr>
            <p:cNvSpPr txBox="1"/>
            <p:nvPr/>
          </p:nvSpPr>
          <p:spPr>
            <a:xfrm>
              <a:off x="1918549" y="397669"/>
              <a:ext cx="2525843" cy="523220"/>
            </a:xfrm>
            <a:prstGeom prst="rect">
              <a:avLst/>
            </a:prstGeom>
            <a:noFill/>
          </p:spPr>
          <p:txBody>
            <a:bodyPr wrap="square" rtlCol="0">
              <a:spAutoFit/>
            </a:bodyPr>
            <a:lstStyle/>
            <a:p>
              <a:r>
                <a:rPr lang="en-US" sz="2800">
                  <a:ln w="0"/>
                  <a:solidFill>
                    <a:srgbClr val="4C7716"/>
                  </a:solidFill>
                  <a:latin typeface="Arial" panose="020B0604020202020204" pitchFamily="34" charset="0"/>
                  <a:ea typeface="LNTH-LuoLuoNotangYuanTi 1" pitchFamily="2" charset="-128"/>
                  <a:cs typeface="Arial" panose="020B0604020202020204" pitchFamily="34" charset="0"/>
                </a:rPr>
                <a:t>Cùng tìm hiểu</a:t>
              </a:r>
              <a:endParaRPr lang="en-US" sz="28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3" name="Picture 12" descr="A snail on a leaf&#10;&#10;Description automatically generated with low confidence">
              <a:extLst>
                <a:ext uri="{FF2B5EF4-FFF2-40B4-BE49-F238E27FC236}">
                  <a16:creationId xmlns:a16="http://schemas.microsoft.com/office/drawing/2014/main" id="{F03BC817-0AEB-A78F-D2F7-7D060AEA5A3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3" name="Group 32">
            <a:extLst>
              <a:ext uri="{FF2B5EF4-FFF2-40B4-BE49-F238E27FC236}">
                <a16:creationId xmlns:a16="http://schemas.microsoft.com/office/drawing/2014/main" id="{152AB8C6-E4BB-1DC5-F018-E07B0C1E2DD1}"/>
              </a:ext>
            </a:extLst>
          </p:cNvPr>
          <p:cNvGrpSpPr/>
          <p:nvPr/>
        </p:nvGrpSpPr>
        <p:grpSpPr>
          <a:xfrm>
            <a:off x="2513289" y="3981225"/>
            <a:ext cx="7165419" cy="2124000"/>
            <a:chOff x="2511839" y="1033472"/>
            <a:chExt cx="7165419" cy="2124000"/>
          </a:xfrm>
        </p:grpSpPr>
        <p:pic>
          <p:nvPicPr>
            <p:cNvPr id="34" name="Picture 33">
              <a:extLst>
                <a:ext uri="{FF2B5EF4-FFF2-40B4-BE49-F238E27FC236}">
                  <a16:creationId xmlns:a16="http://schemas.microsoft.com/office/drawing/2014/main" id="{DEC755CB-DF00-631C-C7D8-882F9687C1A3}"/>
                </a:ext>
              </a:extLst>
            </p:cNvPr>
            <p:cNvPicPr>
              <a:picLocks noChangeAspect="1"/>
            </p:cNvPicPr>
            <p:nvPr/>
          </p:nvPicPr>
          <p:blipFill>
            <a:blip r:embed="rId4"/>
            <a:stretch>
              <a:fillRect/>
            </a:stretch>
          </p:blipFill>
          <p:spPr>
            <a:xfrm>
              <a:off x="2511839" y="1033472"/>
              <a:ext cx="7165419" cy="2124000"/>
            </a:xfrm>
            <a:prstGeom prst="rect">
              <a:avLst/>
            </a:prstGeom>
          </p:spPr>
        </p:pic>
        <p:sp>
          <p:nvSpPr>
            <p:cNvPr id="35" name="TextBox 34">
              <a:extLst>
                <a:ext uri="{FF2B5EF4-FFF2-40B4-BE49-F238E27FC236}">
                  <a16:creationId xmlns:a16="http://schemas.microsoft.com/office/drawing/2014/main" id="{6F57CC41-4B22-78A1-1E98-D111132D7D28}"/>
                </a:ext>
              </a:extLst>
            </p:cNvPr>
            <p:cNvSpPr txBox="1"/>
            <p:nvPr/>
          </p:nvSpPr>
          <p:spPr>
            <a:xfrm>
              <a:off x="2810960" y="1771145"/>
              <a:ext cx="6039002" cy="1077218"/>
            </a:xfrm>
            <a:prstGeom prst="rect">
              <a:avLst/>
            </a:prstGeom>
            <a:noFill/>
          </p:spPr>
          <p:txBody>
            <a:bodyPr wrap="square" rtlCol="0">
              <a:spAutoFit/>
            </a:bodyPr>
            <a:lstStyle/>
            <a:p>
              <a:pPr algn="ctr"/>
              <a:r>
                <a:rPr lang="en-US" sz="3200">
                  <a:solidFill>
                    <a:srgbClr val="FF0066"/>
                  </a:solidFill>
                </a:rPr>
                <a:t>Trong câu ứng dụng trên, chữ nào được viết hoa? Vì sao?</a:t>
              </a:r>
            </a:p>
          </p:txBody>
        </p:sp>
      </p:grpSp>
      <p:pic>
        <p:nvPicPr>
          <p:cNvPr id="2" name="Picture 1">
            <a:extLst>
              <a:ext uri="{FF2B5EF4-FFF2-40B4-BE49-F238E27FC236}">
                <a16:creationId xmlns:a16="http://schemas.microsoft.com/office/drawing/2014/main" id="{04E88FB3-46BB-4658-BFA3-B707DCDCC23B}"/>
              </a:ext>
            </a:extLst>
          </p:cNvPr>
          <p:cNvPicPr>
            <a:picLocks noChangeAspect="1"/>
          </p:cNvPicPr>
          <p:nvPr/>
        </p:nvPicPr>
        <p:blipFill>
          <a:blip r:embed="rId5"/>
          <a:stretch>
            <a:fillRect/>
          </a:stretch>
        </p:blipFill>
        <p:spPr>
          <a:xfrm>
            <a:off x="2046513" y="1278152"/>
            <a:ext cx="8452759" cy="2945921"/>
          </a:xfrm>
          <a:prstGeom prst="rect">
            <a:avLst/>
          </a:prstGeom>
        </p:spPr>
      </p:pic>
      <p:sp>
        <p:nvSpPr>
          <p:cNvPr id="15" name="Rectangle 14">
            <a:extLst>
              <a:ext uri="{FF2B5EF4-FFF2-40B4-BE49-F238E27FC236}">
                <a16:creationId xmlns:a16="http://schemas.microsoft.com/office/drawing/2014/main" id="{27F76746-78CB-4C8F-B95D-9AEDF5CD4068}"/>
              </a:ext>
            </a:extLst>
          </p:cNvPr>
          <p:cNvSpPr/>
          <p:nvPr/>
        </p:nvSpPr>
        <p:spPr>
          <a:xfrm>
            <a:off x="243455" y="132167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pic>
        <p:nvPicPr>
          <p:cNvPr id="16" name="Ô li">
            <a:extLst>
              <a:ext uri="{FF2B5EF4-FFF2-40B4-BE49-F238E27FC236}">
                <a16:creationId xmlns:a16="http://schemas.microsoft.com/office/drawing/2014/main" id="{86A8E503-224D-4945-AB06-D2E3ABE56BDA}"/>
              </a:ext>
            </a:extLst>
          </p:cNvPr>
          <p:cNvPicPr>
            <a:picLocks noChangeAspect="1"/>
          </p:cNvPicPr>
          <p:nvPr/>
        </p:nvPicPr>
        <p:blipFill rotWithShape="1">
          <a:blip r:embed="rId6">
            <a:extLst>
              <a:ext uri="{28A0092B-C50C-407E-A947-70E740481C1C}">
                <a14:useLocalDpi xmlns:a14="http://schemas.microsoft.com/office/drawing/2010/main" val="0"/>
              </a:ext>
            </a:extLst>
          </a:blip>
          <a:srcRect r="13335" b="30681"/>
          <a:stretch/>
        </p:blipFill>
        <p:spPr>
          <a:xfrm>
            <a:off x="178809" y="14808047"/>
            <a:ext cx="11913499" cy="4123303"/>
          </a:xfrm>
          <a:prstGeom prst="rect">
            <a:avLst/>
          </a:prstGeom>
        </p:spPr>
      </p:pic>
      <p:sp>
        <p:nvSpPr>
          <p:cNvPr id="17" name="Tập viết 1">
            <a:extLst>
              <a:ext uri="{FF2B5EF4-FFF2-40B4-BE49-F238E27FC236}">
                <a16:creationId xmlns:a16="http://schemas.microsoft.com/office/drawing/2014/main" id="{DE428093-9419-42C2-96D7-96D1B1496F1B}"/>
              </a:ext>
            </a:extLst>
          </p:cNvPr>
          <p:cNvSpPr txBox="1"/>
          <p:nvPr/>
        </p:nvSpPr>
        <p:spPr>
          <a:xfrm>
            <a:off x="2070066" y="15727392"/>
            <a:ext cx="7183384" cy="759119"/>
          </a:xfrm>
          <a:prstGeom prst="rect">
            <a:avLst/>
          </a:prstGeom>
          <a:noFill/>
        </p:spPr>
        <p:txBody>
          <a:bodyPr wrap="square" rtlCol="0">
            <a:spAutoFit/>
          </a:bodyPr>
          <a:lstStyle/>
          <a:p>
            <a:pPr defTabSz="914377"/>
            <a:r>
              <a:rPr lang="vi-VN" sz="4333" b="1">
                <a:solidFill>
                  <a:prstClr val="black"/>
                </a:solidFill>
                <a:latin typeface="HP001" panose="020B0603050302020204" pitchFamily="34" charset="0"/>
                <a:ea typeface="HP001" panose="020B0603050302020204" pitchFamily="34" charset="0"/>
              </a:rPr>
              <a:t>   BɂȰ Ǉa</a:t>
            </a:r>
            <a:r>
              <a:rPr lang="el-GR" sz="4333" b="1">
                <a:solidFill>
                  <a:prstClr val="black"/>
                </a:solidFill>
                <a:latin typeface="HP001" panose="020B0603050302020204" pitchFamily="34" charset="0"/>
                <a:ea typeface="HP001" panose="020B0603050302020204" pitchFamily="34" charset="0"/>
              </a:rPr>
              <a:t>Ἣ </a:t>
            </a:r>
            <a:r>
              <a:rPr lang="vi-VN" sz="4333" b="1">
                <a:solidFill>
                  <a:prstClr val="black"/>
                </a:solidFill>
                <a:latin typeface="HP001" panose="020B0603050302020204" pitchFamily="34" charset="0"/>
                <a:ea typeface="HP001" panose="020B0603050302020204" pitchFamily="34" charset="0"/>
              </a:rPr>
              <a:t>Ǉa ẚɂʎ </a:t>
            </a:r>
            <a:r>
              <a:rPr lang="el-GR" sz="4333" b="1">
                <a:solidFill>
                  <a:prstClr val="black"/>
                </a:solidFill>
                <a:latin typeface="HP001" panose="020B0603050302020204" pitchFamily="34" charset="0"/>
                <a:ea typeface="HP001" panose="020B0603050302020204" pitchFamily="34" charset="0"/>
              </a:rPr>
              <a:t>Ζ</a:t>
            </a:r>
            <a:r>
              <a:rPr lang="vi-VN" sz="4333" b="1">
                <a:solidFill>
                  <a:prstClr val="black"/>
                </a:solidFill>
                <a:latin typeface="HP001" panose="020B0603050302020204" pitchFamily="34" charset="0"/>
                <a:ea typeface="HP001" panose="020B0603050302020204" pitchFamily="34" charset="0"/>
              </a:rPr>
              <a:t>ên Ǉất cả, </a:t>
            </a:r>
            <a:endParaRPr lang="vi-VN" sz="4333" b="1" dirty="0">
              <a:solidFill>
                <a:prstClr val="black"/>
              </a:solidFill>
              <a:latin typeface="HP001" panose="020B0603050302020204" pitchFamily="34" charset="0"/>
              <a:ea typeface="HP001" panose="020B0603050302020204" pitchFamily="34" charset="0"/>
            </a:endParaRPr>
          </a:p>
        </p:txBody>
      </p:sp>
      <p:sp>
        <p:nvSpPr>
          <p:cNvPr id="18" name="Tập viết 2">
            <a:extLst>
              <a:ext uri="{FF2B5EF4-FFF2-40B4-BE49-F238E27FC236}">
                <a16:creationId xmlns:a16="http://schemas.microsoft.com/office/drawing/2014/main" id="{BBDBE01E-D6DE-4607-B425-E15D8173D6EB}"/>
              </a:ext>
            </a:extLst>
          </p:cNvPr>
          <p:cNvSpPr txBox="1"/>
          <p:nvPr/>
        </p:nvSpPr>
        <p:spPr>
          <a:xfrm>
            <a:off x="1406152" y="16637395"/>
            <a:ext cx="10510171" cy="759119"/>
          </a:xfrm>
          <a:prstGeom prst="rect">
            <a:avLst/>
          </a:prstGeom>
          <a:noFill/>
        </p:spPr>
        <p:txBody>
          <a:bodyPr wrap="square" rtlCol="0">
            <a:spAutoFit/>
          </a:bodyPr>
          <a:lstStyle/>
          <a:p>
            <a:pPr defTabSz="914377"/>
            <a:r>
              <a:rPr lang="vi-VN" sz="4333" b="1">
                <a:solidFill>
                  <a:prstClr val="black"/>
                </a:solidFill>
                <a:latin typeface="HP001" panose="020B0603050302020204" pitchFamily="34" charset="0"/>
                <a:ea typeface="HP001" panose="020B0603050302020204" pitchFamily="34" charset="0"/>
              </a:rPr>
              <a:t>  Có Ȩẁɖ ǻgườ</a:t>
            </a:r>
            <a:r>
              <a:rPr lang="el-GR" sz="4333" b="1">
                <a:solidFill>
                  <a:prstClr val="black"/>
                </a:solidFill>
                <a:latin typeface="HP001" panose="020B0603050302020204" pitchFamily="34" charset="0"/>
                <a:ea typeface="HP001" panose="020B0603050302020204" pitchFamily="34" charset="0"/>
              </a:rPr>
              <a:t>Τ΅ </a:t>
            </a:r>
            <a:r>
              <a:rPr lang="vi-VN" sz="4333" b="1">
                <a:solidFill>
                  <a:prstClr val="black"/>
                </a:solidFill>
                <a:latin typeface="HP001" panose="020B0603050302020204" pitchFamily="34" charset="0"/>
                <a:ea typeface="HP001" panose="020B0603050302020204" pitchFamily="34" charset="0"/>
              </a:rPr>
              <a:t>Ȥỏ</a:t>
            </a:r>
            <a:r>
              <a:rPr lang="el-GR" sz="4333" b="1">
                <a:solidFill>
                  <a:prstClr val="black"/>
                </a:solidFill>
                <a:latin typeface="HP001" panose="020B0603050302020204" pitchFamily="34" charset="0"/>
                <a:ea typeface="HP001" panose="020B0603050302020204" pitchFamily="34" charset="0"/>
              </a:rPr>
              <a:t>Τ΅ </a:t>
            </a:r>
            <a:r>
              <a:rPr lang="vi-VN" sz="4333" b="1">
                <a:solidFill>
                  <a:prstClr val="black"/>
                </a:solidFill>
                <a:latin typeface="HP001" panose="020B0603050302020204" pitchFamily="34" charset="0"/>
                <a:ea typeface="HP001" panose="020B0603050302020204" pitchFamily="34" charset="0"/>
              </a:rPr>
              <a:t>đá cɺȰḑ </a:t>
            </a:r>
            <a:r>
              <a:rPr lang="el-GR" sz="4333" b="1">
                <a:solidFill>
                  <a:prstClr val="black"/>
                </a:solidFill>
                <a:latin typeface="HP001" panose="020B0603050302020204" pitchFamily="34" charset="0"/>
                <a:ea typeface="HP001" panose="020B0603050302020204" pitchFamily="34" charset="0"/>
              </a:rPr>
              <a:t>κ</a:t>
            </a:r>
            <a:r>
              <a:rPr lang="vi-VN" sz="4333" b="1">
                <a:solidFill>
                  <a:prstClr val="black"/>
                </a:solidFill>
                <a:latin typeface="HP001" panose="020B0603050302020204" pitchFamily="34" charset="0"/>
                <a:ea typeface="HP001" panose="020B0603050302020204" pitchFamily="34" charset="0"/>
              </a:rPr>
              <a:t>ɂʏ cơ</a:t>
            </a:r>
            <a:r>
              <a:rPr lang="el-GR" sz="4333" b="1">
                <a:solidFill>
                  <a:prstClr val="black"/>
                </a:solidFill>
                <a:latin typeface="HP001" panose="020B0603050302020204" pitchFamily="34" charset="0"/>
                <a:ea typeface="HP001" panose="020B0603050302020204" pitchFamily="34" charset="0"/>
              </a:rPr>
              <a:t>Ψ.</a:t>
            </a:r>
          </a:p>
        </p:txBody>
      </p:sp>
      <p:sp>
        <p:nvSpPr>
          <p:cNvPr id="19" name="Tập viết 3">
            <a:extLst>
              <a:ext uri="{FF2B5EF4-FFF2-40B4-BE49-F238E27FC236}">
                <a16:creationId xmlns:a16="http://schemas.microsoft.com/office/drawing/2014/main" id="{B6D5CAEC-8E46-4B26-B155-2E559A1CD77C}"/>
              </a:ext>
            </a:extLst>
          </p:cNvPr>
          <p:cNvSpPr txBox="1"/>
          <p:nvPr/>
        </p:nvSpPr>
        <p:spPr>
          <a:xfrm>
            <a:off x="5952306" y="17533878"/>
            <a:ext cx="5899372" cy="1425903"/>
          </a:xfrm>
          <a:prstGeom prst="rect">
            <a:avLst/>
          </a:prstGeom>
          <a:noFill/>
        </p:spPr>
        <p:txBody>
          <a:bodyPr wrap="none" rtlCol="0">
            <a:spAutoFit/>
          </a:bodyPr>
          <a:lstStyle/>
          <a:p>
            <a:pPr defTabSz="914377"/>
            <a:r>
              <a:rPr lang="vi-VN" sz="4333" b="1">
                <a:solidFill>
                  <a:prstClr val="black"/>
                </a:solidFill>
                <a:latin typeface="HP001" panose="020B0603050302020204" pitchFamily="34" charset="0"/>
                <a:ea typeface="HP001" panose="020B0603050302020204" pitchFamily="34" charset="0"/>
              </a:rPr>
              <a:t> </a:t>
            </a:r>
            <a:r>
              <a:rPr lang="en-US" sz="4333" b="1">
                <a:solidFill>
                  <a:prstClr val="black"/>
                </a:solidFill>
                <a:latin typeface="HP001" panose="020B0603050302020204" pitchFamily="34" charset="0"/>
                <a:ea typeface="HP001" panose="020B0603050302020204" pitchFamily="34" charset="0"/>
              </a:rPr>
              <a:t> Ho</a:t>
            </a:r>
            <a:r>
              <a:rPr lang="el-GR" sz="4333" b="1">
                <a:solidFill>
                  <a:prstClr val="black"/>
                </a:solidFill>
                <a:latin typeface="HP001" panose="020B0603050302020204" pitchFamily="34" charset="0"/>
                <a:ea typeface="HP001" panose="020B0603050302020204" pitchFamily="34" charset="0"/>
              </a:rPr>
              <a:t>Ο</a:t>
            </a:r>
            <a:r>
              <a:rPr lang="en-US" sz="4333" b="1">
                <a:solidFill>
                  <a:prstClr val="black"/>
                </a:solidFill>
                <a:latin typeface="HP001" panose="020B0603050302020204" pitchFamily="34" charset="0"/>
                <a:ea typeface="HP001" panose="020B0603050302020204" pitchFamily="34" charset="0"/>
              </a:rPr>
              <a:t>ɂȰḑ TǟɶȰḑ TȆô</a:t>
            </a:r>
            <a:r>
              <a:rPr lang="el-GR" sz="4333" b="1">
                <a:solidFill>
                  <a:prstClr val="black"/>
                </a:solidFill>
                <a:latin typeface="HP001" panose="020B0603050302020204" pitchFamily="34" charset="0"/>
                <a:ea typeface="HP001" panose="020B0603050302020204" pitchFamily="34" charset="0"/>
              </a:rPr>
              <a:t>Ϊ</a:t>
            </a:r>
            <a:r>
              <a:rPr lang="en-US" sz="4333" b="1">
                <a:solidFill>
                  <a:prstClr val="black"/>
                </a:solidFill>
                <a:latin typeface="HP001" panose="020B0603050302020204" pitchFamily="34" charset="0"/>
                <a:ea typeface="HP001" panose="020B0603050302020204" pitchFamily="34" charset="0"/>
              </a:rPr>
              <a:t>ḑ </a:t>
            </a:r>
          </a:p>
          <a:p>
            <a:pPr defTabSz="914377"/>
            <a:endParaRPr lang="vi-VN" sz="4333" b="1" dirty="0">
              <a:solidFill>
                <a:prstClr val="black"/>
              </a:solidFill>
              <a:latin typeface="HP001" panose="020B0603050302020204" pitchFamily="34" charset="0"/>
              <a:ea typeface="HP001" panose="020B0603050302020204" pitchFamily="34" charset="0"/>
            </a:endParaRPr>
          </a:p>
        </p:txBody>
      </p:sp>
      <p:pic>
        <p:nvPicPr>
          <p:cNvPr id="20" name="Kí hiệu - Viết">
            <a:extLst>
              <a:ext uri="{FF2B5EF4-FFF2-40B4-BE49-F238E27FC236}">
                <a16:creationId xmlns:a16="http://schemas.microsoft.com/office/drawing/2014/main" id="{1F84F900-1CD6-45BF-B14F-AD9901FCBE3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5833" y="13990023"/>
            <a:ext cx="804669" cy="725109"/>
          </a:xfrm>
          <a:prstGeom prst="rect">
            <a:avLst/>
          </a:prstGeom>
        </p:spPr>
      </p:pic>
      <p:pic>
        <p:nvPicPr>
          <p:cNvPr id="21" name="Picture 2" descr="Thống kê XSMT 5/1/2020 - Thống kê xổ số miền Trung chủ nhật ngày 05/01">
            <a:extLst>
              <a:ext uri="{FF2B5EF4-FFF2-40B4-BE49-F238E27FC236}">
                <a16:creationId xmlns:a16="http://schemas.microsoft.com/office/drawing/2014/main" id="{B639900C-04EB-4A0F-8B0A-9887DDAD96B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918549" y="462186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5B9ACCA-45C4-47C6-9B36-C9EBE8482386}"/>
              </a:ext>
            </a:extLst>
          </p:cNvPr>
          <p:cNvSpPr txBox="1"/>
          <p:nvPr/>
        </p:nvSpPr>
        <p:spPr>
          <a:xfrm>
            <a:off x="2998549" y="4624649"/>
            <a:ext cx="7190729" cy="1077218"/>
          </a:xfrm>
          <a:prstGeom prst="rect">
            <a:avLst/>
          </a:prstGeom>
          <a:noFill/>
        </p:spPr>
        <p:txBody>
          <a:bodyPr wrap="square" rtlCol="0">
            <a:spAutoFit/>
          </a:bodyPr>
          <a:lstStyle/>
          <a:p>
            <a:pPr algn="ctr"/>
            <a:r>
              <a:rPr lang="en-US" sz="3200" b="1">
                <a:solidFill>
                  <a:srgbClr val="003399"/>
                </a:solidFill>
                <a:latin typeface="HP001 5 hàng" panose="020B0603050302020204" pitchFamily="34" charset="0"/>
              </a:rPr>
              <a:t>V</a:t>
            </a:r>
            <a:r>
              <a:rPr lang="el-GR" sz="3200" b="1">
                <a:solidFill>
                  <a:srgbClr val="003399"/>
                </a:solidFill>
                <a:latin typeface="HP001 5 hàng" panose="020B0603050302020204" pitchFamily="34" charset="0"/>
              </a:rPr>
              <a:t>Η</a:t>
            </a:r>
            <a:r>
              <a:rPr lang="en-US" sz="3200" b="1">
                <a:solidFill>
                  <a:srgbClr val="003399"/>
                </a:solidFill>
                <a:latin typeface="HP001 5 hàng" panose="020B0603050302020204" pitchFamily="34" charset="0"/>
              </a:rPr>
              <a:t>Ğt h</a:t>
            </a:r>
            <a:r>
              <a:rPr lang="el-GR" sz="3200" b="1">
                <a:solidFill>
                  <a:srgbClr val="003399"/>
                </a:solidFill>
                <a:latin typeface="HP001 5 hàng" panose="020B0603050302020204" pitchFamily="34" charset="0"/>
              </a:rPr>
              <a:t>Ξ </a:t>
            </a:r>
            <a:r>
              <a:rPr lang="en-US" sz="3200" b="1">
                <a:solidFill>
                  <a:srgbClr val="003399"/>
                </a:solidFill>
                <a:latin typeface="HP001 5 hàng" panose="020B0603050302020204" pitchFamily="34" charset="0"/>
              </a:rPr>
              <a:t>các c</a:t>
            </a:r>
            <a:r>
              <a:rPr lang="el-GR" sz="3200" b="1">
                <a:solidFill>
                  <a:srgbClr val="003399"/>
                </a:solidFill>
                <a:latin typeface="HP001 5 hàng" panose="020B0603050302020204" pitchFamily="34" charset="0"/>
              </a:rPr>
              <a:t>Ϊ ε</a:t>
            </a:r>
            <a:r>
              <a:rPr lang="en-US" sz="3200" b="1">
                <a:solidFill>
                  <a:srgbClr val="003399"/>
                </a:solidFill>
                <a:latin typeface="HP001 5 hàng" panose="020B0603050302020204" pitchFamily="34" charset="0"/>
              </a:rPr>
              <a:t>ữ B (Bàn), C(Có), </a:t>
            </a:r>
            <a:r>
              <a:rPr lang="el-GR" sz="3200" b="1">
                <a:solidFill>
                  <a:srgbClr val="003399"/>
                </a:solidFill>
                <a:latin typeface="HP001 5 hàng" panose="020B0603050302020204" pitchFamily="34" charset="0"/>
              </a:rPr>
              <a:t>ν</a:t>
            </a:r>
            <a:r>
              <a:rPr lang="en-US" sz="3200" b="1">
                <a:solidFill>
                  <a:srgbClr val="003399"/>
                </a:solidFill>
                <a:latin typeface="HP001 5 hàng" panose="020B0603050302020204" pitchFamily="34" charset="0"/>
              </a:rPr>
              <a:t>Ű </a:t>
            </a:r>
            <a:r>
              <a:rPr lang="el-GR" sz="3200" b="1">
                <a:solidFill>
                  <a:srgbClr val="003399"/>
                </a:solidFill>
                <a:latin typeface="HP001 5 hàng" panose="020B0603050302020204" pitchFamily="34" charset="0"/>
              </a:rPr>
              <a:t>ε</a:t>
            </a:r>
            <a:r>
              <a:rPr lang="en-US" sz="3200" b="1">
                <a:solidFill>
                  <a:srgbClr val="003399"/>
                </a:solidFill>
                <a:latin typeface="HP001 5 hàng" panose="020B0603050302020204" pitchFamily="34" charset="0"/>
              </a:rPr>
              <a:t>úng đứng ở đầu câu. </a:t>
            </a:r>
          </a:p>
        </p:txBody>
      </p:sp>
    </p:spTree>
    <p:extLst>
      <p:ext uri="{BB962C8B-B14F-4D97-AF65-F5344CB8AC3E}">
        <p14:creationId xmlns:p14="http://schemas.microsoft.com/office/powerpoint/2010/main" val="81140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Scale>
                                      <p:cBhvr>
                                        <p:cTn id="12"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3"/>
                                        </p:tgtEl>
                                        <p:attrNameLst>
                                          <p:attrName>ppt_x</p:attrName>
                                          <p:attrName>ppt_y</p:attrName>
                                        </p:attrNameLst>
                                      </p:cBhvr>
                                    </p:animMotion>
                                    <p:animEffect transition="in" filter="fade">
                                      <p:cBhvr>
                                        <p:cTn id="14" dur="10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5" fill="hold">
                            <p:stCondLst>
                              <p:cond delay="1000"/>
                            </p:stCondLst>
                            <p:childTnLst>
                              <p:par>
                                <p:cTn id="16" presetID="14" presetClass="entr" presetSubtype="5"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vertical)">
                                      <p:cBhvr>
                                        <p:cTn id="18" dur="75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lt">
                                    <p:tmPct val="10000"/>
                                  </p:iterate>
                                  <p:childTnLst>
                                    <p:set>
                                      <p:cBhvr>
                                        <p:cTn id="22" dur="1" fill="hold">
                                          <p:stCondLst>
                                            <p:cond delay="0"/>
                                          </p:stCondLst>
                                        </p:cTn>
                                        <p:tgtEl>
                                          <p:spTgt spid="17"/>
                                        </p:tgtEl>
                                        <p:attrNameLst>
                                          <p:attrName>style.visibility</p:attrName>
                                        </p:attrNameLst>
                                      </p:cBhvr>
                                      <p:to>
                                        <p:strVal val="visible"/>
                                      </p:to>
                                    </p:set>
                                    <p:animEffect transition="in" filter="fade">
                                      <p:cBhvr>
                                        <p:cTn id="23" dur="750"/>
                                        <p:tgtEl>
                                          <p:spTgt spid="17"/>
                                        </p:tgtEl>
                                      </p:cBhvr>
                                    </p:animEffect>
                                  </p:childTnLst>
                                </p:cTn>
                              </p:par>
                            </p:childTnLst>
                          </p:cTn>
                        </p:par>
                        <p:par>
                          <p:cTn id="24" fill="hold">
                            <p:stCondLst>
                              <p:cond delay="2175"/>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18"/>
                                        </p:tgtEl>
                                        <p:attrNameLst>
                                          <p:attrName>style.visibility</p:attrName>
                                        </p:attrNameLst>
                                      </p:cBhvr>
                                      <p:to>
                                        <p:strVal val="visible"/>
                                      </p:to>
                                    </p:set>
                                    <p:animEffect transition="in" filter="fade">
                                      <p:cBhvr>
                                        <p:cTn id="27" dur="750"/>
                                        <p:tgtEl>
                                          <p:spTgt spid="18"/>
                                        </p:tgtEl>
                                      </p:cBhvr>
                                    </p:animEffect>
                                  </p:childTnLst>
                                </p:cTn>
                              </p:par>
                            </p:childTnLst>
                          </p:cTn>
                        </p:par>
                        <p:par>
                          <p:cTn id="28" fill="hold">
                            <p:stCondLst>
                              <p:cond delay="495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19"/>
                                        </p:tgtEl>
                                        <p:attrNameLst>
                                          <p:attrName>style.visibility</p:attrName>
                                        </p:attrNameLst>
                                      </p:cBhvr>
                                      <p:to>
                                        <p:strVal val="visible"/>
                                      </p:to>
                                    </p:set>
                                    <p:animEffect transition="in" filter="fade">
                                      <p:cBhvr>
                                        <p:cTn id="31" dur="750"/>
                                        <p:tgtEl>
                                          <p:spTgt spid="19"/>
                                        </p:tgtEl>
                                      </p:cBhvr>
                                    </p:animEffect>
                                  </p:childTnLst>
                                </p:cTn>
                              </p:par>
                            </p:childTnLst>
                          </p:cTn>
                        </p:par>
                        <p:par>
                          <p:cTn id="32" fill="hold">
                            <p:stCondLst>
                              <p:cond delay="6825"/>
                            </p:stCondLst>
                            <p:childTnLst>
                              <p:par>
                                <p:cTn id="33" presetID="26" presetClass="emph" presetSubtype="0" fill="hold" nodeType="afterEffect">
                                  <p:stCondLst>
                                    <p:cond delay="0"/>
                                  </p:stCondLst>
                                  <p:childTnLst>
                                    <p:animEffect transition="out" filter="fade">
                                      <p:cBhvr>
                                        <p:cTn id="34" dur="500" tmFilter="0, 0; .2, .5; .8, .5; 1, 0"/>
                                        <p:tgtEl>
                                          <p:spTgt spid="20"/>
                                        </p:tgtEl>
                                      </p:cBhvr>
                                    </p:animEffect>
                                    <p:animScale>
                                      <p:cBhvr>
                                        <p:cTn id="35" dur="250" autoRev="1" fill="hold"/>
                                        <p:tgtEl>
                                          <p:spTgt spid="20"/>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33"/>
                                        </p:tgtEl>
                                      </p:cBhvr>
                                    </p:animEffect>
                                    <p:anim calcmode="lin" valueType="num">
                                      <p:cBhvr>
                                        <p:cTn id="40" dur="1000"/>
                                        <p:tgtEl>
                                          <p:spTgt spid="33"/>
                                        </p:tgtEl>
                                        <p:attrNameLst>
                                          <p:attrName>ppt_x</p:attrName>
                                        </p:attrNameLst>
                                      </p:cBhvr>
                                      <p:tavLst>
                                        <p:tav tm="0">
                                          <p:val>
                                            <p:strVal val="ppt_x"/>
                                          </p:val>
                                        </p:tav>
                                        <p:tav tm="100000">
                                          <p:val>
                                            <p:strVal val="ppt_x"/>
                                          </p:val>
                                        </p:tav>
                                      </p:tavLst>
                                    </p:anim>
                                    <p:anim calcmode="lin" valueType="num">
                                      <p:cBhvr>
                                        <p:cTn id="41" dur="1000"/>
                                        <p:tgtEl>
                                          <p:spTgt spid="33"/>
                                        </p:tgtEl>
                                        <p:attrNameLst>
                                          <p:attrName>ppt_y</p:attrName>
                                        </p:attrNameLst>
                                      </p:cBhvr>
                                      <p:tavLst>
                                        <p:tav tm="0">
                                          <p:val>
                                            <p:strVal val="ppt_y"/>
                                          </p:val>
                                        </p:tav>
                                        <p:tav tm="100000">
                                          <p:val>
                                            <p:strVal val="ppt_y+.1"/>
                                          </p:val>
                                        </p:tav>
                                      </p:tavLst>
                                    </p:anim>
                                    <p:set>
                                      <p:cBhvr>
                                        <p:cTn id="42" dur="1" fill="hold">
                                          <p:stCondLst>
                                            <p:cond delay="999"/>
                                          </p:stCondLst>
                                        </p:cTn>
                                        <p:tgtEl>
                                          <p:spTgt spid="33"/>
                                        </p:tgtEl>
                                        <p:attrNameLst>
                                          <p:attrName>style.visibility</p:attrName>
                                        </p:attrNameLst>
                                      </p:cBhvr>
                                      <p:to>
                                        <p:strVal val="hidden"/>
                                      </p:to>
                                    </p:set>
                                  </p:childTnLst>
                                </p:cTn>
                              </p:par>
                              <p:par>
                                <p:cTn id="43" presetID="42"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10" name="Group 9">
            <a:extLst>
              <a:ext uri="{FF2B5EF4-FFF2-40B4-BE49-F238E27FC236}">
                <a16:creationId xmlns:a16="http://schemas.microsoft.com/office/drawing/2014/main" id="{1F972E23-0CF1-D45C-3236-BED5B809A1F1}"/>
              </a:ext>
            </a:extLst>
          </p:cNvPr>
          <p:cNvGrpSpPr/>
          <p:nvPr/>
        </p:nvGrpSpPr>
        <p:grpSpPr>
          <a:xfrm>
            <a:off x="515999" y="0"/>
            <a:ext cx="4312587" cy="1044000"/>
            <a:chOff x="515999" y="0"/>
            <a:chExt cx="4312587" cy="1044000"/>
          </a:xfrm>
        </p:grpSpPr>
        <p:sp>
          <p:nvSpPr>
            <p:cNvPr id="11" name="Rectangle: Rounded Corners 10">
              <a:extLst>
                <a:ext uri="{FF2B5EF4-FFF2-40B4-BE49-F238E27FC236}">
                  <a16:creationId xmlns:a16="http://schemas.microsoft.com/office/drawing/2014/main" id="{E7F2E2DE-482C-E325-F49F-20DBF106A903}"/>
                </a:ext>
              </a:extLst>
            </p:cNvPr>
            <p:cNvSpPr/>
            <p:nvPr/>
          </p:nvSpPr>
          <p:spPr>
            <a:xfrm>
              <a:off x="652586" y="458999"/>
              <a:ext cx="4176000" cy="574473"/>
            </a:xfrm>
            <a:custGeom>
              <a:avLst/>
              <a:gdLst>
                <a:gd name="csX0" fmla="*/ 0 w 4176000"/>
                <a:gd name="csY0" fmla="*/ 82942 h 574473"/>
                <a:gd name="csX1" fmla="*/ 82942 w 4176000"/>
                <a:gd name="csY1" fmla="*/ 0 h 574473"/>
                <a:gd name="csX2" fmla="*/ 4093058 w 4176000"/>
                <a:gd name="csY2" fmla="*/ 0 h 574473"/>
                <a:gd name="csX3" fmla="*/ 4176000 w 4176000"/>
                <a:gd name="csY3" fmla="*/ 82942 h 574473"/>
                <a:gd name="csX4" fmla="*/ 4176000 w 4176000"/>
                <a:gd name="csY4" fmla="*/ 491531 h 574473"/>
                <a:gd name="csX5" fmla="*/ 4093058 w 4176000"/>
                <a:gd name="csY5" fmla="*/ 574473 h 574473"/>
                <a:gd name="csX6" fmla="*/ 82942 w 4176000"/>
                <a:gd name="csY6" fmla="*/ 574473 h 574473"/>
                <a:gd name="csX7" fmla="*/ 0 w 4176000"/>
                <a:gd name="csY7" fmla="*/ 491531 h 574473"/>
                <a:gd name="csX8" fmla="*/ 0 w 417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12" name="TextBox 11">
              <a:extLst>
                <a:ext uri="{FF2B5EF4-FFF2-40B4-BE49-F238E27FC236}">
                  <a16:creationId xmlns:a16="http://schemas.microsoft.com/office/drawing/2014/main" id="{9F58C13D-96D2-2AF9-2111-D27F52B1E7B2}"/>
                </a:ext>
              </a:extLst>
            </p:cNvPr>
            <p:cNvSpPr txBox="1"/>
            <p:nvPr/>
          </p:nvSpPr>
          <p:spPr>
            <a:xfrm>
              <a:off x="1918549" y="397669"/>
              <a:ext cx="2525843" cy="646331"/>
            </a:xfrm>
            <a:prstGeom prst="rect">
              <a:avLst/>
            </a:prstGeom>
            <a:noFill/>
          </p:spPr>
          <p:txBody>
            <a:bodyPr wrap="square" rtlCol="0">
              <a:spAutoFit/>
            </a:bodyPr>
            <a:lstStyle/>
            <a:p>
              <a:r>
                <a:rPr lang="en-US" sz="3600">
                  <a:ln w="0"/>
                  <a:solidFill>
                    <a:srgbClr val="4C7716"/>
                  </a:solidFill>
                  <a:latin typeface="LNTH-LuoLuoNotangYuanTi 1" pitchFamily="2" charset="-128"/>
                  <a:ea typeface="LNTH-LuoLuoNotangYuanTi 1" pitchFamily="2" charset="-128"/>
                  <a:cs typeface="LNTH-LuoLuoNotangYuanTi 1" pitchFamily="2" charset="-128"/>
                </a:rPr>
                <a:t>Cùng tìm hiểu</a:t>
              </a:r>
              <a:endParaRPr lang="en-US" sz="3600" dirty="0">
                <a:ln w="0"/>
                <a:solidFill>
                  <a:srgbClr val="4C7716"/>
                </a:solidFill>
                <a:latin typeface="LNTH-LuoLuoNotangYuanTi 1" pitchFamily="2" charset="-128"/>
                <a:ea typeface="LNTH-LuoLuoNotangYuanTi 1" pitchFamily="2" charset="-128"/>
                <a:cs typeface="LNTH-LuoLuoNotangYuanTi 1" pitchFamily="2" charset="-128"/>
              </a:endParaRPr>
            </a:p>
          </p:txBody>
        </p:sp>
        <p:pic>
          <p:nvPicPr>
            <p:cNvPr id="13" name="Picture 12" descr="A snail on a leaf&#10;&#10;Description automatically generated with low confidence">
              <a:extLst>
                <a:ext uri="{FF2B5EF4-FFF2-40B4-BE49-F238E27FC236}">
                  <a16:creationId xmlns:a16="http://schemas.microsoft.com/office/drawing/2014/main" id="{F03BC817-0AEB-A78F-D2F7-7D060AEA5A3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 name="Group 2">
            <a:extLst>
              <a:ext uri="{FF2B5EF4-FFF2-40B4-BE49-F238E27FC236}">
                <a16:creationId xmlns:a16="http://schemas.microsoft.com/office/drawing/2014/main" id="{49191456-ED9F-0ACC-CCF4-39231528C29A}"/>
              </a:ext>
            </a:extLst>
          </p:cNvPr>
          <p:cNvGrpSpPr/>
          <p:nvPr/>
        </p:nvGrpSpPr>
        <p:grpSpPr>
          <a:xfrm>
            <a:off x="2756997" y="3856244"/>
            <a:ext cx="6677995" cy="2268000"/>
            <a:chOff x="4828586" y="877791"/>
            <a:chExt cx="6677995" cy="2268000"/>
          </a:xfrm>
        </p:grpSpPr>
        <p:pic>
          <p:nvPicPr>
            <p:cNvPr id="17" name="Picture 16">
              <a:extLst>
                <a:ext uri="{FF2B5EF4-FFF2-40B4-BE49-F238E27FC236}">
                  <a16:creationId xmlns:a16="http://schemas.microsoft.com/office/drawing/2014/main" id="{59C6F460-A697-2BE3-F76A-821512768544}"/>
                </a:ext>
              </a:extLst>
            </p:cNvPr>
            <p:cNvPicPr>
              <a:picLocks noChangeAspect="1"/>
            </p:cNvPicPr>
            <p:nvPr/>
          </p:nvPicPr>
          <p:blipFill>
            <a:blip r:embed="rId4"/>
            <a:stretch>
              <a:fillRect/>
            </a:stretch>
          </p:blipFill>
          <p:spPr>
            <a:xfrm>
              <a:off x="4828586" y="877791"/>
              <a:ext cx="6677995" cy="2268000"/>
            </a:xfrm>
            <a:prstGeom prst="rect">
              <a:avLst/>
            </a:prstGeom>
          </p:spPr>
        </p:pic>
        <p:sp>
          <p:nvSpPr>
            <p:cNvPr id="18" name="TextBox 17">
              <a:extLst>
                <a:ext uri="{FF2B5EF4-FFF2-40B4-BE49-F238E27FC236}">
                  <a16:creationId xmlns:a16="http://schemas.microsoft.com/office/drawing/2014/main" id="{9929CB42-429D-A52A-6CD2-5CE65CE56F38}"/>
                </a:ext>
              </a:extLst>
            </p:cNvPr>
            <p:cNvSpPr txBox="1"/>
            <p:nvPr/>
          </p:nvSpPr>
          <p:spPr>
            <a:xfrm>
              <a:off x="5148082" y="1790014"/>
              <a:ext cx="6039002" cy="1077218"/>
            </a:xfrm>
            <a:prstGeom prst="rect">
              <a:avLst/>
            </a:prstGeom>
            <a:noFill/>
          </p:spPr>
          <p:txBody>
            <a:bodyPr wrap="square" rtlCol="0">
              <a:spAutoFit/>
            </a:bodyPr>
            <a:lstStyle/>
            <a:p>
              <a:pPr algn="ctr"/>
              <a:r>
                <a:rPr lang="en-US" sz="3200">
                  <a:solidFill>
                    <a:srgbClr val="FF0066"/>
                  </a:solidFill>
                </a:rPr>
                <a:t>Em hãy quan sát và nêu độ cao của các con chữ trong câu.</a:t>
              </a:r>
            </a:p>
          </p:txBody>
        </p:sp>
      </p:grpSp>
      <p:pic>
        <p:nvPicPr>
          <p:cNvPr id="15" name="Picture 14">
            <a:extLst>
              <a:ext uri="{FF2B5EF4-FFF2-40B4-BE49-F238E27FC236}">
                <a16:creationId xmlns:a16="http://schemas.microsoft.com/office/drawing/2014/main" id="{9119DFBC-8AF3-47A1-82B6-3EC9BBE58ED3}"/>
              </a:ext>
            </a:extLst>
          </p:cNvPr>
          <p:cNvPicPr>
            <a:picLocks noChangeAspect="1"/>
          </p:cNvPicPr>
          <p:nvPr/>
        </p:nvPicPr>
        <p:blipFill>
          <a:blip r:embed="rId5"/>
          <a:stretch>
            <a:fillRect/>
          </a:stretch>
        </p:blipFill>
        <p:spPr>
          <a:xfrm>
            <a:off x="1918549" y="1103183"/>
            <a:ext cx="8452759" cy="2945921"/>
          </a:xfrm>
          <a:prstGeom prst="rect">
            <a:avLst/>
          </a:prstGeom>
        </p:spPr>
      </p:pic>
    </p:spTree>
    <p:extLst>
      <p:ext uri="{BB962C8B-B14F-4D97-AF65-F5344CB8AC3E}">
        <p14:creationId xmlns:p14="http://schemas.microsoft.com/office/powerpoint/2010/main" val="975442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10" name="Group 9">
            <a:extLst>
              <a:ext uri="{FF2B5EF4-FFF2-40B4-BE49-F238E27FC236}">
                <a16:creationId xmlns:a16="http://schemas.microsoft.com/office/drawing/2014/main" id="{1F972E23-0CF1-D45C-3236-BED5B809A1F1}"/>
              </a:ext>
            </a:extLst>
          </p:cNvPr>
          <p:cNvGrpSpPr/>
          <p:nvPr/>
        </p:nvGrpSpPr>
        <p:grpSpPr>
          <a:xfrm>
            <a:off x="515999" y="0"/>
            <a:ext cx="4312587" cy="1044000"/>
            <a:chOff x="515999" y="0"/>
            <a:chExt cx="4312587" cy="1044000"/>
          </a:xfrm>
        </p:grpSpPr>
        <p:sp>
          <p:nvSpPr>
            <p:cNvPr id="11" name="Rectangle: Rounded Corners 10">
              <a:extLst>
                <a:ext uri="{FF2B5EF4-FFF2-40B4-BE49-F238E27FC236}">
                  <a16:creationId xmlns:a16="http://schemas.microsoft.com/office/drawing/2014/main" id="{E7F2E2DE-482C-E325-F49F-20DBF106A903}"/>
                </a:ext>
              </a:extLst>
            </p:cNvPr>
            <p:cNvSpPr/>
            <p:nvPr/>
          </p:nvSpPr>
          <p:spPr>
            <a:xfrm>
              <a:off x="652586" y="458999"/>
              <a:ext cx="4176000" cy="574473"/>
            </a:xfrm>
            <a:custGeom>
              <a:avLst/>
              <a:gdLst>
                <a:gd name="csX0" fmla="*/ 0 w 4176000"/>
                <a:gd name="csY0" fmla="*/ 82942 h 574473"/>
                <a:gd name="csX1" fmla="*/ 82942 w 4176000"/>
                <a:gd name="csY1" fmla="*/ 0 h 574473"/>
                <a:gd name="csX2" fmla="*/ 4093058 w 4176000"/>
                <a:gd name="csY2" fmla="*/ 0 h 574473"/>
                <a:gd name="csX3" fmla="*/ 4176000 w 4176000"/>
                <a:gd name="csY3" fmla="*/ 82942 h 574473"/>
                <a:gd name="csX4" fmla="*/ 4176000 w 4176000"/>
                <a:gd name="csY4" fmla="*/ 491531 h 574473"/>
                <a:gd name="csX5" fmla="*/ 4093058 w 4176000"/>
                <a:gd name="csY5" fmla="*/ 574473 h 574473"/>
                <a:gd name="csX6" fmla="*/ 82942 w 4176000"/>
                <a:gd name="csY6" fmla="*/ 574473 h 574473"/>
                <a:gd name="csX7" fmla="*/ 0 w 4176000"/>
                <a:gd name="csY7" fmla="*/ 491531 h 574473"/>
                <a:gd name="csX8" fmla="*/ 0 w 417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12" name="TextBox 11">
              <a:extLst>
                <a:ext uri="{FF2B5EF4-FFF2-40B4-BE49-F238E27FC236}">
                  <a16:creationId xmlns:a16="http://schemas.microsoft.com/office/drawing/2014/main" id="{9F58C13D-96D2-2AF9-2111-D27F52B1E7B2}"/>
                </a:ext>
              </a:extLst>
            </p:cNvPr>
            <p:cNvSpPr txBox="1"/>
            <p:nvPr/>
          </p:nvSpPr>
          <p:spPr>
            <a:xfrm>
              <a:off x="1918549" y="397669"/>
              <a:ext cx="2525843" cy="646331"/>
            </a:xfrm>
            <a:prstGeom prst="rect">
              <a:avLst/>
            </a:prstGeom>
            <a:noFill/>
          </p:spPr>
          <p:txBody>
            <a:bodyPr wrap="square" rtlCol="0">
              <a:spAutoFit/>
            </a:bodyPr>
            <a:lstStyle/>
            <a:p>
              <a:r>
                <a:rPr lang="en-US" sz="3600">
                  <a:ln w="0"/>
                  <a:solidFill>
                    <a:srgbClr val="4C7716"/>
                  </a:solidFill>
                  <a:latin typeface="LNTH-LuoLuoNotangYuanTi 1" pitchFamily="2" charset="-128"/>
                  <a:ea typeface="LNTH-LuoLuoNotangYuanTi 1" pitchFamily="2" charset="-128"/>
                  <a:cs typeface="LNTH-LuoLuoNotangYuanTi 1" pitchFamily="2" charset="-128"/>
                </a:rPr>
                <a:t>Cùng tìm hiểu</a:t>
              </a:r>
              <a:endParaRPr lang="en-US" sz="3600" dirty="0">
                <a:ln w="0"/>
                <a:solidFill>
                  <a:srgbClr val="4C7716"/>
                </a:solidFill>
                <a:latin typeface="LNTH-LuoLuoNotangYuanTi 1" pitchFamily="2" charset="-128"/>
                <a:ea typeface="LNTH-LuoLuoNotangYuanTi 1" pitchFamily="2" charset="-128"/>
                <a:cs typeface="LNTH-LuoLuoNotangYuanTi 1" pitchFamily="2" charset="-128"/>
              </a:endParaRPr>
            </a:p>
          </p:txBody>
        </p:sp>
        <p:pic>
          <p:nvPicPr>
            <p:cNvPr id="13" name="Picture 12" descr="A snail on a leaf&#10;&#10;Description automatically generated with low confidence">
              <a:extLst>
                <a:ext uri="{FF2B5EF4-FFF2-40B4-BE49-F238E27FC236}">
                  <a16:creationId xmlns:a16="http://schemas.microsoft.com/office/drawing/2014/main" id="{F03BC817-0AEB-A78F-D2F7-7D060AEA5A3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2" name="Group 1">
            <a:extLst>
              <a:ext uri="{FF2B5EF4-FFF2-40B4-BE49-F238E27FC236}">
                <a16:creationId xmlns:a16="http://schemas.microsoft.com/office/drawing/2014/main" id="{D342C5CE-7A84-F4C4-5A7B-F8FF0A4B8913}"/>
              </a:ext>
            </a:extLst>
          </p:cNvPr>
          <p:cNvGrpSpPr/>
          <p:nvPr/>
        </p:nvGrpSpPr>
        <p:grpSpPr>
          <a:xfrm>
            <a:off x="2793523" y="4049104"/>
            <a:ext cx="6702809" cy="2160000"/>
            <a:chOff x="1918549" y="4239000"/>
            <a:chExt cx="6702809" cy="2160000"/>
          </a:xfrm>
        </p:grpSpPr>
        <p:pic>
          <p:nvPicPr>
            <p:cNvPr id="15" name="Picture 14">
              <a:extLst>
                <a:ext uri="{FF2B5EF4-FFF2-40B4-BE49-F238E27FC236}">
                  <a16:creationId xmlns:a16="http://schemas.microsoft.com/office/drawing/2014/main" id="{4D739E80-F84C-BD20-1019-1CB14980B17E}"/>
                </a:ext>
              </a:extLst>
            </p:cNvPr>
            <p:cNvPicPr>
              <a:picLocks noChangeAspect="1"/>
            </p:cNvPicPr>
            <p:nvPr/>
          </p:nvPicPr>
          <p:blipFill>
            <a:blip r:embed="rId4"/>
            <a:stretch>
              <a:fillRect/>
            </a:stretch>
          </p:blipFill>
          <p:spPr>
            <a:xfrm>
              <a:off x="1918549" y="4239000"/>
              <a:ext cx="6702809" cy="2160000"/>
            </a:xfrm>
            <a:prstGeom prst="rect">
              <a:avLst/>
            </a:prstGeom>
          </p:spPr>
        </p:pic>
        <p:sp>
          <p:nvSpPr>
            <p:cNvPr id="16" name="TextBox 15">
              <a:extLst>
                <a:ext uri="{FF2B5EF4-FFF2-40B4-BE49-F238E27FC236}">
                  <a16:creationId xmlns:a16="http://schemas.microsoft.com/office/drawing/2014/main" id="{63AEFC3E-4188-64EC-94A8-B366D68C3A23}"/>
                </a:ext>
              </a:extLst>
            </p:cNvPr>
            <p:cNvSpPr txBox="1"/>
            <p:nvPr/>
          </p:nvSpPr>
          <p:spPr>
            <a:xfrm>
              <a:off x="2250458" y="5012673"/>
              <a:ext cx="6039002" cy="1077218"/>
            </a:xfrm>
            <a:prstGeom prst="rect">
              <a:avLst/>
            </a:prstGeom>
            <a:noFill/>
          </p:spPr>
          <p:txBody>
            <a:bodyPr wrap="square" rtlCol="0">
              <a:spAutoFit/>
            </a:bodyPr>
            <a:lstStyle/>
            <a:p>
              <a:pPr algn="ctr"/>
              <a:r>
                <a:rPr lang="vi-VN" sz="3200">
                  <a:solidFill>
                    <a:srgbClr val="FF0066"/>
                  </a:solidFill>
                  <a:latin typeface="Calibri" panose="020F0502020204030204" pitchFamily="34" charset="0"/>
                  <a:cs typeface="Calibri" panose="020F0502020204030204" pitchFamily="34" charset="0"/>
                </a:rPr>
                <a:t>Khoảng cách giữa các chữ ghi tiếng trong câu như thế nào?</a:t>
              </a:r>
            </a:p>
          </p:txBody>
        </p:sp>
      </p:grpSp>
      <p:pic>
        <p:nvPicPr>
          <p:cNvPr id="17" name="Picture 16">
            <a:extLst>
              <a:ext uri="{FF2B5EF4-FFF2-40B4-BE49-F238E27FC236}">
                <a16:creationId xmlns:a16="http://schemas.microsoft.com/office/drawing/2014/main" id="{B53D832E-4F6B-461D-B526-F54F1CE67AED}"/>
              </a:ext>
            </a:extLst>
          </p:cNvPr>
          <p:cNvPicPr>
            <a:picLocks noChangeAspect="1"/>
          </p:cNvPicPr>
          <p:nvPr/>
        </p:nvPicPr>
        <p:blipFill>
          <a:blip r:embed="rId5"/>
          <a:stretch>
            <a:fillRect/>
          </a:stretch>
        </p:blipFill>
        <p:spPr>
          <a:xfrm>
            <a:off x="1918549" y="1103183"/>
            <a:ext cx="8452759" cy="2945921"/>
          </a:xfrm>
          <a:prstGeom prst="rect">
            <a:avLst/>
          </a:prstGeom>
        </p:spPr>
      </p:pic>
      <p:pic>
        <p:nvPicPr>
          <p:cNvPr id="18" name="Picture 2" descr="Thống kê XSMT 5/1/2020 - Thống kê xổ số miền Trung chủ nhật ngày 05/01">
            <a:extLst>
              <a:ext uri="{FF2B5EF4-FFF2-40B4-BE49-F238E27FC236}">
                <a16:creationId xmlns:a16="http://schemas.microsoft.com/office/drawing/2014/main" id="{965287B2-FAE9-45FA-8142-A44387E2A00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569399" y="431524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AAFB2C-DAFF-403F-83BA-2699A338A545}"/>
              </a:ext>
            </a:extLst>
          </p:cNvPr>
          <p:cNvSpPr txBox="1"/>
          <p:nvPr/>
        </p:nvSpPr>
        <p:spPr>
          <a:xfrm>
            <a:off x="3649399" y="4315244"/>
            <a:ext cx="5881291" cy="1077218"/>
          </a:xfrm>
          <a:prstGeom prst="rect">
            <a:avLst/>
          </a:prstGeom>
          <a:noFill/>
        </p:spPr>
        <p:txBody>
          <a:bodyPr wrap="square" rtlCol="0">
            <a:spAutoFit/>
          </a:bodyPr>
          <a:lstStyle/>
          <a:p>
            <a:pPr algn="ctr"/>
            <a:r>
              <a:rPr lang="en-US" sz="3200" b="1">
                <a:solidFill>
                  <a:srgbClr val="003399"/>
                </a:solidFill>
                <a:latin typeface="HP001 5 hàng" panose="020B0603050302020204" pitchFamily="34" charset="0"/>
              </a:rPr>
              <a:t>Kh♪ng cá</a:t>
            </a:r>
            <a:r>
              <a:rPr lang="el-GR" sz="3200" b="1">
                <a:solidFill>
                  <a:srgbClr val="003399"/>
                </a:solidFill>
                <a:latin typeface="HP001 5 hàng" panose="020B0603050302020204" pitchFamily="34" charset="0"/>
              </a:rPr>
              <a:t>ε </a:t>
            </a:r>
            <a:r>
              <a:rPr lang="en-US" sz="3200" b="1">
                <a:solidFill>
                  <a:srgbClr val="003399"/>
                </a:solidFill>
                <a:latin typeface="HP001 5 hàng" panose="020B0603050302020204" pitchFamily="34" charset="0"/>
              </a:rPr>
              <a:t>giữa các </a:t>
            </a:r>
            <a:r>
              <a:rPr lang="el-GR" sz="3200" b="1">
                <a:solidFill>
                  <a:srgbClr val="003399"/>
                </a:solidFill>
                <a:latin typeface="HP001 5 hàng" panose="020B0603050302020204" pitchFamily="34" charset="0"/>
              </a:rPr>
              <a:t>ε</a:t>
            </a:r>
            <a:r>
              <a:rPr lang="en-US" sz="3200" b="1">
                <a:solidFill>
                  <a:srgbClr val="003399"/>
                </a:solidFill>
                <a:latin typeface="HP001 5 hàng" panose="020B0603050302020204" pitchFamily="34" charset="0"/>
              </a:rPr>
              <a:t>ữ </a:t>
            </a:r>
            <a:r>
              <a:rPr lang="el-GR" sz="3200" b="1">
                <a:solidFill>
                  <a:srgbClr val="003399"/>
                </a:solidFill>
                <a:latin typeface="HP001 5 hàng" panose="020B0603050302020204" pitchFamily="34" charset="0"/>
              </a:rPr>
              <a:t>θ</a:t>
            </a:r>
            <a:r>
              <a:rPr lang="en-US" sz="3200" b="1">
                <a:solidFill>
                  <a:srgbClr val="003399"/>
                </a:solidFill>
                <a:latin typeface="HP001 5 hàng" panose="020B0603050302020204" pitchFamily="34" charset="0"/>
              </a:rPr>
              <a:t>i Ǉ</a:t>
            </a:r>
            <a:r>
              <a:rPr lang="el-GR" sz="3200" b="1">
                <a:solidFill>
                  <a:srgbClr val="003399"/>
                </a:solidFill>
                <a:latin typeface="HP001 5 hàng" panose="020B0603050302020204" pitchFamily="34" charset="0"/>
              </a:rPr>
              <a:t>Η</a:t>
            </a:r>
            <a:r>
              <a:rPr lang="en-US" sz="3200" b="1">
                <a:solidFill>
                  <a:srgbClr val="003399"/>
                </a:solidFill>
                <a:latin typeface="HP001 5 hàng" panose="020B0603050302020204" pitchFamily="34" charset="0"/>
              </a:rPr>
              <a:t>Ğng Ǉr</a:t>
            </a:r>
            <a:r>
              <a:rPr lang="el-GR" sz="3200" b="1">
                <a:solidFill>
                  <a:srgbClr val="003399"/>
                </a:solidFill>
                <a:latin typeface="HP001 5 hàng" panose="020B0603050302020204" pitchFamily="34" charset="0"/>
              </a:rPr>
              <a:t>Ϊ</a:t>
            </a:r>
            <a:r>
              <a:rPr lang="en-US" sz="3200" b="1">
                <a:solidFill>
                  <a:srgbClr val="003399"/>
                </a:solidFill>
                <a:latin typeface="HP001 5 hàng" panose="020B0603050302020204" pitchFamily="34" charset="0"/>
              </a:rPr>
              <a:t>g câu bằng 1 c</a:t>
            </a:r>
            <a:r>
              <a:rPr lang="el-GR" sz="3200" b="1">
                <a:solidFill>
                  <a:srgbClr val="003399"/>
                </a:solidFill>
                <a:latin typeface="HP001 5 hàng" panose="020B0603050302020204" pitchFamily="34" charset="0"/>
              </a:rPr>
              <a:t>Ϊ ε</a:t>
            </a:r>
            <a:r>
              <a:rPr lang="en-US" sz="3200" b="1">
                <a:solidFill>
                  <a:srgbClr val="003399"/>
                </a:solidFill>
                <a:latin typeface="HP001 5 hàng" panose="020B0603050302020204" pitchFamily="34" charset="0"/>
              </a:rPr>
              <a:t>ữ o.</a:t>
            </a:r>
          </a:p>
        </p:txBody>
      </p:sp>
    </p:spTree>
    <p:extLst>
      <p:ext uri="{BB962C8B-B14F-4D97-AF65-F5344CB8AC3E}">
        <p14:creationId xmlns:p14="http://schemas.microsoft.com/office/powerpoint/2010/main" val="226954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
                                        </p:tgtEl>
                                      </p:cBhvr>
                                    </p:animEffect>
                                    <p:anim calcmode="lin" valueType="num">
                                      <p:cBhvr>
                                        <p:cTn id="19" dur="1000"/>
                                        <p:tgtEl>
                                          <p:spTgt spid="2"/>
                                        </p:tgtEl>
                                        <p:attrNameLst>
                                          <p:attrName>ppt_x</p:attrName>
                                        </p:attrNameLst>
                                      </p:cBhvr>
                                      <p:tavLst>
                                        <p:tav tm="0">
                                          <p:val>
                                            <p:strVal val="ppt_x"/>
                                          </p:val>
                                        </p:tav>
                                        <p:tav tm="100000">
                                          <p:val>
                                            <p:strVal val="ppt_x"/>
                                          </p:val>
                                        </p:tav>
                                      </p:tavLst>
                                    </p:anim>
                                    <p:anim calcmode="lin" valueType="num">
                                      <p:cBhvr>
                                        <p:cTn id="20" dur="1000"/>
                                        <p:tgtEl>
                                          <p:spTgt spid="2"/>
                                        </p:tgtEl>
                                        <p:attrNameLst>
                                          <p:attrName>ppt_y</p:attrName>
                                        </p:attrNameLst>
                                      </p:cBhvr>
                                      <p:tavLst>
                                        <p:tav tm="0">
                                          <p:val>
                                            <p:strVal val="ppt_y"/>
                                          </p:val>
                                        </p:tav>
                                        <p:tav tm="100000">
                                          <p:val>
                                            <p:strVal val="ppt_y+.1"/>
                                          </p:val>
                                        </p:tav>
                                      </p:tavLst>
                                    </p:anim>
                                    <p:set>
                                      <p:cBhvr>
                                        <p:cTn id="21" dur="1" fill="hold">
                                          <p:stCondLst>
                                            <p:cond delay="999"/>
                                          </p:stCondLst>
                                        </p:cTn>
                                        <p:tgtEl>
                                          <p:spTgt spid="2"/>
                                        </p:tgtEl>
                                        <p:attrNameLst>
                                          <p:attrName>style.visibility</p:attrName>
                                        </p:attrNameLst>
                                      </p:cBhvr>
                                      <p:to>
                                        <p:strVal val="hidden"/>
                                      </p:to>
                                    </p:set>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F972E23-0CF1-D45C-3236-BED5B809A1F1}"/>
              </a:ext>
            </a:extLst>
          </p:cNvPr>
          <p:cNvGrpSpPr/>
          <p:nvPr/>
        </p:nvGrpSpPr>
        <p:grpSpPr>
          <a:xfrm>
            <a:off x="515999" y="0"/>
            <a:ext cx="4312587" cy="1044000"/>
            <a:chOff x="515999" y="0"/>
            <a:chExt cx="4312587" cy="1044000"/>
          </a:xfrm>
        </p:grpSpPr>
        <p:sp>
          <p:nvSpPr>
            <p:cNvPr id="11" name="Rectangle: Rounded Corners 10">
              <a:extLst>
                <a:ext uri="{FF2B5EF4-FFF2-40B4-BE49-F238E27FC236}">
                  <a16:creationId xmlns:a16="http://schemas.microsoft.com/office/drawing/2014/main" id="{E7F2E2DE-482C-E325-F49F-20DBF106A903}"/>
                </a:ext>
              </a:extLst>
            </p:cNvPr>
            <p:cNvSpPr/>
            <p:nvPr/>
          </p:nvSpPr>
          <p:spPr>
            <a:xfrm>
              <a:off x="652586" y="458999"/>
              <a:ext cx="4176000" cy="574473"/>
            </a:xfrm>
            <a:custGeom>
              <a:avLst/>
              <a:gdLst>
                <a:gd name="csX0" fmla="*/ 0 w 4176000"/>
                <a:gd name="csY0" fmla="*/ 82942 h 574473"/>
                <a:gd name="csX1" fmla="*/ 82942 w 4176000"/>
                <a:gd name="csY1" fmla="*/ 0 h 574473"/>
                <a:gd name="csX2" fmla="*/ 4093058 w 4176000"/>
                <a:gd name="csY2" fmla="*/ 0 h 574473"/>
                <a:gd name="csX3" fmla="*/ 4176000 w 4176000"/>
                <a:gd name="csY3" fmla="*/ 82942 h 574473"/>
                <a:gd name="csX4" fmla="*/ 4176000 w 4176000"/>
                <a:gd name="csY4" fmla="*/ 491531 h 574473"/>
                <a:gd name="csX5" fmla="*/ 4093058 w 4176000"/>
                <a:gd name="csY5" fmla="*/ 574473 h 574473"/>
                <a:gd name="csX6" fmla="*/ 82942 w 4176000"/>
                <a:gd name="csY6" fmla="*/ 574473 h 574473"/>
                <a:gd name="csX7" fmla="*/ 0 w 4176000"/>
                <a:gd name="csY7" fmla="*/ 491531 h 574473"/>
                <a:gd name="csX8" fmla="*/ 0 w 417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F58C13D-96D2-2AF9-2111-D27F52B1E7B2}"/>
                </a:ext>
              </a:extLst>
            </p:cNvPr>
            <p:cNvSpPr txBox="1"/>
            <p:nvPr/>
          </p:nvSpPr>
          <p:spPr>
            <a:xfrm>
              <a:off x="1918549" y="397669"/>
              <a:ext cx="25258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4C7716"/>
                  </a:solidFill>
                  <a:effectLst/>
                  <a:uLnTx/>
                  <a:uFillTx/>
                  <a:latin typeface="LNTH-LuoLuoNotangYuanTi 1" pitchFamily="2" charset="-128"/>
                  <a:ea typeface="LNTH-LuoLuoNotangYuanTi 1" pitchFamily="2" charset="-128"/>
                  <a:cs typeface="LNTH-LuoLuoNotangYuanTi 1" pitchFamily="2" charset="-128"/>
                </a:rPr>
                <a:t>Cùng tìm hiểu</a:t>
              </a:r>
              <a:endParaRPr kumimoji="0" lang="en-US" sz="3600" b="0" i="0" u="none" strike="noStrike" kern="1200" cap="none" spc="0" normalizeH="0" baseline="0" noProof="0" dirty="0">
                <a:ln w="0"/>
                <a:solidFill>
                  <a:srgbClr val="4C7716"/>
                </a:solidFill>
                <a:effectLst/>
                <a:uLnTx/>
                <a:uFillTx/>
                <a:latin typeface="LNTH-LuoLuoNotangYuanTi 1" pitchFamily="2" charset="-128"/>
                <a:ea typeface="LNTH-LuoLuoNotangYuanTi 1" pitchFamily="2" charset="-128"/>
                <a:cs typeface="LNTH-LuoLuoNotangYuanTi 1" pitchFamily="2" charset="-128"/>
              </a:endParaRPr>
            </a:p>
          </p:txBody>
        </p:sp>
        <p:pic>
          <p:nvPicPr>
            <p:cNvPr id="13" name="Picture 12" descr="A snail on a leaf&#10;&#10;Description automatically generated with low confidence">
              <a:extLst>
                <a:ext uri="{FF2B5EF4-FFF2-40B4-BE49-F238E27FC236}">
                  <a16:creationId xmlns:a16="http://schemas.microsoft.com/office/drawing/2014/main" id="{F03BC817-0AEB-A78F-D2F7-7D060AEA5A3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17" name="Picture 16">
            <a:extLst>
              <a:ext uri="{FF2B5EF4-FFF2-40B4-BE49-F238E27FC236}">
                <a16:creationId xmlns:a16="http://schemas.microsoft.com/office/drawing/2014/main" id="{B53D832E-4F6B-461D-B526-F54F1CE67AED}"/>
              </a:ext>
            </a:extLst>
          </p:cNvPr>
          <p:cNvPicPr>
            <a:picLocks noChangeAspect="1"/>
          </p:cNvPicPr>
          <p:nvPr/>
        </p:nvPicPr>
        <p:blipFill>
          <a:blip r:embed="rId4"/>
          <a:stretch>
            <a:fillRect/>
          </a:stretch>
        </p:blipFill>
        <p:spPr>
          <a:xfrm>
            <a:off x="1918549" y="1103183"/>
            <a:ext cx="8452759" cy="2945921"/>
          </a:xfrm>
          <a:prstGeom prst="rect">
            <a:avLst/>
          </a:prstGeom>
        </p:spPr>
      </p:pic>
      <p:grpSp>
        <p:nvGrpSpPr>
          <p:cNvPr id="14" name="Group 13">
            <a:extLst>
              <a:ext uri="{FF2B5EF4-FFF2-40B4-BE49-F238E27FC236}">
                <a16:creationId xmlns:a16="http://schemas.microsoft.com/office/drawing/2014/main" id="{5B55C770-E2E0-4DFB-ABFF-6BCFA7DF0380}"/>
              </a:ext>
            </a:extLst>
          </p:cNvPr>
          <p:cNvGrpSpPr/>
          <p:nvPr/>
        </p:nvGrpSpPr>
        <p:grpSpPr>
          <a:xfrm>
            <a:off x="2513285" y="3856244"/>
            <a:ext cx="7165419" cy="2124000"/>
            <a:chOff x="2511839" y="1033472"/>
            <a:chExt cx="7165419" cy="2124000"/>
          </a:xfrm>
        </p:grpSpPr>
        <p:pic>
          <p:nvPicPr>
            <p:cNvPr id="20" name="Picture 19">
              <a:extLst>
                <a:ext uri="{FF2B5EF4-FFF2-40B4-BE49-F238E27FC236}">
                  <a16:creationId xmlns:a16="http://schemas.microsoft.com/office/drawing/2014/main" id="{C48C397C-86DA-4661-AECD-CEC431A40977}"/>
                </a:ext>
              </a:extLst>
            </p:cNvPr>
            <p:cNvPicPr>
              <a:picLocks noChangeAspect="1"/>
            </p:cNvPicPr>
            <p:nvPr/>
          </p:nvPicPr>
          <p:blipFill>
            <a:blip r:embed="rId5"/>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0BC7FF27-2A09-424B-8046-5785D6BF8FFC}"/>
                </a:ext>
              </a:extLst>
            </p:cNvPr>
            <p:cNvSpPr txBox="1"/>
            <p:nvPr/>
          </p:nvSpPr>
          <p:spPr>
            <a:xfrm>
              <a:off x="3566583" y="1771145"/>
              <a:ext cx="4527756" cy="1077218"/>
            </a:xfrm>
            <a:prstGeom prst="rect">
              <a:avLst/>
            </a:prstGeom>
            <a:noFill/>
          </p:spPr>
          <p:txBody>
            <a:bodyPr wrap="square" rtlCol="0">
              <a:spAutoFit/>
            </a:bodyPr>
            <a:lstStyle/>
            <a:p>
              <a:pPr algn="ctr"/>
              <a:r>
                <a:rPr lang="vi-VN" sz="3200">
                  <a:solidFill>
                    <a:srgbClr val="FF0066"/>
                  </a:solidFill>
                  <a:latin typeface="Calibri" panose="020F0502020204030204" pitchFamily="34" charset="0"/>
                  <a:cs typeface="Calibri" panose="020F0502020204030204" pitchFamily="34" charset="0"/>
                </a:rPr>
                <a:t>Các dấu thanh được đặt ở những vị trí nào?</a:t>
              </a:r>
            </a:p>
          </p:txBody>
        </p:sp>
      </p:grpSp>
    </p:spTree>
    <p:extLst>
      <p:ext uri="{BB962C8B-B14F-4D97-AF65-F5344CB8AC3E}">
        <p14:creationId xmlns:p14="http://schemas.microsoft.com/office/powerpoint/2010/main" val="3539226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5392587" cy="1044000"/>
            <a:chOff x="515999" y="0"/>
            <a:chExt cx="5392587"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5256000" cy="574473"/>
            </a:xfrm>
            <a:custGeom>
              <a:avLst/>
              <a:gdLst>
                <a:gd name="csX0" fmla="*/ 0 w 5256000"/>
                <a:gd name="csY0" fmla="*/ 82942 h 574473"/>
                <a:gd name="csX1" fmla="*/ 82942 w 5256000"/>
                <a:gd name="csY1" fmla="*/ 0 h 574473"/>
                <a:gd name="csX2" fmla="*/ 5173058 w 5256000"/>
                <a:gd name="csY2" fmla="*/ 0 h 574473"/>
                <a:gd name="csX3" fmla="*/ 5256000 w 5256000"/>
                <a:gd name="csY3" fmla="*/ 82942 h 574473"/>
                <a:gd name="csX4" fmla="*/ 5256000 w 5256000"/>
                <a:gd name="csY4" fmla="*/ 491531 h 574473"/>
                <a:gd name="csX5" fmla="*/ 5173058 w 5256000"/>
                <a:gd name="csY5" fmla="*/ 574473 h 574473"/>
                <a:gd name="csX6" fmla="*/ 82942 w 5256000"/>
                <a:gd name="csY6" fmla="*/ 574473 h 574473"/>
                <a:gd name="csX7" fmla="*/ 0 w 5256000"/>
                <a:gd name="csY7" fmla="*/ 491531 h 574473"/>
                <a:gd name="csX8" fmla="*/ 0 w 525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256000" h="574473" fill="none" extrusionOk="0">
                  <a:moveTo>
                    <a:pt x="0" y="82942"/>
                  </a:moveTo>
                  <a:cubicBezTo>
                    <a:pt x="-4220" y="31159"/>
                    <a:pt x="29000" y="2771"/>
                    <a:pt x="82942" y="0"/>
                  </a:cubicBezTo>
                  <a:cubicBezTo>
                    <a:pt x="2204230" y="-92351"/>
                    <a:pt x="3584356" y="104030"/>
                    <a:pt x="5173058" y="0"/>
                  </a:cubicBezTo>
                  <a:cubicBezTo>
                    <a:pt x="5217008" y="2172"/>
                    <a:pt x="5259811" y="29465"/>
                    <a:pt x="5256000" y="82942"/>
                  </a:cubicBezTo>
                  <a:cubicBezTo>
                    <a:pt x="5247915" y="244919"/>
                    <a:pt x="5242797" y="382450"/>
                    <a:pt x="5256000" y="491531"/>
                  </a:cubicBezTo>
                  <a:cubicBezTo>
                    <a:pt x="5255626" y="542904"/>
                    <a:pt x="5213905" y="567011"/>
                    <a:pt x="5173058" y="574473"/>
                  </a:cubicBezTo>
                  <a:cubicBezTo>
                    <a:pt x="3834874" y="437847"/>
                    <a:pt x="1465670" y="565650"/>
                    <a:pt x="82942" y="574473"/>
                  </a:cubicBezTo>
                  <a:cubicBezTo>
                    <a:pt x="37508" y="567174"/>
                    <a:pt x="2781" y="542620"/>
                    <a:pt x="0" y="491531"/>
                  </a:cubicBezTo>
                  <a:cubicBezTo>
                    <a:pt x="24640" y="405180"/>
                    <a:pt x="-27775" y="183803"/>
                    <a:pt x="0" y="82942"/>
                  </a:cubicBezTo>
                  <a:close/>
                </a:path>
                <a:path w="5256000" h="574473" stroke="0" extrusionOk="0">
                  <a:moveTo>
                    <a:pt x="0" y="82942"/>
                  </a:moveTo>
                  <a:cubicBezTo>
                    <a:pt x="148" y="37911"/>
                    <a:pt x="32618" y="-6924"/>
                    <a:pt x="82942" y="0"/>
                  </a:cubicBezTo>
                  <a:cubicBezTo>
                    <a:pt x="1930949" y="-168373"/>
                    <a:pt x="3744677" y="-141978"/>
                    <a:pt x="5173058" y="0"/>
                  </a:cubicBezTo>
                  <a:cubicBezTo>
                    <a:pt x="5217402" y="1693"/>
                    <a:pt x="5258644" y="35760"/>
                    <a:pt x="5256000" y="82942"/>
                  </a:cubicBezTo>
                  <a:cubicBezTo>
                    <a:pt x="5242215" y="283589"/>
                    <a:pt x="5219465" y="429706"/>
                    <a:pt x="5256000" y="491531"/>
                  </a:cubicBezTo>
                  <a:cubicBezTo>
                    <a:pt x="5252089" y="543285"/>
                    <a:pt x="5223490" y="577198"/>
                    <a:pt x="5173058" y="574473"/>
                  </a:cubicBezTo>
                  <a:cubicBezTo>
                    <a:pt x="3506827" y="662374"/>
                    <a:pt x="203537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918549" y="397669"/>
              <a:ext cx="3659291" cy="646331"/>
            </a:xfrm>
            <a:prstGeom prst="rect">
              <a:avLst/>
            </a:prstGeom>
            <a:noFill/>
          </p:spPr>
          <p:txBody>
            <a:bodyPr wrap="square" rtlCol="0">
              <a:spAutoFit/>
            </a:bodyPr>
            <a:lstStyle/>
            <a:p>
              <a:r>
                <a:rPr lang="en-US" sz="3600">
                  <a:ln w="0"/>
                  <a:solidFill>
                    <a:srgbClr val="4C7716"/>
                  </a:solidFill>
                  <a:latin typeface="LNTH-LuoLuoNotangYuanTi 1" pitchFamily="2" charset="-128"/>
                  <a:ea typeface="LNTH-LuoLuoNotangYuanTi 1" pitchFamily="2" charset="-128"/>
                  <a:cs typeface="LNTH-LuoLuoNotangYuanTi 1" pitchFamily="2" charset="-128"/>
                </a:rPr>
                <a:t>Luyện viết bảng con</a:t>
              </a:r>
              <a:endParaRPr lang="en-US" sz="3600" dirty="0">
                <a:ln w="0"/>
                <a:solidFill>
                  <a:srgbClr val="4C7716"/>
                </a:solidFill>
                <a:latin typeface="LNTH-LuoLuoNotangYuanTi 1" pitchFamily="2" charset="-128"/>
                <a:ea typeface="LNTH-LuoLuoNotangYuanTi 1" pitchFamily="2" charset="-128"/>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2686465" y="1503000"/>
            <a:ext cx="5868382" cy="4032000"/>
          </a:xfrm>
          <a:prstGeom prst="rect">
            <a:avLst/>
          </a:prstGeom>
        </p:spPr>
      </p:pic>
      <p:sp>
        <p:nvSpPr>
          <p:cNvPr id="41" name="TextBox 40">
            <a:extLst>
              <a:ext uri="{FF2B5EF4-FFF2-40B4-BE49-F238E27FC236}">
                <a16:creationId xmlns:a16="http://schemas.microsoft.com/office/drawing/2014/main" id="{23C20EE9-73F9-04CF-6125-F42978C526B3}"/>
              </a:ext>
            </a:extLst>
          </p:cNvPr>
          <p:cNvSpPr txBox="1"/>
          <p:nvPr/>
        </p:nvSpPr>
        <p:spPr>
          <a:xfrm>
            <a:off x="3280586" y="2025201"/>
            <a:ext cx="2726344" cy="1200329"/>
          </a:xfrm>
          <a:prstGeom prst="rect">
            <a:avLst/>
          </a:prstGeom>
          <a:noFill/>
        </p:spPr>
        <p:txBody>
          <a:bodyPr wrap="square" rtlCol="0">
            <a:spAutoFit/>
          </a:bodyPr>
          <a:lstStyle/>
          <a:p>
            <a:r>
              <a:rPr lang="en-US" sz="7200" b="1">
                <a:solidFill>
                  <a:schemeClr val="bg1"/>
                </a:solidFill>
                <a:latin typeface="HP001 5 hàng" panose="020B0603050302020204" pitchFamily="34" charset="0"/>
              </a:rPr>
              <a:t>Bàn</a:t>
            </a:r>
            <a:endParaRPr lang="vi-VN" sz="7200" b="1">
              <a:solidFill>
                <a:schemeClr val="bg1"/>
              </a:solidFill>
              <a:latin typeface="HP001 5 hàng" panose="020B0603050302020204" pitchFamily="34" charset="0"/>
            </a:endParaRPr>
          </a:p>
        </p:txBody>
      </p:sp>
      <p:sp>
        <p:nvSpPr>
          <p:cNvPr id="45" name="TextBox 44">
            <a:extLst>
              <a:ext uri="{FF2B5EF4-FFF2-40B4-BE49-F238E27FC236}">
                <a16:creationId xmlns:a16="http://schemas.microsoft.com/office/drawing/2014/main" id="{E771035C-78DB-F0EE-F665-B64D8A089435}"/>
              </a:ext>
            </a:extLst>
          </p:cNvPr>
          <p:cNvSpPr txBox="1"/>
          <p:nvPr/>
        </p:nvSpPr>
        <p:spPr>
          <a:xfrm>
            <a:off x="3077671" y="3494835"/>
            <a:ext cx="2273993" cy="1200329"/>
          </a:xfrm>
          <a:prstGeom prst="rect">
            <a:avLst/>
          </a:prstGeom>
          <a:noFill/>
        </p:spPr>
        <p:txBody>
          <a:bodyPr wrap="square" rtlCol="0">
            <a:spAutoFit/>
          </a:bodyPr>
          <a:lstStyle/>
          <a:p>
            <a:r>
              <a:rPr lang="en-US" sz="7200" b="1">
                <a:solidFill>
                  <a:schemeClr val="bg1"/>
                </a:solidFill>
                <a:latin typeface="HP001 5 hàng" panose="020B0603050302020204" pitchFamily="34" charset="0"/>
              </a:rPr>
              <a:t>Có</a:t>
            </a:r>
            <a:endParaRPr lang="vi-VN" sz="7200" b="1">
              <a:solidFill>
                <a:schemeClr val="bg1"/>
              </a:solidFill>
              <a:latin typeface="HP001 5 hàng" panose="020B0603050302020204" pitchFamily="34" charset="0"/>
            </a:endParaRPr>
          </a:p>
        </p:txBody>
      </p:sp>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31697" y="964391"/>
              <a:ext cx="1751938" cy="1077218"/>
            </a:xfrm>
            <a:prstGeom prst="rect">
              <a:avLst/>
            </a:prstGeom>
            <a:noFill/>
          </p:spPr>
          <p:txBody>
            <a:bodyPr wrap="square" rtlCol="0">
              <a:spAutoFit/>
            </a:bodyPr>
            <a:lstStyle/>
            <a:p>
              <a:pPr algn="ctr"/>
              <a:r>
                <a:rPr lang="en-US" sz="3200" b="1">
                  <a:solidFill>
                    <a:schemeClr val="bg1"/>
                  </a:solidFill>
                </a:rPr>
                <a:t>Viết vào bảng con</a:t>
              </a:r>
            </a:p>
          </p:txBody>
        </p:sp>
      </p:gr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14:bounceEnd="40000">
                                          <p:cBhvr additive="base">
                                            <p:cTn id="10" dur="75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uỷn.wav"/>
                                            </p:tgtEl>
                                          </p:cMediaNode>
                                        </p:audio>
                                      </p:subTnLst>
                                    </p:cTn>
                                  </p:par>
                                  <p:par>
                                    <p:cTn id="12" presetID="22" presetClass="entr" presetSubtype="1"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par>
                                    <p:cTn id="15" presetID="22" presetClass="entr" presetSubtype="4"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down)">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750" fill="hold"/>
                                            <p:tgtEl>
                                              <p:spTgt spid="49"/>
                                            </p:tgtEl>
                                            <p:attrNameLst>
                                              <p:attrName>ppt_x</p:attrName>
                                            </p:attrNameLst>
                                          </p:cBhvr>
                                          <p:tavLst>
                                            <p:tav tm="0">
                                              <p:val>
                                                <p:strVal val="#ppt_x"/>
                                              </p:val>
                                            </p:tav>
                                            <p:tav tm="100000">
                                              <p:val>
                                                <p:strVal val="#ppt_x"/>
                                              </p:val>
                                            </p:tav>
                                          </p:tavLst>
                                        </p:anim>
                                        <p:anim calcmode="lin" valueType="num">
                                          <p:cBhvr additive="base">
                                            <p:cTn id="11" dur="75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7" name="uỷn.wav"/>
                                            </p:tgtEl>
                                          </p:cMediaNode>
                                        </p:audio>
                                      </p:subTnLst>
                                    </p:cTn>
                                  </p:par>
                                  <p:par>
                                    <p:cTn id="12" presetID="22" presetClass="entr" presetSubtype="1"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par>
                                    <p:cTn id="15" presetID="22" presetClass="entr" presetSubtype="4"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down)">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sX0" fmla="*/ 0 w 4536000"/>
                <a:gd name="csY0" fmla="*/ 82942 h 574473"/>
                <a:gd name="csX1" fmla="*/ 82942 w 4536000"/>
                <a:gd name="csY1" fmla="*/ 0 h 574473"/>
                <a:gd name="csX2" fmla="*/ 4453058 w 4536000"/>
                <a:gd name="csY2" fmla="*/ 0 h 574473"/>
                <a:gd name="csX3" fmla="*/ 4536000 w 4536000"/>
                <a:gd name="csY3" fmla="*/ 82942 h 574473"/>
                <a:gd name="csX4" fmla="*/ 4536000 w 4536000"/>
                <a:gd name="csY4" fmla="*/ 491531 h 574473"/>
                <a:gd name="csX5" fmla="*/ 4453058 w 4536000"/>
                <a:gd name="csY5" fmla="*/ 574473 h 574473"/>
                <a:gd name="csX6" fmla="*/ 82942 w 4536000"/>
                <a:gd name="csY6" fmla="*/ 574473 h 574473"/>
                <a:gd name="csX7" fmla="*/ 0 w 4536000"/>
                <a:gd name="csY7" fmla="*/ 491531 h 574473"/>
                <a:gd name="csX8" fmla="*/ 0 w 453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3049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 từ ứng 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5"/>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pic>
        <p:nvPicPr>
          <p:cNvPr id="23" name="Picture 22">
            <a:extLst>
              <a:ext uri="{FF2B5EF4-FFF2-40B4-BE49-F238E27FC236}">
                <a16:creationId xmlns:a16="http://schemas.microsoft.com/office/drawing/2014/main" id="{22C1AC2C-6FEA-85D9-0A0B-B342733E9176}"/>
              </a:ext>
            </a:extLst>
          </p:cNvPr>
          <p:cNvPicPr>
            <a:picLocks noChangeAspect="1"/>
          </p:cNvPicPr>
          <p:nvPr/>
        </p:nvPicPr>
        <p:blipFill>
          <a:blip r:embed="rId6"/>
          <a:stretch>
            <a:fillRect/>
          </a:stretch>
        </p:blipFill>
        <p:spPr>
          <a:xfrm>
            <a:off x="6443428" y="2977354"/>
            <a:ext cx="1567181" cy="2160000"/>
          </a:xfrm>
          <a:prstGeom prst="rect">
            <a:avLst/>
          </a:prstGeom>
          <a:effectLst>
            <a:innerShdw blurRad="38100" dist="38100" dir="10800000">
              <a:schemeClr val="tx1">
                <a:lumMod val="65000"/>
                <a:lumOff val="35000"/>
                <a:alpha val="30000"/>
              </a:schemeClr>
            </a:innerShdw>
          </a:effectLst>
        </p:spPr>
      </p:pic>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7">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8"/>
          <a:stretch>
            <a:fillRect/>
          </a:stretch>
        </p:blipFill>
        <p:spPr>
          <a:xfrm>
            <a:off x="8932850" y="2649942"/>
            <a:ext cx="2706859" cy="4176122"/>
          </a:xfrm>
          <a:prstGeom prst="rect">
            <a:avLst/>
          </a:prstGeom>
        </p:spPr>
      </p:pic>
      <p:pic>
        <p:nvPicPr>
          <p:cNvPr id="17" name="Picture 16">
            <a:extLst>
              <a:ext uri="{FF2B5EF4-FFF2-40B4-BE49-F238E27FC236}">
                <a16:creationId xmlns:a16="http://schemas.microsoft.com/office/drawing/2014/main" id="{C5FBE949-4C1C-47F4-A421-3D5FF18DE76A}"/>
              </a:ext>
            </a:extLst>
          </p:cNvPr>
          <p:cNvPicPr>
            <a:picLocks noChangeAspect="1"/>
          </p:cNvPicPr>
          <p:nvPr/>
        </p:nvPicPr>
        <p:blipFill>
          <a:blip r:embed="rId9"/>
          <a:stretch>
            <a:fillRect/>
          </a:stretch>
        </p:blipFill>
        <p:spPr>
          <a:xfrm>
            <a:off x="970105" y="1488302"/>
            <a:ext cx="5383715" cy="1876310"/>
          </a:xfrm>
          <a:prstGeom prst="rect">
            <a:avLst/>
          </a:prstGeom>
        </p:spPr>
      </p:pic>
    </p:spTree>
    <p:extLst>
      <p:ext uri="{BB962C8B-B14F-4D97-AF65-F5344CB8AC3E}">
        <p14:creationId xmlns:p14="http://schemas.microsoft.com/office/powerpoint/2010/main" val="590310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anim calcmode="lin" valueType="num">
                                          <p:cBhvr>
                                            <p:cTn id="16" dur="500" fill="hold"/>
                                            <p:tgtEl>
                                              <p:spTgt spid="23"/>
                                            </p:tgtEl>
                                            <p:attrNameLst>
                                              <p:attrName>ppt_x</p:attrName>
                                            </p:attrNameLst>
                                          </p:cBhvr>
                                          <p:tavLst>
                                            <p:tav tm="0">
                                              <p:val>
                                                <p:strVal val="#ppt_x"/>
                                              </p:val>
                                            </p:tav>
                                            <p:tav tm="100000">
                                              <p:val>
                                                <p:strVal val="#ppt_x"/>
                                              </p:val>
                                            </p:tav>
                                          </p:tavLst>
                                        </p:anim>
                                        <p:anim calcmode="lin" valueType="num">
                                          <p:cBhvr>
                                            <p:cTn id="1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14:bounceEnd="40000">
                                          <p:cBhvr additive="base">
                                            <p:cTn id="22"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A4345AA2-F54C-C44F-BB97-5923C1EBB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029" y="459000"/>
            <a:ext cx="5940000" cy="5940000"/>
          </a:xfrm>
          <a:prstGeom prst="rect">
            <a:avLst/>
          </a:prstGeom>
        </p:spPr>
      </p:pic>
      <p:sp>
        <p:nvSpPr>
          <p:cNvPr id="13" name="TextBox 12">
            <a:extLst>
              <a:ext uri="{FF2B5EF4-FFF2-40B4-BE49-F238E27FC236}">
                <a16:creationId xmlns:a16="http://schemas.microsoft.com/office/drawing/2014/main" id="{32671B2D-6AE9-CFDB-8277-EBC2F31F9CBA}"/>
              </a:ext>
            </a:extLst>
          </p:cNvPr>
          <p:cNvSpPr txBox="1"/>
          <p:nvPr/>
        </p:nvSpPr>
        <p:spPr>
          <a:xfrm>
            <a:off x="2861735" y="2408194"/>
            <a:ext cx="5146430" cy="901593"/>
          </a:xfrm>
          <a:prstGeom prst="rect">
            <a:avLst/>
          </a:prstGeom>
          <a:noFill/>
          <a:effectLst/>
        </p:spPr>
        <p:txBody>
          <a:bodyPr wrap="square" rtlCol="0">
            <a:spAutoFit/>
          </a:bodyPr>
          <a:lstStyle/>
          <a:p>
            <a:pPr algn="ctr">
              <a:lnSpc>
                <a:spcPct val="150000"/>
              </a:lnSpc>
              <a:buClr>
                <a:srgbClr val="000000"/>
              </a:buClr>
              <a:buFont typeface="Arial"/>
              <a:buNone/>
            </a:pPr>
            <a:r>
              <a:rPr lang="en-US" sz="4000" kern="0">
                <a:solidFill>
                  <a:srgbClr val="FF5252"/>
                </a:solidFill>
                <a:effectLst>
                  <a:glow>
                    <a:schemeClr val="accent1">
                      <a:alpha val="40000"/>
                    </a:schemeClr>
                  </a:glow>
                </a:effectLst>
                <a:latin typeface="Arial" panose="020B0604020202020204" pitchFamily="34" charset="0"/>
                <a:ea typeface="LNTH-LuoLuoNotangYuanTi 1" pitchFamily="2" charset="-128"/>
                <a:cs typeface="Arial" panose="020B0604020202020204" pitchFamily="34" charset="0"/>
                <a:sym typeface="Arial"/>
              </a:rPr>
              <a:t>LUYỆN VIẾT THÊM</a:t>
            </a:r>
            <a:endParaRPr lang="en-US" sz="4400" b="1" kern="0" dirty="0">
              <a:solidFill>
                <a:srgbClr val="FF5252"/>
              </a:solidFill>
              <a:effectLst>
                <a:glow>
                  <a:schemeClr val="accent1">
                    <a:alpha val="40000"/>
                  </a:schemeClr>
                </a:glow>
              </a:effectLst>
              <a:latin typeface="Arial" panose="020B0604020202020204" pitchFamily="34" charset="0"/>
              <a:ea typeface="LNTH-LuoLuoNotangYuanTi 1" pitchFamily="2" charset="-128"/>
              <a:cs typeface="Arial" panose="020B0604020202020204" pitchFamily="34" charset="0"/>
              <a:sym typeface="Arial"/>
            </a:endParaRPr>
          </a:p>
        </p:txBody>
      </p:sp>
      <p:sp>
        <p:nvSpPr>
          <p:cNvPr id="14" name="TextBox 13">
            <a:extLst>
              <a:ext uri="{FF2B5EF4-FFF2-40B4-BE49-F238E27FC236}">
                <a16:creationId xmlns:a16="http://schemas.microsoft.com/office/drawing/2014/main" id="{1D6C0701-8ECD-7AB5-9A43-E61C9FED8F87}"/>
              </a:ext>
            </a:extLst>
          </p:cNvPr>
          <p:cNvSpPr txBox="1"/>
          <p:nvPr/>
        </p:nvSpPr>
        <p:spPr>
          <a:xfrm>
            <a:off x="2875586" y="2418315"/>
            <a:ext cx="5142885" cy="901593"/>
          </a:xfrm>
          <a:prstGeom prst="rect">
            <a:avLst/>
          </a:prstGeom>
          <a:noFill/>
          <a:effectLst/>
        </p:spPr>
        <p:txBody>
          <a:bodyPr wrap="square" rtlCol="0">
            <a:spAutoFit/>
          </a:bodyPr>
          <a:lstStyle/>
          <a:p>
            <a:pPr algn="ctr">
              <a:lnSpc>
                <a:spcPct val="150000"/>
              </a:lnSpc>
              <a:buClr>
                <a:srgbClr val="000000"/>
              </a:buClr>
              <a:buFont typeface="Arial"/>
              <a:buNone/>
            </a:pPr>
            <a:r>
              <a:rPr lang="en-US" sz="4000" kern="0">
                <a:ln>
                  <a:solidFill>
                    <a:schemeClr val="bg1"/>
                  </a:solidFill>
                </a:ln>
                <a:noFill/>
                <a:effectLst>
                  <a:glow>
                    <a:schemeClr val="accent1">
                      <a:alpha val="40000"/>
                    </a:schemeClr>
                  </a:glow>
                  <a:outerShdw blurRad="38100" dist="38100" dir="2700000" algn="tl">
                    <a:srgbClr val="000000">
                      <a:alpha val="43137"/>
                    </a:srgbClr>
                  </a:outerShdw>
                </a:effectLst>
                <a:latin typeface="Arial" panose="020B0604020202020204" pitchFamily="34" charset="0"/>
                <a:ea typeface="LNTH-LuoLuoNotangYuanTi 1" pitchFamily="2" charset="-128"/>
                <a:cs typeface="Arial" panose="020B0604020202020204" pitchFamily="34" charset="0"/>
                <a:sym typeface="Arial"/>
              </a:rPr>
              <a:t>LUYỆN VIẾT THÊM</a:t>
            </a:r>
            <a:endParaRPr lang="en-US" sz="4400" b="1" kern="0" dirty="0">
              <a:ln>
                <a:solidFill>
                  <a:schemeClr val="bg1"/>
                </a:solidFill>
              </a:ln>
              <a:noFill/>
              <a:effectLst>
                <a:glow>
                  <a:schemeClr val="accent1">
                    <a:alpha val="40000"/>
                  </a:schemeClr>
                </a:glow>
                <a:outerShdw blurRad="38100" dist="38100" dir="2700000" algn="tl">
                  <a:srgbClr val="000000">
                    <a:alpha val="43137"/>
                  </a:srgbClr>
                </a:outerShdw>
              </a:effectLst>
              <a:latin typeface="Arial" panose="020B0604020202020204" pitchFamily="34" charset="0"/>
              <a:ea typeface="LNTH-LuoLuoNotangYuanTi 1" pitchFamily="2" charset="-128"/>
              <a:cs typeface="Arial" panose="020B0604020202020204" pitchFamily="34" charset="0"/>
              <a:sym typeface="Arial"/>
            </a:endParaRPr>
          </a:p>
        </p:txBody>
      </p:sp>
    </p:spTree>
    <p:extLst>
      <p:ext uri="{BB962C8B-B14F-4D97-AF65-F5344CB8AC3E}">
        <p14:creationId xmlns:p14="http://schemas.microsoft.com/office/powerpoint/2010/main" val="3546603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3)">
                                      <p:cBhvr>
                                        <p:cTn id="11" dur="75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3)">
                                      <p:cBhvr>
                                        <p:cTn id="14"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A751001-6D50-39F0-BA2D-83A8082F1E4F}"/>
              </a:ext>
            </a:extLst>
          </p:cNvPr>
          <p:cNvSpPr/>
          <p:nvPr/>
        </p:nvSpPr>
        <p:spPr>
          <a:xfrm>
            <a:off x="381000" y="459000"/>
            <a:ext cx="11525249" cy="5940000"/>
          </a:xfrm>
          <a:custGeom>
            <a:avLst/>
            <a:gdLst>
              <a:gd name="csX0" fmla="*/ 0 w 11525249"/>
              <a:gd name="csY0" fmla="*/ 303118 h 5940000"/>
              <a:gd name="csX1" fmla="*/ 303118 w 11525249"/>
              <a:gd name="csY1" fmla="*/ 0 h 5940000"/>
              <a:gd name="csX2" fmla="*/ 985556 w 11525249"/>
              <a:gd name="csY2" fmla="*/ 0 h 5940000"/>
              <a:gd name="csX3" fmla="*/ 1340424 w 11525249"/>
              <a:gd name="csY3" fmla="*/ 0 h 5940000"/>
              <a:gd name="csX4" fmla="*/ 1913672 w 11525249"/>
              <a:gd name="csY4" fmla="*/ 0 h 5940000"/>
              <a:gd name="csX5" fmla="*/ 2814491 w 11525249"/>
              <a:gd name="csY5" fmla="*/ 0 h 5940000"/>
              <a:gd name="csX6" fmla="*/ 3169359 w 11525249"/>
              <a:gd name="csY6" fmla="*/ 0 h 5940000"/>
              <a:gd name="csX7" fmla="*/ 3524227 w 11525249"/>
              <a:gd name="csY7" fmla="*/ 0 h 5940000"/>
              <a:gd name="csX8" fmla="*/ 3988285 w 11525249"/>
              <a:gd name="csY8" fmla="*/ 0 h 5940000"/>
              <a:gd name="csX9" fmla="*/ 4670723 w 11525249"/>
              <a:gd name="csY9" fmla="*/ 0 h 5940000"/>
              <a:gd name="csX10" fmla="*/ 5243971 w 11525249"/>
              <a:gd name="csY10" fmla="*/ 0 h 5940000"/>
              <a:gd name="csX11" fmla="*/ 5926410 w 11525249"/>
              <a:gd name="csY11" fmla="*/ 0 h 5940000"/>
              <a:gd name="csX12" fmla="*/ 6718038 w 11525249"/>
              <a:gd name="csY12" fmla="*/ 0 h 5940000"/>
              <a:gd name="csX13" fmla="*/ 7509667 w 11525249"/>
              <a:gd name="csY13" fmla="*/ 0 h 5940000"/>
              <a:gd name="csX14" fmla="*/ 8082915 w 11525249"/>
              <a:gd name="csY14" fmla="*/ 0 h 5940000"/>
              <a:gd name="csX15" fmla="*/ 8874543 w 11525249"/>
              <a:gd name="csY15" fmla="*/ 0 h 5940000"/>
              <a:gd name="csX16" fmla="*/ 9775362 w 11525249"/>
              <a:gd name="csY16" fmla="*/ 0 h 5940000"/>
              <a:gd name="csX17" fmla="*/ 11222131 w 11525249"/>
              <a:gd name="csY17" fmla="*/ 0 h 5940000"/>
              <a:gd name="csX18" fmla="*/ 11525249 w 11525249"/>
              <a:gd name="csY18" fmla="*/ 303118 h 5940000"/>
              <a:gd name="csX19" fmla="*/ 11525249 w 11525249"/>
              <a:gd name="csY19" fmla="*/ 916501 h 5940000"/>
              <a:gd name="csX20" fmla="*/ 11525249 w 11525249"/>
              <a:gd name="csY20" fmla="*/ 1476546 h 5940000"/>
              <a:gd name="csX21" fmla="*/ 11525249 w 11525249"/>
              <a:gd name="csY21" fmla="*/ 1983254 h 5940000"/>
              <a:gd name="csX22" fmla="*/ 11525249 w 11525249"/>
              <a:gd name="csY22" fmla="*/ 2756649 h 5940000"/>
              <a:gd name="csX23" fmla="*/ 11525249 w 11525249"/>
              <a:gd name="csY23" fmla="*/ 3530045 h 5940000"/>
              <a:gd name="csX24" fmla="*/ 11525249 w 11525249"/>
              <a:gd name="csY24" fmla="*/ 4303441 h 5940000"/>
              <a:gd name="csX25" fmla="*/ 11525249 w 11525249"/>
              <a:gd name="csY25" fmla="*/ 4863486 h 5940000"/>
              <a:gd name="csX26" fmla="*/ 11525249 w 11525249"/>
              <a:gd name="csY26" fmla="*/ 5636882 h 5940000"/>
              <a:gd name="csX27" fmla="*/ 11222131 w 11525249"/>
              <a:gd name="csY27" fmla="*/ 5940000 h 5940000"/>
              <a:gd name="csX28" fmla="*/ 10539693 w 11525249"/>
              <a:gd name="csY28" fmla="*/ 5940000 h 5940000"/>
              <a:gd name="csX29" fmla="*/ 10184825 w 11525249"/>
              <a:gd name="csY29" fmla="*/ 5940000 h 5940000"/>
              <a:gd name="csX30" fmla="*/ 9611577 w 11525249"/>
              <a:gd name="csY30" fmla="*/ 5940000 h 5940000"/>
              <a:gd name="csX31" fmla="*/ 8819948 w 11525249"/>
              <a:gd name="csY31" fmla="*/ 5940000 h 5940000"/>
              <a:gd name="csX32" fmla="*/ 8137510 w 11525249"/>
              <a:gd name="csY32" fmla="*/ 5940000 h 5940000"/>
              <a:gd name="csX33" fmla="*/ 7345881 w 11525249"/>
              <a:gd name="csY33" fmla="*/ 5940000 h 5940000"/>
              <a:gd name="csX34" fmla="*/ 6554253 w 11525249"/>
              <a:gd name="csY34" fmla="*/ 5940000 h 5940000"/>
              <a:gd name="csX35" fmla="*/ 5653434 w 11525249"/>
              <a:gd name="csY35" fmla="*/ 5940000 h 5940000"/>
              <a:gd name="csX36" fmla="*/ 4752616 w 11525249"/>
              <a:gd name="csY36" fmla="*/ 5940000 h 5940000"/>
              <a:gd name="csX37" fmla="*/ 4179368 w 11525249"/>
              <a:gd name="csY37" fmla="*/ 5940000 h 5940000"/>
              <a:gd name="csX38" fmla="*/ 3278549 w 11525249"/>
              <a:gd name="csY38" fmla="*/ 5940000 h 5940000"/>
              <a:gd name="csX39" fmla="*/ 2705301 w 11525249"/>
              <a:gd name="csY39" fmla="*/ 5940000 h 5940000"/>
              <a:gd name="csX40" fmla="*/ 1913672 w 11525249"/>
              <a:gd name="csY40" fmla="*/ 5940000 h 5940000"/>
              <a:gd name="csX41" fmla="*/ 1231234 w 11525249"/>
              <a:gd name="csY41" fmla="*/ 5940000 h 5940000"/>
              <a:gd name="csX42" fmla="*/ 303118 w 11525249"/>
              <a:gd name="csY42" fmla="*/ 5940000 h 5940000"/>
              <a:gd name="csX43" fmla="*/ 0 w 11525249"/>
              <a:gd name="csY43" fmla="*/ 5636882 h 5940000"/>
              <a:gd name="csX44" fmla="*/ 0 w 11525249"/>
              <a:gd name="csY44" fmla="*/ 4863486 h 5940000"/>
              <a:gd name="csX45" fmla="*/ 0 w 11525249"/>
              <a:gd name="csY45" fmla="*/ 4356779 h 5940000"/>
              <a:gd name="csX46" fmla="*/ 0 w 11525249"/>
              <a:gd name="csY46" fmla="*/ 3743396 h 5940000"/>
              <a:gd name="csX47" fmla="*/ 0 w 11525249"/>
              <a:gd name="csY47" fmla="*/ 3130013 h 5940000"/>
              <a:gd name="csX48" fmla="*/ 0 w 11525249"/>
              <a:gd name="csY48" fmla="*/ 2569968 h 5940000"/>
              <a:gd name="csX49" fmla="*/ 0 w 11525249"/>
              <a:gd name="csY49" fmla="*/ 1849910 h 5940000"/>
              <a:gd name="csX50" fmla="*/ 0 w 11525249"/>
              <a:gd name="csY50" fmla="*/ 1129851 h 5940000"/>
              <a:gd name="csX51" fmla="*/ 0 w 11525249"/>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525249" h="5940000" fill="none" extrusionOk="0">
                <a:moveTo>
                  <a:pt x="0" y="303118"/>
                </a:moveTo>
                <a:cubicBezTo>
                  <a:pt x="-459" y="109024"/>
                  <a:pt x="129738" y="-35853"/>
                  <a:pt x="303118" y="0"/>
                </a:cubicBezTo>
                <a:cubicBezTo>
                  <a:pt x="454518" y="28931"/>
                  <a:pt x="710712" y="20929"/>
                  <a:pt x="985556" y="0"/>
                </a:cubicBezTo>
                <a:cubicBezTo>
                  <a:pt x="1260400" y="-20929"/>
                  <a:pt x="1189119" y="11875"/>
                  <a:pt x="1340424" y="0"/>
                </a:cubicBezTo>
                <a:cubicBezTo>
                  <a:pt x="1491729" y="-11875"/>
                  <a:pt x="1742581" y="-8037"/>
                  <a:pt x="1913672" y="0"/>
                </a:cubicBezTo>
                <a:cubicBezTo>
                  <a:pt x="2084763" y="8037"/>
                  <a:pt x="2471492" y="10169"/>
                  <a:pt x="2814491" y="0"/>
                </a:cubicBezTo>
                <a:cubicBezTo>
                  <a:pt x="3157490" y="-10169"/>
                  <a:pt x="3086683" y="8867"/>
                  <a:pt x="3169359" y="0"/>
                </a:cubicBezTo>
                <a:cubicBezTo>
                  <a:pt x="3252035" y="-8867"/>
                  <a:pt x="3386865" y="14063"/>
                  <a:pt x="3524227" y="0"/>
                </a:cubicBezTo>
                <a:cubicBezTo>
                  <a:pt x="3661589" y="-14063"/>
                  <a:pt x="3858751" y="-861"/>
                  <a:pt x="3988285" y="0"/>
                </a:cubicBezTo>
                <a:cubicBezTo>
                  <a:pt x="4117819" y="861"/>
                  <a:pt x="4389919" y="-6181"/>
                  <a:pt x="4670723" y="0"/>
                </a:cubicBezTo>
                <a:cubicBezTo>
                  <a:pt x="4951527" y="6181"/>
                  <a:pt x="5040000" y="-24503"/>
                  <a:pt x="5243971" y="0"/>
                </a:cubicBezTo>
                <a:cubicBezTo>
                  <a:pt x="5447942" y="24503"/>
                  <a:pt x="5596226" y="-26241"/>
                  <a:pt x="5926410" y="0"/>
                </a:cubicBezTo>
                <a:cubicBezTo>
                  <a:pt x="6256594" y="26241"/>
                  <a:pt x="6360075" y="25338"/>
                  <a:pt x="6718038" y="0"/>
                </a:cubicBezTo>
                <a:cubicBezTo>
                  <a:pt x="7076001" y="-25338"/>
                  <a:pt x="7299630" y="-30657"/>
                  <a:pt x="7509667" y="0"/>
                </a:cubicBezTo>
                <a:cubicBezTo>
                  <a:pt x="7719704" y="30657"/>
                  <a:pt x="7833729" y="15557"/>
                  <a:pt x="8082915" y="0"/>
                </a:cubicBezTo>
                <a:cubicBezTo>
                  <a:pt x="8332101" y="-15557"/>
                  <a:pt x="8480799" y="-19483"/>
                  <a:pt x="8874543" y="0"/>
                </a:cubicBezTo>
                <a:cubicBezTo>
                  <a:pt x="9268287" y="19483"/>
                  <a:pt x="9561661" y="-37052"/>
                  <a:pt x="9775362" y="0"/>
                </a:cubicBezTo>
                <a:cubicBezTo>
                  <a:pt x="9989063" y="37052"/>
                  <a:pt x="10587936" y="-4307"/>
                  <a:pt x="11222131" y="0"/>
                </a:cubicBezTo>
                <a:cubicBezTo>
                  <a:pt x="11380498" y="-4939"/>
                  <a:pt x="11522739" y="140142"/>
                  <a:pt x="11525249" y="303118"/>
                </a:cubicBezTo>
                <a:cubicBezTo>
                  <a:pt x="11548588" y="580109"/>
                  <a:pt x="11529742" y="716227"/>
                  <a:pt x="11525249" y="916501"/>
                </a:cubicBezTo>
                <a:cubicBezTo>
                  <a:pt x="11520756" y="1116775"/>
                  <a:pt x="11525433" y="1224573"/>
                  <a:pt x="11525249" y="1476546"/>
                </a:cubicBezTo>
                <a:cubicBezTo>
                  <a:pt x="11525065" y="1728519"/>
                  <a:pt x="11523353" y="1762362"/>
                  <a:pt x="11525249" y="1983254"/>
                </a:cubicBezTo>
                <a:cubicBezTo>
                  <a:pt x="11527145" y="2204146"/>
                  <a:pt x="11530866" y="2506599"/>
                  <a:pt x="11525249" y="2756649"/>
                </a:cubicBezTo>
                <a:cubicBezTo>
                  <a:pt x="11519632" y="3006699"/>
                  <a:pt x="11557463" y="3223193"/>
                  <a:pt x="11525249" y="3530045"/>
                </a:cubicBezTo>
                <a:cubicBezTo>
                  <a:pt x="11493035" y="3836897"/>
                  <a:pt x="11489265" y="4045414"/>
                  <a:pt x="11525249" y="4303441"/>
                </a:cubicBezTo>
                <a:cubicBezTo>
                  <a:pt x="11561233" y="4561468"/>
                  <a:pt x="11504855" y="4701152"/>
                  <a:pt x="11525249" y="4863486"/>
                </a:cubicBezTo>
                <a:cubicBezTo>
                  <a:pt x="11545643" y="5025820"/>
                  <a:pt x="11531480" y="5467040"/>
                  <a:pt x="11525249" y="5636882"/>
                </a:cubicBezTo>
                <a:cubicBezTo>
                  <a:pt x="11542949" y="5790838"/>
                  <a:pt x="11372411" y="5920042"/>
                  <a:pt x="11222131" y="5940000"/>
                </a:cubicBezTo>
                <a:cubicBezTo>
                  <a:pt x="11065618" y="5946785"/>
                  <a:pt x="10707958" y="5906543"/>
                  <a:pt x="10539693" y="5940000"/>
                </a:cubicBezTo>
                <a:cubicBezTo>
                  <a:pt x="10371428" y="5973457"/>
                  <a:pt x="10275756" y="5933880"/>
                  <a:pt x="10184825" y="5940000"/>
                </a:cubicBezTo>
                <a:cubicBezTo>
                  <a:pt x="10093894" y="5946120"/>
                  <a:pt x="9864101" y="5936709"/>
                  <a:pt x="9611577" y="5940000"/>
                </a:cubicBezTo>
                <a:cubicBezTo>
                  <a:pt x="9359053" y="5943291"/>
                  <a:pt x="9054583" y="5966428"/>
                  <a:pt x="8819948" y="5940000"/>
                </a:cubicBezTo>
                <a:cubicBezTo>
                  <a:pt x="8585313" y="5913572"/>
                  <a:pt x="8331601" y="5959107"/>
                  <a:pt x="8137510" y="5940000"/>
                </a:cubicBezTo>
                <a:cubicBezTo>
                  <a:pt x="7943419" y="5920893"/>
                  <a:pt x="7738465" y="5929232"/>
                  <a:pt x="7345881" y="5940000"/>
                </a:cubicBezTo>
                <a:cubicBezTo>
                  <a:pt x="6953297" y="5950768"/>
                  <a:pt x="6751420" y="5977962"/>
                  <a:pt x="6554253" y="5940000"/>
                </a:cubicBezTo>
                <a:cubicBezTo>
                  <a:pt x="6357086" y="5902038"/>
                  <a:pt x="6071118" y="5933897"/>
                  <a:pt x="5653434" y="5940000"/>
                </a:cubicBezTo>
                <a:cubicBezTo>
                  <a:pt x="5235750" y="5946103"/>
                  <a:pt x="5184549" y="5969022"/>
                  <a:pt x="4752616" y="5940000"/>
                </a:cubicBezTo>
                <a:cubicBezTo>
                  <a:pt x="4320683" y="5910978"/>
                  <a:pt x="4305780" y="5921973"/>
                  <a:pt x="4179368" y="5940000"/>
                </a:cubicBezTo>
                <a:cubicBezTo>
                  <a:pt x="4052956" y="5958027"/>
                  <a:pt x="3639716" y="5906366"/>
                  <a:pt x="3278549" y="5940000"/>
                </a:cubicBezTo>
                <a:cubicBezTo>
                  <a:pt x="2917382" y="5973634"/>
                  <a:pt x="2925949" y="5933095"/>
                  <a:pt x="2705301" y="5940000"/>
                </a:cubicBezTo>
                <a:cubicBezTo>
                  <a:pt x="2484653" y="5946905"/>
                  <a:pt x="2273959" y="5969590"/>
                  <a:pt x="1913672" y="5940000"/>
                </a:cubicBezTo>
                <a:cubicBezTo>
                  <a:pt x="1553385" y="5910410"/>
                  <a:pt x="1414100" y="5944501"/>
                  <a:pt x="1231234" y="5940000"/>
                </a:cubicBezTo>
                <a:cubicBezTo>
                  <a:pt x="1048368" y="5935499"/>
                  <a:pt x="639134" y="5934053"/>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525249" h="5940000" stroke="0" extrusionOk="0">
                <a:moveTo>
                  <a:pt x="0" y="303118"/>
                </a:moveTo>
                <a:cubicBezTo>
                  <a:pt x="-13170" y="163376"/>
                  <a:pt x="162397" y="6766"/>
                  <a:pt x="303118" y="0"/>
                </a:cubicBezTo>
                <a:cubicBezTo>
                  <a:pt x="459833" y="-16578"/>
                  <a:pt x="581021" y="7847"/>
                  <a:pt x="767176" y="0"/>
                </a:cubicBezTo>
                <a:cubicBezTo>
                  <a:pt x="953331" y="-7847"/>
                  <a:pt x="1102126" y="17425"/>
                  <a:pt x="1340424" y="0"/>
                </a:cubicBezTo>
                <a:cubicBezTo>
                  <a:pt x="1578722" y="-17425"/>
                  <a:pt x="1972047" y="-3734"/>
                  <a:pt x="2241243" y="0"/>
                </a:cubicBezTo>
                <a:cubicBezTo>
                  <a:pt x="2510439" y="3734"/>
                  <a:pt x="2664794" y="26410"/>
                  <a:pt x="3032871" y="0"/>
                </a:cubicBezTo>
                <a:cubicBezTo>
                  <a:pt x="3400948" y="-26410"/>
                  <a:pt x="3519204" y="-38522"/>
                  <a:pt x="3933690" y="0"/>
                </a:cubicBezTo>
                <a:cubicBezTo>
                  <a:pt x="4348176" y="38522"/>
                  <a:pt x="4235395" y="15868"/>
                  <a:pt x="4397748" y="0"/>
                </a:cubicBezTo>
                <a:cubicBezTo>
                  <a:pt x="4560101" y="-15868"/>
                  <a:pt x="4850533" y="-16231"/>
                  <a:pt x="4970996" y="0"/>
                </a:cubicBezTo>
                <a:cubicBezTo>
                  <a:pt x="5091459" y="16231"/>
                  <a:pt x="5491522" y="38318"/>
                  <a:pt x="5762625" y="0"/>
                </a:cubicBezTo>
                <a:cubicBezTo>
                  <a:pt x="6033728" y="-38318"/>
                  <a:pt x="6041334" y="10911"/>
                  <a:pt x="6117492" y="0"/>
                </a:cubicBezTo>
                <a:cubicBezTo>
                  <a:pt x="6193650" y="-10911"/>
                  <a:pt x="6377952" y="20302"/>
                  <a:pt x="6581550" y="0"/>
                </a:cubicBezTo>
                <a:cubicBezTo>
                  <a:pt x="6785148" y="-20302"/>
                  <a:pt x="7046696" y="-9688"/>
                  <a:pt x="7482369" y="0"/>
                </a:cubicBezTo>
                <a:cubicBezTo>
                  <a:pt x="7918042" y="9688"/>
                  <a:pt x="7701057" y="1577"/>
                  <a:pt x="7837237" y="0"/>
                </a:cubicBezTo>
                <a:cubicBezTo>
                  <a:pt x="7973417" y="-1577"/>
                  <a:pt x="8192979" y="-18335"/>
                  <a:pt x="8519675" y="0"/>
                </a:cubicBezTo>
                <a:cubicBezTo>
                  <a:pt x="8846371" y="18335"/>
                  <a:pt x="8755195" y="18582"/>
                  <a:pt x="8983733" y="0"/>
                </a:cubicBezTo>
                <a:cubicBezTo>
                  <a:pt x="9212271" y="-18582"/>
                  <a:pt x="9562827" y="19253"/>
                  <a:pt x="9775362" y="0"/>
                </a:cubicBezTo>
                <a:cubicBezTo>
                  <a:pt x="9987897" y="-19253"/>
                  <a:pt x="10632084" y="-46450"/>
                  <a:pt x="11222131" y="0"/>
                </a:cubicBezTo>
                <a:cubicBezTo>
                  <a:pt x="11388890" y="23772"/>
                  <a:pt x="11529038" y="152892"/>
                  <a:pt x="11525249" y="303118"/>
                </a:cubicBezTo>
                <a:cubicBezTo>
                  <a:pt x="11559371" y="564935"/>
                  <a:pt x="11552176" y="822649"/>
                  <a:pt x="11525249" y="1023176"/>
                </a:cubicBezTo>
                <a:cubicBezTo>
                  <a:pt x="11498322" y="1223703"/>
                  <a:pt x="11552745" y="1394257"/>
                  <a:pt x="11525249" y="1636559"/>
                </a:cubicBezTo>
                <a:cubicBezTo>
                  <a:pt x="11497753" y="1878861"/>
                  <a:pt x="11533758" y="2079534"/>
                  <a:pt x="11525249" y="2196604"/>
                </a:cubicBezTo>
                <a:cubicBezTo>
                  <a:pt x="11516740" y="2313674"/>
                  <a:pt x="11511437" y="2633801"/>
                  <a:pt x="11525249" y="2756649"/>
                </a:cubicBezTo>
                <a:cubicBezTo>
                  <a:pt x="11539061" y="2879497"/>
                  <a:pt x="11497725" y="3142314"/>
                  <a:pt x="11525249" y="3316695"/>
                </a:cubicBezTo>
                <a:cubicBezTo>
                  <a:pt x="11552773" y="3491076"/>
                  <a:pt x="11518837" y="3702272"/>
                  <a:pt x="11525249" y="3930078"/>
                </a:cubicBezTo>
                <a:cubicBezTo>
                  <a:pt x="11531661" y="4157884"/>
                  <a:pt x="11551026" y="4341332"/>
                  <a:pt x="11525249" y="4543460"/>
                </a:cubicBezTo>
                <a:cubicBezTo>
                  <a:pt x="11499472" y="4745588"/>
                  <a:pt x="11491166" y="5415548"/>
                  <a:pt x="11525249" y="5636882"/>
                </a:cubicBezTo>
                <a:cubicBezTo>
                  <a:pt x="11497457" y="5810680"/>
                  <a:pt x="11414338" y="5938000"/>
                  <a:pt x="11222131" y="5940000"/>
                </a:cubicBezTo>
                <a:cubicBezTo>
                  <a:pt x="10885667" y="5966603"/>
                  <a:pt x="10745597" y="5963638"/>
                  <a:pt x="10321312" y="5940000"/>
                </a:cubicBezTo>
                <a:cubicBezTo>
                  <a:pt x="9897027" y="5916362"/>
                  <a:pt x="9840070" y="5944846"/>
                  <a:pt x="9529684" y="5940000"/>
                </a:cubicBezTo>
                <a:cubicBezTo>
                  <a:pt x="9219298" y="5935154"/>
                  <a:pt x="8866247" y="5969463"/>
                  <a:pt x="8628865" y="5940000"/>
                </a:cubicBezTo>
                <a:cubicBezTo>
                  <a:pt x="8391483" y="5910537"/>
                  <a:pt x="8350666" y="5950716"/>
                  <a:pt x="8273997" y="5940000"/>
                </a:cubicBezTo>
                <a:cubicBezTo>
                  <a:pt x="8197328" y="5929284"/>
                  <a:pt x="7874921" y="5933186"/>
                  <a:pt x="7482369" y="5940000"/>
                </a:cubicBezTo>
                <a:cubicBezTo>
                  <a:pt x="7089817" y="5946814"/>
                  <a:pt x="6860702" y="5961178"/>
                  <a:pt x="6690741" y="5940000"/>
                </a:cubicBezTo>
                <a:cubicBezTo>
                  <a:pt x="6520780" y="5918822"/>
                  <a:pt x="6093502" y="5970343"/>
                  <a:pt x="5899112" y="5940000"/>
                </a:cubicBezTo>
                <a:cubicBezTo>
                  <a:pt x="5704722" y="5909657"/>
                  <a:pt x="5605110" y="5959667"/>
                  <a:pt x="5325864" y="5940000"/>
                </a:cubicBezTo>
                <a:cubicBezTo>
                  <a:pt x="5046618" y="5920333"/>
                  <a:pt x="4874733" y="5959678"/>
                  <a:pt x="4643426" y="5940000"/>
                </a:cubicBezTo>
                <a:cubicBezTo>
                  <a:pt x="4412119" y="5920322"/>
                  <a:pt x="4402803" y="5938589"/>
                  <a:pt x="4288558" y="5940000"/>
                </a:cubicBezTo>
                <a:cubicBezTo>
                  <a:pt x="4174313" y="5941411"/>
                  <a:pt x="4083390" y="5938546"/>
                  <a:pt x="3933690" y="5940000"/>
                </a:cubicBezTo>
                <a:cubicBezTo>
                  <a:pt x="3783990" y="5941454"/>
                  <a:pt x="3461728" y="5926379"/>
                  <a:pt x="3032871" y="5940000"/>
                </a:cubicBezTo>
                <a:cubicBezTo>
                  <a:pt x="2604014" y="5953621"/>
                  <a:pt x="2671088" y="5938460"/>
                  <a:pt x="2459623" y="5940000"/>
                </a:cubicBezTo>
                <a:cubicBezTo>
                  <a:pt x="2248158" y="5941540"/>
                  <a:pt x="1951197" y="5907380"/>
                  <a:pt x="1558804" y="5940000"/>
                </a:cubicBezTo>
                <a:cubicBezTo>
                  <a:pt x="1166411" y="5972620"/>
                  <a:pt x="555725" y="5958943"/>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12" name="Group 11">
            <a:extLst>
              <a:ext uri="{FF2B5EF4-FFF2-40B4-BE49-F238E27FC236}">
                <a16:creationId xmlns:a16="http://schemas.microsoft.com/office/drawing/2014/main" id="{02FE7544-35A9-17F5-D625-D9A17027BFE9}"/>
              </a:ext>
            </a:extLst>
          </p:cNvPr>
          <p:cNvGrpSpPr/>
          <p:nvPr/>
        </p:nvGrpSpPr>
        <p:grpSpPr>
          <a:xfrm>
            <a:off x="515999" y="0"/>
            <a:ext cx="5392587" cy="1044000"/>
            <a:chOff x="515999" y="0"/>
            <a:chExt cx="5392587" cy="1044000"/>
          </a:xfrm>
        </p:grpSpPr>
        <p:sp>
          <p:nvSpPr>
            <p:cNvPr id="13" name="Rectangle: Rounded Corners 12">
              <a:extLst>
                <a:ext uri="{FF2B5EF4-FFF2-40B4-BE49-F238E27FC236}">
                  <a16:creationId xmlns:a16="http://schemas.microsoft.com/office/drawing/2014/main" id="{74EAD867-2E8E-7F79-7F26-17E6BAF8C683}"/>
                </a:ext>
              </a:extLst>
            </p:cNvPr>
            <p:cNvSpPr/>
            <p:nvPr/>
          </p:nvSpPr>
          <p:spPr>
            <a:xfrm>
              <a:off x="652586" y="458999"/>
              <a:ext cx="5256000" cy="574473"/>
            </a:xfrm>
            <a:custGeom>
              <a:avLst/>
              <a:gdLst>
                <a:gd name="csX0" fmla="*/ 0 w 5256000"/>
                <a:gd name="csY0" fmla="*/ 82942 h 574473"/>
                <a:gd name="csX1" fmla="*/ 82942 w 5256000"/>
                <a:gd name="csY1" fmla="*/ 0 h 574473"/>
                <a:gd name="csX2" fmla="*/ 5173058 w 5256000"/>
                <a:gd name="csY2" fmla="*/ 0 h 574473"/>
                <a:gd name="csX3" fmla="*/ 5256000 w 5256000"/>
                <a:gd name="csY3" fmla="*/ 82942 h 574473"/>
                <a:gd name="csX4" fmla="*/ 5256000 w 5256000"/>
                <a:gd name="csY4" fmla="*/ 491531 h 574473"/>
                <a:gd name="csX5" fmla="*/ 5173058 w 5256000"/>
                <a:gd name="csY5" fmla="*/ 574473 h 574473"/>
                <a:gd name="csX6" fmla="*/ 82942 w 5256000"/>
                <a:gd name="csY6" fmla="*/ 574473 h 574473"/>
                <a:gd name="csX7" fmla="*/ 0 w 5256000"/>
                <a:gd name="csY7" fmla="*/ 491531 h 574473"/>
                <a:gd name="csX8" fmla="*/ 0 w 525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256000" h="574473" fill="none" extrusionOk="0">
                  <a:moveTo>
                    <a:pt x="0" y="82942"/>
                  </a:moveTo>
                  <a:cubicBezTo>
                    <a:pt x="-4220" y="31159"/>
                    <a:pt x="29000" y="2771"/>
                    <a:pt x="82942" y="0"/>
                  </a:cubicBezTo>
                  <a:cubicBezTo>
                    <a:pt x="2204230" y="-92351"/>
                    <a:pt x="3584356" y="104030"/>
                    <a:pt x="5173058" y="0"/>
                  </a:cubicBezTo>
                  <a:cubicBezTo>
                    <a:pt x="5217008" y="2172"/>
                    <a:pt x="5259811" y="29465"/>
                    <a:pt x="5256000" y="82942"/>
                  </a:cubicBezTo>
                  <a:cubicBezTo>
                    <a:pt x="5247915" y="244919"/>
                    <a:pt x="5242797" y="382450"/>
                    <a:pt x="5256000" y="491531"/>
                  </a:cubicBezTo>
                  <a:cubicBezTo>
                    <a:pt x="5255626" y="542904"/>
                    <a:pt x="5213905" y="567011"/>
                    <a:pt x="5173058" y="574473"/>
                  </a:cubicBezTo>
                  <a:cubicBezTo>
                    <a:pt x="3834874" y="437847"/>
                    <a:pt x="1465670" y="565650"/>
                    <a:pt x="82942" y="574473"/>
                  </a:cubicBezTo>
                  <a:cubicBezTo>
                    <a:pt x="37508" y="567174"/>
                    <a:pt x="2781" y="542620"/>
                    <a:pt x="0" y="491531"/>
                  </a:cubicBezTo>
                  <a:cubicBezTo>
                    <a:pt x="24640" y="405180"/>
                    <a:pt x="-27775" y="183803"/>
                    <a:pt x="0" y="82942"/>
                  </a:cubicBezTo>
                  <a:close/>
                </a:path>
                <a:path w="5256000" h="574473" stroke="0" extrusionOk="0">
                  <a:moveTo>
                    <a:pt x="0" y="82942"/>
                  </a:moveTo>
                  <a:cubicBezTo>
                    <a:pt x="148" y="37911"/>
                    <a:pt x="32618" y="-6924"/>
                    <a:pt x="82942" y="0"/>
                  </a:cubicBezTo>
                  <a:cubicBezTo>
                    <a:pt x="1930949" y="-168373"/>
                    <a:pt x="3744677" y="-141978"/>
                    <a:pt x="5173058" y="0"/>
                  </a:cubicBezTo>
                  <a:cubicBezTo>
                    <a:pt x="5217402" y="1693"/>
                    <a:pt x="5258644" y="35760"/>
                    <a:pt x="5256000" y="82942"/>
                  </a:cubicBezTo>
                  <a:cubicBezTo>
                    <a:pt x="5242215" y="283589"/>
                    <a:pt x="5219465" y="429706"/>
                    <a:pt x="5256000" y="491531"/>
                  </a:cubicBezTo>
                  <a:cubicBezTo>
                    <a:pt x="5252089" y="543285"/>
                    <a:pt x="5223490" y="577198"/>
                    <a:pt x="5173058" y="574473"/>
                  </a:cubicBezTo>
                  <a:cubicBezTo>
                    <a:pt x="3506827" y="662374"/>
                    <a:pt x="203537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solidFill>
                  <a:srgbClr val="FFF9A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9766C9B-EBD9-1FC7-C93D-9B5D7DC3BE0B}"/>
                </a:ext>
              </a:extLst>
            </p:cNvPr>
            <p:cNvSpPr txBox="1"/>
            <p:nvPr/>
          </p:nvSpPr>
          <p:spPr>
            <a:xfrm>
              <a:off x="1918549" y="397669"/>
              <a:ext cx="3659291" cy="523220"/>
            </a:xfrm>
            <a:prstGeom prst="rect">
              <a:avLst/>
            </a:prstGeom>
            <a:noFill/>
          </p:spPr>
          <p:txBody>
            <a:bodyPr wrap="square" rtlCol="0">
              <a:spAutoFit/>
            </a:bodyPr>
            <a:lstStyle/>
            <a:p>
              <a:r>
                <a:rPr lang="en-US" sz="2800">
                  <a:ln w="0"/>
                  <a:solidFill>
                    <a:srgbClr val="4C7716"/>
                  </a:solidFill>
                  <a:latin typeface="Arial" panose="020B0604020202020204" pitchFamily="34" charset="0"/>
                  <a:ea typeface="LNTH-LuoLuoNotangYuanTi 1" pitchFamily="2" charset="-128"/>
                  <a:cs typeface="Arial" panose="020B0604020202020204" pitchFamily="34" charset="0"/>
                </a:rPr>
                <a:t>Từ và câu ứng dụng</a:t>
              </a:r>
              <a:endParaRPr lang="en-US" sz="28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C2FBD9E-9E76-7D22-78A9-41A455E6392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 name="Picture 1">
            <a:extLst>
              <a:ext uri="{FF2B5EF4-FFF2-40B4-BE49-F238E27FC236}">
                <a16:creationId xmlns:a16="http://schemas.microsoft.com/office/drawing/2014/main" id="{989B49CE-4450-4AE4-A167-2E418D81ECA8}"/>
              </a:ext>
            </a:extLst>
          </p:cNvPr>
          <p:cNvPicPr>
            <a:picLocks noChangeAspect="1"/>
          </p:cNvPicPr>
          <p:nvPr/>
        </p:nvPicPr>
        <p:blipFill>
          <a:blip r:embed="rId3"/>
          <a:stretch>
            <a:fillRect/>
          </a:stretch>
        </p:blipFill>
        <p:spPr>
          <a:xfrm>
            <a:off x="515999" y="1779216"/>
            <a:ext cx="11038681" cy="3768627"/>
          </a:xfrm>
          <a:prstGeom prst="rect">
            <a:avLst/>
          </a:prstGeom>
        </p:spPr>
      </p:pic>
      <p:sp>
        <p:nvSpPr>
          <p:cNvPr id="16" name="Rectangle 15">
            <a:extLst>
              <a:ext uri="{FF2B5EF4-FFF2-40B4-BE49-F238E27FC236}">
                <a16:creationId xmlns:a16="http://schemas.microsoft.com/office/drawing/2014/main" id="{C5BDB3B0-DD1F-4DD5-869D-D9C0C0726119}"/>
              </a:ext>
            </a:extLst>
          </p:cNvPr>
          <p:cNvSpPr/>
          <p:nvPr/>
        </p:nvSpPr>
        <p:spPr>
          <a:xfrm>
            <a:off x="57396" y="91781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pic>
        <p:nvPicPr>
          <p:cNvPr id="17" name="Ô li">
            <a:extLst>
              <a:ext uri="{FF2B5EF4-FFF2-40B4-BE49-F238E27FC236}">
                <a16:creationId xmlns:a16="http://schemas.microsoft.com/office/drawing/2014/main" id="{77DDD17D-4845-45C2-926D-1FEE01F9F0B4}"/>
              </a:ext>
            </a:extLst>
          </p:cNvPr>
          <p:cNvPicPr>
            <a:picLocks noChangeAspect="1"/>
          </p:cNvPicPr>
          <p:nvPr/>
        </p:nvPicPr>
        <p:blipFill rotWithShape="1">
          <a:blip r:embed="rId4">
            <a:extLst>
              <a:ext uri="{28A0092B-C50C-407E-A947-70E740481C1C}">
                <a14:useLocalDpi xmlns:a14="http://schemas.microsoft.com/office/drawing/2010/main" val="0"/>
              </a:ext>
            </a:extLst>
          </a:blip>
          <a:srcRect r="13335" b="30681"/>
          <a:stretch/>
        </p:blipFill>
        <p:spPr>
          <a:xfrm>
            <a:off x="-7250" y="10769447"/>
            <a:ext cx="11913499" cy="4123303"/>
          </a:xfrm>
          <a:prstGeom prst="rect">
            <a:avLst/>
          </a:prstGeom>
        </p:spPr>
      </p:pic>
      <p:sp>
        <p:nvSpPr>
          <p:cNvPr id="18" name="Tập viết 1">
            <a:extLst>
              <a:ext uri="{FF2B5EF4-FFF2-40B4-BE49-F238E27FC236}">
                <a16:creationId xmlns:a16="http://schemas.microsoft.com/office/drawing/2014/main" id="{9DCFB506-3E7A-4E41-822C-F5A423704B74}"/>
              </a:ext>
            </a:extLst>
          </p:cNvPr>
          <p:cNvSpPr txBox="1"/>
          <p:nvPr/>
        </p:nvSpPr>
        <p:spPr>
          <a:xfrm>
            <a:off x="57396" y="11704868"/>
            <a:ext cx="7183384" cy="759119"/>
          </a:xfrm>
          <a:prstGeom prst="rect">
            <a:avLst/>
          </a:prstGeom>
          <a:noFill/>
        </p:spPr>
        <p:txBody>
          <a:bodyPr wrap="square" rtlCol="0">
            <a:spAutoFit/>
          </a:bodyPr>
          <a:lstStyle/>
          <a:p>
            <a:pPr defTabSz="914377"/>
            <a:r>
              <a:rPr lang="vi-VN" sz="4333" b="1">
                <a:solidFill>
                  <a:prstClr val="black"/>
                </a:solidFill>
                <a:latin typeface="HP001" panose="020B0603050302020204" pitchFamily="34" charset="0"/>
                <a:ea typeface="HP001" panose="020B0603050302020204" pitchFamily="34" charset="0"/>
              </a:rPr>
              <a:t>   PhȯȰ Ǥɲʏ </a:t>
            </a:r>
            <a:r>
              <a:rPr lang="el-GR" sz="4333" b="1">
                <a:solidFill>
                  <a:prstClr val="black"/>
                </a:solidFill>
                <a:latin typeface="HP001" panose="020B0603050302020204" pitchFamily="34" charset="0"/>
                <a:ea typeface="HP001" panose="020B0603050302020204" pitchFamily="34" charset="0"/>
              </a:rPr>
              <a:t>ύ</a:t>
            </a:r>
            <a:r>
              <a:rPr lang="vi-VN" sz="4333" b="1">
                <a:solidFill>
                  <a:prstClr val="black"/>
                </a:solidFill>
                <a:latin typeface="HP001" panose="020B0603050302020204" pitchFamily="34" charset="0"/>
                <a:ea typeface="HP001" panose="020B0603050302020204" pitchFamily="34" charset="0"/>
              </a:rPr>
              <a:t>Łó</a:t>
            </a:r>
            <a:r>
              <a:rPr lang="el-GR" sz="4333" b="1">
                <a:solidFill>
                  <a:prstClr val="black"/>
                </a:solidFill>
                <a:latin typeface="HP001" panose="020B0603050302020204" pitchFamily="34" charset="0"/>
                <a:ea typeface="HP001" panose="020B0603050302020204" pitchFamily="34" charset="0"/>
              </a:rPr>
              <a:t>Τή </a:t>
            </a:r>
          </a:p>
        </p:txBody>
      </p:sp>
      <p:sp>
        <p:nvSpPr>
          <p:cNvPr id="22" name="Tập viết 2">
            <a:extLst>
              <a:ext uri="{FF2B5EF4-FFF2-40B4-BE49-F238E27FC236}">
                <a16:creationId xmlns:a16="http://schemas.microsoft.com/office/drawing/2014/main" id="{9F86606D-7D74-4591-90A3-C7CD6FD0CC9E}"/>
              </a:ext>
            </a:extLst>
          </p:cNvPr>
          <p:cNvSpPr txBox="1"/>
          <p:nvPr/>
        </p:nvSpPr>
        <p:spPr>
          <a:xfrm>
            <a:off x="163304" y="12608111"/>
            <a:ext cx="10886313" cy="759119"/>
          </a:xfrm>
          <a:prstGeom prst="rect">
            <a:avLst/>
          </a:prstGeom>
          <a:noFill/>
        </p:spPr>
        <p:txBody>
          <a:bodyPr wrap="none" rtlCol="0">
            <a:spAutoFit/>
          </a:bodyPr>
          <a:lstStyle/>
          <a:p>
            <a:pPr defTabSz="914377"/>
            <a:r>
              <a:rPr lang="vi-VN" sz="4333" b="1">
                <a:solidFill>
                  <a:prstClr val="black"/>
                </a:solidFill>
                <a:latin typeface="HP001" panose="020B0603050302020204" pitchFamily="34" charset="0"/>
                <a:ea typeface="HP001" panose="020B0603050302020204" pitchFamily="34" charset="0"/>
              </a:rPr>
              <a:t>   Co</a:t>
            </a:r>
            <a:r>
              <a:rPr lang="el-GR" sz="4333" b="1">
                <a:solidFill>
                  <a:prstClr val="black"/>
                </a:solidFill>
                <a:latin typeface="HP001" panose="020B0603050302020204" pitchFamily="34" charset="0"/>
                <a:ea typeface="HP001" panose="020B0603050302020204" pitchFamily="34" charset="0"/>
              </a:rPr>
              <a:t>Ϊ </a:t>
            </a:r>
            <a:r>
              <a:rPr lang="vi-VN" sz="4333" b="1">
                <a:solidFill>
                  <a:prstClr val="black"/>
                </a:solidFill>
                <a:latin typeface="HP001" panose="020B0603050302020204" pitchFamily="34" charset="0"/>
                <a:ea typeface="HP001" panose="020B0603050302020204" pitchFamily="34" charset="0"/>
              </a:rPr>
              <a:t>cua Ǻá</a:t>
            </a:r>
            <a:r>
              <a:rPr lang="el-GR" sz="4333" b="1">
                <a:solidFill>
                  <a:prstClr val="black"/>
                </a:solidFill>
                <a:latin typeface="HP001" panose="020B0603050302020204" pitchFamily="34" charset="0"/>
                <a:ea typeface="HP001" panose="020B0603050302020204" pitchFamily="34" charset="0"/>
              </a:rPr>
              <a:t>Ἣ </a:t>
            </a:r>
            <a:r>
              <a:rPr lang="vi-VN" sz="4333" b="1">
                <a:solidFill>
                  <a:prstClr val="black"/>
                </a:solidFill>
                <a:latin typeface="HP001" panose="020B0603050302020204" pitchFamily="34" charset="0"/>
                <a:ea typeface="HP001" panose="020B0603050302020204" pitchFamily="34" charset="0"/>
              </a:rPr>
              <a:t>ȤƖ giúp ba </a:t>
            </a:r>
            <a:r>
              <a:rPr lang="el-GR" sz="4333" b="1">
                <a:solidFill>
                  <a:prstClr val="black"/>
                </a:solidFill>
                <a:latin typeface="HP001" panose="020B0603050302020204" pitchFamily="34" charset="0"/>
                <a:ea typeface="HP001" panose="020B0603050302020204" pitchFamily="34" charset="0"/>
              </a:rPr>
              <a:t>Ε</a:t>
            </a:r>
            <a:r>
              <a:rPr lang="vi-VN" sz="4333" b="1">
                <a:solidFill>
                  <a:prstClr val="black"/>
                </a:solidFill>
                <a:latin typeface="HP001" panose="020B0603050302020204" pitchFamily="34" charset="0"/>
                <a:ea typeface="HP001" panose="020B0603050302020204" pitchFamily="34" charset="0"/>
              </a:rPr>
              <a:t>Ẓ </a:t>
            </a:r>
            <a:r>
              <a:rPr lang="el-GR" sz="4333" b="1">
                <a:solidFill>
                  <a:prstClr val="black"/>
                </a:solidFill>
                <a:latin typeface="HP001" panose="020B0603050302020204" pitchFamily="34" charset="0"/>
                <a:ea typeface="HP001" panose="020B0603050302020204" pitchFamily="34" charset="0"/>
              </a:rPr>
              <a:t>κ</a:t>
            </a:r>
            <a:r>
              <a:rPr lang="vi-VN" sz="4333" b="1">
                <a:solidFill>
                  <a:prstClr val="black"/>
                </a:solidFill>
                <a:latin typeface="HP001" panose="020B0603050302020204" pitchFamily="34" charset="0"/>
                <a:ea typeface="HP001" panose="020B0603050302020204" pitchFamily="34" charset="0"/>
              </a:rPr>
              <a:t>u ẘo</a:t>
            </a:r>
            <a:r>
              <a:rPr lang="el-GR" sz="4333" b="1">
                <a:solidFill>
                  <a:prstClr val="black"/>
                </a:solidFill>
                <a:latin typeface="HP001" panose="020B0603050302020204" pitchFamily="34" charset="0"/>
                <a:ea typeface="HP001" panose="020B0603050302020204" pitchFamily="34" charset="0"/>
              </a:rPr>
              <a:t>Ο</a:t>
            </a:r>
            <a:r>
              <a:rPr lang="vi-VN" sz="4333" b="1">
                <a:solidFill>
                  <a:prstClr val="black"/>
                </a:solidFill>
                <a:latin typeface="HP001" panose="020B0603050302020204" pitchFamily="34" charset="0"/>
                <a:ea typeface="HP001" panose="020B0603050302020204" pitchFamily="34" charset="0"/>
              </a:rPr>
              <a:t>ạ</a:t>
            </a:r>
            <a:r>
              <a:rPr lang="el-GR" sz="4333" b="1">
                <a:solidFill>
                  <a:prstClr val="black"/>
                </a:solidFill>
                <a:latin typeface="HP001" panose="020B0603050302020204" pitchFamily="34" charset="0"/>
                <a:ea typeface="HP001" panose="020B0603050302020204" pitchFamily="34" charset="0"/>
              </a:rPr>
              <a:t>ε </a:t>
            </a:r>
            <a:r>
              <a:rPr lang="vi-VN" sz="4333" b="1">
                <a:solidFill>
                  <a:prstClr val="black"/>
                </a:solidFill>
                <a:latin typeface="HP001" panose="020B0603050302020204" pitchFamily="34" charset="0"/>
                <a:ea typeface="HP001" panose="020B0603050302020204" pitchFamily="34" charset="0"/>
              </a:rPr>
              <a:t>ẚúa</a:t>
            </a:r>
            <a:endParaRPr lang="el-GR" sz="4333" b="1">
              <a:solidFill>
                <a:prstClr val="black"/>
              </a:solidFill>
              <a:latin typeface="HP001" panose="020B0603050302020204" pitchFamily="34" charset="0"/>
              <a:ea typeface="HP001" panose="020B0603050302020204" pitchFamily="34" charset="0"/>
            </a:endParaRPr>
          </a:p>
        </p:txBody>
      </p:sp>
      <p:pic>
        <p:nvPicPr>
          <p:cNvPr id="23" name="Kí hiệu - Viết">
            <a:extLst>
              <a:ext uri="{FF2B5EF4-FFF2-40B4-BE49-F238E27FC236}">
                <a16:creationId xmlns:a16="http://schemas.microsoft.com/office/drawing/2014/main" id="{76F789AE-D509-4E69-8636-DF9CEABB222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774" y="9951423"/>
            <a:ext cx="804669" cy="725109"/>
          </a:xfrm>
          <a:prstGeom prst="rect">
            <a:avLst/>
          </a:prstGeom>
        </p:spPr>
      </p:pic>
      <p:sp>
        <p:nvSpPr>
          <p:cNvPr id="24" name="Tập viết 2">
            <a:extLst>
              <a:ext uri="{FF2B5EF4-FFF2-40B4-BE49-F238E27FC236}">
                <a16:creationId xmlns:a16="http://schemas.microsoft.com/office/drawing/2014/main" id="{A9ACCCD9-BCC0-4574-A359-F60106C92806}"/>
              </a:ext>
            </a:extLst>
          </p:cNvPr>
          <p:cNvSpPr txBox="1"/>
          <p:nvPr/>
        </p:nvSpPr>
        <p:spPr>
          <a:xfrm>
            <a:off x="57396" y="13503653"/>
            <a:ext cx="3132589" cy="759119"/>
          </a:xfrm>
          <a:prstGeom prst="rect">
            <a:avLst/>
          </a:prstGeom>
          <a:noFill/>
        </p:spPr>
        <p:txBody>
          <a:bodyPr wrap="none" rtlCol="0">
            <a:spAutoFit/>
          </a:bodyPr>
          <a:lstStyle/>
          <a:p>
            <a:pPr defTabSz="914377"/>
            <a:r>
              <a:rPr lang="el-GR" sz="4333" b="1">
                <a:solidFill>
                  <a:prstClr val="black"/>
                </a:solidFill>
                <a:latin typeface="HP001" panose="020B0603050302020204" pitchFamily="34" charset="0"/>
                <a:ea typeface="HP001" panose="020B0603050302020204" pitchFamily="34" charset="0"/>
              </a:rPr>
              <a:t>η</a:t>
            </a:r>
            <a:r>
              <a:rPr lang="vi-VN" sz="4333" b="1">
                <a:solidFill>
                  <a:prstClr val="black"/>
                </a:solidFill>
                <a:latin typeface="HP001" panose="020B0603050302020204" pitchFamily="34" charset="0"/>
                <a:ea typeface="HP001" panose="020B0603050302020204" pitchFamily="34" charset="0"/>
              </a:rPr>
              <a:t>ȯʏ ẘơ</a:t>
            </a:r>
            <a:r>
              <a:rPr lang="el-GR" sz="4333" b="1">
                <a:solidFill>
                  <a:prstClr val="black"/>
                </a:solidFill>
                <a:latin typeface="HP001" panose="020B0603050302020204" pitchFamily="34" charset="0"/>
                <a:ea typeface="HP001" panose="020B0603050302020204" pitchFamily="34" charset="0"/>
              </a:rPr>
              <a:t>Ϊ. </a:t>
            </a:r>
          </a:p>
        </p:txBody>
      </p:sp>
    </p:spTree>
    <p:extLst>
      <p:ext uri="{BB962C8B-B14F-4D97-AF65-F5344CB8AC3E}">
        <p14:creationId xmlns:p14="http://schemas.microsoft.com/office/powerpoint/2010/main" val="4173915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vertical)">
                                      <p:cBhvr>
                                        <p:cTn id="11" dur="75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Effect transition="in" filter="fade">
                                      <p:cBhvr>
                                        <p:cTn id="16" dur="750"/>
                                        <p:tgtEl>
                                          <p:spTgt spid="18"/>
                                        </p:tgtEl>
                                      </p:cBhvr>
                                    </p:animEffect>
                                  </p:childTnLst>
                                </p:cTn>
                              </p:par>
                            </p:childTnLst>
                          </p:cTn>
                        </p:par>
                        <p:par>
                          <p:cTn id="17" fill="hold">
                            <p:stCondLst>
                              <p:cond delay="1575"/>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22"/>
                                        </p:tgtEl>
                                        <p:attrNameLst>
                                          <p:attrName>style.visibility</p:attrName>
                                        </p:attrNameLst>
                                      </p:cBhvr>
                                      <p:to>
                                        <p:strVal val="visible"/>
                                      </p:to>
                                    </p:set>
                                    <p:animEffect transition="in" filter="fade">
                                      <p:cBhvr>
                                        <p:cTn id="20" dur="750"/>
                                        <p:tgtEl>
                                          <p:spTgt spid="22"/>
                                        </p:tgtEl>
                                      </p:cBhvr>
                                    </p:animEffect>
                                  </p:childTnLst>
                                </p:cTn>
                              </p:par>
                            </p:childTnLst>
                          </p:cTn>
                        </p:par>
                        <p:par>
                          <p:cTn id="21" fill="hold">
                            <p:stCondLst>
                              <p:cond delay="4425"/>
                            </p:stCondLst>
                            <p:childTnLst>
                              <p:par>
                                <p:cTn id="22" presetID="26" presetClass="emph" presetSubtype="0" fill="hold" nodeType="afterEffect">
                                  <p:stCondLst>
                                    <p:cond delay="0"/>
                                  </p:stCondLst>
                                  <p:childTnLst>
                                    <p:animEffect transition="out" filter="fade">
                                      <p:cBhvr>
                                        <p:cTn id="23" dur="500" tmFilter="0, 0; .2, .5; .8, .5; 1, 0"/>
                                        <p:tgtEl>
                                          <p:spTgt spid="23"/>
                                        </p:tgtEl>
                                      </p:cBhvr>
                                    </p:animEffect>
                                    <p:animScale>
                                      <p:cBhvr>
                                        <p:cTn id="24" dur="250" autoRev="1" fill="hold"/>
                                        <p:tgtEl>
                                          <p:spTgt spid="23"/>
                                        </p:tgtEl>
                                      </p:cBhvr>
                                      <p:by x="105000" y="105000"/>
                                    </p:animScale>
                                  </p:childTnLst>
                                </p:cTn>
                              </p:par>
                            </p:childTnLst>
                          </p:cTn>
                        </p:par>
                        <p:par>
                          <p:cTn id="25" fill="hold">
                            <p:stCondLst>
                              <p:cond delay="4925"/>
                            </p:stCondLst>
                            <p:childTnLst>
                              <p:par>
                                <p:cTn id="26" presetID="10" presetClass="entr" presetSubtype="0" fill="hold" grpId="0" nodeType="after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Effect transition="in" filter="fade">
                                      <p:cBhvr>
                                        <p:cTn id="28"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A751001-6D50-39F0-BA2D-83A8082F1E4F}"/>
              </a:ext>
            </a:extLst>
          </p:cNvPr>
          <p:cNvSpPr/>
          <p:nvPr/>
        </p:nvSpPr>
        <p:spPr>
          <a:xfrm>
            <a:off x="515999"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6" name="Group 5">
            <a:extLst>
              <a:ext uri="{FF2B5EF4-FFF2-40B4-BE49-F238E27FC236}">
                <a16:creationId xmlns:a16="http://schemas.microsoft.com/office/drawing/2014/main" id="{2DFE7507-6002-201C-C027-8BF272F984C3}"/>
              </a:ext>
            </a:extLst>
          </p:cNvPr>
          <p:cNvGrpSpPr/>
          <p:nvPr/>
        </p:nvGrpSpPr>
        <p:grpSpPr>
          <a:xfrm>
            <a:off x="515999" y="0"/>
            <a:ext cx="4312587" cy="1044000"/>
            <a:chOff x="515999" y="0"/>
            <a:chExt cx="4312587" cy="1044000"/>
          </a:xfrm>
        </p:grpSpPr>
        <p:sp>
          <p:nvSpPr>
            <p:cNvPr id="9" name="Rectangle: Rounded Corners 8">
              <a:extLst>
                <a:ext uri="{FF2B5EF4-FFF2-40B4-BE49-F238E27FC236}">
                  <a16:creationId xmlns:a16="http://schemas.microsoft.com/office/drawing/2014/main" id="{7325416C-2837-EB5F-2D33-09654E2CBF08}"/>
                </a:ext>
              </a:extLst>
            </p:cNvPr>
            <p:cNvSpPr/>
            <p:nvPr/>
          </p:nvSpPr>
          <p:spPr>
            <a:xfrm>
              <a:off x="652586" y="458999"/>
              <a:ext cx="4176000" cy="574473"/>
            </a:xfrm>
            <a:custGeom>
              <a:avLst/>
              <a:gdLst>
                <a:gd name="csX0" fmla="*/ 0 w 4176000"/>
                <a:gd name="csY0" fmla="*/ 82942 h 574473"/>
                <a:gd name="csX1" fmla="*/ 82942 w 4176000"/>
                <a:gd name="csY1" fmla="*/ 0 h 574473"/>
                <a:gd name="csX2" fmla="*/ 4093058 w 4176000"/>
                <a:gd name="csY2" fmla="*/ 0 h 574473"/>
                <a:gd name="csX3" fmla="*/ 4176000 w 4176000"/>
                <a:gd name="csY3" fmla="*/ 82942 h 574473"/>
                <a:gd name="csX4" fmla="*/ 4176000 w 4176000"/>
                <a:gd name="csY4" fmla="*/ 491531 h 574473"/>
                <a:gd name="csX5" fmla="*/ 4093058 w 4176000"/>
                <a:gd name="csY5" fmla="*/ 574473 h 574473"/>
                <a:gd name="csX6" fmla="*/ 82942 w 4176000"/>
                <a:gd name="csY6" fmla="*/ 574473 h 574473"/>
                <a:gd name="csX7" fmla="*/ 0 w 4176000"/>
                <a:gd name="csY7" fmla="*/ 491531 h 574473"/>
                <a:gd name="csX8" fmla="*/ 0 w 417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solidFill>
                  <a:srgbClr val="FFF9A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2645836-95A4-8D4A-E2DD-90FA0353CC3E}"/>
                </a:ext>
              </a:extLst>
            </p:cNvPr>
            <p:cNvSpPr txBox="1"/>
            <p:nvPr/>
          </p:nvSpPr>
          <p:spPr>
            <a:xfrm>
              <a:off x="1918549" y="431841"/>
              <a:ext cx="2525843" cy="523220"/>
            </a:xfrm>
            <a:prstGeom prst="rect">
              <a:avLst/>
            </a:prstGeom>
            <a:noFill/>
          </p:spPr>
          <p:txBody>
            <a:bodyPr wrap="square" rtlCol="0">
              <a:spAutoFit/>
            </a:bodyPr>
            <a:lstStyle/>
            <a:p>
              <a:r>
                <a:rPr lang="en-US" sz="2800">
                  <a:ln w="0"/>
                  <a:solidFill>
                    <a:srgbClr val="4C7716"/>
                  </a:solidFill>
                  <a:latin typeface="Arial" panose="020B0604020202020204" pitchFamily="34" charset="0"/>
                  <a:ea typeface="LNTH-LuoLuoNotangYuanTi 1" pitchFamily="2" charset="-128"/>
                  <a:cs typeface="Arial" panose="020B0604020202020204" pitchFamily="34" charset="0"/>
                </a:rPr>
                <a:t>Cùng tìm hiểu</a:t>
              </a:r>
              <a:endParaRPr lang="en-US" sz="28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1" name="Picture 10" descr="A snail on a leaf&#10;&#10;Description automatically generated with low confidence">
              <a:extLst>
                <a:ext uri="{FF2B5EF4-FFF2-40B4-BE49-F238E27FC236}">
                  <a16:creationId xmlns:a16="http://schemas.microsoft.com/office/drawing/2014/main" id="{4A9707A8-5B03-5FF4-C0C9-7D91F7014ED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2ACFE091-AD82-7D31-B087-EC7576C7BCED}"/>
              </a:ext>
            </a:extLst>
          </p:cNvPr>
          <p:cNvSpPr txBox="1"/>
          <p:nvPr/>
        </p:nvSpPr>
        <p:spPr>
          <a:xfrm>
            <a:off x="850423" y="1375667"/>
            <a:ext cx="5400000" cy="4524315"/>
          </a:xfrm>
          <a:custGeom>
            <a:avLst/>
            <a:gdLst>
              <a:gd name="csX0" fmla="*/ 0 w 5400000"/>
              <a:gd name="csY0" fmla="*/ 0 h 4524315"/>
              <a:gd name="csX1" fmla="*/ 5400000 w 5400000"/>
              <a:gd name="csY1" fmla="*/ 0 h 4524315"/>
              <a:gd name="csX2" fmla="*/ 5400000 w 5400000"/>
              <a:gd name="csY2" fmla="*/ 4524315 h 4524315"/>
              <a:gd name="csX3" fmla="*/ 0 w 5400000"/>
              <a:gd name="csY3" fmla="*/ 4524315 h 4524315"/>
              <a:gd name="csX4" fmla="*/ 0 w 5400000"/>
              <a:gd name="csY4" fmla="*/ 0 h 4524315"/>
            </a:gdLst>
            <a:ahLst/>
            <a:cxnLst>
              <a:cxn ang="0">
                <a:pos x="csX0" y="csY0"/>
              </a:cxn>
              <a:cxn ang="0">
                <a:pos x="csX1" y="csY1"/>
              </a:cxn>
              <a:cxn ang="0">
                <a:pos x="csX2" y="csY2"/>
              </a:cxn>
              <a:cxn ang="0">
                <a:pos x="csX3" y="csY3"/>
              </a:cxn>
              <a:cxn ang="0">
                <a:pos x="csX4" y="csY4"/>
              </a:cxn>
            </a:cxnLst>
            <a:rect l="l" t="t" r="r" b="b"/>
            <a:pathLst>
              <a:path w="5400000" h="4524315" fill="none" extrusionOk="0">
                <a:moveTo>
                  <a:pt x="0" y="0"/>
                </a:moveTo>
                <a:cubicBezTo>
                  <a:pt x="2511159" y="-44057"/>
                  <a:pt x="3322890" y="-140778"/>
                  <a:pt x="5400000" y="0"/>
                </a:cubicBezTo>
                <a:cubicBezTo>
                  <a:pt x="5335817" y="2103255"/>
                  <a:pt x="5567465" y="2367080"/>
                  <a:pt x="5400000" y="4524315"/>
                </a:cubicBezTo>
                <a:cubicBezTo>
                  <a:pt x="4826105" y="4564227"/>
                  <a:pt x="909283" y="4535694"/>
                  <a:pt x="0" y="4524315"/>
                </a:cubicBezTo>
                <a:cubicBezTo>
                  <a:pt x="-107821" y="2565121"/>
                  <a:pt x="-27169" y="615950"/>
                  <a:pt x="0" y="0"/>
                </a:cubicBezTo>
                <a:close/>
              </a:path>
              <a:path w="5400000" h="4524315" stroke="0" extrusionOk="0">
                <a:moveTo>
                  <a:pt x="0" y="0"/>
                </a:moveTo>
                <a:cubicBezTo>
                  <a:pt x="2677063" y="146381"/>
                  <a:pt x="3486633" y="30755"/>
                  <a:pt x="5400000" y="0"/>
                </a:cubicBezTo>
                <a:cubicBezTo>
                  <a:pt x="5406316" y="1463171"/>
                  <a:pt x="5484424" y="3150765"/>
                  <a:pt x="5400000" y="4524315"/>
                </a:cubicBezTo>
                <a:cubicBezTo>
                  <a:pt x="4128025" y="4360742"/>
                  <a:pt x="1774323" y="4457158"/>
                  <a:pt x="0" y="4524315"/>
                </a:cubicBezTo>
                <a:cubicBezTo>
                  <a:pt x="90926" y="2823350"/>
                  <a:pt x="17139" y="1781369"/>
                  <a:pt x="0" y="0"/>
                </a:cubicBezTo>
                <a:close/>
              </a:path>
            </a:pathLst>
          </a:custGeom>
          <a:solidFill>
            <a:schemeClr val="bg1"/>
          </a:solidFill>
          <a:ln w="19050">
            <a:solidFill>
              <a:schemeClr val="bg1"/>
            </a:solidFill>
            <a:extLst>
              <a:ext uri="{C807C97D-BFC1-408E-A445-0C87EB9F89A2}">
                <ask:lineSketchStyleProps xmlns:ask="http://schemas.microsoft.com/office/drawing/2018/sketchyshapes" sd="3806001840">
                  <a:prstGeom prst="rect">
                    <a:avLst/>
                  </a:prstGeom>
                  <ask:type>
                    <ask:lineSketchCurved/>
                  </ask:type>
                </ask:lineSketchStyleProps>
              </a:ext>
            </a:extLst>
          </a:ln>
        </p:spPr>
        <p:txBody>
          <a:bodyPr wrap="square" rtlCol="0">
            <a:spAutoFit/>
          </a:bodyPr>
          <a:lstStyle/>
          <a:p>
            <a:pPr algn="just"/>
            <a:r>
              <a:rPr lang="en-US" sz="3200">
                <a:solidFill>
                  <a:sysClr val="windowText" lastClr="000000"/>
                </a:solidFill>
                <a:latin typeface="Arial" panose="020B0604020202020204" pitchFamily="34" charset="0"/>
                <a:cs typeface="Arial" panose="020B0604020202020204" pitchFamily="34" charset="0"/>
              </a:rPr>
              <a:t>Phan Đình Giót</a:t>
            </a:r>
            <a:r>
              <a:rPr lang="en-US" sz="3200">
                <a:solidFill>
                  <a:sysClr val="windowText" lastClr="000000"/>
                </a:solidFill>
              </a:rPr>
              <a:t> </a:t>
            </a:r>
            <a:r>
              <a:rPr lang="vi-VN" sz="3200">
                <a:solidFill>
                  <a:sysClr val="windowText" lastClr="000000"/>
                </a:solidFill>
              </a:rPr>
              <a:t>(1922-1954, là một trong 16 anh hùng lực lượng vũ trang nhân dân được tuyên dương thành tích trong chiến dịch Điện Biên Phủ. Phan Đình Giót đã tham gia nhiều chiến dịch lớn như: Trung Du, Tây Bắc, Hoà Bình, Điện Biên Phủ) </a:t>
            </a:r>
            <a:endParaRPr lang="en-US" sz="3200" dirty="0">
              <a:solidFill>
                <a:sysClr val="windowText" lastClr="000000"/>
              </a:solidFill>
            </a:endParaRPr>
          </a:p>
        </p:txBody>
      </p:sp>
      <p:pic>
        <p:nvPicPr>
          <p:cNvPr id="1026" name="Picture 2" descr="Anh Hùng Phan Đình Giót - Có Những Hy Sinh Hóa Bất Tử">
            <a:extLst>
              <a:ext uri="{FF2B5EF4-FFF2-40B4-BE49-F238E27FC236}">
                <a16:creationId xmlns:a16="http://schemas.microsoft.com/office/drawing/2014/main" id="{77A5DCC0-A838-4EDA-97E3-1C74364A0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847" y="1829017"/>
            <a:ext cx="4512304" cy="329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463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id="{5BFD03F7-3C66-4F6C-A988-22E387A487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48089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A751001-6D50-39F0-BA2D-83A8082F1E4F}"/>
              </a:ext>
            </a:extLst>
          </p:cNvPr>
          <p:cNvSpPr/>
          <p:nvPr/>
        </p:nvSpPr>
        <p:spPr>
          <a:xfrm>
            <a:off x="381000" y="459000"/>
            <a:ext cx="11525249" cy="5940000"/>
          </a:xfrm>
          <a:custGeom>
            <a:avLst/>
            <a:gdLst>
              <a:gd name="csX0" fmla="*/ 0 w 11525249"/>
              <a:gd name="csY0" fmla="*/ 303118 h 5940000"/>
              <a:gd name="csX1" fmla="*/ 303118 w 11525249"/>
              <a:gd name="csY1" fmla="*/ 0 h 5940000"/>
              <a:gd name="csX2" fmla="*/ 985556 w 11525249"/>
              <a:gd name="csY2" fmla="*/ 0 h 5940000"/>
              <a:gd name="csX3" fmla="*/ 1340424 w 11525249"/>
              <a:gd name="csY3" fmla="*/ 0 h 5940000"/>
              <a:gd name="csX4" fmla="*/ 1913672 w 11525249"/>
              <a:gd name="csY4" fmla="*/ 0 h 5940000"/>
              <a:gd name="csX5" fmla="*/ 2814491 w 11525249"/>
              <a:gd name="csY5" fmla="*/ 0 h 5940000"/>
              <a:gd name="csX6" fmla="*/ 3169359 w 11525249"/>
              <a:gd name="csY6" fmla="*/ 0 h 5940000"/>
              <a:gd name="csX7" fmla="*/ 3524227 w 11525249"/>
              <a:gd name="csY7" fmla="*/ 0 h 5940000"/>
              <a:gd name="csX8" fmla="*/ 3988285 w 11525249"/>
              <a:gd name="csY8" fmla="*/ 0 h 5940000"/>
              <a:gd name="csX9" fmla="*/ 4670723 w 11525249"/>
              <a:gd name="csY9" fmla="*/ 0 h 5940000"/>
              <a:gd name="csX10" fmla="*/ 5243971 w 11525249"/>
              <a:gd name="csY10" fmla="*/ 0 h 5940000"/>
              <a:gd name="csX11" fmla="*/ 5926410 w 11525249"/>
              <a:gd name="csY11" fmla="*/ 0 h 5940000"/>
              <a:gd name="csX12" fmla="*/ 6718038 w 11525249"/>
              <a:gd name="csY12" fmla="*/ 0 h 5940000"/>
              <a:gd name="csX13" fmla="*/ 7509667 w 11525249"/>
              <a:gd name="csY13" fmla="*/ 0 h 5940000"/>
              <a:gd name="csX14" fmla="*/ 8082915 w 11525249"/>
              <a:gd name="csY14" fmla="*/ 0 h 5940000"/>
              <a:gd name="csX15" fmla="*/ 8874543 w 11525249"/>
              <a:gd name="csY15" fmla="*/ 0 h 5940000"/>
              <a:gd name="csX16" fmla="*/ 9775362 w 11525249"/>
              <a:gd name="csY16" fmla="*/ 0 h 5940000"/>
              <a:gd name="csX17" fmla="*/ 11222131 w 11525249"/>
              <a:gd name="csY17" fmla="*/ 0 h 5940000"/>
              <a:gd name="csX18" fmla="*/ 11525249 w 11525249"/>
              <a:gd name="csY18" fmla="*/ 303118 h 5940000"/>
              <a:gd name="csX19" fmla="*/ 11525249 w 11525249"/>
              <a:gd name="csY19" fmla="*/ 916501 h 5940000"/>
              <a:gd name="csX20" fmla="*/ 11525249 w 11525249"/>
              <a:gd name="csY20" fmla="*/ 1476546 h 5940000"/>
              <a:gd name="csX21" fmla="*/ 11525249 w 11525249"/>
              <a:gd name="csY21" fmla="*/ 1983254 h 5940000"/>
              <a:gd name="csX22" fmla="*/ 11525249 w 11525249"/>
              <a:gd name="csY22" fmla="*/ 2756649 h 5940000"/>
              <a:gd name="csX23" fmla="*/ 11525249 w 11525249"/>
              <a:gd name="csY23" fmla="*/ 3530045 h 5940000"/>
              <a:gd name="csX24" fmla="*/ 11525249 w 11525249"/>
              <a:gd name="csY24" fmla="*/ 4303441 h 5940000"/>
              <a:gd name="csX25" fmla="*/ 11525249 w 11525249"/>
              <a:gd name="csY25" fmla="*/ 4863486 h 5940000"/>
              <a:gd name="csX26" fmla="*/ 11525249 w 11525249"/>
              <a:gd name="csY26" fmla="*/ 5636882 h 5940000"/>
              <a:gd name="csX27" fmla="*/ 11222131 w 11525249"/>
              <a:gd name="csY27" fmla="*/ 5940000 h 5940000"/>
              <a:gd name="csX28" fmla="*/ 10539693 w 11525249"/>
              <a:gd name="csY28" fmla="*/ 5940000 h 5940000"/>
              <a:gd name="csX29" fmla="*/ 10184825 w 11525249"/>
              <a:gd name="csY29" fmla="*/ 5940000 h 5940000"/>
              <a:gd name="csX30" fmla="*/ 9611577 w 11525249"/>
              <a:gd name="csY30" fmla="*/ 5940000 h 5940000"/>
              <a:gd name="csX31" fmla="*/ 8819948 w 11525249"/>
              <a:gd name="csY31" fmla="*/ 5940000 h 5940000"/>
              <a:gd name="csX32" fmla="*/ 8137510 w 11525249"/>
              <a:gd name="csY32" fmla="*/ 5940000 h 5940000"/>
              <a:gd name="csX33" fmla="*/ 7345881 w 11525249"/>
              <a:gd name="csY33" fmla="*/ 5940000 h 5940000"/>
              <a:gd name="csX34" fmla="*/ 6554253 w 11525249"/>
              <a:gd name="csY34" fmla="*/ 5940000 h 5940000"/>
              <a:gd name="csX35" fmla="*/ 5653434 w 11525249"/>
              <a:gd name="csY35" fmla="*/ 5940000 h 5940000"/>
              <a:gd name="csX36" fmla="*/ 4752616 w 11525249"/>
              <a:gd name="csY36" fmla="*/ 5940000 h 5940000"/>
              <a:gd name="csX37" fmla="*/ 4179368 w 11525249"/>
              <a:gd name="csY37" fmla="*/ 5940000 h 5940000"/>
              <a:gd name="csX38" fmla="*/ 3278549 w 11525249"/>
              <a:gd name="csY38" fmla="*/ 5940000 h 5940000"/>
              <a:gd name="csX39" fmla="*/ 2705301 w 11525249"/>
              <a:gd name="csY39" fmla="*/ 5940000 h 5940000"/>
              <a:gd name="csX40" fmla="*/ 1913672 w 11525249"/>
              <a:gd name="csY40" fmla="*/ 5940000 h 5940000"/>
              <a:gd name="csX41" fmla="*/ 1231234 w 11525249"/>
              <a:gd name="csY41" fmla="*/ 5940000 h 5940000"/>
              <a:gd name="csX42" fmla="*/ 303118 w 11525249"/>
              <a:gd name="csY42" fmla="*/ 5940000 h 5940000"/>
              <a:gd name="csX43" fmla="*/ 0 w 11525249"/>
              <a:gd name="csY43" fmla="*/ 5636882 h 5940000"/>
              <a:gd name="csX44" fmla="*/ 0 w 11525249"/>
              <a:gd name="csY44" fmla="*/ 4863486 h 5940000"/>
              <a:gd name="csX45" fmla="*/ 0 w 11525249"/>
              <a:gd name="csY45" fmla="*/ 4356779 h 5940000"/>
              <a:gd name="csX46" fmla="*/ 0 w 11525249"/>
              <a:gd name="csY46" fmla="*/ 3743396 h 5940000"/>
              <a:gd name="csX47" fmla="*/ 0 w 11525249"/>
              <a:gd name="csY47" fmla="*/ 3130013 h 5940000"/>
              <a:gd name="csX48" fmla="*/ 0 w 11525249"/>
              <a:gd name="csY48" fmla="*/ 2569968 h 5940000"/>
              <a:gd name="csX49" fmla="*/ 0 w 11525249"/>
              <a:gd name="csY49" fmla="*/ 1849910 h 5940000"/>
              <a:gd name="csX50" fmla="*/ 0 w 11525249"/>
              <a:gd name="csY50" fmla="*/ 1129851 h 5940000"/>
              <a:gd name="csX51" fmla="*/ 0 w 11525249"/>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525249" h="5940000" fill="none" extrusionOk="0">
                <a:moveTo>
                  <a:pt x="0" y="303118"/>
                </a:moveTo>
                <a:cubicBezTo>
                  <a:pt x="-459" y="109024"/>
                  <a:pt x="129738" y="-35853"/>
                  <a:pt x="303118" y="0"/>
                </a:cubicBezTo>
                <a:cubicBezTo>
                  <a:pt x="454518" y="28931"/>
                  <a:pt x="710712" y="20929"/>
                  <a:pt x="985556" y="0"/>
                </a:cubicBezTo>
                <a:cubicBezTo>
                  <a:pt x="1260400" y="-20929"/>
                  <a:pt x="1189119" y="11875"/>
                  <a:pt x="1340424" y="0"/>
                </a:cubicBezTo>
                <a:cubicBezTo>
                  <a:pt x="1491729" y="-11875"/>
                  <a:pt x="1742581" y="-8037"/>
                  <a:pt x="1913672" y="0"/>
                </a:cubicBezTo>
                <a:cubicBezTo>
                  <a:pt x="2084763" y="8037"/>
                  <a:pt x="2471492" y="10169"/>
                  <a:pt x="2814491" y="0"/>
                </a:cubicBezTo>
                <a:cubicBezTo>
                  <a:pt x="3157490" y="-10169"/>
                  <a:pt x="3086683" y="8867"/>
                  <a:pt x="3169359" y="0"/>
                </a:cubicBezTo>
                <a:cubicBezTo>
                  <a:pt x="3252035" y="-8867"/>
                  <a:pt x="3386865" y="14063"/>
                  <a:pt x="3524227" y="0"/>
                </a:cubicBezTo>
                <a:cubicBezTo>
                  <a:pt x="3661589" y="-14063"/>
                  <a:pt x="3858751" y="-861"/>
                  <a:pt x="3988285" y="0"/>
                </a:cubicBezTo>
                <a:cubicBezTo>
                  <a:pt x="4117819" y="861"/>
                  <a:pt x="4389919" y="-6181"/>
                  <a:pt x="4670723" y="0"/>
                </a:cubicBezTo>
                <a:cubicBezTo>
                  <a:pt x="4951527" y="6181"/>
                  <a:pt x="5040000" y="-24503"/>
                  <a:pt x="5243971" y="0"/>
                </a:cubicBezTo>
                <a:cubicBezTo>
                  <a:pt x="5447942" y="24503"/>
                  <a:pt x="5596226" y="-26241"/>
                  <a:pt x="5926410" y="0"/>
                </a:cubicBezTo>
                <a:cubicBezTo>
                  <a:pt x="6256594" y="26241"/>
                  <a:pt x="6360075" y="25338"/>
                  <a:pt x="6718038" y="0"/>
                </a:cubicBezTo>
                <a:cubicBezTo>
                  <a:pt x="7076001" y="-25338"/>
                  <a:pt x="7299630" y="-30657"/>
                  <a:pt x="7509667" y="0"/>
                </a:cubicBezTo>
                <a:cubicBezTo>
                  <a:pt x="7719704" y="30657"/>
                  <a:pt x="7833729" y="15557"/>
                  <a:pt x="8082915" y="0"/>
                </a:cubicBezTo>
                <a:cubicBezTo>
                  <a:pt x="8332101" y="-15557"/>
                  <a:pt x="8480799" y="-19483"/>
                  <a:pt x="8874543" y="0"/>
                </a:cubicBezTo>
                <a:cubicBezTo>
                  <a:pt x="9268287" y="19483"/>
                  <a:pt x="9561661" y="-37052"/>
                  <a:pt x="9775362" y="0"/>
                </a:cubicBezTo>
                <a:cubicBezTo>
                  <a:pt x="9989063" y="37052"/>
                  <a:pt x="10587936" y="-4307"/>
                  <a:pt x="11222131" y="0"/>
                </a:cubicBezTo>
                <a:cubicBezTo>
                  <a:pt x="11380498" y="-4939"/>
                  <a:pt x="11522739" y="140142"/>
                  <a:pt x="11525249" y="303118"/>
                </a:cubicBezTo>
                <a:cubicBezTo>
                  <a:pt x="11548588" y="580109"/>
                  <a:pt x="11529742" y="716227"/>
                  <a:pt x="11525249" y="916501"/>
                </a:cubicBezTo>
                <a:cubicBezTo>
                  <a:pt x="11520756" y="1116775"/>
                  <a:pt x="11525433" y="1224573"/>
                  <a:pt x="11525249" y="1476546"/>
                </a:cubicBezTo>
                <a:cubicBezTo>
                  <a:pt x="11525065" y="1728519"/>
                  <a:pt x="11523353" y="1762362"/>
                  <a:pt x="11525249" y="1983254"/>
                </a:cubicBezTo>
                <a:cubicBezTo>
                  <a:pt x="11527145" y="2204146"/>
                  <a:pt x="11530866" y="2506599"/>
                  <a:pt x="11525249" y="2756649"/>
                </a:cubicBezTo>
                <a:cubicBezTo>
                  <a:pt x="11519632" y="3006699"/>
                  <a:pt x="11557463" y="3223193"/>
                  <a:pt x="11525249" y="3530045"/>
                </a:cubicBezTo>
                <a:cubicBezTo>
                  <a:pt x="11493035" y="3836897"/>
                  <a:pt x="11489265" y="4045414"/>
                  <a:pt x="11525249" y="4303441"/>
                </a:cubicBezTo>
                <a:cubicBezTo>
                  <a:pt x="11561233" y="4561468"/>
                  <a:pt x="11504855" y="4701152"/>
                  <a:pt x="11525249" y="4863486"/>
                </a:cubicBezTo>
                <a:cubicBezTo>
                  <a:pt x="11545643" y="5025820"/>
                  <a:pt x="11531480" y="5467040"/>
                  <a:pt x="11525249" y="5636882"/>
                </a:cubicBezTo>
                <a:cubicBezTo>
                  <a:pt x="11542949" y="5790838"/>
                  <a:pt x="11372411" y="5920042"/>
                  <a:pt x="11222131" y="5940000"/>
                </a:cubicBezTo>
                <a:cubicBezTo>
                  <a:pt x="11065618" y="5946785"/>
                  <a:pt x="10707958" y="5906543"/>
                  <a:pt x="10539693" y="5940000"/>
                </a:cubicBezTo>
                <a:cubicBezTo>
                  <a:pt x="10371428" y="5973457"/>
                  <a:pt x="10275756" y="5933880"/>
                  <a:pt x="10184825" y="5940000"/>
                </a:cubicBezTo>
                <a:cubicBezTo>
                  <a:pt x="10093894" y="5946120"/>
                  <a:pt x="9864101" y="5936709"/>
                  <a:pt x="9611577" y="5940000"/>
                </a:cubicBezTo>
                <a:cubicBezTo>
                  <a:pt x="9359053" y="5943291"/>
                  <a:pt x="9054583" y="5966428"/>
                  <a:pt x="8819948" y="5940000"/>
                </a:cubicBezTo>
                <a:cubicBezTo>
                  <a:pt x="8585313" y="5913572"/>
                  <a:pt x="8331601" y="5959107"/>
                  <a:pt x="8137510" y="5940000"/>
                </a:cubicBezTo>
                <a:cubicBezTo>
                  <a:pt x="7943419" y="5920893"/>
                  <a:pt x="7738465" y="5929232"/>
                  <a:pt x="7345881" y="5940000"/>
                </a:cubicBezTo>
                <a:cubicBezTo>
                  <a:pt x="6953297" y="5950768"/>
                  <a:pt x="6751420" y="5977962"/>
                  <a:pt x="6554253" y="5940000"/>
                </a:cubicBezTo>
                <a:cubicBezTo>
                  <a:pt x="6357086" y="5902038"/>
                  <a:pt x="6071118" y="5933897"/>
                  <a:pt x="5653434" y="5940000"/>
                </a:cubicBezTo>
                <a:cubicBezTo>
                  <a:pt x="5235750" y="5946103"/>
                  <a:pt x="5184549" y="5969022"/>
                  <a:pt x="4752616" y="5940000"/>
                </a:cubicBezTo>
                <a:cubicBezTo>
                  <a:pt x="4320683" y="5910978"/>
                  <a:pt x="4305780" y="5921973"/>
                  <a:pt x="4179368" y="5940000"/>
                </a:cubicBezTo>
                <a:cubicBezTo>
                  <a:pt x="4052956" y="5958027"/>
                  <a:pt x="3639716" y="5906366"/>
                  <a:pt x="3278549" y="5940000"/>
                </a:cubicBezTo>
                <a:cubicBezTo>
                  <a:pt x="2917382" y="5973634"/>
                  <a:pt x="2925949" y="5933095"/>
                  <a:pt x="2705301" y="5940000"/>
                </a:cubicBezTo>
                <a:cubicBezTo>
                  <a:pt x="2484653" y="5946905"/>
                  <a:pt x="2273959" y="5969590"/>
                  <a:pt x="1913672" y="5940000"/>
                </a:cubicBezTo>
                <a:cubicBezTo>
                  <a:pt x="1553385" y="5910410"/>
                  <a:pt x="1414100" y="5944501"/>
                  <a:pt x="1231234" y="5940000"/>
                </a:cubicBezTo>
                <a:cubicBezTo>
                  <a:pt x="1048368" y="5935499"/>
                  <a:pt x="639134" y="5934053"/>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525249" h="5940000" stroke="0" extrusionOk="0">
                <a:moveTo>
                  <a:pt x="0" y="303118"/>
                </a:moveTo>
                <a:cubicBezTo>
                  <a:pt x="-13170" y="163376"/>
                  <a:pt x="162397" y="6766"/>
                  <a:pt x="303118" y="0"/>
                </a:cubicBezTo>
                <a:cubicBezTo>
                  <a:pt x="459833" y="-16578"/>
                  <a:pt x="581021" y="7847"/>
                  <a:pt x="767176" y="0"/>
                </a:cubicBezTo>
                <a:cubicBezTo>
                  <a:pt x="953331" y="-7847"/>
                  <a:pt x="1102126" y="17425"/>
                  <a:pt x="1340424" y="0"/>
                </a:cubicBezTo>
                <a:cubicBezTo>
                  <a:pt x="1578722" y="-17425"/>
                  <a:pt x="1972047" y="-3734"/>
                  <a:pt x="2241243" y="0"/>
                </a:cubicBezTo>
                <a:cubicBezTo>
                  <a:pt x="2510439" y="3734"/>
                  <a:pt x="2664794" y="26410"/>
                  <a:pt x="3032871" y="0"/>
                </a:cubicBezTo>
                <a:cubicBezTo>
                  <a:pt x="3400948" y="-26410"/>
                  <a:pt x="3519204" y="-38522"/>
                  <a:pt x="3933690" y="0"/>
                </a:cubicBezTo>
                <a:cubicBezTo>
                  <a:pt x="4348176" y="38522"/>
                  <a:pt x="4235395" y="15868"/>
                  <a:pt x="4397748" y="0"/>
                </a:cubicBezTo>
                <a:cubicBezTo>
                  <a:pt x="4560101" y="-15868"/>
                  <a:pt x="4850533" y="-16231"/>
                  <a:pt x="4970996" y="0"/>
                </a:cubicBezTo>
                <a:cubicBezTo>
                  <a:pt x="5091459" y="16231"/>
                  <a:pt x="5491522" y="38318"/>
                  <a:pt x="5762625" y="0"/>
                </a:cubicBezTo>
                <a:cubicBezTo>
                  <a:pt x="6033728" y="-38318"/>
                  <a:pt x="6041334" y="10911"/>
                  <a:pt x="6117492" y="0"/>
                </a:cubicBezTo>
                <a:cubicBezTo>
                  <a:pt x="6193650" y="-10911"/>
                  <a:pt x="6377952" y="20302"/>
                  <a:pt x="6581550" y="0"/>
                </a:cubicBezTo>
                <a:cubicBezTo>
                  <a:pt x="6785148" y="-20302"/>
                  <a:pt x="7046696" y="-9688"/>
                  <a:pt x="7482369" y="0"/>
                </a:cubicBezTo>
                <a:cubicBezTo>
                  <a:pt x="7918042" y="9688"/>
                  <a:pt x="7701057" y="1577"/>
                  <a:pt x="7837237" y="0"/>
                </a:cubicBezTo>
                <a:cubicBezTo>
                  <a:pt x="7973417" y="-1577"/>
                  <a:pt x="8192979" y="-18335"/>
                  <a:pt x="8519675" y="0"/>
                </a:cubicBezTo>
                <a:cubicBezTo>
                  <a:pt x="8846371" y="18335"/>
                  <a:pt x="8755195" y="18582"/>
                  <a:pt x="8983733" y="0"/>
                </a:cubicBezTo>
                <a:cubicBezTo>
                  <a:pt x="9212271" y="-18582"/>
                  <a:pt x="9562827" y="19253"/>
                  <a:pt x="9775362" y="0"/>
                </a:cubicBezTo>
                <a:cubicBezTo>
                  <a:pt x="9987897" y="-19253"/>
                  <a:pt x="10632084" y="-46450"/>
                  <a:pt x="11222131" y="0"/>
                </a:cubicBezTo>
                <a:cubicBezTo>
                  <a:pt x="11388890" y="23772"/>
                  <a:pt x="11529038" y="152892"/>
                  <a:pt x="11525249" y="303118"/>
                </a:cubicBezTo>
                <a:cubicBezTo>
                  <a:pt x="11559371" y="564935"/>
                  <a:pt x="11552176" y="822649"/>
                  <a:pt x="11525249" y="1023176"/>
                </a:cubicBezTo>
                <a:cubicBezTo>
                  <a:pt x="11498322" y="1223703"/>
                  <a:pt x="11552745" y="1394257"/>
                  <a:pt x="11525249" y="1636559"/>
                </a:cubicBezTo>
                <a:cubicBezTo>
                  <a:pt x="11497753" y="1878861"/>
                  <a:pt x="11533758" y="2079534"/>
                  <a:pt x="11525249" y="2196604"/>
                </a:cubicBezTo>
                <a:cubicBezTo>
                  <a:pt x="11516740" y="2313674"/>
                  <a:pt x="11511437" y="2633801"/>
                  <a:pt x="11525249" y="2756649"/>
                </a:cubicBezTo>
                <a:cubicBezTo>
                  <a:pt x="11539061" y="2879497"/>
                  <a:pt x="11497725" y="3142314"/>
                  <a:pt x="11525249" y="3316695"/>
                </a:cubicBezTo>
                <a:cubicBezTo>
                  <a:pt x="11552773" y="3491076"/>
                  <a:pt x="11518837" y="3702272"/>
                  <a:pt x="11525249" y="3930078"/>
                </a:cubicBezTo>
                <a:cubicBezTo>
                  <a:pt x="11531661" y="4157884"/>
                  <a:pt x="11551026" y="4341332"/>
                  <a:pt x="11525249" y="4543460"/>
                </a:cubicBezTo>
                <a:cubicBezTo>
                  <a:pt x="11499472" y="4745588"/>
                  <a:pt x="11491166" y="5415548"/>
                  <a:pt x="11525249" y="5636882"/>
                </a:cubicBezTo>
                <a:cubicBezTo>
                  <a:pt x="11497457" y="5810680"/>
                  <a:pt x="11414338" y="5938000"/>
                  <a:pt x="11222131" y="5940000"/>
                </a:cubicBezTo>
                <a:cubicBezTo>
                  <a:pt x="10885667" y="5966603"/>
                  <a:pt x="10745597" y="5963638"/>
                  <a:pt x="10321312" y="5940000"/>
                </a:cubicBezTo>
                <a:cubicBezTo>
                  <a:pt x="9897027" y="5916362"/>
                  <a:pt x="9840070" y="5944846"/>
                  <a:pt x="9529684" y="5940000"/>
                </a:cubicBezTo>
                <a:cubicBezTo>
                  <a:pt x="9219298" y="5935154"/>
                  <a:pt x="8866247" y="5969463"/>
                  <a:pt x="8628865" y="5940000"/>
                </a:cubicBezTo>
                <a:cubicBezTo>
                  <a:pt x="8391483" y="5910537"/>
                  <a:pt x="8350666" y="5950716"/>
                  <a:pt x="8273997" y="5940000"/>
                </a:cubicBezTo>
                <a:cubicBezTo>
                  <a:pt x="8197328" y="5929284"/>
                  <a:pt x="7874921" y="5933186"/>
                  <a:pt x="7482369" y="5940000"/>
                </a:cubicBezTo>
                <a:cubicBezTo>
                  <a:pt x="7089817" y="5946814"/>
                  <a:pt x="6860702" y="5961178"/>
                  <a:pt x="6690741" y="5940000"/>
                </a:cubicBezTo>
                <a:cubicBezTo>
                  <a:pt x="6520780" y="5918822"/>
                  <a:pt x="6093502" y="5970343"/>
                  <a:pt x="5899112" y="5940000"/>
                </a:cubicBezTo>
                <a:cubicBezTo>
                  <a:pt x="5704722" y="5909657"/>
                  <a:pt x="5605110" y="5959667"/>
                  <a:pt x="5325864" y="5940000"/>
                </a:cubicBezTo>
                <a:cubicBezTo>
                  <a:pt x="5046618" y="5920333"/>
                  <a:pt x="4874733" y="5959678"/>
                  <a:pt x="4643426" y="5940000"/>
                </a:cubicBezTo>
                <a:cubicBezTo>
                  <a:pt x="4412119" y="5920322"/>
                  <a:pt x="4402803" y="5938589"/>
                  <a:pt x="4288558" y="5940000"/>
                </a:cubicBezTo>
                <a:cubicBezTo>
                  <a:pt x="4174313" y="5941411"/>
                  <a:pt x="4083390" y="5938546"/>
                  <a:pt x="3933690" y="5940000"/>
                </a:cubicBezTo>
                <a:cubicBezTo>
                  <a:pt x="3783990" y="5941454"/>
                  <a:pt x="3461728" y="5926379"/>
                  <a:pt x="3032871" y="5940000"/>
                </a:cubicBezTo>
                <a:cubicBezTo>
                  <a:pt x="2604014" y="5953621"/>
                  <a:pt x="2671088" y="5938460"/>
                  <a:pt x="2459623" y="5940000"/>
                </a:cubicBezTo>
                <a:cubicBezTo>
                  <a:pt x="2248158" y="5941540"/>
                  <a:pt x="1951197" y="5907380"/>
                  <a:pt x="1558804" y="5940000"/>
                </a:cubicBezTo>
                <a:cubicBezTo>
                  <a:pt x="1166411" y="5972620"/>
                  <a:pt x="555725" y="5958943"/>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2FE7544-35A9-17F5-D625-D9A17027BFE9}"/>
              </a:ext>
            </a:extLst>
          </p:cNvPr>
          <p:cNvGrpSpPr/>
          <p:nvPr/>
        </p:nvGrpSpPr>
        <p:grpSpPr>
          <a:xfrm>
            <a:off x="515999" y="0"/>
            <a:ext cx="5392587" cy="1044000"/>
            <a:chOff x="515999" y="0"/>
            <a:chExt cx="5392587" cy="1044000"/>
          </a:xfrm>
        </p:grpSpPr>
        <p:sp>
          <p:nvSpPr>
            <p:cNvPr id="13" name="Rectangle: Rounded Corners 12">
              <a:extLst>
                <a:ext uri="{FF2B5EF4-FFF2-40B4-BE49-F238E27FC236}">
                  <a16:creationId xmlns:a16="http://schemas.microsoft.com/office/drawing/2014/main" id="{74EAD867-2E8E-7F79-7F26-17E6BAF8C683}"/>
                </a:ext>
              </a:extLst>
            </p:cNvPr>
            <p:cNvSpPr/>
            <p:nvPr/>
          </p:nvSpPr>
          <p:spPr>
            <a:xfrm>
              <a:off x="652586" y="458999"/>
              <a:ext cx="5256000" cy="574473"/>
            </a:xfrm>
            <a:custGeom>
              <a:avLst/>
              <a:gdLst>
                <a:gd name="csX0" fmla="*/ 0 w 5256000"/>
                <a:gd name="csY0" fmla="*/ 82942 h 574473"/>
                <a:gd name="csX1" fmla="*/ 82942 w 5256000"/>
                <a:gd name="csY1" fmla="*/ 0 h 574473"/>
                <a:gd name="csX2" fmla="*/ 5173058 w 5256000"/>
                <a:gd name="csY2" fmla="*/ 0 h 574473"/>
                <a:gd name="csX3" fmla="*/ 5256000 w 5256000"/>
                <a:gd name="csY3" fmla="*/ 82942 h 574473"/>
                <a:gd name="csX4" fmla="*/ 5256000 w 5256000"/>
                <a:gd name="csY4" fmla="*/ 491531 h 574473"/>
                <a:gd name="csX5" fmla="*/ 5173058 w 5256000"/>
                <a:gd name="csY5" fmla="*/ 574473 h 574473"/>
                <a:gd name="csX6" fmla="*/ 82942 w 5256000"/>
                <a:gd name="csY6" fmla="*/ 574473 h 574473"/>
                <a:gd name="csX7" fmla="*/ 0 w 5256000"/>
                <a:gd name="csY7" fmla="*/ 491531 h 574473"/>
                <a:gd name="csX8" fmla="*/ 0 w 525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256000" h="574473" fill="none" extrusionOk="0">
                  <a:moveTo>
                    <a:pt x="0" y="82942"/>
                  </a:moveTo>
                  <a:cubicBezTo>
                    <a:pt x="-4220" y="31159"/>
                    <a:pt x="29000" y="2771"/>
                    <a:pt x="82942" y="0"/>
                  </a:cubicBezTo>
                  <a:cubicBezTo>
                    <a:pt x="2204230" y="-92351"/>
                    <a:pt x="3584356" y="104030"/>
                    <a:pt x="5173058" y="0"/>
                  </a:cubicBezTo>
                  <a:cubicBezTo>
                    <a:pt x="5217008" y="2172"/>
                    <a:pt x="5259811" y="29465"/>
                    <a:pt x="5256000" y="82942"/>
                  </a:cubicBezTo>
                  <a:cubicBezTo>
                    <a:pt x="5247915" y="244919"/>
                    <a:pt x="5242797" y="382450"/>
                    <a:pt x="5256000" y="491531"/>
                  </a:cubicBezTo>
                  <a:cubicBezTo>
                    <a:pt x="5255626" y="542904"/>
                    <a:pt x="5213905" y="567011"/>
                    <a:pt x="5173058" y="574473"/>
                  </a:cubicBezTo>
                  <a:cubicBezTo>
                    <a:pt x="3834874" y="437847"/>
                    <a:pt x="1465670" y="565650"/>
                    <a:pt x="82942" y="574473"/>
                  </a:cubicBezTo>
                  <a:cubicBezTo>
                    <a:pt x="37508" y="567174"/>
                    <a:pt x="2781" y="542620"/>
                    <a:pt x="0" y="491531"/>
                  </a:cubicBezTo>
                  <a:cubicBezTo>
                    <a:pt x="24640" y="405180"/>
                    <a:pt x="-27775" y="183803"/>
                    <a:pt x="0" y="82942"/>
                  </a:cubicBezTo>
                  <a:close/>
                </a:path>
                <a:path w="5256000" h="574473" stroke="0" extrusionOk="0">
                  <a:moveTo>
                    <a:pt x="0" y="82942"/>
                  </a:moveTo>
                  <a:cubicBezTo>
                    <a:pt x="148" y="37911"/>
                    <a:pt x="32618" y="-6924"/>
                    <a:pt x="82942" y="0"/>
                  </a:cubicBezTo>
                  <a:cubicBezTo>
                    <a:pt x="1930949" y="-168373"/>
                    <a:pt x="3744677" y="-141978"/>
                    <a:pt x="5173058" y="0"/>
                  </a:cubicBezTo>
                  <a:cubicBezTo>
                    <a:pt x="5217402" y="1693"/>
                    <a:pt x="5258644" y="35760"/>
                    <a:pt x="5256000" y="82942"/>
                  </a:cubicBezTo>
                  <a:cubicBezTo>
                    <a:pt x="5242215" y="283589"/>
                    <a:pt x="5219465" y="429706"/>
                    <a:pt x="5256000" y="491531"/>
                  </a:cubicBezTo>
                  <a:cubicBezTo>
                    <a:pt x="5252089" y="543285"/>
                    <a:pt x="5223490" y="577198"/>
                    <a:pt x="5173058" y="574473"/>
                  </a:cubicBezTo>
                  <a:cubicBezTo>
                    <a:pt x="3506827" y="662374"/>
                    <a:pt x="203537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D9766C9B-EBD9-1FC7-C93D-9B5D7DC3BE0B}"/>
                </a:ext>
              </a:extLst>
            </p:cNvPr>
            <p:cNvSpPr txBox="1"/>
            <p:nvPr/>
          </p:nvSpPr>
          <p:spPr>
            <a:xfrm>
              <a:off x="1918549" y="397669"/>
              <a:ext cx="36592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 và câu ứng 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C2FBD9E-9E76-7D22-78A9-41A455E6392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 name="Picture 1">
            <a:extLst>
              <a:ext uri="{FF2B5EF4-FFF2-40B4-BE49-F238E27FC236}">
                <a16:creationId xmlns:a16="http://schemas.microsoft.com/office/drawing/2014/main" id="{989B49CE-4450-4AE4-A167-2E418D81ECA8}"/>
              </a:ext>
            </a:extLst>
          </p:cNvPr>
          <p:cNvPicPr>
            <a:picLocks noChangeAspect="1"/>
          </p:cNvPicPr>
          <p:nvPr/>
        </p:nvPicPr>
        <p:blipFill>
          <a:blip r:embed="rId4"/>
          <a:stretch>
            <a:fillRect/>
          </a:stretch>
        </p:blipFill>
        <p:spPr>
          <a:xfrm>
            <a:off x="515999" y="1779216"/>
            <a:ext cx="11038681" cy="3768627"/>
          </a:xfrm>
          <a:prstGeom prst="rect">
            <a:avLst/>
          </a:prstGeom>
        </p:spPr>
      </p:pic>
      <p:sp>
        <p:nvSpPr>
          <p:cNvPr id="16" name="Rectangle 15">
            <a:extLst>
              <a:ext uri="{FF2B5EF4-FFF2-40B4-BE49-F238E27FC236}">
                <a16:creationId xmlns:a16="http://schemas.microsoft.com/office/drawing/2014/main" id="{C5BDB3B0-DD1F-4DD5-869D-D9C0C0726119}"/>
              </a:ext>
            </a:extLst>
          </p:cNvPr>
          <p:cNvSpPr/>
          <p:nvPr/>
        </p:nvSpPr>
        <p:spPr>
          <a:xfrm>
            <a:off x="57396" y="91781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Ô li">
            <a:extLst>
              <a:ext uri="{FF2B5EF4-FFF2-40B4-BE49-F238E27FC236}">
                <a16:creationId xmlns:a16="http://schemas.microsoft.com/office/drawing/2014/main" id="{77DDD17D-4845-45C2-926D-1FEE01F9F0B4}"/>
              </a:ext>
            </a:extLst>
          </p:cNvPr>
          <p:cNvPicPr>
            <a:picLocks noChangeAspect="1"/>
          </p:cNvPicPr>
          <p:nvPr/>
        </p:nvPicPr>
        <p:blipFill rotWithShape="1">
          <a:blip r:embed="rId5">
            <a:extLst>
              <a:ext uri="{28A0092B-C50C-407E-A947-70E740481C1C}">
                <a14:useLocalDpi xmlns:a14="http://schemas.microsoft.com/office/drawing/2010/main" val="0"/>
              </a:ext>
            </a:extLst>
          </a:blip>
          <a:srcRect r="13335" b="30681"/>
          <a:stretch/>
        </p:blipFill>
        <p:spPr>
          <a:xfrm>
            <a:off x="-7250" y="10769447"/>
            <a:ext cx="11913499" cy="4123303"/>
          </a:xfrm>
          <a:prstGeom prst="rect">
            <a:avLst/>
          </a:prstGeom>
        </p:spPr>
      </p:pic>
      <p:sp>
        <p:nvSpPr>
          <p:cNvPr id="18" name="Tập viết 1">
            <a:extLst>
              <a:ext uri="{FF2B5EF4-FFF2-40B4-BE49-F238E27FC236}">
                <a16:creationId xmlns:a16="http://schemas.microsoft.com/office/drawing/2014/main" id="{9DCFB506-3E7A-4E41-822C-F5A423704B74}"/>
              </a:ext>
            </a:extLst>
          </p:cNvPr>
          <p:cNvSpPr txBox="1"/>
          <p:nvPr/>
        </p:nvSpPr>
        <p:spPr>
          <a:xfrm>
            <a:off x="57396" y="11704868"/>
            <a:ext cx="7183384"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PhȯȰ Ǥɲʏ </a:t>
            </a:r>
            <a:r>
              <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ύ</a:t>
            </a:r>
            <a:r>
              <a:rPr kumimoji="0" lang="vi-VN"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Łó</a:t>
            </a:r>
            <a:r>
              <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Τή </a:t>
            </a:r>
          </a:p>
        </p:txBody>
      </p:sp>
      <p:sp>
        <p:nvSpPr>
          <p:cNvPr id="22" name="Tập viết 2">
            <a:extLst>
              <a:ext uri="{FF2B5EF4-FFF2-40B4-BE49-F238E27FC236}">
                <a16:creationId xmlns:a16="http://schemas.microsoft.com/office/drawing/2014/main" id="{9F86606D-7D74-4591-90A3-C7CD6FD0CC9E}"/>
              </a:ext>
            </a:extLst>
          </p:cNvPr>
          <p:cNvSpPr txBox="1"/>
          <p:nvPr/>
        </p:nvSpPr>
        <p:spPr>
          <a:xfrm>
            <a:off x="163304" y="12608111"/>
            <a:ext cx="10886313" cy="75911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Co</a:t>
            </a:r>
            <a:r>
              <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Ϊ </a:t>
            </a:r>
            <a:r>
              <a:rPr kumimoji="0" lang="vi-VN"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cua Ǻá</a:t>
            </a:r>
            <a:r>
              <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Ἣ </a:t>
            </a:r>
            <a:r>
              <a:rPr kumimoji="0" lang="vi-VN"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ȤƖ giúp ba </a:t>
            </a:r>
            <a:r>
              <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Ε</a:t>
            </a:r>
            <a:r>
              <a:rPr kumimoji="0" lang="vi-VN"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Ẓ </a:t>
            </a:r>
            <a:r>
              <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κ</a:t>
            </a:r>
            <a:r>
              <a:rPr kumimoji="0" lang="vi-VN"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u ẘo</a:t>
            </a:r>
            <a:r>
              <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Ο</a:t>
            </a:r>
            <a:r>
              <a:rPr kumimoji="0" lang="vi-VN"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ạ</a:t>
            </a:r>
            <a:r>
              <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ε </a:t>
            </a:r>
            <a:r>
              <a:rPr kumimoji="0" lang="vi-VN"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ẚúa</a:t>
            </a:r>
            <a:endPar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endParaRPr>
          </a:p>
        </p:txBody>
      </p:sp>
      <p:pic>
        <p:nvPicPr>
          <p:cNvPr id="23" name="Kí hiệu - Viết">
            <a:extLst>
              <a:ext uri="{FF2B5EF4-FFF2-40B4-BE49-F238E27FC236}">
                <a16:creationId xmlns:a16="http://schemas.microsoft.com/office/drawing/2014/main" id="{76F789AE-D509-4E69-8636-DF9CEABB222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774" y="9951423"/>
            <a:ext cx="804669" cy="725109"/>
          </a:xfrm>
          <a:prstGeom prst="rect">
            <a:avLst/>
          </a:prstGeom>
        </p:spPr>
      </p:pic>
      <p:sp>
        <p:nvSpPr>
          <p:cNvPr id="24" name="Tập viết 2">
            <a:extLst>
              <a:ext uri="{FF2B5EF4-FFF2-40B4-BE49-F238E27FC236}">
                <a16:creationId xmlns:a16="http://schemas.microsoft.com/office/drawing/2014/main" id="{A9ACCCD9-BCC0-4574-A359-F60106C92806}"/>
              </a:ext>
            </a:extLst>
          </p:cNvPr>
          <p:cNvSpPr txBox="1"/>
          <p:nvPr/>
        </p:nvSpPr>
        <p:spPr>
          <a:xfrm>
            <a:off x="57396" y="13503653"/>
            <a:ext cx="3132589" cy="75911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η</a:t>
            </a:r>
            <a:r>
              <a:rPr kumimoji="0" lang="vi-VN"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ȯʏ ẘơ</a:t>
            </a:r>
            <a:r>
              <a:rPr kumimoji="0" lang="el-GR" sz="43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Ϊ. </a:t>
            </a:r>
          </a:p>
        </p:txBody>
      </p:sp>
      <p:grpSp>
        <p:nvGrpSpPr>
          <p:cNvPr id="20" name="Group 19">
            <a:extLst>
              <a:ext uri="{FF2B5EF4-FFF2-40B4-BE49-F238E27FC236}">
                <a16:creationId xmlns:a16="http://schemas.microsoft.com/office/drawing/2014/main" id="{C02579AB-D3E0-4805-B488-8906027437AE}"/>
              </a:ext>
            </a:extLst>
          </p:cNvPr>
          <p:cNvGrpSpPr/>
          <p:nvPr/>
        </p:nvGrpSpPr>
        <p:grpSpPr>
          <a:xfrm>
            <a:off x="9041922" y="3808059"/>
            <a:ext cx="2953684" cy="3060000"/>
            <a:chOff x="0" y="3798000"/>
            <a:chExt cx="2953684" cy="3060000"/>
          </a:xfrm>
        </p:grpSpPr>
        <p:pic>
          <p:nvPicPr>
            <p:cNvPr id="21" name="Picture 20" descr="Graphical user interface, application&#10;&#10;Description automatically generated">
              <a:extLst>
                <a:ext uri="{FF2B5EF4-FFF2-40B4-BE49-F238E27FC236}">
                  <a16:creationId xmlns:a16="http://schemas.microsoft.com/office/drawing/2014/main" id="{8AFCB2F0-4A0F-40B2-8A57-7D4DEB92174E}"/>
                </a:ext>
              </a:extLst>
            </p:cNvPr>
            <p:cNvPicPr>
              <a:picLocks noChangeAspect="1"/>
            </p:cNvPicPr>
            <p:nvPr/>
          </p:nvPicPr>
          <p:blipFill rotWithShape="1">
            <a:blip r:embed="rId7">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84C2CA4C-5C59-4F6A-B835-A1012E6940E3}"/>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grpSp>
        <p:nvGrpSpPr>
          <p:cNvPr id="26" name="Group 25">
            <a:extLst>
              <a:ext uri="{FF2B5EF4-FFF2-40B4-BE49-F238E27FC236}">
                <a16:creationId xmlns:a16="http://schemas.microsoft.com/office/drawing/2014/main" id="{08253B9D-EA20-4B04-8FCA-EF745717B394}"/>
              </a:ext>
            </a:extLst>
          </p:cNvPr>
          <p:cNvGrpSpPr/>
          <p:nvPr/>
        </p:nvGrpSpPr>
        <p:grpSpPr>
          <a:xfrm>
            <a:off x="8119414" y="-2846"/>
            <a:ext cx="3420000" cy="3420000"/>
            <a:chOff x="7809698" y="585143"/>
            <a:chExt cx="3420000" cy="3420000"/>
          </a:xfrm>
        </p:grpSpPr>
        <p:pic>
          <p:nvPicPr>
            <p:cNvPr id="27" name="Picture 26">
              <a:extLst>
                <a:ext uri="{FF2B5EF4-FFF2-40B4-BE49-F238E27FC236}">
                  <a16:creationId xmlns:a16="http://schemas.microsoft.com/office/drawing/2014/main" id="{81063AE7-E935-4253-94ED-D25348997E70}"/>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8" name="TextBox 27">
              <a:extLst>
                <a:ext uri="{FF2B5EF4-FFF2-40B4-BE49-F238E27FC236}">
                  <a16:creationId xmlns:a16="http://schemas.microsoft.com/office/drawing/2014/main" id="{3B96568F-2139-4184-92AB-20F785AFE8A1}"/>
                </a:ext>
              </a:extLst>
            </p:cNvPr>
            <p:cNvSpPr txBox="1"/>
            <p:nvPr/>
          </p:nvSpPr>
          <p:spPr>
            <a:xfrm>
              <a:off x="8488944" y="1806624"/>
              <a:ext cx="2061507" cy="1077218"/>
            </a:xfrm>
            <a:prstGeom prst="rect">
              <a:avLst/>
            </a:prstGeom>
            <a:noFill/>
          </p:spPr>
          <p:txBody>
            <a:bodyPr wrap="square" rtlCol="0">
              <a:spAutoFit/>
            </a:bodyPr>
            <a:lstStyle/>
            <a:p>
              <a:pPr algn="ctr"/>
              <a:r>
                <a:rPr lang="en-US" sz="3200" b="1">
                  <a:solidFill>
                    <a:srgbClr val="ED2525"/>
                  </a:solidFill>
                </a:rPr>
                <a:t>Viết vào vở tập viết</a:t>
              </a:r>
            </a:p>
          </p:txBody>
        </p:sp>
      </p:grpSp>
    </p:spTree>
    <p:extLst>
      <p:ext uri="{BB962C8B-B14F-4D97-AF65-F5344CB8AC3E}">
        <p14:creationId xmlns:p14="http://schemas.microsoft.com/office/powerpoint/2010/main" val="710998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vertical)">
                                          <p:cBhvr>
                                            <p:cTn id="11" dur="75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Effect transition="in" filter="fade">
                                          <p:cBhvr>
                                            <p:cTn id="16" dur="750"/>
                                            <p:tgtEl>
                                              <p:spTgt spid="18"/>
                                            </p:tgtEl>
                                          </p:cBhvr>
                                        </p:animEffect>
                                      </p:childTnLst>
                                    </p:cTn>
                                  </p:par>
                                </p:childTnLst>
                              </p:cTn>
                            </p:par>
                            <p:par>
                              <p:cTn id="17" fill="hold">
                                <p:stCondLst>
                                  <p:cond delay="1575"/>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22"/>
                                            </p:tgtEl>
                                            <p:attrNameLst>
                                              <p:attrName>style.visibility</p:attrName>
                                            </p:attrNameLst>
                                          </p:cBhvr>
                                          <p:to>
                                            <p:strVal val="visible"/>
                                          </p:to>
                                        </p:set>
                                        <p:animEffect transition="in" filter="fade">
                                          <p:cBhvr>
                                            <p:cTn id="20" dur="750"/>
                                            <p:tgtEl>
                                              <p:spTgt spid="22"/>
                                            </p:tgtEl>
                                          </p:cBhvr>
                                        </p:animEffect>
                                      </p:childTnLst>
                                    </p:cTn>
                                  </p:par>
                                </p:childTnLst>
                              </p:cTn>
                            </p:par>
                            <p:par>
                              <p:cTn id="21" fill="hold">
                                <p:stCondLst>
                                  <p:cond delay="4425"/>
                                </p:stCondLst>
                                <p:childTnLst>
                                  <p:par>
                                    <p:cTn id="22" presetID="26" presetClass="emph" presetSubtype="0" fill="hold" nodeType="afterEffect">
                                      <p:stCondLst>
                                        <p:cond delay="0"/>
                                      </p:stCondLst>
                                      <p:childTnLst>
                                        <p:animEffect transition="out" filter="fade">
                                          <p:cBhvr>
                                            <p:cTn id="23" dur="500" tmFilter="0, 0; .2, .5; .8, .5; 1, 0"/>
                                            <p:tgtEl>
                                              <p:spTgt spid="23"/>
                                            </p:tgtEl>
                                          </p:cBhvr>
                                        </p:animEffect>
                                        <p:animScale>
                                          <p:cBhvr>
                                            <p:cTn id="24" dur="250" autoRev="1" fill="hold"/>
                                            <p:tgtEl>
                                              <p:spTgt spid="23"/>
                                            </p:tgtEl>
                                          </p:cBhvr>
                                          <p:by x="105000" y="105000"/>
                                        </p:animScale>
                                      </p:childTnLst>
                                    </p:cTn>
                                  </p:par>
                                </p:childTnLst>
                              </p:cTn>
                            </p:par>
                            <p:par>
                              <p:cTn id="25" fill="hold">
                                <p:stCondLst>
                                  <p:cond delay="4925"/>
                                </p:stCondLst>
                                <p:childTnLst>
                                  <p:par>
                                    <p:cTn id="26" presetID="10" presetClass="entr" presetSubtype="0" fill="hold" grpId="0" nodeType="after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Effect transition="in" filter="fade">
                                          <p:cBhvr>
                                            <p:cTn id="28" dur="750"/>
                                            <p:tgtEl>
                                              <p:spTgt spid="24"/>
                                            </p:tgtEl>
                                          </p:cBhvr>
                                        </p:animEffect>
                                      </p:childTnLst>
                                    </p:cTn>
                                  </p:par>
                                </p:childTnLst>
                              </p:cTn>
                            </p:par>
                            <p:par>
                              <p:cTn id="29" fill="hold">
                                <p:stCondLst>
                                  <p:cond delay="6125"/>
                                </p:stCondLst>
                                <p:childTnLst>
                                  <p:par>
                                    <p:cTn id="30" presetID="22" presetClass="entr" presetSubtype="4"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14:bounceEnd="40000">
                                          <p:cBhvr additive="base">
                                            <p:cTn id="37"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vertical)">
                                          <p:cBhvr>
                                            <p:cTn id="11" dur="75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Effect transition="in" filter="fade">
                                          <p:cBhvr>
                                            <p:cTn id="16" dur="750"/>
                                            <p:tgtEl>
                                              <p:spTgt spid="18"/>
                                            </p:tgtEl>
                                          </p:cBhvr>
                                        </p:animEffect>
                                      </p:childTnLst>
                                    </p:cTn>
                                  </p:par>
                                </p:childTnLst>
                              </p:cTn>
                            </p:par>
                            <p:par>
                              <p:cTn id="17" fill="hold">
                                <p:stCondLst>
                                  <p:cond delay="1575"/>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22"/>
                                            </p:tgtEl>
                                            <p:attrNameLst>
                                              <p:attrName>style.visibility</p:attrName>
                                            </p:attrNameLst>
                                          </p:cBhvr>
                                          <p:to>
                                            <p:strVal val="visible"/>
                                          </p:to>
                                        </p:set>
                                        <p:animEffect transition="in" filter="fade">
                                          <p:cBhvr>
                                            <p:cTn id="20" dur="750"/>
                                            <p:tgtEl>
                                              <p:spTgt spid="22"/>
                                            </p:tgtEl>
                                          </p:cBhvr>
                                        </p:animEffect>
                                      </p:childTnLst>
                                    </p:cTn>
                                  </p:par>
                                </p:childTnLst>
                              </p:cTn>
                            </p:par>
                            <p:par>
                              <p:cTn id="21" fill="hold">
                                <p:stCondLst>
                                  <p:cond delay="4425"/>
                                </p:stCondLst>
                                <p:childTnLst>
                                  <p:par>
                                    <p:cTn id="22" presetID="26" presetClass="emph" presetSubtype="0" fill="hold" nodeType="afterEffect">
                                      <p:stCondLst>
                                        <p:cond delay="0"/>
                                      </p:stCondLst>
                                      <p:childTnLst>
                                        <p:animEffect transition="out" filter="fade">
                                          <p:cBhvr>
                                            <p:cTn id="23" dur="500" tmFilter="0, 0; .2, .5; .8, .5; 1, 0"/>
                                            <p:tgtEl>
                                              <p:spTgt spid="23"/>
                                            </p:tgtEl>
                                          </p:cBhvr>
                                        </p:animEffect>
                                        <p:animScale>
                                          <p:cBhvr>
                                            <p:cTn id="24" dur="250" autoRev="1" fill="hold"/>
                                            <p:tgtEl>
                                              <p:spTgt spid="23"/>
                                            </p:tgtEl>
                                          </p:cBhvr>
                                          <p:by x="105000" y="105000"/>
                                        </p:animScale>
                                      </p:childTnLst>
                                    </p:cTn>
                                  </p:par>
                                </p:childTnLst>
                              </p:cTn>
                            </p:par>
                            <p:par>
                              <p:cTn id="25" fill="hold">
                                <p:stCondLst>
                                  <p:cond delay="4925"/>
                                </p:stCondLst>
                                <p:childTnLst>
                                  <p:par>
                                    <p:cTn id="26" presetID="10" presetClass="entr" presetSubtype="0" fill="hold" grpId="0" nodeType="after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Effect transition="in" filter="fade">
                                          <p:cBhvr>
                                            <p:cTn id="28" dur="750"/>
                                            <p:tgtEl>
                                              <p:spTgt spid="24"/>
                                            </p:tgtEl>
                                          </p:cBhvr>
                                        </p:animEffect>
                                      </p:childTnLst>
                                    </p:cTn>
                                  </p:par>
                                </p:childTnLst>
                              </p:cTn>
                            </p:par>
                            <p:par>
                              <p:cTn id="29" fill="hold">
                                <p:stCondLst>
                                  <p:cond delay="6125"/>
                                </p:stCondLst>
                                <p:childTnLst>
                                  <p:par>
                                    <p:cTn id="30" presetID="22" presetClass="entr" presetSubtype="4"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750" fill="hold"/>
                                            <p:tgtEl>
                                              <p:spTgt spid="20"/>
                                            </p:tgtEl>
                                            <p:attrNameLst>
                                              <p:attrName>ppt_x</p:attrName>
                                            </p:attrNameLst>
                                          </p:cBhvr>
                                          <p:tavLst>
                                            <p:tav tm="0">
                                              <p:val>
                                                <p:strVal val="#ppt_x"/>
                                              </p:val>
                                            </p:tav>
                                            <p:tav tm="100000">
                                              <p:val>
                                                <p:strVal val="#ppt_x"/>
                                              </p:val>
                                            </p:tav>
                                          </p:tavLst>
                                        </p:anim>
                                        <p:anim calcmode="lin" valueType="num">
                                          <p:cBhvr additive="base">
                                            <p:cTn id="38"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9"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476739" y="639000"/>
            <a:ext cx="9715261"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5" y="997242"/>
            <a:ext cx="1578430" cy="707886"/>
          </a:xfrm>
          <a:prstGeom prst="rect">
            <a:avLst/>
          </a:prstGeom>
          <a:noFill/>
        </p:spPr>
        <p:txBody>
          <a:bodyPr wrap="square" rtlCol="0">
            <a:spAutoFit/>
          </a:bodyPr>
          <a:lstStyle/>
          <a:p>
            <a:r>
              <a:rPr lang="en-US" sz="4000">
                <a:solidFill>
                  <a:srgbClr val="FF0000"/>
                </a:solidFill>
                <a:latin typeface="LNTH-Dinomiko" panose="02000500000000000000" pitchFamily="2" charset="0"/>
              </a:rPr>
              <a:t>Dặn dò</a:t>
            </a:r>
          </a:p>
        </p:txBody>
      </p:sp>
      <p:sp>
        <p:nvSpPr>
          <p:cNvPr id="19" name="TextBox 18">
            <a:extLst>
              <a:ext uri="{FF2B5EF4-FFF2-40B4-BE49-F238E27FC236}">
                <a16:creationId xmlns:a16="http://schemas.microsoft.com/office/drawing/2014/main" id="{FAD79EC6-7074-637B-81EC-14F0E6C7DE12}"/>
              </a:ext>
            </a:extLst>
          </p:cNvPr>
          <p:cNvSpPr txBox="1"/>
          <p:nvPr/>
        </p:nvSpPr>
        <p:spPr>
          <a:xfrm>
            <a:off x="3405066" y="1705128"/>
            <a:ext cx="7358743" cy="584775"/>
          </a:xfrm>
          <a:prstGeom prst="rect">
            <a:avLst/>
          </a:prstGeom>
          <a:noFill/>
        </p:spPr>
        <p:txBody>
          <a:bodyPr wrap="square" rtlCol="0">
            <a:spAutoFit/>
          </a:bodyPr>
          <a:lstStyle/>
          <a:p>
            <a:r>
              <a:rPr lang="en-US" sz="3200">
                <a:solidFill>
                  <a:srgbClr val="003399"/>
                </a:solidFill>
              </a:rPr>
              <a:t>- Luyện viết các chữ hoa đã học trong bài.</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405066" y="3167065"/>
            <a:ext cx="7358743" cy="584775"/>
          </a:xfrm>
          <a:prstGeom prst="rect">
            <a:avLst/>
          </a:prstGeom>
          <a:noFill/>
        </p:spPr>
        <p:txBody>
          <a:bodyPr wrap="square" rtlCol="0">
            <a:spAutoFit/>
          </a:bodyPr>
          <a:lstStyle/>
          <a:p>
            <a:r>
              <a:rPr lang="en-US" sz="3200">
                <a:solidFill>
                  <a:srgbClr val="003399"/>
                </a:solidFill>
              </a:rPr>
              <a:t>- Chuẩn bị bài học sau:…</a:t>
            </a:r>
          </a:p>
        </p:txBody>
      </p:sp>
      <p:sp>
        <p:nvSpPr>
          <p:cNvPr id="21" name="TextBox 20">
            <a:extLst>
              <a:ext uri="{FF2B5EF4-FFF2-40B4-BE49-F238E27FC236}">
                <a16:creationId xmlns:a16="http://schemas.microsoft.com/office/drawing/2014/main" id="{5A7D3A4C-4389-BED3-37AC-B5A167D37BE4}"/>
              </a:ext>
            </a:extLst>
          </p:cNvPr>
          <p:cNvSpPr txBox="1"/>
          <p:nvPr/>
        </p:nvSpPr>
        <p:spPr>
          <a:xfrm>
            <a:off x="3405066" y="2436097"/>
            <a:ext cx="8338457" cy="584775"/>
          </a:xfrm>
          <a:prstGeom prst="rect">
            <a:avLst/>
          </a:prstGeom>
          <a:noFill/>
        </p:spPr>
        <p:txBody>
          <a:bodyPr wrap="square" rtlCol="0">
            <a:spAutoFit/>
          </a:bodyPr>
          <a:lstStyle/>
          <a:p>
            <a:r>
              <a:rPr lang="en-US" sz="3200">
                <a:solidFill>
                  <a:srgbClr val="003399"/>
                </a:solidFill>
              </a:rPr>
              <a:t>- Thực hiện các phần viết ở nhà trong vở Tập viết.</a:t>
            </a:r>
          </a:p>
        </p:txBody>
      </p:sp>
      <p:sp>
        <p:nvSpPr>
          <p:cNvPr id="22" name="TextBox 21">
            <a:extLst>
              <a:ext uri="{FF2B5EF4-FFF2-40B4-BE49-F238E27FC236}">
                <a16:creationId xmlns:a16="http://schemas.microsoft.com/office/drawing/2014/main" id="{E0B09DC9-E345-C691-015F-BFB35C9FF101}"/>
              </a:ext>
            </a:extLst>
          </p:cNvPr>
          <p:cNvSpPr txBox="1"/>
          <p:nvPr/>
        </p:nvSpPr>
        <p:spPr>
          <a:xfrm>
            <a:off x="3405066" y="3898033"/>
            <a:ext cx="7358743" cy="584775"/>
          </a:xfrm>
          <a:prstGeom prst="rect">
            <a:avLst/>
          </a:prstGeom>
          <a:noFill/>
        </p:spPr>
        <p:txBody>
          <a:bodyPr wrap="square" rtlCol="0">
            <a:spAutoFit/>
          </a:bodyPr>
          <a:lstStyle/>
          <a:p>
            <a:r>
              <a:rPr lang="en-US" sz="3200">
                <a:solidFill>
                  <a:srgbClr val="003399"/>
                </a:solidFill>
              </a:rPr>
              <a:t>- ……….</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5"/>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2630616" y="495000"/>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sp>
        <p:nvSpPr>
          <p:cNvPr id="14" name="TextBox 13">
            <a:extLst>
              <a:ext uri="{FF2B5EF4-FFF2-40B4-BE49-F238E27FC236}">
                <a16:creationId xmlns:a16="http://schemas.microsoft.com/office/drawing/2014/main" id="{61FEF1AE-9589-00AE-050E-553D831E1691}"/>
              </a:ext>
            </a:extLst>
          </p:cNvPr>
          <p:cNvSpPr txBox="1"/>
          <p:nvPr/>
        </p:nvSpPr>
        <p:spPr>
          <a:xfrm>
            <a:off x="4044540" y="1577271"/>
            <a:ext cx="4102919" cy="2308324"/>
          </a:xfrm>
          <a:prstGeom prst="rect">
            <a:avLst/>
          </a:prstGeom>
          <a:noFill/>
        </p:spPr>
        <p:txBody>
          <a:bodyPr wrap="square" rtlCol="0">
            <a:spAutoFit/>
          </a:bodyPr>
          <a:lstStyle/>
          <a:p>
            <a:pPr algn="ctr">
              <a:buClr>
                <a:srgbClr val="000000"/>
              </a:buClr>
              <a:buFont typeface="Arial"/>
              <a:buNone/>
            </a:pPr>
            <a:r>
              <a:rPr lang="en-US" sz="7200" b="1" kern="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TM French Vanilla" panose="02040603050506020204" pitchFamily="18" charset="0"/>
                <a:cs typeface="Arial"/>
                <a:sym typeface="Arial"/>
              </a:rPr>
              <a:t>Tạm biệt và hẹn gặp lại</a:t>
            </a:r>
            <a:endParaRPr lang="en-US" sz="8000" b="1" kern="0" dirty="0">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TM French Vanilla" panose="02040603050506020204" pitchFamily="18" charset="0"/>
              <a:cs typeface="Arial"/>
              <a:sym typeface="Arial"/>
            </a:endParaRPr>
          </a:p>
        </p:txBody>
      </p:sp>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750"/>
                                        <p:tgtEl>
                                          <p:spTgt spid="14"/>
                                        </p:tgtEl>
                                      </p:cBhvr>
                                    </p:animEffect>
                                  </p:childTnLst>
                                </p:cTn>
                              </p:par>
                              <p:par>
                                <p:cTn id="14" presetID="32" presetClass="emph" presetSubtype="0" repeatCount="indefinite" fill="hold" grpId="1" nodeType="with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id="{1516971F-D635-9217-39C3-19D1F1A52276}"/>
              </a:ext>
            </a:extLst>
          </p:cNvPr>
          <p:cNvSpPr txBox="1"/>
          <p:nvPr/>
        </p:nvSpPr>
        <p:spPr>
          <a:xfrm>
            <a:off x="3074668" y="1857538"/>
            <a:ext cx="5146430" cy="2400657"/>
          </a:xfrm>
          <a:prstGeom prst="rect">
            <a:avLst/>
          </a:prstGeom>
          <a:noFill/>
          <a:effectLst/>
        </p:spPr>
        <p:txBody>
          <a:bodyPr wrap="square" rtlCol="0">
            <a:spAutoFit/>
          </a:bodyPr>
          <a:lstStyle/>
          <a:p>
            <a:pPr algn="ctr">
              <a:lnSpc>
                <a:spcPct val="150000"/>
              </a:lnSpc>
              <a:buClr>
                <a:srgbClr val="000000"/>
              </a:buClr>
              <a:buFont typeface="Arial"/>
              <a:buNone/>
            </a:pPr>
            <a:r>
              <a:rPr lang="en-US" sz="4000" kern="0">
                <a:solidFill>
                  <a:srgbClr val="FF5252"/>
                </a:solidFill>
                <a:effectLst>
                  <a:glow>
                    <a:schemeClr val="accent1">
                      <a:alpha val="40000"/>
                    </a:schemeClr>
                  </a:glow>
                </a:effectLst>
                <a:latin typeface="Arial" panose="020B0604020202020204" pitchFamily="34" charset="0"/>
                <a:ea typeface="LNTH-LuoLuoNotangYuanTi 1" pitchFamily="2" charset="-128"/>
                <a:cs typeface="Arial" panose="020B0604020202020204" pitchFamily="34" charset="0"/>
                <a:sym typeface="Arial"/>
              </a:rPr>
              <a:t>ÔN VIẾT CHỮ HOA </a:t>
            </a:r>
          </a:p>
          <a:p>
            <a:pPr algn="ctr">
              <a:lnSpc>
                <a:spcPct val="150000"/>
              </a:lnSpc>
              <a:buClr>
                <a:srgbClr val="000000"/>
              </a:buClr>
              <a:buFont typeface="Arial"/>
              <a:buNone/>
            </a:pPr>
            <a:r>
              <a:rPr lang="en-US" sz="6000" b="1" kern="0">
                <a:solidFill>
                  <a:srgbClr val="FF5252"/>
                </a:solidFill>
                <a:effectLst>
                  <a:glow>
                    <a:schemeClr val="accent1">
                      <a:alpha val="40000"/>
                    </a:schemeClr>
                  </a:glow>
                </a:effectLst>
                <a:latin typeface="HP001 4 hàng" panose="020B0603050302020204" pitchFamily="34" charset="0"/>
                <a:ea typeface="LNTH-LuoLuoNotangYuanTi 1" pitchFamily="2" charset="-128"/>
                <a:cs typeface="LNTH-LuoLuoNotangYuanTi 1" pitchFamily="2" charset="-128"/>
                <a:sym typeface="Arial"/>
              </a:rPr>
              <a:t>C, G</a:t>
            </a:r>
            <a:endParaRPr lang="en-US" sz="6000" b="1" kern="0" dirty="0">
              <a:solidFill>
                <a:srgbClr val="FF5252"/>
              </a:solidFill>
              <a:effectLst>
                <a:glow>
                  <a:schemeClr val="accent1">
                    <a:alpha val="40000"/>
                  </a:schemeClr>
                </a:glow>
              </a:effectLst>
              <a:latin typeface="HP001 4 hàng" panose="020B0603050302020204"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sX0" fmla="*/ 0 w 3816000"/>
                <a:gd name="csY0" fmla="*/ 82942 h 574473"/>
                <a:gd name="csX1" fmla="*/ 82942 w 3816000"/>
                <a:gd name="csY1" fmla="*/ 0 h 574473"/>
                <a:gd name="csX2" fmla="*/ 3733058 w 3816000"/>
                <a:gd name="csY2" fmla="*/ 0 h 574473"/>
                <a:gd name="csX3" fmla="*/ 3816000 w 3816000"/>
                <a:gd name="csY3" fmla="*/ 82942 h 574473"/>
                <a:gd name="csX4" fmla="*/ 3816000 w 3816000"/>
                <a:gd name="csY4" fmla="*/ 491531 h 574473"/>
                <a:gd name="csX5" fmla="*/ 3733058 w 3816000"/>
                <a:gd name="csY5" fmla="*/ 574473 h 574473"/>
                <a:gd name="csX6" fmla="*/ 82942 w 3816000"/>
                <a:gd name="csY6" fmla="*/ 574473 h 574473"/>
                <a:gd name="csX7" fmla="*/ 0 w 3816000"/>
                <a:gd name="csY7" fmla="*/ 491531 h 574473"/>
                <a:gd name="csX8" fmla="*/ 0 w 381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solidFill>
                  <a:srgbClr val="FFF9AA"/>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84775"/>
            </a:xfrm>
            <a:prstGeom prst="rect">
              <a:avLst/>
            </a:prstGeom>
            <a:noFill/>
          </p:spPr>
          <p:txBody>
            <a:bodyPr wrap="square" rtlCol="0">
              <a:spAutoFit/>
            </a:bodyPr>
            <a:lstStyle/>
            <a:p>
              <a:r>
                <a:rPr lang="en-US" sz="3200">
                  <a:ln w="0"/>
                  <a:solidFill>
                    <a:srgbClr val="4C7716"/>
                  </a:solidFill>
                  <a:latin typeface="Arial" panose="020B0604020202020204" pitchFamily="34" charset="0"/>
                  <a:ea typeface="LNTH-LuoLuoNotangYuanTi 1" pitchFamily="2" charset="-128"/>
                  <a:cs typeface="Arial" panose="020B0604020202020204" pitchFamily="34" charset="0"/>
                </a:rPr>
                <a:t>Cùng ôn tập</a:t>
              </a:r>
              <a:endParaRPr lang="en-US" sz="32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rPr>
                <a:t>Nhắc lại chiều cao, độ rộng và cấu tạo nét của chữ</a:t>
              </a:r>
              <a:r>
                <a:rPr lang="en-US" sz="3200" b="1">
                  <a:solidFill>
                    <a:schemeClr val="bg1"/>
                  </a:solidFill>
                  <a:effectLst>
                    <a:outerShdw blurRad="38100" dist="38100" dir="2700000" algn="tl">
                      <a:srgbClr val="000000">
                        <a:alpha val="43137"/>
                      </a:srgbClr>
                    </a:outerShdw>
                  </a:effectLst>
                  <a:latin typeface="HP001 5 hàng" panose="020B0603050302020204" pitchFamily="34" charset="0"/>
                </a:rPr>
                <a:t> C.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id="{7576CDD8-6254-47D6-B7BA-3F2B86D632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0651" y="1994667"/>
            <a:ext cx="3944997" cy="3944997"/>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sX0" fmla="*/ 0 w 4176000"/>
                <a:gd name="csY0" fmla="*/ 82942 h 574473"/>
                <a:gd name="csX1" fmla="*/ 82942 w 4176000"/>
                <a:gd name="csY1" fmla="*/ 0 h 574473"/>
                <a:gd name="csX2" fmla="*/ 4093058 w 4176000"/>
                <a:gd name="csY2" fmla="*/ 0 h 574473"/>
                <a:gd name="csX3" fmla="*/ 4176000 w 4176000"/>
                <a:gd name="csY3" fmla="*/ 82942 h 574473"/>
                <a:gd name="csX4" fmla="*/ 4176000 w 4176000"/>
                <a:gd name="csY4" fmla="*/ 491531 h 574473"/>
                <a:gd name="csX5" fmla="*/ 4093058 w 4176000"/>
                <a:gd name="csY5" fmla="*/ 574473 h 574473"/>
                <a:gd name="csX6" fmla="*/ 82942 w 4176000"/>
                <a:gd name="csY6" fmla="*/ 574473 h 574473"/>
                <a:gd name="csX7" fmla="*/ 0 w 4176000"/>
                <a:gd name="csY7" fmla="*/ 491531 h 574473"/>
                <a:gd name="csX8" fmla="*/ 0 w 417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solidFill>
                  <a:srgbClr val="FFF9AA"/>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23220"/>
            </a:xfrm>
            <a:prstGeom prst="rect">
              <a:avLst/>
            </a:prstGeom>
            <a:noFill/>
          </p:spPr>
          <p:txBody>
            <a:bodyPr wrap="square" rtlCol="0">
              <a:spAutoFit/>
            </a:bodyPr>
            <a:lstStyle/>
            <a:p>
              <a:r>
                <a:rPr lang="en-US" sz="2800">
                  <a:ln w="0"/>
                  <a:solidFill>
                    <a:srgbClr val="4C7716"/>
                  </a:solidFill>
                  <a:latin typeface="Arial" panose="020B0604020202020204" pitchFamily="34" charset="0"/>
                  <a:ea typeface="LNTH-LuoLuoNotangYuanTi 1" pitchFamily="2" charset="-128"/>
                  <a:cs typeface="Arial" panose="020B0604020202020204" pitchFamily="34" charset="0"/>
                </a:rPr>
                <a:t>Cùng quan sát</a:t>
              </a:r>
              <a:endParaRPr lang="en-US" sz="28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BC27EAA6-DE7B-4D51-AA6B-2F8E468B6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853" y="1985798"/>
            <a:ext cx="2886403" cy="2886403"/>
          </a:xfrm>
          <a:prstGeom prst="rect">
            <a:avLst/>
          </a:prstGeom>
        </p:spPr>
      </p:pic>
      <p:cxnSp>
        <p:nvCxnSpPr>
          <p:cNvPr id="9" name="Straight Arrow Connector 8">
            <a:extLst>
              <a:ext uri="{FF2B5EF4-FFF2-40B4-BE49-F238E27FC236}">
                <a16:creationId xmlns:a16="http://schemas.microsoft.com/office/drawing/2014/main" id="{A2058889-4DD3-43F7-BAAD-DEF38E3BD4CF}"/>
              </a:ext>
            </a:extLst>
          </p:cNvPr>
          <p:cNvCxnSpPr>
            <a:cxnSpLocks/>
          </p:cNvCxnSpPr>
          <p:nvPr/>
        </p:nvCxnSpPr>
        <p:spPr>
          <a:xfrm>
            <a:off x="6222436" y="3095172"/>
            <a:ext cx="0" cy="1703066"/>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id="{CD77EA30-D8EF-4BDD-ACC4-5FDBA92B5D1C}"/>
              </a:ext>
            </a:extLst>
          </p:cNvPr>
          <p:cNvSpPr/>
          <p:nvPr/>
        </p:nvSpPr>
        <p:spPr>
          <a:xfrm>
            <a:off x="4826120" y="4891158"/>
            <a:ext cx="885179" cy="461665"/>
          </a:xfrm>
          <a:prstGeom prst="rect">
            <a:avLst/>
          </a:prstGeom>
        </p:spPr>
        <p:txBody>
          <a:bodyPr wrap="none">
            <a:spAutoFit/>
          </a:bodyPr>
          <a:lstStyle/>
          <a:p>
            <a:pPr algn="ctr" defTabSz="914400">
              <a:buClr>
                <a:srgbClr val="000000"/>
              </a:buClr>
              <a:buFont typeface="Arial"/>
              <a:buNone/>
              <a:defRPr/>
            </a:pPr>
            <a:r>
              <a:rPr lang="en-US" sz="2400" b="1" kern="0" dirty="0">
                <a:solidFill>
                  <a:srgbClr val="F95858">
                    <a:lumMod val="75000"/>
                  </a:srgbClr>
                </a:solidFill>
                <a:latin typeface="Times New Roman" panose="02020603050405020304" pitchFamily="18" charset="0"/>
                <a:cs typeface="Times New Roman" panose="02020603050405020304" pitchFamily="18" charset="0"/>
                <a:sym typeface="Arial"/>
              </a:rPr>
              <a:t>2 ô </a:t>
            </a:r>
            <a:r>
              <a:rPr lang="en-US" sz="2400" b="1" kern="0" dirty="0" err="1">
                <a:solidFill>
                  <a:srgbClr val="F95858">
                    <a:lumMod val="75000"/>
                  </a:srgbClr>
                </a:solidFill>
                <a:latin typeface="Times New Roman" panose="02020603050405020304" pitchFamily="18" charset="0"/>
                <a:cs typeface="Times New Roman" panose="02020603050405020304" pitchFamily="18" charset="0"/>
                <a:sym typeface="Arial"/>
              </a:rPr>
              <a:t>ly</a:t>
            </a:r>
            <a:endParaRPr lang="en-US" sz="2400" b="1" kern="0" dirty="0">
              <a:solidFill>
                <a:srgbClr val="F95858">
                  <a:lumMod val="75000"/>
                </a:srgbClr>
              </a:solidFill>
              <a:latin typeface="Times New Roman" panose="02020603050405020304" pitchFamily="18" charset="0"/>
              <a:cs typeface="Times New Roman" panose="02020603050405020304" pitchFamily="18" charset="0"/>
              <a:sym typeface="Arial"/>
            </a:endParaRPr>
          </a:p>
        </p:txBody>
      </p:sp>
      <p:cxnSp>
        <p:nvCxnSpPr>
          <p:cNvPr id="11" name="Straight Arrow Connector 10">
            <a:extLst>
              <a:ext uri="{FF2B5EF4-FFF2-40B4-BE49-F238E27FC236}">
                <a16:creationId xmlns:a16="http://schemas.microsoft.com/office/drawing/2014/main" id="{7900EDAF-31B9-4341-B9DA-E5F2C8D6B649}"/>
              </a:ext>
            </a:extLst>
          </p:cNvPr>
          <p:cNvCxnSpPr>
            <a:cxnSpLocks/>
          </p:cNvCxnSpPr>
          <p:nvPr/>
        </p:nvCxnSpPr>
        <p:spPr>
          <a:xfrm flipH="1">
            <a:off x="4387854" y="4943372"/>
            <a:ext cx="1476801"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id="{D58FD508-5C67-4678-9533-D23CF02EF578}"/>
              </a:ext>
            </a:extLst>
          </p:cNvPr>
          <p:cNvSpPr/>
          <p:nvPr/>
        </p:nvSpPr>
        <p:spPr>
          <a:xfrm>
            <a:off x="6524089" y="3518906"/>
            <a:ext cx="832279" cy="707886"/>
          </a:xfrm>
          <a:prstGeom prst="rect">
            <a:avLst/>
          </a:prstGeom>
        </p:spPr>
        <p:txBody>
          <a:bodyPr wrap="none">
            <a:spAutoFit/>
          </a:bodyPr>
          <a:lstStyle/>
          <a:p>
            <a:pPr algn="ctr" defTabSz="914400">
              <a:buClr>
                <a:srgbClr val="000000"/>
              </a:buClr>
              <a:buFont typeface="Arial"/>
              <a:buNone/>
              <a:defRPr/>
            </a:pPr>
            <a:r>
              <a:rPr lang="en-US" sz="2000" b="1" kern="0" dirty="0">
                <a:solidFill>
                  <a:srgbClr val="F95858">
                    <a:lumMod val="75000"/>
                  </a:srgbClr>
                </a:solidFill>
                <a:latin typeface="Times New Roman" panose="02020603050405020304" pitchFamily="18" charset="0"/>
                <a:cs typeface="Times New Roman" panose="02020603050405020304" pitchFamily="18" charset="0"/>
                <a:sym typeface="Arial"/>
              </a:rPr>
              <a:t>2 ô </a:t>
            </a:r>
            <a:r>
              <a:rPr lang="en-US" sz="2000" b="1" kern="0" dirty="0" err="1">
                <a:solidFill>
                  <a:srgbClr val="F95858">
                    <a:lumMod val="75000"/>
                  </a:srgbClr>
                </a:solidFill>
                <a:latin typeface="Times New Roman" panose="02020603050405020304" pitchFamily="18" charset="0"/>
                <a:cs typeface="Times New Roman" panose="02020603050405020304" pitchFamily="18" charset="0"/>
                <a:sym typeface="Arial"/>
              </a:rPr>
              <a:t>ly</a:t>
            </a:r>
            <a:r>
              <a:rPr lang="en-US" sz="2000" b="1" kern="0" dirty="0">
                <a:solidFill>
                  <a:srgbClr val="F95858">
                    <a:lumMod val="75000"/>
                  </a:srgbClr>
                </a:solidFill>
                <a:latin typeface="Times New Roman" panose="02020603050405020304" pitchFamily="18" charset="0"/>
                <a:cs typeface="Times New Roman" panose="02020603050405020304" pitchFamily="18" charset="0"/>
                <a:sym typeface="Arial"/>
              </a:rPr>
              <a:t> </a:t>
            </a:r>
          </a:p>
          <a:p>
            <a:pPr algn="ctr" defTabSz="914400">
              <a:buClr>
                <a:srgbClr val="000000"/>
              </a:buClr>
              <a:buFont typeface="Arial"/>
              <a:buNone/>
              <a:defRPr/>
            </a:pPr>
            <a:r>
              <a:rPr lang="en-US" sz="2000" b="1" kern="0" dirty="0" err="1">
                <a:solidFill>
                  <a:srgbClr val="F95858">
                    <a:lumMod val="75000"/>
                  </a:srgbClr>
                </a:solidFill>
                <a:latin typeface="Times New Roman" panose="02020603050405020304" pitchFamily="18" charset="0"/>
                <a:cs typeface="Times New Roman" panose="02020603050405020304" pitchFamily="18" charset="0"/>
                <a:sym typeface="Arial"/>
              </a:rPr>
              <a:t>rưỡi</a:t>
            </a:r>
            <a:endParaRPr lang="en-US" sz="2000" b="1" kern="0" dirty="0">
              <a:solidFill>
                <a:srgbClr val="F95858">
                  <a:lumMod val="75000"/>
                </a:srgbClr>
              </a:solidFill>
              <a:latin typeface="Times New Roman" panose="02020603050405020304" pitchFamily="18" charset="0"/>
              <a:cs typeface="Times New Roman" panose="02020603050405020304" pitchFamily="18" charset="0"/>
              <a:sym typeface="Arial"/>
            </a:endParaRPr>
          </a:p>
        </p:txBody>
      </p:sp>
      <p:grpSp>
        <p:nvGrpSpPr>
          <p:cNvPr id="13" name="Group 12">
            <a:extLst>
              <a:ext uri="{FF2B5EF4-FFF2-40B4-BE49-F238E27FC236}">
                <a16:creationId xmlns:a16="http://schemas.microsoft.com/office/drawing/2014/main" id="{937E3299-6E67-4CD4-9E9D-AC3655FADF69}"/>
              </a:ext>
            </a:extLst>
          </p:cNvPr>
          <p:cNvGrpSpPr/>
          <p:nvPr/>
        </p:nvGrpSpPr>
        <p:grpSpPr>
          <a:xfrm>
            <a:off x="2074375" y="2252007"/>
            <a:ext cx="3051879" cy="1407166"/>
            <a:chOff x="437271" y="2197159"/>
            <a:chExt cx="3051879" cy="1407166"/>
          </a:xfrm>
        </p:grpSpPr>
        <p:sp>
          <p:nvSpPr>
            <p:cNvPr id="14" name="Rectangle 13">
              <a:extLst>
                <a:ext uri="{FF2B5EF4-FFF2-40B4-BE49-F238E27FC236}">
                  <a16:creationId xmlns:a16="http://schemas.microsoft.com/office/drawing/2014/main" id="{D6A71F89-EE13-419E-B780-36BBDE23886A}"/>
                </a:ext>
              </a:extLst>
            </p:cNvPr>
            <p:cNvSpPr/>
            <p:nvPr/>
          </p:nvSpPr>
          <p:spPr>
            <a:xfrm>
              <a:off x="437271" y="2197159"/>
              <a:ext cx="2119491" cy="523220"/>
            </a:xfrm>
            <a:prstGeom prst="rect">
              <a:avLst/>
            </a:prstGeom>
            <a:noFill/>
          </p:spPr>
          <p:txBody>
            <a:bodyPr wrap="none">
              <a:spAutoFit/>
            </a:bodyPr>
            <a:lstStyle/>
            <a:p>
              <a:pPr algn="ctr" defTabSz="914400">
                <a:buClr>
                  <a:srgbClr val="000000"/>
                </a:buClr>
                <a:buFont typeface="Arial"/>
                <a:buNone/>
                <a:defRPr/>
              </a:pPr>
              <a:r>
                <a:rPr lang="en-US" sz="2800" b="1" kern="0" dirty="0" err="1">
                  <a:solidFill>
                    <a:sysClr val="windowText" lastClr="000000"/>
                  </a:solidFill>
                  <a:latin typeface="Times New Roman" panose="02020603050405020304" pitchFamily="18" charset="0"/>
                  <a:cs typeface="Times New Roman" panose="02020603050405020304" pitchFamily="18" charset="0"/>
                  <a:sym typeface="Arial"/>
                </a:rPr>
                <a:t>nét</a:t>
              </a:r>
              <a:r>
                <a:rPr lang="en-US" sz="2800" b="1" kern="0" dirty="0">
                  <a:solidFill>
                    <a:sysClr val="windowText" lastClr="000000"/>
                  </a:solidFill>
                  <a:latin typeface="Times New Roman" panose="02020603050405020304" pitchFamily="18" charset="0"/>
                  <a:cs typeface="Times New Roman" panose="02020603050405020304" pitchFamily="18" charset="0"/>
                  <a:sym typeface="Arial"/>
                </a:rPr>
                <a:t> </a:t>
              </a:r>
              <a:r>
                <a:rPr lang="en-US" sz="2800" b="1" kern="0" dirty="0" err="1">
                  <a:solidFill>
                    <a:sysClr val="windowText" lastClr="000000"/>
                  </a:solidFill>
                  <a:latin typeface="Times New Roman" panose="02020603050405020304" pitchFamily="18" charset="0"/>
                  <a:cs typeface="Times New Roman" panose="02020603050405020304" pitchFamily="18" charset="0"/>
                  <a:sym typeface="Arial"/>
                </a:rPr>
                <a:t>cong</a:t>
              </a:r>
              <a:r>
                <a:rPr lang="en-US" sz="2800" b="1" kern="0" dirty="0">
                  <a:solidFill>
                    <a:sysClr val="windowText" lastClr="000000"/>
                  </a:solidFill>
                  <a:latin typeface="Times New Roman" panose="02020603050405020304" pitchFamily="18" charset="0"/>
                  <a:cs typeface="Times New Roman" panose="02020603050405020304" pitchFamily="18" charset="0"/>
                  <a:sym typeface="Arial"/>
                </a:rPr>
                <a:t> </a:t>
              </a:r>
              <a:r>
                <a:rPr lang="en-US" sz="2800" b="1" kern="0" dirty="0" err="1">
                  <a:solidFill>
                    <a:sysClr val="windowText" lastClr="000000"/>
                  </a:solidFill>
                  <a:latin typeface="Times New Roman" panose="02020603050405020304" pitchFamily="18" charset="0"/>
                  <a:cs typeface="Times New Roman" panose="02020603050405020304" pitchFamily="18" charset="0"/>
                  <a:sym typeface="Arial"/>
                </a:rPr>
                <a:t>trái</a:t>
              </a:r>
              <a:endParaRPr lang="en-US" sz="2800" b="1" kern="0" dirty="0">
                <a:solidFill>
                  <a:sysClr val="windowText" lastClr="000000"/>
                </a:solidFill>
                <a:latin typeface="Times New Roman" panose="02020603050405020304" pitchFamily="18" charset="0"/>
                <a:cs typeface="Times New Roman" panose="02020603050405020304" pitchFamily="18" charset="0"/>
                <a:sym typeface="Arial"/>
              </a:endParaRPr>
            </a:p>
          </p:txBody>
        </p:sp>
        <p:cxnSp>
          <p:nvCxnSpPr>
            <p:cNvPr id="15" name="Straight Arrow Connector 14">
              <a:extLst>
                <a:ext uri="{FF2B5EF4-FFF2-40B4-BE49-F238E27FC236}">
                  <a16:creationId xmlns:a16="http://schemas.microsoft.com/office/drawing/2014/main" id="{A3C37F0A-A8E2-4150-B102-B2576067A361}"/>
                </a:ext>
              </a:extLst>
            </p:cNvPr>
            <p:cNvCxnSpPr>
              <a:cxnSpLocks/>
              <a:stCxn id="14" idx="3"/>
            </p:cNvCxnSpPr>
            <p:nvPr/>
          </p:nvCxnSpPr>
          <p:spPr>
            <a:xfrm>
              <a:off x="2556762" y="2458769"/>
              <a:ext cx="932388" cy="1022444"/>
            </a:xfrm>
            <a:prstGeom prst="straightConnector1">
              <a:avLst/>
            </a:prstGeom>
            <a:noFill/>
            <a:ln w="9525" cap="flat" cmpd="sng" algn="ctr">
              <a:solidFill>
                <a:srgbClr val="FF0000"/>
              </a:solidFill>
              <a:prstDash val="lgDash"/>
              <a:tailEnd type="triangle"/>
            </a:ln>
            <a:effectLst/>
          </p:spPr>
        </p:cxnSp>
        <p:cxnSp>
          <p:nvCxnSpPr>
            <p:cNvPr id="20" name="Straight Arrow Connector 19">
              <a:extLst>
                <a:ext uri="{FF2B5EF4-FFF2-40B4-BE49-F238E27FC236}">
                  <a16:creationId xmlns:a16="http://schemas.microsoft.com/office/drawing/2014/main" id="{94618680-1F41-4DD2-93C9-079D1F20FE9F}"/>
                </a:ext>
              </a:extLst>
            </p:cNvPr>
            <p:cNvCxnSpPr>
              <a:cxnSpLocks/>
              <a:stCxn id="14" idx="3"/>
            </p:cNvCxnSpPr>
            <p:nvPr/>
          </p:nvCxnSpPr>
          <p:spPr>
            <a:xfrm>
              <a:off x="2556762" y="2458769"/>
              <a:ext cx="240215" cy="1145556"/>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id="{FDB936A7-0AE4-4867-A09B-1660992899A8}"/>
              </a:ext>
            </a:extLst>
          </p:cNvPr>
          <p:cNvGrpSpPr/>
          <p:nvPr/>
        </p:nvGrpSpPr>
        <p:grpSpPr>
          <a:xfrm>
            <a:off x="5576880" y="2679246"/>
            <a:ext cx="4305434" cy="993885"/>
            <a:chOff x="3939776" y="2624398"/>
            <a:chExt cx="4305434" cy="993885"/>
          </a:xfrm>
        </p:grpSpPr>
        <p:sp>
          <p:nvSpPr>
            <p:cNvPr id="22" name="Rectangle 21">
              <a:extLst>
                <a:ext uri="{FF2B5EF4-FFF2-40B4-BE49-F238E27FC236}">
                  <a16:creationId xmlns:a16="http://schemas.microsoft.com/office/drawing/2014/main" id="{CE070222-A265-449D-8C1C-08F3CB248260}"/>
                </a:ext>
              </a:extLst>
            </p:cNvPr>
            <p:cNvSpPr/>
            <p:nvPr/>
          </p:nvSpPr>
          <p:spPr>
            <a:xfrm>
              <a:off x="5713748" y="2624398"/>
              <a:ext cx="2531462" cy="584775"/>
            </a:xfrm>
            <a:prstGeom prst="rect">
              <a:avLst/>
            </a:prstGeom>
          </p:spPr>
          <p:txBody>
            <a:bodyPr wrap="none">
              <a:spAutoFit/>
            </a:bodyPr>
            <a:lstStyle/>
            <a:p>
              <a:pPr algn="ctr" defTabSz="914400">
                <a:buClr>
                  <a:srgbClr val="000000"/>
                </a:buClr>
                <a:buFont typeface="Arial"/>
                <a:buNone/>
                <a:defRPr/>
              </a:pPr>
              <a:r>
                <a:rPr lang="en-US" sz="3200" b="1" kern="0" dirty="0" err="1">
                  <a:solidFill>
                    <a:sysClr val="windowText" lastClr="000000"/>
                  </a:solidFill>
                  <a:latin typeface="Times New Roman" panose="02020603050405020304" pitchFamily="18" charset="0"/>
                  <a:cs typeface="Times New Roman" panose="02020603050405020304" pitchFamily="18" charset="0"/>
                  <a:sym typeface="Arial"/>
                </a:rPr>
                <a:t>nét</a:t>
              </a:r>
              <a:r>
                <a:rPr lang="en-US" sz="3200" b="1" kern="0" dirty="0">
                  <a:solidFill>
                    <a:sysClr val="windowText" lastClr="000000"/>
                  </a:solidFill>
                  <a:latin typeface="Times New Roman" panose="02020603050405020304" pitchFamily="18" charset="0"/>
                  <a:cs typeface="Times New Roman" panose="02020603050405020304" pitchFamily="18" charset="0"/>
                  <a:sym typeface="Arial"/>
                </a:rPr>
                <a:t> </a:t>
              </a:r>
              <a:r>
                <a:rPr lang="en-US" sz="3200" b="1" kern="0" dirty="0" err="1">
                  <a:solidFill>
                    <a:sysClr val="windowText" lastClr="000000"/>
                  </a:solidFill>
                  <a:latin typeface="Times New Roman" panose="02020603050405020304" pitchFamily="18" charset="0"/>
                  <a:cs typeface="Times New Roman" panose="02020603050405020304" pitchFamily="18" charset="0"/>
                  <a:sym typeface="Arial"/>
                </a:rPr>
                <a:t>cong</a:t>
              </a:r>
              <a:r>
                <a:rPr lang="en-US" sz="3200" b="1" kern="0" dirty="0">
                  <a:solidFill>
                    <a:sysClr val="windowText" lastClr="000000"/>
                  </a:solidFill>
                  <a:latin typeface="Times New Roman" panose="02020603050405020304" pitchFamily="18" charset="0"/>
                  <a:cs typeface="Times New Roman" panose="02020603050405020304" pitchFamily="18" charset="0"/>
                  <a:sym typeface="Arial"/>
                </a:rPr>
                <a:t> </a:t>
              </a:r>
              <a:r>
                <a:rPr lang="en-US" sz="3200" b="1" kern="0" dirty="0" err="1">
                  <a:solidFill>
                    <a:sysClr val="windowText" lastClr="000000"/>
                  </a:solidFill>
                  <a:latin typeface="Times New Roman" panose="02020603050405020304" pitchFamily="18" charset="0"/>
                  <a:cs typeface="Times New Roman" panose="02020603050405020304" pitchFamily="18" charset="0"/>
                  <a:sym typeface="Arial"/>
                </a:rPr>
                <a:t>phải</a:t>
              </a:r>
              <a:endParaRPr lang="en-US" sz="3200" b="1" kern="0" dirty="0">
                <a:solidFill>
                  <a:sysClr val="windowText" lastClr="000000"/>
                </a:solidFill>
                <a:latin typeface="Times New Roman" panose="02020603050405020304" pitchFamily="18" charset="0"/>
                <a:cs typeface="Times New Roman" panose="02020603050405020304" pitchFamily="18" charset="0"/>
                <a:sym typeface="Arial"/>
              </a:endParaRPr>
            </a:p>
          </p:txBody>
        </p:sp>
        <p:cxnSp>
          <p:nvCxnSpPr>
            <p:cNvPr id="23" name="Straight Arrow Connector 22">
              <a:extLst>
                <a:ext uri="{FF2B5EF4-FFF2-40B4-BE49-F238E27FC236}">
                  <a16:creationId xmlns:a16="http://schemas.microsoft.com/office/drawing/2014/main" id="{54628D3A-5F70-4088-9A18-37154FCC1B6A}"/>
                </a:ext>
              </a:extLst>
            </p:cNvPr>
            <p:cNvCxnSpPr>
              <a:cxnSpLocks/>
            </p:cNvCxnSpPr>
            <p:nvPr/>
          </p:nvCxnSpPr>
          <p:spPr>
            <a:xfrm flipH="1">
              <a:off x="3939776" y="2966361"/>
              <a:ext cx="1953661" cy="651922"/>
            </a:xfrm>
            <a:prstGeom prst="straightConnector1">
              <a:avLst/>
            </a:prstGeom>
            <a:noFill/>
            <a:ln w="9525" cap="flat" cmpd="sng" algn="ctr">
              <a:solidFill>
                <a:srgbClr val="FF0000"/>
              </a:solidFill>
              <a:prstDash val="lgDash"/>
              <a:tailEnd type="triangle"/>
            </a:ln>
            <a:effectLst/>
          </p:spPr>
        </p:cxnSp>
      </p:gr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CHỮ HOA C  - -KIẾN THỨC TIỂU HỌC-">
            <a:hlinkClick r:id="" action="ppaction://media"/>
            <a:extLst>
              <a:ext uri="{FF2B5EF4-FFF2-40B4-BE49-F238E27FC236}">
                <a16:creationId xmlns:a16="http://schemas.microsoft.com/office/drawing/2014/main" id="{DEBD8DA3-343A-41F9-8816-2E567AD77F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032" y="262325"/>
            <a:ext cx="11259289" cy="6333350"/>
          </a:xfrm>
          <a:prstGeom prst="rect">
            <a:avLst/>
          </a:prstGeom>
        </p:spPr>
      </p:pic>
      <p:sp>
        <p:nvSpPr>
          <p:cNvPr id="5" name="Rectangle: Rounded Corners 4">
            <a:extLst>
              <a:ext uri="{FF2B5EF4-FFF2-40B4-BE49-F238E27FC236}">
                <a16:creationId xmlns:a16="http://schemas.microsoft.com/office/drawing/2014/main" id="{F904DA4F-F12F-424C-B225-EF6590AC359B}"/>
              </a:ext>
            </a:extLst>
          </p:cNvPr>
          <p:cNvSpPr/>
          <p:nvPr/>
        </p:nvSpPr>
        <p:spPr>
          <a:xfrm>
            <a:off x="8074855" y="6077243"/>
            <a:ext cx="3305908" cy="464234"/>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92132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sX0" fmla="*/ 0 w 3816000"/>
                <a:gd name="csY0" fmla="*/ 82942 h 574473"/>
                <a:gd name="csX1" fmla="*/ 82942 w 3816000"/>
                <a:gd name="csY1" fmla="*/ 0 h 574473"/>
                <a:gd name="csX2" fmla="*/ 3733058 w 3816000"/>
                <a:gd name="csY2" fmla="*/ 0 h 574473"/>
                <a:gd name="csX3" fmla="*/ 3816000 w 3816000"/>
                <a:gd name="csY3" fmla="*/ 82942 h 574473"/>
                <a:gd name="csX4" fmla="*/ 3816000 w 3816000"/>
                <a:gd name="csY4" fmla="*/ 491531 h 574473"/>
                <a:gd name="csX5" fmla="*/ 3733058 w 3816000"/>
                <a:gd name="csY5" fmla="*/ 574473 h 574473"/>
                <a:gd name="csX6" fmla="*/ 82942 w 3816000"/>
                <a:gd name="csY6" fmla="*/ 574473 h 574473"/>
                <a:gd name="csX7" fmla="*/ 0 w 3816000"/>
                <a:gd name="csY7" fmla="*/ 491531 h 574473"/>
                <a:gd name="csX8" fmla="*/ 0 w 381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solidFill>
                  <a:srgbClr val="FFF9AA"/>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23220"/>
            </a:xfrm>
            <a:prstGeom prst="rect">
              <a:avLst/>
            </a:prstGeom>
            <a:noFill/>
          </p:spPr>
          <p:txBody>
            <a:bodyPr wrap="square" rtlCol="0">
              <a:spAutoFit/>
            </a:bodyPr>
            <a:lstStyle/>
            <a:p>
              <a:r>
                <a:rPr lang="en-US" sz="2800">
                  <a:ln w="0"/>
                  <a:solidFill>
                    <a:srgbClr val="4C7716"/>
                  </a:solidFill>
                  <a:latin typeface="Arial" panose="020B0604020202020204" pitchFamily="34" charset="0"/>
                  <a:ea typeface="LNTH-LuoLuoNotangYuanTi 1" pitchFamily="2" charset="-128"/>
                  <a:cs typeface="Arial" panose="020B0604020202020204" pitchFamily="34" charset="0"/>
                </a:rPr>
                <a:t>Cùng ôn tập</a:t>
              </a:r>
              <a:endParaRPr lang="en-US" sz="28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algn="ctr"/>
              <a:r>
                <a:rPr lang="en-US" sz="3200">
                  <a:solidFill>
                    <a:schemeClr val="bg1"/>
                  </a:solidFill>
                  <a:effectLst>
                    <a:outerShdw blurRad="38100" dist="38100" dir="2700000" algn="tl">
                      <a:srgbClr val="000000">
                        <a:alpha val="43137"/>
                      </a:srgbClr>
                    </a:outerShdw>
                  </a:effectLst>
                </a:rPr>
                <a:t>Nhắc lại chiều cao, độ rộng và cấu tạo nét của chữ</a:t>
              </a:r>
              <a:r>
                <a:rPr lang="en-US" sz="3200" b="1">
                  <a:solidFill>
                    <a:schemeClr val="bg1"/>
                  </a:solidFill>
                  <a:effectLst>
                    <a:outerShdw blurRad="38100" dist="38100" dir="2700000" algn="tl">
                      <a:srgbClr val="000000">
                        <a:alpha val="43137"/>
                      </a:srgbClr>
                    </a:outerShdw>
                  </a:effectLst>
                  <a:latin typeface="HP001 5 hàng" panose="020B0603050302020204" pitchFamily="34" charset="0"/>
                </a:rPr>
                <a:t> G.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id="{EBB89B5F-9A01-44EE-AB4C-158FB6860A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1643" y="1401587"/>
            <a:ext cx="3154989" cy="4685628"/>
          </a:xfrm>
          <a:prstGeom prst="rect">
            <a:avLst/>
          </a:prstGeom>
        </p:spPr>
      </p:pic>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sX0" fmla="*/ 0 w 11160000"/>
              <a:gd name="csY0" fmla="*/ 303118 h 5940000"/>
              <a:gd name="csX1" fmla="*/ 303118 w 11160000"/>
              <a:gd name="csY1" fmla="*/ 0 h 5940000"/>
              <a:gd name="csX2" fmla="*/ 962728 w 11160000"/>
              <a:gd name="csY2" fmla="*/ 0 h 5940000"/>
              <a:gd name="csX3" fmla="*/ 1305726 w 11160000"/>
              <a:gd name="csY3" fmla="*/ 0 h 5940000"/>
              <a:gd name="csX4" fmla="*/ 1859798 w 11160000"/>
              <a:gd name="csY4" fmla="*/ 0 h 5940000"/>
              <a:gd name="csX5" fmla="*/ 2730484 w 11160000"/>
              <a:gd name="csY5" fmla="*/ 0 h 5940000"/>
              <a:gd name="csX6" fmla="*/ 3073481 w 11160000"/>
              <a:gd name="csY6" fmla="*/ 0 h 5940000"/>
              <a:gd name="csX7" fmla="*/ 3416478 w 11160000"/>
              <a:gd name="csY7" fmla="*/ 0 h 5940000"/>
              <a:gd name="csX8" fmla="*/ 3865013 w 11160000"/>
              <a:gd name="csY8" fmla="*/ 0 h 5940000"/>
              <a:gd name="csX9" fmla="*/ 4524624 w 11160000"/>
              <a:gd name="csY9" fmla="*/ 0 h 5940000"/>
              <a:gd name="csX10" fmla="*/ 5078696 w 11160000"/>
              <a:gd name="csY10" fmla="*/ 0 h 5940000"/>
              <a:gd name="csX11" fmla="*/ 5738306 w 11160000"/>
              <a:gd name="csY11" fmla="*/ 0 h 5940000"/>
              <a:gd name="csX12" fmla="*/ 6503454 w 11160000"/>
              <a:gd name="csY12" fmla="*/ 0 h 5940000"/>
              <a:gd name="csX13" fmla="*/ 7268602 w 11160000"/>
              <a:gd name="csY13" fmla="*/ 0 h 5940000"/>
              <a:gd name="csX14" fmla="*/ 7822675 w 11160000"/>
              <a:gd name="csY14" fmla="*/ 0 h 5940000"/>
              <a:gd name="csX15" fmla="*/ 8587823 w 11160000"/>
              <a:gd name="csY15" fmla="*/ 0 h 5940000"/>
              <a:gd name="csX16" fmla="*/ 9458508 w 11160000"/>
              <a:gd name="csY16" fmla="*/ 0 h 5940000"/>
              <a:gd name="csX17" fmla="*/ 10856882 w 11160000"/>
              <a:gd name="csY17" fmla="*/ 0 h 5940000"/>
              <a:gd name="csX18" fmla="*/ 11160000 w 11160000"/>
              <a:gd name="csY18" fmla="*/ 303118 h 5940000"/>
              <a:gd name="csX19" fmla="*/ 11160000 w 11160000"/>
              <a:gd name="csY19" fmla="*/ 916501 h 5940000"/>
              <a:gd name="csX20" fmla="*/ 11160000 w 11160000"/>
              <a:gd name="csY20" fmla="*/ 1476546 h 5940000"/>
              <a:gd name="csX21" fmla="*/ 11160000 w 11160000"/>
              <a:gd name="csY21" fmla="*/ 1983254 h 5940000"/>
              <a:gd name="csX22" fmla="*/ 11160000 w 11160000"/>
              <a:gd name="csY22" fmla="*/ 2756649 h 5940000"/>
              <a:gd name="csX23" fmla="*/ 11160000 w 11160000"/>
              <a:gd name="csY23" fmla="*/ 3530045 h 5940000"/>
              <a:gd name="csX24" fmla="*/ 11160000 w 11160000"/>
              <a:gd name="csY24" fmla="*/ 4303441 h 5940000"/>
              <a:gd name="csX25" fmla="*/ 11160000 w 11160000"/>
              <a:gd name="csY25" fmla="*/ 4863486 h 5940000"/>
              <a:gd name="csX26" fmla="*/ 11160000 w 11160000"/>
              <a:gd name="csY26" fmla="*/ 5636882 h 5940000"/>
              <a:gd name="csX27" fmla="*/ 10856882 w 11160000"/>
              <a:gd name="csY27" fmla="*/ 5940000 h 5940000"/>
              <a:gd name="csX28" fmla="*/ 10197272 w 11160000"/>
              <a:gd name="csY28" fmla="*/ 5940000 h 5940000"/>
              <a:gd name="csX29" fmla="*/ 9854274 w 11160000"/>
              <a:gd name="csY29" fmla="*/ 5940000 h 5940000"/>
              <a:gd name="csX30" fmla="*/ 9300202 w 11160000"/>
              <a:gd name="csY30" fmla="*/ 5940000 h 5940000"/>
              <a:gd name="csX31" fmla="*/ 8535054 w 11160000"/>
              <a:gd name="csY31" fmla="*/ 5940000 h 5940000"/>
              <a:gd name="csX32" fmla="*/ 7875444 w 11160000"/>
              <a:gd name="csY32" fmla="*/ 5940000 h 5940000"/>
              <a:gd name="csX33" fmla="*/ 7110296 w 11160000"/>
              <a:gd name="csY33" fmla="*/ 5940000 h 5940000"/>
              <a:gd name="csX34" fmla="*/ 6345148 w 11160000"/>
              <a:gd name="csY34" fmla="*/ 5940000 h 5940000"/>
              <a:gd name="csX35" fmla="*/ 5474462 w 11160000"/>
              <a:gd name="csY35" fmla="*/ 5940000 h 5940000"/>
              <a:gd name="csX36" fmla="*/ 4603777 w 11160000"/>
              <a:gd name="csY36" fmla="*/ 5940000 h 5940000"/>
              <a:gd name="csX37" fmla="*/ 4049704 w 11160000"/>
              <a:gd name="csY37" fmla="*/ 5940000 h 5940000"/>
              <a:gd name="csX38" fmla="*/ 3179019 w 11160000"/>
              <a:gd name="csY38" fmla="*/ 5940000 h 5940000"/>
              <a:gd name="csX39" fmla="*/ 2624946 w 11160000"/>
              <a:gd name="csY39" fmla="*/ 5940000 h 5940000"/>
              <a:gd name="csX40" fmla="*/ 1859798 w 11160000"/>
              <a:gd name="csY40" fmla="*/ 5940000 h 5940000"/>
              <a:gd name="csX41" fmla="*/ 1200188 w 11160000"/>
              <a:gd name="csY41" fmla="*/ 5940000 h 5940000"/>
              <a:gd name="csX42" fmla="*/ 303118 w 11160000"/>
              <a:gd name="csY42" fmla="*/ 5940000 h 5940000"/>
              <a:gd name="csX43" fmla="*/ 0 w 11160000"/>
              <a:gd name="csY43" fmla="*/ 5636882 h 5940000"/>
              <a:gd name="csX44" fmla="*/ 0 w 11160000"/>
              <a:gd name="csY44" fmla="*/ 4863486 h 5940000"/>
              <a:gd name="csX45" fmla="*/ 0 w 11160000"/>
              <a:gd name="csY45" fmla="*/ 4356779 h 5940000"/>
              <a:gd name="csX46" fmla="*/ 0 w 11160000"/>
              <a:gd name="csY46" fmla="*/ 3743396 h 5940000"/>
              <a:gd name="csX47" fmla="*/ 0 w 11160000"/>
              <a:gd name="csY47" fmla="*/ 3130013 h 5940000"/>
              <a:gd name="csX48" fmla="*/ 0 w 11160000"/>
              <a:gd name="csY48" fmla="*/ 2569968 h 5940000"/>
              <a:gd name="csX49" fmla="*/ 0 w 11160000"/>
              <a:gd name="csY49" fmla="*/ 1849910 h 5940000"/>
              <a:gd name="csX50" fmla="*/ 0 w 11160000"/>
              <a:gd name="csY50" fmla="*/ 1129851 h 5940000"/>
              <a:gd name="csX51" fmla="*/ 0 w 11160000"/>
              <a:gd name="csY51" fmla="*/ 303118 h 594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24" name="Picture 23">
            <a:extLst>
              <a:ext uri="{FF2B5EF4-FFF2-40B4-BE49-F238E27FC236}">
                <a16:creationId xmlns:a16="http://schemas.microsoft.com/office/drawing/2014/main" id="{7E5418FE-2D04-4BEA-80CC-B6B78E842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686" y="1246422"/>
            <a:ext cx="3154989" cy="4685628"/>
          </a:xfrm>
          <a:prstGeom prst="rect">
            <a:avLst/>
          </a:prstGeom>
        </p:spPr>
      </p:pic>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sX0" fmla="*/ 0 w 4176000"/>
                <a:gd name="csY0" fmla="*/ 82942 h 574473"/>
                <a:gd name="csX1" fmla="*/ 82942 w 4176000"/>
                <a:gd name="csY1" fmla="*/ 0 h 574473"/>
                <a:gd name="csX2" fmla="*/ 4093058 w 4176000"/>
                <a:gd name="csY2" fmla="*/ 0 h 574473"/>
                <a:gd name="csX3" fmla="*/ 4176000 w 4176000"/>
                <a:gd name="csY3" fmla="*/ 82942 h 574473"/>
                <a:gd name="csX4" fmla="*/ 4176000 w 4176000"/>
                <a:gd name="csY4" fmla="*/ 491531 h 574473"/>
                <a:gd name="csX5" fmla="*/ 4093058 w 4176000"/>
                <a:gd name="csY5" fmla="*/ 574473 h 574473"/>
                <a:gd name="csX6" fmla="*/ 82942 w 4176000"/>
                <a:gd name="csY6" fmla="*/ 574473 h 574473"/>
                <a:gd name="csX7" fmla="*/ 0 w 4176000"/>
                <a:gd name="csY7" fmla="*/ 491531 h 574473"/>
                <a:gd name="csX8" fmla="*/ 0 w 4176000"/>
                <a:gd name="csY8" fmla="*/ 82942 h 5744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solidFill>
                  <a:srgbClr val="FFF9AA"/>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23220"/>
            </a:xfrm>
            <a:prstGeom prst="rect">
              <a:avLst/>
            </a:prstGeom>
            <a:noFill/>
          </p:spPr>
          <p:txBody>
            <a:bodyPr wrap="square" rtlCol="0">
              <a:spAutoFit/>
            </a:bodyPr>
            <a:lstStyle/>
            <a:p>
              <a:r>
                <a:rPr lang="en-US" sz="2800">
                  <a:ln w="0"/>
                  <a:solidFill>
                    <a:srgbClr val="4C7716"/>
                  </a:solidFill>
                  <a:latin typeface="Arial" panose="020B0604020202020204" pitchFamily="34" charset="0"/>
                  <a:ea typeface="LNTH-LuoLuoNotangYuanTi 1" pitchFamily="2" charset="-128"/>
                  <a:cs typeface="Arial" panose="020B0604020202020204" pitchFamily="34" charset="0"/>
                </a:rPr>
                <a:t>Cùng quan sát</a:t>
              </a:r>
              <a:endParaRPr lang="en-US" sz="2800" dirty="0">
                <a:ln w="0"/>
                <a:solidFill>
                  <a:srgbClr val="4C7716"/>
                </a:solidFill>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cxnSp>
        <p:nvCxnSpPr>
          <p:cNvPr id="8" name="Straight Arrow Connector 7">
            <a:extLst>
              <a:ext uri="{FF2B5EF4-FFF2-40B4-BE49-F238E27FC236}">
                <a16:creationId xmlns:a16="http://schemas.microsoft.com/office/drawing/2014/main" id="{FFD183D7-73D4-49FA-AEBA-43188FA5D917}"/>
              </a:ext>
            </a:extLst>
          </p:cNvPr>
          <p:cNvCxnSpPr>
            <a:cxnSpLocks/>
          </p:cNvCxnSpPr>
          <p:nvPr/>
        </p:nvCxnSpPr>
        <p:spPr>
          <a:xfrm>
            <a:off x="6884270" y="2581079"/>
            <a:ext cx="0" cy="2934898"/>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DC53A1-B632-4F74-8107-D47F8C8D9113}"/>
              </a:ext>
            </a:extLst>
          </p:cNvPr>
          <p:cNvSpPr/>
          <p:nvPr/>
        </p:nvSpPr>
        <p:spPr>
          <a:xfrm>
            <a:off x="6610232" y="3817695"/>
            <a:ext cx="1153647" cy="461665"/>
          </a:xfrm>
          <a:prstGeom prst="rect">
            <a:avLst/>
          </a:prstGeom>
        </p:spPr>
        <p:txBody>
          <a:bodyPr wrap="square">
            <a:spAutoFit/>
          </a:bodyPr>
          <a:lstStyle/>
          <a:p>
            <a:pPr algn="ctr"/>
            <a:r>
              <a:rPr lang="en-US" sz="2400" b="1" dirty="0">
                <a:solidFill>
                  <a:srgbClr val="F40909"/>
                </a:solidFill>
                <a:latin typeface="Calibri" panose="020F0502020204030204" pitchFamily="34" charset="0"/>
                <a:cs typeface="Calibri" panose="020F0502020204030204" pitchFamily="34" charset="0"/>
              </a:rPr>
              <a:t>4 </a:t>
            </a:r>
            <a:r>
              <a:rPr lang="vi-VN" sz="2400" b="1" dirty="0">
                <a:solidFill>
                  <a:srgbClr val="F40909"/>
                </a:solidFill>
                <a:latin typeface="Calibri" panose="020F0502020204030204" pitchFamily="34" charset="0"/>
                <a:cs typeface="Calibri" panose="020F0502020204030204" pitchFamily="34" charset="0"/>
              </a:rPr>
              <a:t>ô ly</a:t>
            </a:r>
          </a:p>
        </p:txBody>
      </p:sp>
      <p:sp>
        <p:nvSpPr>
          <p:cNvPr id="10" name="Rectangle 9">
            <a:extLst>
              <a:ext uri="{FF2B5EF4-FFF2-40B4-BE49-F238E27FC236}">
                <a16:creationId xmlns:a16="http://schemas.microsoft.com/office/drawing/2014/main" id="{A2F93382-D5BB-42C9-AEEA-E48136F4035F}"/>
              </a:ext>
            </a:extLst>
          </p:cNvPr>
          <p:cNvSpPr/>
          <p:nvPr/>
        </p:nvSpPr>
        <p:spPr>
          <a:xfrm>
            <a:off x="4933352" y="5718399"/>
            <a:ext cx="1511952" cy="461665"/>
          </a:xfrm>
          <a:prstGeom prst="rect">
            <a:avLst/>
          </a:prstGeom>
        </p:spPr>
        <p:txBody>
          <a:bodyPr wrap="none">
            <a:spAutoFit/>
          </a:bodyPr>
          <a:lstStyle/>
          <a:p>
            <a:pPr algn="ctr"/>
            <a:r>
              <a:rPr lang="en-US" sz="2400" b="1" dirty="0">
                <a:solidFill>
                  <a:srgbClr val="F40909"/>
                </a:solidFill>
                <a:latin typeface="Calibri" panose="020F0502020204030204" pitchFamily="34" charset="0"/>
                <a:cs typeface="Calibri" panose="020F0502020204030204" pitchFamily="34" charset="0"/>
              </a:rPr>
              <a:t>2 ô </a:t>
            </a:r>
            <a:r>
              <a:rPr lang="en-US" sz="2400" b="1" dirty="0" err="1">
                <a:solidFill>
                  <a:srgbClr val="F40909"/>
                </a:solidFill>
                <a:latin typeface="Calibri" panose="020F0502020204030204" pitchFamily="34" charset="0"/>
                <a:cs typeface="Calibri" panose="020F0502020204030204" pitchFamily="34" charset="0"/>
              </a:rPr>
              <a:t>ly</a:t>
            </a:r>
            <a:r>
              <a:rPr lang="en-US" sz="2400" b="1" dirty="0">
                <a:solidFill>
                  <a:srgbClr val="F40909"/>
                </a:solidFill>
                <a:latin typeface="Calibri" panose="020F0502020204030204" pitchFamily="34" charset="0"/>
                <a:cs typeface="Calibri" panose="020F0502020204030204" pitchFamily="34" charset="0"/>
              </a:rPr>
              <a:t> </a:t>
            </a:r>
            <a:r>
              <a:rPr lang="en-US" sz="2400" b="1" dirty="0" err="1">
                <a:solidFill>
                  <a:srgbClr val="F40909"/>
                </a:solidFill>
                <a:latin typeface="Calibri" panose="020F0502020204030204" pitchFamily="34" charset="0"/>
                <a:cs typeface="Calibri" panose="020F0502020204030204" pitchFamily="34" charset="0"/>
              </a:rPr>
              <a:t>rưỡi</a:t>
            </a:r>
            <a:endParaRPr lang="en-US" sz="2400" b="1" dirty="0">
              <a:solidFill>
                <a:srgbClr val="F40909"/>
              </a:solidFill>
              <a:latin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49E46163-54C8-41D8-80AD-DF3EB1A4DB86}"/>
              </a:ext>
            </a:extLst>
          </p:cNvPr>
          <p:cNvCxnSpPr>
            <a:cxnSpLocks/>
          </p:cNvCxnSpPr>
          <p:nvPr/>
        </p:nvCxnSpPr>
        <p:spPr>
          <a:xfrm flipH="1" flipV="1">
            <a:off x="4494386" y="5515977"/>
            <a:ext cx="1950918" cy="21595"/>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26FC2D8-EA46-46A0-A0BB-3CAE7D8AA8FA}"/>
              </a:ext>
            </a:extLst>
          </p:cNvPr>
          <p:cNvSpPr/>
          <p:nvPr/>
        </p:nvSpPr>
        <p:spPr>
          <a:xfrm>
            <a:off x="2081781" y="2040178"/>
            <a:ext cx="1665744" cy="954107"/>
          </a:xfrm>
          <a:prstGeom prst="rect">
            <a:avLst/>
          </a:prstGeom>
          <a:noFill/>
        </p:spPr>
        <p:txBody>
          <a:bodyPr wrap="square">
            <a:spAutoFit/>
          </a:bodyPr>
          <a:lstStyle/>
          <a:p>
            <a:pPr algn="ctr"/>
            <a:r>
              <a:rPr lang="en-US" sz="2800" b="1" dirty="0" err="1">
                <a:solidFill>
                  <a:srgbClr val="7030A0"/>
                </a:solidFill>
                <a:latin typeface="Calibri" panose="020F0502020204030204" pitchFamily="34" charset="0"/>
                <a:cs typeface="Calibri" panose="020F0502020204030204" pitchFamily="34" charset="0"/>
              </a:rPr>
              <a:t>Nét</a:t>
            </a:r>
            <a:endParaRPr lang="en-US" sz="2800" b="1" dirty="0">
              <a:solidFill>
                <a:srgbClr val="7030A0"/>
              </a:solidFill>
              <a:latin typeface="Calibri" panose="020F0502020204030204" pitchFamily="34" charset="0"/>
              <a:cs typeface="Calibri" panose="020F0502020204030204" pitchFamily="34" charset="0"/>
            </a:endParaRPr>
          </a:p>
          <a:p>
            <a:pPr algn="ctr"/>
            <a:r>
              <a:rPr lang="en-US" sz="2800" b="1" dirty="0">
                <a:solidFill>
                  <a:srgbClr val="7030A0"/>
                </a:solidFill>
                <a:latin typeface="Calibri" panose="020F0502020204030204" pitchFamily="34" charset="0"/>
                <a:cs typeface="Calibri" panose="020F0502020204030204" pitchFamily="34" charset="0"/>
              </a:rPr>
              <a:t> </a:t>
            </a:r>
            <a:r>
              <a:rPr lang="en-US" sz="2800" b="1" dirty="0" err="1">
                <a:solidFill>
                  <a:srgbClr val="7030A0"/>
                </a:solidFill>
                <a:latin typeface="Calibri" panose="020F0502020204030204" pitchFamily="34" charset="0"/>
                <a:cs typeface="Calibri" panose="020F0502020204030204" pitchFamily="34" charset="0"/>
              </a:rPr>
              <a:t>cong</a:t>
            </a:r>
            <a:r>
              <a:rPr lang="en-US" sz="2800" b="1" dirty="0">
                <a:solidFill>
                  <a:srgbClr val="7030A0"/>
                </a:solidFill>
                <a:latin typeface="Calibri" panose="020F0502020204030204" pitchFamily="34" charset="0"/>
                <a:cs typeface="Calibri" panose="020F0502020204030204" pitchFamily="34" charset="0"/>
              </a:rPr>
              <a:t> </a:t>
            </a:r>
            <a:r>
              <a:rPr lang="en-US" sz="2800" b="1" dirty="0" err="1">
                <a:solidFill>
                  <a:srgbClr val="7030A0"/>
                </a:solidFill>
                <a:latin typeface="Calibri" panose="020F0502020204030204" pitchFamily="34" charset="0"/>
                <a:cs typeface="Calibri" panose="020F0502020204030204" pitchFamily="34" charset="0"/>
              </a:rPr>
              <a:t>trái</a:t>
            </a:r>
            <a:endParaRPr lang="en-US" sz="2800" b="1" dirty="0">
              <a:solidFill>
                <a:srgbClr val="7030A0"/>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0A413D3B-4D28-40A4-A8FB-5E7855C9F99A}"/>
              </a:ext>
            </a:extLst>
          </p:cNvPr>
          <p:cNvCxnSpPr>
            <a:cxnSpLocks/>
          </p:cNvCxnSpPr>
          <p:nvPr/>
        </p:nvCxnSpPr>
        <p:spPr>
          <a:xfrm>
            <a:off x="3868374" y="2581079"/>
            <a:ext cx="770301" cy="0"/>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EE8B96-85C5-420F-AA70-D5E096BF719C}"/>
              </a:ext>
            </a:extLst>
          </p:cNvPr>
          <p:cNvCxnSpPr/>
          <p:nvPr/>
        </p:nvCxnSpPr>
        <p:spPr>
          <a:xfrm>
            <a:off x="3887424" y="2581079"/>
            <a:ext cx="1268115" cy="700386"/>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4E436C9-225C-4A73-8930-460F5FCEABE8}"/>
              </a:ext>
            </a:extLst>
          </p:cNvPr>
          <p:cNvCxnSpPr>
            <a:cxnSpLocks/>
          </p:cNvCxnSpPr>
          <p:nvPr/>
        </p:nvCxnSpPr>
        <p:spPr>
          <a:xfrm>
            <a:off x="3709561" y="4795370"/>
            <a:ext cx="1820318" cy="480015"/>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F566A78-0CD3-45C2-96C2-932DA66A5181}"/>
              </a:ext>
            </a:extLst>
          </p:cNvPr>
          <p:cNvSpPr/>
          <p:nvPr/>
        </p:nvSpPr>
        <p:spPr>
          <a:xfrm>
            <a:off x="2081781" y="3968959"/>
            <a:ext cx="2018489" cy="954107"/>
          </a:xfrm>
          <a:prstGeom prst="rect">
            <a:avLst/>
          </a:prstGeom>
          <a:noFill/>
        </p:spPr>
        <p:txBody>
          <a:bodyPr wrap="square">
            <a:spAutoFit/>
          </a:bodyPr>
          <a:lstStyle/>
          <a:p>
            <a:pPr algn="ctr"/>
            <a:r>
              <a:rPr lang="en-US" sz="2800" b="1" dirty="0" err="1">
                <a:solidFill>
                  <a:srgbClr val="7030A0"/>
                </a:solidFill>
                <a:latin typeface="Calibri" panose="020F0502020204030204" pitchFamily="34" charset="0"/>
                <a:cs typeface="Calibri" panose="020F0502020204030204" pitchFamily="34" charset="0"/>
              </a:rPr>
              <a:t>nét</a:t>
            </a:r>
            <a:r>
              <a:rPr lang="en-US" sz="2800" b="1" dirty="0">
                <a:solidFill>
                  <a:srgbClr val="7030A0"/>
                </a:solidFill>
                <a:latin typeface="Calibri" panose="020F0502020204030204" pitchFamily="34" charset="0"/>
                <a:cs typeface="Calibri" panose="020F0502020204030204" pitchFamily="34" charset="0"/>
              </a:rPr>
              <a:t> </a:t>
            </a:r>
          </a:p>
          <a:p>
            <a:pPr algn="ctr"/>
            <a:r>
              <a:rPr lang="en-US" sz="2800" b="1" dirty="0" err="1">
                <a:solidFill>
                  <a:srgbClr val="7030A0"/>
                </a:solidFill>
                <a:latin typeface="Calibri" panose="020F0502020204030204" pitchFamily="34" charset="0"/>
                <a:cs typeface="Calibri" panose="020F0502020204030204" pitchFamily="34" charset="0"/>
              </a:rPr>
              <a:t>khuyết</a:t>
            </a:r>
            <a:r>
              <a:rPr lang="en-US" sz="2800" b="1" dirty="0">
                <a:solidFill>
                  <a:srgbClr val="7030A0"/>
                </a:solidFill>
                <a:latin typeface="Calibri" panose="020F0502020204030204" pitchFamily="34" charset="0"/>
                <a:cs typeface="Calibri" panose="020F0502020204030204" pitchFamily="34" charset="0"/>
              </a:rPr>
              <a:t> </a:t>
            </a:r>
            <a:r>
              <a:rPr lang="en-US" sz="2800" b="1" dirty="0" err="1">
                <a:solidFill>
                  <a:srgbClr val="7030A0"/>
                </a:solidFill>
                <a:latin typeface="Calibri" panose="020F0502020204030204" pitchFamily="34" charset="0"/>
                <a:cs typeface="Calibri" panose="020F0502020204030204" pitchFamily="34" charset="0"/>
              </a:rPr>
              <a:t>dưới</a:t>
            </a:r>
            <a:endParaRPr lang="en-US" sz="2800" b="1" dirty="0">
              <a:solidFill>
                <a:srgbClr val="7030A0"/>
              </a:solidFill>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43983A6C-448A-422C-8823-5D0595B85269}"/>
              </a:ext>
            </a:extLst>
          </p:cNvPr>
          <p:cNvGrpSpPr/>
          <p:nvPr/>
        </p:nvGrpSpPr>
        <p:grpSpPr>
          <a:xfrm>
            <a:off x="4938545" y="2048571"/>
            <a:ext cx="750783" cy="473589"/>
            <a:chOff x="4737120" y="1831461"/>
            <a:chExt cx="750783" cy="473589"/>
          </a:xfrm>
        </p:grpSpPr>
        <p:sp>
          <p:nvSpPr>
            <p:cNvPr id="22" name="Rectangle 21">
              <a:extLst>
                <a:ext uri="{FF2B5EF4-FFF2-40B4-BE49-F238E27FC236}">
                  <a16:creationId xmlns:a16="http://schemas.microsoft.com/office/drawing/2014/main" id="{E0A7B94A-6DE2-4D57-9D48-86660C6638FE}"/>
                </a:ext>
              </a:extLst>
            </p:cNvPr>
            <p:cNvSpPr/>
            <p:nvPr/>
          </p:nvSpPr>
          <p:spPr>
            <a:xfrm>
              <a:off x="4737120" y="1831461"/>
              <a:ext cx="750783" cy="400110"/>
            </a:xfrm>
            <a:prstGeom prst="rect">
              <a:avLst/>
            </a:prstGeom>
            <a:noFill/>
          </p:spPr>
          <p:txBody>
            <a:bodyPr wrap="none">
              <a:spAutoFit/>
            </a:bodyPr>
            <a:lstStyle/>
            <a:p>
              <a:pPr algn="ctr"/>
              <a:r>
                <a:rPr lang="en-US" sz="2000" b="1" dirty="0" err="1">
                  <a:solidFill>
                    <a:srgbClr val="002060"/>
                  </a:solidFill>
                  <a:latin typeface="Calibri" panose="020F0502020204030204" pitchFamily="34" charset="0"/>
                  <a:cs typeface="Calibri" panose="020F0502020204030204" pitchFamily="34" charset="0"/>
                </a:rPr>
                <a:t>Nét</a:t>
              </a:r>
              <a:r>
                <a:rPr lang="en-US" sz="2000" b="1" dirty="0">
                  <a:solidFill>
                    <a:srgbClr val="002060"/>
                  </a:solidFill>
                  <a:latin typeface="Calibri" panose="020F0502020204030204" pitchFamily="34" charset="0"/>
                  <a:cs typeface="Calibri" panose="020F0502020204030204" pitchFamily="34" charset="0"/>
                </a:rPr>
                <a:t> 1</a:t>
              </a:r>
            </a:p>
          </p:txBody>
        </p:sp>
        <p:sp>
          <p:nvSpPr>
            <p:cNvPr id="23" name="Oval 22">
              <a:extLst>
                <a:ext uri="{FF2B5EF4-FFF2-40B4-BE49-F238E27FC236}">
                  <a16:creationId xmlns:a16="http://schemas.microsoft.com/office/drawing/2014/main" id="{20BD53BB-3F03-403C-BE53-CD0D7D0CF521}"/>
                </a:ext>
              </a:extLst>
            </p:cNvPr>
            <p:cNvSpPr/>
            <p:nvPr/>
          </p:nvSpPr>
          <p:spPr>
            <a:xfrm>
              <a:off x="4976252" y="2231571"/>
              <a:ext cx="80963" cy="7347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73A091"/>
                </a:solidFill>
              </a:endParaRPr>
            </a:p>
          </p:txBody>
        </p:sp>
      </p:grpSp>
    </p:spTree>
    <p:extLst>
      <p:ext uri="{BB962C8B-B14F-4D97-AF65-F5344CB8AC3E}">
        <p14:creationId xmlns:p14="http://schemas.microsoft.com/office/powerpoint/2010/main" val="1424629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1675</TotalTime>
  <Words>755</Words>
  <Application>Microsoft Office PowerPoint</Application>
  <PresentationFormat>Widescreen</PresentationFormat>
  <Paragraphs>95</Paragraphs>
  <Slides>32</Slides>
  <Notes>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HP001 4 hàng</vt:lpstr>
      <vt:lpstr>LNTH-Dinomiko</vt:lpstr>
      <vt:lpstr>UTM French Vanilla</vt:lpstr>
      <vt:lpstr>SVN-Shintia Script</vt:lpstr>
      <vt:lpstr>LNTH-LuoLuoNotangYuanTi 1</vt:lpstr>
      <vt:lpstr>Calibri Light</vt:lpstr>
      <vt:lpstr>HP001</vt:lpstr>
      <vt:lpstr>Calibri</vt:lpstr>
      <vt:lpstr>Arial</vt:lpstr>
      <vt:lpstr>HP001 5 hàng</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2</cp:revision>
  <dcterms:created xsi:type="dcterms:W3CDTF">2022-07-21T07:34:23Z</dcterms:created>
  <dcterms:modified xsi:type="dcterms:W3CDTF">2026-01-25T16:57:56Z</dcterms:modified>
</cp:coreProperties>
</file>