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68" r:id="rId3"/>
    <p:sldId id="288" r:id="rId4"/>
    <p:sldId id="265" r:id="rId5"/>
    <p:sldId id="274" r:id="rId6"/>
    <p:sldId id="266" r:id="rId7"/>
    <p:sldId id="289" r:id="rId8"/>
    <p:sldId id="275" r:id="rId9"/>
    <p:sldId id="276" r:id="rId10"/>
    <p:sldId id="279" r:id="rId11"/>
    <p:sldId id="285" r:id="rId12"/>
    <p:sldId id="286" r:id="rId13"/>
    <p:sldId id="287" r:id="rId14"/>
    <p:sldId id="290" r:id="rId15"/>
    <p:sldId id="281" r:id="rId16"/>
    <p:sldId id="282" r:id="rId17"/>
    <p:sldId id="291" r:id="rId18"/>
    <p:sldId id="283" r:id="rId19"/>
    <p:sldId id="284" r:id="rId20"/>
    <p:sldId id="294" r:id="rId21"/>
    <p:sldId id="295" r:id="rId22"/>
    <p:sldId id="280" r:id="rId23"/>
    <p:sldId id="278" r:id="rId24"/>
    <p:sldId id="257" r:id="rId25"/>
    <p:sldId id="267" r:id="rId26"/>
    <p:sldId id="277" r:id="rId27"/>
    <p:sldId id="297" r:id="rId28"/>
    <p:sldId id="315" r:id="rId29"/>
    <p:sldId id="316" r:id="rId30"/>
    <p:sldId id="312" r:id="rId31"/>
    <p:sldId id="313" r:id="rId32"/>
    <p:sldId id="298" r:id="rId33"/>
    <p:sldId id="299" r:id="rId34"/>
    <p:sldId id="301" r:id="rId35"/>
    <p:sldId id="306" r:id="rId36"/>
    <p:sldId id="300" r:id="rId37"/>
    <p:sldId id="296" r:id="rId38"/>
    <p:sldId id="304" r:id="rId39"/>
    <p:sldId id="303" r:id="rId40"/>
    <p:sldId id="305" r:id="rId41"/>
    <p:sldId id="307" r:id="rId42"/>
    <p:sldId id="308" r:id="rId43"/>
    <p:sldId id="310" r:id="rId44"/>
    <p:sldId id="311" r:id="rId45"/>
    <p:sldId id="264" r:id="rId46"/>
  </p:sldIdLst>
  <p:sldSz cx="12192000" cy="6858000"/>
  <p:notesSz cx="6858000" cy="9144000"/>
  <p:embeddedFontLst>
    <p:embeddedFont>
      <p:font typeface="#9Slide03 AmpleSoft Bold" panose="020B0604020202020204" charset="0"/>
      <p:regular r:id="rId47"/>
    </p:embeddedFont>
    <p:embeddedFont>
      <p:font typeface="Baloo 2 SemiBold" panose="020B0604020202020204" charset="0"/>
      <p:bold r:id="rId48"/>
    </p:embeddedFont>
    <p:embeddedFont>
      <p:font typeface="Nunito Black" panose="00000A00000000000000" pitchFamily="2" charset="0"/>
      <p:bold r:id="rId49"/>
      <p:boldItalic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  <p:embeddedFont>
      <p:font typeface="Sigmar One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184"/>
    <a:srgbClr val="FF7C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0EB4-DFA1-FD37-A277-1BAAB13A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CC714-16C5-BDC3-1396-9FE9ACC06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300-585D-08C3-6262-48455C03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BCCC1-DC81-10D7-D9E7-5126604F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7CBC5-96B5-0DEF-7DB3-E71C6A41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7125-BFAD-4D3D-7EB7-BCFAECD2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D2C89-6DBD-94DA-2997-3BC9A5F59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F0632-85A4-EB03-8EAF-7DAB06D0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A9BA0-A841-FE14-0840-C0C1F9FB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64951-6912-4E6B-41E5-8389646E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7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46E98-903B-0134-4795-F6FF28CBF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9DE01-9C59-CDE5-A11C-877DC1B99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A6776-75D3-94A0-E639-FE14C549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044CF-991B-E87E-B452-38715160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A656-CCDC-B9F4-C428-42F98BAB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2031-5912-18BB-FBC6-7FC39CF7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E47A6-8BD5-4AC2-A2F2-80C85D6DF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81BA3-4799-7BC2-89F1-F4F10259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2AC1A-B36D-8F3A-D2FD-32C6885E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0A0BA-ABC8-D258-59D3-438A24BA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D192-881C-54C2-1A0F-F0E4B527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7E728-3E9B-0C59-909D-8B56BF70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74AA-7C53-8398-1E9B-DA70A496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8C963-C56C-C1D3-643A-EF6B719F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2E34B-4E99-02BB-8377-860F3F47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2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5025-1098-B097-3688-F3E7EB7F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69C66-15C1-770D-8777-D6F4C2832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10C36-9300-53EB-785F-EB25ABAC3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2EC5-B5AD-9335-E39E-F432CC21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3A04C-9F98-6233-F02D-2877E2DB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41362-1BE9-90DB-B682-A7A8FFED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EE10-301E-B9CC-55F4-44CEDCDE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029CD-02BE-3659-6B7C-D835677B9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F3474-ABF6-30F8-7590-7FC23C4B8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543BC-BD0E-6845-552A-24934853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0EF1B-7AAA-DC7B-4FEA-9DC5E4224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E45C0-4D4C-1EDC-CE15-BC28340A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3B1B6-A1F1-E1AD-05F8-8636D724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EB2C-87A7-7FC1-F79A-C8484DF1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B111-C340-AC6B-358C-BF4B8CB3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041AA-8010-E866-F53C-C4B5B052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CB027-FEF2-8317-1D4A-CCB6A194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1384A-22FD-A8FF-4D48-944F9194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2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3315F-2004-226F-CBEE-D878CE98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DA4AC-CCC6-5F60-A337-E73B068A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D3438-9D5F-E333-237D-C2AA00E7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E2A3-EE67-B338-4BD9-546989F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157B6-1001-F562-9C8F-81C3CD37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F2AD1-2C70-9F07-D21E-64BC4E223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DEDAE-5735-38A0-441D-97CF9227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BCBCC-6A82-08CF-9736-0144EC1A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8D619-5B64-3DFC-AC91-82910004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C045-D789-89F1-C9C4-6209FE0C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ED198-F618-9530-9F30-1ABDEE74D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C0E23-C2E2-1037-BA98-CF27BADB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A9DD5-0372-EEB3-B549-6B907D9F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29B02-1582-32AF-A374-C275E55D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EA698-DB8D-F666-6149-A55425E2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2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BD880-F03B-9AB8-6401-922DD4D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449F0-3265-66FA-3DFC-8B82CB3E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38603-F92D-91F0-6723-D9B4BD2FD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512-36C8-4C4A-BA50-DAA9D2B6DE4B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66192-3EF7-BF03-BD18-9ED952710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73E93-121E-9C2E-CF81-534582C2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2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637E52-0E6F-CA82-A031-D27CAFB84212}"/>
              </a:ext>
            </a:extLst>
          </p:cNvPr>
          <p:cNvSpPr txBox="1"/>
          <p:nvPr/>
        </p:nvSpPr>
        <p:spPr>
          <a:xfrm>
            <a:off x="2097417" y="215410"/>
            <a:ext cx="789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Tiếng</a:t>
            </a:r>
            <a:r>
              <a:rPr lang="en-US" sz="3600" b="1" dirty="0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việt</a:t>
            </a:r>
            <a:endParaRPr lang="en-US" sz="3600" b="1" dirty="0">
              <a:solidFill>
                <a:schemeClr val="accent2"/>
              </a:solidFill>
              <a:latin typeface="Nunito Black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74324" y="1457254"/>
            <a:ext cx="6548377" cy="729361"/>
            <a:chOff x="2750524" y="1447717"/>
            <a:chExt cx="6548377" cy="729361"/>
          </a:xfrm>
        </p:grpSpPr>
        <p:sp>
          <p:nvSpPr>
            <p:cNvPr id="6" name="Rounded Rectangle 5"/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50524" y="1530747"/>
              <a:ext cx="65483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dirty="0" err="1">
                  <a:solidFill>
                    <a:srgbClr val="FF0000"/>
                  </a:solidFill>
                  <a:latin typeface="Nunito Black" pitchFamily="2" charset="0"/>
                </a:rPr>
                <a:t>Bài</a:t>
              </a:r>
              <a:r>
                <a:rPr lang="en-US" sz="3600" dirty="0">
                  <a:solidFill>
                    <a:srgbClr val="FF0000"/>
                  </a:solidFill>
                  <a:latin typeface="Nunito Black" pitchFamily="2" charset="0"/>
                </a:rPr>
                <a:t> 16: NGÀY EM VÀO ĐỘI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6" y="957756"/>
            <a:ext cx="2588912" cy="26563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5" b="96563" l="8125" r="90000">
                        <a14:foregroundMark x1="33125" y1="42031" x2="40781" y2="48281"/>
                        <a14:foregroundMark x1="61875" y1="44688" x2="72656" y2="52656"/>
                        <a14:foregroundMark x1="67656" y1="82031" x2="68594" y2="84844"/>
                        <a14:foregroundMark x1="74063" y1="81875" x2="74063" y2="81875"/>
                        <a14:foregroundMark x1="40469" y1="83750" x2="40469" y2="83750"/>
                        <a14:foregroundMark x1="46094" y1="83594" x2="46094" y2="83594"/>
                        <a14:foregroundMark x1="29688" y1="47188" x2="31094" y2="64844"/>
                        <a14:foregroundMark x1="79531" y1="54375" x2="79375" y2="63281"/>
                        <a14:foregroundMark x1="16719" y1="29844" x2="23438" y2="24219"/>
                        <a14:foregroundMark x1="47344" y1="28750" x2="43906" y2="35000"/>
                        <a14:foregroundMark x1="50156" y1="32031" x2="49375" y2="37188"/>
                        <a14:foregroundMark x1="76406" y1="35000" x2="72500" y2="4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5268" y="2973419"/>
            <a:ext cx="4046732" cy="40467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9000" y1="21250" x2="29000" y2="21250"/>
                        <a14:foregroundMark x1="30375" y1="20875" x2="50875" y2="75750"/>
                        <a14:foregroundMark x1="42000" y1="31375" x2="51250" y2="67000"/>
                        <a14:foregroundMark x1="29875" y1="54125" x2="41500" y2="56250"/>
                        <a14:foregroundMark x1="26625" y1="27000" x2="27250" y2="29750"/>
                        <a14:foregroundMark x1="37375" y1="58125" x2="32250" y2="66000"/>
                        <a14:foregroundMark x1="43375" y1="64000" x2="36625" y2="68750"/>
                        <a14:foregroundMark x1="45250" y1="64500" x2="48000" y2="74375"/>
                        <a14:foregroundMark x1="50625" y1="31375" x2="49125" y2="39000"/>
                        <a14:foregroundMark x1="54000" y1="29375" x2="54500" y2="33500"/>
                        <a14:foregroundMark x1="66250" y1="24000" x2="67375" y2="73375"/>
                        <a14:foregroundMark x1="63875" y1="47500" x2="64875" y2="53000"/>
                        <a14:foregroundMark x1="61125" y1="34000" x2="60500" y2="37125"/>
                        <a14:foregroundMark x1="55875" y1="36625" x2="57125" y2="39625"/>
                        <a14:foregroundMark x1="59000" y1="46250" x2="57375" y2="52000"/>
                        <a14:foregroundMark x1="62125" y1="56375" x2="63500" y2="59125"/>
                        <a14:foregroundMark x1="64000" y1="68000" x2="59625" y2="75125"/>
                        <a14:foregroundMark x1="75000" y1="53250" x2="76875" y2="61375"/>
                        <a14:foregroundMark x1="73125" y1="65125" x2="70500" y2="68625"/>
                        <a14:foregroundMark x1="80000" y1="35750" x2="81625" y2="42875"/>
                        <a14:foregroundMark x1="83375" y1="42375" x2="84250" y2="44875"/>
                        <a14:foregroundMark x1="55125" y1="30125" x2="57125" y2="33250"/>
                        <a14:foregroundMark x1="46125" y1="37375" x2="47375" y2="39625"/>
                        <a14:foregroundMark x1="26875" y1="20250" x2="25125" y2="26875"/>
                        <a14:foregroundMark x1="28500" y1="19750" x2="31625" y2="2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737" y="815574"/>
            <a:ext cx="7620000" cy="762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3526" y="1104388"/>
            <a:ext cx="3675362" cy="2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A42903-A31C-3537-9063-27F660452992}"/>
              </a:ext>
            </a:extLst>
          </p:cNvPr>
          <p:cNvGrpSpPr/>
          <p:nvPr/>
        </p:nvGrpSpPr>
        <p:grpSpPr>
          <a:xfrm>
            <a:off x="248512" y="1025769"/>
            <a:ext cx="11667996" cy="5376618"/>
            <a:chOff x="208597" y="178005"/>
            <a:chExt cx="12192000" cy="6858000"/>
          </a:xfrm>
        </p:grpSpPr>
        <p:pic>
          <p:nvPicPr>
            <p:cNvPr id="3" name="Picture 4" descr="Một số hiểu biết về Đội Thiếu Niên Tiền Phong Hồ Chí Minh - YouTube">
              <a:extLst>
                <a:ext uri="{FF2B5EF4-FFF2-40B4-BE49-F238E27FC236}">
                  <a16:creationId xmlns:a16="http://schemas.microsoft.com/office/drawing/2014/main" id="{13CC0057-64CC-C1AD-AF74-6D878647F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" y="178005"/>
              <a:ext cx="12192000" cy="685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98CF01C-77FA-3104-E8F1-2D769A4D0569}"/>
                </a:ext>
              </a:extLst>
            </p:cNvPr>
            <p:cNvSpPr/>
            <p:nvPr/>
          </p:nvSpPr>
          <p:spPr>
            <a:xfrm>
              <a:off x="327090" y="340326"/>
              <a:ext cx="6894286" cy="2127103"/>
            </a:xfrm>
            <a:prstGeom prst="roundRect">
              <a:avLst/>
            </a:prstGeom>
            <a:solidFill>
              <a:srgbClr val="FFF184"/>
            </a:solidFill>
            <a:ln>
              <a:solidFill>
                <a:srgbClr val="FFF1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41CD332-B3B0-A568-5D73-675CFC777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12" y="220338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2BFE47-4C00-716A-DEC2-C391C2207C3F}"/>
              </a:ext>
            </a:extLst>
          </p:cNvPr>
          <p:cNvSpPr txBox="1"/>
          <p:nvPr/>
        </p:nvSpPr>
        <p:spPr>
          <a:xfrm>
            <a:off x="1244900" y="249502"/>
            <a:ext cx="2722189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Chú ý phát âm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17CB7-EAFA-6557-7DB3-268ACEB7E950}"/>
              </a:ext>
            </a:extLst>
          </p:cNvPr>
          <p:cNvSpPr txBox="1"/>
          <p:nvPr/>
        </p:nvSpPr>
        <p:spPr>
          <a:xfrm>
            <a:off x="3311770" y="1918113"/>
            <a:ext cx="5162843" cy="2009061"/>
          </a:xfrm>
          <a:custGeom>
            <a:avLst/>
            <a:gdLst>
              <a:gd name="csX0" fmla="*/ 0 w 5162843"/>
              <a:gd name="csY0" fmla="*/ 334850 h 2009061"/>
              <a:gd name="csX1" fmla="*/ 334850 w 5162843"/>
              <a:gd name="csY1" fmla="*/ 0 h 2009061"/>
              <a:gd name="csX2" fmla="*/ 941424 w 5162843"/>
              <a:gd name="csY2" fmla="*/ 0 h 2009061"/>
              <a:gd name="csX3" fmla="*/ 1503067 w 5162843"/>
              <a:gd name="csY3" fmla="*/ 0 h 2009061"/>
              <a:gd name="csX4" fmla="*/ 1929916 w 5162843"/>
              <a:gd name="csY4" fmla="*/ 0 h 2009061"/>
              <a:gd name="csX5" fmla="*/ 2356764 w 5162843"/>
              <a:gd name="csY5" fmla="*/ 0 h 2009061"/>
              <a:gd name="csX6" fmla="*/ 2873476 w 5162843"/>
              <a:gd name="csY6" fmla="*/ 0 h 2009061"/>
              <a:gd name="csX7" fmla="*/ 3435119 w 5162843"/>
              <a:gd name="csY7" fmla="*/ 0 h 2009061"/>
              <a:gd name="csX8" fmla="*/ 3951830 w 5162843"/>
              <a:gd name="csY8" fmla="*/ 0 h 2009061"/>
              <a:gd name="csX9" fmla="*/ 4827993 w 5162843"/>
              <a:gd name="csY9" fmla="*/ 0 h 2009061"/>
              <a:gd name="csX10" fmla="*/ 5162843 w 5162843"/>
              <a:gd name="csY10" fmla="*/ 334850 h 2009061"/>
              <a:gd name="csX11" fmla="*/ 5162843 w 5162843"/>
              <a:gd name="csY11" fmla="*/ 781304 h 2009061"/>
              <a:gd name="csX12" fmla="*/ 5162843 w 5162843"/>
              <a:gd name="csY12" fmla="*/ 1241151 h 2009061"/>
              <a:gd name="csX13" fmla="*/ 5162843 w 5162843"/>
              <a:gd name="csY13" fmla="*/ 1674211 h 2009061"/>
              <a:gd name="csX14" fmla="*/ 4827993 w 5162843"/>
              <a:gd name="csY14" fmla="*/ 2009061 h 2009061"/>
              <a:gd name="csX15" fmla="*/ 4266350 w 5162843"/>
              <a:gd name="csY15" fmla="*/ 2009061 h 2009061"/>
              <a:gd name="csX16" fmla="*/ 3614844 w 5162843"/>
              <a:gd name="csY16" fmla="*/ 2009061 h 2009061"/>
              <a:gd name="csX17" fmla="*/ 3098133 w 5162843"/>
              <a:gd name="csY17" fmla="*/ 2009061 h 2009061"/>
              <a:gd name="csX18" fmla="*/ 2536490 w 5162843"/>
              <a:gd name="csY18" fmla="*/ 2009061 h 2009061"/>
              <a:gd name="csX19" fmla="*/ 1974847 w 5162843"/>
              <a:gd name="csY19" fmla="*/ 2009061 h 2009061"/>
              <a:gd name="csX20" fmla="*/ 1368273 w 5162843"/>
              <a:gd name="csY20" fmla="*/ 2009061 h 2009061"/>
              <a:gd name="csX21" fmla="*/ 334850 w 5162843"/>
              <a:gd name="csY21" fmla="*/ 2009061 h 2009061"/>
              <a:gd name="csX22" fmla="*/ 0 w 5162843"/>
              <a:gd name="csY22" fmla="*/ 1674211 h 2009061"/>
              <a:gd name="csX23" fmla="*/ 0 w 5162843"/>
              <a:gd name="csY23" fmla="*/ 1214364 h 2009061"/>
              <a:gd name="csX24" fmla="*/ 0 w 5162843"/>
              <a:gd name="csY24" fmla="*/ 781304 h 2009061"/>
              <a:gd name="csX25" fmla="*/ 0 w 5162843"/>
              <a:gd name="csY25" fmla="*/ 334850 h 20090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5162843" h="2009061" fill="none" extrusionOk="0">
                <a:moveTo>
                  <a:pt x="0" y="334850"/>
                </a:moveTo>
                <a:cubicBezTo>
                  <a:pt x="-9186" y="142789"/>
                  <a:pt x="138208" y="-32759"/>
                  <a:pt x="334850" y="0"/>
                </a:cubicBezTo>
                <a:cubicBezTo>
                  <a:pt x="460956" y="-22452"/>
                  <a:pt x="749198" y="67673"/>
                  <a:pt x="941424" y="0"/>
                </a:cubicBezTo>
                <a:cubicBezTo>
                  <a:pt x="1133650" y="-67673"/>
                  <a:pt x="1271510" y="57236"/>
                  <a:pt x="1503067" y="0"/>
                </a:cubicBezTo>
                <a:cubicBezTo>
                  <a:pt x="1734624" y="-57236"/>
                  <a:pt x="1744346" y="1702"/>
                  <a:pt x="1929916" y="0"/>
                </a:cubicBezTo>
                <a:cubicBezTo>
                  <a:pt x="2115486" y="-1702"/>
                  <a:pt x="2145589" y="41660"/>
                  <a:pt x="2356764" y="0"/>
                </a:cubicBezTo>
                <a:cubicBezTo>
                  <a:pt x="2567939" y="-41660"/>
                  <a:pt x="2749831" y="15444"/>
                  <a:pt x="2873476" y="0"/>
                </a:cubicBezTo>
                <a:cubicBezTo>
                  <a:pt x="2997121" y="-15444"/>
                  <a:pt x="3207795" y="55059"/>
                  <a:pt x="3435119" y="0"/>
                </a:cubicBezTo>
                <a:cubicBezTo>
                  <a:pt x="3662443" y="-55059"/>
                  <a:pt x="3825123" y="10138"/>
                  <a:pt x="3951830" y="0"/>
                </a:cubicBezTo>
                <a:cubicBezTo>
                  <a:pt x="4078537" y="-10138"/>
                  <a:pt x="4579444" y="16442"/>
                  <a:pt x="4827993" y="0"/>
                </a:cubicBezTo>
                <a:cubicBezTo>
                  <a:pt x="5020229" y="18141"/>
                  <a:pt x="5142638" y="147748"/>
                  <a:pt x="5162843" y="334850"/>
                </a:cubicBezTo>
                <a:cubicBezTo>
                  <a:pt x="5203820" y="470646"/>
                  <a:pt x="5131462" y="659208"/>
                  <a:pt x="5162843" y="781304"/>
                </a:cubicBezTo>
                <a:cubicBezTo>
                  <a:pt x="5194224" y="903400"/>
                  <a:pt x="5139063" y="1023616"/>
                  <a:pt x="5162843" y="1241151"/>
                </a:cubicBezTo>
                <a:cubicBezTo>
                  <a:pt x="5186623" y="1458686"/>
                  <a:pt x="5131887" y="1512819"/>
                  <a:pt x="5162843" y="1674211"/>
                </a:cubicBezTo>
                <a:cubicBezTo>
                  <a:pt x="5127721" y="1817037"/>
                  <a:pt x="4974128" y="2014917"/>
                  <a:pt x="4827993" y="2009061"/>
                </a:cubicBezTo>
                <a:cubicBezTo>
                  <a:pt x="4665488" y="2019502"/>
                  <a:pt x="4428121" y="1969190"/>
                  <a:pt x="4266350" y="2009061"/>
                </a:cubicBezTo>
                <a:cubicBezTo>
                  <a:pt x="4104579" y="2048932"/>
                  <a:pt x="3926288" y="1986762"/>
                  <a:pt x="3614844" y="2009061"/>
                </a:cubicBezTo>
                <a:cubicBezTo>
                  <a:pt x="3303400" y="2031360"/>
                  <a:pt x="3282316" y="1952870"/>
                  <a:pt x="3098133" y="2009061"/>
                </a:cubicBezTo>
                <a:cubicBezTo>
                  <a:pt x="2913950" y="2065252"/>
                  <a:pt x="2759757" y="1955635"/>
                  <a:pt x="2536490" y="2009061"/>
                </a:cubicBezTo>
                <a:cubicBezTo>
                  <a:pt x="2313223" y="2062487"/>
                  <a:pt x="2109838" y="1999868"/>
                  <a:pt x="1974847" y="2009061"/>
                </a:cubicBezTo>
                <a:cubicBezTo>
                  <a:pt x="1839856" y="2018254"/>
                  <a:pt x="1660118" y="1986760"/>
                  <a:pt x="1368273" y="2009061"/>
                </a:cubicBezTo>
                <a:cubicBezTo>
                  <a:pt x="1076428" y="2031362"/>
                  <a:pt x="692967" y="1946331"/>
                  <a:pt x="334850" y="2009061"/>
                </a:cubicBezTo>
                <a:cubicBezTo>
                  <a:pt x="149308" y="2001828"/>
                  <a:pt x="18109" y="1889177"/>
                  <a:pt x="0" y="1674211"/>
                </a:cubicBezTo>
                <a:cubicBezTo>
                  <a:pt x="-41503" y="1542312"/>
                  <a:pt x="20299" y="1398138"/>
                  <a:pt x="0" y="1214364"/>
                </a:cubicBezTo>
                <a:cubicBezTo>
                  <a:pt x="-20299" y="1030590"/>
                  <a:pt x="27419" y="944450"/>
                  <a:pt x="0" y="781304"/>
                </a:cubicBezTo>
                <a:cubicBezTo>
                  <a:pt x="-27419" y="618158"/>
                  <a:pt x="13037" y="531426"/>
                  <a:pt x="0" y="334850"/>
                </a:cubicBezTo>
                <a:close/>
              </a:path>
              <a:path w="5162843" h="2009061" stroke="0" extrusionOk="0">
                <a:moveTo>
                  <a:pt x="0" y="334850"/>
                </a:moveTo>
                <a:cubicBezTo>
                  <a:pt x="-4496" y="134034"/>
                  <a:pt x="145348" y="-2677"/>
                  <a:pt x="334850" y="0"/>
                </a:cubicBezTo>
                <a:cubicBezTo>
                  <a:pt x="613712" y="-19152"/>
                  <a:pt x="706557" y="74404"/>
                  <a:pt x="986356" y="0"/>
                </a:cubicBezTo>
                <a:cubicBezTo>
                  <a:pt x="1266155" y="-74404"/>
                  <a:pt x="1340098" y="77739"/>
                  <a:pt x="1637861" y="0"/>
                </a:cubicBezTo>
                <a:cubicBezTo>
                  <a:pt x="1935624" y="-77739"/>
                  <a:pt x="2046310" y="46699"/>
                  <a:pt x="2154573" y="0"/>
                </a:cubicBezTo>
                <a:cubicBezTo>
                  <a:pt x="2262836" y="-46699"/>
                  <a:pt x="2609409" y="16828"/>
                  <a:pt x="2761147" y="0"/>
                </a:cubicBezTo>
                <a:cubicBezTo>
                  <a:pt x="2912885" y="-16828"/>
                  <a:pt x="3246316" y="46181"/>
                  <a:pt x="3367722" y="0"/>
                </a:cubicBezTo>
                <a:cubicBezTo>
                  <a:pt x="3489128" y="-46181"/>
                  <a:pt x="3609830" y="43562"/>
                  <a:pt x="3839502" y="0"/>
                </a:cubicBezTo>
                <a:cubicBezTo>
                  <a:pt x="4069174" y="-43562"/>
                  <a:pt x="4122339" y="42975"/>
                  <a:pt x="4266350" y="0"/>
                </a:cubicBezTo>
                <a:cubicBezTo>
                  <a:pt x="4410361" y="-42975"/>
                  <a:pt x="4591414" y="7346"/>
                  <a:pt x="4827993" y="0"/>
                </a:cubicBezTo>
                <a:cubicBezTo>
                  <a:pt x="4994720" y="-40963"/>
                  <a:pt x="5129993" y="181942"/>
                  <a:pt x="5162843" y="334850"/>
                </a:cubicBezTo>
                <a:cubicBezTo>
                  <a:pt x="5209523" y="431603"/>
                  <a:pt x="5111620" y="683612"/>
                  <a:pt x="5162843" y="781304"/>
                </a:cubicBezTo>
                <a:cubicBezTo>
                  <a:pt x="5214066" y="878996"/>
                  <a:pt x="5131467" y="1017871"/>
                  <a:pt x="5162843" y="1200970"/>
                </a:cubicBezTo>
                <a:cubicBezTo>
                  <a:pt x="5194219" y="1384069"/>
                  <a:pt x="5118085" y="1448780"/>
                  <a:pt x="5162843" y="1674211"/>
                </a:cubicBezTo>
                <a:cubicBezTo>
                  <a:pt x="5138515" y="1852152"/>
                  <a:pt x="4980677" y="2044754"/>
                  <a:pt x="4827993" y="2009061"/>
                </a:cubicBezTo>
                <a:cubicBezTo>
                  <a:pt x="4708195" y="2063657"/>
                  <a:pt x="4515159" y="1973009"/>
                  <a:pt x="4356213" y="2009061"/>
                </a:cubicBezTo>
                <a:cubicBezTo>
                  <a:pt x="4197267" y="2045113"/>
                  <a:pt x="4063772" y="1985512"/>
                  <a:pt x="3794570" y="2009061"/>
                </a:cubicBezTo>
                <a:cubicBezTo>
                  <a:pt x="3525368" y="2032610"/>
                  <a:pt x="3554506" y="1978247"/>
                  <a:pt x="3322790" y="2009061"/>
                </a:cubicBezTo>
                <a:cubicBezTo>
                  <a:pt x="3091074" y="2039875"/>
                  <a:pt x="2948249" y="1980119"/>
                  <a:pt x="2806079" y="2009061"/>
                </a:cubicBezTo>
                <a:cubicBezTo>
                  <a:pt x="2663909" y="2038003"/>
                  <a:pt x="2349790" y="1976606"/>
                  <a:pt x="2199504" y="2009061"/>
                </a:cubicBezTo>
                <a:cubicBezTo>
                  <a:pt x="2049219" y="2041516"/>
                  <a:pt x="1864604" y="2008406"/>
                  <a:pt x="1592930" y="2009061"/>
                </a:cubicBezTo>
                <a:cubicBezTo>
                  <a:pt x="1321256" y="2009716"/>
                  <a:pt x="1369346" y="1998399"/>
                  <a:pt x="1166081" y="2009061"/>
                </a:cubicBezTo>
                <a:cubicBezTo>
                  <a:pt x="962816" y="2019723"/>
                  <a:pt x="575871" y="2004125"/>
                  <a:pt x="334850" y="2009061"/>
                </a:cubicBezTo>
                <a:cubicBezTo>
                  <a:pt x="142369" y="2055526"/>
                  <a:pt x="-6581" y="1856524"/>
                  <a:pt x="0" y="1674211"/>
                </a:cubicBezTo>
                <a:cubicBezTo>
                  <a:pt x="-19855" y="1481553"/>
                  <a:pt x="10142" y="1371995"/>
                  <a:pt x="0" y="1227757"/>
                </a:cubicBezTo>
                <a:cubicBezTo>
                  <a:pt x="-10142" y="1083519"/>
                  <a:pt x="2415" y="933321"/>
                  <a:pt x="0" y="754516"/>
                </a:cubicBezTo>
                <a:cubicBezTo>
                  <a:pt x="-2415" y="575711"/>
                  <a:pt x="1432" y="528390"/>
                  <a:pt x="0" y="33485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63615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D43860-C41F-6266-F49D-3936389271C2}"/>
              </a:ext>
            </a:extLst>
          </p:cNvPr>
          <p:cNvCxnSpPr/>
          <p:nvPr/>
        </p:nvCxnSpPr>
        <p:spPr>
          <a:xfrm>
            <a:off x="3553827" y="2433710"/>
            <a:ext cx="77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A5C901-8B45-DE56-6DE4-88EB3D953127}"/>
              </a:ext>
            </a:extLst>
          </p:cNvPr>
          <p:cNvCxnSpPr/>
          <p:nvPr/>
        </p:nvCxnSpPr>
        <p:spPr>
          <a:xfrm>
            <a:off x="5325748" y="2433710"/>
            <a:ext cx="77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CA9A1-C4C4-68C7-D175-783FDD490C52}"/>
              </a:ext>
            </a:extLst>
          </p:cNvPr>
          <p:cNvCxnSpPr>
            <a:cxnSpLocks/>
          </p:cNvCxnSpPr>
          <p:nvPr/>
        </p:nvCxnSpPr>
        <p:spPr>
          <a:xfrm>
            <a:off x="5893192" y="2813637"/>
            <a:ext cx="5920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C2A785-7000-CFEE-6D92-D6819924576E}"/>
              </a:ext>
            </a:extLst>
          </p:cNvPr>
          <p:cNvCxnSpPr/>
          <p:nvPr/>
        </p:nvCxnSpPr>
        <p:spPr>
          <a:xfrm>
            <a:off x="5893192" y="3263705"/>
            <a:ext cx="77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36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>
                <a:solidFill>
                  <a:srgbClr val="0070C0"/>
                </a:solidFill>
                <a:latin typeface="Nunito Black" pitchFamily="2" charset="0"/>
              </a:rPr>
              <a:t>(Xuân Quỳnh)</a:t>
            </a:r>
            <a:endParaRPr lang="vi-VN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7394915" y="5465971"/>
            <a:ext cx="2722189" cy="1055608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 nối tiếp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40104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>
                <a:solidFill>
                  <a:srgbClr val="0070C0"/>
                </a:solidFill>
                <a:latin typeface="Nunito Black" pitchFamily="2" charset="0"/>
              </a:rPr>
              <a:t>(Xuân Quỳnh)</a:t>
            </a:r>
            <a:endParaRPr lang="vi-VN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7394915" y="5465971"/>
            <a:ext cx="347677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 đọc theo cặp</a:t>
            </a:r>
          </a:p>
        </p:txBody>
      </p:sp>
    </p:spTree>
    <p:extLst>
      <p:ext uri="{BB962C8B-B14F-4D97-AF65-F5344CB8AC3E}">
        <p14:creationId xmlns:p14="http://schemas.microsoft.com/office/powerpoint/2010/main" val="91386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>
                <a:solidFill>
                  <a:srgbClr val="0070C0"/>
                </a:solidFill>
                <a:latin typeface="Nunito Black" pitchFamily="2" charset="0"/>
              </a:rPr>
              <a:t>(Xuân Quỳnh)</a:t>
            </a:r>
            <a:endParaRPr lang="vi-VN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7394915" y="5465971"/>
            <a:ext cx="347677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cá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nhân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523875" y="5742710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00B0F0"/>
                </a:solidFill>
                <a:latin typeface="Sigmar One" panose="00000500000000000000" pitchFamily="2" charset="0"/>
              </a:rPr>
              <a:t>Trả lời câu hỏi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106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A1DCB5-20C1-9700-2609-8900B2BC8576}"/>
              </a:ext>
            </a:extLst>
          </p:cNvPr>
          <p:cNvSpPr txBox="1"/>
          <p:nvPr/>
        </p:nvSpPr>
        <p:spPr>
          <a:xfrm>
            <a:off x="1068946" y="281474"/>
            <a:ext cx="9460721" cy="13799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B0F0"/>
                </a:solidFill>
                <a:effectLst/>
                <a:latin typeface="Nunito Black" pitchFamily="2" charset="0"/>
              </a:rPr>
              <a:t>Câu</a:t>
            </a:r>
            <a:r>
              <a:rPr lang="en-US" sz="2800" b="1" i="0" dirty="0">
                <a:solidFill>
                  <a:srgbClr val="00B0F0"/>
                </a:solidFill>
                <a:effectLst/>
                <a:latin typeface="Nunito Black" pitchFamily="2" charset="0"/>
              </a:rPr>
              <a:t> 1: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Nunito Black" pitchFamily="2" charset="0"/>
              </a:rPr>
              <a:t>Người chị muốn nói gì với em của mình qua 2 dòng thơ "Màu khăn đỏ dắt em/Bước qua thời thơ dại"? Chọn câu trả lời hoặc nêu ý kiến khác của em</a:t>
            </a:r>
            <a:endParaRPr lang="vi-VN" sz="28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4538F-82C0-5CFB-4153-9C2F492D6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101483" y="135770"/>
            <a:ext cx="1002831" cy="838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7919D1-56A7-7E1C-21D8-1B79C6334BAC}"/>
              </a:ext>
            </a:extLst>
          </p:cNvPr>
          <p:cNvSpPr txBox="1"/>
          <p:nvPr/>
        </p:nvSpPr>
        <p:spPr>
          <a:xfrm>
            <a:off x="769033" y="2162297"/>
            <a:ext cx="8262425" cy="578882"/>
          </a:xfrm>
          <a:prstGeom prst="roundRect">
            <a:avLst/>
          </a:prstGeom>
          <a:solidFill>
            <a:srgbClr val="FFF184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a. Đeo khăn quàng sẽ giúp em khôn lớn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F6D552-0521-EAAD-392B-0AC1BBCD482B}"/>
              </a:ext>
            </a:extLst>
          </p:cNvPr>
          <p:cNvSpPr txBox="1"/>
          <p:nvPr/>
        </p:nvSpPr>
        <p:spPr>
          <a:xfrm>
            <a:off x="769033" y="3059668"/>
            <a:ext cx="9425352" cy="578882"/>
          </a:xfrm>
          <a:prstGeom prst="roundRect">
            <a:avLst/>
          </a:prstGeom>
          <a:solidFill>
            <a:srgbClr val="FFF184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b. Em sẽ trưởng thành hơn khi được kết nạp vào Đội.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839C7-CC0A-8C5E-F28A-4D0A35649430}"/>
              </a:ext>
            </a:extLst>
          </p:cNvPr>
          <p:cNvSpPr txBox="1"/>
          <p:nvPr/>
        </p:nvSpPr>
        <p:spPr>
          <a:xfrm>
            <a:off x="769033" y="3929505"/>
            <a:ext cx="6098344" cy="578882"/>
          </a:xfrm>
          <a:prstGeom prst="roundRect">
            <a:avLst/>
          </a:prstGeom>
          <a:solidFill>
            <a:srgbClr val="FFF184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c. Nêu ý kiến khác của em.</a:t>
            </a:r>
          </a:p>
        </p:txBody>
      </p:sp>
      <p:pic>
        <p:nvPicPr>
          <p:cNvPr id="2" name="Picture 4" descr="Một số hiểu biết về Đội Thiếu Niên Tiền Phong Hồ Chí Minh - YouTube">
            <a:extLst>
              <a:ext uri="{FF2B5EF4-FFF2-40B4-BE49-F238E27FC236}">
                <a16:creationId xmlns:a16="http://schemas.microsoft.com/office/drawing/2014/main" id="{3A257E20-C2BE-7BEE-67D8-286EAC508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5" t="33383"/>
          <a:stretch/>
        </p:blipFill>
        <p:spPr bwMode="auto">
          <a:xfrm>
            <a:off x="9441863" y="3906860"/>
            <a:ext cx="2407237" cy="2669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47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0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A77CA9-3733-658A-083F-2D9599F6C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101483" y="135770"/>
            <a:ext cx="1002831" cy="838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97704-3DC9-933C-98F2-51750A995A7D}"/>
              </a:ext>
            </a:extLst>
          </p:cNvPr>
          <p:cNvSpPr txBox="1"/>
          <p:nvPr/>
        </p:nvSpPr>
        <p:spPr>
          <a:xfrm>
            <a:off x="1104314" y="234245"/>
            <a:ext cx="9190892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2888E1"/>
                </a:solidFill>
                <a:effectLst/>
                <a:latin typeface="Nunito Black" pitchFamily="2" charset="0"/>
              </a:rPr>
              <a:t>Câu 2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Nunito Black" pitchFamily="2" charset="0"/>
              </a:rPr>
              <a:t>Chi tiết nào cho thấy chiếc khăn quàng đỏ gắn bó thân thương với người đội viên?</a:t>
            </a:r>
            <a:endParaRPr lang="vi-VN" sz="28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3D0F9-972B-F370-32C8-414B4F9BD91A}"/>
              </a:ext>
            </a:extLst>
          </p:cNvPr>
          <p:cNvSpPr txBox="1"/>
          <p:nvPr/>
        </p:nvSpPr>
        <p:spPr>
          <a:xfrm>
            <a:off x="427502" y="1422865"/>
            <a:ext cx="8238196" cy="2962513"/>
          </a:xfrm>
          <a:custGeom>
            <a:avLst/>
            <a:gdLst>
              <a:gd name="csX0" fmla="*/ 0 w 8238196"/>
              <a:gd name="csY0" fmla="*/ 493762 h 2962513"/>
              <a:gd name="csX1" fmla="*/ 493762 w 8238196"/>
              <a:gd name="csY1" fmla="*/ 0 h 2962513"/>
              <a:gd name="csX2" fmla="*/ 1051506 w 8238196"/>
              <a:gd name="csY2" fmla="*/ 0 h 2962513"/>
              <a:gd name="csX3" fmla="*/ 1536743 w 8238196"/>
              <a:gd name="csY3" fmla="*/ 0 h 2962513"/>
              <a:gd name="csX4" fmla="*/ 2094487 w 8238196"/>
              <a:gd name="csY4" fmla="*/ 0 h 2962513"/>
              <a:gd name="csX5" fmla="*/ 2434711 w 8238196"/>
              <a:gd name="csY5" fmla="*/ 0 h 2962513"/>
              <a:gd name="csX6" fmla="*/ 2919948 w 8238196"/>
              <a:gd name="csY6" fmla="*/ 0 h 2962513"/>
              <a:gd name="csX7" fmla="*/ 3622706 w 8238196"/>
              <a:gd name="csY7" fmla="*/ 0 h 2962513"/>
              <a:gd name="csX8" fmla="*/ 4252957 w 8238196"/>
              <a:gd name="csY8" fmla="*/ 0 h 2962513"/>
              <a:gd name="csX9" fmla="*/ 4665687 w 8238196"/>
              <a:gd name="csY9" fmla="*/ 0 h 2962513"/>
              <a:gd name="csX10" fmla="*/ 5368445 w 8238196"/>
              <a:gd name="csY10" fmla="*/ 0 h 2962513"/>
              <a:gd name="csX11" fmla="*/ 5998695 w 8238196"/>
              <a:gd name="csY11" fmla="*/ 0 h 2962513"/>
              <a:gd name="csX12" fmla="*/ 6701453 w 8238196"/>
              <a:gd name="csY12" fmla="*/ 0 h 2962513"/>
              <a:gd name="csX13" fmla="*/ 7041677 w 8238196"/>
              <a:gd name="csY13" fmla="*/ 0 h 2962513"/>
              <a:gd name="csX14" fmla="*/ 7744434 w 8238196"/>
              <a:gd name="csY14" fmla="*/ 0 h 2962513"/>
              <a:gd name="csX15" fmla="*/ 8238196 w 8238196"/>
              <a:gd name="csY15" fmla="*/ 493762 h 2962513"/>
              <a:gd name="csX16" fmla="*/ 8238196 w 8238196"/>
              <a:gd name="csY16" fmla="*/ 948009 h 2962513"/>
              <a:gd name="csX17" fmla="*/ 8238196 w 8238196"/>
              <a:gd name="csY17" fmla="*/ 1461507 h 2962513"/>
              <a:gd name="csX18" fmla="*/ 8238196 w 8238196"/>
              <a:gd name="csY18" fmla="*/ 1896004 h 2962513"/>
              <a:gd name="csX19" fmla="*/ 8238196 w 8238196"/>
              <a:gd name="csY19" fmla="*/ 2468751 h 2962513"/>
              <a:gd name="csX20" fmla="*/ 7744434 w 8238196"/>
              <a:gd name="csY20" fmla="*/ 2962513 h 2962513"/>
              <a:gd name="csX21" fmla="*/ 7041677 w 8238196"/>
              <a:gd name="csY21" fmla="*/ 2962513 h 2962513"/>
              <a:gd name="csX22" fmla="*/ 6556439 w 8238196"/>
              <a:gd name="csY22" fmla="*/ 2962513 h 2962513"/>
              <a:gd name="csX23" fmla="*/ 6143709 w 8238196"/>
              <a:gd name="csY23" fmla="*/ 2962513 h 2962513"/>
              <a:gd name="csX24" fmla="*/ 5513458 w 8238196"/>
              <a:gd name="csY24" fmla="*/ 2962513 h 2962513"/>
              <a:gd name="csX25" fmla="*/ 5173234 w 8238196"/>
              <a:gd name="csY25" fmla="*/ 2962513 h 2962513"/>
              <a:gd name="csX26" fmla="*/ 4760504 w 8238196"/>
              <a:gd name="csY26" fmla="*/ 2962513 h 2962513"/>
              <a:gd name="csX27" fmla="*/ 4057746 w 8238196"/>
              <a:gd name="csY27" fmla="*/ 2962513 h 2962513"/>
              <a:gd name="csX28" fmla="*/ 3717522 w 8238196"/>
              <a:gd name="csY28" fmla="*/ 2962513 h 2962513"/>
              <a:gd name="csX29" fmla="*/ 3377298 w 8238196"/>
              <a:gd name="csY29" fmla="*/ 2962513 h 2962513"/>
              <a:gd name="csX30" fmla="*/ 2747048 w 8238196"/>
              <a:gd name="csY30" fmla="*/ 2962513 h 2962513"/>
              <a:gd name="csX31" fmla="*/ 2261810 w 8238196"/>
              <a:gd name="csY31" fmla="*/ 2962513 h 2962513"/>
              <a:gd name="csX32" fmla="*/ 1559053 w 8238196"/>
              <a:gd name="csY32" fmla="*/ 2962513 h 2962513"/>
              <a:gd name="csX33" fmla="*/ 493762 w 8238196"/>
              <a:gd name="csY33" fmla="*/ 2962513 h 2962513"/>
              <a:gd name="csX34" fmla="*/ 0 w 8238196"/>
              <a:gd name="csY34" fmla="*/ 2468751 h 2962513"/>
              <a:gd name="csX35" fmla="*/ 0 w 8238196"/>
              <a:gd name="csY35" fmla="*/ 1955254 h 2962513"/>
              <a:gd name="csX36" fmla="*/ 0 w 8238196"/>
              <a:gd name="csY36" fmla="*/ 1441757 h 2962513"/>
              <a:gd name="csX37" fmla="*/ 0 w 8238196"/>
              <a:gd name="csY37" fmla="*/ 967759 h 2962513"/>
              <a:gd name="csX38" fmla="*/ 0 w 8238196"/>
              <a:gd name="csY38" fmla="*/ 493762 h 29625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8238196" h="2962513" fill="none" extrusionOk="0">
                <a:moveTo>
                  <a:pt x="0" y="493762"/>
                </a:moveTo>
                <a:cubicBezTo>
                  <a:pt x="40951" y="249166"/>
                  <a:pt x="248743" y="10298"/>
                  <a:pt x="493762" y="0"/>
                </a:cubicBezTo>
                <a:cubicBezTo>
                  <a:pt x="646484" y="-32692"/>
                  <a:pt x="896663" y="13255"/>
                  <a:pt x="1051506" y="0"/>
                </a:cubicBezTo>
                <a:cubicBezTo>
                  <a:pt x="1206349" y="-13255"/>
                  <a:pt x="1309945" y="25799"/>
                  <a:pt x="1536743" y="0"/>
                </a:cubicBezTo>
                <a:cubicBezTo>
                  <a:pt x="1763541" y="-25799"/>
                  <a:pt x="1902937" y="43794"/>
                  <a:pt x="2094487" y="0"/>
                </a:cubicBezTo>
                <a:cubicBezTo>
                  <a:pt x="2286037" y="-43794"/>
                  <a:pt x="2324928" y="16410"/>
                  <a:pt x="2434711" y="0"/>
                </a:cubicBezTo>
                <a:cubicBezTo>
                  <a:pt x="2544494" y="-16410"/>
                  <a:pt x="2747747" y="31562"/>
                  <a:pt x="2919948" y="0"/>
                </a:cubicBezTo>
                <a:cubicBezTo>
                  <a:pt x="3092149" y="-31562"/>
                  <a:pt x="3426400" y="44240"/>
                  <a:pt x="3622706" y="0"/>
                </a:cubicBezTo>
                <a:cubicBezTo>
                  <a:pt x="3819012" y="-44240"/>
                  <a:pt x="3996505" y="60354"/>
                  <a:pt x="4252957" y="0"/>
                </a:cubicBezTo>
                <a:cubicBezTo>
                  <a:pt x="4509409" y="-60354"/>
                  <a:pt x="4538043" y="21919"/>
                  <a:pt x="4665687" y="0"/>
                </a:cubicBezTo>
                <a:cubicBezTo>
                  <a:pt x="4793331" y="-21919"/>
                  <a:pt x="5067408" y="31817"/>
                  <a:pt x="5368445" y="0"/>
                </a:cubicBezTo>
                <a:cubicBezTo>
                  <a:pt x="5669482" y="-31817"/>
                  <a:pt x="5830816" y="57900"/>
                  <a:pt x="5998695" y="0"/>
                </a:cubicBezTo>
                <a:cubicBezTo>
                  <a:pt x="6166574" y="-57900"/>
                  <a:pt x="6485848" y="11016"/>
                  <a:pt x="6701453" y="0"/>
                </a:cubicBezTo>
                <a:cubicBezTo>
                  <a:pt x="6917058" y="-11016"/>
                  <a:pt x="6968002" y="19783"/>
                  <a:pt x="7041677" y="0"/>
                </a:cubicBezTo>
                <a:cubicBezTo>
                  <a:pt x="7115352" y="-19783"/>
                  <a:pt x="7569124" y="73008"/>
                  <a:pt x="7744434" y="0"/>
                </a:cubicBezTo>
                <a:cubicBezTo>
                  <a:pt x="8033249" y="-28040"/>
                  <a:pt x="8239616" y="202366"/>
                  <a:pt x="8238196" y="493762"/>
                </a:cubicBezTo>
                <a:cubicBezTo>
                  <a:pt x="8260931" y="709110"/>
                  <a:pt x="8189054" y="741794"/>
                  <a:pt x="8238196" y="948009"/>
                </a:cubicBezTo>
                <a:cubicBezTo>
                  <a:pt x="8287338" y="1154224"/>
                  <a:pt x="8191687" y="1278616"/>
                  <a:pt x="8238196" y="1461507"/>
                </a:cubicBezTo>
                <a:cubicBezTo>
                  <a:pt x="8284705" y="1644398"/>
                  <a:pt x="8215075" y="1726408"/>
                  <a:pt x="8238196" y="1896004"/>
                </a:cubicBezTo>
                <a:cubicBezTo>
                  <a:pt x="8261317" y="2065600"/>
                  <a:pt x="8230885" y="2289713"/>
                  <a:pt x="8238196" y="2468751"/>
                </a:cubicBezTo>
                <a:cubicBezTo>
                  <a:pt x="8212313" y="2753002"/>
                  <a:pt x="8024966" y="2969274"/>
                  <a:pt x="7744434" y="2962513"/>
                </a:cubicBezTo>
                <a:cubicBezTo>
                  <a:pt x="7422577" y="3009968"/>
                  <a:pt x="7270423" y="2911296"/>
                  <a:pt x="7041677" y="2962513"/>
                </a:cubicBezTo>
                <a:cubicBezTo>
                  <a:pt x="6812931" y="3013730"/>
                  <a:pt x="6717607" y="2926864"/>
                  <a:pt x="6556439" y="2962513"/>
                </a:cubicBezTo>
                <a:cubicBezTo>
                  <a:pt x="6395271" y="2998162"/>
                  <a:pt x="6240204" y="2962021"/>
                  <a:pt x="6143709" y="2962513"/>
                </a:cubicBezTo>
                <a:cubicBezTo>
                  <a:pt x="6047214" y="2963005"/>
                  <a:pt x="5805157" y="2925029"/>
                  <a:pt x="5513458" y="2962513"/>
                </a:cubicBezTo>
                <a:cubicBezTo>
                  <a:pt x="5221759" y="2999997"/>
                  <a:pt x="5331702" y="2939695"/>
                  <a:pt x="5173234" y="2962513"/>
                </a:cubicBezTo>
                <a:cubicBezTo>
                  <a:pt x="5014766" y="2985331"/>
                  <a:pt x="4937397" y="2930426"/>
                  <a:pt x="4760504" y="2962513"/>
                </a:cubicBezTo>
                <a:cubicBezTo>
                  <a:pt x="4583611" y="2994600"/>
                  <a:pt x="4228280" y="2909842"/>
                  <a:pt x="4057746" y="2962513"/>
                </a:cubicBezTo>
                <a:cubicBezTo>
                  <a:pt x="3887212" y="3015184"/>
                  <a:pt x="3794486" y="2960396"/>
                  <a:pt x="3717522" y="2962513"/>
                </a:cubicBezTo>
                <a:cubicBezTo>
                  <a:pt x="3640558" y="2964630"/>
                  <a:pt x="3485939" y="2962487"/>
                  <a:pt x="3377298" y="2962513"/>
                </a:cubicBezTo>
                <a:cubicBezTo>
                  <a:pt x="3268657" y="2962539"/>
                  <a:pt x="2973484" y="2956067"/>
                  <a:pt x="2747048" y="2962513"/>
                </a:cubicBezTo>
                <a:cubicBezTo>
                  <a:pt x="2520612" y="2968959"/>
                  <a:pt x="2407598" y="2909262"/>
                  <a:pt x="2261810" y="2962513"/>
                </a:cubicBezTo>
                <a:cubicBezTo>
                  <a:pt x="2116022" y="3015764"/>
                  <a:pt x="1766959" y="2878576"/>
                  <a:pt x="1559053" y="2962513"/>
                </a:cubicBezTo>
                <a:cubicBezTo>
                  <a:pt x="1351147" y="3046450"/>
                  <a:pt x="771639" y="2895992"/>
                  <a:pt x="493762" y="2962513"/>
                </a:cubicBezTo>
                <a:cubicBezTo>
                  <a:pt x="219864" y="2947900"/>
                  <a:pt x="34422" y="2742709"/>
                  <a:pt x="0" y="2468751"/>
                </a:cubicBezTo>
                <a:cubicBezTo>
                  <a:pt x="-33199" y="2215379"/>
                  <a:pt x="23321" y="2182787"/>
                  <a:pt x="0" y="1955254"/>
                </a:cubicBezTo>
                <a:cubicBezTo>
                  <a:pt x="-23321" y="1727721"/>
                  <a:pt x="47078" y="1608303"/>
                  <a:pt x="0" y="1441757"/>
                </a:cubicBezTo>
                <a:cubicBezTo>
                  <a:pt x="-47078" y="1275211"/>
                  <a:pt x="29558" y="1173241"/>
                  <a:pt x="0" y="967759"/>
                </a:cubicBezTo>
                <a:cubicBezTo>
                  <a:pt x="-29558" y="762277"/>
                  <a:pt x="48837" y="629208"/>
                  <a:pt x="0" y="493762"/>
                </a:cubicBezTo>
                <a:close/>
              </a:path>
              <a:path w="8238196" h="2962513" stroke="0" extrusionOk="0">
                <a:moveTo>
                  <a:pt x="0" y="493762"/>
                </a:moveTo>
                <a:cubicBezTo>
                  <a:pt x="-43890" y="242020"/>
                  <a:pt x="189984" y="-6859"/>
                  <a:pt x="493762" y="0"/>
                </a:cubicBezTo>
                <a:cubicBezTo>
                  <a:pt x="705719" y="-16510"/>
                  <a:pt x="834532" y="26949"/>
                  <a:pt x="978999" y="0"/>
                </a:cubicBezTo>
                <a:cubicBezTo>
                  <a:pt x="1123466" y="-26949"/>
                  <a:pt x="1253911" y="38218"/>
                  <a:pt x="1391730" y="0"/>
                </a:cubicBezTo>
                <a:cubicBezTo>
                  <a:pt x="1529549" y="-38218"/>
                  <a:pt x="1654567" y="18203"/>
                  <a:pt x="1731954" y="0"/>
                </a:cubicBezTo>
                <a:cubicBezTo>
                  <a:pt x="1809341" y="-18203"/>
                  <a:pt x="2001043" y="14617"/>
                  <a:pt x="2072178" y="0"/>
                </a:cubicBezTo>
                <a:cubicBezTo>
                  <a:pt x="2143313" y="-14617"/>
                  <a:pt x="2402053" y="47734"/>
                  <a:pt x="2557415" y="0"/>
                </a:cubicBezTo>
                <a:cubicBezTo>
                  <a:pt x="2712777" y="-47734"/>
                  <a:pt x="2764871" y="29526"/>
                  <a:pt x="2970145" y="0"/>
                </a:cubicBezTo>
                <a:cubicBezTo>
                  <a:pt x="3175419" y="-29526"/>
                  <a:pt x="3405382" y="30640"/>
                  <a:pt x="3527889" y="0"/>
                </a:cubicBezTo>
                <a:cubicBezTo>
                  <a:pt x="3650396" y="-30640"/>
                  <a:pt x="3874863" y="46791"/>
                  <a:pt x="4158140" y="0"/>
                </a:cubicBezTo>
                <a:cubicBezTo>
                  <a:pt x="4441417" y="-46791"/>
                  <a:pt x="4390417" y="342"/>
                  <a:pt x="4570871" y="0"/>
                </a:cubicBezTo>
                <a:cubicBezTo>
                  <a:pt x="4751325" y="-342"/>
                  <a:pt x="4933428" y="49366"/>
                  <a:pt x="5201121" y="0"/>
                </a:cubicBezTo>
                <a:cubicBezTo>
                  <a:pt x="5468814" y="-49366"/>
                  <a:pt x="5552078" y="64274"/>
                  <a:pt x="5831372" y="0"/>
                </a:cubicBezTo>
                <a:cubicBezTo>
                  <a:pt x="6110666" y="-64274"/>
                  <a:pt x="6117363" y="7407"/>
                  <a:pt x="6244103" y="0"/>
                </a:cubicBezTo>
                <a:cubicBezTo>
                  <a:pt x="6370843" y="-7407"/>
                  <a:pt x="6678589" y="57317"/>
                  <a:pt x="6801847" y="0"/>
                </a:cubicBezTo>
                <a:cubicBezTo>
                  <a:pt x="6925105" y="-57317"/>
                  <a:pt x="7061345" y="36760"/>
                  <a:pt x="7142070" y="0"/>
                </a:cubicBezTo>
                <a:cubicBezTo>
                  <a:pt x="7222795" y="-36760"/>
                  <a:pt x="7481952" y="1526"/>
                  <a:pt x="7744434" y="0"/>
                </a:cubicBezTo>
                <a:cubicBezTo>
                  <a:pt x="8001573" y="808"/>
                  <a:pt x="8227308" y="195136"/>
                  <a:pt x="8238196" y="493762"/>
                </a:cubicBezTo>
                <a:cubicBezTo>
                  <a:pt x="8272725" y="624088"/>
                  <a:pt x="8203212" y="723016"/>
                  <a:pt x="8238196" y="948009"/>
                </a:cubicBezTo>
                <a:cubicBezTo>
                  <a:pt x="8273180" y="1173002"/>
                  <a:pt x="8186837" y="1282897"/>
                  <a:pt x="8238196" y="1481257"/>
                </a:cubicBezTo>
                <a:cubicBezTo>
                  <a:pt x="8289555" y="1679617"/>
                  <a:pt x="8183937" y="1825180"/>
                  <a:pt x="8238196" y="1975004"/>
                </a:cubicBezTo>
                <a:cubicBezTo>
                  <a:pt x="8292455" y="2124828"/>
                  <a:pt x="8212745" y="2273145"/>
                  <a:pt x="8238196" y="2468751"/>
                </a:cubicBezTo>
                <a:cubicBezTo>
                  <a:pt x="8192165" y="2748564"/>
                  <a:pt x="7996695" y="2981259"/>
                  <a:pt x="7744434" y="2962513"/>
                </a:cubicBezTo>
                <a:cubicBezTo>
                  <a:pt x="7649364" y="2964493"/>
                  <a:pt x="7560036" y="2953437"/>
                  <a:pt x="7404210" y="2962513"/>
                </a:cubicBezTo>
                <a:cubicBezTo>
                  <a:pt x="7248384" y="2971589"/>
                  <a:pt x="7063083" y="2942580"/>
                  <a:pt x="6846466" y="2962513"/>
                </a:cubicBezTo>
                <a:cubicBezTo>
                  <a:pt x="6629849" y="2982446"/>
                  <a:pt x="6359519" y="2887078"/>
                  <a:pt x="6143709" y="2962513"/>
                </a:cubicBezTo>
                <a:cubicBezTo>
                  <a:pt x="5927899" y="3037948"/>
                  <a:pt x="5818763" y="2914119"/>
                  <a:pt x="5658471" y="2962513"/>
                </a:cubicBezTo>
                <a:cubicBezTo>
                  <a:pt x="5498179" y="3010907"/>
                  <a:pt x="5283317" y="2917476"/>
                  <a:pt x="5028221" y="2962513"/>
                </a:cubicBezTo>
                <a:cubicBezTo>
                  <a:pt x="4773125" y="3007550"/>
                  <a:pt x="4668735" y="2895325"/>
                  <a:pt x="4397970" y="2962513"/>
                </a:cubicBezTo>
                <a:cubicBezTo>
                  <a:pt x="4127205" y="3029701"/>
                  <a:pt x="4067228" y="2958583"/>
                  <a:pt x="3912733" y="2962513"/>
                </a:cubicBezTo>
                <a:cubicBezTo>
                  <a:pt x="3758238" y="2966443"/>
                  <a:pt x="3730110" y="2962231"/>
                  <a:pt x="3572509" y="2962513"/>
                </a:cubicBezTo>
                <a:cubicBezTo>
                  <a:pt x="3414908" y="2962795"/>
                  <a:pt x="3240932" y="2934704"/>
                  <a:pt x="2942258" y="2962513"/>
                </a:cubicBezTo>
                <a:cubicBezTo>
                  <a:pt x="2643584" y="2990322"/>
                  <a:pt x="2559589" y="2951702"/>
                  <a:pt x="2384514" y="2962513"/>
                </a:cubicBezTo>
                <a:cubicBezTo>
                  <a:pt x="2209439" y="2973324"/>
                  <a:pt x="2015859" y="2937186"/>
                  <a:pt x="1754263" y="2962513"/>
                </a:cubicBezTo>
                <a:cubicBezTo>
                  <a:pt x="1492667" y="2987840"/>
                  <a:pt x="1363401" y="2953223"/>
                  <a:pt x="1196519" y="2962513"/>
                </a:cubicBezTo>
                <a:cubicBezTo>
                  <a:pt x="1029637" y="2971803"/>
                  <a:pt x="800337" y="2931747"/>
                  <a:pt x="493762" y="2962513"/>
                </a:cubicBezTo>
                <a:cubicBezTo>
                  <a:pt x="252662" y="3028599"/>
                  <a:pt x="31137" y="2681247"/>
                  <a:pt x="0" y="2468751"/>
                </a:cubicBezTo>
                <a:cubicBezTo>
                  <a:pt x="-61106" y="2254885"/>
                  <a:pt x="19703" y="2098811"/>
                  <a:pt x="0" y="1935504"/>
                </a:cubicBezTo>
                <a:cubicBezTo>
                  <a:pt x="-19703" y="1772197"/>
                  <a:pt x="41373" y="1585176"/>
                  <a:pt x="0" y="1461507"/>
                </a:cubicBezTo>
                <a:cubicBezTo>
                  <a:pt x="-41373" y="1337838"/>
                  <a:pt x="48202" y="1101058"/>
                  <a:pt x="0" y="1007259"/>
                </a:cubicBezTo>
                <a:cubicBezTo>
                  <a:pt x="-48202" y="913460"/>
                  <a:pt x="49040" y="637165"/>
                  <a:pt x="0" y="49376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444982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	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Chi tiết cho thấy chiếc khăn quàng đỏ gắn bó thân thương với người đội viên là:</a:t>
            </a:r>
          </a:p>
          <a:p>
            <a:pPr algn="ctr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ctr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Suốt đời tươi thắm mã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i</a:t>
            </a:r>
            <a:endParaRPr lang="en-US" sz="2800" b="0" i="0" dirty="0">
              <a:solidFill>
                <a:srgbClr val="00B050"/>
              </a:solidFill>
              <a:effectLst/>
              <a:latin typeface="Nunito Black" pitchFamily="2" charset="0"/>
            </a:endParaRPr>
          </a:p>
          <a:p>
            <a:pPr algn="ctr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ctr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Chẳng bao giờ cách xa.</a:t>
            </a:r>
          </a:p>
        </p:txBody>
      </p:sp>
      <p:pic>
        <p:nvPicPr>
          <p:cNvPr id="7" name="Picture 4" descr="Một số hiểu biết về Đội Thiếu Niên Tiền Phong Hồ Chí Minh - YouTube">
            <a:extLst>
              <a:ext uri="{FF2B5EF4-FFF2-40B4-BE49-F238E27FC236}">
                <a16:creationId xmlns:a16="http://schemas.microsoft.com/office/drawing/2014/main" id="{86DD487D-DF7B-CBAB-D01D-C27AADC51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5" t="33383"/>
          <a:stretch/>
        </p:blipFill>
        <p:spPr bwMode="auto">
          <a:xfrm>
            <a:off x="8825913" y="3364814"/>
            <a:ext cx="2938585" cy="3258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37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A77CA9-3733-658A-083F-2D9599F6C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101483" y="135770"/>
            <a:ext cx="1002831" cy="838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97704-3DC9-933C-98F2-51750A995A7D}"/>
              </a:ext>
            </a:extLst>
          </p:cNvPr>
          <p:cNvSpPr txBox="1"/>
          <p:nvPr/>
        </p:nvSpPr>
        <p:spPr>
          <a:xfrm>
            <a:off x="1104314" y="234245"/>
            <a:ext cx="9190892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B0F0"/>
                </a:solidFill>
                <a:latin typeface="Nunito Black" pitchFamily="2" charset="0"/>
              </a:rPr>
              <a:t>Câu 3</a:t>
            </a:r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: </a:t>
            </a:r>
            <a:r>
              <a:rPr lang="vi-VN" sz="2800" b="1">
                <a:latin typeface="Nunito Black" pitchFamily="2" charset="0"/>
              </a:rPr>
              <a:t>Người chị đã chia sẻ với em niềm vui, ước mơ của người đội viên qua những hình ảnh nào?</a:t>
            </a:r>
            <a:endParaRPr lang="vi-VN" sz="2800"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3D0F9-972B-F370-32C8-414B4F9BD91A}"/>
              </a:ext>
            </a:extLst>
          </p:cNvPr>
          <p:cNvSpPr txBox="1"/>
          <p:nvPr/>
        </p:nvSpPr>
        <p:spPr>
          <a:xfrm>
            <a:off x="602898" y="1694525"/>
            <a:ext cx="9966960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	</a:t>
            </a:r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Người chị đã chia sẻ với em niềm vui, ước mơ của người đội viên qua những hình ảnh: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08DAE-4B0A-4505-FB8E-75774FFD32E2}"/>
              </a:ext>
            </a:extLst>
          </p:cNvPr>
          <p:cNvSpPr txBox="1"/>
          <p:nvPr/>
        </p:nvSpPr>
        <p:spPr>
          <a:xfrm>
            <a:off x="2652615" y="2977426"/>
            <a:ext cx="1776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trời xanh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Những hình ảnh bầu trời xanh, mây trắng đẹp và thư thái">
            <a:extLst>
              <a:ext uri="{FF2B5EF4-FFF2-40B4-BE49-F238E27FC236}">
                <a16:creationId xmlns:a16="http://schemas.microsoft.com/office/drawing/2014/main" id="{9FDF4FF1-C483-CAC4-027F-677D7C83F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53" y="3429000"/>
            <a:ext cx="3817571" cy="2534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CBF9EB-D13F-CD3E-0A10-97D4C2AF7BB4}"/>
              </a:ext>
            </a:extLst>
          </p:cNvPr>
          <p:cNvSpPr txBox="1"/>
          <p:nvPr/>
        </p:nvSpPr>
        <p:spPr>
          <a:xfrm>
            <a:off x="7429245" y="2982535"/>
            <a:ext cx="210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cánh buồm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28" name="Picture 4" descr="Bài Thơ: CÁNH BUỒM (Tác giả: Bằng Lăng Tím)">
            <a:extLst>
              <a:ext uri="{FF2B5EF4-FFF2-40B4-BE49-F238E27FC236}">
                <a16:creationId xmlns:a16="http://schemas.microsoft.com/office/drawing/2014/main" id="{03C58506-C0C3-636F-A9CE-AC26F088C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63" y="3434698"/>
            <a:ext cx="3552628" cy="2437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418" y="3478850"/>
            <a:ext cx="3853006" cy="478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174" y="3500646"/>
            <a:ext cx="3853006" cy="4785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F08DAE-4B0A-4505-FB8E-75774FFD32E2}"/>
              </a:ext>
            </a:extLst>
          </p:cNvPr>
          <p:cNvSpPr txBox="1"/>
          <p:nvPr/>
        </p:nvSpPr>
        <p:spPr>
          <a:xfrm>
            <a:off x="2609002" y="2976262"/>
            <a:ext cx="1776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Mặt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biển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BF9EB-D13F-CD3E-0A10-97D4C2AF7BB4}"/>
              </a:ext>
            </a:extLst>
          </p:cNvPr>
          <p:cNvSpPr txBox="1"/>
          <p:nvPr/>
        </p:nvSpPr>
        <p:spPr>
          <a:xfrm>
            <a:off x="7579434" y="2976262"/>
            <a:ext cx="210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Nắng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trưa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5955" y="3478850"/>
            <a:ext cx="3749365" cy="4895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F08DAE-4B0A-4505-FB8E-75774FFD32E2}"/>
              </a:ext>
            </a:extLst>
          </p:cNvPr>
          <p:cNvSpPr txBox="1"/>
          <p:nvPr/>
        </p:nvSpPr>
        <p:spPr>
          <a:xfrm>
            <a:off x="2512411" y="2982535"/>
            <a:ext cx="2690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Bướm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bay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1501" y="3478850"/>
            <a:ext cx="3938357" cy="50296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CBF9EB-D13F-CD3E-0A10-97D4C2AF7BB4}"/>
              </a:ext>
            </a:extLst>
          </p:cNvPr>
          <p:cNvSpPr txBox="1"/>
          <p:nvPr/>
        </p:nvSpPr>
        <p:spPr>
          <a:xfrm>
            <a:off x="7623047" y="2998058"/>
            <a:ext cx="210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Con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tàu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4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025E8F-CC50-3FBE-8A17-24821058D63B}"/>
              </a:ext>
            </a:extLst>
          </p:cNvPr>
          <p:cNvSpPr txBox="1"/>
          <p:nvPr/>
        </p:nvSpPr>
        <p:spPr>
          <a:xfrm>
            <a:off x="713935" y="400318"/>
            <a:ext cx="986497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1" i="0">
                <a:solidFill>
                  <a:srgbClr val="2888E1"/>
                </a:solidFill>
                <a:effectLst/>
                <a:latin typeface="Nunito Black" pitchFamily="2" charset="0"/>
              </a:rPr>
              <a:t>Câu 4</a:t>
            </a:r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2800" b="1" i="0">
                <a:solidFill>
                  <a:srgbClr val="000000"/>
                </a:solidFill>
                <a:effectLst/>
                <a:latin typeface="Nunito Black" pitchFamily="2" charset="0"/>
              </a:rPr>
              <a:t>Theo em, bạn nhỏ cảm nhận được điều gì qua lời nhắn nhủ của chị ở khổ thơ cuối?</a:t>
            </a:r>
            <a:endParaRPr lang="vi-VN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4B094-29E8-AE9E-5C4B-8086FC384A54}"/>
              </a:ext>
            </a:extLst>
          </p:cNvPr>
          <p:cNvSpPr txBox="1"/>
          <p:nvPr/>
        </p:nvSpPr>
        <p:spPr>
          <a:xfrm>
            <a:off x="896815" y="2235742"/>
            <a:ext cx="100900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Theo em, qua lời nhắn nhủ của chị, người em sẽ cảm nhận được niềm tin, sự mong mỏi của chị dành cho mình.</a:t>
            </a:r>
            <a:endParaRPr lang="en-US" sz="280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4098" name="Picture 2" descr="Chia sẻ cách viết đơn xin vào đội chi tiết nhất">
            <a:extLst>
              <a:ext uri="{FF2B5EF4-FFF2-40B4-BE49-F238E27FC236}">
                <a16:creationId xmlns:a16="http://schemas.microsoft.com/office/drawing/2014/main" id="{5AC9DDD8-0962-CB24-0090-1D4BC5CB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73" y="3429000"/>
            <a:ext cx="5715000" cy="300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83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a sẻ cách viết đơn xin vào đội chi tiết nhất">
            <a:extLst>
              <a:ext uri="{FF2B5EF4-FFF2-40B4-BE49-F238E27FC236}">
                <a16:creationId xmlns:a16="http://schemas.microsoft.com/office/drawing/2014/main" id="{A8BF4010-CFAD-D248-0245-BEC55D5CB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173D01-5A86-BC88-EF48-A46B2C1EB55D}"/>
              </a:ext>
            </a:extLst>
          </p:cNvPr>
          <p:cNvSpPr txBox="1"/>
          <p:nvPr/>
        </p:nvSpPr>
        <p:spPr>
          <a:xfrm>
            <a:off x="240691" y="4530376"/>
            <a:ext cx="10064451" cy="1249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>
                <a:effectLst/>
                <a:latin typeface="Nunito Black" pitchFamily="2" charset="0"/>
              </a:rPr>
              <a:t>	</a:t>
            </a:r>
            <a:r>
              <a:rPr lang="en-US" sz="2800" b="0" i="0" dirty="0" err="1">
                <a:effectLst/>
                <a:latin typeface="Nunito Black" pitchFamily="2" charset="0"/>
              </a:rPr>
              <a:t>Bài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thơ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lời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của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người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chị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nói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về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ngày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vào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của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mình</a:t>
            </a:r>
            <a:r>
              <a:rPr lang="en-US" sz="2800" b="0" i="0" dirty="0">
                <a:effectLst/>
                <a:latin typeface="Nunito Black" pitchFamily="2" charset="0"/>
              </a:rPr>
              <a:t>. </a:t>
            </a:r>
            <a:r>
              <a:rPr lang="en-US" sz="2800" b="0" i="0" dirty="0" err="1">
                <a:effectLst/>
                <a:latin typeface="Nunito Black" pitchFamily="2" charset="0"/>
              </a:rPr>
              <a:t>Đó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những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lời</a:t>
            </a:r>
            <a:r>
              <a:rPr lang="en-US" sz="2800" b="0" i="0" dirty="0">
                <a:effectLst/>
                <a:latin typeface="Nunito Black" pitchFamily="2" charset="0"/>
              </a:rPr>
              <a:t> chia </a:t>
            </a:r>
            <a:r>
              <a:rPr lang="en-US" sz="2800" b="0" i="0" dirty="0" err="1">
                <a:effectLst/>
                <a:latin typeface="Nunito Black" pitchFamily="2" charset="0"/>
              </a:rPr>
              <a:t>sẻ</a:t>
            </a:r>
            <a:r>
              <a:rPr lang="en-US" sz="2800" b="0" i="0" dirty="0">
                <a:effectLst/>
                <a:latin typeface="Nunito Black" pitchFamily="2" charset="0"/>
              </a:rPr>
              <a:t>, </a:t>
            </a:r>
            <a:r>
              <a:rPr lang="en-US" sz="2800" b="0" i="0" dirty="0" err="1">
                <a:effectLst/>
                <a:latin typeface="Nunito Black" pitchFamily="2" charset="0"/>
              </a:rPr>
              <a:t>động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viên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và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mong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muốn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của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người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chị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đối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với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người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khi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được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kết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nạp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effectLst/>
                <a:latin typeface="Nunito Black" pitchFamily="2" charset="0"/>
              </a:rPr>
              <a:t>.</a:t>
            </a:r>
            <a:endParaRPr lang="en-US" sz="28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010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247650" y="5737327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 + 2</a:t>
            </a: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057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6275210" y="2902554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682160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6275210" y="638214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6816817" y="5639752"/>
            <a:ext cx="3686735" cy="71508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Học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thuộc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lòng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523875" y="5742710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Đọc mở rộng</a:t>
            </a: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16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FFEB1F-7AC7-0A9C-7D0A-CB41E0E02BC8}"/>
              </a:ext>
            </a:extLst>
          </p:cNvPr>
          <p:cNvSpPr txBox="1"/>
          <p:nvPr/>
        </p:nvSpPr>
        <p:spPr>
          <a:xfrm>
            <a:off x="407963" y="189303"/>
            <a:ext cx="101850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>
                <a:solidFill>
                  <a:srgbClr val="2888E1"/>
                </a:solidFill>
                <a:effectLst/>
                <a:latin typeface="Nunito Black" pitchFamily="2" charset="0"/>
              </a:rPr>
              <a:t>Câu 1</a:t>
            </a:r>
            <a:endParaRPr lang="vi-VN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just"/>
            <a:r>
              <a:rPr lang="vi-VN" sz="2800" b="1" i="0">
                <a:solidFill>
                  <a:srgbClr val="000000"/>
                </a:solidFill>
                <a:effectLst/>
                <a:latin typeface="Nunito Black" pitchFamily="2" charset="0"/>
              </a:rPr>
              <a:t>Tìm đọc các câu đố về đồ dùng học tập hoặc những đồ vật khác ở trường, viết phiếu đọc sách theo mẫu.</a:t>
            </a:r>
            <a:endParaRPr lang="vi-VN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C95E1-9388-1EAD-331A-6B208D2B4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38" y="1755548"/>
            <a:ext cx="10370723" cy="409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1937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0660E9C-6BE0-27F4-855B-E02924C6A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571751"/>
              </p:ext>
            </p:extLst>
          </p:nvPr>
        </p:nvGraphicFramePr>
        <p:xfrm>
          <a:off x="1304779" y="323558"/>
          <a:ext cx="9447238" cy="6347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3619">
                  <a:extLst>
                    <a:ext uri="{9D8B030D-6E8A-4147-A177-3AD203B41FA5}">
                      <a16:colId xmlns:a16="http://schemas.microsoft.com/office/drawing/2014/main" val="1123475346"/>
                    </a:ext>
                  </a:extLst>
                </a:gridCol>
                <a:gridCol w="4723619">
                  <a:extLst>
                    <a:ext uri="{9D8B030D-6E8A-4147-A177-3AD203B41FA5}">
                      <a16:colId xmlns:a16="http://schemas.microsoft.com/office/drawing/2014/main" val="1103604111"/>
                    </a:ext>
                  </a:extLst>
                </a:gridCol>
              </a:tblGrid>
              <a:tr h="5557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PHIẾU ĐỌC SÁCH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79677"/>
                  </a:ext>
                </a:extLst>
              </a:tr>
              <a:tr h="1771222">
                <a:tc gridSpan="2"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Ngày đọc: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Số câu đã đọc: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Các đồ vật được nói đến: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942994"/>
                  </a:ext>
                </a:extLst>
              </a:tr>
              <a:tr h="30320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Câu đố em thấy dễ đoán nhất: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thấy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đoán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872571"/>
                  </a:ext>
                </a:extLst>
              </a:tr>
              <a:tr h="915159">
                <a:tc gridSpan="2"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Mức độ yêu thích: 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55067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5FBFCF2-93E9-9B7E-BBEE-B44AFCAA1B7E}"/>
              </a:ext>
            </a:extLst>
          </p:cNvPr>
          <p:cNvSpPr txBox="1"/>
          <p:nvPr/>
        </p:nvSpPr>
        <p:spPr>
          <a:xfrm>
            <a:off x="3402622" y="940070"/>
            <a:ext cx="3221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5/8/2022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05B1D-9E1C-48A9-99B6-9AF832F0C30F}"/>
              </a:ext>
            </a:extLst>
          </p:cNvPr>
          <p:cNvSpPr txBox="1"/>
          <p:nvPr/>
        </p:nvSpPr>
        <p:spPr>
          <a:xfrm>
            <a:off x="4059317" y="1352896"/>
            <a:ext cx="135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câu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7C537-2482-AFB4-F4FF-36B3A8A6372A}"/>
              </a:ext>
            </a:extLst>
          </p:cNvPr>
          <p:cNvSpPr txBox="1"/>
          <p:nvPr/>
        </p:nvSpPr>
        <p:spPr>
          <a:xfrm>
            <a:off x="5496211" y="1743278"/>
            <a:ext cx="485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Chổi; bút mực; cặp sách;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835BE-1A1A-3E86-C7D2-0F65DF0B9337}"/>
              </a:ext>
            </a:extLst>
          </p:cNvPr>
          <p:cNvSpPr txBox="1"/>
          <p:nvPr/>
        </p:nvSpPr>
        <p:spPr>
          <a:xfrm>
            <a:off x="1595598" y="2194862"/>
            <a:ext cx="468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bàn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ghế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6AE27-EEDE-2A44-480D-99ECE6FD1710}"/>
              </a:ext>
            </a:extLst>
          </p:cNvPr>
          <p:cNvSpPr txBox="1"/>
          <p:nvPr/>
        </p:nvSpPr>
        <p:spPr>
          <a:xfrm>
            <a:off x="6274190" y="3306376"/>
            <a:ext cx="49940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mắt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Chân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sắt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chân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chì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Xoay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tròn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kiếp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gì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 –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</a:t>
            </a:r>
            <a:endParaRPr lang="en-US" sz="2800" i="1" kern="1200" dirty="0">
              <a:solidFill>
                <a:srgbClr val="00B05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556A2-B052-B26A-0625-3184CE65175A}"/>
              </a:ext>
            </a:extLst>
          </p:cNvPr>
          <p:cNvSpPr txBox="1"/>
          <p:nvPr/>
        </p:nvSpPr>
        <p:spPr>
          <a:xfrm>
            <a:off x="1423508" y="3306376"/>
            <a:ext cx="4850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 học lóc cóc theo cùng</a:t>
            </a:r>
          </a:p>
          <a:p>
            <a:r>
              <a:rPr lang="vi-VN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 về lại bắt khom lưng cõng về</a:t>
            </a:r>
          </a:p>
          <a:p>
            <a:r>
              <a:rPr lang="vi-VN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 cái gì? – Cái cặp sách</a:t>
            </a:r>
          </a:p>
          <a:p>
            <a:endParaRPr lang="en-US" sz="2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picture containing light&#10;&#10;Description automatically generated">
            <a:extLst>
              <a:ext uri="{FF2B5EF4-FFF2-40B4-BE49-F238E27FC236}">
                <a16:creationId xmlns:a16="http://schemas.microsoft.com/office/drawing/2014/main" id="{C276063B-FAB7-0FB2-3C07-FAD9D271A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29" y="5847621"/>
            <a:ext cx="806634" cy="787580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0E0D2EC-BC94-B07F-D6C9-3EC02DBD4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48" y="5847621"/>
            <a:ext cx="806634" cy="78758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AF201515-E5BE-9BD3-3EAF-A3F0CCB58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72" y="5871891"/>
            <a:ext cx="806634" cy="787580"/>
          </a:xfrm>
          <a:prstGeom prst="rect">
            <a:avLst/>
          </a:prstGeom>
        </p:spPr>
      </p:pic>
      <p:pic>
        <p:nvPicPr>
          <p:cNvPr id="19" name="Picture 18" descr="A picture containing light&#10;&#10;Description automatically generated">
            <a:extLst>
              <a:ext uri="{FF2B5EF4-FFF2-40B4-BE49-F238E27FC236}">
                <a16:creationId xmlns:a16="http://schemas.microsoft.com/office/drawing/2014/main" id="{746A8AB4-0EC6-BF99-5CD2-FE12D841B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91" y="5895160"/>
            <a:ext cx="806634" cy="787580"/>
          </a:xfrm>
          <a:prstGeom prst="rect">
            <a:avLst/>
          </a:prstGeom>
        </p:spPr>
      </p:pic>
      <p:pic>
        <p:nvPicPr>
          <p:cNvPr id="20" name="Picture 19" descr="A picture containing light&#10;&#10;Description automatically generated">
            <a:extLst>
              <a:ext uri="{FF2B5EF4-FFF2-40B4-BE49-F238E27FC236}">
                <a16:creationId xmlns:a16="http://schemas.microsoft.com/office/drawing/2014/main" id="{4A2C485C-EC49-8470-B496-64F094D72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10" y="5918429"/>
            <a:ext cx="806634" cy="7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1AEE86-71B9-2743-C5E5-3651FB4B0029}"/>
              </a:ext>
            </a:extLst>
          </p:cNvPr>
          <p:cNvSpPr txBox="1"/>
          <p:nvPr/>
        </p:nvSpPr>
        <p:spPr>
          <a:xfrm>
            <a:off x="667656" y="625065"/>
            <a:ext cx="10014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70C0"/>
                </a:solidFill>
                <a:effectLst/>
                <a:latin typeface="OpenSans"/>
              </a:rPr>
              <a:t>Câu 2: </a:t>
            </a:r>
            <a:r>
              <a:rPr lang="vi-VN" sz="2800" b="1" i="0">
                <a:solidFill>
                  <a:srgbClr val="000000"/>
                </a:solidFill>
                <a:effectLst/>
                <a:latin typeface="OpenSans"/>
              </a:rPr>
              <a:t>Chia sẻ với bạn các câu đố em tìm được và cùng bạn giải các câu đố.</a:t>
            </a:r>
            <a:endParaRPr lang="en-US" sz="28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3C183-CD3A-6E7E-4EA1-87D98D805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5" y="1609725"/>
            <a:ext cx="9696450" cy="363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2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Tài Liệu Mèo Vector để đọc Sách Hình ảnh | Định dạng hình ảnh PSD  611132367| vn.lovepik.com">
            <a:extLst>
              <a:ext uri="{FF2B5EF4-FFF2-40B4-BE49-F238E27FC236}">
                <a16:creationId xmlns:a16="http://schemas.microsoft.com/office/drawing/2014/main" id="{9F4159AA-70EC-012C-57C4-F28CAE007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 b="8305"/>
          <a:stretch/>
        </p:blipFill>
        <p:spPr bwMode="auto">
          <a:xfrm>
            <a:off x="1390747" y="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CE6BF2-FD1D-4EE7-AC11-2CB7C1B6B434}"/>
              </a:ext>
            </a:extLst>
          </p:cNvPr>
          <p:cNvSpPr txBox="1"/>
          <p:nvPr/>
        </p:nvSpPr>
        <p:spPr>
          <a:xfrm>
            <a:off x="208136" y="4798355"/>
            <a:ext cx="9801082" cy="2059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 + 4</a:t>
            </a:r>
          </a:p>
        </p:txBody>
      </p:sp>
    </p:spTree>
    <p:extLst>
      <p:ext uri="{BB962C8B-B14F-4D97-AF65-F5344CB8AC3E}">
        <p14:creationId xmlns:p14="http://schemas.microsoft.com/office/powerpoint/2010/main" val="3097974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Right Triangle 410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12350D59-44EA-7D1B-254A-7CFB8621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57" y="1011657"/>
            <a:ext cx="5793696" cy="579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F183B-F461-F208-C447-5F1841BAEE63}"/>
              </a:ext>
            </a:extLst>
          </p:cNvPr>
          <p:cNvSpPr txBox="1"/>
          <p:nvPr/>
        </p:nvSpPr>
        <p:spPr>
          <a:xfrm>
            <a:off x="4994032" y="2719967"/>
            <a:ext cx="6316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 từ và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(Tiết 3 – 4)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05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A925E3-F7B1-D41F-F399-734812D2FDCD}"/>
              </a:ext>
            </a:extLst>
          </p:cNvPr>
          <p:cNvSpPr/>
          <p:nvPr/>
        </p:nvSpPr>
        <p:spPr>
          <a:xfrm>
            <a:off x="422564" y="382588"/>
            <a:ext cx="8832272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1. </a:t>
            </a: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Xếp các từ ngữ dưới đây vào nhóm thích hợp.</a:t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D5A974-ECDC-B44B-D4A5-DDD1AD57976C}"/>
              </a:ext>
            </a:extLst>
          </p:cNvPr>
          <p:cNvSpPr/>
          <p:nvPr/>
        </p:nvSpPr>
        <p:spPr>
          <a:xfrm>
            <a:off x="378688" y="1219836"/>
            <a:ext cx="1988127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sách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143EA-9E6E-C0DB-6336-FA393816EE86}"/>
              </a:ext>
            </a:extLst>
          </p:cNvPr>
          <p:cNvSpPr/>
          <p:nvPr/>
        </p:nvSpPr>
        <p:spPr>
          <a:xfrm>
            <a:off x="2575501" y="1240587"/>
            <a:ext cx="276744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Thẻ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viện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275B94-4678-B6F3-D4BC-54F444319721}"/>
              </a:ext>
            </a:extLst>
          </p:cNvPr>
          <p:cNvSpPr/>
          <p:nvPr/>
        </p:nvSpPr>
        <p:spPr>
          <a:xfrm>
            <a:off x="5630718" y="1256396"/>
            <a:ext cx="36402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 mượn sách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2A8A95-B15A-40B7-EC1C-50A5A977525D}"/>
              </a:ext>
            </a:extLst>
          </p:cNvPr>
          <p:cNvSpPr/>
          <p:nvPr/>
        </p:nvSpPr>
        <p:spPr>
          <a:xfrm>
            <a:off x="9524137" y="1267689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37D11F-0FFC-A65D-609E-E745D2120FE3}"/>
              </a:ext>
            </a:extLst>
          </p:cNvPr>
          <p:cNvSpPr/>
          <p:nvPr/>
        </p:nvSpPr>
        <p:spPr>
          <a:xfrm>
            <a:off x="9604086" y="1975006"/>
            <a:ext cx="1468581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264BA3-F525-B55C-A895-6CD5B91C30FF}"/>
              </a:ext>
            </a:extLst>
          </p:cNvPr>
          <p:cNvSpPr/>
          <p:nvPr/>
        </p:nvSpPr>
        <p:spPr>
          <a:xfrm>
            <a:off x="255153" y="1986490"/>
            <a:ext cx="23829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giá sách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33AADF-3234-FE45-31CF-0C6787564D90}"/>
              </a:ext>
            </a:extLst>
          </p:cNvPr>
          <p:cNvSpPr/>
          <p:nvPr/>
        </p:nvSpPr>
        <p:spPr>
          <a:xfrm>
            <a:off x="2739447" y="1975009"/>
            <a:ext cx="269990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mượn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F8D5C5-85FF-7471-A8B5-AA30A299A97D}"/>
              </a:ext>
            </a:extLst>
          </p:cNvPr>
          <p:cNvSpPr/>
          <p:nvPr/>
        </p:nvSpPr>
        <p:spPr>
          <a:xfrm>
            <a:off x="5629564" y="1975008"/>
            <a:ext cx="2271279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đọc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1DAAB4D-6606-0DED-FFF6-AF9D47B5DBC7}"/>
              </a:ext>
            </a:extLst>
          </p:cNvPr>
          <p:cNvSpPr/>
          <p:nvPr/>
        </p:nvSpPr>
        <p:spPr>
          <a:xfrm>
            <a:off x="8097404" y="1975007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542A3DD-9F94-8AB2-763D-35E928B912BD}"/>
              </a:ext>
            </a:extLst>
          </p:cNvPr>
          <p:cNvSpPr/>
          <p:nvPr/>
        </p:nvSpPr>
        <p:spPr>
          <a:xfrm>
            <a:off x="3364345" y="2709431"/>
            <a:ext cx="1790700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 thư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0B93ED3-E90B-6A49-2A6C-F3887F01A899}"/>
              </a:ext>
            </a:extLst>
          </p:cNvPr>
          <p:cNvSpPr/>
          <p:nvPr/>
        </p:nvSpPr>
        <p:spPr>
          <a:xfrm>
            <a:off x="5394614" y="2709431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DC66C61-F292-AF56-E377-57ACD7DD17D8}"/>
              </a:ext>
            </a:extLst>
          </p:cNvPr>
          <p:cNvSpPr/>
          <p:nvPr/>
        </p:nvSpPr>
        <p:spPr>
          <a:xfrm>
            <a:off x="6943437" y="2726586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9DFC5453-AB5A-C5D1-70C8-36E3035CCC6B}"/>
              </a:ext>
            </a:extLst>
          </p:cNvPr>
          <p:cNvSpPr/>
          <p:nvPr/>
        </p:nvSpPr>
        <p:spPr>
          <a:xfrm>
            <a:off x="955963" y="3601087"/>
            <a:ext cx="2618509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Người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EC86509C-C222-2153-DB07-68E702F7F586}"/>
              </a:ext>
            </a:extLst>
          </p:cNvPr>
          <p:cNvSpPr/>
          <p:nvPr/>
        </p:nvSpPr>
        <p:spPr>
          <a:xfrm>
            <a:off x="4779818" y="3602182"/>
            <a:ext cx="2949287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Đồ vật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EF840B2B-800D-147F-6A3A-DF16B988786A}"/>
              </a:ext>
            </a:extLst>
          </p:cNvPr>
          <p:cNvSpPr/>
          <p:nvPr/>
        </p:nvSpPr>
        <p:spPr>
          <a:xfrm>
            <a:off x="8749145" y="3601087"/>
            <a:ext cx="2673928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137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5 0.04121 L -0.06615 0.04121 C -0.07344 0.04908 -0.08256 0.05417 -0.0875 0.06528 C -0.08789 0.06621 -0.08802 0.06713 -0.08854 0.06783 C -0.10508 0.08102 -0.10313 0.0794 -0.11576 0.08565 C -0.13724 0.10695 -0.15703 0.12917 -0.18073 0.14445 C -0.18282 0.14561 -0.18542 0.14491 -0.18763 0.14538 C -0.19427 0.15 -0.18203 0.14167 -0.19831 0.14769 C -0.20065 0.14838 -0.20261 0.15047 -0.20469 0.15232 C -0.20612 0.15348 -0.20795 0.15463 -0.20834 0.15695 C -0.20938 0.16227 -0.20834 0.16806 -0.20834 0.17362 L -0.20834 0.17107 L -0.20834 0.16343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03 0.04676 L -0.08203 0.047 C -0.09375 0.07825 -0.07656 0.03149 -0.10352 0.1 C -0.10391 0.1007 -0.10378 0.10209 -0.10404 0.10325 C -0.11419 0.13195 -0.12344 0.16227 -0.13464 0.18959 C -0.13854 0.19838 -0.14245 0.20695 -0.14584 0.21644 C -0.14792 0.22153 -0.14935 0.22755 -0.15104 0.23288 C -0.15638 0.24885 -0.17162 0.29121 -0.17552 0.29792 C -0.18021 0.30533 -0.19571 0.33195 -0.20261 0.34005 C -0.22279 0.36343 -0.23594 0.37801 -0.25638 0.39375 C -0.26914 0.40325 -0.28242 0.40996 -0.29466 0.42153 C -0.29714 0.42362 -0.3 0.42547 -0.30235 0.42871 C -0.3086 0.43704 -0.31406 0.44676 -0.32018 0.45533 C -0.32487 0.46158 -0.33008 0.46644 -0.33451 0.47292 C -0.34206 0.48334 -0.34753 0.50116 -0.35651 0.50579 C -0.36667 0.51088 -0.35938 0.50741 -0.37891 0.51436 C -0.39662 0.51297 -0.41419 0.51528 -0.43164 0.51112 C -0.43373 0.51065 -0.43412 0.5044 -0.43477 0.5007 C -0.43555 0.49723 -0.43555 0.49028 -0.43555 0.49051 L -0.43268 0.48218 L -0.43425 0.48218 " pathEditMode="relative" rAng="0" ptsTypes="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62 0.03958 L -0.04362 0.03982 C -0.04388 0.07685 -0.04401 0.11458 -0.04427 0.15232 C -0.04453 0.21111 -0.04453 0.20671 -0.0457 0.25232 C -0.04583 0.25833 -0.04596 0.26435 -0.04622 0.27037 C -0.04662 0.2831 -0.04753 0.30857 -0.04831 0.32107 C -0.04935 0.33866 -0.05052 0.35648 -0.05182 0.37269 C -0.05208 0.3757 -0.05221 0.38102 -0.05247 0.38218 C -0.05365 0.38472 -0.05495 0.38218 -0.05599 0.38218 L -0.05612 0.38403 L -0.05612 0.38472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1.11111E-6 C 0.01185 0.02361 0.00911 0.01736 0.02708 0.06574 C 0.03268 0.08055 0.03763 0.09653 0.04271 0.11227 C 0.04714 0.12592 0.05091 0.14051 0.05521 0.15463 C 0.05703 0.16018 0.05937 0.16528 0.0612 0.1706 C 0.06367 0.17801 0.06562 0.18565 0.06836 0.19236 C 0.06914 0.19467 0.0776 0.21018 0.07917 0.21505 C 0.08242 0.22569 0.0849 0.23611 0.08776 0.24653 C 0.0901 0.2544 0.09323 0.26065 0.0944 0.26967 C 0.09505 0.27384 0.09557 0.27778 0.09609 0.28241 C 0.09714 0.30532 0.09818 0.32106 0.0944 0.34745 C 0.09284 0.35856 0.0875 0.3743 0.08359 0.38657 C 0.08203 0.41505 0.08411 0.38217 0.07591 0.44074 C 0.07539 0.44421 0.07552 0.44768 0.07526 0.45162 C 0.07617 0.47662 0.07708 0.50208 0.07812 0.52755 C 0.07825 0.53102 0.07865 0.53449 0.07917 0.53796 C 0.08229 0.55972 0.08229 0.55602 0.08568 0.57616 C 0.08594 0.57755 0.08581 0.57917 0.0862 0.58055 C 0.08711 0.5831 0.08867 0.58426 0.08958 0.58704 C 0.0901 0.58842 0.09062 0.58981 0.09128 0.59143 C 0.09193 0.59352 0.09232 0.59606 0.09323 0.59768 C 0.09362 0.59838 0.0944 0.59838 0.09505 0.59907 C 0.09518 0.59768 0.09544 0.59653 0.09557 0.59537 C 0.09714 0.57893 0.09661 0.58102 0.09661 0.56643 L 0.09661 0.56667 " pathEditMode="relative" rAng="0" ptsTypes="AAAAAAAAAAAAAAAAAAAAAAAA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4236 L -0.0474 0.04236 C -0.04297 0.07755 -0.04961 0.02732 -0.02826 0.11875 C -0.02084 0.1507 -0.01302 0.19885 -0.00912 0.23218 C -0.00651 0.25394 -0.00482 0.2757 -0.00261 0.29746 C -0.00534 0.34885 -0.00664 0.40047 -0.01068 0.45162 C -0.01172 0.46598 -0.01485 0.47986 -0.0181 0.49329 C -0.02123 0.50602 -0.04167 0.55278 -0.0431 0.55649 C -0.05794 0.59792 -0.04623 0.56945 -0.06224 0.6 C -0.06732 0.60973 -0.07305 0.62917 -0.07982 0.63218 C -0.08125 0.63287 -0.08255 0.6338 -0.08399 0.63403 C -0.0875 0.63519 -0.08802 0.63496 -0.09037 0.63496 L -0.09089 0.63496 " pathEditMode="relative" ptsTypes="AAAAAAAAA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49 0.04143 L -0.04649 0.04143 C -0.05183 0.0706 -0.0418 0.0162 -0.06329 0.0949 C -0.06615 0.10509 -0.0681 0.11666 -0.07162 0.12569 C -0.07826 0.14305 -0.08724 0.15601 -0.09349 0.17407 C -0.10365 0.20277 -0.10795 0.21365 -0.11758 0.24838 C -0.11954 0.25532 -0.12123 0.26203 -0.12331 0.26875 C -0.12605 0.27731 -0.12917 0.28495 -0.13164 0.29375 C -0.13373 0.30162 -0.1349 0.31018 -0.13698 0.31805 C -0.13868 0.32476 -0.14076 0.33101 -0.14258 0.3375 C -0.14375 0.34143 -0.14454 0.3456 -0.14571 0.34953 C -0.1474 0.35509 -0.14909 0.36018 -0.15092 0.3655 C -0.15534 0.37731 -0.15105 0.36111 -0.15573 0.37754 C -0.15651 0.37986 -0.15704 0.38217 -0.15756 0.38472 C -0.15834 0.38888 -0.1586 0.39328 -0.15977 0.39675 C -0.16146 0.403 -0.16433 0.40717 -0.16589 0.41365 L -0.16706 0.41944 L -0.16706 0.41967 " pathEditMode="relative" rAng="0" ptsTypes="AAAAAAAAAAAAAAAA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5716 -0.2122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1062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664 -0.2129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4166 L 0.01016 0.04166 L 0.08086 0.13425 C 0.08464 0.13912 0.08789 0.14513 0.09193 0.1493 C 0.10026 0.15787 0.1082 0.16805 0.11693 0.175 C 0.13698 0.19074 0.15117 0.20069 0.16914 0.21759 C 0.1776 0.22546 0.17396 0.22291 0.18242 0.23356 C 0.18672 0.23912 0.19115 0.24467 0.1957 0.24976 C 0.20833 0.26365 0.2237 0.2787 0.23711 0.28935 C 0.23945 0.2912 0.24206 0.29212 0.24466 0.29328 C 0.25885 0.29976 0.25638 0.29837 0.2707 0.30277 C 0.27331 0.2993 0.27604 0.29606 0.27865 0.29236 C 0.27995 0.29027 0.28099 0.28773 0.28242 0.28564 C 0.29349 0.26851 0.28997 0.27222 0.29727 0.26574 C 0.30208 0.25694 0.30703 0.24861 0.31159 0.23935 C 0.33737 0.18703 0.31458 0.23217 0.32643 0.20995 C 0.32969 0.20416 0.33659 0.18935 0.34089 0.18541 C 0.35091 0.17569 0.36797 0.17175 0.37812 0.17013 C 0.38828 0.16851 0.3987 0.16898 0.40898 0.16828 C 0.40794 0.16203 0.40664 0.15208 0.40521 0.1456 C 0.40508 0.14513 0.40482 0.1449 0.40469 0.14467 L 0.40469 0.14467 " pathEditMode="relative" ptsTypes="AAAAAAAAAAAAAAAAAAAA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0.03959 L -0.01784 0.03959 C -0.02253 0.05417 -0.03542 0.09746 -0.04349 0.11598 C -0.05951 0.15348 -0.03724 0.08125 -0.06367 0.16042 C -0.06771 0.17269 -0.0707 0.18612 -0.07383 0.19931 C -0.07721 0.21436 -0.08216 0.24561 -0.08386 0.26065 C -0.08529 0.27292 -0.08607 0.28542 -0.08711 0.29769 C -0.08763 0.31528 -0.08815 0.33288 -0.08867 0.3507 C -0.08893 0.35718 -0.08893 0.36389 -0.08919 0.37038 C -0.08998 0.38496 -0.09076 0.39954 -0.09193 0.41389 C -0.09375 0.43889 -0.09258 0.42801 -0.09505 0.447 C -0.09531 0.45116 -0.09362 0.46135 -0.09557 0.45926 C -0.09779 0.45718 -0.10065 0.43774 -0.10143 0.43195 C -0.10156 0.43172 -0.10143 0.43125 -0.10143 0.43102 L -0.10143 0.43102 " pathEditMode="relative" ptsTypes="AAAAAAAAAAAAA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0.04723 L -0.00912 0.04723 L -0.0069 0.17107 L -0.0069 0.17107 " pathEditMode="relative" ptsTypes="AAAA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3542 L 0.01719 0.03542 C 0.01732 0.0382 0.01641 0.0419 0.01771 0.04375 C 0.0573 0.10139 0.05105 0.07963 0.10222 0.12037 C 0.10834 0.12523 0.11342 0.13357 0.11927 0.13935 C 0.13112 0.15093 0.14727 0.15833 0.15756 0.17338 C 0.17722 0.20185 0.14245 0.15232 0.17565 0.19421 C 0.18464 0.20556 0.19297 0.21829 0.2017 0.23009 C 0.20547 0.23519 0.20977 0.23912 0.21342 0.24421 C 0.21485 0.2463 0.21576 0.24954 0.21719 0.25185 C 0.21914 0.25556 0.22175 0.25833 0.22357 0.26227 C 0.22579 0.26713 0.22722 0.27315 0.22943 0.27824 C 0.2306 0.28148 0.23243 0.2838 0.2336 0.28681 C 0.24206 0.30764 0.23646 0.30046 0.24167 0.30671 C 0.24284 0.31181 0.24401 0.3169 0.24532 0.32176 C 0.24571 0.32315 0.24701 0.3257 0.24701 0.3257 L 0.24701 0.3257 " pathEditMode="relative" ptsTypes="AAAAAAAAAAAAAAA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5092 L 0.00612 0.05092 C 0.04466 0.10879 0.10377 0.20625 0.15065 0.24166 C 0.16901 0.25555 0.18815 0.2662 0.20547 0.28333 C 0.21146 0.28935 0.21745 0.29583 0.22356 0.30139 C 0.22682 0.30416 0.24101 0.31342 0.24479 0.32014 C 0.2526 0.33379 0.26015 0.34815 0.26666 0.36365 C 0.26927 0.3699 0.27187 0.37639 0.27461 0.38264 C 0.27513 0.38356 0.27578 0.38449 0.27617 0.38541 C 0.27721 0.3875 0.27799 0.39004 0.2789 0.39213 C 0.27929 0.39305 0.27995 0.39398 0.28047 0.3949 C 0.28138 0.39676 0.28229 0.39861 0.2832 0.40069 L 0.2832 0.40069 " pathEditMode="relative" ptsTypes="AAAAAAAAAAAAA">
                                      <p:cBhvr>
                                        <p:cTn id="10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6 0.02546 L 0.05846 0.02546 C 0.06953 0.03056 0.0806 0.03611 0.0918 0.04074 C 0.1737 0.07384 0.2332 0.09236 0.31302 0.13287 C 0.37383 0.16343 0.39974 0.18102 0.45391 0.225 C 0.47591 0.24282 0.49792 0.26042 0.51914 0.28056 C 0.56211 0.32106 0.56693 0.32685 0.59792 0.38333 C 0.61094 0.40671 0.62201 0.43565 0.63737 0.45509 C 0.63945 0.45787 0.64206 0.45972 0.6444 0.46204 C 0.65755 0.44792 0.6724 0.43796 0.68372 0.41968 C 0.70247 0.38958 0.69401 0.4044 0.71771 0.35648 C 0.72057 0.35069 0.72344 0.34537 0.72578 0.33912 C 0.72656 0.33727 0.72708 0.33518 0.728 0.33333 C 0.73542 0.31852 0.74219 0.30208 0.75065 0.28912 C 0.7582 0.27778 0.75547 0.28241 0.76576 0.26042 C 0.76654 0.25856 0.76745 0.25671 0.76797 0.25463 C 0.7694 0.24884 0.77031 0.24236 0.77175 0.23634 C 0.77357 0.22801 0.77565 0.21991 0.7776 0.21157 C 0.77878 0.16829 0.77865 0.18518 0.77865 0.16065 L 0.77865 0.16065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8" grpId="1" animBg="1"/>
      <p:bldP spid="20" grpId="0" animBg="1"/>
      <p:bldP spid="20" grpId="1" animBg="1"/>
      <p:bldP spid="22" grpId="0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72" y="412124"/>
            <a:ext cx="8757634" cy="5898524"/>
          </a:xfrm>
        </p:spPr>
      </p:pic>
    </p:spTree>
    <p:extLst>
      <p:ext uri="{BB962C8B-B14F-4D97-AF65-F5344CB8AC3E}">
        <p14:creationId xmlns:p14="http://schemas.microsoft.com/office/powerpoint/2010/main" val="76292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" y="463638"/>
            <a:ext cx="10702344" cy="5872767"/>
          </a:xfrm>
        </p:spPr>
      </p:pic>
    </p:spTree>
    <p:extLst>
      <p:ext uri="{BB962C8B-B14F-4D97-AF65-F5344CB8AC3E}">
        <p14:creationId xmlns:p14="http://schemas.microsoft.com/office/powerpoint/2010/main" val="3168133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85725" y="5688417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85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773992" cy="5811838"/>
          </a:xfrm>
        </p:spPr>
      </p:pic>
    </p:spTree>
    <p:extLst>
      <p:ext uri="{BB962C8B-B14F-4D97-AF65-F5344CB8AC3E}">
        <p14:creationId xmlns:p14="http://schemas.microsoft.com/office/powerpoint/2010/main" val="2939831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13" y="167424"/>
            <a:ext cx="9478851" cy="6233375"/>
          </a:xfrm>
        </p:spPr>
      </p:pic>
    </p:spTree>
    <p:extLst>
      <p:ext uri="{BB962C8B-B14F-4D97-AF65-F5344CB8AC3E}">
        <p14:creationId xmlns:p14="http://schemas.microsoft.com/office/powerpoint/2010/main" val="2812585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462459-E66C-EB33-5C6B-17355BDD6EED}"/>
              </a:ext>
            </a:extLst>
          </p:cNvPr>
          <p:cNvSpPr/>
          <p:nvPr/>
        </p:nvSpPr>
        <p:spPr>
          <a:xfrm>
            <a:off x="320917" y="324221"/>
            <a:ext cx="8228568" cy="118680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r>
              <a:rPr lang="en-US" sz="2800" i="1">
                <a:solidFill>
                  <a:prstClr val="white"/>
                </a:solidFill>
                <a:latin typeface="Nunito Black" panose="00000A00000000000000" pitchFamily="2" charset="0"/>
              </a:rPr>
              <a:t>2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Câu nói của mỗi bạn ở tranh A và tranh B </a:t>
            </a:r>
          </a:p>
          <a:p>
            <a:pPr algn="ctr" defTabSz="609539">
              <a:defRPr/>
            </a:pP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có gì khác nhau?</a:t>
            </a:r>
            <a:b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en-US" sz="2800" b="1" i="0">
                <a:solidFill>
                  <a:schemeClr val="bg1"/>
                </a:solidFill>
                <a:effectLst/>
                <a:latin typeface="OpenSans"/>
              </a:rPr>
            </a:br>
            <a:endParaRPr lang="en-US" sz="2800" b="1">
              <a:solidFill>
                <a:schemeClr val="bg1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.</a:t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B6CB18-AAEC-4DBE-B5D7-FDDB09B33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01" y="1699400"/>
            <a:ext cx="7092000" cy="4292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7A156E-02D2-7F2E-9A70-EAC122460383}"/>
              </a:ext>
            </a:extLst>
          </p:cNvPr>
          <p:cNvSpPr txBox="1"/>
          <p:nvPr/>
        </p:nvSpPr>
        <p:spPr>
          <a:xfrm>
            <a:off x="509157" y="3153263"/>
            <a:ext cx="3455530" cy="1384995"/>
          </a:xfrm>
          <a:prstGeom prst="rect">
            <a:avLst/>
          </a:prstGeom>
          <a:solidFill>
            <a:srgbClr val="00B0F0"/>
          </a:solidFill>
          <a:ln w="5715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i="0">
                <a:solidFill>
                  <a:schemeClr val="bg1"/>
                </a:solidFill>
                <a:effectLst/>
                <a:latin typeface="OpenSans"/>
              </a:rPr>
              <a:t>Câu nói ở hình B thể hiện cảm xúc, thái độ của người nói.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BEB3A0-E73D-180E-F1E9-6A02DE27870D}"/>
              </a:ext>
            </a:extLst>
          </p:cNvPr>
          <p:cNvSpPr/>
          <p:nvPr/>
        </p:nvSpPr>
        <p:spPr>
          <a:xfrm>
            <a:off x="404602" y="286303"/>
            <a:ext cx="9972975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1"/>
              </a:solidFill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3.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Từ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in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đậm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ở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bài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tập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2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bổ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sung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điều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gì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cho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câu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?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5C541F-F969-BDF5-0F39-645AEBC8CECD}"/>
              </a:ext>
            </a:extLst>
          </p:cNvPr>
          <p:cNvGrpSpPr/>
          <p:nvPr/>
        </p:nvGrpSpPr>
        <p:grpSpPr>
          <a:xfrm>
            <a:off x="3180824" y="1225550"/>
            <a:ext cx="7442726" cy="5118803"/>
            <a:chOff x="2545824" y="1121032"/>
            <a:chExt cx="6092486" cy="500742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6CE6F5A-0C74-FC47-2AC8-72022C105C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-2861" t="-2567" r="-5299" b="-3606"/>
            <a:stretch/>
          </p:blipFill>
          <p:spPr bwMode="auto">
            <a:xfrm>
              <a:off x="2545824" y="1121032"/>
              <a:ext cx="6092486" cy="5007421"/>
            </a:xfrm>
            <a:prstGeom prst="round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59CB6D-E4C9-9CB6-E24A-C0F6A3E6D6AF}"/>
                </a:ext>
              </a:extLst>
            </p:cNvPr>
            <p:cNvSpPr txBox="1"/>
            <p:nvPr/>
          </p:nvSpPr>
          <p:spPr>
            <a:xfrm>
              <a:off x="4611359" y="1745732"/>
              <a:ext cx="33955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</a:rPr>
                <a:t>Cảm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xúc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người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nói</a:t>
              </a:r>
              <a:r>
                <a:rPr lang="en-US" sz="3200" b="1" dirty="0">
                  <a:solidFill>
                    <a:srgbClr val="00B050"/>
                  </a:solidFill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78D81A-093F-6548-E3A1-4E3703A3CEC8}"/>
                </a:ext>
              </a:extLst>
            </p:cNvPr>
            <p:cNvSpPr txBox="1"/>
            <p:nvPr/>
          </p:nvSpPr>
          <p:spPr>
            <a:xfrm>
              <a:off x="4745182" y="2890391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Mong muốn của người nói.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A94E82-4225-7C51-D9C6-A25B5F2F17C4}"/>
                </a:ext>
              </a:extLst>
            </p:cNvPr>
            <p:cNvSpPr txBox="1"/>
            <p:nvPr/>
          </p:nvSpPr>
          <p:spPr>
            <a:xfrm>
              <a:off x="4745182" y="4445185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</a:rPr>
                <a:t>Nội dung kể, tả, giới thiệu. </a:t>
              </a:r>
            </a:p>
          </p:txBody>
        </p:sp>
      </p:grpSp>
      <p:pic>
        <p:nvPicPr>
          <p:cNvPr id="12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F0403072-AB22-0D4B-A141-E61CFFE03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" t="1424" r="-2438" b="-1424"/>
          <a:stretch/>
        </p:blipFill>
        <p:spPr bwMode="auto">
          <a:xfrm flipH="1">
            <a:off x="-529326" y="2527540"/>
            <a:ext cx="4013200" cy="49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776440-C804-56A4-6359-CC5D55FCB516}"/>
              </a:ext>
            </a:extLst>
          </p:cNvPr>
          <p:cNvSpPr/>
          <p:nvPr/>
        </p:nvSpPr>
        <p:spPr>
          <a:xfrm>
            <a:off x="3606800" y="1339850"/>
            <a:ext cx="6457950" cy="1694416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CA4CC3-93C1-791B-11DD-8D205C77D68B}"/>
              </a:ext>
            </a:extLst>
          </p:cNvPr>
          <p:cNvSpPr/>
          <p:nvPr/>
        </p:nvSpPr>
        <p:spPr>
          <a:xfrm>
            <a:off x="844550" y="363538"/>
            <a:ext cx="9721850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>
              <a:solidFill>
                <a:schemeClr val="bg1"/>
              </a:solidFill>
              <a:latin typeface="OpenSans"/>
            </a:endParaRPr>
          </a:p>
          <a:p>
            <a:pPr algn="just"/>
            <a:endParaRPr lang="en-US" sz="3200" b="1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 b="1">
              <a:solidFill>
                <a:srgbClr val="000000"/>
              </a:solidFill>
              <a:latin typeface="OpenSans"/>
            </a:endParaRPr>
          </a:p>
          <a:p>
            <a:pPr algn="just"/>
            <a:endParaRPr lang="en-US" sz="3200" b="1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en-US" sz="3200" b="1" i="0">
                <a:solidFill>
                  <a:schemeClr val="bg1"/>
                </a:solidFill>
                <a:effectLst/>
                <a:latin typeface="OpenSans"/>
              </a:rPr>
              <a:t>4. </a:t>
            </a:r>
            <a:r>
              <a:rPr lang="vi-VN" sz="3200" b="1" i="0">
                <a:solidFill>
                  <a:schemeClr val="bg1"/>
                </a:solidFill>
                <a:effectLst/>
                <a:latin typeface="OpenSans"/>
              </a:rPr>
              <a:t>Chuyển các câu dưới đây thành câu cảm (theo mẫu).</a:t>
            </a:r>
            <a:endParaRPr lang="vi-VN" sz="3200" b="0" i="0">
              <a:solidFill>
                <a:schemeClr val="bg1"/>
              </a:solidFill>
              <a:effectLst/>
              <a:latin typeface="OpenSans"/>
            </a:endParaRPr>
          </a:p>
          <a:p>
            <a:pPr algn="just"/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>
              <a:solidFill>
                <a:srgbClr val="000000"/>
              </a:solidFill>
              <a:latin typeface="OpenSans"/>
            </a:endParaRPr>
          </a:p>
          <a:p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08077-0E2C-4F44-8395-DC44FBA65D14}"/>
              </a:ext>
            </a:extLst>
          </p:cNvPr>
          <p:cNvSpPr txBox="1"/>
          <p:nvPr/>
        </p:nvSpPr>
        <p:spPr>
          <a:xfrm>
            <a:off x="476251" y="1252561"/>
            <a:ext cx="6242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M: Quyển từ điển này hữu ích</a:t>
            </a:r>
            <a:r>
              <a:rPr lang="en-US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.  </a:t>
            </a:r>
            <a:endParaRPr lang="vi-VN" sz="28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E06888-9BDE-D656-C33C-E4B01C26D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r="5250"/>
          <a:stretch/>
        </p:blipFill>
        <p:spPr bwMode="auto">
          <a:xfrm>
            <a:off x="1381125" y="1957444"/>
            <a:ext cx="10420350" cy="444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E1E177-C7F1-AFE2-4EB1-495A6D376031}"/>
              </a:ext>
            </a:extLst>
          </p:cNvPr>
          <p:cNvSpPr txBox="1"/>
          <p:nvPr/>
        </p:nvSpPr>
        <p:spPr>
          <a:xfrm>
            <a:off x="5619749" y="12835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chemeClr val="accent2"/>
                </a:solidFill>
                <a:effectLst/>
                <a:latin typeface="Nunito Black" panose="00000A00000000000000" pitchFamily="2" charset="0"/>
              </a:rPr>
              <a:t>=&gt; Quyển từ điển này hữu ích quá!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BC929-5F93-5865-93A8-F0E6C3FA53D0}"/>
              </a:ext>
            </a:extLst>
          </p:cNvPr>
          <p:cNvSpPr txBox="1"/>
          <p:nvPr/>
        </p:nvSpPr>
        <p:spPr>
          <a:xfrm>
            <a:off x="1955800" y="2782679"/>
            <a:ext cx="4089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70C0"/>
                </a:solidFill>
                <a:effectLst/>
                <a:latin typeface="OpenSans"/>
              </a:rPr>
              <a:t>a. Bạn ấy đọc nhiều sách.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2F239-347F-8A6D-BC98-F319397ED015}"/>
              </a:ext>
            </a:extLst>
          </p:cNvPr>
          <p:cNvSpPr txBox="1"/>
          <p:nvPr/>
        </p:nvSpPr>
        <p:spPr>
          <a:xfrm>
            <a:off x="5705475" y="283414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Bạn ấy đọc nhiều sách quá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US" sz="2800" b="1">
              <a:solidFill>
                <a:srgbClr val="FF0000"/>
              </a:solidFill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AD22D-A5D7-81FF-4C49-4F64471C8C46}"/>
              </a:ext>
            </a:extLst>
          </p:cNvPr>
          <p:cNvSpPr txBox="1"/>
          <p:nvPr/>
        </p:nvSpPr>
        <p:spPr>
          <a:xfrm>
            <a:off x="1704974" y="3777427"/>
            <a:ext cx="5013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0070C0"/>
                </a:solidFill>
                <a:effectLst/>
                <a:latin typeface="OpenSans"/>
              </a:rPr>
              <a:t>b. Thư viện trường mình rộng.</a:t>
            </a:r>
            <a:endParaRPr lang="en-US" sz="2800" b="1">
              <a:solidFill>
                <a:srgbClr val="0070C0"/>
              </a:solidFill>
              <a:latin typeface="Open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77E370-B2C6-5AC7-920E-B25D7A23E02C}"/>
              </a:ext>
            </a:extLst>
          </p:cNvPr>
          <p:cNvSpPr txBox="1"/>
          <p:nvPr/>
        </p:nvSpPr>
        <p:spPr>
          <a:xfrm>
            <a:off x="6124575" y="3839732"/>
            <a:ext cx="5530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OpenSans"/>
                <a:sym typeface="Wingdings" panose="05000000000000000000" pitchFamily="2" charset="2"/>
              </a:rPr>
              <a:t> </a:t>
            </a:r>
            <a:r>
              <a:rPr lang="en-US" sz="2800" b="1" i="0">
                <a:solidFill>
                  <a:srgbClr val="FF0000"/>
                </a:solidFill>
                <a:effectLst/>
                <a:latin typeface="OpenSans"/>
              </a:rPr>
              <a:t> T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hư viện trường mình rộng lắm!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BAF49E-3883-6252-C269-C0CF13A6A235}"/>
              </a:ext>
            </a:extLst>
          </p:cNvPr>
          <p:cNvSpPr txBox="1"/>
          <p:nvPr/>
        </p:nvSpPr>
        <p:spPr>
          <a:xfrm>
            <a:off x="1801811" y="4783018"/>
            <a:ext cx="4397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0070C0"/>
                </a:solidFill>
                <a:effectLst/>
                <a:latin typeface="OpenSans"/>
              </a:rPr>
              <a:t>c. Thư viện đón cửa muộn.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B8965-B0E3-D395-03F4-9C9453841401}"/>
              </a:ext>
            </a:extLst>
          </p:cNvPr>
          <p:cNvSpPr txBox="1"/>
          <p:nvPr/>
        </p:nvSpPr>
        <p:spPr>
          <a:xfrm>
            <a:off x="5842000" y="483236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OpenSans"/>
                <a:sym typeface="Wingdings" panose="05000000000000000000" pitchFamily="2" charset="2"/>
              </a:rPr>
              <a:t> 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Thư viện đóng cửa muộn thế!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3" grpId="0"/>
      <p:bldP spid="15" grpId="0"/>
      <p:bldP spid="17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Right Triangle 410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12350D59-44EA-7D1B-254A-7CFB8621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57" y="1011657"/>
            <a:ext cx="5793696" cy="579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F183B-F461-F208-C447-5F1841BAEE63}"/>
              </a:ext>
            </a:extLst>
          </p:cNvPr>
          <p:cNvSpPr txBox="1"/>
          <p:nvPr/>
        </p:nvSpPr>
        <p:spPr>
          <a:xfrm>
            <a:off x="4994032" y="2719967"/>
            <a:ext cx="6316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 viết thông báo</a:t>
            </a:r>
          </a:p>
        </p:txBody>
      </p:sp>
    </p:spTree>
    <p:extLst>
      <p:ext uri="{BB962C8B-B14F-4D97-AF65-F5344CB8AC3E}">
        <p14:creationId xmlns:p14="http://schemas.microsoft.com/office/powerpoint/2010/main" val="114808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A26C5F-D41F-2C5E-1C9C-CA495132DCED}"/>
              </a:ext>
            </a:extLst>
          </p:cNvPr>
          <p:cNvSpPr/>
          <p:nvPr/>
        </p:nvSpPr>
        <p:spPr>
          <a:xfrm>
            <a:off x="825228" y="316152"/>
            <a:ext cx="9077527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E8EDB-72E0-5324-6D72-254C686D3D50}"/>
              </a:ext>
            </a:extLst>
          </p:cNvPr>
          <p:cNvSpPr txBox="1"/>
          <p:nvPr/>
        </p:nvSpPr>
        <p:spPr>
          <a:xfrm>
            <a:off x="825229" y="371338"/>
            <a:ext cx="9142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Sans"/>
              </a:rPr>
              <a:t>1</a:t>
            </a:r>
            <a:r>
              <a:rPr lang="en-US" sz="3200" b="1" i="0">
                <a:solidFill>
                  <a:schemeClr val="bg1"/>
                </a:solidFill>
                <a:effectLst/>
                <a:latin typeface="OpenSans"/>
              </a:rPr>
              <a:t>. </a:t>
            </a:r>
            <a:r>
              <a:rPr lang="vi-VN" sz="3200" b="1" i="0">
                <a:solidFill>
                  <a:schemeClr val="bg1"/>
                </a:solidFill>
                <a:effectLst/>
                <a:latin typeface="OpenSans"/>
              </a:rPr>
              <a:t>Đọc thông báo dưới đây và thực hiện các yêu cầu.</a:t>
            </a:r>
            <a:endParaRPr lang="en-US" sz="3200" b="1">
              <a:solidFill>
                <a:schemeClr val="bg1"/>
              </a:solidFill>
              <a:latin typeface="Open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A1629-C75F-6F4B-33E2-F40E8CF3F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59" y="1365190"/>
            <a:ext cx="9165270" cy="4451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790494-0FBA-306B-A338-ADED51A48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4" y="236968"/>
            <a:ext cx="743014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4085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ình ảnh Bằng Tay Hoạt Hình Người Suy Nghĩ Không Biết Suy Nghĩ Suy Tư PNG ,  Cậu Bé đáng Yêu, Hàm Xúc, Hoa Văn Trang Trí PNG miễn phí tải tập">
            <a:extLst>
              <a:ext uri="{FF2B5EF4-FFF2-40B4-BE49-F238E27FC236}">
                <a16:creationId xmlns:a16="http://schemas.microsoft.com/office/drawing/2014/main" id="{B77ADBBF-5023-4EBC-04B0-8D55FF676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 r="9089" b="18338"/>
          <a:stretch/>
        </p:blipFill>
        <p:spPr bwMode="auto">
          <a:xfrm flipH="1">
            <a:off x="8474369" y="0"/>
            <a:ext cx="3717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Rectangle 208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22B7C-A696-D91C-417F-BA7FE717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74" y="-266777"/>
            <a:ext cx="5918601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a. Sắp xếp các phần sau theo thứ tự của bản thông báo.</a:t>
            </a:r>
            <a:br>
              <a:rPr lang="en-US" sz="3700" b="1" i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</a:br>
            <a:br>
              <a:rPr lang="en-US" sz="3700" b="1" i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</a:br>
            <a:endParaRPr lang="en-US" sz="3700" b="1">
              <a:solidFill>
                <a:srgbClr val="FFC000"/>
              </a:solidFill>
              <a:latin typeface="Nunito Black" panose="00000A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6507F8A-4B26-4BA4-C328-628B9772685D}"/>
              </a:ext>
            </a:extLst>
          </p:cNvPr>
          <p:cNvSpPr/>
          <p:nvPr/>
        </p:nvSpPr>
        <p:spPr>
          <a:xfrm>
            <a:off x="53999" y="1971693"/>
            <a:ext cx="2853661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Nội dung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DDD7E4-C03C-C993-95B2-B8C0BA9F57D6}"/>
              </a:ext>
            </a:extLst>
          </p:cNvPr>
          <p:cNvSpPr/>
          <p:nvPr/>
        </p:nvSpPr>
        <p:spPr>
          <a:xfrm>
            <a:off x="2907660" y="2004584"/>
            <a:ext cx="2400528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Tiêu đề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2B5C79-25A5-00E4-3E66-4161ABDABB9B}"/>
              </a:ext>
            </a:extLst>
          </p:cNvPr>
          <p:cNvSpPr/>
          <p:nvPr/>
        </p:nvSpPr>
        <p:spPr>
          <a:xfrm>
            <a:off x="5335185" y="1998008"/>
            <a:ext cx="3139182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Người viết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ED42178-DC09-A8A2-D772-F525B129B2B4}"/>
              </a:ext>
            </a:extLst>
          </p:cNvPr>
          <p:cNvSpPr/>
          <p:nvPr/>
        </p:nvSpPr>
        <p:spPr>
          <a:xfrm>
            <a:off x="3848374" y="2871577"/>
            <a:ext cx="473646" cy="77287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7388393-0CD8-AFBF-8972-5178FCFFB2C9}"/>
              </a:ext>
            </a:extLst>
          </p:cNvPr>
          <p:cNvSpPr/>
          <p:nvPr/>
        </p:nvSpPr>
        <p:spPr>
          <a:xfrm>
            <a:off x="3871101" y="4602796"/>
            <a:ext cx="473646" cy="77287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38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1 3.33333E-6 L -0.01171 0.00023 C 0.00612 0.02291 -0.00273 0.01018 0.01928 0.04514 C 0.0224 0.05 0.02474 0.05648 0.02839 0.05995 C 0.06276 0.09398 0.02006 0.05023 0.05287 0.08865 C 0.05756 0.09398 0.0629 0.09791 0.06758 0.10347 C 0.07032 0.10694 0.07214 0.11273 0.07487 0.1162 C 0.07878 0.12152 0.08321 0.125 0.08711 0.12986 C 0.09102 0.13541 0.09467 0.1412 0.0987 0.14652 C 0.10625 0.15694 0.11355 0.16828 0.12201 0.17662 C 0.12344 0.17824 0.12487 0.17916 0.12631 0.18102 C 0.12748 0.18217 0.128 0.18495 0.1293 0.18634 C 0.13425 0.19143 0.13972 0.19537 0.14506 0.19977 C 0.14766 0.20208 0.15079 0.20301 0.153 0.20625 C 0.15456 0.20833 0.15573 0.21111 0.1573 0.2125 C 0.1629 0.21689 0.16875 0.21967 0.17435 0.22314 C 0.18086 0.22731 0.17904 0.22592 0.18542 0.22847 C 0.18672 0.22986 0.1879 0.23102 0.1892 0.23171 C 0.19063 0.23264 0.19245 0.23287 0.19401 0.23379 C 0.19545 0.23449 0.19675 0.23541 0.19831 0.23564 C 0.19896 0.23634 0.19948 0.2368 0.20013 0.23703 C 0.20196 0.23796 0.20378 0.23796 0.20573 0.23912 C 0.21446 0.24375 0.21029 0.24328 0.21381 0.24328 L 0.21381 0.24375 " pathEditMode="relative" rAng="0" ptsTypes="AAAAAAAAAAAAAAAAAAAAA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3.95833E-6 0.00023 C -0.0086 0.02315 -0.01628 0.04792 -0.02539 0.07014 C -0.03112 0.08403 -0.03842 0.09444 -0.04467 0.10741 C -0.05026 0.11944 -0.05521 0.1338 -0.06094 0.14583 C -0.13477 0.29931 -0.06797 0.15694 -0.11042 0.23958 C -0.12136 0.26111 -0.13256 0.28241 -0.14284 0.30532 C -0.14792 0.31667 -0.15248 0.32801 -0.15769 0.33843 C -0.16329 0.35 -0.16901 0.36088 -0.17513 0.37153 C -0.21029 0.43357 -0.15847 0.33542 -0.19818 0.40995 C -0.21732 0.44607 -0.20404 0.425 -0.22006 0.44884 C -0.22032 0.45 -0.22058 0.45162 -0.22097 0.45301 C -0.22409 0.46366 -0.22292 0.45671 -0.22396 0.46389 C -0.22448 0.47361 -0.22618 0.50069 -0.22448 0.50926 C -0.22383 0.51204 -0.22201 0.50579 -0.22045 0.50486 C -0.21967 0.50417 -0.21875 0.50486 -0.21797 0.50486 L -0.21602 0.50255 " pathEditMode="relative" rAng="0" ptsTypes="AAAAAAAAAAAAA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7" grpId="0" animBg="1"/>
      <p:bldP spid="7" grpId="1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Hình ảnh Bằng Tay Hoạt Hình Người Suy Nghĩ Không Biết Suy Nghĩ Suy Tư PNG ,  Cậu Bé đáng Yêu, Hàm Xúc, Hoa Văn Trang Trí PNG miễn phí tải tập">
            <a:extLst>
              <a:ext uri="{FF2B5EF4-FFF2-40B4-BE49-F238E27FC236}">
                <a16:creationId xmlns:a16="http://schemas.microsoft.com/office/drawing/2014/main" id="{B77ADBBF-5023-4EBC-04B0-8D55FF676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 r="9089" b="18338"/>
          <a:stretch/>
        </p:blipFill>
        <p:spPr bwMode="auto">
          <a:xfrm flipH="1">
            <a:off x="6564702" y="0"/>
            <a:ext cx="5627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Rectangle 208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22B7C-A696-D91C-417F-BA7FE717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3" y="1088675"/>
            <a:ext cx="6437380" cy="2908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vi-VN">
                <a:solidFill>
                  <a:srgbClr val="FFFF00"/>
                </a:solidFill>
                <a:latin typeface="Nunito Black" panose="00000A00000000000000" pitchFamily="2" charset="0"/>
              </a:rPr>
              <a:t>b. Nêu rõ những thông tin được thể hiện trong nội dung của thông báo.</a:t>
            </a:r>
            <a:br>
              <a:rPr lang="vi-VN">
                <a:solidFill>
                  <a:srgbClr val="FFFF00"/>
                </a:solidFill>
              </a:rPr>
            </a:br>
            <a:endParaRPr lang="en-US" sz="3700" b="1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36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7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6" name="Freeform: Shape 3080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7" name="Right Triangle 308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Người đàn ông suy nghĩ hoạt hình bằng tay | Công cụ đồ họa PSD Tải xuống  miễn phí - Pikbest">
            <a:extLst>
              <a:ext uri="{FF2B5EF4-FFF2-40B4-BE49-F238E27FC236}">
                <a16:creationId xmlns:a16="http://schemas.microsoft.com/office/drawing/2014/main" id="{0D1C1C7F-36D0-4796-6075-5E24AE2811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714" l="10000" r="90000">
                        <a14:foregroundMark x1="37857" y1="32857" x2="45714" y2="41571"/>
                        <a14:foregroundMark x1="52000" y1="29857" x2="53571" y2="36429"/>
                        <a14:foregroundMark x1="36571" y1="34000" x2="38429" y2="40000"/>
                        <a14:foregroundMark x1="40714" y1="34857" x2="38857" y2="42429"/>
                        <a14:foregroundMark x1="44143" y1="74714" x2="46000" y2="94143"/>
                        <a14:foregroundMark x1="46000" y1="94143" x2="45714" y2="93571"/>
                        <a14:foregroundMark x1="52286" y1="77143" x2="57571" y2="93429"/>
                        <a14:foregroundMark x1="53143" y1="75429" x2="53429" y2="97714"/>
                        <a14:foregroundMark x1="45286" y1="77571" x2="43429" y2="92429"/>
                        <a14:foregroundMark x1="43429" y1="92429" x2="40714" y2="8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3990" y="4261387"/>
            <a:ext cx="3684367" cy="26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6D1C84-22F8-1B2E-BFC7-1644310C84A7}"/>
              </a:ext>
            </a:extLst>
          </p:cNvPr>
          <p:cNvSpPr/>
          <p:nvPr/>
        </p:nvSpPr>
        <p:spPr>
          <a:xfrm>
            <a:off x="4497083" y="2302445"/>
            <a:ext cx="3291841" cy="1738318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244AB-FA5D-44DA-277E-3A5A32BEBE89}"/>
              </a:ext>
            </a:extLst>
          </p:cNvPr>
          <p:cNvSpPr txBox="1"/>
          <p:nvPr/>
        </p:nvSpPr>
        <p:spPr>
          <a:xfrm>
            <a:off x="4336611" y="2571440"/>
            <a:ext cx="3612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NỘI DUNG THÔNG BÁO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05CD188-48A8-5F3B-E06F-134982D178F7}"/>
              </a:ext>
            </a:extLst>
          </p:cNvPr>
          <p:cNvSpPr/>
          <p:nvPr/>
        </p:nvSpPr>
        <p:spPr>
          <a:xfrm>
            <a:off x="2539269" y="1562374"/>
            <a:ext cx="3555877" cy="141436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BE364DDB-57F1-27B4-E92B-2B1E8B69D0B5}"/>
              </a:ext>
            </a:extLst>
          </p:cNvPr>
          <p:cNvSpPr/>
          <p:nvPr/>
        </p:nvSpPr>
        <p:spPr>
          <a:xfrm flipH="1">
            <a:off x="6143004" y="1555683"/>
            <a:ext cx="3803563" cy="141436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5DD67F3-E3B8-4EF6-96AB-C7FD7FB7A186}"/>
              </a:ext>
            </a:extLst>
          </p:cNvPr>
          <p:cNvSpPr/>
          <p:nvPr/>
        </p:nvSpPr>
        <p:spPr>
          <a:xfrm flipH="1" flipV="1">
            <a:off x="6200337" y="3207497"/>
            <a:ext cx="3956737" cy="1609230"/>
          </a:xfrm>
          <a:prstGeom prst="arc">
            <a:avLst>
              <a:gd name="adj1" fmla="val 16316903"/>
              <a:gd name="adj2" fmla="val 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C1A0C72-0C71-E731-2CD0-546A64F13040}"/>
              </a:ext>
            </a:extLst>
          </p:cNvPr>
          <p:cNvSpPr/>
          <p:nvPr/>
        </p:nvSpPr>
        <p:spPr>
          <a:xfrm flipV="1">
            <a:off x="2034926" y="3221837"/>
            <a:ext cx="4192192" cy="1609230"/>
          </a:xfrm>
          <a:prstGeom prst="arc">
            <a:avLst>
              <a:gd name="adj1" fmla="val 16316903"/>
              <a:gd name="adj2" fmla="val 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8F59C8-9ADD-282E-A75D-D5EAC76FE367}"/>
              </a:ext>
            </a:extLst>
          </p:cNvPr>
          <p:cNvSpPr/>
          <p:nvPr/>
        </p:nvSpPr>
        <p:spPr>
          <a:xfrm>
            <a:off x="697085" y="776566"/>
            <a:ext cx="3604149" cy="173831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Thời gian thành lập câu lạc bộ: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15/10/2022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A1BC55-FCD6-BC40-F68E-EB75D2FDD5A8}"/>
              </a:ext>
            </a:extLst>
          </p:cNvPr>
          <p:cNvSpPr/>
          <p:nvPr/>
        </p:nvSpPr>
        <p:spPr>
          <a:xfrm>
            <a:off x="8010569" y="744878"/>
            <a:ext cx="3636682" cy="18265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đăng kí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tham gia: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Văn phòng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nhà trường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08AF30-A41A-E02A-4CAF-B3ADEE776B2C}"/>
              </a:ext>
            </a:extLst>
          </p:cNvPr>
          <p:cNvSpPr/>
          <p:nvPr/>
        </p:nvSpPr>
        <p:spPr>
          <a:xfrm>
            <a:off x="8046002" y="4082065"/>
            <a:ext cx="3601249" cy="184532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Thời hạn đăng kí: </a:t>
            </a: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từ 1/10/2022 đến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10/10/2022</a:t>
            </a:r>
          </a:p>
          <a:p>
            <a:pPr algn="ctr"/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9D19E0-076B-8FF6-27D6-AD6F0AB7A42A}"/>
              </a:ext>
            </a:extLst>
          </p:cNvPr>
          <p:cNvSpPr/>
          <p:nvPr/>
        </p:nvSpPr>
        <p:spPr>
          <a:xfrm>
            <a:off x="697085" y="4067668"/>
            <a:ext cx="3684368" cy="192456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tìm hiểu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thông tin: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Trang mạng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của trường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CF48E0F-F846-4EF9-E13B-9CCD34984F48}"/>
              </a:ext>
            </a:extLst>
          </p:cNvPr>
          <p:cNvSpPr/>
          <p:nvPr/>
        </p:nvSpPr>
        <p:spPr>
          <a:xfrm>
            <a:off x="720979" y="776567"/>
            <a:ext cx="3604149" cy="173831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Thời gian thành lập câu lạc bộ: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15/10/2022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7058D3A-0407-9745-4500-AA46520BF589}"/>
              </a:ext>
            </a:extLst>
          </p:cNvPr>
          <p:cNvSpPr/>
          <p:nvPr/>
        </p:nvSpPr>
        <p:spPr>
          <a:xfrm>
            <a:off x="8034463" y="744879"/>
            <a:ext cx="3636682" cy="18265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đăng kí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tham gia: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Văn phòng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nhà trường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ED2A61-FA6A-3500-519A-BE8FC8E2F9DE}"/>
              </a:ext>
            </a:extLst>
          </p:cNvPr>
          <p:cNvSpPr/>
          <p:nvPr/>
        </p:nvSpPr>
        <p:spPr>
          <a:xfrm>
            <a:off x="8286425" y="4792811"/>
            <a:ext cx="3196558" cy="86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7" name="Rectangle 1061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9" name="Rectangle 1063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8" name="Picture 1067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70" name="Rectangle 1069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Hoa Cúc Màu Vàng Thiên - Miễn Phí vector hình ảnh trên Pixabay">
            <a:extLst>
              <a:ext uri="{FF2B5EF4-FFF2-40B4-BE49-F238E27FC236}">
                <a16:creationId xmlns:a16="http://schemas.microsoft.com/office/drawing/2014/main" id="{56B119ED-44EA-FF95-1CD3-AF11BF4F6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0733" b="-1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4F208C-1714-93D3-E0D6-F2B3C9846E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67" l="10000" r="90000">
                        <a14:foregroundMark x1="35500" y1="42333" x2="41417" y2="47333"/>
                        <a14:foregroundMark x1="44167" y1="16167" x2="54583" y2="36583"/>
                        <a14:foregroundMark x1="51917" y1="90417" x2="51917" y2="90667"/>
                        <a14:foregroundMark x1="51000" y1="42917" x2="55250" y2="48667"/>
                        <a14:foregroundMark x1="30750" y1="44500" x2="36333" y2="47250"/>
                      </a14:backgroundRemoval>
                    </a14:imgEffect>
                  </a14:imgLayer>
                </a14:imgProps>
              </a:ext>
            </a:extLst>
          </a:blip>
          <a:srcRect l="6224" r="488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DF3AE-F5A4-9D56-1A4E-356E03570EE5}"/>
              </a:ext>
            </a:extLst>
          </p:cNvPr>
          <p:cNvSpPr txBox="1"/>
          <p:nvPr/>
        </p:nvSpPr>
        <p:spPr>
          <a:xfrm>
            <a:off x="1196221" y="3844747"/>
            <a:ext cx="9801082" cy="2059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25901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6BF89811-EF86-4F24-8973-3749C8FBC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2191996" cy="6858000"/>
            <a:chOff x="1" y="0"/>
            <a:chExt cx="12191996" cy="6858000"/>
          </a:xfrm>
        </p:grpSpPr>
        <p:sp useBgFill="1">
          <p:nvSpPr>
            <p:cNvPr id="4106" name="Rectangle 4105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19419667-6EB3-488D-8BD4-9D972AC11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7375" y="0"/>
            <a:ext cx="6404625" cy="6373368"/>
          </a:xfrm>
          <a:custGeom>
            <a:avLst/>
            <a:gdLst>
              <a:gd name="connsiteX0" fmla="*/ 353272 w 6404625"/>
              <a:gd name="connsiteY0" fmla="*/ 0 h 6373368"/>
              <a:gd name="connsiteX1" fmla="*/ 6404625 w 6404625"/>
              <a:gd name="connsiteY1" fmla="*/ 0 h 6373368"/>
              <a:gd name="connsiteX2" fmla="*/ 6404625 w 6404625"/>
              <a:gd name="connsiteY2" fmla="*/ 6008204 h 6373368"/>
              <a:gd name="connsiteX3" fmla="*/ 6374459 w 6404625"/>
              <a:gd name="connsiteY3" fmla="*/ 6023890 h 6373368"/>
              <a:gd name="connsiteX4" fmla="*/ 6290584 w 6404625"/>
              <a:gd name="connsiteY4" fmla="*/ 6049055 h 6373368"/>
              <a:gd name="connsiteX5" fmla="*/ 6203913 w 6404625"/>
              <a:gd name="connsiteY5" fmla="*/ 6060237 h 6373368"/>
              <a:gd name="connsiteX6" fmla="*/ 6114448 w 6404625"/>
              <a:gd name="connsiteY6" fmla="*/ 6063033 h 6373368"/>
              <a:gd name="connsiteX7" fmla="*/ 6019391 w 6404625"/>
              <a:gd name="connsiteY7" fmla="*/ 6054644 h 6373368"/>
              <a:gd name="connsiteX8" fmla="*/ 5924332 w 6404625"/>
              <a:gd name="connsiteY8" fmla="*/ 6043462 h 6373368"/>
              <a:gd name="connsiteX9" fmla="*/ 5829275 w 6404625"/>
              <a:gd name="connsiteY9" fmla="*/ 6029482 h 6373368"/>
              <a:gd name="connsiteX10" fmla="*/ 5734216 w 6404625"/>
              <a:gd name="connsiteY10" fmla="*/ 6018300 h 6373368"/>
              <a:gd name="connsiteX11" fmla="*/ 5639159 w 6404625"/>
              <a:gd name="connsiteY11" fmla="*/ 6012708 h 6373368"/>
              <a:gd name="connsiteX12" fmla="*/ 5546898 w 6404625"/>
              <a:gd name="connsiteY12" fmla="*/ 6012708 h 6373368"/>
              <a:gd name="connsiteX13" fmla="*/ 5460227 w 6404625"/>
              <a:gd name="connsiteY13" fmla="*/ 6023890 h 6373368"/>
              <a:gd name="connsiteX14" fmla="*/ 5370760 w 6404625"/>
              <a:gd name="connsiteY14" fmla="*/ 6046258 h 6373368"/>
              <a:gd name="connsiteX15" fmla="*/ 5289681 w 6404625"/>
              <a:gd name="connsiteY15" fmla="*/ 6079807 h 6373368"/>
              <a:gd name="connsiteX16" fmla="*/ 5205808 w 6404625"/>
              <a:gd name="connsiteY16" fmla="*/ 6124541 h 6373368"/>
              <a:gd name="connsiteX17" fmla="*/ 5121933 w 6404625"/>
              <a:gd name="connsiteY17" fmla="*/ 6169276 h 6373368"/>
              <a:gd name="connsiteX18" fmla="*/ 5038061 w 6404625"/>
              <a:gd name="connsiteY18" fmla="*/ 6219598 h 6373368"/>
              <a:gd name="connsiteX19" fmla="*/ 4956981 w 6404625"/>
              <a:gd name="connsiteY19" fmla="*/ 6267129 h 6373368"/>
              <a:gd name="connsiteX20" fmla="*/ 4870311 w 6404625"/>
              <a:gd name="connsiteY20" fmla="*/ 6309065 h 6373368"/>
              <a:gd name="connsiteX21" fmla="*/ 4786435 w 6404625"/>
              <a:gd name="connsiteY21" fmla="*/ 6342614 h 6373368"/>
              <a:gd name="connsiteX22" fmla="*/ 4699765 w 6404625"/>
              <a:gd name="connsiteY22" fmla="*/ 6364982 h 6373368"/>
              <a:gd name="connsiteX23" fmla="*/ 4610299 w 6404625"/>
              <a:gd name="connsiteY23" fmla="*/ 6373368 h 6373368"/>
              <a:gd name="connsiteX24" fmla="*/ 4520833 w 6404625"/>
              <a:gd name="connsiteY24" fmla="*/ 6364982 h 6373368"/>
              <a:gd name="connsiteX25" fmla="*/ 4434163 w 6404625"/>
              <a:gd name="connsiteY25" fmla="*/ 6342614 h 6373368"/>
              <a:gd name="connsiteX26" fmla="*/ 4350289 w 6404625"/>
              <a:gd name="connsiteY26" fmla="*/ 6309065 h 6373368"/>
              <a:gd name="connsiteX27" fmla="*/ 4263617 w 6404625"/>
              <a:gd name="connsiteY27" fmla="*/ 6267129 h 6373368"/>
              <a:gd name="connsiteX28" fmla="*/ 4182539 w 6404625"/>
              <a:gd name="connsiteY28" fmla="*/ 6219598 h 6373368"/>
              <a:gd name="connsiteX29" fmla="*/ 4098666 w 6404625"/>
              <a:gd name="connsiteY29" fmla="*/ 6169276 h 6373368"/>
              <a:gd name="connsiteX30" fmla="*/ 4014791 w 6404625"/>
              <a:gd name="connsiteY30" fmla="*/ 6124541 h 6373368"/>
              <a:gd name="connsiteX31" fmla="*/ 3930916 w 6404625"/>
              <a:gd name="connsiteY31" fmla="*/ 6079807 h 6373368"/>
              <a:gd name="connsiteX32" fmla="*/ 3847041 w 6404625"/>
              <a:gd name="connsiteY32" fmla="*/ 6046258 h 6373368"/>
              <a:gd name="connsiteX33" fmla="*/ 3760372 w 6404625"/>
              <a:gd name="connsiteY33" fmla="*/ 6023890 h 6373368"/>
              <a:gd name="connsiteX34" fmla="*/ 3673701 w 6404625"/>
              <a:gd name="connsiteY34" fmla="*/ 6012708 h 6373368"/>
              <a:gd name="connsiteX35" fmla="*/ 3581438 w 6404625"/>
              <a:gd name="connsiteY35" fmla="*/ 6012708 h 6373368"/>
              <a:gd name="connsiteX36" fmla="*/ 3486381 w 6404625"/>
              <a:gd name="connsiteY36" fmla="*/ 6018300 h 6373368"/>
              <a:gd name="connsiteX37" fmla="*/ 3391322 w 6404625"/>
              <a:gd name="connsiteY37" fmla="*/ 6029482 h 6373368"/>
              <a:gd name="connsiteX38" fmla="*/ 3296265 w 6404625"/>
              <a:gd name="connsiteY38" fmla="*/ 6043462 h 6373368"/>
              <a:gd name="connsiteX39" fmla="*/ 3201210 w 6404625"/>
              <a:gd name="connsiteY39" fmla="*/ 6054644 h 6373368"/>
              <a:gd name="connsiteX40" fmla="*/ 3106151 w 6404625"/>
              <a:gd name="connsiteY40" fmla="*/ 6063033 h 6373368"/>
              <a:gd name="connsiteX41" fmla="*/ 3016684 w 6404625"/>
              <a:gd name="connsiteY41" fmla="*/ 6060237 h 6373368"/>
              <a:gd name="connsiteX42" fmla="*/ 2930015 w 6404625"/>
              <a:gd name="connsiteY42" fmla="*/ 6049055 h 6373368"/>
              <a:gd name="connsiteX43" fmla="*/ 2846140 w 6404625"/>
              <a:gd name="connsiteY43" fmla="*/ 6023890 h 6373368"/>
              <a:gd name="connsiteX44" fmla="*/ 2776243 w 6404625"/>
              <a:gd name="connsiteY44" fmla="*/ 5987546 h 6373368"/>
              <a:gd name="connsiteX45" fmla="*/ 2709145 w 6404625"/>
              <a:gd name="connsiteY45" fmla="*/ 5940017 h 6373368"/>
              <a:gd name="connsiteX46" fmla="*/ 2650432 w 6404625"/>
              <a:gd name="connsiteY46" fmla="*/ 5884101 h 6373368"/>
              <a:gd name="connsiteX47" fmla="*/ 2591719 w 6404625"/>
              <a:gd name="connsiteY47" fmla="*/ 5819798 h 6373368"/>
              <a:gd name="connsiteX48" fmla="*/ 2538599 w 6404625"/>
              <a:gd name="connsiteY48" fmla="*/ 5752697 h 6373368"/>
              <a:gd name="connsiteX49" fmla="*/ 2485480 w 6404625"/>
              <a:gd name="connsiteY49" fmla="*/ 5682802 h 6373368"/>
              <a:gd name="connsiteX50" fmla="*/ 2432360 w 6404625"/>
              <a:gd name="connsiteY50" fmla="*/ 5612908 h 6373368"/>
              <a:gd name="connsiteX51" fmla="*/ 2379237 w 6404625"/>
              <a:gd name="connsiteY51" fmla="*/ 5545809 h 6373368"/>
              <a:gd name="connsiteX52" fmla="*/ 2323320 w 6404625"/>
              <a:gd name="connsiteY52" fmla="*/ 5481502 h 6373368"/>
              <a:gd name="connsiteX53" fmla="*/ 2259018 w 6404625"/>
              <a:gd name="connsiteY53" fmla="*/ 5425586 h 6373368"/>
              <a:gd name="connsiteX54" fmla="*/ 2197511 w 6404625"/>
              <a:gd name="connsiteY54" fmla="*/ 5375263 h 6373368"/>
              <a:gd name="connsiteX55" fmla="*/ 2127614 w 6404625"/>
              <a:gd name="connsiteY55" fmla="*/ 5336121 h 6373368"/>
              <a:gd name="connsiteX56" fmla="*/ 2052128 w 6404625"/>
              <a:gd name="connsiteY56" fmla="*/ 5302573 h 6373368"/>
              <a:gd name="connsiteX57" fmla="*/ 1971049 w 6404625"/>
              <a:gd name="connsiteY57" fmla="*/ 5274612 h 6373368"/>
              <a:gd name="connsiteX58" fmla="*/ 1887176 w 6404625"/>
              <a:gd name="connsiteY58" fmla="*/ 5249450 h 6373368"/>
              <a:gd name="connsiteX59" fmla="*/ 1803301 w 6404625"/>
              <a:gd name="connsiteY59" fmla="*/ 5227084 h 6373368"/>
              <a:gd name="connsiteX60" fmla="*/ 1716630 w 6404625"/>
              <a:gd name="connsiteY60" fmla="*/ 5204720 h 6373368"/>
              <a:gd name="connsiteX61" fmla="*/ 1635551 w 6404625"/>
              <a:gd name="connsiteY61" fmla="*/ 5179557 h 6373368"/>
              <a:gd name="connsiteX62" fmla="*/ 1554473 w 6404625"/>
              <a:gd name="connsiteY62" fmla="*/ 5151597 h 6373368"/>
              <a:gd name="connsiteX63" fmla="*/ 1478988 w 6404625"/>
              <a:gd name="connsiteY63" fmla="*/ 5118049 h 6373368"/>
              <a:gd name="connsiteX64" fmla="*/ 1411887 w 6404625"/>
              <a:gd name="connsiteY64" fmla="*/ 5076112 h 6373368"/>
              <a:gd name="connsiteX65" fmla="*/ 1350380 w 6404625"/>
              <a:gd name="connsiteY65" fmla="*/ 5025785 h 6373368"/>
              <a:gd name="connsiteX66" fmla="*/ 1300053 w 6404625"/>
              <a:gd name="connsiteY66" fmla="*/ 4964279 h 6373368"/>
              <a:gd name="connsiteX67" fmla="*/ 1258117 w 6404625"/>
              <a:gd name="connsiteY67" fmla="*/ 4897178 h 6373368"/>
              <a:gd name="connsiteX68" fmla="*/ 1224567 w 6404625"/>
              <a:gd name="connsiteY68" fmla="*/ 4821691 h 6373368"/>
              <a:gd name="connsiteX69" fmla="*/ 1196609 w 6404625"/>
              <a:gd name="connsiteY69" fmla="*/ 4740614 h 6373368"/>
              <a:gd name="connsiteX70" fmla="*/ 1171447 w 6404625"/>
              <a:gd name="connsiteY70" fmla="*/ 4659533 h 6373368"/>
              <a:gd name="connsiteX71" fmla="*/ 1149080 w 6404625"/>
              <a:gd name="connsiteY71" fmla="*/ 4572865 h 6373368"/>
              <a:gd name="connsiteX72" fmla="*/ 1126714 w 6404625"/>
              <a:gd name="connsiteY72" fmla="*/ 4488990 h 6373368"/>
              <a:gd name="connsiteX73" fmla="*/ 1101552 w 6404625"/>
              <a:gd name="connsiteY73" fmla="*/ 4405115 h 6373368"/>
              <a:gd name="connsiteX74" fmla="*/ 1073593 w 6404625"/>
              <a:gd name="connsiteY74" fmla="*/ 4324036 h 6373368"/>
              <a:gd name="connsiteX75" fmla="*/ 1040045 w 6404625"/>
              <a:gd name="connsiteY75" fmla="*/ 4248549 h 6373368"/>
              <a:gd name="connsiteX76" fmla="*/ 1000902 w 6404625"/>
              <a:gd name="connsiteY76" fmla="*/ 4178654 h 6373368"/>
              <a:gd name="connsiteX77" fmla="*/ 950576 w 6404625"/>
              <a:gd name="connsiteY77" fmla="*/ 4117146 h 6373368"/>
              <a:gd name="connsiteX78" fmla="*/ 894659 w 6404625"/>
              <a:gd name="connsiteY78" fmla="*/ 4052841 h 6373368"/>
              <a:gd name="connsiteX79" fmla="*/ 830356 w 6404625"/>
              <a:gd name="connsiteY79" fmla="*/ 3996926 h 6373368"/>
              <a:gd name="connsiteX80" fmla="*/ 760460 w 6404625"/>
              <a:gd name="connsiteY80" fmla="*/ 3943806 h 6373368"/>
              <a:gd name="connsiteX81" fmla="*/ 690567 w 6404625"/>
              <a:gd name="connsiteY81" fmla="*/ 3890685 h 6373368"/>
              <a:gd name="connsiteX82" fmla="*/ 620671 w 6404625"/>
              <a:gd name="connsiteY82" fmla="*/ 3837564 h 6373368"/>
              <a:gd name="connsiteX83" fmla="*/ 553571 w 6404625"/>
              <a:gd name="connsiteY83" fmla="*/ 3784444 h 6373368"/>
              <a:gd name="connsiteX84" fmla="*/ 489269 w 6404625"/>
              <a:gd name="connsiteY84" fmla="*/ 3725731 h 6373368"/>
              <a:gd name="connsiteX85" fmla="*/ 433350 w 6404625"/>
              <a:gd name="connsiteY85" fmla="*/ 3667021 h 6373368"/>
              <a:gd name="connsiteX86" fmla="*/ 385824 w 6404625"/>
              <a:gd name="connsiteY86" fmla="*/ 3599922 h 6373368"/>
              <a:gd name="connsiteX87" fmla="*/ 349477 w 6404625"/>
              <a:gd name="connsiteY87" fmla="*/ 3530025 h 6373368"/>
              <a:gd name="connsiteX88" fmla="*/ 324315 w 6404625"/>
              <a:gd name="connsiteY88" fmla="*/ 3446150 h 6373368"/>
              <a:gd name="connsiteX89" fmla="*/ 313131 w 6404625"/>
              <a:gd name="connsiteY89" fmla="*/ 3359479 h 6373368"/>
              <a:gd name="connsiteX90" fmla="*/ 310335 w 6404625"/>
              <a:gd name="connsiteY90" fmla="*/ 3270014 h 6373368"/>
              <a:gd name="connsiteX91" fmla="*/ 318723 w 6404625"/>
              <a:gd name="connsiteY91" fmla="*/ 3174955 h 6373368"/>
              <a:gd name="connsiteX92" fmla="*/ 329907 w 6404625"/>
              <a:gd name="connsiteY92" fmla="*/ 3079898 h 6373368"/>
              <a:gd name="connsiteX93" fmla="*/ 343885 w 6404625"/>
              <a:gd name="connsiteY93" fmla="*/ 2984841 h 6373368"/>
              <a:gd name="connsiteX94" fmla="*/ 355069 w 6404625"/>
              <a:gd name="connsiteY94" fmla="*/ 2889784 h 6373368"/>
              <a:gd name="connsiteX95" fmla="*/ 360659 w 6404625"/>
              <a:gd name="connsiteY95" fmla="*/ 2794725 h 6373368"/>
              <a:gd name="connsiteX96" fmla="*/ 360659 w 6404625"/>
              <a:gd name="connsiteY96" fmla="*/ 2702464 h 6373368"/>
              <a:gd name="connsiteX97" fmla="*/ 349477 w 6404625"/>
              <a:gd name="connsiteY97" fmla="*/ 2615793 h 6373368"/>
              <a:gd name="connsiteX98" fmla="*/ 327111 w 6404625"/>
              <a:gd name="connsiteY98" fmla="*/ 2529122 h 6373368"/>
              <a:gd name="connsiteX99" fmla="*/ 293561 w 6404625"/>
              <a:gd name="connsiteY99" fmla="*/ 2448045 h 6373368"/>
              <a:gd name="connsiteX100" fmla="*/ 251625 w 6404625"/>
              <a:gd name="connsiteY100" fmla="*/ 2364170 h 6373368"/>
              <a:gd name="connsiteX101" fmla="*/ 204096 w 6404625"/>
              <a:gd name="connsiteY101" fmla="*/ 2280295 h 6373368"/>
              <a:gd name="connsiteX102" fmla="*/ 153769 w 6404625"/>
              <a:gd name="connsiteY102" fmla="*/ 2196423 h 6373368"/>
              <a:gd name="connsiteX103" fmla="*/ 106240 w 6404625"/>
              <a:gd name="connsiteY103" fmla="*/ 2115344 h 6373368"/>
              <a:gd name="connsiteX104" fmla="*/ 64305 w 6404625"/>
              <a:gd name="connsiteY104" fmla="*/ 2028673 h 6373368"/>
              <a:gd name="connsiteX105" fmla="*/ 30754 w 6404625"/>
              <a:gd name="connsiteY105" fmla="*/ 1944798 h 6373368"/>
              <a:gd name="connsiteX106" fmla="*/ 8387 w 6404625"/>
              <a:gd name="connsiteY106" fmla="*/ 1858129 h 6373368"/>
              <a:gd name="connsiteX107" fmla="*/ 0 w 6404625"/>
              <a:gd name="connsiteY107" fmla="*/ 1768662 h 6373368"/>
              <a:gd name="connsiteX108" fmla="*/ 8387 w 6404625"/>
              <a:gd name="connsiteY108" fmla="*/ 1679195 h 6373368"/>
              <a:gd name="connsiteX109" fmla="*/ 30754 w 6404625"/>
              <a:gd name="connsiteY109" fmla="*/ 1592526 h 6373368"/>
              <a:gd name="connsiteX110" fmla="*/ 64305 w 6404625"/>
              <a:gd name="connsiteY110" fmla="*/ 1508651 h 6373368"/>
              <a:gd name="connsiteX111" fmla="*/ 106240 w 6404625"/>
              <a:gd name="connsiteY111" fmla="*/ 1421980 h 6373368"/>
              <a:gd name="connsiteX112" fmla="*/ 153769 w 6404625"/>
              <a:gd name="connsiteY112" fmla="*/ 1340903 h 6373368"/>
              <a:gd name="connsiteX113" fmla="*/ 204096 w 6404625"/>
              <a:gd name="connsiteY113" fmla="*/ 1257028 h 6373368"/>
              <a:gd name="connsiteX114" fmla="*/ 251625 w 6404625"/>
              <a:gd name="connsiteY114" fmla="*/ 1173153 h 6373368"/>
              <a:gd name="connsiteX115" fmla="*/ 293561 w 6404625"/>
              <a:gd name="connsiteY115" fmla="*/ 1089278 h 6373368"/>
              <a:gd name="connsiteX116" fmla="*/ 327111 w 6404625"/>
              <a:gd name="connsiteY116" fmla="*/ 1008199 h 6373368"/>
              <a:gd name="connsiteX117" fmla="*/ 349477 w 6404625"/>
              <a:gd name="connsiteY117" fmla="*/ 921528 h 6373368"/>
              <a:gd name="connsiteX118" fmla="*/ 360659 w 6404625"/>
              <a:gd name="connsiteY118" fmla="*/ 834859 h 6373368"/>
              <a:gd name="connsiteX119" fmla="*/ 360659 w 6404625"/>
              <a:gd name="connsiteY119" fmla="*/ 742599 h 6373368"/>
              <a:gd name="connsiteX120" fmla="*/ 355069 w 6404625"/>
              <a:gd name="connsiteY120" fmla="*/ 647539 h 6373368"/>
              <a:gd name="connsiteX121" fmla="*/ 343885 w 6404625"/>
              <a:gd name="connsiteY121" fmla="*/ 552482 h 6373368"/>
              <a:gd name="connsiteX122" fmla="*/ 329907 w 6404625"/>
              <a:gd name="connsiteY122" fmla="*/ 457425 h 6373368"/>
              <a:gd name="connsiteX123" fmla="*/ 318723 w 6404625"/>
              <a:gd name="connsiteY123" fmla="*/ 362366 h 6373368"/>
              <a:gd name="connsiteX124" fmla="*/ 310335 w 6404625"/>
              <a:gd name="connsiteY124" fmla="*/ 267309 h 6373368"/>
              <a:gd name="connsiteX125" fmla="*/ 313131 w 6404625"/>
              <a:gd name="connsiteY125" fmla="*/ 177842 h 6373368"/>
              <a:gd name="connsiteX126" fmla="*/ 324315 w 6404625"/>
              <a:gd name="connsiteY126" fmla="*/ 91173 h 6373368"/>
              <a:gd name="connsiteX127" fmla="*/ 349477 w 6404625"/>
              <a:gd name="connsiteY127" fmla="*/ 7296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404625" h="6373368">
                <a:moveTo>
                  <a:pt x="353272" y="0"/>
                </a:moveTo>
                <a:lnTo>
                  <a:pt x="6404625" y="0"/>
                </a:lnTo>
                <a:lnTo>
                  <a:pt x="6404625" y="6008204"/>
                </a:lnTo>
                <a:lnTo>
                  <a:pt x="6374459" y="6023890"/>
                </a:lnTo>
                <a:lnTo>
                  <a:pt x="6290584" y="6049055"/>
                </a:lnTo>
                <a:lnTo>
                  <a:pt x="6203913" y="6060237"/>
                </a:lnTo>
                <a:lnTo>
                  <a:pt x="6114448" y="6063033"/>
                </a:lnTo>
                <a:lnTo>
                  <a:pt x="6019391" y="6054644"/>
                </a:lnTo>
                <a:lnTo>
                  <a:pt x="5924332" y="6043462"/>
                </a:lnTo>
                <a:lnTo>
                  <a:pt x="5829275" y="6029482"/>
                </a:lnTo>
                <a:lnTo>
                  <a:pt x="5734216" y="6018300"/>
                </a:lnTo>
                <a:lnTo>
                  <a:pt x="5639159" y="6012708"/>
                </a:lnTo>
                <a:lnTo>
                  <a:pt x="5546898" y="6012708"/>
                </a:lnTo>
                <a:lnTo>
                  <a:pt x="5460227" y="6023890"/>
                </a:lnTo>
                <a:lnTo>
                  <a:pt x="5370760" y="6046258"/>
                </a:lnTo>
                <a:lnTo>
                  <a:pt x="5289681" y="6079807"/>
                </a:lnTo>
                <a:lnTo>
                  <a:pt x="5205808" y="6124541"/>
                </a:lnTo>
                <a:lnTo>
                  <a:pt x="5121933" y="6169276"/>
                </a:lnTo>
                <a:lnTo>
                  <a:pt x="5038061" y="6219598"/>
                </a:lnTo>
                <a:lnTo>
                  <a:pt x="4956981" y="6267129"/>
                </a:lnTo>
                <a:lnTo>
                  <a:pt x="4870311" y="6309065"/>
                </a:lnTo>
                <a:lnTo>
                  <a:pt x="4786435" y="6342614"/>
                </a:lnTo>
                <a:lnTo>
                  <a:pt x="4699765" y="6364982"/>
                </a:lnTo>
                <a:lnTo>
                  <a:pt x="4610299" y="6373368"/>
                </a:lnTo>
                <a:lnTo>
                  <a:pt x="4520833" y="6364982"/>
                </a:lnTo>
                <a:lnTo>
                  <a:pt x="4434163" y="6342614"/>
                </a:lnTo>
                <a:lnTo>
                  <a:pt x="4350289" y="6309065"/>
                </a:lnTo>
                <a:lnTo>
                  <a:pt x="4263617" y="6267129"/>
                </a:lnTo>
                <a:lnTo>
                  <a:pt x="4182539" y="6219598"/>
                </a:lnTo>
                <a:lnTo>
                  <a:pt x="4098666" y="6169276"/>
                </a:lnTo>
                <a:lnTo>
                  <a:pt x="4014791" y="6124541"/>
                </a:lnTo>
                <a:lnTo>
                  <a:pt x="3930916" y="6079807"/>
                </a:lnTo>
                <a:lnTo>
                  <a:pt x="3847041" y="6046258"/>
                </a:lnTo>
                <a:lnTo>
                  <a:pt x="3760372" y="6023890"/>
                </a:lnTo>
                <a:lnTo>
                  <a:pt x="3673701" y="6012708"/>
                </a:lnTo>
                <a:lnTo>
                  <a:pt x="3581438" y="6012708"/>
                </a:lnTo>
                <a:lnTo>
                  <a:pt x="3486381" y="6018300"/>
                </a:lnTo>
                <a:lnTo>
                  <a:pt x="3391322" y="6029482"/>
                </a:lnTo>
                <a:lnTo>
                  <a:pt x="3296265" y="6043462"/>
                </a:lnTo>
                <a:lnTo>
                  <a:pt x="3201210" y="6054644"/>
                </a:lnTo>
                <a:lnTo>
                  <a:pt x="3106151" y="6063033"/>
                </a:lnTo>
                <a:lnTo>
                  <a:pt x="3016684" y="6060237"/>
                </a:lnTo>
                <a:lnTo>
                  <a:pt x="2930015" y="6049055"/>
                </a:lnTo>
                <a:lnTo>
                  <a:pt x="2846140" y="6023890"/>
                </a:lnTo>
                <a:lnTo>
                  <a:pt x="2776243" y="5987546"/>
                </a:lnTo>
                <a:lnTo>
                  <a:pt x="2709145" y="5940017"/>
                </a:lnTo>
                <a:lnTo>
                  <a:pt x="2650432" y="5884101"/>
                </a:lnTo>
                <a:lnTo>
                  <a:pt x="2591719" y="5819798"/>
                </a:lnTo>
                <a:lnTo>
                  <a:pt x="2538599" y="5752697"/>
                </a:lnTo>
                <a:lnTo>
                  <a:pt x="2485480" y="5682802"/>
                </a:lnTo>
                <a:lnTo>
                  <a:pt x="2432360" y="5612908"/>
                </a:lnTo>
                <a:lnTo>
                  <a:pt x="2379237" y="5545809"/>
                </a:lnTo>
                <a:lnTo>
                  <a:pt x="2323320" y="5481502"/>
                </a:lnTo>
                <a:lnTo>
                  <a:pt x="2259018" y="5425586"/>
                </a:lnTo>
                <a:lnTo>
                  <a:pt x="2197511" y="5375263"/>
                </a:lnTo>
                <a:lnTo>
                  <a:pt x="2127614" y="5336121"/>
                </a:lnTo>
                <a:lnTo>
                  <a:pt x="2052128" y="5302573"/>
                </a:lnTo>
                <a:lnTo>
                  <a:pt x="1971049" y="5274612"/>
                </a:lnTo>
                <a:lnTo>
                  <a:pt x="1887176" y="5249450"/>
                </a:lnTo>
                <a:lnTo>
                  <a:pt x="1803301" y="5227084"/>
                </a:lnTo>
                <a:lnTo>
                  <a:pt x="1716630" y="5204720"/>
                </a:lnTo>
                <a:lnTo>
                  <a:pt x="1635551" y="5179557"/>
                </a:lnTo>
                <a:lnTo>
                  <a:pt x="1554473" y="5151597"/>
                </a:lnTo>
                <a:lnTo>
                  <a:pt x="1478988" y="5118049"/>
                </a:lnTo>
                <a:lnTo>
                  <a:pt x="1411887" y="5076112"/>
                </a:lnTo>
                <a:lnTo>
                  <a:pt x="1350380" y="5025785"/>
                </a:lnTo>
                <a:lnTo>
                  <a:pt x="1300053" y="4964279"/>
                </a:lnTo>
                <a:lnTo>
                  <a:pt x="1258117" y="4897178"/>
                </a:lnTo>
                <a:lnTo>
                  <a:pt x="1224567" y="4821691"/>
                </a:lnTo>
                <a:lnTo>
                  <a:pt x="1196609" y="4740614"/>
                </a:lnTo>
                <a:lnTo>
                  <a:pt x="1171447" y="4659533"/>
                </a:lnTo>
                <a:lnTo>
                  <a:pt x="1149080" y="4572865"/>
                </a:lnTo>
                <a:lnTo>
                  <a:pt x="1126714" y="4488990"/>
                </a:lnTo>
                <a:lnTo>
                  <a:pt x="1101552" y="4405115"/>
                </a:lnTo>
                <a:lnTo>
                  <a:pt x="1073593" y="4324036"/>
                </a:lnTo>
                <a:lnTo>
                  <a:pt x="1040045" y="4248549"/>
                </a:lnTo>
                <a:lnTo>
                  <a:pt x="1000902" y="4178654"/>
                </a:lnTo>
                <a:lnTo>
                  <a:pt x="950576" y="4117146"/>
                </a:lnTo>
                <a:lnTo>
                  <a:pt x="894659" y="4052841"/>
                </a:lnTo>
                <a:lnTo>
                  <a:pt x="830356" y="3996926"/>
                </a:lnTo>
                <a:lnTo>
                  <a:pt x="760460" y="3943806"/>
                </a:lnTo>
                <a:lnTo>
                  <a:pt x="690567" y="3890685"/>
                </a:lnTo>
                <a:lnTo>
                  <a:pt x="620671" y="3837564"/>
                </a:lnTo>
                <a:lnTo>
                  <a:pt x="553571" y="3784444"/>
                </a:lnTo>
                <a:lnTo>
                  <a:pt x="489269" y="3725731"/>
                </a:lnTo>
                <a:lnTo>
                  <a:pt x="433350" y="3667021"/>
                </a:lnTo>
                <a:lnTo>
                  <a:pt x="385824" y="3599922"/>
                </a:lnTo>
                <a:lnTo>
                  <a:pt x="349477" y="3530025"/>
                </a:lnTo>
                <a:lnTo>
                  <a:pt x="324315" y="3446150"/>
                </a:lnTo>
                <a:lnTo>
                  <a:pt x="313131" y="3359479"/>
                </a:lnTo>
                <a:lnTo>
                  <a:pt x="310335" y="3270014"/>
                </a:lnTo>
                <a:lnTo>
                  <a:pt x="318723" y="3174955"/>
                </a:lnTo>
                <a:lnTo>
                  <a:pt x="329907" y="3079898"/>
                </a:lnTo>
                <a:lnTo>
                  <a:pt x="343885" y="2984841"/>
                </a:lnTo>
                <a:lnTo>
                  <a:pt x="355069" y="2889784"/>
                </a:lnTo>
                <a:lnTo>
                  <a:pt x="360659" y="2794725"/>
                </a:lnTo>
                <a:lnTo>
                  <a:pt x="360659" y="2702464"/>
                </a:lnTo>
                <a:lnTo>
                  <a:pt x="349477" y="2615793"/>
                </a:lnTo>
                <a:lnTo>
                  <a:pt x="327111" y="2529122"/>
                </a:lnTo>
                <a:lnTo>
                  <a:pt x="293561" y="2448045"/>
                </a:lnTo>
                <a:lnTo>
                  <a:pt x="251625" y="2364170"/>
                </a:lnTo>
                <a:lnTo>
                  <a:pt x="204096" y="2280295"/>
                </a:lnTo>
                <a:lnTo>
                  <a:pt x="153769" y="2196423"/>
                </a:lnTo>
                <a:lnTo>
                  <a:pt x="106240" y="2115344"/>
                </a:lnTo>
                <a:lnTo>
                  <a:pt x="64305" y="2028673"/>
                </a:lnTo>
                <a:lnTo>
                  <a:pt x="30754" y="1944798"/>
                </a:lnTo>
                <a:lnTo>
                  <a:pt x="8387" y="1858129"/>
                </a:lnTo>
                <a:lnTo>
                  <a:pt x="0" y="1768662"/>
                </a:lnTo>
                <a:lnTo>
                  <a:pt x="8387" y="1679195"/>
                </a:lnTo>
                <a:lnTo>
                  <a:pt x="30754" y="1592526"/>
                </a:lnTo>
                <a:lnTo>
                  <a:pt x="64305" y="1508651"/>
                </a:lnTo>
                <a:lnTo>
                  <a:pt x="106240" y="1421980"/>
                </a:lnTo>
                <a:lnTo>
                  <a:pt x="153769" y="1340903"/>
                </a:lnTo>
                <a:lnTo>
                  <a:pt x="204096" y="1257028"/>
                </a:lnTo>
                <a:lnTo>
                  <a:pt x="251625" y="1173153"/>
                </a:lnTo>
                <a:lnTo>
                  <a:pt x="293561" y="1089278"/>
                </a:lnTo>
                <a:lnTo>
                  <a:pt x="327111" y="1008199"/>
                </a:lnTo>
                <a:lnTo>
                  <a:pt x="349477" y="921528"/>
                </a:lnTo>
                <a:lnTo>
                  <a:pt x="360659" y="834859"/>
                </a:lnTo>
                <a:lnTo>
                  <a:pt x="360659" y="742599"/>
                </a:lnTo>
                <a:lnTo>
                  <a:pt x="355069" y="647539"/>
                </a:lnTo>
                <a:lnTo>
                  <a:pt x="343885" y="552482"/>
                </a:lnTo>
                <a:lnTo>
                  <a:pt x="329907" y="457425"/>
                </a:lnTo>
                <a:lnTo>
                  <a:pt x="318723" y="362366"/>
                </a:lnTo>
                <a:lnTo>
                  <a:pt x="310335" y="267309"/>
                </a:lnTo>
                <a:lnTo>
                  <a:pt x="313131" y="177842"/>
                </a:lnTo>
                <a:lnTo>
                  <a:pt x="324315" y="91173"/>
                </a:lnTo>
                <a:lnTo>
                  <a:pt x="349477" y="72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Hình ảnh Tư Duy Cậu Bé Png Tài Liệu PNG , Con Trai, Suy Nghĩ Cậu Bé, Học  Sinh Dễ Thương PNG miễn phí tải tập tin PSDComment và Vector">
            <a:extLst>
              <a:ext uri="{FF2B5EF4-FFF2-40B4-BE49-F238E27FC236}">
                <a16:creationId xmlns:a16="http://schemas.microsoft.com/office/drawing/2014/main" id="{6A3B3929-3F94-6960-2AC3-960D92252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0" b="95000" l="4917" r="92500">
                        <a14:foregroundMark x1="75250" y1="8750" x2="82583" y2="8917"/>
                        <a14:foregroundMark x1="80000" y1="7750" x2="83167" y2="7750"/>
                        <a14:foregroundMark x1="77167" y1="32917" x2="77917" y2="32917"/>
                        <a14:foregroundMark x1="9000" y1="90917" x2="13917" y2="90167"/>
                        <a14:foregroundMark x1="4917" y1="95000" x2="9833" y2="92750"/>
                        <a14:foregroundMark x1="88583" y1="85667" x2="92500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1"/>
          <a:stretch/>
        </p:blipFill>
        <p:spPr bwMode="auto">
          <a:xfrm>
            <a:off x="6003221" y="10"/>
            <a:ext cx="6188779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noFill/>
          <a:ln w="203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C63753-3284-F21E-C964-D26C721726A5}"/>
              </a:ext>
            </a:extLst>
          </p:cNvPr>
          <p:cNvSpPr txBox="1"/>
          <p:nvPr/>
        </p:nvSpPr>
        <p:spPr>
          <a:xfrm>
            <a:off x="406571" y="3233903"/>
            <a:ext cx="6357393" cy="292387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0000"/>
                </a:solidFill>
                <a:effectLst/>
                <a:latin typeface="OpenSans"/>
              </a:rPr>
              <a:t> </a:t>
            </a:r>
            <a:endParaRPr lang="en-US" sz="2800" b="1" i="0">
              <a:solidFill>
                <a:srgbClr val="FF0000"/>
              </a:solidFill>
              <a:effectLst/>
              <a:latin typeface="OpenSans"/>
            </a:endParaRPr>
          </a:p>
          <a:p>
            <a:pPr algn="ctr"/>
            <a:r>
              <a:rPr lang="vi-VN" sz="3200" b="1" i="0">
                <a:solidFill>
                  <a:srgbClr val="FF0000"/>
                </a:solidFill>
                <a:effectLst/>
                <a:latin typeface="OpenSans"/>
              </a:rPr>
              <a:t>- Cuộc thi được tổ chức vào thời gian nào? Ở đâu?</a:t>
            </a:r>
          </a:p>
          <a:p>
            <a:pPr algn="ctr"/>
            <a:r>
              <a:rPr lang="vi-VN" sz="3200" b="1" i="0">
                <a:solidFill>
                  <a:srgbClr val="FF0000"/>
                </a:solidFill>
                <a:effectLst/>
                <a:latin typeface="OpenSans"/>
              </a:rPr>
              <a:t>- Ai được đăng kí tham gia?</a:t>
            </a:r>
          </a:p>
          <a:p>
            <a:pPr algn="ctr"/>
            <a:r>
              <a:rPr lang="en-US" sz="3200" b="1" i="0">
                <a:solidFill>
                  <a:srgbClr val="FF0000"/>
                </a:solidFill>
                <a:effectLst/>
                <a:latin typeface="OpenSans"/>
              </a:rPr>
              <a:t>- </a:t>
            </a:r>
            <a:r>
              <a:rPr lang="vi-VN" sz="3200" b="1" i="0">
                <a:solidFill>
                  <a:srgbClr val="FF0000"/>
                </a:solidFill>
                <a:effectLst/>
                <a:latin typeface="OpenSans"/>
              </a:rPr>
              <a:t>Thời hạn và cách đăng kí tham gia.</a:t>
            </a:r>
            <a:endParaRPr lang="en-US" sz="3200" b="1" i="0">
              <a:solidFill>
                <a:srgbClr val="FF0000"/>
              </a:solidFill>
              <a:effectLst/>
              <a:latin typeface="OpenSans"/>
            </a:endParaRPr>
          </a:p>
          <a:p>
            <a:pPr marL="457200" indent="-457200" algn="just">
              <a:buFontTx/>
              <a:buChar char="-"/>
            </a:pPr>
            <a:endParaRPr lang="vi-VN" sz="2800" b="1" i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4928B-07D0-1218-D042-3AE258A2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067" y="129943"/>
            <a:ext cx="8248711" cy="382573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2. Viết một thông báo của lớp về việc đăng kí tham gia một cuộc thi cấp trường (thi cờ vua, thi bơi lội,…). </a:t>
            </a:r>
            <a:br>
              <a:rPr lang="en-US" sz="36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r>
              <a:rPr lang="en-US" sz="36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Trong nội dung thông báo, chú ý những thông tin sau:</a:t>
            </a:r>
            <a:br>
              <a:rPr lang="en-US" sz="36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br>
              <a:rPr lang="en-US" sz="36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</a:br>
            <a:endParaRPr lang="en-US" sz="36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78377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Khung giấy màu vàng - khung song ngữ png tải về - Miễn phí trong suốt Tấm  png Tải về.">
            <a:extLst>
              <a:ext uri="{FF2B5EF4-FFF2-40B4-BE49-F238E27FC236}">
                <a16:creationId xmlns:a16="http://schemas.microsoft.com/office/drawing/2014/main" id="{75325653-1A6B-6A81-D904-3F5355AA7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42" b="90000" l="10000" r="90000">
                        <a14:foregroundMark x1="45667" y1="10678" x2="57444" y2="11441"/>
                        <a14:foregroundMark x1="68778" y1="7881" x2="67444" y2="12797"/>
                        <a14:foregroundMark x1="65222" y1="9915" x2="67444" y2="7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4633" r="17503" b="14421"/>
          <a:stretch/>
        </p:blipFill>
        <p:spPr bwMode="auto">
          <a:xfrm>
            <a:off x="310417" y="100800"/>
            <a:ext cx="11570400" cy="63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D5E17-845B-ACF4-A966-E88FA089CBD7}"/>
              </a:ext>
            </a:extLst>
          </p:cNvPr>
          <p:cNvSpPr txBox="1"/>
          <p:nvPr/>
        </p:nvSpPr>
        <p:spPr>
          <a:xfrm>
            <a:off x="1264597" y="1224856"/>
            <a:ext cx="1005191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 dirty="0">
                <a:solidFill>
                  <a:srgbClr val="00B0F0"/>
                </a:solidFill>
                <a:effectLst/>
                <a:latin typeface="Nunito Black" panose="00000A00000000000000" pitchFamily="2" charset="0"/>
              </a:rPr>
              <a:t>THÔNG BÁO VỀ CUỘC THI CỜ VUA</a:t>
            </a:r>
            <a:endParaRPr lang="en-US" sz="3200" b="1" i="0" dirty="0">
              <a:solidFill>
                <a:srgbClr val="00B0F0"/>
              </a:solidFill>
              <a:effectLst/>
              <a:latin typeface="Nunito Black" panose="00000A00000000000000" pitchFamily="2" charset="0"/>
            </a:endParaRPr>
          </a:p>
          <a:p>
            <a:pPr algn="ctr"/>
            <a:endParaRPr lang="vi-VN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en-US" sz="28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       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Ngày 15/11/2022, nhà trường tổ chức cuộc thi cờ vua cho học sinh toàn trường. Thông tin chi tiết được đăng trên trang của trường.</a:t>
            </a:r>
          </a:p>
          <a:p>
            <a:pPr algn="just"/>
            <a:r>
              <a:rPr lang="en-US" sz="28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       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Mời học sinh đăng kí tham gia cuộc thi với giáo viên chủ nhiệm.</a:t>
            </a:r>
          </a:p>
          <a:p>
            <a:pPr algn="just"/>
            <a:r>
              <a:rPr lang="en-US" sz="28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       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Thời hạn đăng kí: từ ngày 15/10/2022 đến ngày 30/10/2022</a:t>
            </a:r>
            <a:r>
              <a:rPr lang="en-US" sz="2800" dirty="0">
                <a:solidFill>
                  <a:srgbClr val="002060"/>
                </a:solidFill>
                <a:latin typeface="OpenSans"/>
              </a:rPr>
              <a:t>                                                                            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                                                                     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OpenSans"/>
              </a:rPr>
              <a:t>Tổng phụ trách</a:t>
            </a:r>
            <a:endParaRPr lang="en-US" sz="2800" b="1" i="0" dirty="0">
              <a:solidFill>
                <a:srgbClr val="C00000"/>
              </a:solidFill>
              <a:effectLst/>
              <a:latin typeface="OpenSans"/>
            </a:endParaRP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OpenSans"/>
              </a:rPr>
              <a:t>                                                                   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OpenSans"/>
              </a:rPr>
              <a:t>Nguyễn Huệ Linh </a:t>
            </a:r>
          </a:p>
          <a:p>
            <a:b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5" name="Rectangle 717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Hình ảnh Làm Cô Gái Suy Nghĩ Thiền Rối Rắm Bàn Thời Gian Báo Thức PNG , Vấn  đề Clipart, Làm Vấn đề, Cô Gai Vị Thanh Niên PNG miễn phí tải">
            <a:extLst>
              <a:ext uri="{FF2B5EF4-FFF2-40B4-BE49-F238E27FC236}">
                <a16:creationId xmlns:a16="http://schemas.microsoft.com/office/drawing/2014/main" id="{5E29010F-625D-CABE-9D03-0FD9F7880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750" r="97417">
                        <a14:foregroundMark x1="28833" y1="10250" x2="43083" y2="25417"/>
                        <a14:foregroundMark x1="39333" y1="8417" x2="47083" y2="18167"/>
                        <a14:foregroundMark x1="23083" y1="24833" x2="51000" y2="16250"/>
                        <a14:foregroundMark x1="21833" y1="23333" x2="33833" y2="10083"/>
                        <a14:foregroundMark x1="33833" y1="10083" x2="42917" y2="5833"/>
                        <a14:foregroundMark x1="28833" y1="21250" x2="31750" y2="13917"/>
                        <a14:foregroundMark x1="31750" y1="13917" x2="29583" y2="23083"/>
                        <a14:foregroundMark x1="29000" y1="21750" x2="37167" y2="21000"/>
                        <a14:foregroundMark x1="27667" y1="20583" x2="38833" y2="23667"/>
                        <a14:foregroundMark x1="23083" y1="16167" x2="35333" y2="7000"/>
                        <a14:foregroundMark x1="35333" y1="7000" x2="47333" y2="9500"/>
                        <a14:foregroundMark x1="47333" y1="9500" x2="51250" y2="17250"/>
                        <a14:foregroundMark x1="51250" y1="17250" x2="51583" y2="21000"/>
                        <a14:foregroundMark x1="42333" y1="8250" x2="51250" y2="17417"/>
                        <a14:foregroundMark x1="51250" y1="17417" x2="53750" y2="22583"/>
                        <a14:foregroundMark x1="68333" y1="5917" x2="77250" y2="15000"/>
                        <a14:foregroundMark x1="65500" y1="21250" x2="72750" y2="29750"/>
                        <a14:foregroundMark x1="71500" y1="17000" x2="75667" y2="33667"/>
                        <a14:foregroundMark x1="75667" y1="33667" x2="74583" y2="32250"/>
                        <a14:foregroundMark x1="65250" y1="20500" x2="66083" y2="36250"/>
                        <a14:foregroundMark x1="71917" y1="18417" x2="79000" y2="27667"/>
                        <a14:foregroundMark x1="78667" y1="25083" x2="78667" y2="30417"/>
                        <a14:foregroundMark x1="69000" y1="5000" x2="71000" y2="7750"/>
                        <a14:foregroundMark x1="6333" y1="33583" x2="19833" y2="36583"/>
                        <a14:foregroundMark x1="2833" y1="50083" x2="8833" y2="50583"/>
                        <a14:foregroundMark x1="21083" y1="81417" x2="24250" y2="84083"/>
                        <a14:foregroundMark x1="24000" y1="68667" x2="25833" y2="75500"/>
                        <a14:foregroundMark x1="47250" y1="63333" x2="61250" y2="85167"/>
                        <a14:foregroundMark x1="61250" y1="85167" x2="60667" y2="84500"/>
                        <a14:foregroundMark x1="56917" y1="62417" x2="45500" y2="83917"/>
                        <a14:foregroundMark x1="45500" y1="83917" x2="45500" y2="83917"/>
                        <a14:foregroundMark x1="40583" y1="58500" x2="49167" y2="64000"/>
                        <a14:foregroundMark x1="64750" y1="73083" x2="80583" y2="72000"/>
                        <a14:foregroundMark x1="87500" y1="39083" x2="97417" y2="3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98" b="27252"/>
          <a:stretch/>
        </p:blipFill>
        <p:spPr bwMode="auto">
          <a:xfrm>
            <a:off x="-7198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46DD6-BE54-3DA3-1DC5-7C3BC61B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10" y="1734362"/>
            <a:ext cx="10363200" cy="29005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  <a:t>3. Đọc lại thông báo em viết, phát hiện lỗi và sửa lỗi (dùng từ, đặt câu, sắp xếp ý,...)</a:t>
            </a:r>
            <a:b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b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b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endParaRPr lang="en-US" sz="4800">
              <a:solidFill>
                <a:srgbClr val="FFFFFF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16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7" name="Rectangle 1061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9" name="Rectangle 1063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8" name="Picture 1067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70" name="Rectangle 1069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4F208C-1714-93D3-E0D6-F2B3C984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667" l="10000" r="90000">
                        <a14:foregroundMark x1="35500" y1="42333" x2="41417" y2="47333"/>
                        <a14:foregroundMark x1="44167" y1="16167" x2="54583" y2="36583"/>
                        <a14:foregroundMark x1="51917" y1="90417" x2="51917" y2="90667"/>
                        <a14:foregroundMark x1="51000" y1="42917" x2="55250" y2="48667"/>
                        <a14:foregroundMark x1="30750" y1="44500" x2="36333" y2="47250"/>
                      </a14:backgroundRemoval>
                    </a14:imgEffect>
                  </a14:imgLayer>
                </a14:imgProps>
              </a:ext>
            </a:extLst>
          </a:blip>
          <a:srcRect l="6224" r="488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DF3AE-F5A4-9D56-1A4E-356E03570EE5}"/>
              </a:ext>
            </a:extLst>
          </p:cNvPr>
          <p:cNvSpPr txBox="1"/>
          <p:nvPr/>
        </p:nvSpPr>
        <p:spPr>
          <a:xfrm>
            <a:off x="4385887" y="152400"/>
            <a:ext cx="9801082" cy="2059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BDFA8E5C-790A-320F-1365-A746D38B37C4}"/>
              </a:ext>
            </a:extLst>
          </p:cNvPr>
          <p:cNvSpPr/>
          <p:nvPr/>
        </p:nvSpPr>
        <p:spPr>
          <a:xfrm>
            <a:off x="640435" y="1182217"/>
            <a:ext cx="6115600" cy="4665996"/>
          </a:xfrm>
          <a:prstGeom prst="horizontalScroll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988DB-A81D-E805-CE51-AF46292CC108}"/>
              </a:ext>
            </a:extLst>
          </p:cNvPr>
          <p:cNvSpPr txBox="1"/>
          <p:nvPr/>
        </p:nvSpPr>
        <p:spPr>
          <a:xfrm>
            <a:off x="1120940" y="2212035"/>
            <a:ext cx="51878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Tìm đọc thêm một số thông báo khác </a:t>
            </a:r>
            <a:endParaRPr lang="en-US" sz="4000" b="0" i="0">
              <a:solidFill>
                <a:schemeClr val="bg1"/>
              </a:solidFill>
              <a:effectLst/>
              <a:latin typeface="Nunito Black" panose="00000A00000000000000" pitchFamily="2" charset="0"/>
            </a:endParaRPr>
          </a:p>
          <a:p>
            <a:pPr algn="ctr"/>
            <a: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ở trường hoặc ở địa phương em.</a:t>
            </a:r>
            <a:b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lang="en-US" sz="40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5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Ảnh mèo cute hoạt hình, hình mèo cute anime dễ thương nhất - META.vn">
            <a:extLst>
              <a:ext uri="{FF2B5EF4-FFF2-40B4-BE49-F238E27FC236}">
                <a16:creationId xmlns:a16="http://schemas.microsoft.com/office/drawing/2014/main" id="{1983F8BE-6193-71C3-3E1A-284366F22B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642" y="480061"/>
            <a:ext cx="6563846" cy="572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124CB-FDC9-BEC5-C639-AFF2FD893289}"/>
              </a:ext>
            </a:extLst>
          </p:cNvPr>
          <p:cNvSpPr txBox="1"/>
          <p:nvPr/>
        </p:nvSpPr>
        <p:spPr>
          <a:xfrm>
            <a:off x="6357088" y="1713600"/>
            <a:ext cx="51511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Củng cố </a:t>
            </a:r>
          </a:p>
          <a:p>
            <a:pPr algn="ctr"/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7191950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4" name="Rectangle 514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6" name="Oval 5145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Vector con mèo hoạt hình dễ thương | Thư viện stock vector đẹp miễn phí">
            <a:extLst>
              <a:ext uri="{FF2B5EF4-FFF2-40B4-BE49-F238E27FC236}">
                <a16:creationId xmlns:a16="http://schemas.microsoft.com/office/drawing/2014/main" id="{B7FB7BCF-9CD0-028D-4C49-9752B6E0DF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1" r="2" b="600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8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0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533C3-177C-AEE7-EFD8-1C083F0A2106}"/>
              </a:ext>
            </a:extLst>
          </p:cNvPr>
          <p:cNvSpPr txBox="1"/>
          <p:nvPr/>
        </p:nvSpPr>
        <p:spPr>
          <a:xfrm>
            <a:off x="5339751" y="2447354"/>
            <a:ext cx="6736318" cy="1054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4506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1E8A666-2511-823D-B832-8A7494563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28" y="933450"/>
            <a:ext cx="478155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48CCF-093F-F18A-6B2C-5ADE31818DC9}"/>
              </a:ext>
            </a:extLst>
          </p:cNvPr>
          <p:cNvSpPr txBox="1"/>
          <p:nvPr/>
        </p:nvSpPr>
        <p:spPr>
          <a:xfrm>
            <a:off x="820615" y="2345442"/>
            <a:ext cx="5275385" cy="2167116"/>
          </a:xfrm>
          <a:custGeom>
            <a:avLst/>
            <a:gdLst>
              <a:gd name="csX0" fmla="*/ 0 w 5275385"/>
              <a:gd name="csY0" fmla="*/ 0 h 2167116"/>
              <a:gd name="csX1" fmla="*/ 606669 w 5275385"/>
              <a:gd name="csY1" fmla="*/ 0 h 2167116"/>
              <a:gd name="csX2" fmla="*/ 1318846 w 5275385"/>
              <a:gd name="csY2" fmla="*/ 0 h 2167116"/>
              <a:gd name="csX3" fmla="*/ 1925516 w 5275385"/>
              <a:gd name="csY3" fmla="*/ 0 h 2167116"/>
              <a:gd name="csX4" fmla="*/ 2426677 w 5275385"/>
              <a:gd name="csY4" fmla="*/ 0 h 2167116"/>
              <a:gd name="csX5" fmla="*/ 3138854 w 5275385"/>
              <a:gd name="csY5" fmla="*/ 0 h 2167116"/>
              <a:gd name="csX6" fmla="*/ 3851031 w 5275385"/>
              <a:gd name="csY6" fmla="*/ 0 h 2167116"/>
              <a:gd name="csX7" fmla="*/ 4615962 w 5275385"/>
              <a:gd name="csY7" fmla="*/ 0 h 2167116"/>
              <a:gd name="csX8" fmla="*/ 5275385 w 5275385"/>
              <a:gd name="csY8" fmla="*/ 0 h 2167116"/>
              <a:gd name="csX9" fmla="*/ 5275385 w 5275385"/>
              <a:gd name="csY9" fmla="*/ 601974 h 2167116"/>
              <a:gd name="csX10" fmla="*/ 5275385 w 5275385"/>
              <a:gd name="csY10" fmla="*/ 1203949 h 2167116"/>
              <a:gd name="csX11" fmla="*/ 5275385 w 5275385"/>
              <a:gd name="csY11" fmla="*/ 1805923 h 2167116"/>
              <a:gd name="csX12" fmla="*/ 4914192 w 5275385"/>
              <a:gd name="csY12" fmla="*/ 2167116 h 2167116"/>
              <a:gd name="csX13" fmla="*/ 4349060 w 5275385"/>
              <a:gd name="csY13" fmla="*/ 2167116 h 2167116"/>
              <a:gd name="csX14" fmla="*/ 3685644 w 5275385"/>
              <a:gd name="csY14" fmla="*/ 2167116 h 2167116"/>
              <a:gd name="csX15" fmla="*/ 3022228 w 5275385"/>
              <a:gd name="csY15" fmla="*/ 2167116 h 2167116"/>
              <a:gd name="csX16" fmla="*/ 2555380 w 5275385"/>
              <a:gd name="csY16" fmla="*/ 2167116 h 2167116"/>
              <a:gd name="csX17" fmla="*/ 1990248 w 5275385"/>
              <a:gd name="csY17" fmla="*/ 2167116 h 2167116"/>
              <a:gd name="csX18" fmla="*/ 1326832 w 5275385"/>
              <a:gd name="csY18" fmla="*/ 2167116 h 2167116"/>
              <a:gd name="csX19" fmla="*/ 761700 w 5275385"/>
              <a:gd name="csY19" fmla="*/ 2167116 h 2167116"/>
              <a:gd name="csX20" fmla="*/ 0 w 5275385"/>
              <a:gd name="csY20" fmla="*/ 2167116 h 2167116"/>
              <a:gd name="csX21" fmla="*/ 0 w 5275385"/>
              <a:gd name="csY21" fmla="*/ 1690350 h 2167116"/>
              <a:gd name="csX22" fmla="*/ 0 w 5275385"/>
              <a:gd name="csY22" fmla="*/ 1126900 h 2167116"/>
              <a:gd name="csX23" fmla="*/ 0 w 5275385"/>
              <a:gd name="csY23" fmla="*/ 628464 h 2167116"/>
              <a:gd name="csX24" fmla="*/ 0 w 5275385"/>
              <a:gd name="csY24" fmla="*/ 0 h 2167116"/>
              <a:gd name="csX0" fmla="*/ 4914192 w 5275385"/>
              <a:gd name="csY0" fmla="*/ 2167116 h 2167116"/>
              <a:gd name="csX1" fmla="*/ 4986430 w 5275385"/>
              <a:gd name="csY1" fmla="*/ 1878161 h 2167116"/>
              <a:gd name="csX2" fmla="*/ 5275385 w 5275385"/>
              <a:gd name="csY2" fmla="*/ 1805923 h 2167116"/>
              <a:gd name="csX3" fmla="*/ 4914192 w 5275385"/>
              <a:gd name="csY3" fmla="*/ 2167116 h 2167116"/>
              <a:gd name="csX0" fmla="*/ 4914192 w 5275385"/>
              <a:gd name="csY0" fmla="*/ 2167116 h 2167116"/>
              <a:gd name="csX1" fmla="*/ 4986430 w 5275385"/>
              <a:gd name="csY1" fmla="*/ 1878161 h 2167116"/>
              <a:gd name="csX2" fmla="*/ 5275385 w 5275385"/>
              <a:gd name="csY2" fmla="*/ 1805923 h 2167116"/>
              <a:gd name="csX3" fmla="*/ 4914192 w 5275385"/>
              <a:gd name="csY3" fmla="*/ 2167116 h 2167116"/>
              <a:gd name="csX4" fmla="*/ 4250776 w 5275385"/>
              <a:gd name="csY4" fmla="*/ 2167116 h 2167116"/>
              <a:gd name="csX5" fmla="*/ 3538218 w 5275385"/>
              <a:gd name="csY5" fmla="*/ 2167116 h 2167116"/>
              <a:gd name="csX6" fmla="*/ 2874802 w 5275385"/>
              <a:gd name="csY6" fmla="*/ 2167116 h 2167116"/>
              <a:gd name="csX7" fmla="*/ 2358812 w 5275385"/>
              <a:gd name="csY7" fmla="*/ 2167116 h 2167116"/>
              <a:gd name="csX8" fmla="*/ 1842822 w 5275385"/>
              <a:gd name="csY8" fmla="*/ 2167116 h 2167116"/>
              <a:gd name="csX9" fmla="*/ 1130264 w 5275385"/>
              <a:gd name="csY9" fmla="*/ 2167116 h 2167116"/>
              <a:gd name="csX10" fmla="*/ 0 w 5275385"/>
              <a:gd name="csY10" fmla="*/ 2167116 h 2167116"/>
              <a:gd name="csX11" fmla="*/ 0 w 5275385"/>
              <a:gd name="csY11" fmla="*/ 1581995 h 2167116"/>
              <a:gd name="csX12" fmla="*/ 0 w 5275385"/>
              <a:gd name="csY12" fmla="*/ 1040216 h 2167116"/>
              <a:gd name="csX13" fmla="*/ 0 w 5275385"/>
              <a:gd name="csY13" fmla="*/ 476766 h 2167116"/>
              <a:gd name="csX14" fmla="*/ 0 w 5275385"/>
              <a:gd name="csY14" fmla="*/ 0 h 2167116"/>
              <a:gd name="csX15" fmla="*/ 501162 w 5275385"/>
              <a:gd name="csY15" fmla="*/ 0 h 2167116"/>
              <a:gd name="csX16" fmla="*/ 1213339 w 5275385"/>
              <a:gd name="csY16" fmla="*/ 0 h 2167116"/>
              <a:gd name="csX17" fmla="*/ 1872762 w 5275385"/>
              <a:gd name="csY17" fmla="*/ 0 h 2167116"/>
              <a:gd name="csX18" fmla="*/ 2426677 w 5275385"/>
              <a:gd name="csY18" fmla="*/ 0 h 2167116"/>
              <a:gd name="csX19" fmla="*/ 3138854 w 5275385"/>
              <a:gd name="csY19" fmla="*/ 0 h 2167116"/>
              <a:gd name="csX20" fmla="*/ 3903785 w 5275385"/>
              <a:gd name="csY20" fmla="*/ 0 h 2167116"/>
              <a:gd name="csX21" fmla="*/ 4457700 w 5275385"/>
              <a:gd name="csY21" fmla="*/ 0 h 2167116"/>
              <a:gd name="csX22" fmla="*/ 5275385 w 5275385"/>
              <a:gd name="csY22" fmla="*/ 0 h 2167116"/>
              <a:gd name="csX23" fmla="*/ 5275385 w 5275385"/>
              <a:gd name="csY23" fmla="*/ 620034 h 2167116"/>
              <a:gd name="csX24" fmla="*/ 5275385 w 5275385"/>
              <a:gd name="csY24" fmla="*/ 1222008 h 2167116"/>
              <a:gd name="csX25" fmla="*/ 5275385 w 5275385"/>
              <a:gd name="csY25" fmla="*/ 1805923 h 21671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5275385" h="2167116" stroke="0" extrusionOk="0">
                <a:moveTo>
                  <a:pt x="0" y="0"/>
                </a:moveTo>
                <a:cubicBezTo>
                  <a:pt x="187028" y="26426"/>
                  <a:pt x="452578" y="2890"/>
                  <a:pt x="606669" y="0"/>
                </a:cubicBezTo>
                <a:cubicBezTo>
                  <a:pt x="760760" y="-2890"/>
                  <a:pt x="986633" y="13000"/>
                  <a:pt x="1318846" y="0"/>
                </a:cubicBezTo>
                <a:cubicBezTo>
                  <a:pt x="1651059" y="-13000"/>
                  <a:pt x="1786191" y="6198"/>
                  <a:pt x="1925516" y="0"/>
                </a:cubicBezTo>
                <a:cubicBezTo>
                  <a:pt x="2064841" y="-6198"/>
                  <a:pt x="2215589" y="12525"/>
                  <a:pt x="2426677" y="0"/>
                </a:cubicBezTo>
                <a:cubicBezTo>
                  <a:pt x="2637765" y="-12525"/>
                  <a:pt x="2785484" y="12820"/>
                  <a:pt x="3138854" y="0"/>
                </a:cubicBezTo>
                <a:cubicBezTo>
                  <a:pt x="3492224" y="-12820"/>
                  <a:pt x="3626075" y="5257"/>
                  <a:pt x="3851031" y="0"/>
                </a:cubicBezTo>
                <a:cubicBezTo>
                  <a:pt x="4075987" y="-5257"/>
                  <a:pt x="4241419" y="1332"/>
                  <a:pt x="4615962" y="0"/>
                </a:cubicBezTo>
                <a:cubicBezTo>
                  <a:pt x="4990505" y="-1332"/>
                  <a:pt x="5123653" y="12001"/>
                  <a:pt x="5275385" y="0"/>
                </a:cubicBezTo>
                <a:cubicBezTo>
                  <a:pt x="5283770" y="295767"/>
                  <a:pt x="5264807" y="433855"/>
                  <a:pt x="5275385" y="601974"/>
                </a:cubicBezTo>
                <a:cubicBezTo>
                  <a:pt x="5285963" y="770093"/>
                  <a:pt x="5304034" y="947339"/>
                  <a:pt x="5275385" y="1203949"/>
                </a:cubicBezTo>
                <a:cubicBezTo>
                  <a:pt x="5246736" y="1460560"/>
                  <a:pt x="5260871" y="1541667"/>
                  <a:pt x="5275385" y="1805923"/>
                </a:cubicBezTo>
                <a:cubicBezTo>
                  <a:pt x="5176554" y="1909477"/>
                  <a:pt x="5059369" y="2055742"/>
                  <a:pt x="4914192" y="2167116"/>
                </a:cubicBezTo>
                <a:cubicBezTo>
                  <a:pt x="4702582" y="2192211"/>
                  <a:pt x="4518546" y="2173416"/>
                  <a:pt x="4349060" y="2167116"/>
                </a:cubicBezTo>
                <a:cubicBezTo>
                  <a:pt x="4179574" y="2160816"/>
                  <a:pt x="3861679" y="2137280"/>
                  <a:pt x="3685644" y="2167116"/>
                </a:cubicBezTo>
                <a:cubicBezTo>
                  <a:pt x="3509609" y="2196952"/>
                  <a:pt x="3323466" y="2181973"/>
                  <a:pt x="3022228" y="2167116"/>
                </a:cubicBezTo>
                <a:cubicBezTo>
                  <a:pt x="2720990" y="2152259"/>
                  <a:pt x="2651058" y="2165780"/>
                  <a:pt x="2555380" y="2167116"/>
                </a:cubicBezTo>
                <a:cubicBezTo>
                  <a:pt x="2459702" y="2168452"/>
                  <a:pt x="2224314" y="2147818"/>
                  <a:pt x="1990248" y="2167116"/>
                </a:cubicBezTo>
                <a:cubicBezTo>
                  <a:pt x="1756182" y="2186414"/>
                  <a:pt x="1532843" y="2165097"/>
                  <a:pt x="1326832" y="2167116"/>
                </a:cubicBezTo>
                <a:cubicBezTo>
                  <a:pt x="1120821" y="2169135"/>
                  <a:pt x="883235" y="2174104"/>
                  <a:pt x="761700" y="2167116"/>
                </a:cubicBezTo>
                <a:cubicBezTo>
                  <a:pt x="640165" y="2160128"/>
                  <a:pt x="348709" y="2193059"/>
                  <a:pt x="0" y="2167116"/>
                </a:cubicBezTo>
                <a:cubicBezTo>
                  <a:pt x="17301" y="2015747"/>
                  <a:pt x="-19879" y="1927685"/>
                  <a:pt x="0" y="1690350"/>
                </a:cubicBezTo>
                <a:cubicBezTo>
                  <a:pt x="19879" y="1453015"/>
                  <a:pt x="-25950" y="1325857"/>
                  <a:pt x="0" y="1126900"/>
                </a:cubicBezTo>
                <a:cubicBezTo>
                  <a:pt x="25950" y="927943"/>
                  <a:pt x="12706" y="771347"/>
                  <a:pt x="0" y="628464"/>
                </a:cubicBezTo>
                <a:cubicBezTo>
                  <a:pt x="-12706" y="485581"/>
                  <a:pt x="645" y="282411"/>
                  <a:pt x="0" y="0"/>
                </a:cubicBezTo>
                <a:close/>
              </a:path>
              <a:path w="5275385" h="2167116" fill="darkenLess" stroke="0" extrusionOk="0">
                <a:moveTo>
                  <a:pt x="4914192" y="2167116"/>
                </a:moveTo>
                <a:cubicBezTo>
                  <a:pt x="4952149" y="2051133"/>
                  <a:pt x="4957310" y="1989919"/>
                  <a:pt x="4986430" y="1878161"/>
                </a:cubicBezTo>
                <a:cubicBezTo>
                  <a:pt x="5044066" y="1856201"/>
                  <a:pt x="5220042" y="1831131"/>
                  <a:pt x="5275385" y="1805923"/>
                </a:cubicBezTo>
                <a:cubicBezTo>
                  <a:pt x="5109094" y="1997430"/>
                  <a:pt x="4984467" y="2076106"/>
                  <a:pt x="4914192" y="2167116"/>
                </a:cubicBezTo>
                <a:close/>
              </a:path>
              <a:path w="5275385" h="2167116" fill="none" extrusionOk="0">
                <a:moveTo>
                  <a:pt x="4914192" y="2167116"/>
                </a:moveTo>
                <a:cubicBezTo>
                  <a:pt x="4940387" y="2024995"/>
                  <a:pt x="4951023" y="2005280"/>
                  <a:pt x="4986430" y="1878161"/>
                </a:cubicBezTo>
                <a:cubicBezTo>
                  <a:pt x="5066904" y="1856860"/>
                  <a:pt x="5145817" y="1846773"/>
                  <a:pt x="5275385" y="1805923"/>
                </a:cubicBezTo>
                <a:cubicBezTo>
                  <a:pt x="5127975" y="1955817"/>
                  <a:pt x="5072584" y="1973521"/>
                  <a:pt x="4914192" y="2167116"/>
                </a:cubicBezTo>
                <a:cubicBezTo>
                  <a:pt x="4732558" y="2164393"/>
                  <a:pt x="4488137" y="2142494"/>
                  <a:pt x="4250776" y="2167116"/>
                </a:cubicBezTo>
                <a:cubicBezTo>
                  <a:pt x="4013415" y="2191738"/>
                  <a:pt x="3890861" y="2141132"/>
                  <a:pt x="3538218" y="2167116"/>
                </a:cubicBezTo>
                <a:cubicBezTo>
                  <a:pt x="3185575" y="2193100"/>
                  <a:pt x="3028031" y="2169133"/>
                  <a:pt x="2874802" y="2167116"/>
                </a:cubicBezTo>
                <a:cubicBezTo>
                  <a:pt x="2721573" y="2165099"/>
                  <a:pt x="2472919" y="2145236"/>
                  <a:pt x="2358812" y="2167116"/>
                </a:cubicBezTo>
                <a:cubicBezTo>
                  <a:pt x="2244705" y="2188997"/>
                  <a:pt x="2070626" y="2165480"/>
                  <a:pt x="1842822" y="2167116"/>
                </a:cubicBezTo>
                <a:cubicBezTo>
                  <a:pt x="1615018" y="2168753"/>
                  <a:pt x="1360214" y="2183179"/>
                  <a:pt x="1130264" y="2167116"/>
                </a:cubicBezTo>
                <a:cubicBezTo>
                  <a:pt x="900314" y="2151053"/>
                  <a:pt x="230497" y="2191228"/>
                  <a:pt x="0" y="2167116"/>
                </a:cubicBezTo>
                <a:cubicBezTo>
                  <a:pt x="-21342" y="1927828"/>
                  <a:pt x="-8214" y="1847112"/>
                  <a:pt x="0" y="1581995"/>
                </a:cubicBezTo>
                <a:cubicBezTo>
                  <a:pt x="8214" y="1316878"/>
                  <a:pt x="2373" y="1219120"/>
                  <a:pt x="0" y="1040216"/>
                </a:cubicBezTo>
                <a:cubicBezTo>
                  <a:pt x="-2373" y="861312"/>
                  <a:pt x="-20721" y="740146"/>
                  <a:pt x="0" y="476766"/>
                </a:cubicBezTo>
                <a:cubicBezTo>
                  <a:pt x="20721" y="213386"/>
                  <a:pt x="6564" y="213197"/>
                  <a:pt x="0" y="0"/>
                </a:cubicBezTo>
                <a:cubicBezTo>
                  <a:pt x="246830" y="-2480"/>
                  <a:pt x="302864" y="12976"/>
                  <a:pt x="501162" y="0"/>
                </a:cubicBezTo>
                <a:cubicBezTo>
                  <a:pt x="699460" y="-12976"/>
                  <a:pt x="903034" y="-4803"/>
                  <a:pt x="1213339" y="0"/>
                </a:cubicBezTo>
                <a:cubicBezTo>
                  <a:pt x="1523644" y="4803"/>
                  <a:pt x="1593751" y="-13444"/>
                  <a:pt x="1872762" y="0"/>
                </a:cubicBezTo>
                <a:cubicBezTo>
                  <a:pt x="2151773" y="13444"/>
                  <a:pt x="2165951" y="27575"/>
                  <a:pt x="2426677" y="0"/>
                </a:cubicBezTo>
                <a:cubicBezTo>
                  <a:pt x="2687404" y="-27575"/>
                  <a:pt x="2807037" y="-5200"/>
                  <a:pt x="3138854" y="0"/>
                </a:cubicBezTo>
                <a:cubicBezTo>
                  <a:pt x="3470671" y="5200"/>
                  <a:pt x="3696046" y="-27662"/>
                  <a:pt x="3903785" y="0"/>
                </a:cubicBezTo>
                <a:cubicBezTo>
                  <a:pt x="4111524" y="27662"/>
                  <a:pt x="4333962" y="-20943"/>
                  <a:pt x="4457700" y="0"/>
                </a:cubicBezTo>
                <a:cubicBezTo>
                  <a:pt x="4581438" y="20943"/>
                  <a:pt x="5050604" y="17409"/>
                  <a:pt x="5275385" y="0"/>
                </a:cubicBezTo>
                <a:cubicBezTo>
                  <a:pt x="5292130" y="175220"/>
                  <a:pt x="5272894" y="349002"/>
                  <a:pt x="5275385" y="620034"/>
                </a:cubicBezTo>
                <a:cubicBezTo>
                  <a:pt x="5277876" y="891066"/>
                  <a:pt x="5285987" y="941507"/>
                  <a:pt x="5275385" y="1222008"/>
                </a:cubicBezTo>
                <a:cubicBezTo>
                  <a:pt x="5264783" y="1502509"/>
                  <a:pt x="5303879" y="1534284"/>
                  <a:pt x="5275385" y="1805923"/>
                </a:cubicBezTo>
              </a:path>
              <a:path w="5275385" h="2167116" fill="none" stroke="0" extrusionOk="0">
                <a:moveTo>
                  <a:pt x="4914192" y="2167116"/>
                </a:moveTo>
                <a:cubicBezTo>
                  <a:pt x="4924577" y="2094905"/>
                  <a:pt x="4950707" y="1999866"/>
                  <a:pt x="4986430" y="1878161"/>
                </a:cubicBezTo>
                <a:cubicBezTo>
                  <a:pt x="5114719" y="1833980"/>
                  <a:pt x="5160778" y="1825672"/>
                  <a:pt x="5275385" y="1805923"/>
                </a:cubicBezTo>
                <a:cubicBezTo>
                  <a:pt x="5117155" y="1963929"/>
                  <a:pt x="5026987" y="2044128"/>
                  <a:pt x="4914192" y="2167116"/>
                </a:cubicBezTo>
                <a:cubicBezTo>
                  <a:pt x="4770588" y="2160392"/>
                  <a:pt x="4401486" y="2146738"/>
                  <a:pt x="4201634" y="2167116"/>
                </a:cubicBezTo>
                <a:cubicBezTo>
                  <a:pt x="4001782" y="2187494"/>
                  <a:pt x="3833051" y="2153582"/>
                  <a:pt x="3734786" y="2167116"/>
                </a:cubicBezTo>
                <a:cubicBezTo>
                  <a:pt x="3636521" y="2180650"/>
                  <a:pt x="3283019" y="2190961"/>
                  <a:pt x="3022228" y="2167116"/>
                </a:cubicBezTo>
                <a:cubicBezTo>
                  <a:pt x="2761437" y="2143271"/>
                  <a:pt x="2636617" y="2160778"/>
                  <a:pt x="2506238" y="2167116"/>
                </a:cubicBezTo>
                <a:cubicBezTo>
                  <a:pt x="2375859" y="2173455"/>
                  <a:pt x="1978518" y="2160220"/>
                  <a:pt x="1842822" y="2167116"/>
                </a:cubicBezTo>
                <a:cubicBezTo>
                  <a:pt x="1707126" y="2174012"/>
                  <a:pt x="1401060" y="2193596"/>
                  <a:pt x="1130264" y="2167116"/>
                </a:cubicBezTo>
                <a:cubicBezTo>
                  <a:pt x="859468" y="2140636"/>
                  <a:pt x="272228" y="2196632"/>
                  <a:pt x="0" y="2167116"/>
                </a:cubicBezTo>
                <a:cubicBezTo>
                  <a:pt x="12019" y="2016096"/>
                  <a:pt x="9292" y="1805068"/>
                  <a:pt x="0" y="1647008"/>
                </a:cubicBezTo>
                <a:cubicBezTo>
                  <a:pt x="-9292" y="1488948"/>
                  <a:pt x="24123" y="1264587"/>
                  <a:pt x="0" y="1105229"/>
                </a:cubicBezTo>
                <a:cubicBezTo>
                  <a:pt x="-24123" y="945871"/>
                  <a:pt x="-11622" y="789369"/>
                  <a:pt x="0" y="628464"/>
                </a:cubicBezTo>
                <a:cubicBezTo>
                  <a:pt x="11622" y="467560"/>
                  <a:pt x="5002" y="186222"/>
                  <a:pt x="0" y="0"/>
                </a:cubicBezTo>
                <a:cubicBezTo>
                  <a:pt x="323007" y="-8436"/>
                  <a:pt x="483266" y="-6830"/>
                  <a:pt x="712177" y="0"/>
                </a:cubicBezTo>
                <a:cubicBezTo>
                  <a:pt x="941088" y="6830"/>
                  <a:pt x="1259030" y="-7602"/>
                  <a:pt x="1477108" y="0"/>
                </a:cubicBezTo>
                <a:cubicBezTo>
                  <a:pt x="1695186" y="7602"/>
                  <a:pt x="2071333" y="-20469"/>
                  <a:pt x="2242039" y="0"/>
                </a:cubicBezTo>
                <a:cubicBezTo>
                  <a:pt x="2412745" y="20469"/>
                  <a:pt x="2746450" y="18200"/>
                  <a:pt x="2954216" y="0"/>
                </a:cubicBezTo>
                <a:cubicBezTo>
                  <a:pt x="3161982" y="-18200"/>
                  <a:pt x="3483324" y="-18099"/>
                  <a:pt x="3666393" y="0"/>
                </a:cubicBezTo>
                <a:cubicBezTo>
                  <a:pt x="3849462" y="18099"/>
                  <a:pt x="4139220" y="-18344"/>
                  <a:pt x="4378570" y="0"/>
                </a:cubicBezTo>
                <a:cubicBezTo>
                  <a:pt x="4617920" y="18344"/>
                  <a:pt x="5091688" y="-27920"/>
                  <a:pt x="5275385" y="0"/>
                </a:cubicBezTo>
                <a:cubicBezTo>
                  <a:pt x="5268759" y="245820"/>
                  <a:pt x="5302747" y="362089"/>
                  <a:pt x="5275385" y="601974"/>
                </a:cubicBezTo>
                <a:cubicBezTo>
                  <a:pt x="5248023" y="841859"/>
                  <a:pt x="5301695" y="982638"/>
                  <a:pt x="5275385" y="1222008"/>
                </a:cubicBezTo>
                <a:cubicBezTo>
                  <a:pt x="5249075" y="1461378"/>
                  <a:pt x="5295360" y="1670411"/>
                  <a:pt x="5275385" y="1805923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85366908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	Bức tranh minh họa vẽ cảnh gì? Ở đâu? Mọi người trong tranh là những ai? Nét mặt mọi người như thế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EC9BD-1C4F-D256-C1EF-4B0FA9434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94" b="33551"/>
          <a:stretch/>
        </p:blipFill>
        <p:spPr>
          <a:xfrm>
            <a:off x="208597" y="178005"/>
            <a:ext cx="1441183" cy="87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ED594-E1B7-5983-346A-E2C7BBCD1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94" b="33551"/>
          <a:stretch/>
        </p:blipFill>
        <p:spPr>
          <a:xfrm>
            <a:off x="208597" y="178005"/>
            <a:ext cx="1441183" cy="8735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C9DC62-ED95-9729-A18A-4E578F6D3DDC}"/>
              </a:ext>
            </a:extLst>
          </p:cNvPr>
          <p:cNvSpPr txBox="1"/>
          <p:nvPr/>
        </p:nvSpPr>
        <p:spPr>
          <a:xfrm>
            <a:off x="1649780" y="340326"/>
            <a:ext cx="8941777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>Cùng bạn trao đổi để trả lời câu hỏi: Theo em, các bạn học sinh cần phấn đấu như thế nào để được kết nạp vào Đội?</a:t>
            </a:r>
            <a:endParaRPr lang="en-US" sz="2400">
              <a:latin typeface="Nunito Black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F1271-C5F5-6420-1F74-6F3409332227}"/>
              </a:ext>
            </a:extLst>
          </p:cNvPr>
          <p:cNvGrpSpPr/>
          <p:nvPr/>
        </p:nvGrpSpPr>
        <p:grpSpPr>
          <a:xfrm>
            <a:off x="2141308" y="1422048"/>
            <a:ext cx="8297613" cy="4892075"/>
            <a:chOff x="208597" y="178005"/>
            <a:chExt cx="12192000" cy="6858000"/>
          </a:xfrm>
        </p:grpSpPr>
        <p:pic>
          <p:nvPicPr>
            <p:cNvPr id="1028" name="Picture 4" descr="Một số hiểu biết về Đội Thiếu Niên Tiền Phong Hồ Chí Minh - YouTube">
              <a:extLst>
                <a:ext uri="{FF2B5EF4-FFF2-40B4-BE49-F238E27FC236}">
                  <a16:creationId xmlns:a16="http://schemas.microsoft.com/office/drawing/2014/main" id="{8CB319AB-9ECC-D6C1-7DF8-ACC06A8F8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" y="178005"/>
              <a:ext cx="12192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C610945-EAEB-4471-CA35-C3570D49B17A}"/>
                </a:ext>
              </a:extLst>
            </p:cNvPr>
            <p:cNvSpPr/>
            <p:nvPr/>
          </p:nvSpPr>
          <p:spPr>
            <a:xfrm>
              <a:off x="327090" y="340326"/>
              <a:ext cx="6894286" cy="2127103"/>
            </a:xfrm>
            <a:prstGeom prst="roundRect">
              <a:avLst/>
            </a:prstGeom>
            <a:solidFill>
              <a:srgbClr val="FFF184"/>
            </a:solidFill>
            <a:ln>
              <a:solidFill>
                <a:srgbClr val="FFF1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53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523875" y="5742710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Đọc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văn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bản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94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9227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0FD83-9B98-9B7C-A912-7549F3C0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3AF145-A32B-D96D-14DC-1BFAC1100A5D}"/>
              </a:ext>
            </a:extLst>
          </p:cNvPr>
          <p:cNvSpPr txBox="1"/>
          <p:nvPr/>
        </p:nvSpPr>
        <p:spPr>
          <a:xfrm>
            <a:off x="1244900" y="249502"/>
            <a:ext cx="3860500" cy="646986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Giải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thích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ngữ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D0DD2-6233-A6D1-4385-198DC67B026C}"/>
              </a:ext>
            </a:extLst>
          </p:cNvPr>
          <p:cNvSpPr txBox="1"/>
          <p:nvPr/>
        </p:nvSpPr>
        <p:spPr>
          <a:xfrm>
            <a:off x="779115" y="1344550"/>
            <a:ext cx="52543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Đoàn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chỉ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Thanh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niên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cộng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sản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Hồ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Minh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5167D-A034-4C7E-13A2-1053C7F628F9}"/>
              </a:ext>
            </a:extLst>
          </p:cNvPr>
          <p:cNvSpPr txBox="1"/>
          <p:nvPr/>
        </p:nvSpPr>
        <p:spPr>
          <a:xfrm>
            <a:off x="6452557" y="1344550"/>
            <a:ext cx="49228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chỉ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Thiếu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niên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Tiền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Hồ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Minh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8C5A2-8B4A-D8E7-782D-4D08A5BEEE09}"/>
              </a:ext>
            </a:extLst>
          </p:cNvPr>
          <p:cNvSpPr txBox="1"/>
          <p:nvPr/>
        </p:nvSpPr>
        <p:spPr>
          <a:xfrm>
            <a:off x="2870603" y="5322153"/>
            <a:ext cx="7163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Khao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khát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mong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muốn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tha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thiết</a:t>
            </a:r>
            <a:endParaRPr lang="en-US" sz="3200" b="0" i="0" dirty="0">
              <a:solidFill>
                <a:srgbClr val="00B050"/>
              </a:solidFill>
              <a:effectLst/>
              <a:latin typeface="Nunito Black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AAA2DE-B747-3800-1317-1EFB440861B9}"/>
              </a:ext>
            </a:extLst>
          </p:cNvPr>
          <p:cNvGrpSpPr/>
          <p:nvPr/>
        </p:nvGrpSpPr>
        <p:grpSpPr>
          <a:xfrm>
            <a:off x="7303438" y="2520281"/>
            <a:ext cx="3221107" cy="1734130"/>
            <a:chOff x="208597" y="178005"/>
            <a:chExt cx="12192000" cy="6858000"/>
          </a:xfrm>
        </p:grpSpPr>
        <p:pic>
          <p:nvPicPr>
            <p:cNvPr id="16" name="Picture 4" descr="Một số hiểu biết về Đội Thiếu Niên Tiền Phong Hồ Chí Minh - YouTube">
              <a:extLst>
                <a:ext uri="{FF2B5EF4-FFF2-40B4-BE49-F238E27FC236}">
                  <a16:creationId xmlns:a16="http://schemas.microsoft.com/office/drawing/2014/main" id="{3E5C0EB0-2FED-D5C5-6920-75896C52F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" y="178005"/>
              <a:ext cx="12192000" cy="685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FEF3CAA-1DF1-D9B8-2C04-AF594C9B6460}"/>
                </a:ext>
              </a:extLst>
            </p:cNvPr>
            <p:cNvSpPr/>
            <p:nvPr/>
          </p:nvSpPr>
          <p:spPr>
            <a:xfrm>
              <a:off x="327090" y="340326"/>
              <a:ext cx="6894286" cy="2127103"/>
            </a:xfrm>
            <a:prstGeom prst="roundRect">
              <a:avLst/>
            </a:prstGeom>
            <a:solidFill>
              <a:srgbClr val="FFF184"/>
            </a:solidFill>
            <a:ln>
              <a:solidFill>
                <a:srgbClr val="FFF1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" b="100000" l="3750" r="97031">
                        <a14:foregroundMark x1="57188" y1="70469" x2="75938" y2="76875"/>
                        <a14:foregroundMark x1="75469" y1="68906" x2="82344" y2="80313"/>
                        <a14:foregroundMark x1="62344" y1="87656" x2="62187" y2="97969"/>
                        <a14:foregroundMark x1="72188" y1="86719" x2="72188" y2="89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470" y="2317622"/>
            <a:ext cx="2719308" cy="27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9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1743</Words>
  <Application>Microsoft Office PowerPoint</Application>
  <PresentationFormat>Widescreen</PresentationFormat>
  <Paragraphs>305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Nunito Black</vt:lpstr>
      <vt:lpstr>Sigmar One</vt:lpstr>
      <vt:lpstr>Calibri Light</vt:lpstr>
      <vt:lpstr>Open Sans</vt:lpstr>
      <vt:lpstr>Calibri</vt:lpstr>
      <vt:lpstr>Baloo 2 SemiBold</vt:lpstr>
      <vt:lpstr>#9Slide03 AmpleSoft Bold</vt:lpstr>
      <vt:lpstr>Arial</vt:lpstr>
      <vt:lpstr>OpenSans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Sắp xếp các phần sau theo thứ tự của bản thông báo.  </vt:lpstr>
      <vt:lpstr> b. Nêu rõ những thông tin được thể hiện trong nội dung của thông báo. </vt:lpstr>
      <vt:lpstr>PowerPoint Presentation</vt:lpstr>
      <vt:lpstr>2. Viết một thông báo của lớp về việc đăng kí tham gia một cuộc thi cấp trường (thi cờ vua, thi bơi lội,…).  Trong nội dung thông báo, chú ý những thông tin sau:  </vt:lpstr>
      <vt:lpstr>PowerPoint Presentation</vt:lpstr>
      <vt:lpstr>3. Đọc lại thông báo em viết, phát hiện lỗi và sửa lỗi (dùng từ, đặt câu, sắp xếp ý,...) 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admin</cp:lastModifiedBy>
  <cp:revision>19</cp:revision>
  <dcterms:created xsi:type="dcterms:W3CDTF">2022-06-28T08:05:46Z</dcterms:created>
  <dcterms:modified xsi:type="dcterms:W3CDTF">2026-01-25T16:57:30Z</dcterms:modified>
</cp:coreProperties>
</file>