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8" r:id="rId2"/>
    <p:sldId id="328" r:id="rId3"/>
    <p:sldId id="282" r:id="rId4"/>
    <p:sldId id="327" r:id="rId5"/>
    <p:sldId id="286" r:id="rId6"/>
    <p:sldId id="263" r:id="rId7"/>
    <p:sldId id="287" r:id="rId8"/>
    <p:sldId id="283" r:id="rId9"/>
    <p:sldId id="289" r:id="rId10"/>
    <p:sldId id="288" r:id="rId11"/>
    <p:sldId id="259" r:id="rId12"/>
    <p:sldId id="290" r:id="rId13"/>
    <p:sldId id="291" r:id="rId14"/>
    <p:sldId id="271" r:id="rId15"/>
    <p:sldId id="292" r:id="rId16"/>
    <p:sldId id="300" r:id="rId17"/>
    <p:sldId id="293" r:id="rId18"/>
    <p:sldId id="322" r:id="rId19"/>
    <p:sldId id="298" r:id="rId20"/>
    <p:sldId id="301" r:id="rId21"/>
    <p:sldId id="302" r:id="rId22"/>
    <p:sldId id="303" r:id="rId23"/>
    <p:sldId id="305" r:id="rId24"/>
    <p:sldId id="306" r:id="rId25"/>
    <p:sldId id="307" r:id="rId26"/>
    <p:sldId id="308" r:id="rId27"/>
    <p:sldId id="323" r:id="rId28"/>
    <p:sldId id="309" r:id="rId29"/>
    <p:sldId id="310" r:id="rId30"/>
    <p:sldId id="324" r:id="rId31"/>
    <p:sldId id="325" r:id="rId32"/>
    <p:sldId id="312" r:id="rId33"/>
    <p:sldId id="314" r:id="rId34"/>
    <p:sldId id="326" r:id="rId35"/>
    <p:sldId id="275" r:id="rId36"/>
  </p:sldIdLst>
  <p:sldSz cx="9144000" cy="5143500" type="screen16x9"/>
  <p:notesSz cx="6858000" cy="9144000"/>
  <p:custDataLst>
    <p:tags r:id="rId38"/>
  </p:custData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02BE"/>
    <a:srgbClr val="6AB93E"/>
    <a:srgbClr val="1E675C"/>
    <a:srgbClr val="4791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64" autoAdjust="0"/>
    <p:restoredTop sz="94660"/>
  </p:normalViewPr>
  <p:slideViewPr>
    <p:cSldViewPr snapToGrid="0" showGuides="1">
      <p:cViewPr varScale="1">
        <p:scale>
          <a:sx n="103" d="100"/>
          <a:sy n="103" d="100"/>
        </p:scale>
        <p:origin x="1003" y="77"/>
      </p:cViewPr>
      <p:guideLst>
        <p:guide orient="horz" pos="1620"/>
        <p:guide pos="2880"/>
      </p:guideLst>
    </p:cSldViewPr>
  </p:slideViewPr>
  <p:notesTextViewPr>
    <p:cViewPr>
      <p:scale>
        <a:sx n="1" d="1"/>
        <a:sy n="1" d="1"/>
      </p:scale>
      <p:origin x="0" y="0"/>
    </p:cViewPr>
  </p:notesTextViewPr>
  <p:sorterViewPr>
    <p:cViewPr>
      <p:scale>
        <a:sx n="200" d="100"/>
        <a:sy n="200"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E75BCA-4787-4FFB-A8A3-47683C5A415B}" type="datetimeFigureOut">
              <a:rPr lang="zh-CN" altLang="en-US" smtClean="0"/>
              <a:t>2026/1/25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849B2-730C-4C0D-9D09-E6E569F4CCFC}" type="slidenum">
              <a:rPr lang="zh-CN" altLang="en-US" smtClean="0"/>
              <a:t>‹#›</a:t>
            </a:fld>
            <a:endParaRPr lang="zh-CN" altLang="en-US"/>
          </a:p>
        </p:txBody>
      </p:sp>
    </p:spTree>
    <p:extLst>
      <p:ext uri="{BB962C8B-B14F-4D97-AF65-F5344CB8AC3E}">
        <p14:creationId xmlns:p14="http://schemas.microsoft.com/office/powerpoint/2010/main" val="380390952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2849B2-730C-4C0D-9D09-E6E569F4CCFC}" type="slidenum">
              <a:rPr lang="zh-CN" altLang="en-US" smtClean="0"/>
              <a:t>1</a:t>
            </a:fld>
            <a:endParaRPr lang="zh-CN" altLang="en-US"/>
          </a:p>
        </p:txBody>
      </p:sp>
    </p:spTree>
    <p:extLst>
      <p:ext uri="{BB962C8B-B14F-4D97-AF65-F5344CB8AC3E}">
        <p14:creationId xmlns:p14="http://schemas.microsoft.com/office/powerpoint/2010/main" val="3340282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863486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025076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t>14</a:t>
            </a:fld>
            <a:endParaRPr lang="zh-CN" altLang="en-US"/>
          </a:p>
        </p:txBody>
      </p:sp>
    </p:spTree>
    <p:extLst>
      <p:ext uri="{BB962C8B-B14F-4D97-AF65-F5344CB8AC3E}">
        <p14:creationId xmlns:p14="http://schemas.microsoft.com/office/powerpoint/2010/main" val="1281600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945152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62499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10910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025076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025076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076563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025076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mn-lt"/>
            </a:endParaRPr>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340282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99791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99791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99791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99791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99791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699791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00257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29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076563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30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863486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31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025076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14616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32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025076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mn-lt"/>
            </a:endParaRPr>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33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340282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34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00257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2849B2-730C-4C0D-9D09-E6E569F4CCFC}" type="slidenum">
              <a:rPr lang="zh-CN" altLang="en-US" smtClean="0"/>
              <a:t>35</a:t>
            </a:fld>
            <a:endParaRPr lang="zh-CN" altLang="en-US"/>
          </a:p>
        </p:txBody>
      </p:sp>
    </p:spTree>
    <p:extLst>
      <p:ext uri="{BB962C8B-B14F-4D97-AF65-F5344CB8AC3E}">
        <p14:creationId xmlns:p14="http://schemas.microsoft.com/office/powerpoint/2010/main" val="4076563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t>6</a:t>
            </a:fld>
            <a:endParaRPr lang="zh-CN" altLang="en-US"/>
          </a:p>
        </p:txBody>
      </p:sp>
    </p:spTree>
    <p:extLst>
      <p:ext uri="{BB962C8B-B14F-4D97-AF65-F5344CB8AC3E}">
        <p14:creationId xmlns:p14="http://schemas.microsoft.com/office/powerpoint/2010/main" val="9993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7</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340282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latin typeface="+mn-lt"/>
            </a:endParaRPr>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340282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076563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solidFill>
                  <a:prstClr val="black"/>
                </a:solidFill>
                <a:latin typeface="Calibri"/>
                <a:ea typeface="宋体"/>
              </a:rPr>
              <a:pPr/>
              <a:t>10</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025076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B2849B2-730C-4C0D-9D09-E6E569F4CCFC}" type="slidenum">
              <a:rPr lang="zh-CN" altLang="en-US" smtClean="0"/>
              <a:t>11</a:t>
            </a:fld>
            <a:endParaRPr lang="zh-CN" altLang="en-US"/>
          </a:p>
        </p:txBody>
      </p:sp>
    </p:spTree>
    <p:extLst>
      <p:ext uri="{BB962C8B-B14F-4D97-AF65-F5344CB8AC3E}">
        <p14:creationId xmlns:p14="http://schemas.microsoft.com/office/powerpoint/2010/main" val="214616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316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878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3689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NUL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5"/>
          <a:stretch>
            <a:fillRect/>
          </a:stretch>
        </p:blipFill>
        <p:spPr>
          <a:xfrm>
            <a:off x="0" y="1"/>
            <a:ext cx="9144000" cy="5143499"/>
          </a:xfrm>
          <a:prstGeom prst="rect">
            <a:avLst/>
          </a:prstGeom>
        </p:spPr>
      </p:pic>
      <p:pic>
        <p:nvPicPr>
          <p:cNvPr id="4" name="图片 3">
            <a:extLst>
              <a:ext uri="{FF2B5EF4-FFF2-40B4-BE49-F238E27FC236}">
                <a16:creationId xmlns:a16="http://schemas.microsoft.com/office/drawing/2014/main" id="{6CA2EA27-4019-4E8D-97CB-537B460AAEC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989"/>
          <a:stretch/>
        </p:blipFill>
        <p:spPr>
          <a:xfrm>
            <a:off x="0" y="3738352"/>
            <a:ext cx="9144000" cy="1405148"/>
          </a:xfrm>
          <a:prstGeom prst="rect">
            <a:avLst/>
          </a:prstGeom>
        </p:spPr>
      </p:pic>
    </p:spTree>
    <p:extLst>
      <p:ext uri="{BB962C8B-B14F-4D97-AF65-F5344CB8AC3E}">
        <p14:creationId xmlns:p14="http://schemas.microsoft.com/office/powerpoint/2010/main" val="1733780131"/>
      </p:ext>
    </p:extLst>
  </p:cSld>
  <p:clrMap bg1="lt1" tx1="dk1" bg2="lt2" tx2="dk2" accent1="accent1" accent2="accent2" accent3="accent3" accent4="accent4" accent5="accent5" accent6="accent6" hlink="hlink" folHlink="folHlink"/>
  <p:sldLayoutIdLst>
    <p:sldLayoutId id="2147483655" r:id="rId1"/>
    <p:sldLayoutId id="2147483657" r:id="rId2"/>
    <p:sldLayoutId id="2147483659"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NUL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NULL"/></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NULL"/><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NULL"/></Relationships>
</file>

<file path=ppt/slides/_rels/slide2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NULL"/><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1.png"/><Relationship Id="rId3" Type="http://schemas.openxmlformats.org/officeDocument/2006/relationships/image" Target="NULL"/><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png"/><Relationship Id="rId15" Type="http://schemas.openxmlformats.org/officeDocument/2006/relationships/image" Target="../media/image15.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NUL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png"/><Relationship Id="rId15" Type="http://schemas.openxmlformats.org/officeDocument/2006/relationships/image" Target="../media/image1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NUL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NUL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5.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1.png"/><Relationship Id="rId3" Type="http://schemas.openxmlformats.org/officeDocument/2006/relationships/image" Target="NULL"/><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notesSlide" Target="../notesSlides/notesSlide6.xml"/><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png"/><Relationship Id="rId15" Type="http://schemas.openxmlformats.org/officeDocument/2006/relationships/image" Target="../media/image2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NULL"/><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27" name="图片 26">
            <a:extLst>
              <a:ext uri="{FF2B5EF4-FFF2-40B4-BE49-F238E27FC236}">
                <a16:creationId xmlns:a16="http://schemas.microsoft.com/office/drawing/2014/main" id="{6A713E3F-3D67-49C8-9B98-CE8B6C4F7362}"/>
              </a:ext>
            </a:extLst>
          </p:cNvPr>
          <p:cNvPicPr>
            <a:picLocks noChangeAspect="1"/>
          </p:cNvPicPr>
          <p:nvPr/>
        </p:nvPicPr>
        <p:blipFill rotWithShape="1">
          <a:blip r:embed="rId12">
            <a:extLst>
              <a:ext uri="{28A0092B-C50C-407E-A947-70E740481C1C}">
                <a14:useLocalDpi xmlns:a14="http://schemas.microsoft.com/office/drawing/2010/main" val="0"/>
              </a:ext>
            </a:extLst>
          </a:blip>
          <a:srcRect t="-1" b="-2531"/>
          <a:stretch/>
        </p:blipFill>
        <p:spPr>
          <a:xfrm>
            <a:off x="4067176" y="1652894"/>
            <a:ext cx="5076825" cy="3598743"/>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pic>
        <p:nvPicPr>
          <p:cNvPr id="34" name="图片 33">
            <a:extLst>
              <a:ext uri="{FF2B5EF4-FFF2-40B4-BE49-F238E27FC236}">
                <a16:creationId xmlns:a16="http://schemas.microsoft.com/office/drawing/2014/main" id="{AA294FB9-47B0-4FE8-ACC8-9EEB80327E2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37574" y="111937"/>
            <a:ext cx="761685" cy="1007462"/>
          </a:xfrm>
          <a:prstGeom prst="rect">
            <a:avLst/>
          </a:prstGeom>
        </p:spPr>
      </p:pic>
      <p:pic>
        <p:nvPicPr>
          <p:cNvPr id="38" name="图片 37">
            <a:extLst>
              <a:ext uri="{FF2B5EF4-FFF2-40B4-BE49-F238E27FC236}">
                <a16:creationId xmlns:a16="http://schemas.microsoft.com/office/drawing/2014/main" id="{942FC200-3FA9-477E-A8E7-1A66B02E4D1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7971" r="32782"/>
          <a:stretch/>
        </p:blipFill>
        <p:spPr>
          <a:xfrm>
            <a:off x="-200025" y="1844370"/>
            <a:ext cx="1836884" cy="3301280"/>
          </a:xfrm>
          <a:prstGeom prst="rect">
            <a:avLst/>
          </a:prstGeom>
        </p:spPr>
      </p:pic>
      <p:pic>
        <p:nvPicPr>
          <p:cNvPr id="24" name="图片 4">
            <a:extLst>
              <a:ext uri="{FF2B5EF4-FFF2-40B4-BE49-F238E27FC236}">
                <a16:creationId xmlns:a16="http://schemas.microsoft.com/office/drawing/2014/main" id="{FDA640B2-07AC-40A1-95EF-151879B1422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13972" y="832679"/>
            <a:ext cx="5963153" cy="3140460"/>
          </a:xfrm>
          <a:prstGeom prst="rect">
            <a:avLst/>
          </a:prstGeom>
        </p:spPr>
      </p:pic>
      <p:sp>
        <p:nvSpPr>
          <p:cNvPr id="3" name="TextBox 2"/>
          <p:cNvSpPr txBox="1"/>
          <p:nvPr/>
        </p:nvSpPr>
        <p:spPr>
          <a:xfrm>
            <a:off x="2352675" y="1445190"/>
            <a:ext cx="4114800" cy="623248"/>
          </a:xfrm>
          <a:prstGeom prst="rect">
            <a:avLst/>
          </a:prstGeom>
          <a:noFill/>
        </p:spPr>
        <p:txBody>
          <a:bodyPr wrap="square" lIns="68580" tIns="34290" rIns="68580" bIns="34290" rtlCol="0">
            <a:spAutoFit/>
          </a:bodyPr>
          <a:lstStyle/>
          <a:p>
            <a:pPr algn="ctr"/>
            <a:r>
              <a:rPr lang="en-US" sz="3600" dirty="0">
                <a:solidFill>
                  <a:srgbClr val="FF0000"/>
                </a:solidFill>
                <a:latin typeface="Arial" pitchFamily="34" charset="0"/>
                <a:cs typeface="Arial" pitchFamily="34" charset="0"/>
              </a:rPr>
              <a:t>Tiếng Việt </a:t>
            </a:r>
          </a:p>
        </p:txBody>
      </p:sp>
      <p:sp>
        <p:nvSpPr>
          <p:cNvPr id="29" name="TextBox 28"/>
          <p:cNvSpPr txBox="1"/>
          <p:nvPr/>
        </p:nvSpPr>
        <p:spPr>
          <a:xfrm>
            <a:off x="2631281" y="2807696"/>
            <a:ext cx="4114800" cy="623248"/>
          </a:xfrm>
          <a:prstGeom prst="rect">
            <a:avLst/>
          </a:prstGeom>
          <a:noFill/>
        </p:spPr>
        <p:txBody>
          <a:bodyPr wrap="square" lIns="68580" tIns="34290" rIns="68580" bIns="34290" rtlCol="0">
            <a:spAutoFit/>
          </a:bodyPr>
          <a:lstStyle/>
          <a:p>
            <a:pPr algn="ctr"/>
            <a:r>
              <a:rPr lang="en-US" sz="3600" dirty="0">
                <a:solidFill>
                  <a:srgbClr val="FF0000"/>
                </a:solidFill>
                <a:latin typeface="Arial" pitchFamily="34" charset="0"/>
                <a:cs typeface="Arial" pitchFamily="34" charset="0"/>
              </a:rPr>
              <a:t>Bài 4 </a:t>
            </a:r>
          </a:p>
        </p:txBody>
      </p:sp>
      <p:sp>
        <p:nvSpPr>
          <p:cNvPr id="30" name="TextBox 29"/>
          <p:cNvSpPr txBox="1"/>
          <p:nvPr/>
        </p:nvSpPr>
        <p:spPr>
          <a:xfrm>
            <a:off x="2505075" y="2130990"/>
            <a:ext cx="4114800" cy="623248"/>
          </a:xfrm>
          <a:prstGeom prst="rect">
            <a:avLst/>
          </a:prstGeom>
          <a:noFill/>
        </p:spPr>
        <p:txBody>
          <a:bodyPr wrap="square" lIns="68580" tIns="34290" rIns="68580" bIns="34290" rtlCol="0">
            <a:spAutoFit/>
          </a:bodyPr>
          <a:lstStyle/>
          <a:p>
            <a:pPr algn="ctr"/>
            <a:r>
              <a:rPr lang="en-US" sz="3600" dirty="0">
                <a:solidFill>
                  <a:srgbClr val="FF0000"/>
                </a:solidFill>
                <a:latin typeface="Arial" pitchFamily="34" charset="0"/>
                <a:cs typeface="Arial" pitchFamily="34" charset="0"/>
              </a:rPr>
              <a:t>Tuần 17 </a:t>
            </a:r>
          </a:p>
        </p:txBody>
      </p:sp>
    </p:spTree>
    <p:extLst>
      <p:ext uri="{BB962C8B-B14F-4D97-AF65-F5344CB8AC3E}">
        <p14:creationId xmlns:p14="http://schemas.microsoft.com/office/powerpoint/2010/main" val="1108554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anim calcmode="lin" valueType="num">
                                      <p:cBhvr>
                                        <p:cTn id="53" dur="1000" fill="hold"/>
                                        <p:tgtEl>
                                          <p:spTgt spid="21"/>
                                        </p:tgtEl>
                                        <p:attrNameLst>
                                          <p:attrName>ppt_x</p:attrName>
                                        </p:attrNameLst>
                                      </p:cBhvr>
                                      <p:tavLst>
                                        <p:tav tm="0">
                                          <p:val>
                                            <p:strVal val="#ppt_x"/>
                                          </p:val>
                                        </p:tav>
                                        <p:tav tm="100000">
                                          <p:val>
                                            <p:strVal val="#ppt_x"/>
                                          </p:val>
                                        </p:tav>
                                      </p:tavLst>
                                    </p:anim>
                                    <p:anim calcmode="lin" valueType="num">
                                      <p:cBhvr>
                                        <p:cTn id="54" dur="1000" fill="hold"/>
                                        <p:tgtEl>
                                          <p:spTgt spid="21"/>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37" presetClass="entr" presetSubtype="0" fill="hold"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1000"/>
                                        <p:tgtEl>
                                          <p:spTgt spid="38"/>
                                        </p:tgtEl>
                                      </p:cBhvr>
                                    </p:animEffect>
                                    <p:anim calcmode="lin" valueType="num">
                                      <p:cBhvr>
                                        <p:cTn id="64" dur="1000" fill="hold"/>
                                        <p:tgtEl>
                                          <p:spTgt spid="38"/>
                                        </p:tgtEl>
                                        <p:attrNameLst>
                                          <p:attrName>ppt_x</p:attrName>
                                        </p:attrNameLst>
                                      </p:cBhvr>
                                      <p:tavLst>
                                        <p:tav tm="0">
                                          <p:val>
                                            <p:strVal val="#ppt_x"/>
                                          </p:val>
                                        </p:tav>
                                        <p:tav tm="100000">
                                          <p:val>
                                            <p:strVal val="#ppt_x"/>
                                          </p:val>
                                        </p:tav>
                                      </p:tavLst>
                                    </p:anim>
                                    <p:anim calcmode="lin" valueType="num">
                                      <p:cBhvr>
                                        <p:cTn id="65" dur="900" decel="100000" fill="hold"/>
                                        <p:tgtEl>
                                          <p:spTgt spid="38"/>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67" fill="hold">
                            <p:stCondLst>
                              <p:cond delay="2000"/>
                            </p:stCondLst>
                            <p:childTnLst>
                              <p:par>
                                <p:cTn id="68" presetID="17" presetClass="entr" presetSubtype="10" fill="hold" nodeType="after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p:cTn id="70" dur="500" fill="hold"/>
                                        <p:tgtEl>
                                          <p:spTgt spid="24"/>
                                        </p:tgtEl>
                                        <p:attrNameLst>
                                          <p:attrName>ppt_w</p:attrName>
                                        </p:attrNameLst>
                                      </p:cBhvr>
                                      <p:tavLst>
                                        <p:tav tm="0">
                                          <p:val>
                                            <p:fltVal val="0"/>
                                          </p:val>
                                        </p:tav>
                                        <p:tav tm="100000">
                                          <p:val>
                                            <p:strVal val="#ppt_w"/>
                                          </p:val>
                                        </p:tav>
                                      </p:tavLst>
                                    </p:anim>
                                    <p:anim calcmode="lin" valueType="num">
                                      <p:cBhvr>
                                        <p:cTn id="71" dur="5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0DDBAB5-213F-4E43-8E5A-6EF94618F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125"/>
            <a:ext cx="9143999" cy="5650465"/>
          </a:xfrm>
          <a:prstGeom prst="rect">
            <a:avLst/>
          </a:prstGeom>
        </p:spPr>
      </p:pic>
      <p:sp>
        <p:nvSpPr>
          <p:cNvPr id="11" name="文本框 10">
            <a:extLst>
              <a:ext uri="{FF2B5EF4-FFF2-40B4-BE49-F238E27FC236}">
                <a16:creationId xmlns:a16="http://schemas.microsoft.com/office/drawing/2014/main" id="{EBFF67DC-F5A8-4D11-B6BA-C6AA29C6C609}"/>
              </a:ext>
            </a:extLst>
          </p:cNvPr>
          <p:cNvSpPr txBox="1"/>
          <p:nvPr/>
        </p:nvSpPr>
        <p:spPr>
          <a:xfrm>
            <a:off x="2828925" y="1066143"/>
            <a:ext cx="2619375" cy="400110"/>
          </a:xfrm>
          <a:prstGeom prst="rect">
            <a:avLst/>
          </a:prstGeom>
          <a:noFill/>
        </p:spPr>
        <p:txBody>
          <a:bodyPr wrap="square" rtlCol="0">
            <a:spAutoFit/>
            <a:scene3d>
              <a:camera prst="orthographicFront"/>
              <a:lightRig rig="threePt" dir="t"/>
            </a:scene3d>
            <a:sp3d contourW="12700"/>
          </a:bodyPr>
          <a:lstStyle/>
          <a:p>
            <a:pPr algn="ctr"/>
            <a:r>
              <a:rPr lang="en-US" altLang="zh-CN" sz="2000" dirty="0">
                <a:solidFill>
                  <a:srgbClr val="0070C0"/>
                </a:solidFill>
                <a:latin typeface="Arial" pitchFamily="34" charset="0"/>
                <a:ea typeface="小美好体" panose="02010601030101010101" pitchFamily="2" charset="-122"/>
                <a:cs typeface="Arial" pitchFamily="34" charset="0"/>
              </a:rPr>
              <a:t>Thuyền giấy</a:t>
            </a:r>
          </a:p>
        </p:txBody>
      </p:sp>
      <p:pic>
        <p:nvPicPr>
          <p:cNvPr id="15" name="图片 14">
            <a:extLst>
              <a:ext uri="{FF2B5EF4-FFF2-40B4-BE49-F238E27FC236}">
                <a16:creationId xmlns:a16="http://schemas.microsoft.com/office/drawing/2014/main" id="{D72F7B39-D85E-47CE-884F-99D18B5D52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sp>
        <p:nvSpPr>
          <p:cNvPr id="12" name="文本框 10">
            <a:extLst>
              <a:ext uri="{FF2B5EF4-FFF2-40B4-BE49-F238E27FC236}">
                <a16:creationId xmlns:a16="http://schemas.microsoft.com/office/drawing/2014/main" id="{EBFF67DC-F5A8-4D11-B6BA-C6AA29C6C609}"/>
              </a:ext>
            </a:extLst>
          </p:cNvPr>
          <p:cNvSpPr txBox="1"/>
          <p:nvPr/>
        </p:nvSpPr>
        <p:spPr>
          <a:xfrm>
            <a:off x="543407" y="1380467"/>
            <a:ext cx="8057183" cy="3293209"/>
          </a:xfrm>
          <a:prstGeom prst="rect">
            <a:avLst/>
          </a:prstGeom>
          <a:noFill/>
        </p:spPr>
        <p:txBody>
          <a:bodyPr wrap="square" rtlCol="0">
            <a:spAutoFit/>
            <a:scene3d>
              <a:camera prst="orthographicFront"/>
              <a:lightRig rig="threePt" dir="t"/>
            </a:scene3d>
            <a:sp3d contourW="12700"/>
          </a:bodyPr>
          <a:lstStyle/>
          <a:p>
            <a:pPr algn="just"/>
            <a:r>
              <a:rPr lang="en-US" sz="1600" dirty="0">
                <a:solidFill>
                  <a:srgbClr val="1D02BE"/>
                </a:solidFill>
              </a:rPr>
              <a:t>	</a:t>
            </a:r>
            <a:r>
              <a:rPr lang="vi-VN" sz="1600" dirty="0">
                <a:solidFill>
                  <a:srgbClr val="1D02BE"/>
                </a:solidFill>
              </a:rPr>
              <a:t>Buổi chiều, bất chợt cơn mưa ào ào trút xuống. Con gấp những chiếc thuyền giấy xinh xinh, thả xuống dòng nước trước sân nhà. </a:t>
            </a:r>
          </a:p>
          <a:p>
            <a:pPr algn="just"/>
            <a:r>
              <a:rPr lang="en-US" sz="1600" dirty="0">
                <a:solidFill>
                  <a:srgbClr val="1D02BE"/>
                </a:solidFill>
              </a:rPr>
              <a:t>	</a:t>
            </a:r>
            <a:r>
              <a:rPr lang="vi-VN" sz="1600" dirty="0">
                <a:solidFill>
                  <a:srgbClr val="1D02BE"/>
                </a:solidFill>
              </a:rPr>
              <a:t>Con cười vui thích thú với những chiếc thuyền dập dềnh trôi.  Con gửi gắm mong ước gì trong ánh mắt trong veo dõi theo từng con thuyền giấy đang lênh đênh trên sóng nước? Con mơ làm thuyền trưởng, làm nàng tiên cá, hay là cánh chim trời dang rộng cánh bay tới những miền xa thẳm? Hãy cứ để trí tưởng tượng của mình  bay xa, con nhé!</a:t>
            </a:r>
            <a:endParaRPr lang="en-US" sz="1600" dirty="0">
              <a:solidFill>
                <a:srgbClr val="1D02BE"/>
              </a:solidFill>
            </a:endParaRPr>
          </a:p>
          <a:p>
            <a:pPr algn="just"/>
            <a:r>
              <a:rPr lang="en-US" sz="1600" dirty="0">
                <a:solidFill>
                  <a:srgbClr val="1D02BE"/>
                </a:solidFill>
              </a:rPr>
              <a:t>	</a:t>
            </a:r>
            <a:r>
              <a:rPr lang="vi-VN" sz="1600" dirty="0">
                <a:solidFill>
                  <a:srgbClr val="1D02BE"/>
                </a:solidFill>
              </a:rPr>
              <a:t>Con quên mất cuộc đi chơi đã định, quên cả cái buồn chán vì trời mưa. Con thích thú xoè bàn tay ra hứng mưa. Những giọt nước mưa trong veo vỡ tan trong lòng bàn tay nhỏ nhắn, bắn ra những tia nước mát lạnh bám trên đầu tóc khiến con cười vang. Tiếng cười va lanh canh vào mưa, làm rộn nhịp tim vừa trở lại tuổi thơ của mẹ. </a:t>
            </a:r>
            <a:endParaRPr lang="en-US" sz="1600" dirty="0">
              <a:solidFill>
                <a:srgbClr val="1D02BE"/>
              </a:solidFill>
            </a:endParaRPr>
          </a:p>
          <a:p>
            <a:pPr algn="just"/>
            <a:r>
              <a:rPr lang="vi-VN" sz="1600" dirty="0">
                <a:solidFill>
                  <a:srgbClr val="1D02BE"/>
                </a:solidFill>
              </a:rPr>
              <a:t>Những chiếc thuyền giấy bềnh bồng đang chở ước mơ của con </a:t>
            </a:r>
            <a:r>
              <a:rPr lang="en-US" sz="1600" dirty="0">
                <a:solidFill>
                  <a:srgbClr val="1D02BE"/>
                </a:solidFill>
              </a:rPr>
              <a:t>đ</a:t>
            </a:r>
            <a:r>
              <a:rPr lang="vi-VN" sz="1600" dirty="0">
                <a:solidFill>
                  <a:srgbClr val="1D02BE"/>
                </a:solidFill>
              </a:rPr>
              <a:t>i xa...</a:t>
            </a:r>
            <a:endParaRPr lang="en-US" sz="1600" dirty="0">
              <a:solidFill>
                <a:srgbClr val="1D02BE"/>
              </a:solidFill>
            </a:endParaRPr>
          </a:p>
          <a:p>
            <a:r>
              <a:rPr lang="en-US" sz="1600" dirty="0">
                <a:solidFill>
                  <a:srgbClr val="1D02BE"/>
                </a:solidFill>
              </a:rPr>
              <a:t>                                                                                  </a:t>
            </a:r>
            <a:r>
              <a:rPr lang="vi-VN" sz="1600" dirty="0">
                <a:solidFill>
                  <a:srgbClr val="1D02BE"/>
                </a:solidFill>
              </a:rPr>
              <a:t>Trương Huỳnh Như Trân</a:t>
            </a:r>
            <a:endParaRPr lang="en-US" sz="1600" dirty="0">
              <a:solidFill>
                <a:srgbClr val="1D02BE"/>
              </a:solidFill>
            </a:endParaRPr>
          </a:p>
        </p:txBody>
      </p:sp>
    </p:spTree>
    <p:extLst>
      <p:ext uri="{BB962C8B-B14F-4D97-AF65-F5344CB8AC3E}">
        <p14:creationId xmlns:p14="http://schemas.microsoft.com/office/powerpoint/2010/main" val="19516604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36B14E3B-F778-4DD3-907C-44631ED5C8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grpSp>
        <p:nvGrpSpPr>
          <p:cNvPr id="3" name="Group 2"/>
          <p:cNvGrpSpPr/>
          <p:nvPr/>
        </p:nvGrpSpPr>
        <p:grpSpPr>
          <a:xfrm>
            <a:off x="2487987" y="198885"/>
            <a:ext cx="4084262" cy="1220339"/>
            <a:chOff x="3249987" y="198885"/>
            <a:chExt cx="4084262" cy="1220339"/>
          </a:xfrm>
        </p:grpSpPr>
        <p:pic>
          <p:nvPicPr>
            <p:cNvPr id="19" name="图片 18">
              <a:extLst>
                <a:ext uri="{FF2B5EF4-FFF2-40B4-BE49-F238E27FC236}">
                  <a16:creationId xmlns:a16="http://schemas.microsoft.com/office/drawing/2014/main" id="{AF70ADAF-F0D8-4B19-A6D5-EB6F871C5F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9987" y="198885"/>
              <a:ext cx="3827088" cy="1220339"/>
            </a:xfrm>
            <a:prstGeom prst="rect">
              <a:avLst/>
            </a:prstGeom>
            <a:ln>
              <a:solidFill>
                <a:schemeClr val="bg1"/>
              </a:solidFill>
            </a:ln>
          </p:spPr>
        </p:pic>
        <p:sp>
          <p:nvSpPr>
            <p:cNvPr id="2" name="TextBox 1"/>
            <p:cNvSpPr txBox="1"/>
            <p:nvPr/>
          </p:nvSpPr>
          <p:spPr>
            <a:xfrm>
              <a:off x="3438524" y="442343"/>
              <a:ext cx="3895725"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Lắng nghe đọc mẫu</a:t>
              </a:r>
              <a:r>
                <a:rPr lang="en-US" sz="2800" dirty="0">
                  <a:solidFill>
                    <a:srgbClr val="FF0000"/>
                  </a:solidFill>
                  <a:latin typeface="Arial" pitchFamily="34" charset="0"/>
                  <a:cs typeface="Arial" pitchFamily="34" charset="0"/>
                </a:rPr>
                <a:t>.</a:t>
              </a:r>
            </a:p>
          </p:txBody>
        </p:sp>
      </p:grpSp>
      <p:sp>
        <p:nvSpPr>
          <p:cNvPr id="33" name="TextBox 28">
            <a:extLst>
              <a:ext uri="{FF2B5EF4-FFF2-40B4-BE49-F238E27FC236}">
                <a16:creationId xmlns:a16="http://schemas.microsoft.com/office/drawing/2014/main" id="{F74CED1A-BF61-4C41-8E46-B9F802732175}"/>
              </a:ext>
            </a:extLst>
          </p:cNvPr>
          <p:cNvSpPr txBox="1"/>
          <p:nvPr/>
        </p:nvSpPr>
        <p:spPr>
          <a:xfrm>
            <a:off x="3215478" y="3464775"/>
            <a:ext cx="2767407"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1D02BE"/>
                </a:solidFill>
                <a:effectLst/>
                <a:uLnTx/>
                <a:uFillTx/>
                <a:latin typeface="Calibri"/>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1D02BE"/>
              </a:solidFill>
              <a:effectLst/>
              <a:uLnTx/>
              <a:uFillTx/>
              <a:latin typeface="Calibri"/>
              <a:ea typeface="inpin heiti" charset="-122"/>
              <a:cs typeface="Calibri" panose="020F0502020204030204" pitchFamily="34" charset="0"/>
            </a:endParaRPr>
          </a:p>
        </p:txBody>
      </p:sp>
      <p:sp>
        <p:nvSpPr>
          <p:cNvPr id="34" name="TextBox 28">
            <a:extLst>
              <a:ext uri="{FF2B5EF4-FFF2-40B4-BE49-F238E27FC236}">
                <a16:creationId xmlns:a16="http://schemas.microsoft.com/office/drawing/2014/main" id="{A7ABAB69-206D-4C56-9E1F-711D5A292D78}"/>
              </a:ext>
            </a:extLst>
          </p:cNvPr>
          <p:cNvSpPr txBox="1"/>
          <p:nvPr/>
        </p:nvSpPr>
        <p:spPr>
          <a:xfrm>
            <a:off x="6022489" y="1569283"/>
            <a:ext cx="2302362"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1D02BE"/>
                </a:solidFill>
                <a:effectLst/>
                <a:uLnTx/>
                <a:uFillTx/>
                <a:latin typeface="Calibri"/>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srgbClr val="1D02BE"/>
              </a:solidFill>
              <a:effectLst/>
              <a:uLnTx/>
              <a:uFillTx/>
              <a:latin typeface="Calibri"/>
              <a:ea typeface="inpin heiti" charset="-122"/>
              <a:cs typeface="Calibri" panose="020F0502020204030204" pitchFamily="34" charset="0"/>
            </a:endParaRPr>
          </a:p>
        </p:txBody>
      </p:sp>
      <p:sp>
        <p:nvSpPr>
          <p:cNvPr id="35" name="TextBox 28">
            <a:extLst>
              <a:ext uri="{FF2B5EF4-FFF2-40B4-BE49-F238E27FC236}">
                <a16:creationId xmlns:a16="http://schemas.microsoft.com/office/drawing/2014/main" id="{8CDC03CB-BB07-4416-AE15-BC254EEBC839}"/>
              </a:ext>
            </a:extLst>
          </p:cNvPr>
          <p:cNvSpPr txBox="1"/>
          <p:nvPr/>
        </p:nvSpPr>
        <p:spPr>
          <a:xfrm>
            <a:off x="872275" y="1670575"/>
            <a:ext cx="2043134"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1D02BE"/>
                </a:solidFill>
                <a:effectLst/>
                <a:uLnTx/>
                <a:uFillTx/>
                <a:latin typeface="Calibri"/>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srgbClr val="1D02BE"/>
              </a:solidFill>
              <a:effectLst/>
              <a:uLnTx/>
              <a:uFillTx/>
              <a:latin typeface="Calibri"/>
              <a:ea typeface="inpin heiti" charset="-122"/>
              <a:cs typeface="Calibri" panose="020F0502020204030204" pitchFamily="34" charset="0"/>
            </a:endParaRPr>
          </a:p>
        </p:txBody>
      </p:sp>
      <p:pic>
        <p:nvPicPr>
          <p:cNvPr id="36" name="Picture 4" descr="Check out Arrow icon created by 4B Icons | Graphic design posters, Mini  drawings, Desktop wallpaper art">
            <a:extLst>
              <a:ext uri="{FF2B5EF4-FFF2-40B4-BE49-F238E27FC236}">
                <a16:creationId xmlns:a16="http://schemas.microsoft.com/office/drawing/2014/main" id="{1EF1834E-AF42-436C-94E8-521CB723F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4016319" y="3104355"/>
            <a:ext cx="946571" cy="83739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a16="http://schemas.microsoft.com/office/drawing/2014/main" id="{51D2D7C8-3AB0-44F0-95CC-742E7B491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5057697" y="1842637"/>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515F7E32-6B9A-4F16-B0D8-B26971E7A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2655752" y="211814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194761FC-335F-437B-A776-668F8337CC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971" y="1317482"/>
            <a:ext cx="2407482" cy="2205572"/>
          </a:xfrm>
          <a:prstGeom prst="rect">
            <a:avLst/>
          </a:prstGeom>
        </p:spPr>
      </p:pic>
    </p:spTree>
    <p:extLst>
      <p:ext uri="{BB962C8B-B14F-4D97-AF65-F5344CB8AC3E}">
        <p14:creationId xmlns:p14="http://schemas.microsoft.com/office/powerpoint/2010/main" val="2071346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5" presetClass="entr" presetSubtype="0" fill="hold" grpId="0" nodeType="afterEffect">
                                  <p:stCondLst>
                                    <p:cond delay="0"/>
                                  </p:stCondLst>
                                  <p:iterate type="lt">
                                    <p:tmPct val="10000"/>
                                  </p:iterate>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strVal val="#ppt_w*0.70"/>
                                          </p:val>
                                        </p:tav>
                                        <p:tav tm="100000">
                                          <p:val>
                                            <p:strVal val="#ppt_w"/>
                                          </p:val>
                                        </p:tav>
                                      </p:tavLst>
                                    </p:anim>
                                    <p:anim calcmode="lin" valueType="num">
                                      <p:cBhvr>
                                        <p:cTn id="12" dur="500" fill="hold"/>
                                        <p:tgtEl>
                                          <p:spTgt spid="33"/>
                                        </p:tgtEl>
                                        <p:attrNameLst>
                                          <p:attrName>ppt_h</p:attrName>
                                        </p:attrNameLst>
                                      </p:cBhvr>
                                      <p:tavLst>
                                        <p:tav tm="0">
                                          <p:val>
                                            <p:strVal val="#ppt_h"/>
                                          </p:val>
                                        </p:tav>
                                        <p:tav tm="100000">
                                          <p:val>
                                            <p:strVal val="#ppt_h"/>
                                          </p:val>
                                        </p:tav>
                                      </p:tavLst>
                                    </p:anim>
                                    <p:animEffect transition="in" filter="fade">
                                      <p:cBhvr>
                                        <p:cTn id="13" dur="500"/>
                                        <p:tgtEl>
                                          <p:spTgt spid="33"/>
                                        </p:tgtEl>
                                      </p:cBhvr>
                                    </p:animEffect>
                                  </p:childTnLst>
                                </p:cTn>
                              </p:par>
                              <p:par>
                                <p:cTn id="14" presetID="22" presetClass="entr" presetSubtype="8"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1250"/>
                            </p:stCondLst>
                            <p:childTnLst>
                              <p:par>
                                <p:cTn id="18" presetID="55" presetClass="entr" presetSubtype="0" fill="hold" grpId="0" nodeType="afterEffect">
                                  <p:stCondLst>
                                    <p:cond delay="0"/>
                                  </p:stCondLst>
                                  <p:iterate type="lt">
                                    <p:tmPct val="10000"/>
                                  </p:iterate>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strVal val="#ppt_w*0.70"/>
                                          </p:val>
                                        </p:tav>
                                        <p:tav tm="100000">
                                          <p:val>
                                            <p:strVal val="#ppt_w"/>
                                          </p:val>
                                        </p:tav>
                                      </p:tavLst>
                                    </p:anim>
                                    <p:anim calcmode="lin" valueType="num">
                                      <p:cBhvr>
                                        <p:cTn id="21" dur="500" fill="hold"/>
                                        <p:tgtEl>
                                          <p:spTgt spid="34"/>
                                        </p:tgtEl>
                                        <p:attrNameLst>
                                          <p:attrName>ppt_h</p:attrName>
                                        </p:attrNameLst>
                                      </p:cBhvr>
                                      <p:tavLst>
                                        <p:tav tm="0">
                                          <p:val>
                                            <p:strVal val="#ppt_h"/>
                                          </p:val>
                                        </p:tav>
                                        <p:tav tm="100000">
                                          <p:val>
                                            <p:strVal val="#ppt_h"/>
                                          </p:val>
                                        </p:tav>
                                      </p:tavLst>
                                    </p:anim>
                                    <p:animEffect transition="in" filter="fade">
                                      <p:cBhvr>
                                        <p:cTn id="22" dur="500"/>
                                        <p:tgtEl>
                                          <p:spTgt spid="34"/>
                                        </p:tgtEl>
                                      </p:cBhvr>
                                    </p:animEffect>
                                  </p:childTnLst>
                                </p:cTn>
                              </p:par>
                              <p:par>
                                <p:cTn id="23" presetID="22" presetClass="entr" presetSubtype="8"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par>
                          <p:cTn id="26" fill="hold">
                            <p:stCondLst>
                              <p:cond delay="20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strVal val="#ppt_w*0.70"/>
                                          </p:val>
                                        </p:tav>
                                        <p:tav tm="100000">
                                          <p:val>
                                            <p:strVal val="#ppt_w"/>
                                          </p:val>
                                        </p:tav>
                                      </p:tavLst>
                                    </p:anim>
                                    <p:anim calcmode="lin" valueType="num">
                                      <p:cBhvr>
                                        <p:cTn id="30" dur="500" fill="hold"/>
                                        <p:tgtEl>
                                          <p:spTgt spid="35"/>
                                        </p:tgtEl>
                                        <p:attrNameLst>
                                          <p:attrName>ppt_h</p:attrName>
                                        </p:attrNameLst>
                                      </p:cBhvr>
                                      <p:tavLst>
                                        <p:tav tm="0">
                                          <p:val>
                                            <p:strVal val="#ppt_h"/>
                                          </p:val>
                                        </p:tav>
                                        <p:tav tm="100000">
                                          <p:val>
                                            <p:strVal val="#ppt_h"/>
                                          </p:val>
                                        </p:tav>
                                      </p:tavLst>
                                    </p:anim>
                                    <p:animEffect transition="in" filter="fade">
                                      <p:cBhvr>
                                        <p:cTn id="31" dur="500"/>
                                        <p:tgtEl>
                                          <p:spTgt spid="35"/>
                                        </p:tgtEl>
                                      </p:cBhvr>
                                    </p:animEffect>
                                  </p:childTnLst>
                                </p:cTn>
                              </p:par>
                              <p:par>
                                <p:cTn id="32" presetID="22" presetClass="entr" presetSubtype="8"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down)">
                                      <p:cBhvr>
                                        <p:cTn id="3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88013" y="682392"/>
            <a:ext cx="5974812" cy="4194408"/>
            <a:chOff x="1388013" y="1114424"/>
            <a:chExt cx="5974812" cy="3048001"/>
          </a:xfrm>
        </p:grpSpPr>
        <p:pic>
          <p:nvPicPr>
            <p:cNvPr id="2" name="图片 1">
              <a:extLst>
                <a:ext uri="{FF2B5EF4-FFF2-40B4-BE49-F238E27FC236}">
                  <a16:creationId xmlns:a16="http://schemas.microsoft.com/office/drawing/2014/main" id="{ABEF402B-508C-4E81-ACAB-A175C2394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8013" y="1114424"/>
              <a:ext cx="5974812" cy="3048001"/>
            </a:xfrm>
            <a:prstGeom prst="rect">
              <a:avLst/>
            </a:prstGeom>
          </p:spPr>
        </p:pic>
        <p:sp>
          <p:nvSpPr>
            <p:cNvPr id="4" name="文本框 3">
              <a:extLst>
                <a:ext uri="{FF2B5EF4-FFF2-40B4-BE49-F238E27FC236}">
                  <a16:creationId xmlns:a16="http://schemas.microsoft.com/office/drawing/2014/main" id="{B3FD827D-2CDB-439C-A517-7322E542E79B}"/>
                </a:ext>
              </a:extLst>
            </p:cNvPr>
            <p:cNvSpPr txBox="1"/>
            <p:nvPr/>
          </p:nvSpPr>
          <p:spPr>
            <a:xfrm>
              <a:off x="2260252" y="2213387"/>
              <a:ext cx="4273898" cy="400110"/>
            </a:xfrm>
            <a:prstGeom prst="rect">
              <a:avLst/>
            </a:prstGeom>
            <a:noFill/>
          </p:spPr>
          <p:txBody>
            <a:bodyPr wrap="square" rtlCol="0">
              <a:spAutoFit/>
              <a:scene3d>
                <a:camera prst="orthographicFront"/>
                <a:lightRig rig="threePt" dir="t"/>
              </a:scene3d>
              <a:sp3d contourW="12700"/>
            </a:bodyPr>
            <a:lstStyle/>
            <a:p>
              <a:pPr algn="just"/>
              <a:endParaRPr lang="zh-CN" altLang="en-US" sz="2000" dirty="0">
                <a:solidFill>
                  <a:srgbClr val="1D02BE"/>
                </a:solidFill>
                <a:latin typeface="Arial" pitchFamily="34" charset="0"/>
                <a:ea typeface="小美好体" panose="02010601030101010101" pitchFamily="2" charset="-122"/>
                <a:cs typeface="Arial" pitchFamily="34" charset="0"/>
              </a:endParaRPr>
            </a:p>
          </p:txBody>
        </p:sp>
      </p:grpSp>
      <p:sp>
        <p:nvSpPr>
          <p:cNvPr id="8" name="文本框 7">
            <a:extLst>
              <a:ext uri="{FF2B5EF4-FFF2-40B4-BE49-F238E27FC236}">
                <a16:creationId xmlns:a16="http://schemas.microsoft.com/office/drawing/2014/main" id="{63E0CF8A-6207-4E8F-A7E4-9357E2F2440A}"/>
              </a:ext>
            </a:extLst>
          </p:cNvPr>
          <p:cNvSpPr txBox="1"/>
          <p:nvPr/>
        </p:nvSpPr>
        <p:spPr>
          <a:xfrm>
            <a:off x="1174416" y="416934"/>
            <a:ext cx="3362139" cy="530915"/>
          </a:xfrm>
          <a:prstGeom prst="rect">
            <a:avLst/>
          </a:prstGeom>
          <a:noFill/>
        </p:spPr>
        <p:txBody>
          <a:bodyPr wrap="non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3000" b="0" dirty="0">
                <a:ln w="15875">
                  <a:noFill/>
                  <a:prstDash val="solid"/>
                </a:ln>
                <a:solidFill>
                  <a:srgbClr val="FF0000"/>
                </a:solidFill>
                <a:effectLst/>
                <a:latin typeface="Arial" pitchFamily="34" charset="0"/>
                <a:cs typeface="Arial" pitchFamily="34" charset="0"/>
              </a:rPr>
              <a:t>Giọng đọc toàn bài</a:t>
            </a:r>
            <a:endParaRPr lang="zh-CN" altLang="en-US" sz="3000" b="0" dirty="0">
              <a:ln w="15875">
                <a:noFill/>
                <a:prstDash val="solid"/>
              </a:ln>
              <a:solidFill>
                <a:srgbClr val="FF0000"/>
              </a:solidFill>
              <a:effectLst/>
              <a:latin typeface="Arial" pitchFamily="34" charset="0"/>
              <a:cs typeface="Arial" pitchFamily="34" charset="0"/>
            </a:endParaRPr>
          </a:p>
        </p:txBody>
      </p:sp>
      <p:pic>
        <p:nvPicPr>
          <p:cNvPr id="9" name="图片 8">
            <a:extLst>
              <a:ext uri="{FF2B5EF4-FFF2-40B4-BE49-F238E27FC236}">
                <a16:creationId xmlns:a16="http://schemas.microsoft.com/office/drawing/2014/main" id="{73DDCF11-A31F-4865-B031-DA8A15B848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sp>
        <p:nvSpPr>
          <p:cNvPr id="5" name="Rectangle 4"/>
          <p:cNvSpPr/>
          <p:nvPr/>
        </p:nvSpPr>
        <p:spPr>
          <a:xfrm>
            <a:off x="1990724" y="1964293"/>
            <a:ext cx="4752975" cy="1569660"/>
          </a:xfrm>
          <a:prstGeom prst="rect">
            <a:avLst/>
          </a:prstGeom>
        </p:spPr>
        <p:txBody>
          <a:bodyPr wrap="square">
            <a:spAutoFit/>
          </a:bodyPr>
          <a:lstStyle/>
          <a:p>
            <a:pPr algn="just"/>
            <a:r>
              <a:rPr lang="en-US" sz="2400" dirty="0"/>
              <a:t>Đ</a:t>
            </a:r>
            <a:r>
              <a:rPr lang="vi-VN" sz="2400" dirty="0"/>
              <a:t>ọc </a:t>
            </a:r>
            <a:r>
              <a:rPr lang="en-US" sz="2400" dirty="0"/>
              <a:t>toàn bài </a:t>
            </a:r>
            <a:r>
              <a:rPr lang="vi-VN" sz="2400" dirty="0"/>
              <a:t>giọng</a:t>
            </a:r>
            <a:r>
              <a:rPr lang="en-US" sz="2400" dirty="0"/>
              <a:t> thong thả</a:t>
            </a:r>
            <a:r>
              <a:rPr lang="vi-VN" sz="2400" dirty="0"/>
              <a:t>, chậm rãi, </a:t>
            </a:r>
            <a:r>
              <a:rPr lang="en-US" sz="2400" dirty="0"/>
              <a:t>trìu mến, thiết tha; nhấn giọng những từ ngữ tả đặc điểm, hoạt động, suy nghĩ của nhân vật</a:t>
            </a:r>
          </a:p>
        </p:txBody>
      </p:sp>
    </p:spTree>
    <p:extLst>
      <p:ext uri="{BB962C8B-B14F-4D97-AF65-F5344CB8AC3E}">
        <p14:creationId xmlns:p14="http://schemas.microsoft.com/office/powerpoint/2010/main" val="3390412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0DDBAB5-213F-4E43-8E5A-6EF94618F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125"/>
            <a:ext cx="9143999" cy="5650465"/>
          </a:xfrm>
          <a:prstGeom prst="rect">
            <a:avLst/>
          </a:prstGeom>
        </p:spPr>
      </p:pic>
      <p:pic>
        <p:nvPicPr>
          <p:cNvPr id="15" name="图片 14">
            <a:extLst>
              <a:ext uri="{FF2B5EF4-FFF2-40B4-BE49-F238E27FC236}">
                <a16:creationId xmlns:a16="http://schemas.microsoft.com/office/drawing/2014/main" id="{D72F7B39-D85E-47CE-884F-99D18B5D52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sp>
        <p:nvSpPr>
          <p:cNvPr id="12" name="文本框 10">
            <a:extLst>
              <a:ext uri="{FF2B5EF4-FFF2-40B4-BE49-F238E27FC236}">
                <a16:creationId xmlns:a16="http://schemas.microsoft.com/office/drawing/2014/main" id="{EBFF67DC-F5A8-4D11-B6BA-C6AA29C6C609}"/>
              </a:ext>
            </a:extLst>
          </p:cNvPr>
          <p:cNvSpPr txBox="1"/>
          <p:nvPr/>
        </p:nvSpPr>
        <p:spPr>
          <a:xfrm>
            <a:off x="543407" y="1380467"/>
            <a:ext cx="8057183" cy="830997"/>
          </a:xfrm>
          <a:prstGeom prst="rect">
            <a:avLst/>
          </a:prstGeom>
          <a:noFill/>
        </p:spPr>
        <p:txBody>
          <a:bodyPr wrap="square" rtlCol="0">
            <a:spAutoFit/>
            <a:scene3d>
              <a:camera prst="orthographicFront"/>
              <a:lightRig rig="threePt" dir="t"/>
            </a:scene3d>
            <a:sp3d contourW="12700"/>
          </a:bodyPr>
          <a:lstStyle/>
          <a:p>
            <a:pPr algn="just"/>
            <a:r>
              <a:rPr lang="en-US" sz="1600" dirty="0">
                <a:solidFill>
                  <a:srgbClr val="1D02BE"/>
                </a:solidFill>
                <a:latin typeface="Arial" pitchFamily="34" charset="0"/>
                <a:cs typeface="Arial" pitchFamily="34" charset="0"/>
              </a:rPr>
              <a:t>       </a:t>
            </a:r>
            <a:br>
              <a:rPr lang="vi-VN" sz="1600" dirty="0">
                <a:solidFill>
                  <a:prstClr val="black"/>
                </a:solidFill>
                <a:latin typeface="Arial" pitchFamily="34" charset="0"/>
                <a:cs typeface="Arial" pitchFamily="34" charset="0"/>
              </a:rPr>
            </a:br>
            <a:br>
              <a:rPr lang="vi-VN" sz="1600" dirty="0">
                <a:solidFill>
                  <a:prstClr val="black"/>
                </a:solidFill>
                <a:latin typeface="Arial" pitchFamily="34" charset="0"/>
                <a:cs typeface="Arial" pitchFamily="34" charset="0"/>
              </a:rPr>
            </a:br>
            <a:endParaRPr lang="en-US" altLang="zh-CN" sz="1600" dirty="0">
              <a:solidFill>
                <a:srgbClr val="0070C0"/>
              </a:solidFill>
              <a:latin typeface="Arial" pitchFamily="34" charset="0"/>
              <a:ea typeface="小美好体" panose="02010601030101010101" pitchFamily="2" charset="-122"/>
              <a:cs typeface="Arial" pitchFamily="34" charset="0"/>
            </a:endParaRPr>
          </a:p>
        </p:txBody>
      </p:sp>
      <p:sp>
        <p:nvSpPr>
          <p:cNvPr id="2" name="TextBox 1"/>
          <p:cNvSpPr txBox="1"/>
          <p:nvPr/>
        </p:nvSpPr>
        <p:spPr>
          <a:xfrm>
            <a:off x="4943475" y="171450"/>
            <a:ext cx="3657115" cy="523220"/>
          </a:xfrm>
          <a:prstGeom prst="rect">
            <a:avLst/>
          </a:prstGeom>
          <a:solidFill>
            <a:schemeClr val="accent1">
              <a:lumMod val="20000"/>
              <a:lumOff val="80000"/>
            </a:schemeClr>
          </a:solidFill>
        </p:spPr>
        <p:txBody>
          <a:bodyPr wrap="square" rtlCol="0">
            <a:spAutoFit/>
          </a:bodyPr>
          <a:lstStyle/>
          <a:p>
            <a:r>
              <a:rPr lang="en-US" sz="2800" dirty="0">
                <a:solidFill>
                  <a:srgbClr val="FF0000"/>
                </a:solidFill>
                <a:latin typeface="Arial" pitchFamily="34" charset="0"/>
                <a:cs typeface="Arial" pitchFamily="34" charset="0"/>
              </a:rPr>
              <a:t>Luyện đọc  từng câu </a:t>
            </a:r>
          </a:p>
        </p:txBody>
      </p:sp>
      <p:sp>
        <p:nvSpPr>
          <p:cNvPr id="7" name="文本框 10">
            <a:extLst>
              <a:ext uri="{FF2B5EF4-FFF2-40B4-BE49-F238E27FC236}">
                <a16:creationId xmlns:a16="http://schemas.microsoft.com/office/drawing/2014/main" id="{EBFF67DC-F5A8-4D11-B6BA-C6AA29C6C609}"/>
              </a:ext>
            </a:extLst>
          </p:cNvPr>
          <p:cNvSpPr txBox="1"/>
          <p:nvPr/>
        </p:nvSpPr>
        <p:spPr>
          <a:xfrm>
            <a:off x="2828925" y="1066143"/>
            <a:ext cx="2619375" cy="400110"/>
          </a:xfrm>
          <a:prstGeom prst="rect">
            <a:avLst/>
          </a:prstGeom>
          <a:noFill/>
        </p:spPr>
        <p:txBody>
          <a:bodyPr wrap="square" rtlCol="0">
            <a:spAutoFit/>
            <a:scene3d>
              <a:camera prst="orthographicFront"/>
              <a:lightRig rig="threePt" dir="t"/>
            </a:scene3d>
            <a:sp3d contourW="12700"/>
          </a:bodyPr>
          <a:lstStyle/>
          <a:p>
            <a:pPr algn="ctr"/>
            <a:r>
              <a:rPr lang="en-US" altLang="zh-CN" sz="2000" dirty="0">
                <a:solidFill>
                  <a:srgbClr val="0070C0"/>
                </a:solidFill>
                <a:latin typeface="Arial" pitchFamily="34" charset="0"/>
                <a:ea typeface="小美好体" panose="02010601030101010101" pitchFamily="2" charset="-122"/>
                <a:cs typeface="Arial" pitchFamily="34" charset="0"/>
              </a:rPr>
              <a:t>Thuyền giấy</a:t>
            </a:r>
          </a:p>
        </p:txBody>
      </p:sp>
      <p:sp>
        <p:nvSpPr>
          <p:cNvPr id="8" name="文本框 10">
            <a:extLst>
              <a:ext uri="{FF2B5EF4-FFF2-40B4-BE49-F238E27FC236}">
                <a16:creationId xmlns:a16="http://schemas.microsoft.com/office/drawing/2014/main" id="{EBFF67DC-F5A8-4D11-B6BA-C6AA29C6C609}"/>
              </a:ext>
            </a:extLst>
          </p:cNvPr>
          <p:cNvSpPr txBox="1"/>
          <p:nvPr/>
        </p:nvSpPr>
        <p:spPr>
          <a:xfrm>
            <a:off x="543407" y="1380467"/>
            <a:ext cx="8057183" cy="3293209"/>
          </a:xfrm>
          <a:prstGeom prst="rect">
            <a:avLst/>
          </a:prstGeom>
          <a:noFill/>
        </p:spPr>
        <p:txBody>
          <a:bodyPr wrap="square" rtlCol="0">
            <a:spAutoFit/>
            <a:scene3d>
              <a:camera prst="orthographicFront"/>
              <a:lightRig rig="threePt" dir="t"/>
            </a:scene3d>
            <a:sp3d contourW="12700"/>
          </a:bodyPr>
          <a:lstStyle/>
          <a:p>
            <a:pPr algn="just"/>
            <a:r>
              <a:rPr lang="en-US" sz="1600" dirty="0">
                <a:solidFill>
                  <a:srgbClr val="1D02BE"/>
                </a:solidFill>
              </a:rPr>
              <a:t>	</a:t>
            </a:r>
            <a:r>
              <a:rPr lang="vi-VN" sz="1600" dirty="0">
                <a:solidFill>
                  <a:srgbClr val="1D02BE"/>
                </a:solidFill>
              </a:rPr>
              <a:t>Buổi chiều, bất chợt cơn mưa ào ào trút xuống. Con gấp những chiếc thuyền giấy xinh xinh, thả xuống dòng nước trước sân nhà. </a:t>
            </a:r>
          </a:p>
          <a:p>
            <a:pPr algn="just"/>
            <a:r>
              <a:rPr lang="en-US" sz="1600" dirty="0">
                <a:solidFill>
                  <a:srgbClr val="1D02BE"/>
                </a:solidFill>
              </a:rPr>
              <a:t>	</a:t>
            </a:r>
            <a:r>
              <a:rPr lang="vi-VN" sz="1600" dirty="0">
                <a:solidFill>
                  <a:srgbClr val="1D02BE"/>
                </a:solidFill>
              </a:rPr>
              <a:t>Con cười vui thích thú với những chiếc thuyền dập dềnh trôi.  Con gửi gắm mong ước gì trong ánh mắt trong veo dõi theo từng con thuyền giấy đang lênh đênh trên sóng nước? Con mơ làm thuyền trưởng, làm nàng tiên cá, hay là cánh chim trời dang rộng cánh bay tới những miền xa thẳm? Hãy cứ để trí tưởng tượng của mình  bay xa, con nhé!</a:t>
            </a:r>
            <a:endParaRPr lang="en-US" sz="1600" dirty="0">
              <a:solidFill>
                <a:srgbClr val="1D02BE"/>
              </a:solidFill>
            </a:endParaRPr>
          </a:p>
          <a:p>
            <a:pPr algn="just"/>
            <a:r>
              <a:rPr lang="en-US" sz="1600" dirty="0">
                <a:solidFill>
                  <a:srgbClr val="1D02BE"/>
                </a:solidFill>
              </a:rPr>
              <a:t>	</a:t>
            </a:r>
            <a:r>
              <a:rPr lang="vi-VN" sz="1600" dirty="0">
                <a:solidFill>
                  <a:srgbClr val="1D02BE"/>
                </a:solidFill>
              </a:rPr>
              <a:t>Con quên mất cuộc đi chơi đã định, quên cả cái buồn chán vì trời mưa. Con thích thú xoè bàn tay ra hứng mưa. Những giọt nước mưa trong veo vỡ tan trong lòng bàn tay nhỏ nhắn, bắn ra những tia nước mát lạnh bám trên đầu tóc khiến con cười vang. Tiếng cười va lanh canh vào mưa, làm rộn nhịp tim vừa trở lại tuổi thơ của mẹ. </a:t>
            </a:r>
            <a:endParaRPr lang="en-US" sz="1600" dirty="0">
              <a:solidFill>
                <a:srgbClr val="1D02BE"/>
              </a:solidFill>
            </a:endParaRPr>
          </a:p>
          <a:p>
            <a:pPr algn="just"/>
            <a:r>
              <a:rPr lang="en-US" sz="1600" dirty="0">
                <a:solidFill>
                  <a:srgbClr val="1D02BE"/>
                </a:solidFill>
              </a:rPr>
              <a:t>	</a:t>
            </a:r>
            <a:r>
              <a:rPr lang="vi-VN" sz="1600" dirty="0">
                <a:solidFill>
                  <a:srgbClr val="1D02BE"/>
                </a:solidFill>
              </a:rPr>
              <a:t>Những chiếc thuyền giấy bềnh bồng đang chở ước mơ của con </a:t>
            </a:r>
            <a:r>
              <a:rPr lang="en-US" sz="1600" dirty="0">
                <a:solidFill>
                  <a:srgbClr val="1D02BE"/>
                </a:solidFill>
              </a:rPr>
              <a:t>đ</a:t>
            </a:r>
            <a:r>
              <a:rPr lang="vi-VN" sz="1600" dirty="0">
                <a:solidFill>
                  <a:srgbClr val="1D02BE"/>
                </a:solidFill>
              </a:rPr>
              <a:t>i xa...</a:t>
            </a:r>
            <a:endParaRPr lang="en-US" sz="1600" dirty="0">
              <a:solidFill>
                <a:srgbClr val="1D02BE"/>
              </a:solidFill>
            </a:endParaRPr>
          </a:p>
          <a:p>
            <a:r>
              <a:rPr lang="en-US" sz="1600" dirty="0">
                <a:solidFill>
                  <a:srgbClr val="1D02BE"/>
                </a:solidFill>
              </a:rPr>
              <a:t>                                                                                  </a:t>
            </a:r>
            <a:r>
              <a:rPr lang="vi-VN" sz="1600" dirty="0">
                <a:solidFill>
                  <a:srgbClr val="1D02BE"/>
                </a:solidFill>
              </a:rPr>
              <a:t>Trương Huỳnh Như Trân</a:t>
            </a:r>
            <a:endParaRPr lang="en-US" sz="1600" dirty="0">
              <a:solidFill>
                <a:srgbClr val="1D02BE"/>
              </a:solidFill>
            </a:endParaRPr>
          </a:p>
        </p:txBody>
      </p:sp>
    </p:spTree>
    <p:extLst>
      <p:ext uri="{BB962C8B-B14F-4D97-AF65-F5344CB8AC3E}">
        <p14:creationId xmlns:p14="http://schemas.microsoft.com/office/powerpoint/2010/main" val="215058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par>
                                <p:cTn id="15" presetID="21"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F54CCB0-4461-404F-943A-547419AE7746}"/>
              </a:ext>
            </a:extLst>
          </p:cNvPr>
          <p:cNvGrpSpPr/>
          <p:nvPr/>
        </p:nvGrpSpPr>
        <p:grpSpPr>
          <a:xfrm>
            <a:off x="1228725" y="668856"/>
            <a:ext cx="3171825" cy="1588569"/>
            <a:chOff x="1638300" y="1310908"/>
            <a:chExt cx="4229100" cy="2118092"/>
          </a:xfrm>
        </p:grpSpPr>
        <p:pic>
          <p:nvPicPr>
            <p:cNvPr id="12" name="图片 11">
              <a:extLst>
                <a:ext uri="{FF2B5EF4-FFF2-40B4-BE49-F238E27FC236}">
                  <a16:creationId xmlns:a16="http://schemas.microsoft.com/office/drawing/2014/main" id="{8A3B258F-3BB2-4D88-8251-C9AF455C1566}"/>
                </a:ext>
              </a:extLst>
            </p:cNvPr>
            <p:cNvPicPr>
              <a:picLocks noChangeAspect="1"/>
            </p:cNvPicPr>
            <p:nvPr/>
          </p:nvPicPr>
          <p:blipFill>
            <a:blip r:embed="rId3" cstate="print">
              <a:extLst>
                <a:ext uri="{28A0092B-C50C-407E-A947-70E740481C1C}">
                  <a14:useLocalDpi xmlns:a14="http://schemas.microsoft.com/office/drawing/2010/main" val="0"/>
                </a:ext>
              </a:extLst>
            </a:blip>
            <a:srcRect r="32860" b="52407"/>
            <a:stretch>
              <a:fillRect/>
            </a:stretch>
          </p:blipFill>
          <p:spPr>
            <a:xfrm>
              <a:off x="1638300" y="1310908"/>
              <a:ext cx="4229100" cy="2118092"/>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sp>
          <p:nvSpPr>
            <p:cNvPr id="16" name="文本框 15">
              <a:extLst>
                <a:ext uri="{FF2B5EF4-FFF2-40B4-BE49-F238E27FC236}">
                  <a16:creationId xmlns:a16="http://schemas.microsoft.com/office/drawing/2014/main" id="{0D56AD22-1622-40D6-94E6-A7A1E958829D}"/>
                </a:ext>
              </a:extLst>
            </p:cNvPr>
            <p:cNvSpPr txBox="1"/>
            <p:nvPr/>
          </p:nvSpPr>
          <p:spPr>
            <a:xfrm>
              <a:off x="2222500" y="1979936"/>
              <a:ext cx="2654300" cy="615553"/>
            </a:xfrm>
            <a:prstGeom prst="rect">
              <a:avLst/>
            </a:prstGeom>
            <a:noFill/>
          </p:spPr>
          <p:txBody>
            <a:bodyPr wrap="square"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r>
                <a:rPr lang="en-US" altLang="zh-CN" sz="2400" b="0" dirty="0">
                  <a:ln w="15875">
                    <a:noFill/>
                    <a:prstDash val="solid"/>
                  </a:ln>
                  <a:solidFill>
                    <a:srgbClr val="1D02BE"/>
                  </a:solidFill>
                  <a:effectLst/>
                  <a:latin typeface="Arial" pitchFamily="34" charset="0"/>
                  <a:cs typeface="Arial" pitchFamily="34" charset="0"/>
                </a:rPr>
                <a:t>dập dềnh</a:t>
              </a:r>
              <a:endParaRPr lang="zh-CN" altLang="en-US" sz="2400" b="0" dirty="0">
                <a:ln w="15875">
                  <a:noFill/>
                  <a:prstDash val="solid"/>
                </a:ln>
                <a:solidFill>
                  <a:srgbClr val="1D02BE"/>
                </a:solidFill>
                <a:effectLst/>
                <a:latin typeface="Arial" pitchFamily="34" charset="0"/>
                <a:cs typeface="Arial" pitchFamily="34" charset="0"/>
              </a:endParaRPr>
            </a:p>
          </p:txBody>
        </p:sp>
      </p:grpSp>
      <p:grpSp>
        <p:nvGrpSpPr>
          <p:cNvPr id="3" name="组合 2">
            <a:extLst>
              <a:ext uri="{FF2B5EF4-FFF2-40B4-BE49-F238E27FC236}">
                <a16:creationId xmlns:a16="http://schemas.microsoft.com/office/drawing/2014/main" id="{15C39CE9-43F8-49FD-A0AD-F4759960C720}"/>
              </a:ext>
            </a:extLst>
          </p:cNvPr>
          <p:cNvGrpSpPr/>
          <p:nvPr/>
        </p:nvGrpSpPr>
        <p:grpSpPr>
          <a:xfrm>
            <a:off x="4448175" y="687906"/>
            <a:ext cx="3171825" cy="1588569"/>
            <a:chOff x="5930900" y="1310908"/>
            <a:chExt cx="4229100" cy="2118092"/>
          </a:xfrm>
        </p:grpSpPr>
        <p:pic>
          <p:nvPicPr>
            <p:cNvPr id="13" name="图片 12">
              <a:extLst>
                <a:ext uri="{FF2B5EF4-FFF2-40B4-BE49-F238E27FC236}">
                  <a16:creationId xmlns:a16="http://schemas.microsoft.com/office/drawing/2014/main" id="{01EEEC27-B3F9-4762-8ECB-B131F52B595A}"/>
                </a:ext>
              </a:extLst>
            </p:cNvPr>
            <p:cNvPicPr>
              <a:picLocks noChangeAspect="1"/>
            </p:cNvPicPr>
            <p:nvPr/>
          </p:nvPicPr>
          <p:blipFill>
            <a:blip r:embed="rId3" cstate="print">
              <a:extLst>
                <a:ext uri="{28A0092B-C50C-407E-A947-70E740481C1C}">
                  <a14:useLocalDpi xmlns:a14="http://schemas.microsoft.com/office/drawing/2010/main" val="0"/>
                </a:ext>
              </a:extLst>
            </a:blip>
            <a:srcRect r="32860" b="52407"/>
            <a:stretch>
              <a:fillRect/>
            </a:stretch>
          </p:blipFill>
          <p:spPr>
            <a:xfrm>
              <a:off x="5930900" y="1310908"/>
              <a:ext cx="4229100" cy="2118092"/>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sp>
          <p:nvSpPr>
            <p:cNvPr id="17" name="文本框 16">
              <a:extLst>
                <a:ext uri="{FF2B5EF4-FFF2-40B4-BE49-F238E27FC236}">
                  <a16:creationId xmlns:a16="http://schemas.microsoft.com/office/drawing/2014/main" id="{3A36C264-E901-45E0-8DD9-A8951C4D8F58}"/>
                </a:ext>
              </a:extLst>
            </p:cNvPr>
            <p:cNvSpPr txBox="1"/>
            <p:nvPr/>
          </p:nvSpPr>
          <p:spPr>
            <a:xfrm>
              <a:off x="7307975" y="1979936"/>
              <a:ext cx="2052272" cy="615553"/>
            </a:xfrm>
            <a:prstGeom prst="rect">
              <a:avLst/>
            </a:prstGeom>
            <a:noFill/>
          </p:spPr>
          <p:txBody>
            <a:bodyPr wrap="none"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r>
                <a:rPr lang="en-US" altLang="zh-CN" sz="2400" b="0" dirty="0">
                  <a:ln w="15875">
                    <a:noFill/>
                    <a:prstDash val="solid"/>
                  </a:ln>
                  <a:solidFill>
                    <a:srgbClr val="1D02BE"/>
                  </a:solidFill>
                  <a:effectLst/>
                  <a:latin typeface="Arial" pitchFamily="34" charset="0"/>
                  <a:cs typeface="Arial" pitchFamily="34" charset="0"/>
                </a:rPr>
                <a:t>lênh đênh</a:t>
              </a:r>
              <a:endParaRPr lang="zh-CN" altLang="en-US" sz="2400" b="0" dirty="0">
                <a:ln w="15875">
                  <a:noFill/>
                  <a:prstDash val="solid"/>
                </a:ln>
                <a:solidFill>
                  <a:srgbClr val="1D02BE"/>
                </a:solidFill>
                <a:effectLst/>
                <a:latin typeface="Arial" pitchFamily="34" charset="0"/>
                <a:cs typeface="Arial" pitchFamily="34" charset="0"/>
              </a:endParaRPr>
            </a:p>
          </p:txBody>
        </p:sp>
      </p:grpSp>
      <p:grpSp>
        <p:nvGrpSpPr>
          <p:cNvPr id="4" name="组合 3">
            <a:extLst>
              <a:ext uri="{FF2B5EF4-FFF2-40B4-BE49-F238E27FC236}">
                <a16:creationId xmlns:a16="http://schemas.microsoft.com/office/drawing/2014/main" id="{1C9EED97-EE92-40BE-BC39-C4023A8A36E9}"/>
              </a:ext>
            </a:extLst>
          </p:cNvPr>
          <p:cNvGrpSpPr/>
          <p:nvPr/>
        </p:nvGrpSpPr>
        <p:grpSpPr>
          <a:xfrm>
            <a:off x="1228725" y="2110979"/>
            <a:ext cx="3171825" cy="1588569"/>
            <a:chOff x="1638300" y="3271838"/>
            <a:chExt cx="4229100" cy="2118092"/>
          </a:xfrm>
        </p:grpSpPr>
        <p:pic>
          <p:nvPicPr>
            <p:cNvPr id="14" name="图片 13">
              <a:extLst>
                <a:ext uri="{FF2B5EF4-FFF2-40B4-BE49-F238E27FC236}">
                  <a16:creationId xmlns:a16="http://schemas.microsoft.com/office/drawing/2014/main" id="{6B40DD6A-8687-4D6D-B3B3-3D5D8EA141B2}"/>
                </a:ext>
              </a:extLst>
            </p:cNvPr>
            <p:cNvPicPr>
              <a:picLocks noChangeAspect="1"/>
            </p:cNvPicPr>
            <p:nvPr/>
          </p:nvPicPr>
          <p:blipFill>
            <a:blip r:embed="rId3" cstate="print">
              <a:extLst>
                <a:ext uri="{28A0092B-C50C-407E-A947-70E740481C1C}">
                  <a14:useLocalDpi xmlns:a14="http://schemas.microsoft.com/office/drawing/2010/main" val="0"/>
                </a:ext>
              </a:extLst>
            </a:blip>
            <a:srcRect r="32860" b="52407"/>
            <a:stretch>
              <a:fillRect/>
            </a:stretch>
          </p:blipFill>
          <p:spPr>
            <a:xfrm>
              <a:off x="1638300" y="3271838"/>
              <a:ext cx="4229100" cy="2118092"/>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sp>
          <p:nvSpPr>
            <p:cNvPr id="18" name="文本框 17">
              <a:extLst>
                <a:ext uri="{FF2B5EF4-FFF2-40B4-BE49-F238E27FC236}">
                  <a16:creationId xmlns:a16="http://schemas.microsoft.com/office/drawing/2014/main" id="{E0E8D99B-9452-4D3B-B76F-F73D3BE0D5EA}"/>
                </a:ext>
              </a:extLst>
            </p:cNvPr>
            <p:cNvSpPr txBox="1"/>
            <p:nvPr/>
          </p:nvSpPr>
          <p:spPr>
            <a:xfrm>
              <a:off x="2843533" y="3955765"/>
              <a:ext cx="2028761" cy="615553"/>
            </a:xfrm>
            <a:prstGeom prst="rect">
              <a:avLst/>
            </a:prstGeom>
            <a:noFill/>
          </p:spPr>
          <p:txBody>
            <a:bodyPr wrap="none"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r>
                <a:rPr lang="en-US" altLang="zh-CN" sz="2400" b="0" dirty="0">
                  <a:ln w="15875">
                    <a:noFill/>
                    <a:prstDash val="solid"/>
                  </a:ln>
                  <a:solidFill>
                    <a:srgbClr val="1D02BE"/>
                  </a:solidFill>
                  <a:effectLst/>
                  <a:latin typeface="Arial" pitchFamily="34" charset="0"/>
                  <a:cs typeface="Arial" pitchFamily="34" charset="0"/>
                </a:rPr>
                <a:t>lanh canh</a:t>
              </a:r>
              <a:endParaRPr lang="zh-CN" altLang="en-US" sz="2400" b="0" dirty="0">
                <a:ln w="15875">
                  <a:noFill/>
                  <a:prstDash val="solid"/>
                </a:ln>
                <a:solidFill>
                  <a:srgbClr val="1D02BE"/>
                </a:solidFill>
                <a:effectLst/>
                <a:latin typeface="Arial" pitchFamily="34" charset="0"/>
                <a:cs typeface="Arial" pitchFamily="34" charset="0"/>
              </a:endParaRPr>
            </a:p>
          </p:txBody>
        </p:sp>
      </p:grpSp>
      <p:grpSp>
        <p:nvGrpSpPr>
          <p:cNvPr id="5" name="组合 4">
            <a:extLst>
              <a:ext uri="{FF2B5EF4-FFF2-40B4-BE49-F238E27FC236}">
                <a16:creationId xmlns:a16="http://schemas.microsoft.com/office/drawing/2014/main" id="{F4114B57-661B-45C2-B814-8A2F82150791}"/>
              </a:ext>
            </a:extLst>
          </p:cNvPr>
          <p:cNvGrpSpPr/>
          <p:nvPr/>
        </p:nvGrpSpPr>
        <p:grpSpPr>
          <a:xfrm>
            <a:off x="4448175" y="1920479"/>
            <a:ext cx="3171825" cy="1588569"/>
            <a:chOff x="5930900" y="3271838"/>
            <a:chExt cx="4229100" cy="2118092"/>
          </a:xfrm>
        </p:grpSpPr>
        <p:pic>
          <p:nvPicPr>
            <p:cNvPr id="15" name="图片 14">
              <a:extLst>
                <a:ext uri="{FF2B5EF4-FFF2-40B4-BE49-F238E27FC236}">
                  <a16:creationId xmlns:a16="http://schemas.microsoft.com/office/drawing/2014/main" id="{AC78AE71-03D8-4A22-9416-C562D8F195EA}"/>
                </a:ext>
              </a:extLst>
            </p:cNvPr>
            <p:cNvPicPr>
              <a:picLocks noChangeAspect="1"/>
            </p:cNvPicPr>
            <p:nvPr/>
          </p:nvPicPr>
          <p:blipFill>
            <a:blip r:embed="rId3" cstate="print">
              <a:extLst>
                <a:ext uri="{28A0092B-C50C-407E-A947-70E740481C1C}">
                  <a14:useLocalDpi xmlns:a14="http://schemas.microsoft.com/office/drawing/2010/main" val="0"/>
                </a:ext>
              </a:extLst>
            </a:blip>
            <a:srcRect r="32860" b="52407"/>
            <a:stretch>
              <a:fillRect/>
            </a:stretch>
          </p:blipFill>
          <p:spPr>
            <a:xfrm>
              <a:off x="5930900" y="3271838"/>
              <a:ext cx="4229100" cy="2118092"/>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sp>
          <p:nvSpPr>
            <p:cNvPr id="19" name="文本框 18">
              <a:extLst>
                <a:ext uri="{FF2B5EF4-FFF2-40B4-BE49-F238E27FC236}">
                  <a16:creationId xmlns:a16="http://schemas.microsoft.com/office/drawing/2014/main" id="{3AC7603B-017F-4F8C-9741-BC0FE1680CE5}"/>
                </a:ext>
              </a:extLst>
            </p:cNvPr>
            <p:cNvSpPr txBox="1"/>
            <p:nvPr/>
          </p:nvSpPr>
          <p:spPr>
            <a:xfrm>
              <a:off x="7239579" y="3955765"/>
              <a:ext cx="2189061" cy="615553"/>
            </a:xfrm>
            <a:prstGeom prst="rect">
              <a:avLst/>
            </a:prstGeom>
            <a:noFill/>
          </p:spPr>
          <p:txBody>
            <a:bodyPr wrap="none"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r>
                <a:rPr lang="en-US" altLang="zh-CN" sz="2400" b="0" dirty="0">
                  <a:ln w="15875">
                    <a:noFill/>
                    <a:prstDash val="solid"/>
                  </a:ln>
                  <a:solidFill>
                    <a:srgbClr val="1D02BE"/>
                  </a:solidFill>
                  <a:effectLst/>
                  <a:latin typeface="Arial" pitchFamily="34" charset="0"/>
                  <a:cs typeface="Arial" pitchFamily="34" charset="0"/>
                </a:rPr>
                <a:t>bềnh bồng</a:t>
              </a:r>
              <a:endParaRPr lang="zh-CN" altLang="en-US" sz="2400" b="0" dirty="0">
                <a:ln w="15875">
                  <a:noFill/>
                  <a:prstDash val="solid"/>
                </a:ln>
                <a:solidFill>
                  <a:srgbClr val="1D02BE"/>
                </a:solidFill>
                <a:effectLst/>
                <a:latin typeface="Arial" pitchFamily="34" charset="0"/>
                <a:cs typeface="Arial" pitchFamily="34" charset="0"/>
              </a:endParaRPr>
            </a:p>
          </p:txBody>
        </p:sp>
      </p:grpSp>
      <p:sp>
        <p:nvSpPr>
          <p:cNvPr id="26" name="文本框 25">
            <a:extLst>
              <a:ext uri="{FF2B5EF4-FFF2-40B4-BE49-F238E27FC236}">
                <a16:creationId xmlns:a16="http://schemas.microsoft.com/office/drawing/2014/main" id="{C5213AC8-64BA-47BD-92B5-1DE794C110A3}"/>
              </a:ext>
            </a:extLst>
          </p:cNvPr>
          <p:cNvSpPr txBox="1"/>
          <p:nvPr/>
        </p:nvSpPr>
        <p:spPr>
          <a:xfrm>
            <a:off x="1174417" y="359784"/>
            <a:ext cx="4140533" cy="500137"/>
          </a:xfrm>
          <a:prstGeom prst="rect">
            <a:avLst/>
          </a:prstGeom>
          <a:noFill/>
        </p:spPr>
        <p:txBody>
          <a:bodyPr wrap="squar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2800" dirty="0">
                <a:ln w="15875">
                  <a:noFill/>
                  <a:prstDash val="solid"/>
                </a:ln>
                <a:solidFill>
                  <a:srgbClr val="FF0000"/>
                </a:solidFill>
                <a:effectLst/>
                <a:latin typeface="Arial" pitchFamily="34" charset="0"/>
                <a:cs typeface="Arial" pitchFamily="34" charset="0"/>
              </a:rPr>
              <a:t>Luyện đọc từ khó</a:t>
            </a:r>
            <a:endParaRPr lang="zh-CN" altLang="en-US" sz="2800" dirty="0">
              <a:ln w="15875">
                <a:noFill/>
                <a:prstDash val="solid"/>
              </a:ln>
              <a:solidFill>
                <a:srgbClr val="FF0000"/>
              </a:solidFill>
              <a:effectLst/>
              <a:latin typeface="Arial" pitchFamily="34" charset="0"/>
              <a:cs typeface="Arial" pitchFamily="34" charset="0"/>
            </a:endParaRPr>
          </a:p>
        </p:txBody>
      </p:sp>
      <p:pic>
        <p:nvPicPr>
          <p:cNvPr id="27" name="图片 26">
            <a:extLst>
              <a:ext uri="{FF2B5EF4-FFF2-40B4-BE49-F238E27FC236}">
                <a16:creationId xmlns:a16="http://schemas.microsoft.com/office/drawing/2014/main" id="{738A8301-5F59-4ABA-B8C2-A3F7BE29D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spTree>
    <p:extLst>
      <p:ext uri="{BB962C8B-B14F-4D97-AF65-F5344CB8AC3E}">
        <p14:creationId xmlns:p14="http://schemas.microsoft.com/office/powerpoint/2010/main" val="11852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226ECD7A-4C67-44EE-A03A-7CC75B64141F}"/>
              </a:ext>
            </a:extLst>
          </p:cNvPr>
          <p:cNvSpPr txBox="1"/>
          <p:nvPr/>
        </p:nvSpPr>
        <p:spPr>
          <a:xfrm>
            <a:off x="4869760" y="2200082"/>
            <a:ext cx="1865435" cy="261610"/>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sp>
        <p:nvSpPr>
          <p:cNvPr id="11" name="文本框 10">
            <a:extLst>
              <a:ext uri="{FF2B5EF4-FFF2-40B4-BE49-F238E27FC236}">
                <a16:creationId xmlns:a16="http://schemas.microsoft.com/office/drawing/2014/main" id="{C0DBEEA3-D61F-42C3-987A-97200176F494}"/>
              </a:ext>
            </a:extLst>
          </p:cNvPr>
          <p:cNvSpPr txBox="1"/>
          <p:nvPr/>
        </p:nvSpPr>
        <p:spPr>
          <a:xfrm>
            <a:off x="1174417" y="102609"/>
            <a:ext cx="4054808" cy="530915"/>
          </a:xfrm>
          <a:prstGeom prst="rect">
            <a:avLst/>
          </a:prstGeom>
          <a:noFill/>
        </p:spPr>
        <p:txBody>
          <a:bodyPr wrap="squar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3000" b="0" dirty="0">
                <a:ln w="15875">
                  <a:noFill/>
                  <a:prstDash val="solid"/>
                </a:ln>
                <a:solidFill>
                  <a:srgbClr val="FF0000"/>
                </a:solidFill>
                <a:effectLst/>
                <a:latin typeface="Arial" pitchFamily="34" charset="0"/>
                <a:cs typeface="Arial" pitchFamily="34" charset="0"/>
              </a:rPr>
              <a:t>Cách ngắt nghỉ hơi</a:t>
            </a:r>
            <a:endParaRPr lang="zh-CN" altLang="en-US" sz="3000" b="0" dirty="0">
              <a:ln w="15875">
                <a:noFill/>
                <a:prstDash val="solid"/>
              </a:ln>
              <a:solidFill>
                <a:srgbClr val="FF0000"/>
              </a:solidFill>
              <a:effectLst/>
              <a:latin typeface="Arial" pitchFamily="34" charset="0"/>
              <a:cs typeface="Arial" pitchFamily="34" charset="0"/>
            </a:endParaRPr>
          </a:p>
        </p:txBody>
      </p:sp>
      <p:pic>
        <p:nvPicPr>
          <p:cNvPr id="12" name="图片 11">
            <a:extLst>
              <a:ext uri="{FF2B5EF4-FFF2-40B4-BE49-F238E27FC236}">
                <a16:creationId xmlns:a16="http://schemas.microsoft.com/office/drawing/2014/main" id="{48633874-AAF6-491D-8B6C-77906917F5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92" y="33314"/>
            <a:ext cx="495749" cy="607242"/>
          </a:xfrm>
          <a:prstGeom prst="rect">
            <a:avLst/>
          </a:prstGeom>
        </p:spPr>
      </p:pic>
      <p:pic>
        <p:nvPicPr>
          <p:cNvPr id="14" name="图片 12">
            <a:extLst>
              <a:ext uri="{FF2B5EF4-FFF2-40B4-BE49-F238E27FC236}">
                <a16:creationId xmlns:a16="http://schemas.microsoft.com/office/drawing/2014/main" id="{50DDBAB5-213F-4E43-8E5A-6EF94618F8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725" y="368066"/>
            <a:ext cx="8562975" cy="4775434"/>
          </a:xfrm>
          <a:prstGeom prst="rect">
            <a:avLst/>
          </a:prstGeom>
        </p:spPr>
      </p:pic>
      <p:sp>
        <p:nvSpPr>
          <p:cNvPr id="3" name="Rectangle 2"/>
          <p:cNvSpPr/>
          <p:nvPr/>
        </p:nvSpPr>
        <p:spPr>
          <a:xfrm>
            <a:off x="1039640" y="1535668"/>
            <a:ext cx="7590009" cy="1200329"/>
          </a:xfrm>
          <a:prstGeom prst="rect">
            <a:avLst/>
          </a:prstGeom>
        </p:spPr>
        <p:txBody>
          <a:bodyPr wrap="square">
            <a:spAutoFit/>
          </a:bodyPr>
          <a:lstStyle/>
          <a:p>
            <a:pPr algn="just"/>
            <a:r>
              <a:rPr lang="en-US" sz="2400" i="1" dirty="0">
                <a:solidFill>
                  <a:srgbClr val="1D02BE"/>
                </a:solidFill>
              </a:rPr>
              <a:t>Con gửi gắm Con gửi gắm mong ước gì /trong ánh mắt trong veo/ dõi theo từng con thuyền/ giấy đang lênh đênh/ trên sóng nước?// </a:t>
            </a:r>
            <a:endParaRPr lang="en-US" sz="2400" dirty="0">
              <a:solidFill>
                <a:srgbClr val="1D02BE"/>
              </a:solidFill>
            </a:endParaRPr>
          </a:p>
        </p:txBody>
      </p:sp>
      <p:sp>
        <p:nvSpPr>
          <p:cNvPr id="5" name="Rectangle 4"/>
          <p:cNvSpPr/>
          <p:nvPr/>
        </p:nvSpPr>
        <p:spPr>
          <a:xfrm>
            <a:off x="933449" y="2768025"/>
            <a:ext cx="7781926" cy="1938992"/>
          </a:xfrm>
          <a:prstGeom prst="rect">
            <a:avLst/>
          </a:prstGeom>
        </p:spPr>
        <p:txBody>
          <a:bodyPr wrap="square">
            <a:spAutoFit/>
          </a:bodyPr>
          <a:lstStyle/>
          <a:p>
            <a:pPr algn="just"/>
            <a:r>
              <a:rPr lang="en-US" sz="2400" i="1" dirty="0">
                <a:solidFill>
                  <a:srgbClr val="1D02BE"/>
                </a:solidFill>
              </a:rPr>
              <a:t>Những giọt nước mưa trong veo/ vỡ tan trong lòng bàn tay nhỏ nhắn,/ bắn ra những tia nước mát lạnh /bám trên đầu tóc khiến con cười vang.// Tiếng cười /va lanh canh vào mưa, /làm rộn/ nhịp tim vừa trở lại tuổi thơ của mẹ.//</a:t>
            </a:r>
            <a:endParaRPr lang="en-US" sz="2400" dirty="0">
              <a:solidFill>
                <a:srgbClr val="1D02BE"/>
              </a:solidFill>
            </a:endParaRPr>
          </a:p>
        </p:txBody>
      </p:sp>
    </p:spTree>
    <p:extLst>
      <p:ext uri="{BB962C8B-B14F-4D97-AF65-F5344CB8AC3E}">
        <p14:creationId xmlns:p14="http://schemas.microsoft.com/office/powerpoint/2010/main" val="582191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0860501-F1E2-454C-AF4A-A63809015A32}"/>
              </a:ext>
            </a:extLst>
          </p:cNvPr>
          <p:cNvGrpSpPr/>
          <p:nvPr/>
        </p:nvGrpSpPr>
        <p:grpSpPr>
          <a:xfrm>
            <a:off x="1039641" y="877744"/>
            <a:ext cx="7418559" cy="1198672"/>
            <a:chOff x="1397907" y="1698448"/>
            <a:chExt cx="4354286" cy="830440"/>
          </a:xfrm>
        </p:grpSpPr>
        <p:pic>
          <p:nvPicPr>
            <p:cNvPr id="2" name="图片 1">
              <a:extLst>
                <a:ext uri="{FF2B5EF4-FFF2-40B4-BE49-F238E27FC236}">
                  <a16:creationId xmlns:a16="http://schemas.microsoft.com/office/drawing/2014/main" id="{32E022F0-7032-4E8F-AB45-99239B5E9D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7907" y="1698448"/>
              <a:ext cx="4354286" cy="830440"/>
            </a:xfrm>
            <a:prstGeom prst="rect">
              <a:avLst/>
            </a:prstGeom>
          </p:spPr>
        </p:pic>
        <p:sp>
          <p:nvSpPr>
            <p:cNvPr id="3" name="文本框 2">
              <a:extLst>
                <a:ext uri="{FF2B5EF4-FFF2-40B4-BE49-F238E27FC236}">
                  <a16:creationId xmlns:a16="http://schemas.microsoft.com/office/drawing/2014/main" id="{EFCC45F9-6C79-4CFE-93E7-E9EDBB278A7C}"/>
                </a:ext>
              </a:extLst>
            </p:cNvPr>
            <p:cNvSpPr txBox="1"/>
            <p:nvPr/>
          </p:nvSpPr>
          <p:spPr>
            <a:xfrm>
              <a:off x="1471910" y="1787811"/>
              <a:ext cx="4148206" cy="181243"/>
            </a:xfrm>
            <a:prstGeom prst="rect">
              <a:avLst/>
            </a:prstGeom>
            <a:noFill/>
          </p:spPr>
          <p:txBody>
            <a:bodyPr wrap="square" rtlCol="0">
              <a:spAutoFit/>
              <a:scene3d>
                <a:camera prst="orthographicFront"/>
                <a:lightRig rig="threePt" dir="t"/>
              </a:scene3d>
              <a:sp3d contourW="12700"/>
            </a:bodyPr>
            <a:lstStyle/>
            <a:p>
              <a:r>
                <a:rPr lang="en-US" altLang="zh-CN" sz="1100" dirty="0">
                  <a:solidFill>
                    <a:prstClr val="black">
                      <a:lumMod val="75000"/>
                      <a:lumOff val="25000"/>
                    </a:prstClr>
                  </a:solidFill>
                  <a:latin typeface="小美好体" panose="02010601030101010101" pitchFamily="2" charset="-122"/>
                  <a:ea typeface="小美好体" panose="02010601030101010101" pitchFamily="2" charset="-122"/>
                  <a:cs typeface="Angsana New" panose="02020603050405020304" pitchFamily="18" charset="-34"/>
                </a:rPr>
                <a:t> </a:t>
              </a:r>
            </a:p>
          </p:txBody>
        </p:sp>
      </p:grpSp>
      <p:sp>
        <p:nvSpPr>
          <p:cNvPr id="14" name="文本框 13">
            <a:extLst>
              <a:ext uri="{FF2B5EF4-FFF2-40B4-BE49-F238E27FC236}">
                <a16:creationId xmlns:a16="http://schemas.microsoft.com/office/drawing/2014/main" id="{41FBC000-DB0E-4852-BAB7-6F99D5D03986}"/>
              </a:ext>
            </a:extLst>
          </p:cNvPr>
          <p:cNvSpPr txBox="1"/>
          <p:nvPr/>
        </p:nvSpPr>
        <p:spPr>
          <a:xfrm>
            <a:off x="1174416" y="293109"/>
            <a:ext cx="2217595" cy="500137"/>
          </a:xfrm>
          <a:prstGeom prst="rect">
            <a:avLst/>
          </a:prstGeom>
          <a:noFill/>
        </p:spPr>
        <p:txBody>
          <a:bodyPr wrap="non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2800" b="0" dirty="0">
                <a:ln w="15875">
                  <a:noFill/>
                  <a:prstDash val="solid"/>
                </a:ln>
                <a:solidFill>
                  <a:srgbClr val="FF0000"/>
                </a:solidFill>
                <a:effectLst/>
                <a:latin typeface="Arial" pitchFamily="34" charset="0"/>
                <a:cs typeface="Arial" pitchFamily="34" charset="0"/>
              </a:rPr>
              <a:t>Giải nghĩa từ</a:t>
            </a:r>
            <a:endParaRPr lang="zh-CN" altLang="en-US" sz="2800" b="0" dirty="0">
              <a:ln w="15875">
                <a:noFill/>
                <a:prstDash val="solid"/>
              </a:ln>
              <a:solidFill>
                <a:srgbClr val="FF0000"/>
              </a:solidFill>
              <a:effectLst/>
              <a:latin typeface="Arial" pitchFamily="34" charset="0"/>
              <a:cs typeface="Arial" pitchFamily="34" charset="0"/>
            </a:endParaRPr>
          </a:p>
        </p:txBody>
      </p:sp>
      <p:pic>
        <p:nvPicPr>
          <p:cNvPr id="15" name="图片 14">
            <a:extLst>
              <a:ext uri="{FF2B5EF4-FFF2-40B4-BE49-F238E27FC236}">
                <a16:creationId xmlns:a16="http://schemas.microsoft.com/office/drawing/2014/main" id="{4D0BDE44-9495-4941-AD1B-CFCE3CA083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sp>
        <p:nvSpPr>
          <p:cNvPr id="5" name="Rectangle 4"/>
          <p:cNvSpPr/>
          <p:nvPr/>
        </p:nvSpPr>
        <p:spPr>
          <a:xfrm>
            <a:off x="1165723" y="1176665"/>
            <a:ext cx="7140077" cy="830997"/>
          </a:xfrm>
          <a:prstGeom prst="rect">
            <a:avLst/>
          </a:prstGeom>
        </p:spPr>
        <p:txBody>
          <a:bodyPr wrap="square">
            <a:spAutoFit/>
          </a:bodyPr>
          <a:lstStyle/>
          <a:p>
            <a:r>
              <a:rPr lang="en-US" sz="2400" b="1" dirty="0">
                <a:solidFill>
                  <a:srgbClr val="1D02BE"/>
                </a:solidFill>
              </a:rPr>
              <a:t>Dập dềnh: </a:t>
            </a:r>
            <a:r>
              <a:rPr lang="en-US" sz="2400" dirty="0">
                <a:solidFill>
                  <a:srgbClr val="1D02BE"/>
                </a:solidFill>
              </a:rPr>
              <a:t>chuyển động lên xuống một cách nhịp nhàng.</a:t>
            </a:r>
          </a:p>
        </p:txBody>
      </p:sp>
      <p:pic>
        <p:nvPicPr>
          <p:cNvPr id="11" name="图片 1">
            <a:extLst>
              <a:ext uri="{FF2B5EF4-FFF2-40B4-BE49-F238E27FC236}">
                <a16:creationId xmlns:a16="http://schemas.microsoft.com/office/drawing/2014/main" id="{32E022F0-7032-4E8F-AB45-99239B5E9D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841" y="2354119"/>
            <a:ext cx="7418559" cy="1198672"/>
          </a:xfrm>
          <a:prstGeom prst="rect">
            <a:avLst/>
          </a:prstGeom>
        </p:spPr>
      </p:pic>
      <p:sp>
        <p:nvSpPr>
          <p:cNvPr id="16" name="Rectangle 15"/>
          <p:cNvSpPr/>
          <p:nvPr/>
        </p:nvSpPr>
        <p:spPr>
          <a:xfrm>
            <a:off x="1241923" y="2529215"/>
            <a:ext cx="7140077" cy="830997"/>
          </a:xfrm>
          <a:prstGeom prst="rect">
            <a:avLst/>
          </a:prstGeom>
        </p:spPr>
        <p:txBody>
          <a:bodyPr wrap="square">
            <a:spAutoFit/>
          </a:bodyPr>
          <a:lstStyle/>
          <a:p>
            <a:r>
              <a:rPr lang="en-US" sz="2400" b="1" dirty="0">
                <a:solidFill>
                  <a:srgbClr val="1D02BE"/>
                </a:solidFill>
              </a:rPr>
              <a:t>Lênh đênh: </a:t>
            </a:r>
            <a:r>
              <a:rPr lang="en-US" sz="2400" dirty="0">
                <a:solidFill>
                  <a:srgbClr val="1D02BE"/>
                </a:solidFill>
              </a:rPr>
              <a:t>trôi bập bềnh trên mặt nước, không có hướng.</a:t>
            </a:r>
          </a:p>
        </p:txBody>
      </p:sp>
      <p:grpSp>
        <p:nvGrpSpPr>
          <p:cNvPr id="17" name="组合 3">
            <a:extLst>
              <a:ext uri="{FF2B5EF4-FFF2-40B4-BE49-F238E27FC236}">
                <a16:creationId xmlns:a16="http://schemas.microsoft.com/office/drawing/2014/main" id="{70860501-F1E2-454C-AF4A-A63809015A32}"/>
              </a:ext>
            </a:extLst>
          </p:cNvPr>
          <p:cNvGrpSpPr/>
          <p:nvPr/>
        </p:nvGrpSpPr>
        <p:grpSpPr>
          <a:xfrm>
            <a:off x="1102681" y="3506644"/>
            <a:ext cx="7418559" cy="1198672"/>
            <a:chOff x="1397907" y="1698448"/>
            <a:chExt cx="4354286" cy="830440"/>
          </a:xfrm>
        </p:grpSpPr>
        <p:pic>
          <p:nvPicPr>
            <p:cNvPr id="18" name="图片 1">
              <a:extLst>
                <a:ext uri="{FF2B5EF4-FFF2-40B4-BE49-F238E27FC236}">
                  <a16:creationId xmlns:a16="http://schemas.microsoft.com/office/drawing/2014/main" id="{32E022F0-7032-4E8F-AB45-99239B5E9D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7907" y="1698448"/>
              <a:ext cx="4354286" cy="830440"/>
            </a:xfrm>
            <a:prstGeom prst="rect">
              <a:avLst/>
            </a:prstGeom>
          </p:spPr>
        </p:pic>
        <p:sp>
          <p:nvSpPr>
            <p:cNvPr id="19" name="文本框 2">
              <a:extLst>
                <a:ext uri="{FF2B5EF4-FFF2-40B4-BE49-F238E27FC236}">
                  <a16:creationId xmlns:a16="http://schemas.microsoft.com/office/drawing/2014/main" id="{EFCC45F9-6C79-4CFE-93E7-E9EDBB278A7C}"/>
                </a:ext>
              </a:extLst>
            </p:cNvPr>
            <p:cNvSpPr txBox="1"/>
            <p:nvPr/>
          </p:nvSpPr>
          <p:spPr>
            <a:xfrm>
              <a:off x="1471910" y="1787811"/>
              <a:ext cx="4148206" cy="181243"/>
            </a:xfrm>
            <a:prstGeom prst="rect">
              <a:avLst/>
            </a:prstGeom>
            <a:noFill/>
          </p:spPr>
          <p:txBody>
            <a:bodyPr wrap="square" rtlCol="0">
              <a:spAutoFit/>
              <a:scene3d>
                <a:camera prst="orthographicFront"/>
                <a:lightRig rig="threePt" dir="t"/>
              </a:scene3d>
              <a:sp3d contourW="12700"/>
            </a:bodyPr>
            <a:lstStyle/>
            <a:p>
              <a:r>
                <a:rPr lang="en-US" altLang="zh-CN" sz="1100" dirty="0">
                  <a:solidFill>
                    <a:prstClr val="black">
                      <a:lumMod val="75000"/>
                      <a:lumOff val="25000"/>
                    </a:prstClr>
                  </a:solidFill>
                  <a:latin typeface="小美好体" panose="02010601030101010101" pitchFamily="2" charset="-122"/>
                  <a:ea typeface="小美好体" panose="02010601030101010101" pitchFamily="2" charset="-122"/>
                  <a:cs typeface="Angsana New" panose="02020603050405020304" pitchFamily="18" charset="-34"/>
                </a:rPr>
                <a:t> </a:t>
              </a:r>
            </a:p>
          </p:txBody>
        </p:sp>
      </p:grpSp>
      <p:sp>
        <p:nvSpPr>
          <p:cNvPr id="20" name="Rectangle 19"/>
          <p:cNvSpPr/>
          <p:nvPr/>
        </p:nvSpPr>
        <p:spPr>
          <a:xfrm>
            <a:off x="1251448" y="3805565"/>
            <a:ext cx="7140077" cy="461665"/>
          </a:xfrm>
          <a:prstGeom prst="rect">
            <a:avLst/>
          </a:prstGeom>
        </p:spPr>
        <p:txBody>
          <a:bodyPr wrap="square">
            <a:spAutoFit/>
          </a:bodyPr>
          <a:lstStyle/>
          <a:p>
            <a:r>
              <a:rPr lang="en-US" sz="2400" b="1" dirty="0">
                <a:solidFill>
                  <a:srgbClr val="1D02BE"/>
                </a:solidFill>
              </a:rPr>
              <a:t>Lanh canh: </a:t>
            </a:r>
            <a:r>
              <a:rPr lang="en-US" sz="2400" dirty="0">
                <a:solidFill>
                  <a:srgbClr val="1D02BE"/>
                </a:solidFill>
              </a:rPr>
              <a:t>âm thanh trong và giòn, gợi niềm vui.</a:t>
            </a:r>
          </a:p>
        </p:txBody>
      </p:sp>
    </p:spTree>
    <p:extLst>
      <p:ext uri="{BB962C8B-B14F-4D97-AF65-F5344CB8AC3E}">
        <p14:creationId xmlns:p14="http://schemas.microsoft.com/office/powerpoint/2010/main" val="3810234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2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22BFADE-387A-47E2-BF24-9BBDF8F45E8D}"/>
              </a:ext>
            </a:extLst>
          </p:cNvPr>
          <p:cNvGrpSpPr/>
          <p:nvPr/>
        </p:nvGrpSpPr>
        <p:grpSpPr>
          <a:xfrm>
            <a:off x="295276" y="625959"/>
            <a:ext cx="3640107" cy="3148322"/>
            <a:chOff x="1371601" y="834611"/>
            <a:chExt cx="4853476" cy="4197763"/>
          </a:xfrm>
        </p:grpSpPr>
        <p:pic>
          <p:nvPicPr>
            <p:cNvPr id="5" name="图片 4">
              <a:extLst>
                <a:ext uri="{FF2B5EF4-FFF2-40B4-BE49-F238E27FC236}">
                  <a16:creationId xmlns:a16="http://schemas.microsoft.com/office/drawing/2014/main" id="{86980CBC-29DA-440C-AF85-8824F5019E72}"/>
                </a:ext>
              </a:extLst>
            </p:cNvPr>
            <p:cNvPicPr>
              <a:picLocks noChangeAspect="1"/>
            </p:cNvPicPr>
            <p:nvPr/>
          </p:nvPicPr>
          <p:blipFill>
            <a:blip r:embed="rId3" cstate="print">
              <a:extLst>
                <a:ext uri="{28A0092B-C50C-407E-A947-70E740481C1C}">
                  <a14:useLocalDpi xmlns:a14="http://schemas.microsoft.com/office/drawing/2010/main" val="0"/>
                </a:ext>
              </a:extLst>
            </a:blip>
            <a:srcRect l="46598" b="34630"/>
            <a:stretch>
              <a:fillRect/>
            </a:stretch>
          </p:blipFill>
          <p:spPr>
            <a:xfrm>
              <a:off x="1371601" y="834611"/>
              <a:ext cx="4853476" cy="4197763"/>
            </a:xfrm>
            <a:custGeom>
              <a:avLst/>
              <a:gdLst>
                <a:gd name="connsiteX0" fmla="*/ 2136301 w 5183384"/>
                <a:gd name="connsiteY0" fmla="*/ 0 h 4483100"/>
                <a:gd name="connsiteX1" fmla="*/ 5183384 w 5183384"/>
                <a:gd name="connsiteY1" fmla="*/ 0 h 4483100"/>
                <a:gd name="connsiteX2" fmla="*/ 5183384 w 5183384"/>
                <a:gd name="connsiteY2" fmla="*/ 4380320 h 4483100"/>
                <a:gd name="connsiteX3" fmla="*/ 4610099 w 5183384"/>
                <a:gd name="connsiteY3" fmla="*/ 3594100 h 4483100"/>
                <a:gd name="connsiteX4" fmla="*/ 3975099 w 5183384"/>
                <a:gd name="connsiteY4" fmla="*/ 4051300 h 4483100"/>
                <a:gd name="connsiteX5" fmla="*/ 3721099 w 5183384"/>
                <a:gd name="connsiteY5" fmla="*/ 4152900 h 4483100"/>
                <a:gd name="connsiteX6" fmla="*/ 3594099 w 5183384"/>
                <a:gd name="connsiteY6" fmla="*/ 4241800 h 4483100"/>
                <a:gd name="connsiteX7" fmla="*/ 3365499 w 5183384"/>
                <a:gd name="connsiteY7" fmla="*/ 4330700 h 4483100"/>
                <a:gd name="connsiteX8" fmla="*/ 3111499 w 5183384"/>
                <a:gd name="connsiteY8" fmla="*/ 4483100 h 4483100"/>
                <a:gd name="connsiteX9" fmla="*/ 2324099 w 5183384"/>
                <a:gd name="connsiteY9" fmla="*/ 4419600 h 4483100"/>
                <a:gd name="connsiteX10" fmla="*/ 1523999 w 5183384"/>
                <a:gd name="connsiteY10" fmla="*/ 4318000 h 4483100"/>
                <a:gd name="connsiteX11" fmla="*/ 863599 w 5183384"/>
                <a:gd name="connsiteY11" fmla="*/ 4064000 h 4483100"/>
                <a:gd name="connsiteX12" fmla="*/ 279399 w 5183384"/>
                <a:gd name="connsiteY12" fmla="*/ 3632200 h 4483100"/>
                <a:gd name="connsiteX13" fmla="*/ 0 w 5183384"/>
                <a:gd name="connsiteY13" fmla="*/ 3365500 h 4483100"/>
                <a:gd name="connsiteX14" fmla="*/ 76199 w 5183384"/>
                <a:gd name="connsiteY14" fmla="*/ 2971800 h 4483100"/>
                <a:gd name="connsiteX15" fmla="*/ 279399 w 5183384"/>
                <a:gd name="connsiteY15" fmla="*/ 2654300 h 4483100"/>
                <a:gd name="connsiteX16" fmla="*/ 622299 w 5183384"/>
                <a:gd name="connsiteY16" fmla="*/ 2667000 h 4483100"/>
                <a:gd name="connsiteX17" fmla="*/ 914399 w 5183384"/>
                <a:gd name="connsiteY17" fmla="*/ 2908300 h 4483100"/>
                <a:gd name="connsiteX18" fmla="*/ 1282699 w 5183384"/>
                <a:gd name="connsiteY18" fmla="*/ 3060700 h 4483100"/>
                <a:gd name="connsiteX19" fmla="*/ 1587499 w 5183384"/>
                <a:gd name="connsiteY19" fmla="*/ 2895600 h 4483100"/>
                <a:gd name="connsiteX20" fmla="*/ 1765299 w 5183384"/>
                <a:gd name="connsiteY20" fmla="*/ 2247900 h 4483100"/>
                <a:gd name="connsiteX21" fmla="*/ 2031999 w 5183384"/>
                <a:gd name="connsiteY21" fmla="*/ 1422400 h 4483100"/>
                <a:gd name="connsiteX22" fmla="*/ 2641599 w 5183384"/>
                <a:gd name="connsiteY22" fmla="*/ 838200 h 448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83384" h="4483100">
                  <a:moveTo>
                    <a:pt x="2136301" y="0"/>
                  </a:moveTo>
                  <a:lnTo>
                    <a:pt x="5183384" y="0"/>
                  </a:lnTo>
                  <a:lnTo>
                    <a:pt x="5183384" y="4380320"/>
                  </a:lnTo>
                  <a:lnTo>
                    <a:pt x="4610099" y="3594100"/>
                  </a:lnTo>
                  <a:lnTo>
                    <a:pt x="3975099" y="4051300"/>
                  </a:lnTo>
                  <a:lnTo>
                    <a:pt x="3721099" y="4152900"/>
                  </a:lnTo>
                  <a:lnTo>
                    <a:pt x="3594099" y="4241800"/>
                  </a:lnTo>
                  <a:lnTo>
                    <a:pt x="3365499" y="4330700"/>
                  </a:lnTo>
                  <a:lnTo>
                    <a:pt x="3111499" y="4483100"/>
                  </a:lnTo>
                  <a:lnTo>
                    <a:pt x="2324099" y="4419600"/>
                  </a:lnTo>
                  <a:lnTo>
                    <a:pt x="1523999" y="4318000"/>
                  </a:lnTo>
                  <a:lnTo>
                    <a:pt x="863599" y="4064000"/>
                  </a:lnTo>
                  <a:lnTo>
                    <a:pt x="279399" y="3632200"/>
                  </a:lnTo>
                  <a:lnTo>
                    <a:pt x="0" y="3365500"/>
                  </a:lnTo>
                  <a:lnTo>
                    <a:pt x="76199" y="2971800"/>
                  </a:lnTo>
                  <a:lnTo>
                    <a:pt x="279399" y="2654300"/>
                  </a:lnTo>
                  <a:lnTo>
                    <a:pt x="622299" y="2667000"/>
                  </a:lnTo>
                  <a:lnTo>
                    <a:pt x="914399" y="2908300"/>
                  </a:lnTo>
                  <a:lnTo>
                    <a:pt x="1282699" y="3060700"/>
                  </a:lnTo>
                  <a:lnTo>
                    <a:pt x="1587499" y="2895600"/>
                  </a:lnTo>
                  <a:lnTo>
                    <a:pt x="1765299" y="2247900"/>
                  </a:lnTo>
                  <a:lnTo>
                    <a:pt x="2031999" y="1422400"/>
                  </a:lnTo>
                  <a:lnTo>
                    <a:pt x="2641599" y="838200"/>
                  </a:lnTo>
                  <a:close/>
                </a:path>
              </a:pathLst>
            </a:custGeom>
          </p:spPr>
        </p:pic>
        <p:sp>
          <p:nvSpPr>
            <p:cNvPr id="7" name="文本框 6">
              <a:extLst>
                <a:ext uri="{FF2B5EF4-FFF2-40B4-BE49-F238E27FC236}">
                  <a16:creationId xmlns:a16="http://schemas.microsoft.com/office/drawing/2014/main" id="{A6706FA1-EB65-4BDE-8D76-4D75E321F4F0}"/>
                </a:ext>
              </a:extLst>
            </p:cNvPr>
            <p:cNvSpPr txBox="1"/>
            <p:nvPr/>
          </p:nvSpPr>
          <p:spPr>
            <a:xfrm>
              <a:off x="3237816" y="3352654"/>
              <a:ext cx="1969184" cy="615553"/>
            </a:xfrm>
            <a:prstGeom prst="rect">
              <a:avLst/>
            </a:prstGeom>
            <a:noFill/>
          </p:spPr>
          <p:txBody>
            <a:bodyPr wrap="square" rtlCol="0">
              <a:spAutoFit/>
              <a:scene3d>
                <a:camera prst="orthographicFront"/>
                <a:lightRig rig="threePt" dir="t"/>
              </a:scene3d>
              <a:sp3d contourW="12700"/>
            </a:bodyPr>
            <a:lstStyle/>
            <a:p>
              <a:pPr algn="ctr"/>
              <a:r>
                <a:rPr lang="en-US" altLang="zh-CN" sz="2400" dirty="0">
                  <a:solidFill>
                    <a:srgbClr val="7030A0"/>
                  </a:solidFill>
                  <a:latin typeface="Arial" pitchFamily="34" charset="0"/>
                  <a:ea typeface="小美好体" panose="02010601030101010101" pitchFamily="2" charset="-122"/>
                  <a:cs typeface="Arial" pitchFamily="34" charset="0"/>
                </a:rPr>
                <a:t>Ba đoạn</a:t>
              </a:r>
              <a:endParaRPr lang="zh-CN" altLang="en-US" sz="2400" dirty="0">
                <a:solidFill>
                  <a:srgbClr val="7030A0"/>
                </a:solidFill>
                <a:latin typeface="Arial" pitchFamily="34" charset="0"/>
                <a:ea typeface="小美好体" panose="02010601030101010101" pitchFamily="2" charset="-122"/>
                <a:cs typeface="Arial" pitchFamily="34" charset="0"/>
              </a:endParaRPr>
            </a:p>
          </p:txBody>
        </p:sp>
      </p:grpSp>
      <p:pic>
        <p:nvPicPr>
          <p:cNvPr id="9" name="图片 8">
            <a:extLst>
              <a:ext uri="{FF2B5EF4-FFF2-40B4-BE49-F238E27FC236}">
                <a16:creationId xmlns:a16="http://schemas.microsoft.com/office/drawing/2014/main" id="{193CC1ED-39BF-405A-9AE0-543ED5E662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1940" y="1127868"/>
            <a:ext cx="598112" cy="640646"/>
          </a:xfrm>
          <a:prstGeom prst="rect">
            <a:avLst/>
          </a:prstGeom>
        </p:spPr>
      </p:pic>
      <p:pic>
        <p:nvPicPr>
          <p:cNvPr id="10" name="图片 9">
            <a:extLst>
              <a:ext uri="{FF2B5EF4-FFF2-40B4-BE49-F238E27FC236}">
                <a16:creationId xmlns:a16="http://schemas.microsoft.com/office/drawing/2014/main" id="{2C3BBAAE-5E12-40E1-9131-EAEF7CFCE0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1940" y="2237381"/>
            <a:ext cx="598112" cy="640646"/>
          </a:xfrm>
          <a:prstGeom prst="rect">
            <a:avLst/>
          </a:prstGeom>
        </p:spPr>
      </p:pic>
      <p:pic>
        <p:nvPicPr>
          <p:cNvPr id="11" name="图片 10">
            <a:extLst>
              <a:ext uri="{FF2B5EF4-FFF2-40B4-BE49-F238E27FC236}">
                <a16:creationId xmlns:a16="http://schemas.microsoft.com/office/drawing/2014/main" id="{70E98D31-476D-42C3-B0A4-F43E81716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2442" y="3276510"/>
            <a:ext cx="598112" cy="640646"/>
          </a:xfrm>
          <a:prstGeom prst="rect">
            <a:avLst/>
          </a:prstGeom>
        </p:spPr>
      </p:pic>
      <p:grpSp>
        <p:nvGrpSpPr>
          <p:cNvPr id="12" name="组合 11">
            <a:extLst>
              <a:ext uri="{FF2B5EF4-FFF2-40B4-BE49-F238E27FC236}">
                <a16:creationId xmlns:a16="http://schemas.microsoft.com/office/drawing/2014/main" id="{5D477E93-73DB-4D4D-8D4D-86AE597E596C}"/>
              </a:ext>
            </a:extLst>
          </p:cNvPr>
          <p:cNvGrpSpPr/>
          <p:nvPr/>
        </p:nvGrpSpPr>
        <p:grpSpPr>
          <a:xfrm flipH="1">
            <a:off x="4216654" y="1132977"/>
            <a:ext cx="4727320" cy="804818"/>
            <a:chOff x="6958439" y="5124904"/>
            <a:chExt cx="3426821" cy="1073089"/>
          </a:xfrm>
        </p:grpSpPr>
        <p:sp>
          <p:nvSpPr>
            <p:cNvPr id="13" name="文本框 12">
              <a:extLst>
                <a:ext uri="{FF2B5EF4-FFF2-40B4-BE49-F238E27FC236}">
                  <a16:creationId xmlns:a16="http://schemas.microsoft.com/office/drawing/2014/main" id="{A17A10FF-4FF7-43AF-B413-C742F6E7EC97}"/>
                </a:ext>
              </a:extLst>
            </p:cNvPr>
            <p:cNvSpPr txBox="1"/>
            <p:nvPr/>
          </p:nvSpPr>
          <p:spPr>
            <a:xfrm>
              <a:off x="6958439" y="5664514"/>
              <a:ext cx="3412307" cy="533479"/>
            </a:xfrm>
            <a:prstGeom prst="rect">
              <a:avLst/>
            </a:prstGeom>
            <a:noFill/>
          </p:spPr>
          <p:txBody>
            <a:bodyPr wrap="square" rtlCol="0">
              <a:spAutoFit/>
              <a:scene3d>
                <a:camera prst="orthographicFront"/>
                <a:lightRig rig="threePt" dir="t"/>
              </a:scene3d>
              <a:sp3d contourW="12700"/>
            </a:bodyPr>
            <a:lstStyle/>
            <a:p>
              <a:r>
                <a:rPr lang="en-US" altLang="zh-CN" sz="2000" dirty="0">
                  <a:solidFill>
                    <a:srgbClr val="1D02BE"/>
                  </a:solidFill>
                  <a:latin typeface="Arial" pitchFamily="34" charset="0"/>
                  <a:ea typeface="小美好体" panose="02010601030101010101" pitchFamily="2" charset="-122"/>
                  <a:cs typeface="Arial" pitchFamily="34" charset="0"/>
                </a:rPr>
                <a:t>Từ </a:t>
              </a:r>
              <a:r>
                <a:rPr lang="nl-NL" sz="2000" dirty="0">
                  <a:solidFill>
                    <a:srgbClr val="1D02BE"/>
                  </a:solidFill>
                  <a:latin typeface="Arial" pitchFamily="34" charset="0"/>
                  <a:cs typeface="Arial" pitchFamily="34" charset="0"/>
                </a:rPr>
                <a:t>đầu đến</a:t>
              </a:r>
              <a:r>
                <a:rPr lang="nl-NL" sz="2000" dirty="0">
                  <a:solidFill>
                    <a:srgbClr val="1D02BE"/>
                  </a:solidFill>
                </a:rPr>
                <a:t>.....sân nhà </a:t>
              </a:r>
              <a:endParaRPr lang="en-US" altLang="zh-CN" sz="2000" dirty="0">
                <a:solidFill>
                  <a:srgbClr val="1D02BE"/>
                </a:solidFill>
                <a:latin typeface="小美好体" panose="02010601030101010101" pitchFamily="2" charset="-122"/>
                <a:ea typeface="小美好体" panose="02010601030101010101" pitchFamily="2" charset="-122"/>
                <a:cs typeface="Angsana New" panose="02020603050405020304" pitchFamily="18" charset="-34"/>
              </a:endParaRPr>
            </a:p>
          </p:txBody>
        </p:sp>
        <p:sp>
          <p:nvSpPr>
            <p:cNvPr id="14" name="文本框 13">
              <a:extLst>
                <a:ext uri="{FF2B5EF4-FFF2-40B4-BE49-F238E27FC236}">
                  <a16:creationId xmlns:a16="http://schemas.microsoft.com/office/drawing/2014/main" id="{7AC39242-F649-4BA5-ADD0-E0932420975A}"/>
                </a:ext>
              </a:extLst>
            </p:cNvPr>
            <p:cNvSpPr txBox="1"/>
            <p:nvPr/>
          </p:nvSpPr>
          <p:spPr>
            <a:xfrm>
              <a:off x="9549541" y="5124904"/>
              <a:ext cx="835719" cy="533479"/>
            </a:xfrm>
            <a:prstGeom prst="rect">
              <a:avLst/>
            </a:prstGeom>
            <a:noFill/>
          </p:spPr>
          <p:txBody>
            <a:bodyPr wrap="none" rtlCol="0">
              <a:spAutoFit/>
              <a:scene3d>
                <a:camera prst="orthographicFront"/>
                <a:lightRig rig="threePt" dir="t"/>
              </a:scene3d>
              <a:sp3d contourW="12700"/>
            </a:bodyPr>
            <a:lstStyle/>
            <a:p>
              <a:r>
                <a:rPr lang="en-US" altLang="zh-CN" sz="2000" dirty="0">
                  <a:solidFill>
                    <a:srgbClr val="C00000"/>
                  </a:solidFill>
                  <a:latin typeface="Arial" pitchFamily="34" charset="0"/>
                  <a:ea typeface="小美好体" panose="02010601030101010101" pitchFamily="2" charset="-122"/>
                  <a:cs typeface="Arial" pitchFamily="34" charset="0"/>
                </a:rPr>
                <a:t>Đoạn 1: </a:t>
              </a:r>
              <a:endParaRPr lang="zh-CN" altLang="en-US" sz="2000" dirty="0">
                <a:solidFill>
                  <a:srgbClr val="C00000"/>
                </a:solidFill>
                <a:latin typeface="Arial" pitchFamily="34" charset="0"/>
                <a:ea typeface="小美好体" panose="02010601030101010101" pitchFamily="2" charset="-122"/>
                <a:cs typeface="Arial" pitchFamily="34" charset="0"/>
              </a:endParaRPr>
            </a:p>
          </p:txBody>
        </p:sp>
      </p:grpSp>
      <p:grpSp>
        <p:nvGrpSpPr>
          <p:cNvPr id="15" name="组合 14">
            <a:extLst>
              <a:ext uri="{FF2B5EF4-FFF2-40B4-BE49-F238E27FC236}">
                <a16:creationId xmlns:a16="http://schemas.microsoft.com/office/drawing/2014/main" id="{09453515-16E9-4FBE-87FB-3CF2F20E7367}"/>
              </a:ext>
            </a:extLst>
          </p:cNvPr>
          <p:cNvGrpSpPr/>
          <p:nvPr/>
        </p:nvGrpSpPr>
        <p:grpSpPr>
          <a:xfrm flipH="1">
            <a:off x="4319866" y="2181056"/>
            <a:ext cx="4395507" cy="657440"/>
            <a:chOff x="6958439" y="5321408"/>
            <a:chExt cx="3472187" cy="876586"/>
          </a:xfrm>
        </p:grpSpPr>
        <p:sp>
          <p:nvSpPr>
            <p:cNvPr id="16" name="文本框 15">
              <a:extLst>
                <a:ext uri="{FF2B5EF4-FFF2-40B4-BE49-F238E27FC236}">
                  <a16:creationId xmlns:a16="http://schemas.microsoft.com/office/drawing/2014/main" id="{6FA35909-1BC9-4618-8465-5C5AA8A9B71F}"/>
                </a:ext>
              </a:extLst>
            </p:cNvPr>
            <p:cNvSpPr txBox="1"/>
            <p:nvPr/>
          </p:nvSpPr>
          <p:spPr>
            <a:xfrm>
              <a:off x="6958439" y="5664514"/>
              <a:ext cx="3412307" cy="533480"/>
            </a:xfrm>
            <a:prstGeom prst="rect">
              <a:avLst/>
            </a:prstGeom>
            <a:noFill/>
          </p:spPr>
          <p:txBody>
            <a:bodyPr wrap="square" rtlCol="0">
              <a:spAutoFit/>
              <a:scene3d>
                <a:camera prst="orthographicFront"/>
                <a:lightRig rig="threePt" dir="t"/>
              </a:scene3d>
              <a:sp3d contourW="12700"/>
            </a:bodyPr>
            <a:lstStyle/>
            <a:p>
              <a:endParaRPr lang="en-US" altLang="zh-CN" sz="20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sp>
          <p:nvSpPr>
            <p:cNvPr id="17" name="文本框 16">
              <a:extLst>
                <a:ext uri="{FF2B5EF4-FFF2-40B4-BE49-F238E27FC236}">
                  <a16:creationId xmlns:a16="http://schemas.microsoft.com/office/drawing/2014/main" id="{A33671FC-AFAC-4D35-942C-612D5AA413EB}"/>
                </a:ext>
              </a:extLst>
            </p:cNvPr>
            <p:cNvSpPr txBox="1"/>
            <p:nvPr/>
          </p:nvSpPr>
          <p:spPr>
            <a:xfrm>
              <a:off x="9428748" y="5321408"/>
              <a:ext cx="1001878" cy="533480"/>
            </a:xfrm>
            <a:prstGeom prst="rect">
              <a:avLst/>
            </a:prstGeom>
            <a:noFill/>
          </p:spPr>
          <p:txBody>
            <a:bodyPr wrap="none" rtlCol="0">
              <a:spAutoFit/>
              <a:scene3d>
                <a:camera prst="orthographicFront"/>
                <a:lightRig rig="threePt" dir="t"/>
              </a:scene3d>
              <a:sp3d contourW="12700"/>
            </a:bodyPr>
            <a:lstStyle/>
            <a:p>
              <a:r>
                <a:rPr lang="en-US" altLang="zh-CN" sz="2000" dirty="0">
                  <a:solidFill>
                    <a:srgbClr val="C00000"/>
                  </a:solidFill>
                  <a:latin typeface="Arial" pitchFamily="34" charset="0"/>
                  <a:ea typeface="小美好体" panose="02010601030101010101" pitchFamily="2" charset="-122"/>
                  <a:cs typeface="Arial" pitchFamily="34" charset="0"/>
                </a:rPr>
                <a:t>Đoạn 2</a:t>
              </a:r>
              <a:r>
                <a:rPr lang="en-US" altLang="zh-CN" sz="2000" dirty="0">
                  <a:solidFill>
                    <a:srgbClr val="C00000"/>
                  </a:solidFill>
                  <a:latin typeface="小美好体" panose="02010601030101010101" pitchFamily="2" charset="-122"/>
                  <a:ea typeface="小美好体" panose="02010601030101010101" pitchFamily="2" charset="-122"/>
                </a:rPr>
                <a:t>: </a:t>
              </a:r>
              <a:endParaRPr lang="zh-CN" altLang="en-US" sz="2000" dirty="0">
                <a:solidFill>
                  <a:srgbClr val="C00000"/>
                </a:solidFill>
                <a:latin typeface="小美好体" panose="02010601030101010101" pitchFamily="2" charset="-122"/>
                <a:ea typeface="小美好体" panose="02010601030101010101" pitchFamily="2" charset="-122"/>
              </a:endParaRPr>
            </a:p>
          </p:txBody>
        </p:sp>
      </p:grpSp>
      <p:grpSp>
        <p:nvGrpSpPr>
          <p:cNvPr id="18" name="组合 17">
            <a:extLst>
              <a:ext uri="{FF2B5EF4-FFF2-40B4-BE49-F238E27FC236}">
                <a16:creationId xmlns:a16="http://schemas.microsoft.com/office/drawing/2014/main" id="{F41547C9-DD9E-41E4-8A69-C4A9B2746DBF}"/>
              </a:ext>
            </a:extLst>
          </p:cNvPr>
          <p:cNvGrpSpPr/>
          <p:nvPr/>
        </p:nvGrpSpPr>
        <p:grpSpPr>
          <a:xfrm flipH="1">
            <a:off x="4369133" y="3179022"/>
            <a:ext cx="3012741" cy="1084018"/>
            <a:chOff x="6958439" y="5251904"/>
            <a:chExt cx="3426821" cy="1445357"/>
          </a:xfrm>
        </p:grpSpPr>
        <p:sp>
          <p:nvSpPr>
            <p:cNvPr id="19" name="文本框 18">
              <a:extLst>
                <a:ext uri="{FF2B5EF4-FFF2-40B4-BE49-F238E27FC236}">
                  <a16:creationId xmlns:a16="http://schemas.microsoft.com/office/drawing/2014/main" id="{B8CF6691-4914-41DF-B775-9F7AC348FCC9}"/>
                </a:ext>
              </a:extLst>
            </p:cNvPr>
            <p:cNvSpPr txBox="1"/>
            <p:nvPr/>
          </p:nvSpPr>
          <p:spPr>
            <a:xfrm>
              <a:off x="6958439" y="5753414"/>
              <a:ext cx="3412306" cy="943847"/>
            </a:xfrm>
            <a:prstGeom prst="rect">
              <a:avLst/>
            </a:prstGeom>
            <a:noFill/>
          </p:spPr>
          <p:txBody>
            <a:bodyPr wrap="square" rtlCol="0">
              <a:spAutoFit/>
              <a:scene3d>
                <a:camera prst="orthographicFront"/>
                <a:lightRig rig="threePt" dir="t"/>
              </a:scene3d>
              <a:sp3d contourW="12700"/>
            </a:bodyPr>
            <a:lstStyle/>
            <a:p>
              <a:r>
                <a:rPr lang="en-US" altLang="zh-CN" sz="2000" dirty="0">
                  <a:solidFill>
                    <a:srgbClr val="1D02BE"/>
                  </a:solidFill>
                  <a:latin typeface="Arial" pitchFamily="34" charset="0"/>
                  <a:ea typeface="小美好体" panose="02010601030101010101" pitchFamily="2" charset="-122"/>
                  <a:cs typeface="Arial" pitchFamily="34" charset="0"/>
                </a:rPr>
                <a:t>Con quên mất…của mẹ</a:t>
              </a:r>
            </a:p>
          </p:txBody>
        </p:sp>
        <p:sp>
          <p:nvSpPr>
            <p:cNvPr id="20" name="文本框 19">
              <a:extLst>
                <a:ext uri="{FF2B5EF4-FFF2-40B4-BE49-F238E27FC236}">
                  <a16:creationId xmlns:a16="http://schemas.microsoft.com/office/drawing/2014/main" id="{70DB365D-45D1-4A47-83FF-59A3120B82E5}"/>
                </a:ext>
              </a:extLst>
            </p:cNvPr>
            <p:cNvSpPr txBox="1"/>
            <p:nvPr/>
          </p:nvSpPr>
          <p:spPr>
            <a:xfrm>
              <a:off x="8788241" y="5251904"/>
              <a:ext cx="1597019" cy="533480"/>
            </a:xfrm>
            <a:prstGeom prst="rect">
              <a:avLst/>
            </a:prstGeom>
            <a:noFill/>
          </p:spPr>
          <p:txBody>
            <a:bodyPr wrap="none" rtlCol="0">
              <a:spAutoFit/>
              <a:scene3d>
                <a:camera prst="orthographicFront"/>
                <a:lightRig rig="threePt" dir="t"/>
              </a:scene3d>
              <a:sp3d contourW="12700"/>
            </a:bodyPr>
            <a:lstStyle/>
            <a:p>
              <a:r>
                <a:rPr lang="en-US" altLang="zh-CN" sz="2000" dirty="0">
                  <a:solidFill>
                    <a:srgbClr val="C00000"/>
                  </a:solidFill>
                  <a:latin typeface="Arial" pitchFamily="34" charset="0"/>
                  <a:ea typeface="小美好体" panose="02010601030101010101" pitchFamily="2" charset="-122"/>
                  <a:cs typeface="Arial" pitchFamily="34" charset="0"/>
                </a:rPr>
                <a:t>Đoạn 3:</a:t>
              </a:r>
              <a:r>
                <a:rPr lang="en-US" altLang="zh-CN" sz="1800" dirty="0">
                  <a:solidFill>
                    <a:prstClr val="black">
                      <a:lumMod val="85000"/>
                      <a:lumOff val="15000"/>
                    </a:prstClr>
                  </a:solidFill>
                  <a:latin typeface="小美好体" panose="02010601030101010101" pitchFamily="2" charset="-122"/>
                  <a:ea typeface="小美好体" panose="02010601030101010101" pitchFamily="2" charset="-122"/>
                </a:rPr>
                <a:t> </a:t>
              </a:r>
              <a:endParaRPr lang="zh-CN" altLang="en-US" sz="1800" dirty="0">
                <a:solidFill>
                  <a:prstClr val="black">
                    <a:lumMod val="85000"/>
                    <a:lumOff val="15000"/>
                  </a:prstClr>
                </a:solidFill>
                <a:latin typeface="小美好体" panose="02010601030101010101" pitchFamily="2" charset="-122"/>
                <a:ea typeface="小美好体" panose="02010601030101010101" pitchFamily="2" charset="-122"/>
              </a:endParaRPr>
            </a:p>
          </p:txBody>
        </p:sp>
      </p:grpSp>
      <p:sp>
        <p:nvSpPr>
          <p:cNvPr id="21" name="文本框 20">
            <a:extLst>
              <a:ext uri="{FF2B5EF4-FFF2-40B4-BE49-F238E27FC236}">
                <a16:creationId xmlns:a16="http://schemas.microsoft.com/office/drawing/2014/main" id="{361EDFF9-E020-4E1A-959A-8FB5AFD747C8}"/>
              </a:ext>
            </a:extLst>
          </p:cNvPr>
          <p:cNvSpPr txBox="1"/>
          <p:nvPr/>
        </p:nvSpPr>
        <p:spPr>
          <a:xfrm>
            <a:off x="1174417" y="216909"/>
            <a:ext cx="2130758" cy="530915"/>
          </a:xfrm>
          <a:prstGeom prst="rect">
            <a:avLst/>
          </a:prstGeom>
          <a:noFill/>
        </p:spPr>
        <p:txBody>
          <a:bodyPr wrap="squar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3000" b="0" dirty="0">
                <a:ln w="15875">
                  <a:noFill/>
                  <a:prstDash val="solid"/>
                </a:ln>
                <a:solidFill>
                  <a:srgbClr val="FF0000"/>
                </a:solidFill>
                <a:effectLst/>
                <a:latin typeface="Arial" pitchFamily="34" charset="0"/>
                <a:cs typeface="Arial" pitchFamily="34" charset="0"/>
              </a:rPr>
              <a:t>Chia đoạn</a:t>
            </a:r>
            <a:endParaRPr lang="zh-CN" altLang="en-US" sz="3000" b="0" dirty="0">
              <a:ln w="15875">
                <a:noFill/>
                <a:prstDash val="solid"/>
              </a:ln>
              <a:solidFill>
                <a:srgbClr val="FF0000"/>
              </a:solidFill>
              <a:effectLst/>
              <a:latin typeface="Arial" pitchFamily="34" charset="0"/>
              <a:cs typeface="Arial" pitchFamily="34" charset="0"/>
            </a:endParaRPr>
          </a:p>
        </p:txBody>
      </p:sp>
      <p:pic>
        <p:nvPicPr>
          <p:cNvPr id="22" name="图片 21">
            <a:extLst>
              <a:ext uri="{FF2B5EF4-FFF2-40B4-BE49-F238E27FC236}">
                <a16:creationId xmlns:a16="http://schemas.microsoft.com/office/drawing/2014/main" id="{0430E527-1244-43FE-99F7-1E92C966A8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sp>
        <p:nvSpPr>
          <p:cNvPr id="4" name="Rectangle 3"/>
          <p:cNvSpPr/>
          <p:nvPr/>
        </p:nvSpPr>
        <p:spPr>
          <a:xfrm>
            <a:off x="4333595" y="2522637"/>
            <a:ext cx="2728632" cy="400110"/>
          </a:xfrm>
          <a:prstGeom prst="rect">
            <a:avLst/>
          </a:prstGeom>
        </p:spPr>
        <p:txBody>
          <a:bodyPr wrap="none">
            <a:spAutoFit/>
          </a:bodyPr>
          <a:lstStyle/>
          <a:p>
            <a:r>
              <a:rPr lang="nl-NL" sz="2000" dirty="0">
                <a:solidFill>
                  <a:srgbClr val="1D02BE"/>
                </a:solidFill>
                <a:latin typeface="Arial" pitchFamily="34" charset="0"/>
                <a:cs typeface="Arial" pitchFamily="34" charset="0"/>
              </a:rPr>
              <a:t>Con cười...... con nhé!</a:t>
            </a:r>
            <a:endParaRPr lang="en-US" sz="2000" dirty="0">
              <a:solidFill>
                <a:srgbClr val="1D02BE"/>
              </a:solidFill>
              <a:latin typeface="Arial" pitchFamily="34" charset="0"/>
              <a:cs typeface="Arial" pitchFamily="34" charset="0"/>
            </a:endParaRPr>
          </a:p>
        </p:txBody>
      </p:sp>
      <p:pic>
        <p:nvPicPr>
          <p:cNvPr id="23" name="图片 10">
            <a:extLst>
              <a:ext uri="{FF2B5EF4-FFF2-40B4-BE49-F238E27FC236}">
                <a16:creationId xmlns:a16="http://schemas.microsoft.com/office/drawing/2014/main" id="{70E98D31-476D-42C3-B0A4-F43E81716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4842" y="4019460"/>
            <a:ext cx="598112" cy="640646"/>
          </a:xfrm>
          <a:prstGeom prst="rect">
            <a:avLst/>
          </a:prstGeom>
        </p:spPr>
      </p:pic>
      <p:grpSp>
        <p:nvGrpSpPr>
          <p:cNvPr id="24" name="组合 17">
            <a:extLst>
              <a:ext uri="{FF2B5EF4-FFF2-40B4-BE49-F238E27FC236}">
                <a16:creationId xmlns:a16="http://schemas.microsoft.com/office/drawing/2014/main" id="{F41547C9-DD9E-41E4-8A69-C4A9B2746DBF}"/>
              </a:ext>
            </a:extLst>
          </p:cNvPr>
          <p:cNvGrpSpPr/>
          <p:nvPr/>
        </p:nvGrpSpPr>
        <p:grpSpPr>
          <a:xfrm flipH="1">
            <a:off x="4521534" y="3921974"/>
            <a:ext cx="2570116" cy="776243"/>
            <a:chOff x="6958439" y="5251904"/>
            <a:chExt cx="3426821" cy="1034990"/>
          </a:xfrm>
        </p:grpSpPr>
        <p:sp>
          <p:nvSpPr>
            <p:cNvPr id="25" name="文本框 18">
              <a:extLst>
                <a:ext uri="{FF2B5EF4-FFF2-40B4-BE49-F238E27FC236}">
                  <a16:creationId xmlns:a16="http://schemas.microsoft.com/office/drawing/2014/main" id="{B8CF6691-4914-41DF-B775-9F7AC348FCC9}"/>
                </a:ext>
              </a:extLst>
            </p:cNvPr>
            <p:cNvSpPr txBox="1"/>
            <p:nvPr/>
          </p:nvSpPr>
          <p:spPr>
            <a:xfrm>
              <a:off x="6958439" y="5753414"/>
              <a:ext cx="3412306" cy="533480"/>
            </a:xfrm>
            <a:prstGeom prst="rect">
              <a:avLst/>
            </a:prstGeom>
            <a:noFill/>
          </p:spPr>
          <p:txBody>
            <a:bodyPr wrap="square" rtlCol="0">
              <a:spAutoFit/>
              <a:scene3d>
                <a:camera prst="orthographicFront"/>
                <a:lightRig rig="threePt" dir="t"/>
              </a:scene3d>
              <a:sp3d contourW="12700"/>
            </a:bodyPr>
            <a:lstStyle/>
            <a:p>
              <a:r>
                <a:rPr lang="en-US" altLang="zh-CN" sz="2000" dirty="0">
                  <a:solidFill>
                    <a:srgbClr val="1D02BE"/>
                  </a:solidFill>
                  <a:latin typeface="Arial" pitchFamily="34" charset="0"/>
                  <a:ea typeface="小美好体" panose="02010601030101010101" pitchFamily="2" charset="-122"/>
                  <a:cs typeface="Arial" pitchFamily="34" charset="0"/>
                </a:rPr>
                <a:t>Đoạn còn lại</a:t>
              </a:r>
            </a:p>
          </p:txBody>
        </p:sp>
        <p:sp>
          <p:nvSpPr>
            <p:cNvPr id="26" name="文本框 19">
              <a:extLst>
                <a:ext uri="{FF2B5EF4-FFF2-40B4-BE49-F238E27FC236}">
                  <a16:creationId xmlns:a16="http://schemas.microsoft.com/office/drawing/2014/main" id="{70DB365D-45D1-4A47-83FF-59A3120B82E5}"/>
                </a:ext>
              </a:extLst>
            </p:cNvPr>
            <p:cNvSpPr txBox="1"/>
            <p:nvPr/>
          </p:nvSpPr>
          <p:spPr>
            <a:xfrm>
              <a:off x="8788241" y="5251904"/>
              <a:ext cx="1597019" cy="533480"/>
            </a:xfrm>
            <a:prstGeom prst="rect">
              <a:avLst/>
            </a:prstGeom>
            <a:noFill/>
          </p:spPr>
          <p:txBody>
            <a:bodyPr wrap="none" rtlCol="0">
              <a:spAutoFit/>
              <a:scene3d>
                <a:camera prst="orthographicFront"/>
                <a:lightRig rig="threePt" dir="t"/>
              </a:scene3d>
              <a:sp3d contourW="12700"/>
            </a:bodyPr>
            <a:lstStyle/>
            <a:p>
              <a:r>
                <a:rPr lang="en-US" altLang="zh-CN" sz="2000" dirty="0">
                  <a:solidFill>
                    <a:srgbClr val="C00000"/>
                  </a:solidFill>
                  <a:latin typeface="Arial" pitchFamily="34" charset="0"/>
                  <a:ea typeface="小美好体" panose="02010601030101010101" pitchFamily="2" charset="-122"/>
                  <a:cs typeface="Arial" pitchFamily="34" charset="0"/>
                </a:rPr>
                <a:t>Đoạn 4:</a:t>
              </a:r>
              <a:r>
                <a:rPr lang="en-US" altLang="zh-CN" sz="1800" dirty="0">
                  <a:solidFill>
                    <a:prstClr val="black">
                      <a:lumMod val="85000"/>
                      <a:lumOff val="15000"/>
                    </a:prstClr>
                  </a:solidFill>
                  <a:latin typeface="小美好体" panose="02010601030101010101" pitchFamily="2" charset="-122"/>
                  <a:ea typeface="小美好体" panose="02010601030101010101" pitchFamily="2" charset="-122"/>
                </a:rPr>
                <a:t> </a:t>
              </a:r>
              <a:endParaRPr lang="zh-CN" altLang="en-US" sz="1800" dirty="0">
                <a:solidFill>
                  <a:prstClr val="black">
                    <a:lumMod val="85000"/>
                    <a:lumOff val="15000"/>
                  </a:prstClr>
                </a:solidFill>
                <a:latin typeface="小美好体" panose="02010601030101010101" pitchFamily="2" charset="-122"/>
                <a:ea typeface="小美好体" panose="02010601030101010101" pitchFamily="2" charset="-122"/>
              </a:endParaRPr>
            </a:p>
          </p:txBody>
        </p:sp>
      </p:grpSp>
    </p:spTree>
    <p:extLst>
      <p:ext uri="{BB962C8B-B14F-4D97-AF65-F5344CB8AC3E}">
        <p14:creationId xmlns:p14="http://schemas.microsoft.com/office/powerpoint/2010/main" val="1045157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1500"/>
                            </p:stCondLst>
                            <p:childTnLst>
                              <p:par>
                                <p:cTn id="28" presetID="2" presetClass="entr" presetSubtype="2"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2"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1+#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2"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1+#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par>
                                <p:cTn id="42" presetID="21" presetClass="entr" presetSubtype="1" fill="hold" nodeType="withEffect">
                                  <p:stCondLst>
                                    <p:cond delay="0"/>
                                  </p:stCondLst>
                                  <p:childTnLst>
                                    <p:set>
                                      <p:cBhvr>
                                        <p:cTn id="43" dur="1" fill="hold">
                                          <p:stCondLst>
                                            <p:cond delay="0"/>
                                          </p:stCondLst>
                                        </p:cTn>
                                        <p:tgtEl>
                                          <p:spTgt spid="4">
                                            <p:txEl>
                                              <p:pRg st="0" end="0"/>
                                            </p:txEl>
                                          </p:spTgt>
                                        </p:tgtEl>
                                        <p:attrNameLst>
                                          <p:attrName>style.visibility</p:attrName>
                                        </p:attrNameLst>
                                      </p:cBhvr>
                                      <p:to>
                                        <p:strVal val="visible"/>
                                      </p:to>
                                    </p:set>
                                    <p:animEffect transition="in" filter="wheel(1)">
                                      <p:cBhvr>
                                        <p:cTn id="44" dur="2000"/>
                                        <p:tgtEl>
                                          <p:spTgt spid="4">
                                            <p:txEl>
                                              <p:pRg st="0" end="0"/>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childTnLst>
                          </p:cTn>
                        </p:par>
                        <p:par>
                          <p:cTn id="50" fill="hold">
                            <p:stCondLst>
                              <p:cond delay="4500"/>
                            </p:stCondLst>
                            <p:childTnLst>
                              <p:par>
                                <p:cTn id="51" presetID="2" presetClass="entr" presetSubtype="2"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1+#ppt_w/2"/>
                                          </p:val>
                                        </p:tav>
                                        <p:tav tm="100000">
                                          <p:val>
                                            <p:strVal val="#ppt_x"/>
                                          </p:val>
                                        </p:tav>
                                      </p:tavLst>
                                    </p:anim>
                                    <p:anim calcmode="lin" valueType="num">
                                      <p:cBhvr additive="base">
                                        <p:cTn id="5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0DDBAB5-213F-4E43-8E5A-6EF94618F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125"/>
            <a:ext cx="9143999" cy="5650465"/>
          </a:xfrm>
          <a:prstGeom prst="rect">
            <a:avLst/>
          </a:prstGeom>
        </p:spPr>
      </p:pic>
      <p:pic>
        <p:nvPicPr>
          <p:cNvPr id="15" name="图片 14">
            <a:extLst>
              <a:ext uri="{FF2B5EF4-FFF2-40B4-BE49-F238E27FC236}">
                <a16:creationId xmlns:a16="http://schemas.microsoft.com/office/drawing/2014/main" id="{D72F7B39-D85E-47CE-884F-99D18B5D52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sp>
        <p:nvSpPr>
          <p:cNvPr id="12" name="文本框 10">
            <a:extLst>
              <a:ext uri="{FF2B5EF4-FFF2-40B4-BE49-F238E27FC236}">
                <a16:creationId xmlns:a16="http://schemas.microsoft.com/office/drawing/2014/main" id="{EBFF67DC-F5A8-4D11-B6BA-C6AA29C6C609}"/>
              </a:ext>
            </a:extLst>
          </p:cNvPr>
          <p:cNvSpPr txBox="1"/>
          <p:nvPr/>
        </p:nvSpPr>
        <p:spPr>
          <a:xfrm>
            <a:off x="543407" y="1380467"/>
            <a:ext cx="8057183" cy="830997"/>
          </a:xfrm>
          <a:prstGeom prst="rect">
            <a:avLst/>
          </a:prstGeom>
          <a:noFill/>
        </p:spPr>
        <p:txBody>
          <a:bodyPr wrap="square" rtlCol="0">
            <a:spAutoFit/>
            <a:scene3d>
              <a:camera prst="orthographicFront"/>
              <a:lightRig rig="threePt" dir="t"/>
            </a:scene3d>
            <a:sp3d contourW="12700"/>
          </a:bodyPr>
          <a:lstStyle/>
          <a:p>
            <a:pPr algn="just"/>
            <a:r>
              <a:rPr lang="en-US" sz="1600" dirty="0">
                <a:solidFill>
                  <a:srgbClr val="1D02BE"/>
                </a:solidFill>
                <a:latin typeface="Arial" pitchFamily="34" charset="0"/>
                <a:cs typeface="Arial" pitchFamily="34" charset="0"/>
              </a:rPr>
              <a:t>       </a:t>
            </a:r>
            <a:br>
              <a:rPr lang="vi-VN" sz="1600" dirty="0">
                <a:solidFill>
                  <a:prstClr val="black"/>
                </a:solidFill>
                <a:latin typeface="Arial" pitchFamily="34" charset="0"/>
                <a:cs typeface="Arial" pitchFamily="34" charset="0"/>
              </a:rPr>
            </a:br>
            <a:br>
              <a:rPr lang="vi-VN" sz="1600" dirty="0">
                <a:solidFill>
                  <a:prstClr val="black"/>
                </a:solidFill>
                <a:latin typeface="Arial" pitchFamily="34" charset="0"/>
                <a:cs typeface="Arial" pitchFamily="34" charset="0"/>
              </a:rPr>
            </a:br>
            <a:endParaRPr lang="en-US" altLang="zh-CN" sz="1600" dirty="0">
              <a:solidFill>
                <a:srgbClr val="0070C0"/>
              </a:solidFill>
              <a:latin typeface="Arial" pitchFamily="34" charset="0"/>
              <a:ea typeface="小美好体" panose="02010601030101010101" pitchFamily="2" charset="-122"/>
              <a:cs typeface="Arial" pitchFamily="34" charset="0"/>
            </a:endParaRPr>
          </a:p>
        </p:txBody>
      </p:sp>
      <p:sp>
        <p:nvSpPr>
          <p:cNvPr id="2" name="TextBox 1"/>
          <p:cNvSpPr txBox="1"/>
          <p:nvPr/>
        </p:nvSpPr>
        <p:spPr>
          <a:xfrm>
            <a:off x="4943475" y="171450"/>
            <a:ext cx="3657115" cy="523220"/>
          </a:xfrm>
          <a:prstGeom prst="rect">
            <a:avLst/>
          </a:prstGeom>
          <a:solidFill>
            <a:schemeClr val="accent1">
              <a:lumMod val="20000"/>
              <a:lumOff val="80000"/>
            </a:schemeClr>
          </a:solidFill>
        </p:spPr>
        <p:txBody>
          <a:bodyPr wrap="square" rtlCol="0">
            <a:spAutoFit/>
          </a:bodyPr>
          <a:lstStyle/>
          <a:p>
            <a:r>
              <a:rPr lang="en-US" sz="2800" dirty="0">
                <a:solidFill>
                  <a:srgbClr val="FF0000"/>
                </a:solidFill>
                <a:latin typeface="Arial" pitchFamily="34" charset="0"/>
                <a:cs typeface="Arial" pitchFamily="34" charset="0"/>
              </a:rPr>
              <a:t>Luyện đọc  từng đoạn </a:t>
            </a:r>
          </a:p>
        </p:txBody>
      </p:sp>
      <p:sp>
        <p:nvSpPr>
          <p:cNvPr id="7" name="文本框 10">
            <a:extLst>
              <a:ext uri="{FF2B5EF4-FFF2-40B4-BE49-F238E27FC236}">
                <a16:creationId xmlns:a16="http://schemas.microsoft.com/office/drawing/2014/main" id="{EBFF67DC-F5A8-4D11-B6BA-C6AA29C6C609}"/>
              </a:ext>
            </a:extLst>
          </p:cNvPr>
          <p:cNvSpPr txBox="1"/>
          <p:nvPr/>
        </p:nvSpPr>
        <p:spPr>
          <a:xfrm>
            <a:off x="2828925" y="1066143"/>
            <a:ext cx="2619375" cy="400110"/>
          </a:xfrm>
          <a:prstGeom prst="rect">
            <a:avLst/>
          </a:prstGeom>
          <a:noFill/>
        </p:spPr>
        <p:txBody>
          <a:bodyPr wrap="square" rtlCol="0">
            <a:spAutoFit/>
            <a:scene3d>
              <a:camera prst="orthographicFront"/>
              <a:lightRig rig="threePt" dir="t"/>
            </a:scene3d>
            <a:sp3d contourW="12700"/>
          </a:bodyPr>
          <a:lstStyle/>
          <a:p>
            <a:pPr algn="ctr"/>
            <a:r>
              <a:rPr lang="en-US" altLang="zh-CN" sz="2000" dirty="0">
                <a:solidFill>
                  <a:srgbClr val="0070C0"/>
                </a:solidFill>
                <a:latin typeface="Arial" pitchFamily="34" charset="0"/>
                <a:ea typeface="小美好体" panose="02010601030101010101" pitchFamily="2" charset="-122"/>
                <a:cs typeface="Arial" pitchFamily="34" charset="0"/>
              </a:rPr>
              <a:t>Thuyền giấy</a:t>
            </a:r>
          </a:p>
        </p:txBody>
      </p:sp>
      <p:sp>
        <p:nvSpPr>
          <p:cNvPr id="8" name="文本框 10">
            <a:extLst>
              <a:ext uri="{FF2B5EF4-FFF2-40B4-BE49-F238E27FC236}">
                <a16:creationId xmlns:a16="http://schemas.microsoft.com/office/drawing/2014/main" id="{EBFF67DC-F5A8-4D11-B6BA-C6AA29C6C609}"/>
              </a:ext>
            </a:extLst>
          </p:cNvPr>
          <p:cNvSpPr txBox="1"/>
          <p:nvPr/>
        </p:nvSpPr>
        <p:spPr>
          <a:xfrm>
            <a:off x="543407" y="1380467"/>
            <a:ext cx="8057183" cy="3293209"/>
          </a:xfrm>
          <a:prstGeom prst="rect">
            <a:avLst/>
          </a:prstGeom>
          <a:noFill/>
        </p:spPr>
        <p:txBody>
          <a:bodyPr wrap="square" rtlCol="0">
            <a:spAutoFit/>
            <a:scene3d>
              <a:camera prst="orthographicFront"/>
              <a:lightRig rig="threePt" dir="t"/>
            </a:scene3d>
            <a:sp3d contourW="12700"/>
          </a:bodyPr>
          <a:lstStyle/>
          <a:p>
            <a:pPr algn="just"/>
            <a:r>
              <a:rPr lang="en-US" sz="1600" dirty="0">
                <a:solidFill>
                  <a:srgbClr val="1D02BE"/>
                </a:solidFill>
              </a:rPr>
              <a:t>	</a:t>
            </a:r>
            <a:r>
              <a:rPr lang="vi-VN" sz="1600" dirty="0">
                <a:solidFill>
                  <a:srgbClr val="1D02BE"/>
                </a:solidFill>
              </a:rPr>
              <a:t>Buổi chiều, bất chợt cơn mưa ào ào trút xuống. Con gấp những chiếc thuyền giấy xinh xinh, thả xuống dòng nước trước sân nhà. </a:t>
            </a:r>
          </a:p>
          <a:p>
            <a:pPr algn="just"/>
            <a:r>
              <a:rPr lang="en-US" sz="1600" dirty="0">
                <a:solidFill>
                  <a:srgbClr val="1D02BE"/>
                </a:solidFill>
              </a:rPr>
              <a:t>	</a:t>
            </a:r>
            <a:r>
              <a:rPr lang="vi-VN" sz="1600" dirty="0">
                <a:solidFill>
                  <a:srgbClr val="1D02BE"/>
                </a:solidFill>
              </a:rPr>
              <a:t>Con cười vui thích thú với những chiếc thuyền dập dềnh trôi.  Con gửi gắm mong ước gì trong ánh mắt trong veo dõi theo từng con thuyền giấy đang lênh đênh trên sóng nước? Con mơ làm thuyền trưởng, làm nàng tiên cá, hay là cánh chim trời dang rộng cánh bay tới những miền xa thẳm? Hãy cứ để trí tưởng tượng của mình  bay xa, con nhé!</a:t>
            </a:r>
            <a:endParaRPr lang="en-US" sz="1600" dirty="0">
              <a:solidFill>
                <a:srgbClr val="1D02BE"/>
              </a:solidFill>
            </a:endParaRPr>
          </a:p>
          <a:p>
            <a:pPr algn="just"/>
            <a:r>
              <a:rPr lang="en-US" sz="1600" dirty="0">
                <a:solidFill>
                  <a:srgbClr val="1D02BE"/>
                </a:solidFill>
              </a:rPr>
              <a:t>	</a:t>
            </a:r>
            <a:r>
              <a:rPr lang="vi-VN" sz="1600" dirty="0">
                <a:solidFill>
                  <a:srgbClr val="1D02BE"/>
                </a:solidFill>
              </a:rPr>
              <a:t>Con quên mất cuộc đi chơi đã định, quên cả cái buồn chán vì trời mưa. Con thích thú xoè bàn tay ra hứng mưa. Những giọt nước mưa trong veo vỡ tan trong lòng bàn tay nhỏ nhắn, bắn ra những tia nước mát lạnh bám trên đầu tóc khiến con cười vang. Tiếng cười va lanh canh vào mưa, làm rộn nhịp tim vừa trở lại tuổi thơ của mẹ. </a:t>
            </a:r>
            <a:endParaRPr lang="en-US" sz="1600" dirty="0">
              <a:solidFill>
                <a:srgbClr val="1D02BE"/>
              </a:solidFill>
            </a:endParaRPr>
          </a:p>
          <a:p>
            <a:pPr algn="just"/>
            <a:r>
              <a:rPr lang="vi-VN" sz="1600" dirty="0">
                <a:solidFill>
                  <a:srgbClr val="1D02BE"/>
                </a:solidFill>
              </a:rPr>
              <a:t>Những chiếc thuyền giấy bềnh bồng đang chở ước mơ của con </a:t>
            </a:r>
            <a:r>
              <a:rPr lang="en-US" sz="1600" dirty="0">
                <a:solidFill>
                  <a:srgbClr val="1D02BE"/>
                </a:solidFill>
              </a:rPr>
              <a:t>đ</a:t>
            </a:r>
            <a:r>
              <a:rPr lang="vi-VN" sz="1600" dirty="0">
                <a:solidFill>
                  <a:srgbClr val="1D02BE"/>
                </a:solidFill>
              </a:rPr>
              <a:t>i xa...</a:t>
            </a:r>
            <a:endParaRPr lang="en-US" sz="1600" dirty="0">
              <a:solidFill>
                <a:srgbClr val="1D02BE"/>
              </a:solidFill>
            </a:endParaRPr>
          </a:p>
          <a:p>
            <a:r>
              <a:rPr lang="en-US" sz="1600" dirty="0">
                <a:solidFill>
                  <a:srgbClr val="1D02BE"/>
                </a:solidFill>
              </a:rPr>
              <a:t>                                                                                  </a:t>
            </a:r>
            <a:r>
              <a:rPr lang="vi-VN" sz="1600" dirty="0">
                <a:solidFill>
                  <a:srgbClr val="1D02BE"/>
                </a:solidFill>
              </a:rPr>
              <a:t>Trương Huỳnh Như Trân</a:t>
            </a:r>
            <a:endParaRPr lang="en-US" sz="1600" dirty="0">
              <a:solidFill>
                <a:srgbClr val="1D02BE"/>
              </a:solidFill>
            </a:endParaRPr>
          </a:p>
        </p:txBody>
      </p:sp>
    </p:spTree>
    <p:extLst>
      <p:ext uri="{BB962C8B-B14F-4D97-AF65-F5344CB8AC3E}">
        <p14:creationId xmlns:p14="http://schemas.microsoft.com/office/powerpoint/2010/main" val="45541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par>
                                <p:cTn id="15" presetID="21"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0DDBAB5-213F-4E43-8E5A-6EF94618F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125"/>
            <a:ext cx="9143999" cy="5650465"/>
          </a:xfrm>
          <a:prstGeom prst="rect">
            <a:avLst/>
          </a:prstGeom>
        </p:spPr>
      </p:pic>
      <p:pic>
        <p:nvPicPr>
          <p:cNvPr id="15" name="图片 14">
            <a:extLst>
              <a:ext uri="{FF2B5EF4-FFF2-40B4-BE49-F238E27FC236}">
                <a16:creationId xmlns:a16="http://schemas.microsoft.com/office/drawing/2014/main" id="{D72F7B39-D85E-47CE-884F-99D18B5D52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sp>
        <p:nvSpPr>
          <p:cNvPr id="2" name="TextBox 1"/>
          <p:cNvSpPr txBox="1"/>
          <p:nvPr/>
        </p:nvSpPr>
        <p:spPr>
          <a:xfrm>
            <a:off x="4943475" y="171450"/>
            <a:ext cx="3657115" cy="523220"/>
          </a:xfrm>
          <a:prstGeom prst="rect">
            <a:avLst/>
          </a:prstGeom>
          <a:solidFill>
            <a:schemeClr val="accent1">
              <a:lumMod val="20000"/>
              <a:lumOff val="80000"/>
            </a:schemeClr>
          </a:solidFill>
        </p:spPr>
        <p:txBody>
          <a:bodyPr wrap="square" rtlCol="0">
            <a:spAutoFit/>
          </a:bodyPr>
          <a:lstStyle/>
          <a:p>
            <a:r>
              <a:rPr lang="en-US" sz="2800" dirty="0">
                <a:solidFill>
                  <a:srgbClr val="FF0000"/>
                </a:solidFill>
                <a:latin typeface="Arial" pitchFamily="34" charset="0"/>
                <a:cs typeface="Arial" pitchFamily="34" charset="0"/>
              </a:rPr>
              <a:t>Thi đọc trước lớp</a:t>
            </a:r>
          </a:p>
        </p:txBody>
      </p:sp>
      <p:sp>
        <p:nvSpPr>
          <p:cNvPr id="7" name="Rectangle 6">
            <a:extLst>
              <a:ext uri="{FF2B5EF4-FFF2-40B4-BE49-F238E27FC236}">
                <a16:creationId xmlns:a16="http://schemas.microsoft.com/office/drawing/2014/main" id="{D36E2687-BAE6-493B-8729-570A5551EBE6}"/>
              </a:ext>
            </a:extLst>
          </p:cNvPr>
          <p:cNvSpPr/>
          <p:nvPr/>
        </p:nvSpPr>
        <p:spPr>
          <a:xfrm>
            <a:off x="1693695" y="1357160"/>
            <a:ext cx="4024744" cy="506001"/>
          </a:xfrm>
          <a:prstGeom prst="rect">
            <a:avLst/>
          </a:prstGeom>
        </p:spPr>
        <p:txBody>
          <a:bodyPr wrap="square" lIns="91226" tIns="45613" rIns="91226" bIns="45613">
            <a:spAutoFit/>
          </a:bodyPr>
          <a:lstStyle/>
          <a:p>
            <a:pPr algn="ctr">
              <a:lnSpc>
                <a:spcPct val="112000"/>
              </a:lnSpc>
              <a:buFont typeface="Arial"/>
              <a:buNone/>
              <a:defRPr/>
            </a:pPr>
            <a:r>
              <a:rPr lang="en-US" altLang="zh-CN" sz="2400" b="1" dirty="0" err="1">
                <a:solidFill>
                  <a:srgbClr val="FF0000"/>
                </a:solidFill>
                <a:latin typeface="Arial" panose="020B0604020202020204" pitchFamily="34" charset="0"/>
                <a:ea typeface="inpin heiti" charset="-122"/>
                <a:cs typeface="Times New Roman" panose="02020603050405020304" pitchFamily="18" charset="0"/>
                <a:sym typeface="Arial"/>
              </a:rPr>
              <a:t>Tiêu</a:t>
            </a:r>
            <a:r>
              <a:rPr lang="en-US" altLang="zh-CN" sz="2400" b="1" dirty="0">
                <a:solidFill>
                  <a:srgbClr val="FF0000"/>
                </a:solidFill>
                <a:latin typeface="Arial" panose="020B0604020202020204" pitchFamily="34" charset="0"/>
                <a:ea typeface="inpin heiti" charset="-122"/>
                <a:cs typeface="Times New Roman" panose="02020603050405020304" pitchFamily="18" charset="0"/>
                <a:sym typeface="Arial"/>
              </a:rPr>
              <a:t> </a:t>
            </a:r>
            <a:r>
              <a:rPr lang="en-US" altLang="zh-CN" sz="2400" b="1" dirty="0" err="1">
                <a:solidFill>
                  <a:srgbClr val="FF0000"/>
                </a:solidFill>
                <a:latin typeface="Arial" panose="020B0604020202020204" pitchFamily="34" charset="0"/>
                <a:ea typeface="inpin heiti" charset="-122"/>
                <a:cs typeface="Times New Roman" panose="02020603050405020304" pitchFamily="18" charset="0"/>
                <a:sym typeface="Arial"/>
              </a:rPr>
              <a:t>chí</a:t>
            </a:r>
            <a:r>
              <a:rPr lang="en-US" altLang="zh-CN" sz="2400" b="1" dirty="0">
                <a:solidFill>
                  <a:srgbClr val="FF0000"/>
                </a:solidFill>
                <a:latin typeface="Arial" panose="020B0604020202020204" pitchFamily="34" charset="0"/>
                <a:ea typeface="inpin heiti" charset="-122"/>
                <a:cs typeface="Times New Roman" panose="02020603050405020304" pitchFamily="18" charset="0"/>
                <a:sym typeface="Arial"/>
              </a:rPr>
              <a:t> </a:t>
            </a:r>
            <a:r>
              <a:rPr lang="en-US" altLang="zh-CN" sz="2400" b="1" dirty="0" err="1">
                <a:solidFill>
                  <a:srgbClr val="FF0000"/>
                </a:solidFill>
                <a:latin typeface="Arial" panose="020B0604020202020204" pitchFamily="34" charset="0"/>
                <a:ea typeface="inpin heiti" charset="-122"/>
                <a:cs typeface="Times New Roman" panose="02020603050405020304" pitchFamily="18" charset="0"/>
                <a:sym typeface="Arial"/>
              </a:rPr>
              <a:t>đánh</a:t>
            </a:r>
            <a:r>
              <a:rPr lang="en-US" altLang="zh-CN" sz="2400" b="1" dirty="0">
                <a:solidFill>
                  <a:srgbClr val="FF0000"/>
                </a:solidFill>
                <a:latin typeface="Arial" panose="020B0604020202020204" pitchFamily="34" charset="0"/>
                <a:ea typeface="inpin heiti" charset="-122"/>
                <a:cs typeface="Times New Roman" panose="02020603050405020304" pitchFamily="18" charset="0"/>
                <a:sym typeface="Arial"/>
              </a:rPr>
              <a:t> </a:t>
            </a:r>
            <a:r>
              <a:rPr lang="en-US" altLang="zh-CN" sz="2400" b="1" dirty="0" err="1">
                <a:solidFill>
                  <a:srgbClr val="FF0000"/>
                </a:solidFill>
                <a:latin typeface="Arial" panose="020B0604020202020204" pitchFamily="34" charset="0"/>
                <a:ea typeface="inpin heiti" charset="-122"/>
                <a:cs typeface="Times New Roman" panose="02020603050405020304" pitchFamily="18" charset="0"/>
                <a:sym typeface="Arial"/>
              </a:rPr>
              <a:t>giá</a:t>
            </a:r>
            <a:endParaRPr lang="en-US" altLang="zh-CN" sz="2400" b="1" dirty="0">
              <a:solidFill>
                <a:srgbClr val="FF0000"/>
              </a:solidFill>
              <a:latin typeface="Arial" panose="020B0604020202020204" pitchFamily="34" charset="0"/>
              <a:ea typeface="inpin heiti" charset="-122"/>
              <a:cs typeface="Times New Roman" panose="02020603050405020304" pitchFamily="18" charset="0"/>
              <a:sym typeface="Arial"/>
            </a:endParaRPr>
          </a:p>
        </p:txBody>
      </p:sp>
      <p:sp>
        <p:nvSpPr>
          <p:cNvPr id="8" name="Rounded Rectangle 7">
            <a:extLst>
              <a:ext uri="{FF2B5EF4-FFF2-40B4-BE49-F238E27FC236}">
                <a16:creationId xmlns:a16="http://schemas.microsoft.com/office/drawing/2014/main" id="{C072DFFF-24C3-44E3-ADD8-CDC3FEDAE327}"/>
              </a:ext>
            </a:extLst>
          </p:cNvPr>
          <p:cNvSpPr/>
          <p:nvPr/>
        </p:nvSpPr>
        <p:spPr>
          <a:xfrm>
            <a:off x="1430059" y="2106349"/>
            <a:ext cx="3032916"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algn="ctr">
              <a:buClr>
                <a:srgbClr val="000000"/>
              </a:buClr>
              <a:buFont typeface="Arial"/>
              <a:buNone/>
              <a:defRPr/>
            </a:pPr>
            <a:endParaRPr lang="en-US" kern="0">
              <a:solidFill>
                <a:prstClr val="white"/>
              </a:solidFill>
              <a:latin typeface="Calibri"/>
              <a:sym typeface="Arial"/>
            </a:endParaRPr>
          </a:p>
        </p:txBody>
      </p:sp>
      <p:sp>
        <p:nvSpPr>
          <p:cNvPr id="9" name="Rectangle 8">
            <a:extLst>
              <a:ext uri="{FF2B5EF4-FFF2-40B4-BE49-F238E27FC236}">
                <a16:creationId xmlns:a16="http://schemas.microsoft.com/office/drawing/2014/main" id="{B48F1EBF-4EF8-44D6-8BAC-5CB5F60874C6}"/>
              </a:ext>
            </a:extLst>
          </p:cNvPr>
          <p:cNvSpPr/>
          <p:nvPr/>
        </p:nvSpPr>
        <p:spPr>
          <a:xfrm>
            <a:off x="2061447" y="2170535"/>
            <a:ext cx="2105160" cy="506001"/>
          </a:xfrm>
          <a:prstGeom prst="rect">
            <a:avLst/>
          </a:prstGeom>
        </p:spPr>
        <p:txBody>
          <a:bodyPr wrap="square" lIns="91226" tIns="45613" rIns="91226" bIns="45613">
            <a:spAutoFit/>
          </a:bodyPr>
          <a:lstStyle/>
          <a:p>
            <a:pPr>
              <a:lnSpc>
                <a:spcPct val="112000"/>
              </a:lnSpc>
              <a:buFont typeface="Arial"/>
              <a:buNone/>
              <a:defRPr/>
            </a:pPr>
            <a:r>
              <a:rPr lang="en-US" altLang="zh-CN" sz="2400" dirty="0" err="1">
                <a:solidFill>
                  <a:prstClr val="black"/>
                </a:solidFill>
                <a:latin typeface="Arial" panose="020B0604020202020204" pitchFamily="34" charset="0"/>
                <a:ea typeface="inpin heiti" charset="-122"/>
                <a:cs typeface="Times New Roman" panose="02020603050405020304" pitchFamily="18" charset="0"/>
                <a:sym typeface="Arial"/>
              </a:rPr>
              <a:t>Đọc</a:t>
            </a:r>
            <a:r>
              <a:rPr lang="en-US" altLang="zh-CN" sz="2400" dirty="0">
                <a:solidFill>
                  <a:prstClr val="black"/>
                </a:solidFill>
                <a:latin typeface="Arial" panose="020B0604020202020204" pitchFamily="34" charset="0"/>
                <a:ea typeface="inpin heiti" charset="-122"/>
                <a:cs typeface="Times New Roman" panose="02020603050405020304" pitchFamily="18" charset="0"/>
                <a:sym typeface="Arial"/>
              </a:rPr>
              <a:t> </a:t>
            </a:r>
            <a:r>
              <a:rPr lang="en-US" altLang="zh-CN" sz="2400" dirty="0" err="1">
                <a:solidFill>
                  <a:prstClr val="black"/>
                </a:solidFill>
                <a:latin typeface="Arial" panose="020B0604020202020204" pitchFamily="34" charset="0"/>
                <a:ea typeface="inpin heiti" charset="-122"/>
                <a:cs typeface="Times New Roman" panose="02020603050405020304" pitchFamily="18" charset="0"/>
                <a:sym typeface="Arial"/>
              </a:rPr>
              <a:t>đúng</a:t>
            </a:r>
            <a:endParaRPr lang="en-US" altLang="zh-CN" sz="2400" dirty="0">
              <a:solidFill>
                <a:prstClr val="black"/>
              </a:solidFill>
              <a:latin typeface="Arial" panose="020B0604020202020204" pitchFamily="34" charset="0"/>
              <a:ea typeface="inpin heiti" charset="-122"/>
              <a:cs typeface="Times New Roman" panose="02020603050405020304" pitchFamily="18" charset="0"/>
              <a:sym typeface="Arial"/>
            </a:endParaRPr>
          </a:p>
        </p:txBody>
      </p:sp>
      <p:sp>
        <p:nvSpPr>
          <p:cNvPr id="10" name="Oval 9">
            <a:extLst>
              <a:ext uri="{FF2B5EF4-FFF2-40B4-BE49-F238E27FC236}">
                <a16:creationId xmlns:a16="http://schemas.microsoft.com/office/drawing/2014/main" id="{52AF49A0-D1E9-42A6-B352-1BC6B8250B1F}"/>
              </a:ext>
            </a:extLst>
          </p:cNvPr>
          <p:cNvSpPr/>
          <p:nvPr/>
        </p:nvSpPr>
        <p:spPr>
          <a:xfrm>
            <a:off x="1487062" y="2228914"/>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algn="ctr">
              <a:buClr>
                <a:srgbClr val="000000"/>
              </a:buClr>
              <a:buFont typeface="Arial"/>
              <a:buNone/>
              <a:defRPr/>
            </a:pPr>
            <a:r>
              <a:rPr lang="en-US" sz="2400" b="1" kern="0" dirty="0">
                <a:solidFill>
                  <a:srgbClr val="0070C0"/>
                </a:solidFill>
                <a:latin typeface="Arial" panose="020B0604020202020204" pitchFamily="34" charset="0"/>
                <a:ea typeface="inpin heiti" charset="-122"/>
                <a:cs typeface="Times New Roman" panose="02020603050405020304" pitchFamily="18" charset="0"/>
                <a:sym typeface="Arial"/>
              </a:rPr>
              <a:t>1</a:t>
            </a:r>
            <a:endParaRPr lang="en-US" sz="2400" kern="0" dirty="0">
              <a:solidFill>
                <a:prstClr val="white"/>
              </a:solidFill>
              <a:latin typeface="Calibri"/>
              <a:sym typeface="Arial"/>
            </a:endParaRPr>
          </a:p>
        </p:txBody>
      </p:sp>
      <p:sp>
        <p:nvSpPr>
          <p:cNvPr id="14" name="Rounded Rectangle 9">
            <a:extLst>
              <a:ext uri="{FF2B5EF4-FFF2-40B4-BE49-F238E27FC236}">
                <a16:creationId xmlns:a16="http://schemas.microsoft.com/office/drawing/2014/main" id="{02F284FB-62D4-43B7-9B35-F41814BD6426}"/>
              </a:ext>
            </a:extLst>
          </p:cNvPr>
          <p:cNvSpPr/>
          <p:nvPr/>
        </p:nvSpPr>
        <p:spPr>
          <a:xfrm>
            <a:off x="1395334" y="2921287"/>
            <a:ext cx="3032916"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algn="ctr">
              <a:buClr>
                <a:srgbClr val="000000"/>
              </a:buClr>
              <a:buFont typeface="Arial"/>
              <a:buNone/>
              <a:defRPr/>
            </a:pPr>
            <a:endParaRPr lang="en-US" sz="1900" kern="0">
              <a:solidFill>
                <a:prstClr val="white"/>
              </a:solidFill>
              <a:latin typeface="Calibri"/>
              <a:sym typeface="Arial"/>
            </a:endParaRPr>
          </a:p>
        </p:txBody>
      </p:sp>
      <p:sp>
        <p:nvSpPr>
          <p:cNvPr id="16" name="Rectangle 15">
            <a:extLst>
              <a:ext uri="{FF2B5EF4-FFF2-40B4-BE49-F238E27FC236}">
                <a16:creationId xmlns:a16="http://schemas.microsoft.com/office/drawing/2014/main" id="{4277DA0C-0529-4A49-BFEC-5A7F6C046194}"/>
              </a:ext>
            </a:extLst>
          </p:cNvPr>
          <p:cNvSpPr/>
          <p:nvPr/>
        </p:nvSpPr>
        <p:spPr>
          <a:xfrm>
            <a:off x="2147690" y="3028226"/>
            <a:ext cx="1930023" cy="506001"/>
          </a:xfrm>
          <a:prstGeom prst="rect">
            <a:avLst/>
          </a:prstGeom>
        </p:spPr>
        <p:txBody>
          <a:bodyPr wrap="square" lIns="91226" tIns="45613" rIns="91226" bIns="45613">
            <a:spAutoFit/>
          </a:bodyPr>
          <a:lstStyle/>
          <a:p>
            <a:pPr>
              <a:lnSpc>
                <a:spcPct val="112000"/>
              </a:lnSpc>
              <a:buFont typeface="Arial"/>
              <a:buNone/>
              <a:defRPr/>
            </a:pPr>
            <a:r>
              <a:rPr lang="en-US" altLang="zh-CN" sz="2400" dirty="0" err="1">
                <a:solidFill>
                  <a:prstClr val="black"/>
                </a:solidFill>
                <a:latin typeface="Arial" panose="020B0604020202020204" pitchFamily="34" charset="0"/>
                <a:ea typeface="inpin heiti" charset="-122"/>
                <a:cs typeface="Times New Roman" panose="02020603050405020304" pitchFamily="18" charset="0"/>
                <a:sym typeface="Arial"/>
              </a:rPr>
              <a:t>Đọc</a:t>
            </a:r>
            <a:r>
              <a:rPr lang="en-US" altLang="zh-CN" sz="2400" dirty="0">
                <a:solidFill>
                  <a:prstClr val="black"/>
                </a:solidFill>
                <a:latin typeface="Arial" panose="020B0604020202020204" pitchFamily="34" charset="0"/>
                <a:ea typeface="inpin heiti" charset="-122"/>
                <a:cs typeface="Times New Roman" panose="02020603050405020304" pitchFamily="18" charset="0"/>
                <a:sym typeface="Arial"/>
              </a:rPr>
              <a:t> to, </a:t>
            </a:r>
            <a:r>
              <a:rPr lang="en-US" altLang="zh-CN" sz="2400" dirty="0" err="1">
                <a:solidFill>
                  <a:prstClr val="black"/>
                </a:solidFill>
                <a:latin typeface="Arial" panose="020B0604020202020204" pitchFamily="34" charset="0"/>
                <a:ea typeface="inpin heiti" charset="-122"/>
                <a:cs typeface="Times New Roman" panose="02020603050405020304" pitchFamily="18" charset="0"/>
                <a:sym typeface="Arial"/>
              </a:rPr>
              <a:t>rõ</a:t>
            </a:r>
            <a:endParaRPr lang="en-US" altLang="zh-CN" sz="2400" dirty="0">
              <a:solidFill>
                <a:prstClr val="black"/>
              </a:solidFill>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A990A72E-B718-4402-9DF6-6200A8C4F384}"/>
              </a:ext>
            </a:extLst>
          </p:cNvPr>
          <p:cNvSpPr/>
          <p:nvPr/>
        </p:nvSpPr>
        <p:spPr>
          <a:xfrm>
            <a:off x="1536268" y="3068614"/>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algn="ctr">
              <a:buClr>
                <a:srgbClr val="000000"/>
              </a:buClr>
              <a:buFont typeface="Arial"/>
              <a:buNone/>
              <a:defRPr/>
            </a:pPr>
            <a:r>
              <a:rPr lang="en-US" sz="2400" kern="0" dirty="0">
                <a:solidFill>
                  <a:prstClr val="black"/>
                </a:solidFill>
                <a:latin typeface="Arial" panose="020B0604020202020204" pitchFamily="34" charset="0"/>
                <a:ea typeface="inpin heiti" charset="-122"/>
                <a:cs typeface="Times New Roman" panose="02020603050405020304" pitchFamily="18" charset="0"/>
                <a:sym typeface="Arial"/>
              </a:rPr>
              <a:t>2</a:t>
            </a:r>
            <a:endParaRPr lang="en-US" sz="2400" kern="0" dirty="0">
              <a:solidFill>
                <a:prstClr val="black"/>
              </a:solidFill>
              <a:latin typeface="Calibri"/>
              <a:sym typeface="Arial"/>
            </a:endParaRPr>
          </a:p>
        </p:txBody>
      </p:sp>
      <p:sp>
        <p:nvSpPr>
          <p:cNvPr id="18" name="Rounded Rectangle 12">
            <a:extLst>
              <a:ext uri="{FF2B5EF4-FFF2-40B4-BE49-F238E27FC236}">
                <a16:creationId xmlns:a16="http://schemas.microsoft.com/office/drawing/2014/main" id="{6F78DFAB-C444-43FE-A921-7763269CE093}"/>
              </a:ext>
            </a:extLst>
          </p:cNvPr>
          <p:cNvSpPr/>
          <p:nvPr/>
        </p:nvSpPr>
        <p:spPr>
          <a:xfrm>
            <a:off x="1325884" y="3755529"/>
            <a:ext cx="368499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algn="ctr">
              <a:buClr>
                <a:srgbClr val="000000"/>
              </a:buClr>
              <a:buFont typeface="Arial"/>
              <a:buNone/>
              <a:defRPr/>
            </a:pPr>
            <a:endParaRPr lang="en-US" sz="1900" kern="0">
              <a:solidFill>
                <a:prstClr val="white"/>
              </a:solidFill>
              <a:latin typeface="Calibri"/>
              <a:sym typeface="Arial"/>
            </a:endParaRPr>
          </a:p>
        </p:txBody>
      </p:sp>
      <p:sp>
        <p:nvSpPr>
          <p:cNvPr id="19" name="Rectangle 18">
            <a:extLst>
              <a:ext uri="{FF2B5EF4-FFF2-40B4-BE49-F238E27FC236}">
                <a16:creationId xmlns:a16="http://schemas.microsoft.com/office/drawing/2014/main" id="{EE370EE3-D86E-4596-99DF-9629BAC14354}"/>
              </a:ext>
            </a:extLst>
          </p:cNvPr>
          <p:cNvSpPr/>
          <p:nvPr/>
        </p:nvSpPr>
        <p:spPr>
          <a:xfrm>
            <a:off x="1962491" y="3827764"/>
            <a:ext cx="3048386" cy="461665"/>
          </a:xfrm>
          <a:prstGeom prst="rect">
            <a:avLst/>
          </a:prstGeom>
        </p:spPr>
        <p:txBody>
          <a:bodyPr wrap="square" lIns="91226" tIns="45613" rIns="91226" bIns="45613">
            <a:spAutoFit/>
          </a:bodyPr>
          <a:lstStyle/>
          <a:p>
            <a:pPr>
              <a:buClr>
                <a:srgbClr val="000000"/>
              </a:buClr>
              <a:buFont typeface="Arial"/>
              <a:buNone/>
              <a:defRPr/>
            </a:pPr>
            <a:r>
              <a:rPr lang="en-US" altLang="zh-CN" sz="2400" dirty="0" err="1">
                <a:solidFill>
                  <a:prstClr val="black"/>
                </a:solidFill>
                <a:latin typeface="Arial" panose="020B0604020202020204" pitchFamily="34" charset="0"/>
                <a:ea typeface="微软雅黑" panose="020B0503020204020204" pitchFamily="34" charset="-122"/>
                <a:cs typeface="Arial"/>
                <a:sym typeface="Arial"/>
              </a:rPr>
              <a:t>Ngắt</a:t>
            </a:r>
            <a:r>
              <a:rPr lang="zh-CN" altLang="en-US" sz="24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400" dirty="0" err="1">
                <a:solidFill>
                  <a:prstClr val="black"/>
                </a:solidFill>
                <a:latin typeface="Arial" panose="020B0604020202020204" pitchFamily="34" charset="0"/>
                <a:ea typeface="微软雅黑" panose="020B0503020204020204" pitchFamily="34" charset="-122"/>
                <a:cs typeface="Arial"/>
                <a:sym typeface="Arial"/>
              </a:rPr>
              <a:t>nghỉ</a:t>
            </a:r>
            <a:r>
              <a:rPr lang="zh-CN" altLang="en-US" sz="24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400" dirty="0" err="1">
                <a:solidFill>
                  <a:prstClr val="black"/>
                </a:solidFill>
                <a:latin typeface="Arial" panose="020B0604020202020204" pitchFamily="34" charset="0"/>
                <a:ea typeface="微软雅黑" panose="020B0503020204020204" pitchFamily="34" charset="-122"/>
                <a:cs typeface="Arial"/>
                <a:sym typeface="Arial"/>
              </a:rPr>
              <a:t>đúng</a:t>
            </a:r>
            <a:r>
              <a:rPr lang="zh-CN" altLang="en-US" sz="2400" dirty="0">
                <a:solidFill>
                  <a:prstClr val="black"/>
                </a:solidFill>
                <a:latin typeface="Arial" panose="020B0604020202020204" pitchFamily="34" charset="0"/>
                <a:ea typeface="微软雅黑" panose="020B0503020204020204" pitchFamily="34" charset="-122"/>
                <a:cs typeface="Arial"/>
                <a:sym typeface="Arial"/>
              </a:rPr>
              <a:t> </a:t>
            </a:r>
            <a:r>
              <a:rPr lang="en-US" altLang="zh-CN" sz="2400" dirty="0" err="1">
                <a:solidFill>
                  <a:prstClr val="black"/>
                </a:solidFill>
                <a:latin typeface="Arial" panose="020B0604020202020204" pitchFamily="34" charset="0"/>
                <a:ea typeface="微软雅黑" panose="020B0503020204020204" pitchFamily="34" charset="-122"/>
                <a:cs typeface="Arial"/>
                <a:sym typeface="Arial"/>
              </a:rPr>
              <a:t>chỗ</a:t>
            </a:r>
            <a:endParaRPr lang="zh-CN" altLang="en-US" sz="2400" dirty="0">
              <a:solidFill>
                <a:prstClr val="black"/>
              </a:solidFill>
              <a:latin typeface="Arial" panose="020B0604020202020204" pitchFamily="34" charset="0"/>
              <a:ea typeface="微软雅黑" panose="020B0503020204020204" pitchFamily="34" charset="-122"/>
              <a:cs typeface="Arial"/>
              <a:sym typeface="Arial"/>
            </a:endParaRPr>
          </a:p>
        </p:txBody>
      </p:sp>
      <p:sp>
        <p:nvSpPr>
          <p:cNvPr id="20" name="Oval 19">
            <a:extLst>
              <a:ext uri="{FF2B5EF4-FFF2-40B4-BE49-F238E27FC236}">
                <a16:creationId xmlns:a16="http://schemas.microsoft.com/office/drawing/2014/main" id="{D66534FD-3E60-4D04-96DF-F45E99C77614}"/>
              </a:ext>
            </a:extLst>
          </p:cNvPr>
          <p:cNvSpPr/>
          <p:nvPr/>
        </p:nvSpPr>
        <p:spPr>
          <a:xfrm>
            <a:off x="1466818" y="3902854"/>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algn="ctr">
              <a:buClr>
                <a:srgbClr val="000000"/>
              </a:buClr>
              <a:buFont typeface="Arial"/>
              <a:buNone/>
              <a:defRPr/>
            </a:pPr>
            <a:r>
              <a:rPr lang="en-US" sz="2400" kern="0" dirty="0">
                <a:solidFill>
                  <a:prstClr val="black"/>
                </a:solidFill>
                <a:latin typeface="Arial" panose="020B0604020202020204" pitchFamily="34" charset="0"/>
                <a:ea typeface="inpin heiti" charset="-122"/>
                <a:cs typeface="Times New Roman" panose="02020603050405020304" pitchFamily="18" charset="0"/>
                <a:sym typeface="Arial"/>
              </a:rPr>
              <a:t>3</a:t>
            </a:r>
            <a:endParaRPr lang="en-US" sz="2400" kern="0" dirty="0">
              <a:solidFill>
                <a:prstClr val="black"/>
              </a:solidFill>
              <a:latin typeface="Calibri"/>
              <a:sym typeface="Arial"/>
            </a:endParaRPr>
          </a:p>
        </p:txBody>
      </p:sp>
      <p:pic>
        <p:nvPicPr>
          <p:cNvPr id="21" name="Picture 2" descr="Star Cartoon Images, Stock Photos &amp;amp; Vectors | Shutterstock">
            <a:extLst>
              <a:ext uri="{FF2B5EF4-FFF2-40B4-BE49-F238E27FC236}">
                <a16:creationId xmlns:a16="http://schemas.microsoft.com/office/drawing/2014/main" id="{1109275E-7DEE-4CA0-8459-6164AD69D942}"/>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44106" y="2047919"/>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25C5B301-8932-4A50-A9D7-FDDB2AF53430}"/>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803862" y="2768472"/>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8388DD20-5AA0-49A6-8588-F90B186CF225}"/>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10874" y="3602712"/>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121" y="2594753"/>
            <a:ext cx="2365375" cy="2275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521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par>
                                <p:cTn id="42" presetID="22" presetClass="entr" presetSubtype="4"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down)">
                                      <p:cBhvr>
                                        <p:cTn id="44" dur="500"/>
                                        <p:tgtEl>
                                          <p:spTgt spid="22"/>
                                        </p:tgtEl>
                                      </p:cBhvr>
                                    </p:animEffect>
                                  </p:childTnLst>
                                </p:cTn>
                              </p:par>
                              <p:par>
                                <p:cTn id="45" presetID="2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down)">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animBg="1"/>
      <p:bldP spid="9" grpId="0"/>
      <p:bldP spid="10" grpId="0" animBg="1"/>
      <p:bldP spid="14" grpId="0" animBg="1"/>
      <p:bldP spid="16" grpId="0"/>
      <p:bldP spid="17" grpId="0" animBg="1"/>
      <p:bldP spid="18" grpId="0" animBg="1"/>
      <p:bldP spid="19" grpId="0"/>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54244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grpSp>
        <p:nvGrpSpPr>
          <p:cNvPr id="2" name="Group 1"/>
          <p:cNvGrpSpPr/>
          <p:nvPr/>
        </p:nvGrpSpPr>
        <p:grpSpPr>
          <a:xfrm>
            <a:off x="1377738" y="1337714"/>
            <a:ext cx="5974812" cy="4235428"/>
            <a:chOff x="1377738" y="1337714"/>
            <a:chExt cx="5974812" cy="4235428"/>
          </a:xfrm>
        </p:grpSpPr>
        <p:pic>
          <p:nvPicPr>
            <p:cNvPr id="20" name="图片 1">
              <a:extLst>
                <a:ext uri="{FF2B5EF4-FFF2-40B4-BE49-F238E27FC236}">
                  <a16:creationId xmlns:a16="http://schemas.microsoft.com/office/drawing/2014/main" id="{ABEF402B-508C-4E81-ACAB-A175C2394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7738" y="1337714"/>
              <a:ext cx="5974812" cy="3048001"/>
            </a:xfrm>
            <a:prstGeom prst="rect">
              <a:avLst/>
            </a:prstGeom>
          </p:spPr>
        </p:pic>
        <p:sp>
          <p:nvSpPr>
            <p:cNvPr id="22" name="TextBox 21"/>
            <p:cNvSpPr txBox="1"/>
            <p:nvPr/>
          </p:nvSpPr>
          <p:spPr>
            <a:xfrm>
              <a:off x="1866900" y="1941595"/>
              <a:ext cx="4484765" cy="3631547"/>
            </a:xfrm>
            <a:prstGeom prst="rect">
              <a:avLst/>
            </a:prstGeom>
            <a:noFill/>
          </p:spPr>
          <p:txBody>
            <a:bodyPr wrap="square" lIns="91226" tIns="45613" rIns="91226" bIns="45613" rtlCol="0">
              <a:spAutoFit/>
            </a:bodyPr>
            <a:lstStyle/>
            <a:p>
              <a:pPr algn="ctr"/>
              <a:r>
                <a:rPr lang="en-US" sz="6000" dirty="0">
                  <a:solidFill>
                    <a:prstClr val="black"/>
                  </a:solidFill>
                  <a:latin typeface="Cooper Black" pitchFamily="18" charset="0"/>
                </a:rPr>
                <a:t>  </a:t>
              </a:r>
              <a:r>
                <a:rPr lang="en-US" sz="6000" dirty="0">
                  <a:solidFill>
                    <a:srgbClr val="FF0000"/>
                  </a:solidFill>
                  <a:latin typeface="VNI-Franko" pitchFamily="2" charset="0"/>
                </a:rPr>
                <a:t>Luyeän ñoïc hieåu</a:t>
              </a:r>
            </a:p>
            <a:p>
              <a:pPr algn="ctr"/>
              <a:endParaRPr lang="en-US" sz="5000" dirty="0">
                <a:solidFill>
                  <a:srgbClr val="FF0000"/>
                </a:solidFill>
                <a:latin typeface="VNI-Franko" pitchFamily="2" charset="0"/>
              </a:endParaRPr>
            </a:p>
            <a:p>
              <a:pPr algn="ctr"/>
              <a:endParaRPr lang="en-US" sz="6000" dirty="0">
                <a:solidFill>
                  <a:srgbClr val="FF0000"/>
                </a:solidFill>
                <a:latin typeface="VNI-Franko" pitchFamily="2" charset="0"/>
              </a:endParaRPr>
            </a:p>
          </p:txBody>
        </p:sp>
      </p:grpSp>
    </p:spTree>
    <p:extLst>
      <p:ext uri="{BB962C8B-B14F-4D97-AF65-F5344CB8AC3E}">
        <p14:creationId xmlns:p14="http://schemas.microsoft.com/office/powerpoint/2010/main" val="2393026960"/>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84763ACD-0F84-4CCC-9773-64A3109C3A5C}"/>
              </a:ext>
            </a:extLst>
          </p:cNvPr>
          <p:cNvGrpSpPr/>
          <p:nvPr/>
        </p:nvGrpSpPr>
        <p:grpSpPr>
          <a:xfrm>
            <a:off x="3546141" y="1717881"/>
            <a:ext cx="3283610" cy="705233"/>
            <a:chOff x="960768" y="2796560"/>
            <a:chExt cx="4378146" cy="940310"/>
          </a:xfrm>
        </p:grpSpPr>
        <p:sp>
          <p:nvSpPr>
            <p:cNvPr id="9" name="文本框 8">
              <a:extLst>
                <a:ext uri="{FF2B5EF4-FFF2-40B4-BE49-F238E27FC236}">
                  <a16:creationId xmlns:a16="http://schemas.microsoft.com/office/drawing/2014/main" id="{2C50C65A-2ED9-4160-BE28-854825E33540}"/>
                </a:ext>
              </a:extLst>
            </p:cNvPr>
            <p:cNvSpPr txBox="1"/>
            <p:nvPr/>
          </p:nvSpPr>
          <p:spPr>
            <a:xfrm>
              <a:off x="1507400" y="2796560"/>
              <a:ext cx="246307" cy="492443"/>
            </a:xfrm>
            <a:prstGeom prst="rect">
              <a:avLst/>
            </a:prstGeom>
            <a:noFill/>
          </p:spPr>
          <p:txBody>
            <a:bodyPr wrap="none" rtlCol="0">
              <a:spAutoFit/>
              <a:scene3d>
                <a:camera prst="orthographicFront"/>
                <a:lightRig rig="threePt" dir="t"/>
              </a:scene3d>
              <a:sp3d contourW="12700"/>
            </a:bodyPr>
            <a:lstStyle/>
            <a:p>
              <a:pPr algn="ctr"/>
              <a:endParaRPr lang="zh-CN" altLang="en-US" sz="1800" dirty="0">
                <a:solidFill>
                  <a:prstClr val="black"/>
                </a:solidFill>
                <a:latin typeface="小美好体" panose="02010601030101010101" pitchFamily="2" charset="-122"/>
                <a:ea typeface="小美好体" panose="02010601030101010101" pitchFamily="2" charset="-122"/>
              </a:endParaRPr>
            </a:p>
          </p:txBody>
        </p:sp>
        <p:sp>
          <p:nvSpPr>
            <p:cNvPr id="10" name="文本框 9">
              <a:extLst>
                <a:ext uri="{FF2B5EF4-FFF2-40B4-BE49-F238E27FC236}">
                  <a16:creationId xmlns:a16="http://schemas.microsoft.com/office/drawing/2014/main" id="{69CFEE73-3862-478B-BCE5-BEA3AB165057}"/>
                </a:ext>
              </a:extLst>
            </p:cNvPr>
            <p:cNvSpPr txBox="1"/>
            <p:nvPr/>
          </p:nvSpPr>
          <p:spPr>
            <a:xfrm>
              <a:off x="960768" y="3388057"/>
              <a:ext cx="4378146" cy="348813"/>
            </a:xfrm>
            <a:prstGeom prst="rect">
              <a:avLst/>
            </a:prstGeom>
            <a:noFill/>
          </p:spPr>
          <p:txBody>
            <a:bodyPr wrap="square" rtlCol="0">
              <a:spAutoFit/>
              <a:scene3d>
                <a:camera prst="orthographicFront"/>
                <a:lightRig rig="threePt" dir="t"/>
              </a:scene3d>
              <a:sp3d contourW="12700"/>
            </a:bodyPr>
            <a:lstStyle/>
            <a:p>
              <a:pPr marL="557213" lvl="1" indent="-214313">
                <a:buFont typeface="Wingdings" panose="05000000000000000000" pitchFamily="2" charset="2"/>
                <a:buChar char="l"/>
              </a:pPr>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grpSp>
      <p:sp>
        <p:nvSpPr>
          <p:cNvPr id="14" name="文本框 13">
            <a:extLst>
              <a:ext uri="{FF2B5EF4-FFF2-40B4-BE49-F238E27FC236}">
                <a16:creationId xmlns:a16="http://schemas.microsoft.com/office/drawing/2014/main" id="{2EFC57B6-392E-4C60-8E67-F2A7C7EB9C0B}"/>
              </a:ext>
            </a:extLst>
          </p:cNvPr>
          <p:cNvSpPr txBox="1"/>
          <p:nvPr/>
        </p:nvSpPr>
        <p:spPr>
          <a:xfrm>
            <a:off x="1174416" y="188334"/>
            <a:ext cx="138564" cy="530915"/>
          </a:xfrm>
          <a:prstGeom prst="rect">
            <a:avLst/>
          </a:prstGeom>
          <a:noFill/>
        </p:spPr>
        <p:txBody>
          <a:bodyPr wrap="non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endParaRPr lang="zh-CN" altLang="en-US" sz="3000" b="0" dirty="0">
              <a:ln w="15875">
                <a:noFill/>
                <a:prstDash val="solid"/>
              </a:ln>
              <a:solidFill>
                <a:prstClr val="black">
                  <a:lumMod val="95000"/>
                  <a:lumOff val="5000"/>
                </a:prstClr>
              </a:solidFill>
              <a:effectLst/>
            </a:endParaRPr>
          </a:p>
        </p:txBody>
      </p:sp>
      <p:pic>
        <p:nvPicPr>
          <p:cNvPr id="15" name="图片 14">
            <a:extLst>
              <a:ext uri="{FF2B5EF4-FFF2-40B4-BE49-F238E27FC236}">
                <a16:creationId xmlns:a16="http://schemas.microsoft.com/office/drawing/2014/main" id="{D72F7B39-D85E-47CE-884F-99D18B5D5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3" y="112007"/>
            <a:ext cx="495749" cy="607242"/>
          </a:xfrm>
          <a:prstGeom prst="rect">
            <a:avLst/>
          </a:prstGeom>
        </p:spPr>
      </p:pic>
      <p:grpSp>
        <p:nvGrpSpPr>
          <p:cNvPr id="3" name="Group 2"/>
          <p:cNvGrpSpPr/>
          <p:nvPr/>
        </p:nvGrpSpPr>
        <p:grpSpPr>
          <a:xfrm>
            <a:off x="620092" y="188333"/>
            <a:ext cx="8447708" cy="4393191"/>
            <a:chOff x="620092" y="188333"/>
            <a:chExt cx="8447708" cy="4393191"/>
          </a:xfrm>
        </p:grpSpPr>
        <p:sp>
          <p:nvSpPr>
            <p:cNvPr id="12" name="任意多边形: 形状 40">
              <a:extLst>
                <a:ext uri="{FF2B5EF4-FFF2-40B4-BE49-F238E27FC236}">
                  <a16:creationId xmlns:a16="http://schemas.microsoft.com/office/drawing/2014/main" id="{DA41BD8F-3C9B-4BB9-88BF-95C68AE51336}"/>
                </a:ext>
              </a:extLst>
            </p:cNvPr>
            <p:cNvSpPr/>
            <p:nvPr/>
          </p:nvSpPr>
          <p:spPr>
            <a:xfrm>
              <a:off x="620092" y="188333"/>
              <a:ext cx="8447708" cy="439319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lIns="91198" tIns="45599" rIns="91198" bIns="45599" rtlCol="0" anchor="ctr">
              <a:noAutofit/>
            </a:bodyPr>
            <a:lstStyle/>
            <a:p>
              <a:endParaRPr lang="en-US" sz="2400" dirty="0">
                <a:solidFill>
                  <a:prstClr val="black"/>
                </a:solidFill>
                <a:latin typeface="Arial" pitchFamily="34" charset="0"/>
                <a:cs typeface="Arial" pitchFamily="34" charset="0"/>
              </a:endParaRPr>
            </a:p>
          </p:txBody>
        </p:sp>
        <p:sp>
          <p:nvSpPr>
            <p:cNvPr id="2" name="TextBox 1"/>
            <p:cNvSpPr txBox="1"/>
            <p:nvPr/>
          </p:nvSpPr>
          <p:spPr>
            <a:xfrm>
              <a:off x="866775" y="600075"/>
              <a:ext cx="7962900" cy="3477875"/>
            </a:xfrm>
            <a:prstGeom prst="rect">
              <a:avLst/>
            </a:prstGeom>
            <a:noFill/>
          </p:spPr>
          <p:txBody>
            <a:bodyPr wrap="square" rtlCol="0">
              <a:spAutoFit/>
            </a:bodyPr>
            <a:lstStyle/>
            <a:p>
              <a:r>
                <a:rPr lang="en-US" sz="2000" dirty="0">
                  <a:solidFill>
                    <a:srgbClr val="1D02BE"/>
                  </a:solidFill>
                  <a:latin typeface="Arial" pitchFamily="34" charset="0"/>
                  <a:cs typeface="Arial" pitchFamily="34" charset="0"/>
                </a:rPr>
                <a:t>1. Khi trời mưa trút xuống, bạn nhỏ làm những gì?</a:t>
              </a:r>
              <a:endParaRPr lang="en-US" sz="2000" i="1" dirty="0">
                <a:solidFill>
                  <a:srgbClr val="1D02BE"/>
                </a:solidFill>
                <a:latin typeface="Arial" pitchFamily="34" charset="0"/>
                <a:cs typeface="Arial" pitchFamily="34" charset="0"/>
              </a:endParaRPr>
            </a:p>
            <a:p>
              <a:endParaRPr lang="en-US" sz="2000" dirty="0">
                <a:solidFill>
                  <a:srgbClr val="1D02BE"/>
                </a:solidFill>
                <a:latin typeface="Arial" pitchFamily="34" charset="0"/>
                <a:cs typeface="Arial" pitchFamily="34" charset="0"/>
              </a:endParaRPr>
            </a:p>
            <a:p>
              <a:endParaRPr lang="en-US" sz="2000" dirty="0">
                <a:solidFill>
                  <a:srgbClr val="1D02BE"/>
                </a:solidFill>
                <a:latin typeface="Arial" pitchFamily="34" charset="0"/>
                <a:cs typeface="Arial" pitchFamily="34" charset="0"/>
              </a:endParaRPr>
            </a:p>
            <a:p>
              <a:endParaRPr lang="en-US" sz="2000" dirty="0">
                <a:solidFill>
                  <a:srgbClr val="1D02BE"/>
                </a:solidFill>
                <a:latin typeface="Arial" pitchFamily="34" charset="0"/>
                <a:cs typeface="Arial" pitchFamily="34" charset="0"/>
              </a:endParaRPr>
            </a:p>
            <a:p>
              <a:endParaRPr lang="en-US" sz="2000" dirty="0">
                <a:solidFill>
                  <a:srgbClr val="1D02BE"/>
                </a:solidFill>
                <a:latin typeface="Arial" pitchFamily="34" charset="0"/>
                <a:cs typeface="Arial" pitchFamily="34" charset="0"/>
              </a:endParaRPr>
            </a:p>
            <a:p>
              <a:endParaRPr lang="en-US" sz="2000" dirty="0">
                <a:solidFill>
                  <a:srgbClr val="1D02BE"/>
                </a:solidFill>
                <a:latin typeface="Arial" pitchFamily="34" charset="0"/>
                <a:cs typeface="Arial" pitchFamily="34" charset="0"/>
              </a:endParaRPr>
            </a:p>
            <a:p>
              <a:r>
                <a:rPr lang="en-US" sz="2000" dirty="0">
                  <a:solidFill>
                    <a:srgbClr val="1D02BE"/>
                  </a:solidFill>
                  <a:latin typeface="Arial" pitchFamily="34" charset="0"/>
                  <a:cs typeface="Arial" pitchFamily="34" charset="0"/>
                </a:rPr>
                <a:t>2. Người mẹ nghĩ và mong muốn điều gì khi ngắm con vui chơi?</a:t>
              </a:r>
            </a:p>
            <a:p>
              <a:r>
                <a:rPr lang="en-US" sz="2000" dirty="0">
                  <a:solidFill>
                    <a:srgbClr val="1D02BE"/>
                  </a:solidFill>
                  <a:latin typeface="Arial" pitchFamily="34" charset="0"/>
                  <a:cs typeface="Arial" pitchFamily="34" charset="0"/>
                </a:rPr>
                <a:t>3.Những chi tiết nào cho thấy bạn nhỏ rất thích trò chơi hứng nước mưa?</a:t>
              </a:r>
            </a:p>
            <a:p>
              <a:r>
                <a:rPr lang="en-US" sz="2000" dirty="0">
                  <a:solidFill>
                    <a:srgbClr val="1D02BE"/>
                  </a:solidFill>
                  <a:latin typeface="Arial" pitchFamily="34" charset="0"/>
                  <a:cs typeface="Arial" pitchFamily="34" charset="0"/>
                </a:rPr>
                <a:t>4. Vì sao người mẹ cảm thấy mình như đang trở lại tuổi thơ?</a:t>
              </a:r>
            </a:p>
            <a:p>
              <a:r>
                <a:rPr lang="en-US" sz="2000" dirty="0">
                  <a:solidFill>
                    <a:srgbClr val="1D02BE"/>
                  </a:solidFill>
                  <a:latin typeface="Arial" pitchFamily="34" charset="0"/>
                  <a:cs typeface="Arial" pitchFamily="34" charset="0"/>
                </a:rPr>
                <a:t>5. Em cảm nhận được điều gì sau khi đọc bài văn?</a:t>
              </a:r>
            </a:p>
          </p:txBody>
        </p:sp>
      </p:grpSp>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166" t="52019" r="15667" b="35036"/>
          <a:stretch/>
        </p:blipFill>
        <p:spPr bwMode="auto">
          <a:xfrm>
            <a:off x="1174416" y="1042759"/>
            <a:ext cx="5826459" cy="137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2361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D749FA-6E44-417B-AA71-52D02BFC4569}"/>
              </a:ext>
            </a:extLst>
          </p:cNvPr>
          <p:cNvSpPr txBox="1"/>
          <p:nvPr/>
        </p:nvSpPr>
        <p:spPr>
          <a:xfrm>
            <a:off x="1963513" y="931190"/>
            <a:ext cx="3132406" cy="217778"/>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pic>
        <p:nvPicPr>
          <p:cNvPr id="12" name="图片 11">
            <a:extLst>
              <a:ext uri="{FF2B5EF4-FFF2-40B4-BE49-F238E27FC236}">
                <a16:creationId xmlns:a16="http://schemas.microsoft.com/office/drawing/2014/main" id="{635D6484-927A-499F-B9BB-4B0698062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0" y="1518862"/>
            <a:ext cx="1670872" cy="1093708"/>
          </a:xfrm>
          <a:prstGeom prst="rect">
            <a:avLst/>
          </a:prstGeom>
        </p:spPr>
      </p:pic>
      <p:pic>
        <p:nvPicPr>
          <p:cNvPr id="14" name="图片 13">
            <a:extLst>
              <a:ext uri="{FF2B5EF4-FFF2-40B4-BE49-F238E27FC236}">
                <a16:creationId xmlns:a16="http://schemas.microsoft.com/office/drawing/2014/main" id="{F91C95C4-52FB-4503-9075-A2E36532C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6756" y="2705378"/>
            <a:ext cx="1428837" cy="2180947"/>
          </a:xfrm>
          <a:prstGeom prst="rect">
            <a:avLst/>
          </a:prstGeom>
        </p:spPr>
      </p:pic>
      <p:pic>
        <p:nvPicPr>
          <p:cNvPr id="16" name="图片 15">
            <a:extLst>
              <a:ext uri="{FF2B5EF4-FFF2-40B4-BE49-F238E27FC236}">
                <a16:creationId xmlns:a16="http://schemas.microsoft.com/office/drawing/2014/main" id="{007B0A44-D203-4F32-A9FA-F77D8D6858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grpSp>
        <p:nvGrpSpPr>
          <p:cNvPr id="19" name="Group 18"/>
          <p:cNvGrpSpPr/>
          <p:nvPr/>
        </p:nvGrpSpPr>
        <p:grpSpPr>
          <a:xfrm>
            <a:off x="865196" y="0"/>
            <a:ext cx="5430829" cy="2031417"/>
            <a:chOff x="865196" y="0"/>
            <a:chExt cx="5430829" cy="2031417"/>
          </a:xfrm>
        </p:grpSpPr>
        <p:pic>
          <p:nvPicPr>
            <p:cNvPr id="3" name="图片 2">
              <a:extLst>
                <a:ext uri="{FF2B5EF4-FFF2-40B4-BE49-F238E27FC236}">
                  <a16:creationId xmlns:a16="http://schemas.microsoft.com/office/drawing/2014/main" id="{49DF39ED-4814-4E85-A19D-45ECFA2F7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196" y="0"/>
              <a:ext cx="5430829" cy="2031417"/>
            </a:xfrm>
            <a:prstGeom prst="rect">
              <a:avLst/>
            </a:prstGeom>
          </p:spPr>
        </p:pic>
        <p:sp>
          <p:nvSpPr>
            <p:cNvPr id="18" name="Rectangle 17"/>
            <p:cNvSpPr/>
            <p:nvPr/>
          </p:nvSpPr>
          <p:spPr>
            <a:xfrm>
              <a:off x="1254360" y="623413"/>
              <a:ext cx="4384439" cy="400110"/>
            </a:xfrm>
            <a:prstGeom prst="rect">
              <a:avLst/>
            </a:prstGeom>
          </p:spPr>
          <p:txBody>
            <a:bodyPr wrap="square">
              <a:spAutoFit/>
            </a:bodyPr>
            <a:lstStyle/>
            <a:p>
              <a:pPr algn="just"/>
              <a:r>
                <a:rPr lang="en-US" sz="2000" dirty="0">
                  <a:solidFill>
                    <a:srgbClr val="1D02BE"/>
                  </a:solidFill>
                  <a:latin typeface="Arial" pitchFamily="34" charset="0"/>
                  <a:cs typeface="Arial" pitchFamily="34" charset="0"/>
                </a:rPr>
                <a:t> </a:t>
              </a:r>
              <a:endParaRPr lang="en-US" sz="2000" i="1" dirty="0">
                <a:solidFill>
                  <a:srgbClr val="1D02BE"/>
                </a:solidFill>
                <a:latin typeface="Arial" pitchFamily="34" charset="0"/>
                <a:cs typeface="Arial" pitchFamily="34" charset="0"/>
              </a:endParaRPr>
            </a:p>
          </p:txBody>
        </p:sp>
      </p:grpSp>
      <p:grpSp>
        <p:nvGrpSpPr>
          <p:cNvPr id="21" name="Group 20"/>
          <p:cNvGrpSpPr/>
          <p:nvPr/>
        </p:nvGrpSpPr>
        <p:grpSpPr>
          <a:xfrm>
            <a:off x="4029077" y="1797249"/>
            <a:ext cx="5219700" cy="2584252"/>
            <a:chOff x="4029077" y="1797249"/>
            <a:chExt cx="5219700" cy="2584252"/>
          </a:xfrm>
        </p:grpSpPr>
        <p:pic>
          <p:nvPicPr>
            <p:cNvPr id="7" name="图片 6">
              <a:extLst>
                <a:ext uri="{FF2B5EF4-FFF2-40B4-BE49-F238E27FC236}">
                  <a16:creationId xmlns:a16="http://schemas.microsoft.com/office/drawing/2014/main" id="{9B9F2265-2816-43B4-B209-3A6FCAD040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0" name="Rectangle 19"/>
            <p:cNvSpPr/>
            <p:nvPr/>
          </p:nvSpPr>
          <p:spPr>
            <a:xfrm>
              <a:off x="4290177" y="2399466"/>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2" name="Rectangle 1"/>
          <p:cNvSpPr/>
          <p:nvPr/>
        </p:nvSpPr>
        <p:spPr>
          <a:xfrm>
            <a:off x="1666238" y="507654"/>
            <a:ext cx="4115438" cy="830997"/>
          </a:xfrm>
          <a:prstGeom prst="rect">
            <a:avLst/>
          </a:prstGeom>
        </p:spPr>
        <p:txBody>
          <a:bodyPr wrap="square">
            <a:spAutoFit/>
          </a:bodyPr>
          <a:lstStyle/>
          <a:p>
            <a:r>
              <a:rPr lang="en-US" sz="2400" dirty="0">
                <a:solidFill>
                  <a:srgbClr val="1D02BE"/>
                </a:solidFill>
                <a:latin typeface="Arial" pitchFamily="34" charset="0"/>
                <a:cs typeface="Arial" pitchFamily="34" charset="0"/>
              </a:rPr>
              <a:t>1. Khi trời mưa trút xuống, bạn nhỏ làm những gì?</a:t>
            </a:r>
            <a:endParaRPr lang="en-US" sz="2400" i="1" dirty="0">
              <a:solidFill>
                <a:srgbClr val="1D02BE"/>
              </a:solidFill>
              <a:latin typeface="Arial" pitchFamily="34" charset="0"/>
              <a:cs typeface="Arial" pitchFamily="34" charset="0"/>
            </a:endParaRPr>
          </a:p>
        </p:txBody>
      </p:sp>
      <p:sp>
        <p:nvSpPr>
          <p:cNvPr id="4" name="Rectangle 3"/>
          <p:cNvSpPr/>
          <p:nvPr/>
        </p:nvSpPr>
        <p:spPr>
          <a:xfrm>
            <a:off x="2286000" y="2202418"/>
            <a:ext cx="4572000" cy="307777"/>
          </a:xfrm>
          <a:prstGeom prst="rect">
            <a:avLst/>
          </a:prstGeom>
        </p:spPr>
        <p:txBody>
          <a:bodyPr>
            <a:spAutoFit/>
          </a:bodyPr>
          <a:lstStyle/>
          <a:p>
            <a:endParaRPr lang="en-US" dirty="0"/>
          </a:p>
        </p:txBody>
      </p:sp>
      <p:sp>
        <p:nvSpPr>
          <p:cNvPr id="5" name="Rectangle 4"/>
          <p:cNvSpPr/>
          <p:nvPr/>
        </p:nvSpPr>
        <p:spPr>
          <a:xfrm>
            <a:off x="4290177" y="2250043"/>
            <a:ext cx="4244223" cy="1415772"/>
          </a:xfrm>
          <a:prstGeom prst="rect">
            <a:avLst/>
          </a:prstGeom>
        </p:spPr>
        <p:txBody>
          <a:bodyPr wrap="square">
            <a:spAutoFit/>
          </a:bodyPr>
          <a:lstStyle/>
          <a:p>
            <a:pPr algn="just"/>
            <a:r>
              <a:rPr lang="en-US" sz="2400" dirty="0"/>
              <a:t>Con gấp những chiếc thuyền giấy xinh xinh, thả xuống dòng nước trước sân nhà.</a:t>
            </a:r>
            <a:br>
              <a:rPr lang="en-US" dirty="0"/>
            </a:br>
            <a:endParaRPr lang="en-US" dirty="0"/>
          </a:p>
        </p:txBody>
      </p:sp>
    </p:spTree>
    <p:extLst>
      <p:ext uri="{BB962C8B-B14F-4D97-AF65-F5344CB8AC3E}">
        <p14:creationId xmlns:p14="http://schemas.microsoft.com/office/powerpoint/2010/main" val="1592010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2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D749FA-6E44-417B-AA71-52D02BFC4569}"/>
              </a:ext>
            </a:extLst>
          </p:cNvPr>
          <p:cNvSpPr txBox="1"/>
          <p:nvPr/>
        </p:nvSpPr>
        <p:spPr>
          <a:xfrm>
            <a:off x="1963513" y="931190"/>
            <a:ext cx="3132406" cy="217778"/>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pic>
        <p:nvPicPr>
          <p:cNvPr id="12" name="图片 11">
            <a:extLst>
              <a:ext uri="{FF2B5EF4-FFF2-40B4-BE49-F238E27FC236}">
                <a16:creationId xmlns:a16="http://schemas.microsoft.com/office/drawing/2014/main" id="{635D6484-927A-499F-B9BB-4B0698062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92" y="2691646"/>
            <a:ext cx="1391824" cy="1093708"/>
          </a:xfrm>
          <a:prstGeom prst="rect">
            <a:avLst/>
          </a:prstGeom>
        </p:spPr>
      </p:pic>
      <p:pic>
        <p:nvPicPr>
          <p:cNvPr id="16" name="图片 15">
            <a:extLst>
              <a:ext uri="{FF2B5EF4-FFF2-40B4-BE49-F238E27FC236}">
                <a16:creationId xmlns:a16="http://schemas.microsoft.com/office/drawing/2014/main" id="{007B0A44-D203-4F32-A9FA-F77D8D6858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grpSp>
        <p:nvGrpSpPr>
          <p:cNvPr id="19" name="Group 18"/>
          <p:cNvGrpSpPr/>
          <p:nvPr/>
        </p:nvGrpSpPr>
        <p:grpSpPr>
          <a:xfrm>
            <a:off x="1875819" y="85725"/>
            <a:ext cx="4569631" cy="1781176"/>
            <a:chOff x="1717845" y="-88751"/>
            <a:chExt cx="4662614" cy="1302647"/>
          </a:xfrm>
        </p:grpSpPr>
        <p:pic>
          <p:nvPicPr>
            <p:cNvPr id="3" name="图片 2">
              <a:extLst>
                <a:ext uri="{FF2B5EF4-FFF2-40B4-BE49-F238E27FC236}">
                  <a16:creationId xmlns:a16="http://schemas.microsoft.com/office/drawing/2014/main" id="{49DF39ED-4814-4E85-A19D-45ECFA2F7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7845" y="-88751"/>
              <a:ext cx="4662614" cy="1302647"/>
            </a:xfrm>
            <a:prstGeom prst="rect">
              <a:avLst/>
            </a:prstGeom>
          </p:spPr>
        </p:pic>
        <p:sp>
          <p:nvSpPr>
            <p:cNvPr id="18" name="Rectangle 17"/>
            <p:cNvSpPr/>
            <p:nvPr/>
          </p:nvSpPr>
          <p:spPr>
            <a:xfrm>
              <a:off x="1740308" y="243763"/>
              <a:ext cx="4384438" cy="517706"/>
            </a:xfrm>
            <a:prstGeom prst="rect">
              <a:avLst/>
            </a:prstGeom>
          </p:spPr>
          <p:txBody>
            <a:bodyPr wrap="square">
              <a:spAutoFit/>
            </a:bodyPr>
            <a:lstStyle/>
            <a:p>
              <a:pPr algn="just"/>
              <a:r>
                <a:rPr lang="en-US" sz="2000" dirty="0">
                  <a:solidFill>
                    <a:srgbClr val="1D02BE"/>
                  </a:solidFill>
                  <a:latin typeface="Arial" pitchFamily="34" charset="0"/>
                  <a:cs typeface="Arial" pitchFamily="34" charset="0"/>
                </a:rPr>
                <a:t>2. Người mẹ nghĩ và mong muốn điều gì khi ngắm con vui chơi?</a:t>
              </a:r>
            </a:p>
          </p:txBody>
        </p:sp>
      </p:grpSp>
      <p:sp>
        <p:nvSpPr>
          <p:cNvPr id="2" name="Rectangle 1"/>
          <p:cNvSpPr/>
          <p:nvPr/>
        </p:nvSpPr>
        <p:spPr>
          <a:xfrm>
            <a:off x="2286000" y="2094697"/>
            <a:ext cx="4572000" cy="307777"/>
          </a:xfrm>
          <a:prstGeom prst="rect">
            <a:avLst/>
          </a:prstGeom>
        </p:spPr>
        <p:txBody>
          <a:bodyPr>
            <a:spAutoFit/>
          </a:bodyPr>
          <a:lstStyle/>
          <a:p>
            <a:r>
              <a:rPr lang="en-US" dirty="0"/>
              <a:t>-</a:t>
            </a:r>
          </a:p>
        </p:txBody>
      </p:sp>
      <p:pic>
        <p:nvPicPr>
          <p:cNvPr id="13" name="图片 13">
            <a:extLst>
              <a:ext uri="{FF2B5EF4-FFF2-40B4-BE49-F238E27FC236}">
                <a16:creationId xmlns:a16="http://schemas.microsoft.com/office/drawing/2014/main" id="{F91C95C4-52FB-4503-9075-A2E36532C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6492" y="2673392"/>
            <a:ext cx="1070579" cy="1982605"/>
          </a:xfrm>
          <a:prstGeom prst="rect">
            <a:avLst/>
          </a:prstGeom>
        </p:spPr>
      </p:pic>
      <p:pic>
        <p:nvPicPr>
          <p:cNvPr id="14" name="图片 6">
            <a:extLst>
              <a:ext uri="{FF2B5EF4-FFF2-40B4-BE49-F238E27FC236}">
                <a16:creationId xmlns:a16="http://schemas.microsoft.com/office/drawing/2014/main" id="{9B9F2265-2816-43B4-B209-3A6FCAD040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9741" y="1847850"/>
            <a:ext cx="3910945" cy="2886075"/>
          </a:xfrm>
          <a:prstGeom prst="rect">
            <a:avLst/>
          </a:prstGeom>
        </p:spPr>
      </p:pic>
      <p:sp>
        <p:nvSpPr>
          <p:cNvPr id="15" name="Rectangle 14"/>
          <p:cNvSpPr/>
          <p:nvPr/>
        </p:nvSpPr>
        <p:spPr>
          <a:xfrm>
            <a:off x="3523898" y="2536468"/>
            <a:ext cx="3425646" cy="1323439"/>
          </a:xfrm>
          <a:prstGeom prst="rect">
            <a:avLst/>
          </a:prstGeom>
        </p:spPr>
        <p:txBody>
          <a:bodyPr>
            <a:spAutoFit/>
          </a:bodyPr>
          <a:lstStyle/>
          <a:p>
            <a:pPr algn="just"/>
            <a:r>
              <a:rPr lang="en-US" sz="2000" dirty="0">
                <a:solidFill>
                  <a:srgbClr val="FF0000"/>
                </a:solidFill>
                <a:latin typeface="Arial" pitchFamily="34" charset="0"/>
                <a:cs typeface="Arial" pitchFamily="34" charset="0"/>
              </a:rPr>
              <a:t> </a:t>
            </a:r>
            <a:r>
              <a:rPr lang="en-US" sz="2000" dirty="0"/>
              <a:t>Người mẹ nghĩ và mong muốn khi ngắm con vui chơi: hãy để trí tưởng tượng của con mãi bay xa.</a:t>
            </a:r>
          </a:p>
        </p:txBody>
      </p:sp>
    </p:spTree>
    <p:extLst>
      <p:ext uri="{BB962C8B-B14F-4D97-AF65-F5344CB8AC3E}">
        <p14:creationId xmlns:p14="http://schemas.microsoft.com/office/powerpoint/2010/main" val="1621654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D749FA-6E44-417B-AA71-52D02BFC4569}"/>
              </a:ext>
            </a:extLst>
          </p:cNvPr>
          <p:cNvSpPr txBox="1"/>
          <p:nvPr/>
        </p:nvSpPr>
        <p:spPr>
          <a:xfrm>
            <a:off x="1963513" y="931190"/>
            <a:ext cx="3132406" cy="217778"/>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pic>
        <p:nvPicPr>
          <p:cNvPr id="16" name="图片 15">
            <a:extLst>
              <a:ext uri="{FF2B5EF4-FFF2-40B4-BE49-F238E27FC236}">
                <a16:creationId xmlns:a16="http://schemas.microsoft.com/office/drawing/2014/main" id="{007B0A44-D203-4F32-A9FA-F77D8D685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grpSp>
        <p:nvGrpSpPr>
          <p:cNvPr id="4" name="Group 3"/>
          <p:cNvGrpSpPr/>
          <p:nvPr/>
        </p:nvGrpSpPr>
        <p:grpSpPr>
          <a:xfrm>
            <a:off x="-8558" y="1"/>
            <a:ext cx="4924194" cy="2305050"/>
            <a:chOff x="2676756" y="1797248"/>
            <a:chExt cx="6572021" cy="3174801"/>
          </a:xfrm>
        </p:grpSpPr>
        <p:pic>
          <p:nvPicPr>
            <p:cNvPr id="14" name="图片 13">
              <a:extLst>
                <a:ext uri="{FF2B5EF4-FFF2-40B4-BE49-F238E27FC236}">
                  <a16:creationId xmlns:a16="http://schemas.microsoft.com/office/drawing/2014/main" id="{F91C95C4-52FB-4503-9075-A2E36532CA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6756" y="2705378"/>
              <a:ext cx="1428837" cy="2180947"/>
            </a:xfrm>
            <a:prstGeom prst="rect">
              <a:avLst/>
            </a:prstGeom>
          </p:spPr>
        </p:pic>
        <p:grpSp>
          <p:nvGrpSpPr>
            <p:cNvPr id="21" name="Group 20"/>
            <p:cNvGrpSpPr/>
            <p:nvPr/>
          </p:nvGrpSpPr>
          <p:grpSpPr>
            <a:xfrm>
              <a:off x="4029077" y="1797248"/>
              <a:ext cx="5219700" cy="3174801"/>
              <a:chOff x="4029077" y="1797249"/>
              <a:chExt cx="5219700" cy="2584252"/>
            </a:xfrm>
          </p:grpSpPr>
          <p:pic>
            <p:nvPicPr>
              <p:cNvPr id="7" name="图片 6">
                <a:extLst>
                  <a:ext uri="{FF2B5EF4-FFF2-40B4-BE49-F238E27FC236}">
                    <a16:creationId xmlns:a16="http://schemas.microsoft.com/office/drawing/2014/main" id="{9B9F2265-2816-43B4-B209-3A6FCAD040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0" name="Rectangle 19"/>
              <p:cNvSpPr/>
              <p:nvPr/>
            </p:nvSpPr>
            <p:spPr>
              <a:xfrm>
                <a:off x="4290177" y="2399466"/>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2" name="Rectangle 1"/>
            <p:cNvSpPr/>
            <p:nvPr/>
          </p:nvSpPr>
          <p:spPr>
            <a:xfrm>
              <a:off x="4314900" y="2282331"/>
              <a:ext cx="4572001" cy="440137"/>
            </a:xfrm>
            <a:prstGeom prst="rect">
              <a:avLst/>
            </a:prstGeom>
          </p:spPr>
          <p:txBody>
            <a:bodyPr>
              <a:spAutoFit/>
            </a:bodyPr>
            <a:lstStyle/>
            <a:p>
              <a:pPr algn="just"/>
              <a:r>
                <a:rPr lang="en-US" sz="2000" dirty="0">
                  <a:solidFill>
                    <a:srgbClr val="FF0000"/>
                  </a:solidFill>
                  <a:latin typeface="Arial" pitchFamily="34" charset="0"/>
                  <a:cs typeface="Arial" pitchFamily="34" charset="0"/>
                </a:rPr>
                <a:t> </a:t>
              </a:r>
            </a:p>
          </p:txBody>
        </p:sp>
      </p:grpSp>
      <p:grpSp>
        <p:nvGrpSpPr>
          <p:cNvPr id="25" name="Group 24"/>
          <p:cNvGrpSpPr/>
          <p:nvPr/>
        </p:nvGrpSpPr>
        <p:grpSpPr>
          <a:xfrm>
            <a:off x="2102983" y="2562225"/>
            <a:ext cx="4927131" cy="1819276"/>
            <a:chOff x="4029077" y="1797248"/>
            <a:chExt cx="5219700" cy="3174801"/>
          </a:xfrm>
        </p:grpSpPr>
        <p:grpSp>
          <p:nvGrpSpPr>
            <p:cNvPr id="26" name="Group 25"/>
            <p:cNvGrpSpPr/>
            <p:nvPr/>
          </p:nvGrpSpPr>
          <p:grpSpPr>
            <a:xfrm>
              <a:off x="4029077" y="1797248"/>
              <a:ext cx="5219700" cy="3174801"/>
              <a:chOff x="4029077" y="1797249"/>
              <a:chExt cx="5219700" cy="2584252"/>
            </a:xfrm>
          </p:grpSpPr>
          <p:pic>
            <p:nvPicPr>
              <p:cNvPr id="28" name="图片 6">
                <a:extLst>
                  <a:ext uri="{FF2B5EF4-FFF2-40B4-BE49-F238E27FC236}">
                    <a16:creationId xmlns:a16="http://schemas.microsoft.com/office/drawing/2014/main" id="{9B9F2265-2816-43B4-B209-3A6FCAD040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9" name="Rectangle 28"/>
              <p:cNvSpPr/>
              <p:nvPr/>
            </p:nvSpPr>
            <p:spPr>
              <a:xfrm>
                <a:off x="4290177" y="2399466"/>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27" name="Rectangle 26"/>
            <p:cNvSpPr/>
            <p:nvPr/>
          </p:nvSpPr>
          <p:spPr>
            <a:xfrm>
              <a:off x="4324350" y="2360092"/>
              <a:ext cx="4572000" cy="698228"/>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3" name="Rectangle 2"/>
          <p:cNvSpPr/>
          <p:nvPr/>
        </p:nvSpPr>
        <p:spPr>
          <a:xfrm>
            <a:off x="1047750" y="712115"/>
            <a:ext cx="3711569" cy="830997"/>
          </a:xfrm>
          <a:prstGeom prst="rect">
            <a:avLst/>
          </a:prstGeom>
        </p:spPr>
        <p:txBody>
          <a:bodyPr wrap="square">
            <a:spAutoFit/>
          </a:bodyPr>
          <a:lstStyle/>
          <a:p>
            <a:pPr algn="just"/>
            <a:r>
              <a:rPr lang="nl-NL" sz="2400" dirty="0"/>
              <a:t> </a:t>
            </a:r>
            <a:r>
              <a:rPr lang="nl-NL" sz="2400" dirty="0">
                <a:solidFill>
                  <a:srgbClr val="1D02BE"/>
                </a:solidFill>
              </a:rPr>
              <a:t>Em hãy giải thích nghĩa từ “ xa thẳm</a:t>
            </a:r>
            <a:r>
              <a:rPr lang="nl-NL" dirty="0">
                <a:solidFill>
                  <a:srgbClr val="1D02BE"/>
                </a:solidFill>
              </a:rPr>
              <a:t>”</a:t>
            </a:r>
            <a:endParaRPr lang="en-US" dirty="0">
              <a:solidFill>
                <a:srgbClr val="1D02BE"/>
              </a:solidFill>
            </a:endParaRPr>
          </a:p>
        </p:txBody>
      </p:sp>
      <p:sp>
        <p:nvSpPr>
          <p:cNvPr id="8" name="Rectangle 7"/>
          <p:cNvSpPr/>
          <p:nvPr/>
        </p:nvSpPr>
        <p:spPr>
          <a:xfrm>
            <a:off x="2257425" y="2872115"/>
            <a:ext cx="4572000" cy="1200329"/>
          </a:xfrm>
          <a:prstGeom prst="rect">
            <a:avLst/>
          </a:prstGeom>
        </p:spPr>
        <p:txBody>
          <a:bodyPr>
            <a:spAutoFit/>
          </a:bodyPr>
          <a:lstStyle/>
          <a:p>
            <a:pPr algn="just"/>
            <a:r>
              <a:rPr lang="en-US" sz="2400" dirty="0"/>
              <a:t>+ xa thẳm: rất xa, xa đến mức như mờ đi, chìm sâu vào khoảng không bao la.</a:t>
            </a:r>
          </a:p>
        </p:txBody>
      </p:sp>
    </p:spTree>
    <p:extLst>
      <p:ext uri="{BB962C8B-B14F-4D97-AF65-F5344CB8AC3E}">
        <p14:creationId xmlns:p14="http://schemas.microsoft.com/office/powerpoint/2010/main" val="1473699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D749FA-6E44-417B-AA71-52D02BFC4569}"/>
              </a:ext>
            </a:extLst>
          </p:cNvPr>
          <p:cNvSpPr txBox="1"/>
          <p:nvPr/>
        </p:nvSpPr>
        <p:spPr>
          <a:xfrm>
            <a:off x="1963513" y="931190"/>
            <a:ext cx="3132406" cy="217778"/>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pic>
        <p:nvPicPr>
          <p:cNvPr id="12" name="图片 11">
            <a:extLst>
              <a:ext uri="{FF2B5EF4-FFF2-40B4-BE49-F238E27FC236}">
                <a16:creationId xmlns:a16="http://schemas.microsoft.com/office/drawing/2014/main" id="{635D6484-927A-499F-B9BB-4B0698062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424" y="1518862"/>
            <a:ext cx="1348207" cy="1093708"/>
          </a:xfrm>
          <a:prstGeom prst="rect">
            <a:avLst/>
          </a:prstGeom>
        </p:spPr>
      </p:pic>
      <p:pic>
        <p:nvPicPr>
          <p:cNvPr id="14" name="图片 13">
            <a:extLst>
              <a:ext uri="{FF2B5EF4-FFF2-40B4-BE49-F238E27FC236}">
                <a16:creationId xmlns:a16="http://schemas.microsoft.com/office/drawing/2014/main" id="{F91C95C4-52FB-4503-9075-A2E36532C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306" y="2705378"/>
            <a:ext cx="1428837" cy="2180947"/>
          </a:xfrm>
          <a:prstGeom prst="rect">
            <a:avLst/>
          </a:prstGeom>
        </p:spPr>
      </p:pic>
      <p:pic>
        <p:nvPicPr>
          <p:cNvPr id="16" name="图片 15">
            <a:extLst>
              <a:ext uri="{FF2B5EF4-FFF2-40B4-BE49-F238E27FC236}">
                <a16:creationId xmlns:a16="http://schemas.microsoft.com/office/drawing/2014/main" id="{007B0A44-D203-4F32-A9FA-F77D8D6858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grpSp>
        <p:nvGrpSpPr>
          <p:cNvPr id="19" name="Group 18"/>
          <p:cNvGrpSpPr/>
          <p:nvPr/>
        </p:nvGrpSpPr>
        <p:grpSpPr>
          <a:xfrm>
            <a:off x="865197" y="1"/>
            <a:ext cx="5078404" cy="1638300"/>
            <a:chOff x="865196" y="0"/>
            <a:chExt cx="5430829" cy="2031417"/>
          </a:xfrm>
        </p:grpSpPr>
        <p:pic>
          <p:nvPicPr>
            <p:cNvPr id="3" name="图片 2">
              <a:extLst>
                <a:ext uri="{FF2B5EF4-FFF2-40B4-BE49-F238E27FC236}">
                  <a16:creationId xmlns:a16="http://schemas.microsoft.com/office/drawing/2014/main" id="{49DF39ED-4814-4E85-A19D-45ECFA2F7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196" y="0"/>
              <a:ext cx="5430829" cy="2031417"/>
            </a:xfrm>
            <a:prstGeom prst="rect">
              <a:avLst/>
            </a:prstGeom>
          </p:spPr>
        </p:pic>
        <p:sp>
          <p:nvSpPr>
            <p:cNvPr id="18" name="Rectangle 17"/>
            <p:cNvSpPr/>
            <p:nvPr/>
          </p:nvSpPr>
          <p:spPr>
            <a:xfrm>
              <a:off x="1254360" y="446255"/>
              <a:ext cx="4689240" cy="1259376"/>
            </a:xfrm>
            <a:prstGeom prst="rect">
              <a:avLst/>
            </a:prstGeom>
          </p:spPr>
          <p:txBody>
            <a:bodyPr wrap="square">
              <a:spAutoFit/>
            </a:bodyPr>
            <a:lstStyle/>
            <a:p>
              <a:pPr algn="just"/>
              <a:r>
                <a:rPr lang="en-US" sz="2000" dirty="0">
                  <a:solidFill>
                    <a:srgbClr val="1D02BE"/>
                  </a:solidFill>
                  <a:latin typeface="Arial" pitchFamily="34" charset="0"/>
                  <a:cs typeface="Arial" pitchFamily="34" charset="0"/>
                </a:rPr>
                <a:t>3. Những chi tiết nào cho thấy bạn nhỏ rất thích trò chơi hứng nước mưa? </a:t>
              </a:r>
            </a:p>
          </p:txBody>
        </p:sp>
      </p:grpSp>
      <p:grpSp>
        <p:nvGrpSpPr>
          <p:cNvPr id="4" name="Group 3"/>
          <p:cNvGrpSpPr/>
          <p:nvPr/>
        </p:nvGrpSpPr>
        <p:grpSpPr>
          <a:xfrm>
            <a:off x="2124306" y="1527961"/>
            <a:ext cx="7105419" cy="3263115"/>
            <a:chOff x="4029077" y="1797248"/>
            <a:chExt cx="5219700" cy="3939511"/>
          </a:xfrm>
        </p:grpSpPr>
        <p:grpSp>
          <p:nvGrpSpPr>
            <p:cNvPr id="21" name="Group 20"/>
            <p:cNvGrpSpPr/>
            <p:nvPr/>
          </p:nvGrpSpPr>
          <p:grpSpPr>
            <a:xfrm>
              <a:off x="4029077" y="1797248"/>
              <a:ext cx="5219700" cy="3939511"/>
              <a:chOff x="4029077" y="1797249"/>
              <a:chExt cx="5219700" cy="3206717"/>
            </a:xfrm>
          </p:grpSpPr>
          <p:pic>
            <p:nvPicPr>
              <p:cNvPr id="7" name="图片 6">
                <a:extLst>
                  <a:ext uri="{FF2B5EF4-FFF2-40B4-BE49-F238E27FC236}">
                    <a16:creationId xmlns:a16="http://schemas.microsoft.com/office/drawing/2014/main" id="{9B9F2265-2816-43B4-B209-3A6FCAD040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9077" y="1797249"/>
                <a:ext cx="5219700" cy="3206717"/>
              </a:xfrm>
              <a:prstGeom prst="rect">
                <a:avLst/>
              </a:prstGeom>
            </p:spPr>
          </p:pic>
          <p:sp>
            <p:nvSpPr>
              <p:cNvPr id="20" name="Rectangle 19"/>
              <p:cNvSpPr/>
              <p:nvPr/>
            </p:nvSpPr>
            <p:spPr>
              <a:xfrm>
                <a:off x="4290177" y="2399466"/>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2" name="Rectangle 1"/>
            <p:cNvSpPr/>
            <p:nvPr/>
          </p:nvSpPr>
          <p:spPr>
            <a:xfrm>
              <a:off x="4324350" y="2399497"/>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10" name="Rectangle 9"/>
          <p:cNvSpPr/>
          <p:nvPr/>
        </p:nvSpPr>
        <p:spPr>
          <a:xfrm>
            <a:off x="2536883" y="2174528"/>
            <a:ext cx="6168967" cy="1938992"/>
          </a:xfrm>
          <a:prstGeom prst="rect">
            <a:avLst/>
          </a:prstGeom>
        </p:spPr>
        <p:txBody>
          <a:bodyPr wrap="square">
            <a:spAutoFit/>
          </a:bodyPr>
          <a:lstStyle/>
          <a:p>
            <a:pPr algn="just"/>
            <a:r>
              <a:rPr lang="en-US" sz="2000" dirty="0"/>
              <a:t>- Quên mất cuộc đi chơi đã định, quên cả cái buồn chán vì trời mưa.</a:t>
            </a:r>
          </a:p>
          <a:p>
            <a:pPr algn="just"/>
            <a:r>
              <a:rPr lang="en-US" sz="2000" dirty="0"/>
              <a:t>- Con thích thú xoè bàn tay ra hứng mưa.</a:t>
            </a:r>
          </a:p>
          <a:p>
            <a:pPr algn="just"/>
            <a:r>
              <a:rPr lang="en-US" sz="2000" dirty="0"/>
              <a:t>- Những giọt nước mưa trong veo vỡ tan trong lòng bàn tay nhỏ nhắn, bắn ra những tia nước mát lạnh bám trên đầu tóc khiến con cười vang.</a:t>
            </a:r>
          </a:p>
        </p:txBody>
      </p:sp>
    </p:spTree>
    <p:extLst>
      <p:ext uri="{BB962C8B-B14F-4D97-AF65-F5344CB8AC3E}">
        <p14:creationId xmlns:p14="http://schemas.microsoft.com/office/powerpoint/2010/main" val="256627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D749FA-6E44-417B-AA71-52D02BFC4569}"/>
              </a:ext>
            </a:extLst>
          </p:cNvPr>
          <p:cNvSpPr txBox="1"/>
          <p:nvPr/>
        </p:nvSpPr>
        <p:spPr>
          <a:xfrm>
            <a:off x="1963513" y="931190"/>
            <a:ext cx="3132406" cy="217778"/>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pic>
        <p:nvPicPr>
          <p:cNvPr id="12" name="图片 11">
            <a:extLst>
              <a:ext uri="{FF2B5EF4-FFF2-40B4-BE49-F238E27FC236}">
                <a16:creationId xmlns:a16="http://schemas.microsoft.com/office/drawing/2014/main" id="{635D6484-927A-499F-B9BB-4B0698062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0" y="1518862"/>
            <a:ext cx="1670872" cy="1093708"/>
          </a:xfrm>
          <a:prstGeom prst="rect">
            <a:avLst/>
          </a:prstGeom>
        </p:spPr>
      </p:pic>
      <p:pic>
        <p:nvPicPr>
          <p:cNvPr id="14" name="图片 13">
            <a:extLst>
              <a:ext uri="{FF2B5EF4-FFF2-40B4-BE49-F238E27FC236}">
                <a16:creationId xmlns:a16="http://schemas.microsoft.com/office/drawing/2014/main" id="{F91C95C4-52FB-4503-9075-A2E36532C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0879" y="2791102"/>
            <a:ext cx="1428837" cy="2180947"/>
          </a:xfrm>
          <a:prstGeom prst="rect">
            <a:avLst/>
          </a:prstGeom>
        </p:spPr>
      </p:pic>
      <p:pic>
        <p:nvPicPr>
          <p:cNvPr id="16" name="图片 15">
            <a:extLst>
              <a:ext uri="{FF2B5EF4-FFF2-40B4-BE49-F238E27FC236}">
                <a16:creationId xmlns:a16="http://schemas.microsoft.com/office/drawing/2014/main" id="{007B0A44-D203-4F32-A9FA-F77D8D6858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grpSp>
        <p:nvGrpSpPr>
          <p:cNvPr id="19" name="Group 18"/>
          <p:cNvGrpSpPr/>
          <p:nvPr/>
        </p:nvGrpSpPr>
        <p:grpSpPr>
          <a:xfrm>
            <a:off x="865196" y="0"/>
            <a:ext cx="5430829" cy="2031417"/>
            <a:chOff x="865196" y="0"/>
            <a:chExt cx="5430829" cy="2031417"/>
          </a:xfrm>
        </p:grpSpPr>
        <p:pic>
          <p:nvPicPr>
            <p:cNvPr id="3" name="图片 2">
              <a:extLst>
                <a:ext uri="{FF2B5EF4-FFF2-40B4-BE49-F238E27FC236}">
                  <a16:creationId xmlns:a16="http://schemas.microsoft.com/office/drawing/2014/main" id="{49DF39ED-4814-4E85-A19D-45ECFA2F7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196" y="0"/>
              <a:ext cx="5430829" cy="2031417"/>
            </a:xfrm>
            <a:prstGeom prst="rect">
              <a:avLst/>
            </a:prstGeom>
          </p:spPr>
        </p:pic>
        <p:sp>
          <p:nvSpPr>
            <p:cNvPr id="18" name="Rectangle 17"/>
            <p:cNvSpPr/>
            <p:nvPr/>
          </p:nvSpPr>
          <p:spPr>
            <a:xfrm>
              <a:off x="1254360" y="623413"/>
              <a:ext cx="4384439" cy="707886"/>
            </a:xfrm>
            <a:prstGeom prst="rect">
              <a:avLst/>
            </a:prstGeom>
          </p:spPr>
          <p:txBody>
            <a:bodyPr wrap="square">
              <a:spAutoFit/>
            </a:bodyPr>
            <a:lstStyle/>
            <a:p>
              <a:r>
                <a:rPr lang="en-US" sz="2000" dirty="0">
                  <a:solidFill>
                    <a:srgbClr val="1D02BE"/>
                  </a:solidFill>
                  <a:latin typeface="Arial" pitchFamily="34" charset="0"/>
                  <a:cs typeface="Arial" pitchFamily="34" charset="0"/>
                </a:rPr>
                <a:t>4. Vì sao người mẹ cảm thấy mình như đang trở lại tuổi thơ?</a:t>
              </a:r>
              <a:endParaRPr lang="en-US" sz="2000" i="1" dirty="0">
                <a:solidFill>
                  <a:srgbClr val="1D02BE"/>
                </a:solidFill>
                <a:latin typeface="Arial" pitchFamily="34" charset="0"/>
                <a:cs typeface="Arial" pitchFamily="34" charset="0"/>
              </a:endParaRPr>
            </a:p>
          </p:txBody>
        </p:sp>
      </p:grpSp>
      <p:grpSp>
        <p:nvGrpSpPr>
          <p:cNvPr id="21" name="Group 20"/>
          <p:cNvGrpSpPr/>
          <p:nvPr/>
        </p:nvGrpSpPr>
        <p:grpSpPr>
          <a:xfrm>
            <a:off x="3446579" y="1797248"/>
            <a:ext cx="5802198" cy="3174801"/>
            <a:chOff x="4029077" y="1797249"/>
            <a:chExt cx="5219700" cy="2584252"/>
          </a:xfrm>
        </p:grpSpPr>
        <p:pic>
          <p:nvPicPr>
            <p:cNvPr id="7" name="图片 6">
              <a:extLst>
                <a:ext uri="{FF2B5EF4-FFF2-40B4-BE49-F238E27FC236}">
                  <a16:creationId xmlns:a16="http://schemas.microsoft.com/office/drawing/2014/main" id="{9B9F2265-2816-43B4-B209-3A6FCAD040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0" name="Rectangle 19"/>
            <p:cNvSpPr/>
            <p:nvPr/>
          </p:nvSpPr>
          <p:spPr>
            <a:xfrm>
              <a:off x="4290177" y="2399466"/>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4" name="Rectangle 3"/>
          <p:cNvSpPr/>
          <p:nvPr/>
        </p:nvSpPr>
        <p:spPr>
          <a:xfrm>
            <a:off x="3962400" y="2469118"/>
            <a:ext cx="4572000" cy="1938992"/>
          </a:xfrm>
          <a:prstGeom prst="rect">
            <a:avLst/>
          </a:prstGeom>
        </p:spPr>
        <p:txBody>
          <a:bodyPr>
            <a:spAutoFit/>
          </a:bodyPr>
          <a:lstStyle/>
          <a:p>
            <a:pPr algn="just"/>
            <a:r>
              <a:rPr lang="en-US" sz="2400" dirty="0"/>
              <a:t>Người mẹ cảm thấy mình như đang trở lại tuổi thơ vì: tiếng cười của con gái va lanh canh vào mưa làm rộn nhịp tim của người mẹ.</a:t>
            </a:r>
          </a:p>
        </p:txBody>
      </p:sp>
    </p:spTree>
    <p:extLst>
      <p:ext uri="{BB962C8B-B14F-4D97-AF65-F5344CB8AC3E}">
        <p14:creationId xmlns:p14="http://schemas.microsoft.com/office/powerpoint/2010/main" val="250896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9D749FA-6E44-417B-AA71-52D02BFC4569}"/>
              </a:ext>
            </a:extLst>
          </p:cNvPr>
          <p:cNvSpPr txBox="1"/>
          <p:nvPr/>
        </p:nvSpPr>
        <p:spPr>
          <a:xfrm>
            <a:off x="1963513" y="931190"/>
            <a:ext cx="3132406" cy="217778"/>
          </a:xfrm>
          <a:prstGeom prst="rect">
            <a:avLst/>
          </a:prstGeom>
          <a:noFill/>
        </p:spPr>
        <p:txBody>
          <a:bodyPr wrap="square" rtlCol="0">
            <a:spAutoFit/>
            <a:scene3d>
              <a:camera prst="orthographicFront"/>
              <a:lightRig rig="threePt" dir="t"/>
            </a:scene3d>
            <a:sp3d contourW="12700"/>
          </a:bodyPr>
          <a:lstStyle/>
          <a:p>
            <a:endParaRPr lang="en-US" altLang="zh-CN" sz="1100" dirty="0">
              <a:solidFill>
                <a:prstClr val="black">
                  <a:lumMod val="50000"/>
                  <a:lumOff val="50000"/>
                </a:prstClr>
              </a:solidFill>
              <a:latin typeface="小美好体" panose="02010601030101010101" pitchFamily="2" charset="-122"/>
              <a:ea typeface="小美好体" panose="02010601030101010101" pitchFamily="2" charset="-122"/>
              <a:cs typeface="Angsana New" panose="02020603050405020304" pitchFamily="18" charset="-34"/>
            </a:endParaRPr>
          </a:p>
        </p:txBody>
      </p:sp>
      <p:pic>
        <p:nvPicPr>
          <p:cNvPr id="12" name="图片 11">
            <a:extLst>
              <a:ext uri="{FF2B5EF4-FFF2-40B4-BE49-F238E27FC236}">
                <a16:creationId xmlns:a16="http://schemas.microsoft.com/office/drawing/2014/main" id="{635D6484-927A-499F-B9BB-4B0698062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0" y="1518862"/>
            <a:ext cx="1670872" cy="1093708"/>
          </a:xfrm>
          <a:prstGeom prst="rect">
            <a:avLst/>
          </a:prstGeom>
        </p:spPr>
      </p:pic>
      <p:pic>
        <p:nvPicPr>
          <p:cNvPr id="14" name="图片 13">
            <a:extLst>
              <a:ext uri="{FF2B5EF4-FFF2-40B4-BE49-F238E27FC236}">
                <a16:creationId xmlns:a16="http://schemas.microsoft.com/office/drawing/2014/main" id="{F91C95C4-52FB-4503-9075-A2E36532C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0879" y="2791102"/>
            <a:ext cx="1428837" cy="2180947"/>
          </a:xfrm>
          <a:prstGeom prst="rect">
            <a:avLst/>
          </a:prstGeom>
        </p:spPr>
      </p:pic>
      <p:pic>
        <p:nvPicPr>
          <p:cNvPr id="16" name="图片 15">
            <a:extLst>
              <a:ext uri="{FF2B5EF4-FFF2-40B4-BE49-F238E27FC236}">
                <a16:creationId xmlns:a16="http://schemas.microsoft.com/office/drawing/2014/main" id="{007B0A44-D203-4F32-A9FA-F77D8D6858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grpSp>
        <p:nvGrpSpPr>
          <p:cNvPr id="19" name="Group 18"/>
          <p:cNvGrpSpPr/>
          <p:nvPr/>
        </p:nvGrpSpPr>
        <p:grpSpPr>
          <a:xfrm>
            <a:off x="865196" y="0"/>
            <a:ext cx="5430829" cy="2031417"/>
            <a:chOff x="865196" y="0"/>
            <a:chExt cx="5430829" cy="2031417"/>
          </a:xfrm>
        </p:grpSpPr>
        <p:pic>
          <p:nvPicPr>
            <p:cNvPr id="3" name="图片 2">
              <a:extLst>
                <a:ext uri="{FF2B5EF4-FFF2-40B4-BE49-F238E27FC236}">
                  <a16:creationId xmlns:a16="http://schemas.microsoft.com/office/drawing/2014/main" id="{49DF39ED-4814-4E85-A19D-45ECFA2F7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196" y="0"/>
              <a:ext cx="5430829" cy="2031417"/>
            </a:xfrm>
            <a:prstGeom prst="rect">
              <a:avLst/>
            </a:prstGeom>
          </p:spPr>
        </p:pic>
        <p:sp>
          <p:nvSpPr>
            <p:cNvPr id="18" name="Rectangle 17"/>
            <p:cNvSpPr/>
            <p:nvPr/>
          </p:nvSpPr>
          <p:spPr>
            <a:xfrm>
              <a:off x="1254360" y="623413"/>
              <a:ext cx="4384439" cy="707886"/>
            </a:xfrm>
            <a:prstGeom prst="rect">
              <a:avLst/>
            </a:prstGeom>
          </p:spPr>
          <p:txBody>
            <a:bodyPr wrap="square">
              <a:spAutoFit/>
            </a:bodyPr>
            <a:lstStyle/>
            <a:p>
              <a:r>
                <a:rPr lang="en-US" sz="2000" dirty="0">
                  <a:solidFill>
                    <a:srgbClr val="1D02BE"/>
                  </a:solidFill>
                  <a:latin typeface="Arial" pitchFamily="34" charset="0"/>
                  <a:cs typeface="Arial" pitchFamily="34" charset="0"/>
                </a:rPr>
                <a:t>5. Em cảm nhận được điều gì sau khi đọc bài văn? </a:t>
              </a:r>
              <a:endParaRPr lang="en-US" sz="2000" i="1" dirty="0">
                <a:solidFill>
                  <a:srgbClr val="1D02BE"/>
                </a:solidFill>
                <a:latin typeface="Arial" pitchFamily="34" charset="0"/>
                <a:cs typeface="Arial" pitchFamily="34" charset="0"/>
              </a:endParaRPr>
            </a:p>
          </p:txBody>
        </p:sp>
      </p:grpSp>
      <p:grpSp>
        <p:nvGrpSpPr>
          <p:cNvPr id="21" name="Group 20"/>
          <p:cNvGrpSpPr/>
          <p:nvPr/>
        </p:nvGrpSpPr>
        <p:grpSpPr>
          <a:xfrm>
            <a:off x="3446579" y="1797248"/>
            <a:ext cx="5802198" cy="3451027"/>
            <a:chOff x="4029077" y="1797249"/>
            <a:chExt cx="5219700" cy="2584252"/>
          </a:xfrm>
        </p:grpSpPr>
        <p:pic>
          <p:nvPicPr>
            <p:cNvPr id="7" name="图片 6">
              <a:extLst>
                <a:ext uri="{FF2B5EF4-FFF2-40B4-BE49-F238E27FC236}">
                  <a16:creationId xmlns:a16="http://schemas.microsoft.com/office/drawing/2014/main" id="{9B9F2265-2816-43B4-B209-3A6FCAD040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0" name="Rectangle 19"/>
            <p:cNvSpPr/>
            <p:nvPr/>
          </p:nvSpPr>
          <p:spPr>
            <a:xfrm>
              <a:off x="4290177" y="2399466"/>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4" name="Rectangle 3"/>
          <p:cNvSpPr/>
          <p:nvPr/>
        </p:nvSpPr>
        <p:spPr>
          <a:xfrm>
            <a:off x="3714749" y="2592943"/>
            <a:ext cx="5114925" cy="1938992"/>
          </a:xfrm>
          <a:prstGeom prst="rect">
            <a:avLst/>
          </a:prstGeom>
        </p:spPr>
        <p:txBody>
          <a:bodyPr wrap="square">
            <a:spAutoFit/>
          </a:bodyPr>
          <a:lstStyle/>
          <a:p>
            <a:pPr algn="just"/>
            <a:r>
              <a:rPr lang="en-US" sz="2000" dirty="0"/>
              <a:t>Em cảm nhận được sự hồn nhiên, trong sáng và vô tư của bạn nhỏ khi được nghịch những chiếc thuyền giấy dưới mưa, tình yêu thương của mẹ dành cho con và khi ngắm con vui chơi mẹ mong muốn trí tưởng tượng của con mãi bay xa.</a:t>
            </a:r>
            <a:endParaRPr lang="en-US" sz="2000" dirty="0">
              <a:solidFill>
                <a:prstClr val="black"/>
              </a:solidFill>
            </a:endParaRPr>
          </a:p>
        </p:txBody>
      </p:sp>
    </p:spTree>
    <p:extLst>
      <p:ext uri="{BB962C8B-B14F-4D97-AF65-F5344CB8AC3E}">
        <p14:creationId xmlns:p14="http://schemas.microsoft.com/office/powerpoint/2010/main" val="861139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14425" y="-180864"/>
            <a:ext cx="5534025" cy="1876425"/>
            <a:chOff x="352425" y="1676400"/>
            <a:chExt cx="5534025" cy="1876425"/>
          </a:xfrm>
        </p:grpSpPr>
        <p:pic>
          <p:nvPicPr>
            <p:cNvPr id="5" name="图片 4">
              <a:extLst>
                <a:ext uri="{FF2B5EF4-FFF2-40B4-BE49-F238E27FC236}">
                  <a16:creationId xmlns:a16="http://schemas.microsoft.com/office/drawing/2014/main" id="{84E0EF1A-B3DF-4D2D-A316-716954300F85}"/>
                </a:ext>
              </a:extLst>
            </p:cNvPr>
            <p:cNvPicPr>
              <a:picLocks noChangeAspect="1"/>
            </p:cNvPicPr>
            <p:nvPr/>
          </p:nvPicPr>
          <p:blipFill>
            <a:blip r:embed="rId3" cstate="print">
              <a:extLst>
                <a:ext uri="{28A0092B-C50C-407E-A947-70E740481C1C}">
                  <a14:useLocalDpi xmlns:a14="http://schemas.microsoft.com/office/drawing/2010/main" val="0"/>
                </a:ext>
              </a:extLst>
            </a:blip>
            <a:srcRect l="50131" t="58704"/>
            <a:stretch>
              <a:fillRect/>
            </a:stretch>
          </p:blipFill>
          <p:spPr>
            <a:xfrm>
              <a:off x="352425" y="1676400"/>
              <a:ext cx="5534025" cy="1876425"/>
            </a:xfrm>
            <a:custGeom>
              <a:avLst/>
              <a:gdLst>
                <a:gd name="connsiteX0" fmla="*/ 4165600 w 4840485"/>
                <a:gd name="connsiteY0" fmla="*/ 0 h 2832100"/>
                <a:gd name="connsiteX1" fmla="*/ 4840485 w 4840485"/>
                <a:gd name="connsiteY1" fmla="*/ 55093 h 2832100"/>
                <a:gd name="connsiteX2" fmla="*/ 4840485 w 4840485"/>
                <a:gd name="connsiteY2" fmla="*/ 2832100 h 2832100"/>
                <a:gd name="connsiteX3" fmla="*/ 343408 w 4840485"/>
                <a:gd name="connsiteY3" fmla="*/ 2832100 h 2832100"/>
                <a:gd name="connsiteX4" fmla="*/ 330200 w 4840485"/>
                <a:gd name="connsiteY4" fmla="*/ 2755900 h 2832100"/>
                <a:gd name="connsiteX5" fmla="*/ 0 w 4840485"/>
                <a:gd name="connsiteY5" fmla="*/ 1460500 h 2832100"/>
                <a:gd name="connsiteX6" fmla="*/ 355600 w 4840485"/>
                <a:gd name="connsiteY6" fmla="*/ 457200 h 2832100"/>
                <a:gd name="connsiteX7" fmla="*/ 2616200 w 4840485"/>
                <a:gd name="connsiteY7" fmla="*/ 431800 h 2832100"/>
                <a:gd name="connsiteX8" fmla="*/ 3022600 w 4840485"/>
                <a:gd name="connsiteY8" fmla="*/ 304800 h 2832100"/>
                <a:gd name="connsiteX9" fmla="*/ 3378200 w 4840485"/>
                <a:gd name="connsiteY9" fmla="*/ 114300 h 283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0485" h="2832100">
                  <a:moveTo>
                    <a:pt x="4165600" y="0"/>
                  </a:moveTo>
                  <a:lnTo>
                    <a:pt x="4840485" y="55093"/>
                  </a:lnTo>
                  <a:lnTo>
                    <a:pt x="4840485" y="2832100"/>
                  </a:lnTo>
                  <a:lnTo>
                    <a:pt x="343408" y="2832100"/>
                  </a:lnTo>
                  <a:lnTo>
                    <a:pt x="330200" y="2755900"/>
                  </a:lnTo>
                  <a:lnTo>
                    <a:pt x="0" y="1460500"/>
                  </a:lnTo>
                  <a:lnTo>
                    <a:pt x="355600" y="457200"/>
                  </a:lnTo>
                  <a:lnTo>
                    <a:pt x="2616200" y="431800"/>
                  </a:lnTo>
                  <a:lnTo>
                    <a:pt x="3022600" y="304800"/>
                  </a:lnTo>
                  <a:lnTo>
                    <a:pt x="3378200" y="114300"/>
                  </a:lnTo>
                  <a:close/>
                </a:path>
              </a:pathLst>
            </a:custGeom>
          </p:spPr>
        </p:pic>
        <p:sp>
          <p:nvSpPr>
            <p:cNvPr id="11" name="文本框 10">
              <a:extLst>
                <a:ext uri="{FF2B5EF4-FFF2-40B4-BE49-F238E27FC236}">
                  <a16:creationId xmlns:a16="http://schemas.microsoft.com/office/drawing/2014/main" id="{94614879-EFF8-44B6-B227-CE044D106E41}"/>
                </a:ext>
              </a:extLst>
            </p:cNvPr>
            <p:cNvSpPr txBox="1"/>
            <p:nvPr/>
          </p:nvSpPr>
          <p:spPr>
            <a:xfrm>
              <a:off x="1612566" y="2281349"/>
              <a:ext cx="2292935" cy="530915"/>
            </a:xfrm>
            <a:prstGeom prst="rect">
              <a:avLst/>
            </a:prstGeom>
            <a:noFill/>
          </p:spPr>
          <p:txBody>
            <a:bodyPr wrap="non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3000" b="0" dirty="0">
                  <a:ln w="15875">
                    <a:noFill/>
                    <a:prstDash val="solid"/>
                  </a:ln>
                  <a:solidFill>
                    <a:srgbClr val="1D02BE"/>
                  </a:solidFill>
                  <a:effectLst/>
                  <a:latin typeface="Arial" pitchFamily="34" charset="0"/>
                  <a:cs typeface="Arial" pitchFamily="34" charset="0"/>
                </a:rPr>
                <a:t>Nội dung bài</a:t>
              </a:r>
              <a:endParaRPr lang="zh-CN" altLang="en-US" sz="3000" b="0" dirty="0">
                <a:ln w="15875">
                  <a:noFill/>
                  <a:prstDash val="solid"/>
                </a:ln>
                <a:solidFill>
                  <a:srgbClr val="1D02BE"/>
                </a:solidFill>
                <a:effectLst/>
                <a:latin typeface="Arial" pitchFamily="34" charset="0"/>
                <a:cs typeface="Arial" pitchFamily="34" charset="0"/>
              </a:endParaRPr>
            </a:p>
          </p:txBody>
        </p:sp>
      </p:grpSp>
      <p:pic>
        <p:nvPicPr>
          <p:cNvPr id="12" name="图片 11">
            <a:extLst>
              <a:ext uri="{FF2B5EF4-FFF2-40B4-BE49-F238E27FC236}">
                <a16:creationId xmlns:a16="http://schemas.microsoft.com/office/drawing/2014/main" id="{DB49C6A2-06B3-41D7-A7E3-198598B1A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pic>
        <p:nvPicPr>
          <p:cNvPr id="13" name="图片 13">
            <a:extLst>
              <a:ext uri="{FF2B5EF4-FFF2-40B4-BE49-F238E27FC236}">
                <a16:creationId xmlns:a16="http://schemas.microsoft.com/office/drawing/2014/main" id="{F91C95C4-52FB-4503-9075-A2E36532C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88" y="2491489"/>
            <a:ext cx="1428837" cy="2180947"/>
          </a:xfrm>
          <a:prstGeom prst="rect">
            <a:avLst/>
          </a:prstGeom>
        </p:spPr>
      </p:pic>
      <p:grpSp>
        <p:nvGrpSpPr>
          <p:cNvPr id="15" name="Group 14"/>
          <p:cNvGrpSpPr/>
          <p:nvPr/>
        </p:nvGrpSpPr>
        <p:grpSpPr>
          <a:xfrm>
            <a:off x="2562225" y="1671965"/>
            <a:ext cx="5562600" cy="3281036"/>
            <a:chOff x="4029077" y="1797248"/>
            <a:chExt cx="5219700" cy="3174801"/>
          </a:xfrm>
        </p:grpSpPr>
        <p:grpSp>
          <p:nvGrpSpPr>
            <p:cNvPr id="17" name="Group 16"/>
            <p:cNvGrpSpPr/>
            <p:nvPr/>
          </p:nvGrpSpPr>
          <p:grpSpPr>
            <a:xfrm>
              <a:off x="4029077" y="1797248"/>
              <a:ext cx="5219700" cy="3174801"/>
              <a:chOff x="4029077" y="1797249"/>
              <a:chExt cx="5219700" cy="2584252"/>
            </a:xfrm>
          </p:grpSpPr>
          <p:pic>
            <p:nvPicPr>
              <p:cNvPr id="19" name="图片 6">
                <a:extLst>
                  <a:ext uri="{FF2B5EF4-FFF2-40B4-BE49-F238E27FC236}">
                    <a16:creationId xmlns:a16="http://schemas.microsoft.com/office/drawing/2014/main" id="{9B9F2265-2816-43B4-B209-3A6FCAD040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0" name="Rectangle 19"/>
              <p:cNvSpPr/>
              <p:nvPr/>
            </p:nvSpPr>
            <p:spPr>
              <a:xfrm>
                <a:off x="4290177" y="2399466"/>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18" name="Rectangle 17"/>
            <p:cNvSpPr/>
            <p:nvPr/>
          </p:nvSpPr>
          <p:spPr>
            <a:xfrm>
              <a:off x="4324350" y="2399497"/>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3" name="Rectangle 2"/>
          <p:cNvSpPr/>
          <p:nvPr/>
        </p:nvSpPr>
        <p:spPr>
          <a:xfrm>
            <a:off x="2771775" y="2411968"/>
            <a:ext cx="4924425" cy="1569660"/>
          </a:xfrm>
          <a:prstGeom prst="rect">
            <a:avLst/>
          </a:prstGeom>
        </p:spPr>
        <p:txBody>
          <a:bodyPr wrap="square">
            <a:spAutoFit/>
          </a:bodyPr>
          <a:lstStyle/>
          <a:p>
            <a:pPr algn="just"/>
            <a:r>
              <a:rPr lang="nl-NL" sz="2400" i="1" dirty="0">
                <a:solidFill>
                  <a:srgbClr val="FF0000"/>
                </a:solidFill>
              </a:rPr>
              <a:t>Cảm xúc của người mẹ khi ngắm nhìn con hồn nhiên vui chơi; mong con biết ước mơ những điều tốt đẹp cho tương lai.</a:t>
            </a:r>
            <a:endParaRPr lang="en-US" sz="2400" dirty="0">
              <a:solidFill>
                <a:srgbClr val="FF0000"/>
              </a:solidFill>
            </a:endParaRPr>
          </a:p>
        </p:txBody>
      </p:sp>
    </p:spTree>
    <p:extLst>
      <p:ext uri="{BB962C8B-B14F-4D97-AF65-F5344CB8AC3E}">
        <p14:creationId xmlns:p14="http://schemas.microsoft.com/office/powerpoint/2010/main" val="2297681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grpSp>
        <p:nvGrpSpPr>
          <p:cNvPr id="2" name="Group 1"/>
          <p:cNvGrpSpPr/>
          <p:nvPr/>
        </p:nvGrpSpPr>
        <p:grpSpPr>
          <a:xfrm>
            <a:off x="1377738" y="1337714"/>
            <a:ext cx="5974812" cy="3521649"/>
            <a:chOff x="1377738" y="1337714"/>
            <a:chExt cx="5974812" cy="3521649"/>
          </a:xfrm>
        </p:grpSpPr>
        <p:pic>
          <p:nvPicPr>
            <p:cNvPr id="20" name="图片 1">
              <a:extLst>
                <a:ext uri="{FF2B5EF4-FFF2-40B4-BE49-F238E27FC236}">
                  <a16:creationId xmlns:a16="http://schemas.microsoft.com/office/drawing/2014/main" id="{ABEF402B-508C-4E81-ACAB-A175C2394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7738" y="1337714"/>
              <a:ext cx="5974812" cy="3048001"/>
            </a:xfrm>
            <a:prstGeom prst="rect">
              <a:avLst/>
            </a:prstGeom>
          </p:spPr>
        </p:pic>
        <p:sp>
          <p:nvSpPr>
            <p:cNvPr id="22" name="TextBox 21"/>
            <p:cNvSpPr txBox="1"/>
            <p:nvPr/>
          </p:nvSpPr>
          <p:spPr>
            <a:xfrm>
              <a:off x="1733550" y="2151145"/>
              <a:ext cx="5153025" cy="2708218"/>
            </a:xfrm>
            <a:prstGeom prst="rect">
              <a:avLst/>
            </a:prstGeom>
            <a:noFill/>
          </p:spPr>
          <p:txBody>
            <a:bodyPr wrap="square" lIns="91226" tIns="45613" rIns="91226" bIns="45613" rtlCol="0">
              <a:spAutoFit/>
            </a:bodyPr>
            <a:lstStyle/>
            <a:p>
              <a:pPr algn="ctr"/>
              <a:r>
                <a:rPr lang="en-US" sz="6000" dirty="0">
                  <a:solidFill>
                    <a:prstClr val="black"/>
                  </a:solidFill>
                  <a:latin typeface="Cooper Black" pitchFamily="18" charset="0"/>
                </a:rPr>
                <a:t>  </a:t>
              </a:r>
              <a:r>
                <a:rPr lang="en-US" sz="6000" dirty="0">
                  <a:solidFill>
                    <a:srgbClr val="FF0000"/>
                  </a:solidFill>
                  <a:latin typeface="VNI-Franko" pitchFamily="2" charset="0"/>
                </a:rPr>
                <a:t>Luyeän ñoïc laïi</a:t>
              </a:r>
            </a:p>
            <a:p>
              <a:pPr algn="ctr"/>
              <a:endParaRPr lang="en-US" sz="5000" dirty="0">
                <a:solidFill>
                  <a:srgbClr val="FF0000"/>
                </a:solidFill>
                <a:latin typeface="VNI-Franko" pitchFamily="2" charset="0"/>
              </a:endParaRPr>
            </a:p>
            <a:p>
              <a:pPr algn="ctr"/>
              <a:endParaRPr lang="en-US" sz="6000" dirty="0">
                <a:solidFill>
                  <a:srgbClr val="FF0000"/>
                </a:solidFill>
                <a:latin typeface="VNI-Franko" pitchFamily="2" charset="0"/>
              </a:endParaRPr>
            </a:p>
          </p:txBody>
        </p:sp>
      </p:grpSp>
    </p:spTree>
    <p:extLst>
      <p:ext uri="{BB962C8B-B14F-4D97-AF65-F5344CB8AC3E}">
        <p14:creationId xmlns:p14="http://schemas.microsoft.com/office/powerpoint/2010/main" val="3255653337"/>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pic>
        <p:nvPicPr>
          <p:cNvPr id="34" name="图片 33">
            <a:extLst>
              <a:ext uri="{FF2B5EF4-FFF2-40B4-BE49-F238E27FC236}">
                <a16:creationId xmlns:a16="http://schemas.microsoft.com/office/drawing/2014/main" id="{AA294FB9-47B0-4FE8-ACC8-9EEB80327E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37574" y="111937"/>
            <a:ext cx="761685" cy="1007462"/>
          </a:xfrm>
          <a:prstGeom prst="rect">
            <a:avLst/>
          </a:prstGeom>
        </p:spPr>
      </p:pic>
      <p:pic>
        <p:nvPicPr>
          <p:cNvPr id="24" name="图片 4">
            <a:extLst>
              <a:ext uri="{FF2B5EF4-FFF2-40B4-BE49-F238E27FC236}">
                <a16:creationId xmlns:a16="http://schemas.microsoft.com/office/drawing/2014/main" id="{FDA640B2-07AC-40A1-95EF-151879B1422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13972" y="251654"/>
            <a:ext cx="5963153" cy="3140460"/>
          </a:xfrm>
          <a:prstGeom prst="rect">
            <a:avLst/>
          </a:prstGeom>
        </p:spPr>
      </p:pic>
      <p:sp>
        <p:nvSpPr>
          <p:cNvPr id="28" name="TextBox 27"/>
          <p:cNvSpPr txBox="1"/>
          <p:nvPr/>
        </p:nvSpPr>
        <p:spPr>
          <a:xfrm>
            <a:off x="2466975" y="949890"/>
            <a:ext cx="4114800" cy="992579"/>
          </a:xfrm>
          <a:prstGeom prst="rect">
            <a:avLst/>
          </a:prstGeom>
          <a:noFill/>
        </p:spPr>
        <p:txBody>
          <a:bodyPr wrap="square" lIns="68580" tIns="34290" rIns="68580" bIns="34290" rtlCol="0">
            <a:spAutoFit/>
          </a:bodyPr>
          <a:lstStyle/>
          <a:p>
            <a:pPr algn="ctr"/>
            <a:r>
              <a:rPr lang="en-US" sz="6000" b="1" dirty="0">
                <a:solidFill>
                  <a:srgbClr val="FF0000"/>
                </a:solidFill>
                <a:latin typeface="字魂79号-萌趣奶油体"/>
                <a:cs typeface="Arial" pitchFamily="34" charset="0"/>
              </a:rPr>
              <a:t>Khởi động </a:t>
            </a:r>
          </a:p>
        </p:txBody>
      </p:sp>
      <p:pic>
        <p:nvPicPr>
          <p:cNvPr id="3074"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5835" y="2874962"/>
            <a:ext cx="2457535" cy="22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28015" y="2890380"/>
            <a:ext cx="2898220" cy="215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7894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anim calcmode="lin" valueType="num">
                                      <p:cBhvr>
                                        <p:cTn id="53" dur="1000" fill="hold"/>
                                        <p:tgtEl>
                                          <p:spTgt spid="34"/>
                                        </p:tgtEl>
                                        <p:attrNameLst>
                                          <p:attrName>ppt_x</p:attrName>
                                        </p:attrNameLst>
                                      </p:cBhvr>
                                      <p:tavLst>
                                        <p:tav tm="0">
                                          <p:val>
                                            <p:strVal val="#ppt_x"/>
                                          </p:val>
                                        </p:tav>
                                        <p:tav tm="100000">
                                          <p:val>
                                            <p:strVal val="#ppt_x"/>
                                          </p:val>
                                        </p:tav>
                                      </p:tavLst>
                                    </p:anim>
                                    <p:anim calcmode="lin" valueType="num">
                                      <p:cBhvr>
                                        <p:cTn id="54" dur="1000" fill="hold"/>
                                        <p:tgtEl>
                                          <p:spTgt spid="34"/>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17" presetClass="entr" presetSubtype="10" fill="hold" nodeType="after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88013" y="682392"/>
            <a:ext cx="5974812" cy="4194408"/>
            <a:chOff x="1388013" y="1114424"/>
            <a:chExt cx="5974812" cy="3048001"/>
          </a:xfrm>
        </p:grpSpPr>
        <p:pic>
          <p:nvPicPr>
            <p:cNvPr id="2" name="图片 1">
              <a:extLst>
                <a:ext uri="{FF2B5EF4-FFF2-40B4-BE49-F238E27FC236}">
                  <a16:creationId xmlns:a16="http://schemas.microsoft.com/office/drawing/2014/main" id="{ABEF402B-508C-4E81-ACAB-A175C2394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8013" y="1114424"/>
              <a:ext cx="5974812" cy="3048001"/>
            </a:xfrm>
            <a:prstGeom prst="rect">
              <a:avLst/>
            </a:prstGeom>
          </p:spPr>
        </p:pic>
        <p:sp>
          <p:nvSpPr>
            <p:cNvPr id="4" name="文本框 3">
              <a:extLst>
                <a:ext uri="{FF2B5EF4-FFF2-40B4-BE49-F238E27FC236}">
                  <a16:creationId xmlns:a16="http://schemas.microsoft.com/office/drawing/2014/main" id="{B3FD827D-2CDB-439C-A517-7322E542E79B}"/>
                </a:ext>
              </a:extLst>
            </p:cNvPr>
            <p:cNvSpPr txBox="1"/>
            <p:nvPr/>
          </p:nvSpPr>
          <p:spPr>
            <a:xfrm>
              <a:off x="2260252" y="2213387"/>
              <a:ext cx="4273898" cy="400110"/>
            </a:xfrm>
            <a:prstGeom prst="rect">
              <a:avLst/>
            </a:prstGeom>
            <a:noFill/>
          </p:spPr>
          <p:txBody>
            <a:bodyPr wrap="square" rtlCol="0">
              <a:spAutoFit/>
              <a:scene3d>
                <a:camera prst="orthographicFront"/>
                <a:lightRig rig="threePt" dir="t"/>
              </a:scene3d>
              <a:sp3d contourW="12700"/>
            </a:bodyPr>
            <a:lstStyle/>
            <a:p>
              <a:pPr algn="just"/>
              <a:endParaRPr lang="zh-CN" altLang="en-US" sz="2000" dirty="0">
                <a:solidFill>
                  <a:srgbClr val="1D02BE"/>
                </a:solidFill>
                <a:latin typeface="Arial" pitchFamily="34" charset="0"/>
                <a:ea typeface="小美好体" panose="02010601030101010101" pitchFamily="2" charset="-122"/>
                <a:cs typeface="Arial" pitchFamily="34" charset="0"/>
              </a:endParaRPr>
            </a:p>
          </p:txBody>
        </p:sp>
      </p:grpSp>
      <p:sp>
        <p:nvSpPr>
          <p:cNvPr id="8" name="文本框 7">
            <a:extLst>
              <a:ext uri="{FF2B5EF4-FFF2-40B4-BE49-F238E27FC236}">
                <a16:creationId xmlns:a16="http://schemas.microsoft.com/office/drawing/2014/main" id="{63E0CF8A-6207-4E8F-A7E4-9357E2F2440A}"/>
              </a:ext>
            </a:extLst>
          </p:cNvPr>
          <p:cNvSpPr txBox="1"/>
          <p:nvPr/>
        </p:nvSpPr>
        <p:spPr>
          <a:xfrm>
            <a:off x="1174416" y="416934"/>
            <a:ext cx="3362139" cy="530915"/>
          </a:xfrm>
          <a:prstGeom prst="rect">
            <a:avLst/>
          </a:prstGeom>
          <a:noFill/>
        </p:spPr>
        <p:txBody>
          <a:bodyPr wrap="non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3000" b="0" dirty="0">
                <a:ln w="15875">
                  <a:noFill/>
                  <a:prstDash val="solid"/>
                </a:ln>
                <a:solidFill>
                  <a:srgbClr val="FF0000"/>
                </a:solidFill>
                <a:effectLst/>
                <a:latin typeface="Arial" pitchFamily="34" charset="0"/>
                <a:cs typeface="Arial" pitchFamily="34" charset="0"/>
              </a:rPr>
              <a:t>Giọng đọc toàn bài</a:t>
            </a:r>
            <a:endParaRPr lang="zh-CN" altLang="en-US" sz="3000" b="0" dirty="0">
              <a:ln w="15875">
                <a:noFill/>
                <a:prstDash val="solid"/>
              </a:ln>
              <a:solidFill>
                <a:srgbClr val="FF0000"/>
              </a:solidFill>
              <a:effectLst/>
              <a:latin typeface="Arial" pitchFamily="34" charset="0"/>
              <a:cs typeface="Arial" pitchFamily="34" charset="0"/>
            </a:endParaRPr>
          </a:p>
        </p:txBody>
      </p:sp>
      <p:pic>
        <p:nvPicPr>
          <p:cNvPr id="9" name="图片 8">
            <a:extLst>
              <a:ext uri="{FF2B5EF4-FFF2-40B4-BE49-F238E27FC236}">
                <a16:creationId xmlns:a16="http://schemas.microsoft.com/office/drawing/2014/main" id="{73DDCF11-A31F-4865-B031-DA8A15B848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sp>
        <p:nvSpPr>
          <p:cNvPr id="5" name="Rectangle 4"/>
          <p:cNvSpPr/>
          <p:nvPr/>
        </p:nvSpPr>
        <p:spPr>
          <a:xfrm>
            <a:off x="1990724" y="1964293"/>
            <a:ext cx="4752975" cy="1569660"/>
          </a:xfrm>
          <a:prstGeom prst="rect">
            <a:avLst/>
          </a:prstGeom>
        </p:spPr>
        <p:txBody>
          <a:bodyPr wrap="square">
            <a:spAutoFit/>
          </a:bodyPr>
          <a:lstStyle/>
          <a:p>
            <a:pPr algn="just"/>
            <a:r>
              <a:rPr lang="en-US" sz="2400" dirty="0">
                <a:solidFill>
                  <a:prstClr val="black"/>
                </a:solidFill>
              </a:rPr>
              <a:t>Đ</a:t>
            </a:r>
            <a:r>
              <a:rPr lang="vi-VN" sz="2400" dirty="0">
                <a:solidFill>
                  <a:prstClr val="black"/>
                </a:solidFill>
              </a:rPr>
              <a:t>ọc </a:t>
            </a:r>
            <a:r>
              <a:rPr lang="en-US" sz="2400" dirty="0">
                <a:solidFill>
                  <a:prstClr val="black"/>
                </a:solidFill>
              </a:rPr>
              <a:t>toàn bài </a:t>
            </a:r>
            <a:r>
              <a:rPr lang="vi-VN" sz="2400" dirty="0">
                <a:solidFill>
                  <a:prstClr val="black"/>
                </a:solidFill>
              </a:rPr>
              <a:t>giọng</a:t>
            </a:r>
            <a:r>
              <a:rPr lang="en-US" sz="2400" dirty="0">
                <a:solidFill>
                  <a:prstClr val="black"/>
                </a:solidFill>
              </a:rPr>
              <a:t> thong thả</a:t>
            </a:r>
            <a:r>
              <a:rPr lang="vi-VN" sz="2400" dirty="0">
                <a:solidFill>
                  <a:prstClr val="black"/>
                </a:solidFill>
              </a:rPr>
              <a:t>, chậm rãi, </a:t>
            </a:r>
            <a:r>
              <a:rPr lang="en-US" sz="2400" dirty="0">
                <a:solidFill>
                  <a:prstClr val="black"/>
                </a:solidFill>
              </a:rPr>
              <a:t>trìu mến, thiết tha; nhấn giọng những từ ngữ tả đặc điểm, hoạt động, suy nghĩ của nhân vật</a:t>
            </a:r>
          </a:p>
        </p:txBody>
      </p:sp>
    </p:spTree>
    <p:extLst>
      <p:ext uri="{BB962C8B-B14F-4D97-AF65-F5344CB8AC3E}">
        <p14:creationId xmlns:p14="http://schemas.microsoft.com/office/powerpoint/2010/main" val="209161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0DDBAB5-213F-4E43-8E5A-6EF94618F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125"/>
            <a:ext cx="9143999" cy="5650465"/>
          </a:xfrm>
          <a:prstGeom prst="rect">
            <a:avLst/>
          </a:prstGeom>
        </p:spPr>
      </p:pic>
      <p:pic>
        <p:nvPicPr>
          <p:cNvPr id="15" name="图片 14">
            <a:extLst>
              <a:ext uri="{FF2B5EF4-FFF2-40B4-BE49-F238E27FC236}">
                <a16:creationId xmlns:a16="http://schemas.microsoft.com/office/drawing/2014/main" id="{D72F7B39-D85E-47CE-884F-99D18B5D52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sp>
        <p:nvSpPr>
          <p:cNvPr id="12" name="文本框 10">
            <a:extLst>
              <a:ext uri="{FF2B5EF4-FFF2-40B4-BE49-F238E27FC236}">
                <a16:creationId xmlns:a16="http://schemas.microsoft.com/office/drawing/2014/main" id="{EBFF67DC-F5A8-4D11-B6BA-C6AA29C6C609}"/>
              </a:ext>
            </a:extLst>
          </p:cNvPr>
          <p:cNvSpPr txBox="1"/>
          <p:nvPr/>
        </p:nvSpPr>
        <p:spPr>
          <a:xfrm>
            <a:off x="543407" y="1380467"/>
            <a:ext cx="8057183" cy="830997"/>
          </a:xfrm>
          <a:prstGeom prst="rect">
            <a:avLst/>
          </a:prstGeom>
          <a:noFill/>
        </p:spPr>
        <p:txBody>
          <a:bodyPr wrap="square" rtlCol="0">
            <a:spAutoFit/>
            <a:scene3d>
              <a:camera prst="orthographicFront"/>
              <a:lightRig rig="threePt" dir="t"/>
            </a:scene3d>
            <a:sp3d contourW="12700"/>
          </a:bodyPr>
          <a:lstStyle/>
          <a:p>
            <a:pPr algn="just"/>
            <a:r>
              <a:rPr lang="en-US" sz="1600" dirty="0">
                <a:solidFill>
                  <a:srgbClr val="1D02BE"/>
                </a:solidFill>
                <a:latin typeface="Arial" pitchFamily="34" charset="0"/>
                <a:cs typeface="Arial" pitchFamily="34" charset="0"/>
              </a:rPr>
              <a:t>       </a:t>
            </a:r>
            <a:br>
              <a:rPr lang="vi-VN" sz="1600" dirty="0">
                <a:solidFill>
                  <a:prstClr val="black"/>
                </a:solidFill>
                <a:latin typeface="Arial" pitchFamily="34" charset="0"/>
                <a:cs typeface="Arial" pitchFamily="34" charset="0"/>
              </a:rPr>
            </a:br>
            <a:br>
              <a:rPr lang="vi-VN" sz="1600" dirty="0">
                <a:solidFill>
                  <a:prstClr val="black"/>
                </a:solidFill>
                <a:latin typeface="Arial" pitchFamily="34" charset="0"/>
                <a:cs typeface="Arial" pitchFamily="34" charset="0"/>
              </a:rPr>
            </a:br>
            <a:endParaRPr lang="en-US" altLang="zh-CN" sz="1600" dirty="0">
              <a:solidFill>
                <a:srgbClr val="0070C0"/>
              </a:solidFill>
              <a:latin typeface="Arial" pitchFamily="34" charset="0"/>
              <a:ea typeface="小美好体" panose="02010601030101010101" pitchFamily="2" charset="-122"/>
              <a:cs typeface="Arial" pitchFamily="34" charset="0"/>
            </a:endParaRPr>
          </a:p>
        </p:txBody>
      </p:sp>
      <p:sp>
        <p:nvSpPr>
          <p:cNvPr id="2" name="TextBox 1"/>
          <p:cNvSpPr txBox="1"/>
          <p:nvPr/>
        </p:nvSpPr>
        <p:spPr>
          <a:xfrm>
            <a:off x="4943475" y="171450"/>
            <a:ext cx="3657115" cy="523220"/>
          </a:xfrm>
          <a:prstGeom prst="rect">
            <a:avLst/>
          </a:prstGeom>
          <a:solidFill>
            <a:schemeClr val="accent1">
              <a:lumMod val="20000"/>
              <a:lumOff val="80000"/>
            </a:schemeClr>
          </a:solidFill>
        </p:spPr>
        <p:txBody>
          <a:bodyPr wrap="square" rtlCol="0">
            <a:spAutoFit/>
          </a:bodyPr>
          <a:lstStyle/>
          <a:p>
            <a:r>
              <a:rPr lang="en-US" sz="2800" dirty="0">
                <a:solidFill>
                  <a:srgbClr val="FF0000"/>
                </a:solidFill>
                <a:latin typeface="Arial" pitchFamily="34" charset="0"/>
                <a:cs typeface="Arial" pitchFamily="34" charset="0"/>
              </a:rPr>
              <a:t>Luyện đọc lại đoạn 2 </a:t>
            </a:r>
          </a:p>
        </p:txBody>
      </p:sp>
      <p:sp>
        <p:nvSpPr>
          <p:cNvPr id="7" name="文本框 10">
            <a:extLst>
              <a:ext uri="{FF2B5EF4-FFF2-40B4-BE49-F238E27FC236}">
                <a16:creationId xmlns:a16="http://schemas.microsoft.com/office/drawing/2014/main" id="{EBFF67DC-F5A8-4D11-B6BA-C6AA29C6C609}"/>
              </a:ext>
            </a:extLst>
          </p:cNvPr>
          <p:cNvSpPr txBox="1"/>
          <p:nvPr/>
        </p:nvSpPr>
        <p:spPr>
          <a:xfrm>
            <a:off x="2828925" y="1237593"/>
            <a:ext cx="2619375" cy="400110"/>
          </a:xfrm>
          <a:prstGeom prst="rect">
            <a:avLst/>
          </a:prstGeom>
          <a:noFill/>
        </p:spPr>
        <p:txBody>
          <a:bodyPr wrap="square" rtlCol="0">
            <a:spAutoFit/>
            <a:scene3d>
              <a:camera prst="orthographicFront"/>
              <a:lightRig rig="threePt" dir="t"/>
            </a:scene3d>
            <a:sp3d contourW="12700"/>
          </a:bodyPr>
          <a:lstStyle/>
          <a:p>
            <a:pPr algn="ctr"/>
            <a:r>
              <a:rPr lang="en-US" altLang="zh-CN" sz="2000" dirty="0">
                <a:solidFill>
                  <a:srgbClr val="0070C0"/>
                </a:solidFill>
                <a:latin typeface="Arial" pitchFamily="34" charset="0"/>
                <a:ea typeface="小美好体" panose="02010601030101010101" pitchFamily="2" charset="-122"/>
                <a:cs typeface="Arial" pitchFamily="34" charset="0"/>
              </a:rPr>
              <a:t>Thuyền giấy</a:t>
            </a:r>
          </a:p>
        </p:txBody>
      </p:sp>
      <p:sp>
        <p:nvSpPr>
          <p:cNvPr id="8" name="文本框 10">
            <a:extLst>
              <a:ext uri="{FF2B5EF4-FFF2-40B4-BE49-F238E27FC236}">
                <a16:creationId xmlns:a16="http://schemas.microsoft.com/office/drawing/2014/main" id="{EBFF67DC-F5A8-4D11-B6BA-C6AA29C6C609}"/>
              </a:ext>
            </a:extLst>
          </p:cNvPr>
          <p:cNvSpPr txBox="1"/>
          <p:nvPr/>
        </p:nvSpPr>
        <p:spPr>
          <a:xfrm>
            <a:off x="543407" y="1685267"/>
            <a:ext cx="8057183" cy="1569660"/>
          </a:xfrm>
          <a:prstGeom prst="rect">
            <a:avLst/>
          </a:prstGeom>
          <a:noFill/>
        </p:spPr>
        <p:txBody>
          <a:bodyPr wrap="square" rtlCol="0">
            <a:spAutoFit/>
            <a:scene3d>
              <a:camera prst="orthographicFront"/>
              <a:lightRig rig="threePt" dir="t"/>
            </a:scene3d>
            <a:sp3d contourW="12700"/>
          </a:bodyPr>
          <a:lstStyle/>
          <a:p>
            <a:pPr algn="just"/>
            <a:r>
              <a:rPr lang="en-US" sz="1600" dirty="0">
                <a:solidFill>
                  <a:srgbClr val="1D02BE"/>
                </a:solidFill>
              </a:rPr>
              <a:t>   </a:t>
            </a:r>
            <a:r>
              <a:rPr lang="vi-VN" sz="1600" dirty="0">
                <a:solidFill>
                  <a:srgbClr val="1D02BE"/>
                </a:solidFill>
              </a:rPr>
              <a:t>Con cười vui thích thú với những chiếc thuyền dập dềnh trôi.  Con gửi gắm mong ước gì trong ánh mắt trong veo dõi theo từng con thuyền giấy đang lênh đênh trên sóng nước? Con mơ làm thuyền trưởng, làm nàng tiên cá, hay là cánh chim trời dang rộng cánh bay tới những miền xa thẳm? Hãy cứ để trí tưởng tượng của mình  bay xa, con nhé!</a:t>
            </a:r>
            <a:endParaRPr lang="en-US" sz="1600" dirty="0">
              <a:solidFill>
                <a:srgbClr val="1D02BE"/>
              </a:solidFill>
            </a:endParaRPr>
          </a:p>
          <a:p>
            <a:pPr algn="just"/>
            <a:r>
              <a:rPr lang="en-US" sz="1600" dirty="0">
                <a:solidFill>
                  <a:srgbClr val="1D02BE"/>
                </a:solidFill>
              </a:rPr>
              <a:t>	</a:t>
            </a:r>
          </a:p>
        </p:txBody>
      </p:sp>
    </p:spTree>
    <p:extLst>
      <p:ext uri="{BB962C8B-B14F-4D97-AF65-F5344CB8AC3E}">
        <p14:creationId xmlns:p14="http://schemas.microsoft.com/office/powerpoint/2010/main" val="382351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par>
                                <p:cTn id="15" presetID="21"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0DDBAB5-213F-4E43-8E5A-6EF94618F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0"/>
            <a:ext cx="9143999" cy="5650465"/>
          </a:xfrm>
          <a:prstGeom prst="rect">
            <a:avLst/>
          </a:prstGeom>
        </p:spPr>
      </p:pic>
      <p:pic>
        <p:nvPicPr>
          <p:cNvPr id="15" name="图片 14">
            <a:extLst>
              <a:ext uri="{FF2B5EF4-FFF2-40B4-BE49-F238E27FC236}">
                <a16:creationId xmlns:a16="http://schemas.microsoft.com/office/drawing/2014/main" id="{D72F7B39-D85E-47CE-884F-99D18B5D52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338114"/>
            <a:ext cx="495749" cy="607242"/>
          </a:xfrm>
          <a:prstGeom prst="rect">
            <a:avLst/>
          </a:prstGeom>
        </p:spPr>
      </p:pic>
      <p:sp>
        <p:nvSpPr>
          <p:cNvPr id="2" name="TextBox 1"/>
          <p:cNvSpPr txBox="1"/>
          <p:nvPr/>
        </p:nvSpPr>
        <p:spPr>
          <a:xfrm>
            <a:off x="5507121" y="61889"/>
            <a:ext cx="3265404" cy="830997"/>
          </a:xfrm>
          <a:prstGeom prst="rect">
            <a:avLst/>
          </a:prstGeom>
          <a:solidFill>
            <a:schemeClr val="accent1">
              <a:lumMod val="20000"/>
              <a:lumOff val="80000"/>
            </a:schemeClr>
          </a:solidFill>
        </p:spPr>
        <p:txBody>
          <a:bodyPr wrap="square" rtlCol="0">
            <a:spAutoFit/>
          </a:bodyPr>
          <a:lstStyle/>
          <a:p>
            <a:r>
              <a:rPr lang="en-US" sz="2400" dirty="0">
                <a:solidFill>
                  <a:srgbClr val="FF0000"/>
                </a:solidFill>
                <a:latin typeface="Arial" pitchFamily="34" charset="0"/>
                <a:cs typeface="Arial" pitchFamily="34" charset="0"/>
              </a:rPr>
              <a:t>Luyện đọc theo nhóm ba – trước lớp.</a:t>
            </a:r>
          </a:p>
        </p:txBody>
      </p:sp>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323" y="1428092"/>
            <a:ext cx="463268" cy="34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文本框 10">
            <a:extLst>
              <a:ext uri="{FF2B5EF4-FFF2-40B4-BE49-F238E27FC236}">
                <a16:creationId xmlns:a16="http://schemas.microsoft.com/office/drawing/2014/main" id="{EBFF67DC-F5A8-4D11-B6BA-C6AA29C6C609}"/>
              </a:ext>
            </a:extLst>
          </p:cNvPr>
          <p:cNvSpPr txBox="1"/>
          <p:nvPr/>
        </p:nvSpPr>
        <p:spPr>
          <a:xfrm>
            <a:off x="2828925" y="1447143"/>
            <a:ext cx="2619375" cy="400110"/>
          </a:xfrm>
          <a:prstGeom prst="rect">
            <a:avLst/>
          </a:prstGeom>
          <a:noFill/>
        </p:spPr>
        <p:txBody>
          <a:bodyPr wrap="square" rtlCol="0">
            <a:spAutoFit/>
            <a:scene3d>
              <a:camera prst="orthographicFront"/>
              <a:lightRig rig="threePt" dir="t"/>
            </a:scene3d>
            <a:sp3d contourW="12700"/>
          </a:bodyPr>
          <a:lstStyle/>
          <a:p>
            <a:pPr algn="ctr"/>
            <a:r>
              <a:rPr lang="en-US" altLang="zh-CN" sz="2000" dirty="0">
                <a:solidFill>
                  <a:srgbClr val="0070C0"/>
                </a:solidFill>
                <a:latin typeface="Arial" pitchFamily="34" charset="0"/>
                <a:ea typeface="小美好体" panose="02010601030101010101" pitchFamily="2" charset="-122"/>
                <a:cs typeface="Arial" pitchFamily="34" charset="0"/>
              </a:rPr>
              <a:t>Thuyền giấy</a:t>
            </a:r>
          </a:p>
        </p:txBody>
      </p:sp>
      <p:sp>
        <p:nvSpPr>
          <p:cNvPr id="24" name="文本框 10">
            <a:extLst>
              <a:ext uri="{FF2B5EF4-FFF2-40B4-BE49-F238E27FC236}">
                <a16:creationId xmlns:a16="http://schemas.microsoft.com/office/drawing/2014/main" id="{EBFF67DC-F5A8-4D11-B6BA-C6AA29C6C609}"/>
              </a:ext>
            </a:extLst>
          </p:cNvPr>
          <p:cNvSpPr txBox="1"/>
          <p:nvPr/>
        </p:nvSpPr>
        <p:spPr>
          <a:xfrm>
            <a:off x="543407" y="1894817"/>
            <a:ext cx="8057183" cy="1569660"/>
          </a:xfrm>
          <a:prstGeom prst="rect">
            <a:avLst/>
          </a:prstGeom>
          <a:noFill/>
        </p:spPr>
        <p:txBody>
          <a:bodyPr wrap="square" rtlCol="0">
            <a:spAutoFit/>
            <a:scene3d>
              <a:camera prst="orthographicFront"/>
              <a:lightRig rig="threePt" dir="t"/>
            </a:scene3d>
            <a:sp3d contourW="12700"/>
          </a:bodyPr>
          <a:lstStyle/>
          <a:p>
            <a:pPr algn="just"/>
            <a:r>
              <a:rPr lang="en-US" sz="1600" dirty="0">
                <a:solidFill>
                  <a:srgbClr val="1D02BE"/>
                </a:solidFill>
              </a:rPr>
              <a:t>   </a:t>
            </a:r>
            <a:r>
              <a:rPr lang="vi-VN" sz="1600" dirty="0">
                <a:solidFill>
                  <a:srgbClr val="1D02BE"/>
                </a:solidFill>
              </a:rPr>
              <a:t>Con cười vui thích thú với những chiếc thuyền dập dềnh trôi.  Con gửi gắm mong ước gì trong ánh mắt trong veo dõi theo từng con thuyền giấy đang lênh đênh trên sóng nước? Con mơ làm thuyền trưởng, làm nàng tiên cá, hay là cánh chim trời dang rộng cánh bay tới những miền xa thẳm? Hãy cứ để trí tưởng tượng của mình  bay xa, con nhé!</a:t>
            </a:r>
            <a:endParaRPr lang="en-US" sz="1600" dirty="0">
              <a:solidFill>
                <a:srgbClr val="1D02BE"/>
              </a:solidFill>
            </a:endParaRPr>
          </a:p>
          <a:p>
            <a:pPr algn="just"/>
            <a:r>
              <a:rPr lang="en-US" sz="1600" dirty="0">
                <a:solidFill>
                  <a:srgbClr val="1D02BE"/>
                </a:solidFill>
              </a:rPr>
              <a:t>	</a:t>
            </a:r>
          </a:p>
        </p:txBody>
      </p:sp>
    </p:spTree>
    <p:extLst>
      <p:ext uri="{BB962C8B-B14F-4D97-AF65-F5344CB8AC3E}">
        <p14:creationId xmlns:p14="http://schemas.microsoft.com/office/powerpoint/2010/main" val="3836395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nodeType="with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wipe(down)">
                                      <p:cBhvr>
                                        <p:cTn id="20" dur="500"/>
                                        <p:tgtEl>
                                          <p:spTgt spid="205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27" name="图片 26">
            <a:extLst>
              <a:ext uri="{FF2B5EF4-FFF2-40B4-BE49-F238E27FC236}">
                <a16:creationId xmlns:a16="http://schemas.microsoft.com/office/drawing/2014/main" id="{6A713E3F-3D67-49C8-9B98-CE8B6C4F7362}"/>
              </a:ext>
            </a:extLst>
          </p:cNvPr>
          <p:cNvPicPr>
            <a:picLocks noChangeAspect="1"/>
          </p:cNvPicPr>
          <p:nvPr/>
        </p:nvPicPr>
        <p:blipFill rotWithShape="1">
          <a:blip r:embed="rId12">
            <a:extLst>
              <a:ext uri="{28A0092B-C50C-407E-A947-70E740481C1C}">
                <a14:useLocalDpi xmlns:a14="http://schemas.microsoft.com/office/drawing/2010/main" val="0"/>
              </a:ext>
            </a:extLst>
          </a:blip>
          <a:srcRect t="-1" b="-2531"/>
          <a:stretch/>
        </p:blipFill>
        <p:spPr>
          <a:xfrm>
            <a:off x="4067176" y="1652894"/>
            <a:ext cx="5076825" cy="3598743"/>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pic>
        <p:nvPicPr>
          <p:cNvPr id="34" name="图片 33">
            <a:extLst>
              <a:ext uri="{FF2B5EF4-FFF2-40B4-BE49-F238E27FC236}">
                <a16:creationId xmlns:a16="http://schemas.microsoft.com/office/drawing/2014/main" id="{AA294FB9-47B0-4FE8-ACC8-9EEB80327E2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37574" y="111937"/>
            <a:ext cx="761685" cy="1007462"/>
          </a:xfrm>
          <a:prstGeom prst="rect">
            <a:avLst/>
          </a:prstGeom>
        </p:spPr>
      </p:pic>
      <p:pic>
        <p:nvPicPr>
          <p:cNvPr id="38" name="图片 37">
            <a:extLst>
              <a:ext uri="{FF2B5EF4-FFF2-40B4-BE49-F238E27FC236}">
                <a16:creationId xmlns:a16="http://schemas.microsoft.com/office/drawing/2014/main" id="{942FC200-3FA9-477E-A8E7-1A66B02E4D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71" r="32782"/>
          <a:stretch/>
        </p:blipFill>
        <p:spPr>
          <a:xfrm>
            <a:off x="-200025" y="1844370"/>
            <a:ext cx="1299284" cy="3301280"/>
          </a:xfrm>
          <a:prstGeom prst="rect">
            <a:avLst/>
          </a:prstGeom>
        </p:spPr>
      </p:pic>
      <p:pic>
        <p:nvPicPr>
          <p:cNvPr id="24" name="图片 4">
            <a:extLst>
              <a:ext uri="{FF2B5EF4-FFF2-40B4-BE49-F238E27FC236}">
                <a16:creationId xmlns:a16="http://schemas.microsoft.com/office/drawing/2014/main" id="{FDA640B2-07AC-40A1-95EF-151879B1422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8765" y="400051"/>
            <a:ext cx="7684046" cy="3573089"/>
          </a:xfrm>
          <a:prstGeom prst="rect">
            <a:avLst/>
          </a:prstGeom>
        </p:spPr>
      </p:pic>
      <p:sp>
        <p:nvSpPr>
          <p:cNvPr id="28" name="TextBox 27"/>
          <p:cNvSpPr txBox="1"/>
          <p:nvPr/>
        </p:nvSpPr>
        <p:spPr>
          <a:xfrm>
            <a:off x="1590675" y="1140390"/>
            <a:ext cx="5650946" cy="992579"/>
          </a:xfrm>
          <a:prstGeom prst="rect">
            <a:avLst/>
          </a:prstGeom>
          <a:noFill/>
        </p:spPr>
        <p:txBody>
          <a:bodyPr wrap="square" lIns="68580" tIns="34290" rIns="68580" bIns="34290" rtlCol="0">
            <a:spAutoFit/>
          </a:bodyPr>
          <a:lstStyle/>
          <a:p>
            <a:pPr algn="ctr"/>
            <a:r>
              <a:rPr lang="en-US" sz="6000" dirty="0">
                <a:solidFill>
                  <a:srgbClr val="FF0000"/>
                </a:solidFill>
                <a:latin typeface="VNI-Franko" pitchFamily="2" charset="0"/>
              </a:rPr>
              <a:t>Cuûng coá</a:t>
            </a:r>
            <a:r>
              <a:rPr lang="en-US" sz="6000" b="1" dirty="0">
                <a:solidFill>
                  <a:srgbClr val="FF0000"/>
                </a:solidFill>
                <a:latin typeface="字魂79号-萌趣奶油体"/>
                <a:cs typeface="Arial" pitchFamily="34" charset="0"/>
              </a:rPr>
              <a:t> </a:t>
            </a:r>
          </a:p>
        </p:txBody>
      </p:sp>
    </p:spTree>
    <p:extLst>
      <p:ext uri="{BB962C8B-B14F-4D97-AF65-F5344CB8AC3E}">
        <p14:creationId xmlns:p14="http://schemas.microsoft.com/office/powerpoint/2010/main" val="3243710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anim calcmode="lin" valueType="num">
                                      <p:cBhvr>
                                        <p:cTn id="53" dur="1000" fill="hold"/>
                                        <p:tgtEl>
                                          <p:spTgt spid="34"/>
                                        </p:tgtEl>
                                        <p:attrNameLst>
                                          <p:attrName>ppt_x</p:attrName>
                                        </p:attrNameLst>
                                      </p:cBhvr>
                                      <p:tavLst>
                                        <p:tav tm="0">
                                          <p:val>
                                            <p:strVal val="#ppt_x"/>
                                          </p:val>
                                        </p:tav>
                                        <p:tav tm="100000">
                                          <p:val>
                                            <p:strVal val="#ppt_x"/>
                                          </p:val>
                                        </p:tav>
                                      </p:tavLst>
                                    </p:anim>
                                    <p:anim calcmode="lin" valueType="num">
                                      <p:cBhvr>
                                        <p:cTn id="54" dur="1000" fill="hold"/>
                                        <p:tgtEl>
                                          <p:spTgt spid="34"/>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37" presetClass="entr" presetSubtype="0" fill="hold"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000"/>
                                        <p:tgtEl>
                                          <p:spTgt spid="38"/>
                                        </p:tgtEl>
                                      </p:cBhvr>
                                    </p:animEffect>
                                    <p:anim calcmode="lin" valueType="num">
                                      <p:cBhvr>
                                        <p:cTn id="59" dur="1000" fill="hold"/>
                                        <p:tgtEl>
                                          <p:spTgt spid="38"/>
                                        </p:tgtEl>
                                        <p:attrNameLst>
                                          <p:attrName>ppt_x</p:attrName>
                                        </p:attrNameLst>
                                      </p:cBhvr>
                                      <p:tavLst>
                                        <p:tav tm="0">
                                          <p:val>
                                            <p:strVal val="#ppt_x"/>
                                          </p:val>
                                        </p:tav>
                                        <p:tav tm="100000">
                                          <p:val>
                                            <p:strVal val="#ppt_x"/>
                                          </p:val>
                                        </p:tav>
                                      </p:tavLst>
                                    </p:anim>
                                    <p:anim calcmode="lin" valueType="num">
                                      <p:cBhvr>
                                        <p:cTn id="60" dur="900" decel="100000" fill="hold"/>
                                        <p:tgtEl>
                                          <p:spTgt spid="38"/>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 calcmode="lin" valueType="num">
                                      <p:cBhvr>
                                        <p:cTn id="66" dur="1000" fill="hold"/>
                                        <p:tgtEl>
                                          <p:spTgt spid="28"/>
                                        </p:tgtEl>
                                        <p:attrNameLst>
                                          <p:attrName>ppt_w</p:attrName>
                                        </p:attrNameLst>
                                      </p:cBhvr>
                                      <p:tavLst>
                                        <p:tav tm="0">
                                          <p:val>
                                            <p:fltVal val="0"/>
                                          </p:val>
                                        </p:tav>
                                        <p:tav tm="100000">
                                          <p:val>
                                            <p:strVal val="#ppt_w"/>
                                          </p:val>
                                        </p:tav>
                                      </p:tavLst>
                                    </p:anim>
                                    <p:anim calcmode="lin" valueType="num">
                                      <p:cBhvr>
                                        <p:cTn id="67" dur="1000" fill="hold"/>
                                        <p:tgtEl>
                                          <p:spTgt spid="28"/>
                                        </p:tgtEl>
                                        <p:attrNameLst>
                                          <p:attrName>ppt_h</p:attrName>
                                        </p:attrNameLst>
                                      </p:cBhvr>
                                      <p:tavLst>
                                        <p:tav tm="0">
                                          <p:val>
                                            <p:fltVal val="0"/>
                                          </p:val>
                                        </p:tav>
                                        <p:tav tm="100000">
                                          <p:val>
                                            <p:strVal val="#ppt_h"/>
                                          </p:val>
                                        </p:tav>
                                      </p:tavLst>
                                    </p:anim>
                                    <p:anim calcmode="lin" valueType="num">
                                      <p:cBhvr>
                                        <p:cTn id="68" dur="1000" fill="hold"/>
                                        <p:tgtEl>
                                          <p:spTgt spid="28"/>
                                        </p:tgtEl>
                                        <p:attrNameLst>
                                          <p:attrName>style.rotation</p:attrName>
                                        </p:attrNameLst>
                                      </p:cBhvr>
                                      <p:tavLst>
                                        <p:tav tm="0">
                                          <p:val>
                                            <p:fltVal val="90"/>
                                          </p:val>
                                        </p:tav>
                                        <p:tav tm="100000">
                                          <p:val>
                                            <p:fltVal val="0"/>
                                          </p:val>
                                        </p:tav>
                                      </p:tavLst>
                                    </p:anim>
                                    <p:animEffect transition="in" filter="fade">
                                      <p:cBhvr>
                                        <p:cTn id="69" dur="1000"/>
                                        <p:tgtEl>
                                          <p:spTgt spid="28"/>
                                        </p:tgtEl>
                                      </p:cBhvr>
                                    </p:animEffect>
                                  </p:childTnLst>
                                </p:cTn>
                              </p:par>
                              <p:par>
                                <p:cTn id="70" presetID="31"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fltVal val="0"/>
                                          </p:val>
                                        </p:tav>
                                        <p:tav tm="100000">
                                          <p:val>
                                            <p:strVal val="#ppt_w"/>
                                          </p:val>
                                        </p:tav>
                                      </p:tavLst>
                                    </p:anim>
                                    <p:anim calcmode="lin" valueType="num">
                                      <p:cBhvr>
                                        <p:cTn id="73" dur="1000" fill="hold"/>
                                        <p:tgtEl>
                                          <p:spTgt spid="24"/>
                                        </p:tgtEl>
                                        <p:attrNameLst>
                                          <p:attrName>ppt_h</p:attrName>
                                        </p:attrNameLst>
                                      </p:cBhvr>
                                      <p:tavLst>
                                        <p:tav tm="0">
                                          <p:val>
                                            <p:fltVal val="0"/>
                                          </p:val>
                                        </p:tav>
                                        <p:tav tm="100000">
                                          <p:val>
                                            <p:strVal val="#ppt_h"/>
                                          </p:val>
                                        </p:tav>
                                      </p:tavLst>
                                    </p:anim>
                                    <p:anim calcmode="lin" valueType="num">
                                      <p:cBhvr>
                                        <p:cTn id="74" dur="1000" fill="hold"/>
                                        <p:tgtEl>
                                          <p:spTgt spid="24"/>
                                        </p:tgtEl>
                                        <p:attrNameLst>
                                          <p:attrName>style.rotation</p:attrName>
                                        </p:attrNameLst>
                                      </p:cBhvr>
                                      <p:tavLst>
                                        <p:tav tm="0">
                                          <p:val>
                                            <p:fltVal val="90"/>
                                          </p:val>
                                        </p:tav>
                                        <p:tav tm="100000">
                                          <p:val>
                                            <p:fltVal val="0"/>
                                          </p:val>
                                        </p:tav>
                                      </p:tavLst>
                                    </p:anim>
                                    <p:animEffect transition="in" filter="fade">
                                      <p:cBhvr>
                                        <p:cTn id="7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14425" y="-180864"/>
            <a:ext cx="6705600" cy="1876425"/>
            <a:chOff x="352425" y="1676400"/>
            <a:chExt cx="6705600" cy="1876425"/>
          </a:xfrm>
        </p:grpSpPr>
        <p:pic>
          <p:nvPicPr>
            <p:cNvPr id="5" name="图片 4">
              <a:extLst>
                <a:ext uri="{FF2B5EF4-FFF2-40B4-BE49-F238E27FC236}">
                  <a16:creationId xmlns:a16="http://schemas.microsoft.com/office/drawing/2014/main" id="{84E0EF1A-B3DF-4D2D-A316-716954300F85}"/>
                </a:ext>
              </a:extLst>
            </p:cNvPr>
            <p:cNvPicPr>
              <a:picLocks noChangeAspect="1"/>
            </p:cNvPicPr>
            <p:nvPr/>
          </p:nvPicPr>
          <p:blipFill>
            <a:blip r:embed="rId3" cstate="print">
              <a:extLst>
                <a:ext uri="{28A0092B-C50C-407E-A947-70E740481C1C}">
                  <a14:useLocalDpi xmlns:a14="http://schemas.microsoft.com/office/drawing/2010/main" val="0"/>
                </a:ext>
              </a:extLst>
            </a:blip>
            <a:srcRect l="50131" t="58704"/>
            <a:stretch>
              <a:fillRect/>
            </a:stretch>
          </p:blipFill>
          <p:spPr>
            <a:xfrm>
              <a:off x="352425" y="1676400"/>
              <a:ext cx="6705600" cy="1876425"/>
            </a:xfrm>
            <a:custGeom>
              <a:avLst/>
              <a:gdLst>
                <a:gd name="connsiteX0" fmla="*/ 4165600 w 4840485"/>
                <a:gd name="connsiteY0" fmla="*/ 0 h 2832100"/>
                <a:gd name="connsiteX1" fmla="*/ 4840485 w 4840485"/>
                <a:gd name="connsiteY1" fmla="*/ 55093 h 2832100"/>
                <a:gd name="connsiteX2" fmla="*/ 4840485 w 4840485"/>
                <a:gd name="connsiteY2" fmla="*/ 2832100 h 2832100"/>
                <a:gd name="connsiteX3" fmla="*/ 343408 w 4840485"/>
                <a:gd name="connsiteY3" fmla="*/ 2832100 h 2832100"/>
                <a:gd name="connsiteX4" fmla="*/ 330200 w 4840485"/>
                <a:gd name="connsiteY4" fmla="*/ 2755900 h 2832100"/>
                <a:gd name="connsiteX5" fmla="*/ 0 w 4840485"/>
                <a:gd name="connsiteY5" fmla="*/ 1460500 h 2832100"/>
                <a:gd name="connsiteX6" fmla="*/ 355600 w 4840485"/>
                <a:gd name="connsiteY6" fmla="*/ 457200 h 2832100"/>
                <a:gd name="connsiteX7" fmla="*/ 2616200 w 4840485"/>
                <a:gd name="connsiteY7" fmla="*/ 431800 h 2832100"/>
                <a:gd name="connsiteX8" fmla="*/ 3022600 w 4840485"/>
                <a:gd name="connsiteY8" fmla="*/ 304800 h 2832100"/>
                <a:gd name="connsiteX9" fmla="*/ 3378200 w 4840485"/>
                <a:gd name="connsiteY9" fmla="*/ 114300 h 283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0485" h="2832100">
                  <a:moveTo>
                    <a:pt x="4165600" y="0"/>
                  </a:moveTo>
                  <a:lnTo>
                    <a:pt x="4840485" y="55093"/>
                  </a:lnTo>
                  <a:lnTo>
                    <a:pt x="4840485" y="2832100"/>
                  </a:lnTo>
                  <a:lnTo>
                    <a:pt x="343408" y="2832100"/>
                  </a:lnTo>
                  <a:lnTo>
                    <a:pt x="330200" y="2755900"/>
                  </a:lnTo>
                  <a:lnTo>
                    <a:pt x="0" y="1460500"/>
                  </a:lnTo>
                  <a:lnTo>
                    <a:pt x="355600" y="457200"/>
                  </a:lnTo>
                  <a:lnTo>
                    <a:pt x="2616200" y="431800"/>
                  </a:lnTo>
                  <a:lnTo>
                    <a:pt x="3022600" y="304800"/>
                  </a:lnTo>
                  <a:lnTo>
                    <a:pt x="3378200" y="114300"/>
                  </a:lnTo>
                  <a:close/>
                </a:path>
              </a:pathLst>
            </a:custGeom>
          </p:spPr>
        </p:pic>
        <p:sp>
          <p:nvSpPr>
            <p:cNvPr id="11" name="文本框 10">
              <a:extLst>
                <a:ext uri="{FF2B5EF4-FFF2-40B4-BE49-F238E27FC236}">
                  <a16:creationId xmlns:a16="http://schemas.microsoft.com/office/drawing/2014/main" id="{94614879-EFF8-44B6-B227-CE044D106E41}"/>
                </a:ext>
              </a:extLst>
            </p:cNvPr>
            <p:cNvSpPr txBox="1"/>
            <p:nvPr/>
          </p:nvSpPr>
          <p:spPr>
            <a:xfrm>
              <a:off x="1085807" y="2281349"/>
              <a:ext cx="4581568" cy="438582"/>
            </a:xfrm>
            <a:prstGeom prst="rect">
              <a:avLst/>
            </a:prstGeom>
            <a:noFill/>
          </p:spPr>
          <p:txBody>
            <a:bodyPr wrap="squar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pPr algn="l"/>
              <a:r>
                <a:rPr lang="en-US" altLang="zh-CN" sz="2400" b="0" dirty="0">
                  <a:ln w="15875">
                    <a:noFill/>
                    <a:prstDash val="solid"/>
                  </a:ln>
                  <a:solidFill>
                    <a:srgbClr val="1D02BE"/>
                  </a:solidFill>
                  <a:effectLst/>
                  <a:latin typeface="Arial" pitchFamily="34" charset="0"/>
                  <a:cs typeface="Arial" pitchFamily="34" charset="0"/>
                </a:rPr>
                <a:t>Bài đọc giúp em hiểu điều gì? </a:t>
              </a:r>
              <a:endParaRPr lang="zh-CN" altLang="en-US" sz="2400" b="0" dirty="0">
                <a:ln w="15875">
                  <a:noFill/>
                  <a:prstDash val="solid"/>
                </a:ln>
                <a:solidFill>
                  <a:srgbClr val="1D02BE"/>
                </a:solidFill>
                <a:effectLst/>
                <a:latin typeface="Arial" pitchFamily="34" charset="0"/>
                <a:cs typeface="Arial" pitchFamily="34" charset="0"/>
              </a:endParaRPr>
            </a:p>
          </p:txBody>
        </p:sp>
      </p:grpSp>
      <p:pic>
        <p:nvPicPr>
          <p:cNvPr id="12" name="图片 11">
            <a:extLst>
              <a:ext uri="{FF2B5EF4-FFF2-40B4-BE49-F238E27FC236}">
                <a16:creationId xmlns:a16="http://schemas.microsoft.com/office/drawing/2014/main" id="{DB49C6A2-06B3-41D7-A7E3-198598B1A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92" y="290489"/>
            <a:ext cx="495749" cy="607242"/>
          </a:xfrm>
          <a:prstGeom prst="rect">
            <a:avLst/>
          </a:prstGeom>
        </p:spPr>
      </p:pic>
      <p:pic>
        <p:nvPicPr>
          <p:cNvPr id="13" name="图片 13">
            <a:extLst>
              <a:ext uri="{FF2B5EF4-FFF2-40B4-BE49-F238E27FC236}">
                <a16:creationId xmlns:a16="http://schemas.microsoft.com/office/drawing/2014/main" id="{F91C95C4-52FB-4503-9075-A2E36532C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3388" y="2491489"/>
            <a:ext cx="1428837" cy="2180947"/>
          </a:xfrm>
          <a:prstGeom prst="rect">
            <a:avLst/>
          </a:prstGeom>
        </p:spPr>
      </p:pic>
      <p:grpSp>
        <p:nvGrpSpPr>
          <p:cNvPr id="15" name="Group 14"/>
          <p:cNvGrpSpPr/>
          <p:nvPr/>
        </p:nvGrpSpPr>
        <p:grpSpPr>
          <a:xfrm>
            <a:off x="2562225" y="1671965"/>
            <a:ext cx="5562600" cy="3281036"/>
            <a:chOff x="4029077" y="1797248"/>
            <a:chExt cx="5219700" cy="3174801"/>
          </a:xfrm>
        </p:grpSpPr>
        <p:grpSp>
          <p:nvGrpSpPr>
            <p:cNvPr id="17" name="Group 16"/>
            <p:cNvGrpSpPr/>
            <p:nvPr/>
          </p:nvGrpSpPr>
          <p:grpSpPr>
            <a:xfrm>
              <a:off x="4029077" y="1797248"/>
              <a:ext cx="5219700" cy="3174801"/>
              <a:chOff x="4029077" y="1797249"/>
              <a:chExt cx="5219700" cy="2584252"/>
            </a:xfrm>
          </p:grpSpPr>
          <p:pic>
            <p:nvPicPr>
              <p:cNvPr id="19" name="图片 6">
                <a:extLst>
                  <a:ext uri="{FF2B5EF4-FFF2-40B4-BE49-F238E27FC236}">
                    <a16:creationId xmlns:a16="http://schemas.microsoft.com/office/drawing/2014/main" id="{9B9F2265-2816-43B4-B209-3A6FCAD040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9077" y="1797249"/>
                <a:ext cx="5219700" cy="2584252"/>
              </a:xfrm>
              <a:prstGeom prst="rect">
                <a:avLst/>
              </a:prstGeom>
            </p:spPr>
          </p:pic>
          <p:sp>
            <p:nvSpPr>
              <p:cNvPr id="20" name="Rectangle 19"/>
              <p:cNvSpPr/>
              <p:nvPr/>
            </p:nvSpPr>
            <p:spPr>
              <a:xfrm>
                <a:off x="4290177" y="2399466"/>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18" name="Rectangle 17"/>
            <p:cNvSpPr/>
            <p:nvPr/>
          </p:nvSpPr>
          <p:spPr>
            <a:xfrm>
              <a:off x="4324350" y="2399497"/>
              <a:ext cx="4572000" cy="400110"/>
            </a:xfrm>
            <a:prstGeom prst="rect">
              <a:avLst/>
            </a:prstGeom>
          </p:spPr>
          <p:txBody>
            <a:bodyPr>
              <a:spAutoFit/>
            </a:bodyPr>
            <a:lstStyle/>
            <a:p>
              <a:pPr algn="just"/>
              <a:endParaRPr lang="en-US" sz="2000" dirty="0">
                <a:solidFill>
                  <a:srgbClr val="FF0000"/>
                </a:solidFill>
                <a:latin typeface="Arial" pitchFamily="34" charset="0"/>
                <a:cs typeface="Arial" pitchFamily="34" charset="0"/>
              </a:endParaRPr>
            </a:p>
          </p:txBody>
        </p:sp>
      </p:grpSp>
      <p:sp>
        <p:nvSpPr>
          <p:cNvPr id="3" name="Rectangle 2"/>
          <p:cNvSpPr/>
          <p:nvPr/>
        </p:nvSpPr>
        <p:spPr>
          <a:xfrm>
            <a:off x="2771775" y="2411968"/>
            <a:ext cx="4924425" cy="1569660"/>
          </a:xfrm>
          <a:prstGeom prst="rect">
            <a:avLst/>
          </a:prstGeom>
        </p:spPr>
        <p:txBody>
          <a:bodyPr wrap="square">
            <a:spAutoFit/>
          </a:bodyPr>
          <a:lstStyle/>
          <a:p>
            <a:pPr algn="just"/>
            <a:r>
              <a:rPr lang="nl-NL" sz="2400" i="1" dirty="0">
                <a:solidFill>
                  <a:srgbClr val="FF0000"/>
                </a:solidFill>
              </a:rPr>
              <a:t>Cảm xúc của người mẹ khi ngắm nhìn con hồn nhiên vui chơi; mong con biết ước mơ những điều tốt đẹp cho tương lai.</a:t>
            </a:r>
            <a:endParaRPr lang="en-US" sz="2400" dirty="0">
              <a:solidFill>
                <a:srgbClr val="FF0000"/>
              </a:solidFill>
            </a:endParaRPr>
          </a:p>
        </p:txBody>
      </p:sp>
    </p:spTree>
    <p:extLst>
      <p:ext uri="{BB962C8B-B14F-4D97-AF65-F5344CB8AC3E}">
        <p14:creationId xmlns:p14="http://schemas.microsoft.com/office/powerpoint/2010/main" val="532905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27" name="图片 26">
            <a:extLst>
              <a:ext uri="{FF2B5EF4-FFF2-40B4-BE49-F238E27FC236}">
                <a16:creationId xmlns:a16="http://schemas.microsoft.com/office/drawing/2014/main" id="{6A713E3F-3D67-49C8-9B98-CE8B6C4F7362}"/>
              </a:ext>
            </a:extLst>
          </p:cNvPr>
          <p:cNvPicPr>
            <a:picLocks noChangeAspect="1"/>
          </p:cNvPicPr>
          <p:nvPr/>
        </p:nvPicPr>
        <p:blipFill rotWithShape="1">
          <a:blip r:embed="rId12">
            <a:extLst>
              <a:ext uri="{28A0092B-C50C-407E-A947-70E740481C1C}">
                <a14:useLocalDpi xmlns:a14="http://schemas.microsoft.com/office/drawing/2010/main" val="0"/>
              </a:ext>
            </a:extLst>
          </a:blip>
          <a:srcRect t="-1" b="-2531"/>
          <a:stretch/>
        </p:blipFill>
        <p:spPr>
          <a:xfrm>
            <a:off x="3271838" y="1652894"/>
            <a:ext cx="5872163" cy="3598743"/>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pic>
        <p:nvPicPr>
          <p:cNvPr id="5" name="图片 4">
            <a:extLst>
              <a:ext uri="{FF2B5EF4-FFF2-40B4-BE49-F238E27FC236}">
                <a16:creationId xmlns:a16="http://schemas.microsoft.com/office/drawing/2014/main" id="{FDA640B2-07AC-40A1-95EF-151879B1422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3425" y="832679"/>
            <a:ext cx="7067549" cy="3140460"/>
          </a:xfrm>
          <a:prstGeom prst="rect">
            <a:avLst/>
          </a:prstGeom>
        </p:spPr>
      </p:pic>
      <p:sp>
        <p:nvSpPr>
          <p:cNvPr id="26" name="文本框 25">
            <a:extLst>
              <a:ext uri="{FF2B5EF4-FFF2-40B4-BE49-F238E27FC236}">
                <a16:creationId xmlns:a16="http://schemas.microsoft.com/office/drawing/2014/main" id="{C7378750-51EF-43D6-8C60-EFC2897FF50C}"/>
              </a:ext>
            </a:extLst>
          </p:cNvPr>
          <p:cNvSpPr txBox="1"/>
          <p:nvPr/>
        </p:nvSpPr>
        <p:spPr>
          <a:xfrm>
            <a:off x="1552979" y="2090473"/>
            <a:ext cx="5338642" cy="700192"/>
          </a:xfrm>
          <a:prstGeom prst="rect">
            <a:avLst/>
          </a:prstGeom>
          <a:noFill/>
        </p:spPr>
        <p:txBody>
          <a:bodyPr wrap="none" lIns="68580" tIns="34290" rIns="68580" bIns="34290" rtlCol="0">
            <a:spAutoFit/>
          </a:bodyPr>
          <a:lstStyle>
            <a:defPPr>
              <a:defRPr lang="zh-CN"/>
            </a:defPPr>
            <a:lvl1pPr algn="ctr">
              <a:defRPr sz="19900" b="1">
                <a:ln w="28575">
                  <a:solidFill>
                    <a:schemeClr val="bg1"/>
                  </a:solidFill>
                  <a:prstDash val="solid"/>
                </a:ln>
                <a:gradFill>
                  <a:gsLst>
                    <a:gs pos="0">
                      <a:srgbClr val="1E675C"/>
                    </a:gs>
                    <a:gs pos="100000">
                      <a:srgbClr val="6AB93E"/>
                    </a:gs>
                  </a:gsLst>
                  <a:lin ang="5400000" scaled="1"/>
                </a:gradFill>
                <a:effectLst>
                  <a:outerShdw blurRad="12700" dist="38100" dir="2700000" algn="tl" rotWithShape="0">
                    <a:schemeClr val="tx1"/>
                  </a:outerShdw>
                </a:effectLst>
                <a:latin typeface="小美好体" panose="02010601030101010101" pitchFamily="2" charset="-122"/>
                <a:ea typeface="小美好体" panose="02010601030101010101" pitchFamily="2" charset="-122"/>
              </a:defRPr>
            </a:lvl1pPr>
          </a:lstStyle>
          <a:p>
            <a:r>
              <a:rPr lang="en-US" altLang="zh-CN" sz="4100" b="0" dirty="0">
                <a:ln w="15875">
                  <a:noFill/>
                  <a:prstDash val="solid"/>
                </a:ln>
                <a:solidFill>
                  <a:srgbClr val="FF0000"/>
                </a:solidFill>
                <a:effectLst/>
                <a:latin typeface="Arial" pitchFamily="34" charset="0"/>
                <a:cs typeface="Arial" pitchFamily="34" charset="0"/>
              </a:rPr>
              <a:t>Chào tạm biệt các em</a:t>
            </a:r>
            <a:endParaRPr lang="zh-CN" altLang="en-US" sz="4100" b="0" dirty="0">
              <a:ln w="15875">
                <a:noFill/>
                <a:prstDash val="solid"/>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07035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37861742543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354465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AF70ADAF-F0D8-4B19-A6D5-EB6F871C5F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6" y="184535"/>
            <a:ext cx="8696324" cy="4406515"/>
          </a:xfrm>
          <a:prstGeom prst="rect">
            <a:avLst/>
          </a:prstGeom>
        </p:spPr>
      </p:pic>
      <p:pic>
        <p:nvPicPr>
          <p:cNvPr id="4" name="图片 3">
            <a:extLst>
              <a:ext uri="{FF2B5EF4-FFF2-40B4-BE49-F238E27FC236}">
                <a16:creationId xmlns:a16="http://schemas.microsoft.com/office/drawing/2014/main" id="{9E6A8A9B-3FDA-487B-91BB-D55B3551C2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450" y="4022734"/>
            <a:ext cx="2421775" cy="1136632"/>
          </a:xfrm>
          <a:prstGeom prst="rect">
            <a:avLst/>
          </a:prstGeom>
        </p:spPr>
      </p:pic>
      <p:sp>
        <p:nvSpPr>
          <p:cNvPr id="17" name="文本框 16">
            <a:extLst>
              <a:ext uri="{FF2B5EF4-FFF2-40B4-BE49-F238E27FC236}">
                <a16:creationId xmlns:a16="http://schemas.microsoft.com/office/drawing/2014/main" id="{13ADFE4C-8820-48F2-990A-F5851AD07287}"/>
              </a:ext>
            </a:extLst>
          </p:cNvPr>
          <p:cNvSpPr txBox="1"/>
          <p:nvPr/>
        </p:nvSpPr>
        <p:spPr>
          <a:xfrm>
            <a:off x="1228725" y="707231"/>
            <a:ext cx="6981825" cy="715581"/>
          </a:xfrm>
          <a:prstGeom prst="rect">
            <a:avLst/>
          </a:prstGeom>
          <a:noFill/>
        </p:spPr>
        <p:txBody>
          <a:bodyPr wrap="square" lIns="68580" tIns="34290" rIns="68580" bIns="34290" rtlCol="0">
            <a:spAutoFit/>
            <a:scene3d>
              <a:camera prst="orthographicFront"/>
              <a:lightRig rig="threePt" dir="t"/>
            </a:scene3d>
            <a:sp3d contourW="12700"/>
          </a:bodyPr>
          <a:lstStyle/>
          <a:p>
            <a:r>
              <a:rPr lang="en-US" altLang="zh-CN" sz="2100" dirty="0">
                <a:solidFill>
                  <a:srgbClr val="1D02BE"/>
                </a:solidFill>
                <a:latin typeface="Arial" pitchFamily="34" charset="0"/>
                <a:ea typeface="小美好体" panose="02010601030101010101" pitchFamily="2" charset="-122"/>
                <a:cs typeface="Arial" pitchFamily="34" charset="0"/>
              </a:rPr>
              <a:t>1. Trao đổi về một đồ chơi gấp bằng giấy em thích theo gợi ý .</a:t>
            </a:r>
          </a:p>
        </p:txBody>
      </p:sp>
      <p:pic>
        <p:nvPicPr>
          <p:cNvPr id="21" name="图片 20">
            <a:extLst>
              <a:ext uri="{FF2B5EF4-FFF2-40B4-BE49-F238E27FC236}">
                <a16:creationId xmlns:a16="http://schemas.microsoft.com/office/drawing/2014/main" id="{36B14E3B-F778-4DD3-907C-44631ED5C8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43" y="119039"/>
            <a:ext cx="495749" cy="607242"/>
          </a:xfrm>
          <a:prstGeom prst="rect">
            <a:avLst/>
          </a:prstGeom>
        </p:spPr>
      </p:pic>
      <p:sp>
        <p:nvSpPr>
          <p:cNvPr id="2" name="TextBox 1"/>
          <p:cNvSpPr txBox="1"/>
          <p:nvPr/>
        </p:nvSpPr>
        <p:spPr>
          <a:xfrm>
            <a:off x="995363" y="2957021"/>
            <a:ext cx="1423988" cy="307777"/>
          </a:xfrm>
          <a:prstGeom prst="rect">
            <a:avLst/>
          </a:prstGeom>
          <a:solidFill>
            <a:schemeClr val="accent2"/>
          </a:solidFill>
        </p:spPr>
        <p:txBody>
          <a:bodyPr wrap="square" rtlCol="0">
            <a:spAutoFit/>
          </a:bodyPr>
          <a:lstStyle/>
          <a:p>
            <a:r>
              <a:rPr lang="en-US" dirty="0">
                <a:solidFill>
                  <a:srgbClr val="1D02BE"/>
                </a:solidFill>
              </a:rPr>
              <a:t>   Máy bay  </a:t>
            </a:r>
          </a:p>
        </p:txBody>
      </p:sp>
      <p:sp>
        <p:nvSpPr>
          <p:cNvPr id="15" name="TextBox 14"/>
          <p:cNvSpPr txBox="1"/>
          <p:nvPr/>
        </p:nvSpPr>
        <p:spPr>
          <a:xfrm>
            <a:off x="2871788" y="2969328"/>
            <a:ext cx="1423988" cy="307777"/>
          </a:xfrm>
          <a:prstGeom prst="rect">
            <a:avLst/>
          </a:prstGeom>
          <a:solidFill>
            <a:schemeClr val="accent2"/>
          </a:solidFill>
        </p:spPr>
        <p:txBody>
          <a:bodyPr wrap="square" rtlCol="0">
            <a:spAutoFit/>
          </a:bodyPr>
          <a:lstStyle/>
          <a:p>
            <a:r>
              <a:rPr lang="en-US" dirty="0">
                <a:solidFill>
                  <a:srgbClr val="1D02BE"/>
                </a:solidFill>
              </a:rPr>
              <a:t>Con  hạc </a:t>
            </a:r>
          </a:p>
        </p:txBody>
      </p:sp>
      <p:sp>
        <p:nvSpPr>
          <p:cNvPr id="16" name="TextBox 15"/>
          <p:cNvSpPr txBox="1"/>
          <p:nvPr/>
        </p:nvSpPr>
        <p:spPr>
          <a:xfrm>
            <a:off x="4719637" y="2987394"/>
            <a:ext cx="1423988" cy="307777"/>
          </a:xfrm>
          <a:prstGeom prst="rect">
            <a:avLst/>
          </a:prstGeom>
          <a:solidFill>
            <a:schemeClr val="accent2"/>
          </a:solidFill>
        </p:spPr>
        <p:txBody>
          <a:bodyPr wrap="square" rtlCol="0">
            <a:spAutoFit/>
          </a:bodyPr>
          <a:lstStyle/>
          <a:p>
            <a:r>
              <a:rPr lang="en-US" dirty="0">
                <a:solidFill>
                  <a:srgbClr val="1D02BE"/>
                </a:solidFill>
              </a:rPr>
              <a:t>  Con thuyền   </a:t>
            </a:r>
          </a:p>
        </p:txBody>
      </p:sp>
      <p:sp>
        <p:nvSpPr>
          <p:cNvPr id="18" name="TextBox 17"/>
          <p:cNvSpPr txBox="1"/>
          <p:nvPr/>
        </p:nvSpPr>
        <p:spPr>
          <a:xfrm>
            <a:off x="6472236" y="2917432"/>
            <a:ext cx="1423988" cy="307777"/>
          </a:xfrm>
          <a:prstGeom prst="rect">
            <a:avLst/>
          </a:prstGeom>
          <a:solidFill>
            <a:schemeClr val="accent2"/>
          </a:solidFill>
        </p:spPr>
        <p:txBody>
          <a:bodyPr wrap="square" rtlCol="0">
            <a:spAutoFit/>
          </a:bodyPr>
          <a:lstStyle/>
          <a:p>
            <a:r>
              <a:rPr lang="en-US" dirty="0">
                <a:solidFill>
                  <a:srgbClr val="1D02BE"/>
                </a:solidFill>
              </a:rPr>
              <a:t>       La bàn  </a:t>
            </a:r>
          </a:p>
        </p:txBody>
      </p:sp>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1906" y="1428750"/>
            <a:ext cx="6442869" cy="132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文本框 16">
            <a:extLst>
              <a:ext uri="{FF2B5EF4-FFF2-40B4-BE49-F238E27FC236}">
                <a16:creationId xmlns:a16="http://schemas.microsoft.com/office/drawing/2014/main" id="{13ADFE4C-8820-48F2-990A-F5851AD07287}"/>
              </a:ext>
            </a:extLst>
          </p:cNvPr>
          <p:cNvSpPr txBox="1"/>
          <p:nvPr/>
        </p:nvSpPr>
        <p:spPr>
          <a:xfrm>
            <a:off x="1209675" y="3450431"/>
            <a:ext cx="6981825" cy="392415"/>
          </a:xfrm>
          <a:prstGeom prst="rect">
            <a:avLst/>
          </a:prstGeom>
          <a:noFill/>
        </p:spPr>
        <p:txBody>
          <a:bodyPr wrap="square" lIns="68580" tIns="34290" rIns="68580" bIns="34290" rtlCol="0">
            <a:spAutoFit/>
            <a:scene3d>
              <a:camera prst="orthographicFront"/>
              <a:lightRig rig="threePt" dir="t"/>
            </a:scene3d>
            <a:sp3d contourW="12700"/>
          </a:bodyPr>
          <a:lstStyle/>
          <a:p>
            <a:r>
              <a:rPr lang="en-US" altLang="zh-CN" sz="2100" dirty="0">
                <a:solidFill>
                  <a:srgbClr val="1D02BE"/>
                </a:solidFill>
                <a:latin typeface="Arial" pitchFamily="34" charset="0"/>
                <a:ea typeface="小美好体" panose="02010601030101010101" pitchFamily="2" charset="-122"/>
                <a:cs typeface="Arial" pitchFamily="34" charset="0"/>
              </a:rPr>
              <a:t>2. Nói về cách chơi đồ chơi đó.</a:t>
            </a:r>
          </a:p>
        </p:txBody>
      </p:sp>
    </p:spTree>
    <p:extLst>
      <p:ext uri="{BB962C8B-B14F-4D97-AF65-F5344CB8AC3E}">
        <p14:creationId xmlns:p14="http://schemas.microsoft.com/office/powerpoint/2010/main" val="836819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15" grpId="0" animBg="1"/>
      <p:bldP spid="16" grpId="0" animBg="1"/>
      <p:bldP spid="18"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427FC20F-09F9-4A5D-A124-8D822E3ED3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95749" cy="607242"/>
          </a:xfrm>
          <a:prstGeom prst="rect">
            <a:avLst/>
          </a:prstGeom>
        </p:spPr>
      </p:pic>
      <p:grpSp>
        <p:nvGrpSpPr>
          <p:cNvPr id="4" name="Group 3"/>
          <p:cNvGrpSpPr/>
          <p:nvPr/>
        </p:nvGrpSpPr>
        <p:grpSpPr>
          <a:xfrm>
            <a:off x="1714500" y="2533650"/>
            <a:ext cx="4800600" cy="1191333"/>
            <a:chOff x="2085975" y="2657475"/>
            <a:chExt cx="4800600" cy="1191333"/>
          </a:xfrm>
        </p:grpSpPr>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975" y="2657475"/>
              <a:ext cx="4800600" cy="119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43175" y="2892344"/>
              <a:ext cx="4038600" cy="400110"/>
            </a:xfrm>
            <a:prstGeom prst="rect">
              <a:avLst/>
            </a:prstGeom>
            <a:noFill/>
          </p:spPr>
          <p:txBody>
            <a:bodyPr wrap="square" rtlCol="0">
              <a:spAutoFit/>
            </a:bodyPr>
            <a:lstStyle/>
            <a:p>
              <a:r>
                <a:rPr lang="en-US" sz="2000" dirty="0">
                  <a:solidFill>
                    <a:srgbClr val="1D02BE"/>
                  </a:solidFill>
                  <a:latin typeface="Arial" pitchFamily="34" charset="0"/>
                  <a:cs typeface="Arial" pitchFamily="34" charset="0"/>
                </a:rPr>
                <a:t> Tranh vẽ các bạn đang làm gì? </a:t>
              </a:r>
            </a:p>
          </p:txBody>
        </p:sp>
      </p:grpSp>
      <p:grpSp>
        <p:nvGrpSpPr>
          <p:cNvPr id="17" name="Group 16"/>
          <p:cNvGrpSpPr/>
          <p:nvPr/>
        </p:nvGrpSpPr>
        <p:grpSpPr>
          <a:xfrm>
            <a:off x="1276350" y="1918494"/>
            <a:ext cx="5734049" cy="2367756"/>
            <a:chOff x="2266950" y="2381250"/>
            <a:chExt cx="3719513" cy="1400883"/>
          </a:xfrm>
        </p:grpSpPr>
        <p:pic>
          <p:nvPicPr>
            <p:cNvPr id="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950" y="2381250"/>
              <a:ext cx="3719513" cy="140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3175" y="2616119"/>
              <a:ext cx="3443288" cy="400110"/>
            </a:xfrm>
            <a:prstGeom prst="rect">
              <a:avLst/>
            </a:prstGeom>
            <a:noFill/>
          </p:spPr>
          <p:txBody>
            <a:bodyPr wrap="square" rtlCol="0">
              <a:spAutoFit/>
            </a:bodyPr>
            <a:lstStyle/>
            <a:p>
              <a:endParaRPr lang="en-US" sz="2000" dirty="0">
                <a:solidFill>
                  <a:srgbClr val="FF0000"/>
                </a:solidFill>
                <a:latin typeface="Arial" pitchFamily="34" charset="0"/>
                <a:cs typeface="Arial" pitchFamily="34" charset="0"/>
              </a:endParaRPr>
            </a:p>
          </p:txBody>
        </p:sp>
      </p:gr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56" t="-2613" r="156" b="56825"/>
          <a:stretch/>
        </p:blipFill>
        <p:spPr bwMode="auto">
          <a:xfrm>
            <a:off x="1581150" y="-57150"/>
            <a:ext cx="6115050" cy="197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90725" y="2386340"/>
            <a:ext cx="4610100" cy="1569660"/>
          </a:xfrm>
          <a:prstGeom prst="rect">
            <a:avLst/>
          </a:prstGeom>
        </p:spPr>
        <p:txBody>
          <a:bodyPr wrap="square">
            <a:spAutoFit/>
          </a:bodyPr>
          <a:lstStyle/>
          <a:p>
            <a:pPr algn="just"/>
            <a:r>
              <a:rPr lang="en-US" sz="2400" dirty="0">
                <a:solidFill>
                  <a:srgbClr val="FF0000"/>
                </a:solidFill>
              </a:rPr>
              <a:t>Bức tranh miêu tả cảnh trời mưa, bạn nhỏ vui thích thả thuyền giấy, mẹ âu yếm nhìn con đang chơi…</a:t>
            </a:r>
          </a:p>
        </p:txBody>
      </p:sp>
    </p:spTree>
    <p:extLst>
      <p:ext uri="{BB962C8B-B14F-4D97-AF65-F5344CB8AC3E}">
        <p14:creationId xmlns:p14="http://schemas.microsoft.com/office/powerpoint/2010/main" val="932445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27" name="图片 26">
            <a:extLst>
              <a:ext uri="{FF2B5EF4-FFF2-40B4-BE49-F238E27FC236}">
                <a16:creationId xmlns:a16="http://schemas.microsoft.com/office/drawing/2014/main" id="{6A713E3F-3D67-49C8-9B98-CE8B6C4F7362}"/>
              </a:ext>
            </a:extLst>
          </p:cNvPr>
          <p:cNvPicPr>
            <a:picLocks noChangeAspect="1"/>
          </p:cNvPicPr>
          <p:nvPr/>
        </p:nvPicPr>
        <p:blipFill rotWithShape="1">
          <a:blip r:embed="rId12">
            <a:extLst>
              <a:ext uri="{28A0092B-C50C-407E-A947-70E740481C1C}">
                <a14:useLocalDpi xmlns:a14="http://schemas.microsoft.com/office/drawing/2010/main" val="0"/>
              </a:ext>
            </a:extLst>
          </a:blip>
          <a:srcRect t="-1" b="-2531"/>
          <a:stretch/>
        </p:blipFill>
        <p:spPr>
          <a:xfrm>
            <a:off x="4067176" y="1652894"/>
            <a:ext cx="5076825" cy="3598743"/>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pic>
        <p:nvPicPr>
          <p:cNvPr id="34" name="图片 33">
            <a:extLst>
              <a:ext uri="{FF2B5EF4-FFF2-40B4-BE49-F238E27FC236}">
                <a16:creationId xmlns:a16="http://schemas.microsoft.com/office/drawing/2014/main" id="{AA294FB9-47B0-4FE8-ACC8-9EEB80327E2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37574" y="111937"/>
            <a:ext cx="761685" cy="1007462"/>
          </a:xfrm>
          <a:prstGeom prst="rect">
            <a:avLst/>
          </a:prstGeom>
        </p:spPr>
      </p:pic>
      <p:pic>
        <p:nvPicPr>
          <p:cNvPr id="38" name="图片 37">
            <a:extLst>
              <a:ext uri="{FF2B5EF4-FFF2-40B4-BE49-F238E27FC236}">
                <a16:creationId xmlns:a16="http://schemas.microsoft.com/office/drawing/2014/main" id="{942FC200-3FA9-477E-A8E7-1A66B02E4D1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7971" r="32782"/>
          <a:stretch/>
        </p:blipFill>
        <p:spPr>
          <a:xfrm>
            <a:off x="-200025" y="1844370"/>
            <a:ext cx="1836884" cy="3301280"/>
          </a:xfrm>
          <a:prstGeom prst="rect">
            <a:avLst/>
          </a:prstGeom>
        </p:spPr>
      </p:pic>
      <p:pic>
        <p:nvPicPr>
          <p:cNvPr id="24" name="图片 4">
            <a:extLst>
              <a:ext uri="{FF2B5EF4-FFF2-40B4-BE49-F238E27FC236}">
                <a16:creationId xmlns:a16="http://schemas.microsoft.com/office/drawing/2014/main" id="{FDA640B2-07AC-40A1-95EF-151879B1422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13972" y="832679"/>
            <a:ext cx="5963153" cy="3140460"/>
          </a:xfrm>
          <a:prstGeom prst="rect">
            <a:avLst/>
          </a:prstGeom>
        </p:spPr>
      </p:pic>
      <p:sp>
        <p:nvSpPr>
          <p:cNvPr id="28" name="TextBox 27"/>
          <p:cNvSpPr txBox="1"/>
          <p:nvPr/>
        </p:nvSpPr>
        <p:spPr>
          <a:xfrm>
            <a:off x="2466975" y="2369115"/>
            <a:ext cx="4114800" cy="438581"/>
          </a:xfrm>
          <a:prstGeom prst="rect">
            <a:avLst/>
          </a:prstGeom>
          <a:noFill/>
        </p:spPr>
        <p:txBody>
          <a:bodyPr wrap="square" lIns="68580" tIns="34290" rIns="68580" bIns="34290" rtlCol="0">
            <a:spAutoFit/>
          </a:bodyPr>
          <a:lstStyle/>
          <a:p>
            <a:pPr algn="ctr"/>
            <a:r>
              <a:rPr lang="en-US" sz="2400" dirty="0">
                <a:solidFill>
                  <a:srgbClr val="FF0000"/>
                </a:solidFill>
                <a:latin typeface="Arial" pitchFamily="34" charset="0"/>
                <a:cs typeface="Arial" pitchFamily="34" charset="0"/>
              </a:rPr>
              <a:t>Bài 4: Thuyền giấy (Tiết 1) </a:t>
            </a:r>
          </a:p>
        </p:txBody>
      </p:sp>
      <p:sp>
        <p:nvSpPr>
          <p:cNvPr id="29" name="TextBox 28"/>
          <p:cNvSpPr txBox="1"/>
          <p:nvPr/>
        </p:nvSpPr>
        <p:spPr>
          <a:xfrm>
            <a:off x="2466975" y="1959540"/>
            <a:ext cx="4114800" cy="438581"/>
          </a:xfrm>
          <a:prstGeom prst="rect">
            <a:avLst/>
          </a:prstGeom>
          <a:noFill/>
        </p:spPr>
        <p:txBody>
          <a:bodyPr wrap="square" lIns="68580" tIns="34290" rIns="68580" bIns="34290" rtlCol="0">
            <a:spAutoFit/>
          </a:bodyPr>
          <a:lstStyle/>
          <a:p>
            <a:pPr algn="ctr"/>
            <a:r>
              <a:rPr lang="en-US" sz="2400" dirty="0">
                <a:solidFill>
                  <a:srgbClr val="0070C0"/>
                </a:solidFill>
                <a:latin typeface="Arial" pitchFamily="34" charset="0"/>
                <a:cs typeface="Arial" pitchFamily="34" charset="0"/>
              </a:rPr>
              <a:t>Tiếng Việt </a:t>
            </a:r>
          </a:p>
        </p:txBody>
      </p:sp>
    </p:spTree>
    <p:extLst>
      <p:ext uri="{BB962C8B-B14F-4D97-AF65-F5344CB8AC3E}">
        <p14:creationId xmlns:p14="http://schemas.microsoft.com/office/powerpoint/2010/main" val="2212800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anim calcmode="lin" valueType="num">
                                      <p:cBhvr>
                                        <p:cTn id="53" dur="1000" fill="hold"/>
                                        <p:tgtEl>
                                          <p:spTgt spid="34"/>
                                        </p:tgtEl>
                                        <p:attrNameLst>
                                          <p:attrName>ppt_x</p:attrName>
                                        </p:attrNameLst>
                                      </p:cBhvr>
                                      <p:tavLst>
                                        <p:tav tm="0">
                                          <p:val>
                                            <p:strVal val="#ppt_x"/>
                                          </p:val>
                                        </p:tav>
                                        <p:tav tm="100000">
                                          <p:val>
                                            <p:strVal val="#ppt_x"/>
                                          </p:val>
                                        </p:tav>
                                      </p:tavLst>
                                    </p:anim>
                                    <p:anim calcmode="lin" valueType="num">
                                      <p:cBhvr>
                                        <p:cTn id="54" dur="1000" fill="hold"/>
                                        <p:tgtEl>
                                          <p:spTgt spid="34"/>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37" presetClass="entr" presetSubtype="0" fill="hold"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000"/>
                                        <p:tgtEl>
                                          <p:spTgt spid="38"/>
                                        </p:tgtEl>
                                      </p:cBhvr>
                                    </p:animEffect>
                                    <p:anim calcmode="lin" valueType="num">
                                      <p:cBhvr>
                                        <p:cTn id="59" dur="1000" fill="hold"/>
                                        <p:tgtEl>
                                          <p:spTgt spid="38"/>
                                        </p:tgtEl>
                                        <p:attrNameLst>
                                          <p:attrName>ppt_x</p:attrName>
                                        </p:attrNameLst>
                                      </p:cBhvr>
                                      <p:tavLst>
                                        <p:tav tm="0">
                                          <p:val>
                                            <p:strVal val="#ppt_x"/>
                                          </p:val>
                                        </p:tav>
                                        <p:tav tm="100000">
                                          <p:val>
                                            <p:strVal val="#ppt_x"/>
                                          </p:val>
                                        </p:tav>
                                      </p:tavLst>
                                    </p:anim>
                                    <p:anim calcmode="lin" valueType="num">
                                      <p:cBhvr>
                                        <p:cTn id="60" dur="900" decel="100000" fill="hold"/>
                                        <p:tgtEl>
                                          <p:spTgt spid="38"/>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pic>
        <p:nvPicPr>
          <p:cNvPr id="34" name="图片 33">
            <a:extLst>
              <a:ext uri="{FF2B5EF4-FFF2-40B4-BE49-F238E27FC236}">
                <a16:creationId xmlns:a16="http://schemas.microsoft.com/office/drawing/2014/main" id="{AA294FB9-47B0-4FE8-ACC8-9EEB80327E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37574" y="111937"/>
            <a:ext cx="761685" cy="1007462"/>
          </a:xfrm>
          <a:prstGeom prst="rect">
            <a:avLst/>
          </a:prstGeom>
        </p:spPr>
      </p:pic>
      <p:pic>
        <p:nvPicPr>
          <p:cNvPr id="24" name="图片 4">
            <a:extLst>
              <a:ext uri="{FF2B5EF4-FFF2-40B4-BE49-F238E27FC236}">
                <a16:creationId xmlns:a16="http://schemas.microsoft.com/office/drawing/2014/main" id="{FDA640B2-07AC-40A1-95EF-151879B1422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8765" y="400051"/>
            <a:ext cx="7684046" cy="3573089"/>
          </a:xfrm>
          <a:prstGeom prst="rect">
            <a:avLst/>
          </a:prstGeom>
        </p:spPr>
      </p:pic>
      <p:sp>
        <p:nvSpPr>
          <p:cNvPr id="28" name="TextBox 27"/>
          <p:cNvSpPr txBox="1"/>
          <p:nvPr/>
        </p:nvSpPr>
        <p:spPr>
          <a:xfrm>
            <a:off x="1590675" y="1140390"/>
            <a:ext cx="5650946" cy="1915909"/>
          </a:xfrm>
          <a:prstGeom prst="rect">
            <a:avLst/>
          </a:prstGeom>
          <a:noFill/>
        </p:spPr>
        <p:txBody>
          <a:bodyPr wrap="square" lIns="68580" tIns="34290" rIns="68580" bIns="34290" rtlCol="0">
            <a:spAutoFit/>
          </a:bodyPr>
          <a:lstStyle/>
          <a:p>
            <a:pPr algn="ctr"/>
            <a:r>
              <a:rPr lang="en-US" sz="6000" b="1" dirty="0">
                <a:solidFill>
                  <a:srgbClr val="FF0000"/>
                </a:solidFill>
                <a:latin typeface="字魂79号-萌趣奶油体"/>
                <a:cs typeface="Arial" pitchFamily="34" charset="0"/>
              </a:rPr>
              <a:t>Khám phá và Luyện tập</a:t>
            </a:r>
          </a:p>
        </p:txBody>
      </p:sp>
      <p:pic>
        <p:nvPicPr>
          <p:cNvPr id="409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257" y="2814638"/>
            <a:ext cx="13589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18904" y="3382169"/>
            <a:ext cx="1547812" cy="154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431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anim calcmode="lin" valueType="num">
                                      <p:cBhvr>
                                        <p:cTn id="53" dur="1000" fill="hold"/>
                                        <p:tgtEl>
                                          <p:spTgt spid="34"/>
                                        </p:tgtEl>
                                        <p:attrNameLst>
                                          <p:attrName>ppt_x</p:attrName>
                                        </p:attrNameLst>
                                      </p:cBhvr>
                                      <p:tavLst>
                                        <p:tav tm="0">
                                          <p:val>
                                            <p:strVal val="#ppt_x"/>
                                          </p:val>
                                        </p:tav>
                                        <p:tav tm="100000">
                                          <p:val>
                                            <p:strVal val="#ppt_x"/>
                                          </p:val>
                                        </p:tav>
                                      </p:tavLst>
                                    </p:anim>
                                    <p:anim calcmode="lin" valueType="num">
                                      <p:cBhvr>
                                        <p:cTn id="5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9144000" cy="51435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12" y="217399"/>
            <a:ext cx="7272338" cy="3989195"/>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3241534"/>
            <a:ext cx="9144000" cy="1901966"/>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7788" y="1"/>
            <a:ext cx="876212" cy="2725524"/>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017532" cy="289037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2681287" cy="1981352"/>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3027946" cy="1427777"/>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2075" y="0"/>
            <a:ext cx="3960242" cy="1231336"/>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1620" y="1"/>
            <a:ext cx="1902380" cy="1747785"/>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3794307"/>
            <a:ext cx="4572000" cy="1349193"/>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72000" y="3794307"/>
            <a:ext cx="4572000" cy="1349193"/>
          </a:xfrm>
          <a:prstGeom prst="rect">
            <a:avLst/>
          </a:prstGeom>
        </p:spPr>
      </p:pic>
      <p:grpSp>
        <p:nvGrpSpPr>
          <p:cNvPr id="2" name="Group 1"/>
          <p:cNvGrpSpPr/>
          <p:nvPr/>
        </p:nvGrpSpPr>
        <p:grpSpPr>
          <a:xfrm>
            <a:off x="1377738" y="1337714"/>
            <a:ext cx="5974812" cy="3312099"/>
            <a:chOff x="1377738" y="1337714"/>
            <a:chExt cx="5974812" cy="3312099"/>
          </a:xfrm>
        </p:grpSpPr>
        <p:pic>
          <p:nvPicPr>
            <p:cNvPr id="20" name="图片 1">
              <a:extLst>
                <a:ext uri="{FF2B5EF4-FFF2-40B4-BE49-F238E27FC236}">
                  <a16:creationId xmlns:a16="http://schemas.microsoft.com/office/drawing/2014/main" id="{ABEF402B-508C-4E81-ACAB-A175C2394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7738" y="1337714"/>
              <a:ext cx="5974812" cy="3048001"/>
            </a:xfrm>
            <a:prstGeom prst="rect">
              <a:avLst/>
            </a:prstGeom>
          </p:spPr>
        </p:pic>
        <p:sp>
          <p:nvSpPr>
            <p:cNvPr id="22" name="TextBox 21"/>
            <p:cNvSpPr txBox="1"/>
            <p:nvPr/>
          </p:nvSpPr>
          <p:spPr>
            <a:xfrm>
              <a:off x="1866900" y="1941595"/>
              <a:ext cx="4484765" cy="2708218"/>
            </a:xfrm>
            <a:prstGeom prst="rect">
              <a:avLst/>
            </a:prstGeom>
            <a:noFill/>
          </p:spPr>
          <p:txBody>
            <a:bodyPr wrap="square" lIns="91226" tIns="45613" rIns="91226" bIns="45613" rtlCol="0">
              <a:spAutoFit/>
            </a:bodyPr>
            <a:lstStyle/>
            <a:p>
              <a:pPr algn="ctr"/>
              <a:r>
                <a:rPr lang="en-US" sz="6000" dirty="0">
                  <a:solidFill>
                    <a:prstClr val="black"/>
                  </a:solidFill>
                  <a:latin typeface="Cooper Black" pitchFamily="18" charset="0"/>
                </a:rPr>
                <a:t>  </a:t>
              </a:r>
              <a:r>
                <a:rPr lang="en-US" sz="5000" dirty="0">
                  <a:solidFill>
                    <a:srgbClr val="FF0000"/>
                  </a:solidFill>
                  <a:latin typeface="VNI-Franko" pitchFamily="2" charset="0"/>
                </a:rPr>
                <a:t>Luyeän ñoïc thaønh tieáng</a:t>
              </a:r>
            </a:p>
            <a:p>
              <a:pPr algn="ctr"/>
              <a:endParaRPr lang="en-US" sz="6000" dirty="0">
                <a:solidFill>
                  <a:srgbClr val="FF0000"/>
                </a:solidFill>
                <a:latin typeface="VNI-Franko" pitchFamily="2" charset="0"/>
              </a:endParaRPr>
            </a:p>
          </p:txBody>
        </p:sp>
      </p:grpSp>
    </p:spTree>
    <p:extLst>
      <p:ext uri="{BB962C8B-B14F-4D97-AF65-F5344CB8AC3E}">
        <p14:creationId xmlns:p14="http://schemas.microsoft.com/office/powerpoint/2010/main" val="663403386"/>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8F85DD2B-6957-4F48-82CD-495CD154F7C9"/>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C:\Users\Administrator\Desktop\7月作品\13"/>
  <p:tag name="ISPRING_PRESENTATION_TITLE" val="新建 Microsoft PowerPoint 演示文稿"/>
  <p:tag name="ISPRING_FIRST_PUBLISH" val="1"/>
</p:tagLst>
</file>

<file path=ppt/theme/theme1.xml><?xml version="1.0" encoding="utf-8"?>
<a:theme xmlns:a="http://schemas.openxmlformats.org/drawingml/2006/main" name="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600</TotalTime>
  <Words>1710</Words>
  <Application>Microsoft Office PowerPoint</Application>
  <PresentationFormat>On-screen Show (16:9)</PresentationFormat>
  <Paragraphs>155</Paragraphs>
  <Slides>35</Slides>
  <Notes>33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等线</vt:lpstr>
      <vt:lpstr>Arial</vt:lpstr>
      <vt:lpstr>Calibri</vt:lpstr>
      <vt:lpstr>Cooper Black</vt:lpstr>
      <vt:lpstr>VNI-Franko</vt:lpstr>
      <vt:lpstr>Wingdings</vt:lpstr>
      <vt:lpstr>字魂79号-萌趣奶油体</vt:lpstr>
      <vt:lpstr>小美好体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新建 Microsoft PowerPoint 演示文稿</dc:title>
  <dc:creator>逆流的小鱼</dc:creator>
  <cp:lastModifiedBy>admin</cp:lastModifiedBy>
  <cp:revision>113</cp:revision>
  <dcterms:created xsi:type="dcterms:W3CDTF">2019-06-26T07:14:23Z</dcterms:created>
  <dcterms:modified xsi:type="dcterms:W3CDTF">2026-01-25T17:00:06Z</dcterms:modified>
</cp:coreProperties>
</file>