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0"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3FE19-FAFA-439E-B03B-2BB9124C8BC5}"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F51E9-CFDB-401E-8EB9-E5FEDEF968E7}" type="slidenum">
              <a:rPr lang="en-US" smtClean="0"/>
              <a:t>‹#›</a:t>
            </a:fld>
            <a:endParaRPr lang="en-US"/>
          </a:p>
        </p:txBody>
      </p:sp>
    </p:spTree>
    <p:extLst>
      <p:ext uri="{BB962C8B-B14F-4D97-AF65-F5344CB8AC3E}">
        <p14:creationId xmlns:p14="http://schemas.microsoft.com/office/powerpoint/2010/main" val="125835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94460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55847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35752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19C0B-9DF2-499E-9359-14D55FE1135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891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41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extLst>
      <p:ext uri="{BB962C8B-B14F-4D97-AF65-F5344CB8AC3E}">
        <p14:creationId xmlns:p14="http://schemas.microsoft.com/office/powerpoint/2010/main" val="401440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73917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27947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764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Tree>
    <p:extLst>
      <p:ext uri="{BB962C8B-B14F-4D97-AF65-F5344CB8AC3E}">
        <p14:creationId xmlns:p14="http://schemas.microsoft.com/office/powerpoint/2010/main" val="268302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DD619F-50C4-4133-90D9-372E551CD361}"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259711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D619F-50C4-4133-90D9-372E551CD361}"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296682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D619F-50C4-4133-90D9-372E551CD361}"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322659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326385049"/>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1996516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587740"/>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D619F-50C4-4133-90D9-372E551CD361}"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16214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DD619F-50C4-4133-90D9-372E551CD361}"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210960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DD619F-50C4-4133-90D9-372E551CD361}"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95664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DD619F-50C4-4133-90D9-372E551CD361}" type="datetimeFigureOut">
              <a:rPr lang="en-US" smtClean="0"/>
              <a:t>1/25/2026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50190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DD619F-50C4-4133-90D9-372E551CD361}" type="datetimeFigureOut">
              <a:rPr lang="en-US" smtClean="0"/>
              <a:t>1/25/2026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82177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D619F-50C4-4133-90D9-372E551CD361}" type="datetimeFigureOut">
              <a:rPr lang="en-US" smtClean="0"/>
              <a:t>1/25/2026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20468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DD619F-50C4-4133-90D9-372E551CD361}"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13666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DD619F-50C4-4133-90D9-372E551CD361}"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BF3B-C2B6-4CF3-9C18-0777C0606A14}" type="slidenum">
              <a:rPr lang="en-US" smtClean="0"/>
              <a:t>‹#›</a:t>
            </a:fld>
            <a:endParaRPr lang="en-US"/>
          </a:p>
        </p:txBody>
      </p:sp>
    </p:spTree>
    <p:extLst>
      <p:ext uri="{BB962C8B-B14F-4D97-AF65-F5344CB8AC3E}">
        <p14:creationId xmlns:p14="http://schemas.microsoft.com/office/powerpoint/2010/main" val="153337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D619F-50C4-4133-90D9-372E551CD361}" type="datetimeFigureOut">
              <a:rPr lang="en-US" smtClean="0"/>
              <a:t>1/25/2026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0BF3B-C2B6-4CF3-9C18-0777C0606A14}" type="slidenum">
              <a:rPr lang="en-US" smtClean="0"/>
              <a:t>‹#›</a:t>
            </a:fld>
            <a:endParaRPr lang="en-US"/>
          </a:p>
        </p:txBody>
      </p:sp>
    </p:spTree>
    <p:extLst>
      <p:ext uri="{BB962C8B-B14F-4D97-AF65-F5344CB8AC3E}">
        <p14:creationId xmlns:p14="http://schemas.microsoft.com/office/powerpoint/2010/main" val="487061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25.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7622" y="1397726"/>
            <a:ext cx="8647611" cy="1323439"/>
          </a:xfrm>
          <a:prstGeom prst="rect">
            <a:avLst/>
          </a:prstGeom>
          <a:noFill/>
        </p:spPr>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GV: PHẠM THỊ THẢO . LỚP 2A3.</a:t>
            </a:r>
          </a:p>
          <a:p>
            <a:r>
              <a:rPr lang="en-US" sz="4000" smtClean="0">
                <a:solidFill>
                  <a:srgbClr val="FF0000"/>
                </a:solidFill>
                <a:latin typeface="Times New Roman" panose="02020603050405020304" pitchFamily="18" charset="0"/>
                <a:cs typeface="Times New Roman" panose="02020603050405020304" pitchFamily="18" charset="0"/>
              </a:rPr>
              <a:t>      </a:t>
            </a:r>
            <a:r>
              <a:rPr lang="en-US" sz="4000" smtClean="0">
                <a:solidFill>
                  <a:srgbClr val="FF0000"/>
                </a:solidFill>
                <a:latin typeface="Times New Roman" panose="02020603050405020304" pitchFamily="18" charset="0"/>
                <a:cs typeface="Times New Roman" panose="02020603050405020304" pitchFamily="18" charset="0"/>
              </a:rPr>
              <a:t> </a:t>
            </a:r>
            <a:r>
              <a:rPr lang="en-US" sz="4000" smtClean="0">
                <a:solidFill>
                  <a:srgbClr val="FF0000"/>
                </a:solidFill>
                <a:latin typeface="Times New Roman" panose="02020603050405020304" pitchFamily="18" charset="0"/>
                <a:cs typeface="Times New Roman" panose="02020603050405020304" pitchFamily="18" charset="0"/>
              </a:rPr>
              <a:t>TIẾNG </a:t>
            </a:r>
            <a:r>
              <a:rPr lang="en-US" sz="4000" smtClean="0">
                <a:solidFill>
                  <a:srgbClr val="FF0000"/>
                </a:solidFill>
                <a:latin typeface="Times New Roman" panose="02020603050405020304" pitchFamily="18" charset="0"/>
                <a:cs typeface="Times New Roman" panose="02020603050405020304" pitchFamily="18" charset="0"/>
              </a:rPr>
              <a:t>VIỆT. BÀI 4. TIẾT 13</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85963"/>
      </p:ext>
    </p:extLst>
  </p:cSld>
  <p:clrMapOvr>
    <a:masterClrMapping/>
  </p:clrMapOvr>
  <p:transition spd="slow" advTm="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grpSp>
      <p:sp>
        <p:nvSpPr>
          <p:cNvPr id="8" name="TextBox 7">
            <a:extLst>
              <a:ext uri="{FF2B5EF4-FFF2-40B4-BE49-F238E27FC236}">
                <a16:creationId xmlns:a16="http://schemas.microsoft.com/office/drawing/2014/main" id="{D5DCC5D6-5AF8-48D9-B49A-FE199044DD9D}"/>
              </a:ext>
            </a:extLst>
          </p:cNvPr>
          <p:cNvSpPr txBox="1"/>
          <p:nvPr/>
        </p:nvSpPr>
        <p:spPr>
          <a:xfrm>
            <a:off x="3599723" y="295878"/>
            <a:ext cx="6991092" cy="666786"/>
          </a:xfrm>
          <a:prstGeom prst="rect">
            <a:avLst/>
          </a:prstGeom>
          <a:solidFill>
            <a:sysClr val="window" lastClr="FFFFFF"/>
          </a:solidFill>
        </p:spPr>
        <p:txBody>
          <a:bodyPr wrap="square" rtlCol="0">
            <a:spAutoFit/>
          </a:bodyPr>
          <a:lstStyle/>
          <a:p>
            <a:pPr algn="ctr" defTabSz="1218611">
              <a:defRPr/>
            </a:pPr>
            <a:r>
              <a:rPr lang="vi-VN" sz="3733" kern="0" dirty="0">
                <a:solidFill>
                  <a:srgbClr val="00B0F0"/>
                </a:solidFill>
                <a:latin typeface="Averta Std CY" panose="00000500000000000000" pitchFamily="50" charset="0"/>
                <a:cs typeface="Times New Roman" pitchFamily="18" charset="0"/>
              </a:rPr>
              <a:t>Góc nhỏ yêu thương</a:t>
            </a:r>
            <a:endParaRPr lang="en-US" sz="2400" kern="0" dirty="0">
              <a:solidFill>
                <a:prstClr val="black"/>
              </a:solidFill>
              <a:latin typeface="Averta Std CY" panose="00000500000000000000" pitchFamily="50" charset="0"/>
              <a:cs typeface="Times New Roman" pitchFamily="18" charset="0"/>
            </a:endParaRPr>
          </a:p>
        </p:txBody>
      </p:sp>
      <p:sp>
        <p:nvSpPr>
          <p:cNvPr id="9" name="Rectangle 8">
            <a:extLst>
              <a:ext uri="{FF2B5EF4-FFF2-40B4-BE49-F238E27FC236}">
                <a16:creationId xmlns:a16="http://schemas.microsoft.com/office/drawing/2014/main" id="{F3D0A45C-AA9A-4F8B-9E42-539B185DD248}"/>
              </a:ext>
            </a:extLst>
          </p:cNvPr>
          <p:cNvSpPr/>
          <p:nvPr/>
        </p:nvSpPr>
        <p:spPr>
          <a:xfrm>
            <a:off x="535862" y="836713"/>
            <a:ext cx="11120277" cy="5508431"/>
          </a:xfrm>
          <a:prstGeom prst="rect">
            <a:avLst/>
          </a:prstGeom>
          <a:noFill/>
        </p:spPr>
        <p:txBody>
          <a:bodyPr wrap="square">
            <a:spAutoFit/>
          </a:bodyPr>
          <a:lstStyle/>
          <a:p>
            <a:pPr algn="just" defTabSz="1219170">
              <a:defRPr/>
            </a:pPr>
            <a:r>
              <a:rPr lang="en-US" sz="2933" dirty="0">
                <a:solidFill>
                  <a:prstClr val="black"/>
                </a:solidFill>
                <a:latin typeface="Averta Std CY" panose="00000500000000000000" pitchFamily="50" charset="0"/>
                <a:cs typeface="Times New Roman" panose="02020603050405020304" pitchFamily="18" charset="0"/>
              </a:rPr>
              <a:t>	</a:t>
            </a:r>
            <a:r>
              <a:rPr lang="vi-VN" sz="2933" dirty="0">
                <a:solidFill>
                  <a:prstClr val="black"/>
                </a:solidFill>
                <a:latin typeface="+mj-lt"/>
                <a:cs typeface="Times New Roman" panose="02020603050405020304" pitchFamily="18" charset="0"/>
              </a:rPr>
              <a:t>Trong sân trường, thư viện xanh nằm dưới vòm cây rợp mát. Giờ ra chơi, chúng em chạy ùa đến đây để gặp lại những người bạn bước ra từ trang sách.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Sách, báo được đặt trong những chiếc túi vải, hộp thư sơn màu bắt mắt. Có rất nhiều loại sách hay và đẹp để chúng em chọn đọc như </a:t>
            </a:r>
            <a:r>
              <a:rPr lang="vi-VN" sz="2933" i="1" dirty="0">
                <a:solidFill>
                  <a:prstClr val="black"/>
                </a:solidFill>
                <a:latin typeface="+mj-lt"/>
                <a:cs typeface="Times New Roman" panose="02020603050405020304" pitchFamily="18" charset="0"/>
              </a:rPr>
              <a:t>Truyện cổ tích, Những câu hỏi vì sao, Vũ trụ kì thú</a:t>
            </a:r>
            <a:r>
              <a:rPr lang="vi-VN" sz="2933" dirty="0">
                <a:solidFill>
                  <a:prstClr val="black"/>
                </a:solidFill>
                <a:latin typeface="+mj-lt"/>
                <a:cs typeface="Times New Roman" panose="02020603050405020304" pitchFamily="18" charset="0"/>
              </a:rPr>
              <a:t>,… Vài bạn đang vui vẻ chia sẻ câu chuyện thú vị bên một khóm hoa xinh. Có bạn ngồi đọc sách trên xích đu được làm từ lốp cao su. Bạn khác nằm đọc thoải mái trên thảm cỏ xanh mát. Trong vòm lá, bầy chim thánh thót những khúc nhạc vui.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Thư viện xanh là góc nhỏ yêu thương. Ở đó, chúng em được làm bạn cùng sách, báo và thiên nhiên tươi đẹp.</a:t>
            </a:r>
            <a:endParaRPr lang="en-US" sz="2933" dirty="0">
              <a:solidFill>
                <a:prstClr val="black"/>
              </a:solidFill>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A5176542-DD5F-4CCF-A11B-2B49B9CF71AE}"/>
              </a:ext>
            </a:extLst>
          </p:cNvPr>
          <p:cNvSpPr/>
          <p:nvPr/>
        </p:nvSpPr>
        <p:spPr>
          <a:xfrm>
            <a:off x="7807600" y="6226481"/>
            <a:ext cx="4272875" cy="461665"/>
          </a:xfrm>
          <a:prstGeom prst="rect">
            <a:avLst/>
          </a:prstGeom>
          <a:noFill/>
        </p:spPr>
        <p:txBody>
          <a:bodyPr wrap="square">
            <a:spAutoFit/>
          </a:bodyPr>
          <a:lstStyle/>
          <a:p>
            <a:pPr algn="just" defTabSz="1219170">
              <a:defRPr/>
            </a:pPr>
            <a:r>
              <a:rPr lang="en-US" sz="2400" dirty="0">
                <a:solidFill>
                  <a:prstClr val="black"/>
                </a:solidFill>
                <a:latin typeface="Averta Std CY" panose="00000500000000000000" pitchFamily="50" charset="0"/>
                <a:cs typeface="Times New Roman" panose="02020603050405020304" pitchFamily="18" charset="0"/>
              </a:rPr>
              <a:t>	</a:t>
            </a:r>
            <a:r>
              <a:rPr lang="en-US" sz="2400" dirty="0" err="1">
                <a:solidFill>
                  <a:prstClr val="black"/>
                </a:solidFill>
                <a:latin typeface="Averta Std CY" panose="00000500000000000000" pitchFamily="50" charset="0"/>
                <a:cs typeface="Times New Roman" panose="02020603050405020304" pitchFamily="18" charset="0"/>
              </a:rPr>
              <a:t>Võ</a:t>
            </a:r>
            <a:r>
              <a:rPr lang="en-US" sz="2400" dirty="0">
                <a:solidFill>
                  <a:prstClr val="black"/>
                </a:solidFill>
                <a:latin typeface="Averta Std CY" panose="00000500000000000000" pitchFamily="50" charset="0"/>
                <a:cs typeface="Times New Roman" panose="02020603050405020304" pitchFamily="18" charset="0"/>
              </a:rPr>
              <a:t> Thu H</a:t>
            </a:r>
            <a:r>
              <a:rPr lang="vi-VN" sz="2400" dirty="0">
                <a:solidFill>
                  <a:prstClr val="black"/>
                </a:solidFill>
                <a:latin typeface="Averta Std CY" panose="00000500000000000000" pitchFamily="50" charset="0"/>
                <a:cs typeface="Times New Roman" panose="02020603050405020304" pitchFamily="18" charset="0"/>
              </a:rPr>
              <a:t>ư</a:t>
            </a:r>
            <a:r>
              <a:rPr lang="en-US" sz="2400" dirty="0" err="1">
                <a:solidFill>
                  <a:prstClr val="black"/>
                </a:solidFill>
                <a:latin typeface="Averta Std CY" panose="00000500000000000000" pitchFamily="50" charset="0"/>
                <a:cs typeface="Times New Roman" panose="02020603050405020304" pitchFamily="18" charset="0"/>
              </a:rPr>
              <a:t>ơng</a:t>
            </a:r>
            <a:endParaRPr lang="en-US" sz="2400" dirty="0">
              <a:solidFill>
                <a:prstClr val="black"/>
              </a:solidFill>
              <a:latin typeface="Averta Std CY" panose="00000500000000000000" pitchFamily="50" charset="0"/>
              <a:cs typeface="Times New Roman" panose="02020603050405020304" pitchFamily="18" charset="0"/>
            </a:endParaRPr>
          </a:p>
        </p:txBody>
      </p:sp>
      <p:sp>
        <p:nvSpPr>
          <p:cNvPr id="10" name="Rounded Rectangle 11">
            <a:extLst>
              <a:ext uri="{FF2B5EF4-FFF2-40B4-BE49-F238E27FC236}">
                <a16:creationId xmlns:a16="http://schemas.microsoft.com/office/drawing/2014/main" id="{8C5E2164-A192-4952-BC4C-FBF72782E82B}"/>
              </a:ext>
            </a:extLst>
          </p:cNvPr>
          <p:cNvSpPr/>
          <p:nvPr/>
        </p:nvSpPr>
        <p:spPr>
          <a:xfrm>
            <a:off x="91675" y="203201"/>
            <a:ext cx="4222163" cy="608140"/>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mj-lt"/>
              </a:rPr>
              <a:t>Luyện</a:t>
            </a:r>
            <a:r>
              <a:rPr lang="en-US" sz="3200" dirty="0">
                <a:latin typeface="+mj-lt"/>
              </a:rPr>
              <a:t> </a:t>
            </a:r>
            <a:r>
              <a:rPr lang="en-US" sz="3200" dirty="0" err="1">
                <a:latin typeface="+mj-lt"/>
              </a:rPr>
              <a:t>đọc</a:t>
            </a:r>
            <a:r>
              <a:rPr lang="en-US" sz="3200" dirty="0">
                <a:latin typeface="+mj-lt"/>
              </a:rPr>
              <a:t> </a:t>
            </a:r>
            <a:r>
              <a:rPr lang="en-US" sz="3200" dirty="0" err="1">
                <a:latin typeface="+mj-lt"/>
              </a:rPr>
              <a:t>nối</a:t>
            </a:r>
            <a:r>
              <a:rPr lang="en-US" sz="3200" dirty="0">
                <a:latin typeface="+mj-lt"/>
              </a:rPr>
              <a:t> </a:t>
            </a:r>
            <a:r>
              <a:rPr lang="en-US" sz="3200" dirty="0" err="1">
                <a:latin typeface="+mj-lt"/>
              </a:rPr>
              <a:t>tiếp</a:t>
            </a:r>
            <a:r>
              <a:rPr lang="en-US" sz="3200" dirty="0">
                <a:latin typeface="+mj-lt"/>
              </a:rPr>
              <a:t> </a:t>
            </a:r>
            <a:r>
              <a:rPr lang="en-US" sz="3200" dirty="0" err="1">
                <a:latin typeface="+mj-lt"/>
              </a:rPr>
              <a:t>câu</a:t>
            </a:r>
            <a:endParaRPr lang="en-US" sz="3200" dirty="0">
              <a:latin typeface="+mj-lt"/>
            </a:endParaRPr>
          </a:p>
        </p:txBody>
      </p:sp>
    </p:spTree>
    <p:extLst>
      <p:ext uri="{BB962C8B-B14F-4D97-AF65-F5344CB8AC3E}">
        <p14:creationId xmlns:p14="http://schemas.microsoft.com/office/powerpoint/2010/main" val="1395126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grpSp>
      <p:sp>
        <p:nvSpPr>
          <p:cNvPr id="8" name="TextBox 7">
            <a:extLst>
              <a:ext uri="{FF2B5EF4-FFF2-40B4-BE49-F238E27FC236}">
                <a16:creationId xmlns:a16="http://schemas.microsoft.com/office/drawing/2014/main" id="{D5DCC5D6-5AF8-48D9-B49A-FE199044DD9D}"/>
              </a:ext>
            </a:extLst>
          </p:cNvPr>
          <p:cNvSpPr txBox="1"/>
          <p:nvPr/>
        </p:nvSpPr>
        <p:spPr>
          <a:xfrm>
            <a:off x="3599723" y="295878"/>
            <a:ext cx="6991092" cy="666786"/>
          </a:xfrm>
          <a:prstGeom prst="rect">
            <a:avLst/>
          </a:prstGeom>
          <a:solidFill>
            <a:sysClr val="window" lastClr="FFFFFF"/>
          </a:solidFill>
        </p:spPr>
        <p:txBody>
          <a:bodyPr wrap="square" rtlCol="0">
            <a:spAutoFit/>
          </a:bodyPr>
          <a:lstStyle/>
          <a:p>
            <a:pPr algn="ctr" defTabSz="1218611">
              <a:defRPr/>
            </a:pPr>
            <a:r>
              <a:rPr lang="vi-VN" sz="3733" kern="0" dirty="0">
                <a:solidFill>
                  <a:srgbClr val="00B0F0"/>
                </a:solidFill>
                <a:latin typeface="Averta Std CY" panose="00000500000000000000" pitchFamily="50" charset="0"/>
                <a:cs typeface="Times New Roman" pitchFamily="18" charset="0"/>
              </a:rPr>
              <a:t>Góc nhỏ yêu thương</a:t>
            </a:r>
            <a:endParaRPr lang="en-US" sz="2400" kern="0" dirty="0">
              <a:solidFill>
                <a:prstClr val="black"/>
              </a:solidFill>
              <a:latin typeface="Averta Std CY" panose="00000500000000000000" pitchFamily="50" charset="0"/>
              <a:cs typeface="Times New Roman" pitchFamily="18" charset="0"/>
            </a:endParaRPr>
          </a:p>
        </p:txBody>
      </p:sp>
      <p:sp>
        <p:nvSpPr>
          <p:cNvPr id="9" name="Rectangle 8">
            <a:extLst>
              <a:ext uri="{FF2B5EF4-FFF2-40B4-BE49-F238E27FC236}">
                <a16:creationId xmlns:a16="http://schemas.microsoft.com/office/drawing/2014/main" id="{F3D0A45C-AA9A-4F8B-9E42-539B185DD248}"/>
              </a:ext>
            </a:extLst>
          </p:cNvPr>
          <p:cNvSpPr/>
          <p:nvPr/>
        </p:nvSpPr>
        <p:spPr>
          <a:xfrm>
            <a:off x="535862" y="836713"/>
            <a:ext cx="11120277" cy="5508431"/>
          </a:xfrm>
          <a:prstGeom prst="rect">
            <a:avLst/>
          </a:prstGeom>
          <a:noFill/>
        </p:spPr>
        <p:txBody>
          <a:bodyPr wrap="square">
            <a:spAutoFit/>
          </a:bodyPr>
          <a:lstStyle/>
          <a:p>
            <a:pPr algn="just" defTabSz="1219170">
              <a:defRPr/>
            </a:pPr>
            <a:r>
              <a:rPr lang="en-US" sz="2933" dirty="0">
                <a:solidFill>
                  <a:prstClr val="black"/>
                </a:solidFill>
                <a:latin typeface="Averta Std CY" panose="00000500000000000000" pitchFamily="50" charset="0"/>
                <a:cs typeface="Times New Roman" panose="02020603050405020304" pitchFamily="18" charset="0"/>
              </a:rPr>
              <a:t>	</a:t>
            </a:r>
            <a:r>
              <a:rPr lang="vi-VN" sz="2933" dirty="0">
                <a:solidFill>
                  <a:prstClr val="black"/>
                </a:solidFill>
                <a:latin typeface="+mj-lt"/>
                <a:cs typeface="Times New Roman" panose="02020603050405020304" pitchFamily="18" charset="0"/>
              </a:rPr>
              <a:t>Trong sân trường, thư viện xanh nằm dưới vòm cây rợp mát. Giờ ra chơi, chúng em chạy ùa đến đây để gặp lại những người bạn bước ra từ trang sách.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Sách, báo được đặt trong những chiếc túi vải, hộp thư sơn màu bắt mắt. Có rất nhiều loại sách hay và đẹp để chúng em chọn đọc như </a:t>
            </a:r>
            <a:r>
              <a:rPr lang="vi-VN" sz="2933" i="1" dirty="0">
                <a:solidFill>
                  <a:prstClr val="black"/>
                </a:solidFill>
                <a:latin typeface="+mj-lt"/>
                <a:cs typeface="Times New Roman" panose="02020603050405020304" pitchFamily="18" charset="0"/>
              </a:rPr>
              <a:t>Truyện cổ tích, Những câu hỏi vì sao, Vũ trụ kì thú</a:t>
            </a:r>
            <a:r>
              <a:rPr lang="vi-VN" sz="2933" dirty="0">
                <a:solidFill>
                  <a:prstClr val="black"/>
                </a:solidFill>
                <a:latin typeface="+mj-lt"/>
                <a:cs typeface="Times New Roman" panose="02020603050405020304" pitchFamily="18" charset="0"/>
              </a:rPr>
              <a:t>,… Vài bạn đang vui vẻ chia sẻ câu chuyện thú vị bên một khóm hoa xinh. Có bạn ngồi đọc sách trên xích đu được làm từ lốp cao su. Bạn khác nằm đọc thoải mái trên thảm cỏ xanh mát. Trong vòm lá, bầy chim thánh thót những khúc nhạc vui.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Thư viện xanh là góc nhỏ yêu thương. Ở đó, chúng em được làm bạn cùng sách, báo và thiên nhiên tươi đẹp.</a:t>
            </a:r>
            <a:endParaRPr lang="en-US" sz="2933" dirty="0">
              <a:solidFill>
                <a:prstClr val="black"/>
              </a:solidFill>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A5176542-DD5F-4CCF-A11B-2B49B9CF71AE}"/>
              </a:ext>
            </a:extLst>
          </p:cNvPr>
          <p:cNvSpPr/>
          <p:nvPr/>
        </p:nvSpPr>
        <p:spPr>
          <a:xfrm>
            <a:off x="7807600" y="6226481"/>
            <a:ext cx="4272875" cy="461665"/>
          </a:xfrm>
          <a:prstGeom prst="rect">
            <a:avLst/>
          </a:prstGeom>
          <a:noFill/>
        </p:spPr>
        <p:txBody>
          <a:bodyPr wrap="square">
            <a:spAutoFit/>
          </a:bodyPr>
          <a:lstStyle/>
          <a:p>
            <a:pPr algn="just" defTabSz="1219170">
              <a:defRPr/>
            </a:pPr>
            <a:r>
              <a:rPr lang="en-US" sz="2400" dirty="0">
                <a:solidFill>
                  <a:prstClr val="black"/>
                </a:solidFill>
                <a:latin typeface="Averta Std CY" panose="00000500000000000000" pitchFamily="50" charset="0"/>
                <a:cs typeface="Times New Roman" panose="02020603050405020304" pitchFamily="18" charset="0"/>
              </a:rPr>
              <a:t>	</a:t>
            </a:r>
            <a:r>
              <a:rPr lang="en-US" sz="2400" dirty="0" err="1">
                <a:solidFill>
                  <a:prstClr val="black"/>
                </a:solidFill>
                <a:latin typeface="Averta Std CY" panose="00000500000000000000" pitchFamily="50" charset="0"/>
                <a:cs typeface="Times New Roman" panose="02020603050405020304" pitchFamily="18" charset="0"/>
              </a:rPr>
              <a:t>Võ</a:t>
            </a:r>
            <a:r>
              <a:rPr lang="en-US" sz="2400" dirty="0">
                <a:solidFill>
                  <a:prstClr val="black"/>
                </a:solidFill>
                <a:latin typeface="Averta Std CY" panose="00000500000000000000" pitchFamily="50" charset="0"/>
                <a:cs typeface="Times New Roman" panose="02020603050405020304" pitchFamily="18" charset="0"/>
              </a:rPr>
              <a:t> Thu H</a:t>
            </a:r>
            <a:r>
              <a:rPr lang="vi-VN" sz="2400" dirty="0">
                <a:solidFill>
                  <a:prstClr val="black"/>
                </a:solidFill>
                <a:latin typeface="Averta Std CY" panose="00000500000000000000" pitchFamily="50" charset="0"/>
                <a:cs typeface="Times New Roman" panose="02020603050405020304" pitchFamily="18" charset="0"/>
              </a:rPr>
              <a:t>ư</a:t>
            </a:r>
            <a:r>
              <a:rPr lang="en-US" sz="2400" dirty="0" err="1">
                <a:solidFill>
                  <a:prstClr val="black"/>
                </a:solidFill>
                <a:latin typeface="Averta Std CY" panose="00000500000000000000" pitchFamily="50" charset="0"/>
                <a:cs typeface="Times New Roman" panose="02020603050405020304" pitchFamily="18" charset="0"/>
              </a:rPr>
              <a:t>ơng</a:t>
            </a:r>
            <a:endParaRPr lang="en-US" sz="2400" dirty="0">
              <a:solidFill>
                <a:prstClr val="black"/>
              </a:solidFill>
              <a:latin typeface="Averta Std CY" panose="00000500000000000000" pitchFamily="50" charset="0"/>
              <a:cs typeface="Times New Roman" panose="02020603050405020304" pitchFamily="18" charset="0"/>
            </a:endParaRPr>
          </a:p>
        </p:txBody>
      </p:sp>
      <p:sp>
        <p:nvSpPr>
          <p:cNvPr id="10" name="Rounded Rectangle 11">
            <a:extLst>
              <a:ext uri="{FF2B5EF4-FFF2-40B4-BE49-F238E27FC236}">
                <a16:creationId xmlns:a16="http://schemas.microsoft.com/office/drawing/2014/main" id="{8C5E2164-A192-4952-BC4C-FBF72782E82B}"/>
              </a:ext>
            </a:extLst>
          </p:cNvPr>
          <p:cNvSpPr/>
          <p:nvPr/>
        </p:nvSpPr>
        <p:spPr>
          <a:xfrm>
            <a:off x="91675" y="203201"/>
            <a:ext cx="4468155" cy="608140"/>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3200" dirty="0" err="1">
                <a:solidFill>
                  <a:srgbClr val="000000"/>
                </a:solidFill>
                <a:latin typeface="Calibri"/>
              </a:rPr>
              <a:t>Luyện</a:t>
            </a:r>
            <a:r>
              <a:rPr lang="en-US" sz="3200" dirty="0">
                <a:solidFill>
                  <a:srgbClr val="000000"/>
                </a:solidFill>
                <a:latin typeface="Calibri"/>
              </a:rPr>
              <a:t> </a:t>
            </a:r>
            <a:r>
              <a:rPr lang="en-US" sz="3200" dirty="0" err="1">
                <a:solidFill>
                  <a:srgbClr val="000000"/>
                </a:solidFill>
                <a:latin typeface="Calibri"/>
              </a:rPr>
              <a:t>đọc</a:t>
            </a:r>
            <a:r>
              <a:rPr lang="en-US" sz="3200" dirty="0">
                <a:solidFill>
                  <a:srgbClr val="000000"/>
                </a:solidFill>
                <a:latin typeface="Calibri"/>
              </a:rPr>
              <a:t> </a:t>
            </a:r>
            <a:r>
              <a:rPr lang="en-US" sz="3200" dirty="0" err="1">
                <a:solidFill>
                  <a:srgbClr val="000000"/>
                </a:solidFill>
                <a:latin typeface="Calibri"/>
              </a:rPr>
              <a:t>nối</a:t>
            </a:r>
            <a:r>
              <a:rPr lang="en-US" sz="3200" dirty="0">
                <a:solidFill>
                  <a:srgbClr val="000000"/>
                </a:solidFill>
                <a:latin typeface="Calibri"/>
              </a:rPr>
              <a:t> </a:t>
            </a:r>
            <a:r>
              <a:rPr lang="en-US" sz="3200" dirty="0" err="1">
                <a:solidFill>
                  <a:srgbClr val="000000"/>
                </a:solidFill>
                <a:latin typeface="Calibri"/>
              </a:rPr>
              <a:t>tiếp</a:t>
            </a:r>
            <a:r>
              <a:rPr lang="en-US" sz="3200" dirty="0">
                <a:solidFill>
                  <a:srgbClr val="000000"/>
                </a:solidFill>
                <a:latin typeface="Calibri"/>
              </a:rPr>
              <a:t> </a:t>
            </a:r>
            <a:r>
              <a:rPr lang="en-US" sz="3200" dirty="0" err="1">
                <a:solidFill>
                  <a:srgbClr val="000000"/>
                </a:solidFill>
                <a:latin typeface="Calibri"/>
              </a:rPr>
              <a:t>đoạn</a:t>
            </a:r>
            <a:endParaRPr lang="en-US" sz="3200" dirty="0">
              <a:solidFill>
                <a:srgbClr val="000000"/>
              </a:solidFill>
              <a:latin typeface="Calibri"/>
            </a:endParaRPr>
          </a:p>
        </p:txBody>
      </p:sp>
      <p:sp>
        <p:nvSpPr>
          <p:cNvPr id="12" name="Oval 11">
            <a:extLst>
              <a:ext uri="{FF2B5EF4-FFF2-40B4-BE49-F238E27FC236}">
                <a16:creationId xmlns:a16="http://schemas.microsoft.com/office/drawing/2014/main" id="{FA781EE6-A438-468D-823E-397C69EEFAE9}"/>
              </a:ext>
            </a:extLst>
          </p:cNvPr>
          <p:cNvSpPr/>
          <p:nvPr/>
        </p:nvSpPr>
        <p:spPr>
          <a:xfrm>
            <a:off x="1278892" y="879968"/>
            <a:ext cx="525933" cy="5083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t>1</a:t>
            </a:r>
            <a:endParaRPr lang="en-US" sz="3200" dirty="0"/>
          </a:p>
        </p:txBody>
      </p:sp>
      <p:cxnSp>
        <p:nvCxnSpPr>
          <p:cNvPr id="6" name="Straight Connector 5">
            <a:extLst>
              <a:ext uri="{FF2B5EF4-FFF2-40B4-BE49-F238E27FC236}">
                <a16:creationId xmlns:a16="http://schemas.microsoft.com/office/drawing/2014/main" id="{9EEFE2BF-DD02-457C-BD43-F44997128757}"/>
              </a:ext>
            </a:extLst>
          </p:cNvPr>
          <p:cNvCxnSpPr/>
          <p:nvPr/>
        </p:nvCxnSpPr>
        <p:spPr>
          <a:xfrm flipH="1">
            <a:off x="2752558" y="1862370"/>
            <a:ext cx="192021" cy="3840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610D87C-FF4C-499F-9C12-163C9666FF31}"/>
              </a:ext>
            </a:extLst>
          </p:cNvPr>
          <p:cNvSpPr/>
          <p:nvPr/>
        </p:nvSpPr>
        <p:spPr>
          <a:xfrm>
            <a:off x="1314446" y="2246413"/>
            <a:ext cx="525933" cy="5083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2</a:t>
            </a:r>
          </a:p>
        </p:txBody>
      </p:sp>
      <p:cxnSp>
        <p:nvCxnSpPr>
          <p:cNvPr id="14" name="Straight Connector 13">
            <a:extLst>
              <a:ext uri="{FF2B5EF4-FFF2-40B4-BE49-F238E27FC236}">
                <a16:creationId xmlns:a16="http://schemas.microsoft.com/office/drawing/2014/main" id="{AC68F937-5676-4171-9F3A-680E3A86B56C}"/>
              </a:ext>
            </a:extLst>
          </p:cNvPr>
          <p:cNvCxnSpPr/>
          <p:nvPr/>
        </p:nvCxnSpPr>
        <p:spPr>
          <a:xfrm flipH="1">
            <a:off x="1947568" y="4965171"/>
            <a:ext cx="192021" cy="3840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61FBDD7-A628-4E61-A9EF-0E6171F430BA}"/>
              </a:ext>
            </a:extLst>
          </p:cNvPr>
          <p:cNvSpPr/>
          <p:nvPr/>
        </p:nvSpPr>
        <p:spPr>
          <a:xfrm>
            <a:off x="1314446" y="5349214"/>
            <a:ext cx="525933" cy="5083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3</a:t>
            </a:r>
          </a:p>
        </p:txBody>
      </p:sp>
      <p:cxnSp>
        <p:nvCxnSpPr>
          <p:cNvPr id="16" name="Straight Connector 15">
            <a:extLst>
              <a:ext uri="{FF2B5EF4-FFF2-40B4-BE49-F238E27FC236}">
                <a16:creationId xmlns:a16="http://schemas.microsoft.com/office/drawing/2014/main" id="{4D06F78A-EEB1-4426-B087-1F0A6662802B}"/>
              </a:ext>
            </a:extLst>
          </p:cNvPr>
          <p:cNvCxnSpPr/>
          <p:nvPr/>
        </p:nvCxnSpPr>
        <p:spPr>
          <a:xfrm flipH="1">
            <a:off x="7095269" y="5876690"/>
            <a:ext cx="192021" cy="3840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215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grpSp>
      <p:sp>
        <p:nvSpPr>
          <p:cNvPr id="8" name="TextBox 7">
            <a:extLst>
              <a:ext uri="{FF2B5EF4-FFF2-40B4-BE49-F238E27FC236}">
                <a16:creationId xmlns:a16="http://schemas.microsoft.com/office/drawing/2014/main" id="{D5DCC5D6-5AF8-48D9-B49A-FE199044DD9D}"/>
              </a:ext>
            </a:extLst>
          </p:cNvPr>
          <p:cNvSpPr txBox="1"/>
          <p:nvPr/>
        </p:nvSpPr>
        <p:spPr>
          <a:xfrm>
            <a:off x="3599723" y="295878"/>
            <a:ext cx="6991092" cy="666786"/>
          </a:xfrm>
          <a:prstGeom prst="rect">
            <a:avLst/>
          </a:prstGeom>
          <a:solidFill>
            <a:sysClr val="window" lastClr="FFFFFF"/>
          </a:solidFill>
        </p:spPr>
        <p:txBody>
          <a:bodyPr wrap="square" rtlCol="0">
            <a:spAutoFit/>
          </a:bodyPr>
          <a:lstStyle/>
          <a:p>
            <a:pPr algn="ctr" defTabSz="1218611">
              <a:defRPr/>
            </a:pPr>
            <a:r>
              <a:rPr lang="vi-VN" sz="3733" kern="0" dirty="0">
                <a:solidFill>
                  <a:srgbClr val="00B0F0"/>
                </a:solidFill>
                <a:latin typeface="Averta Std CY" panose="00000500000000000000" pitchFamily="50" charset="0"/>
                <a:cs typeface="Times New Roman" pitchFamily="18" charset="0"/>
              </a:rPr>
              <a:t>Góc nhỏ yêu thương</a:t>
            </a:r>
            <a:endParaRPr lang="en-US" sz="2400" kern="0" dirty="0">
              <a:solidFill>
                <a:prstClr val="black"/>
              </a:solidFill>
              <a:latin typeface="Averta Std CY" panose="00000500000000000000" pitchFamily="50" charset="0"/>
              <a:cs typeface="Times New Roman" pitchFamily="18" charset="0"/>
            </a:endParaRPr>
          </a:p>
        </p:txBody>
      </p:sp>
      <p:sp>
        <p:nvSpPr>
          <p:cNvPr id="9" name="Rectangle 8">
            <a:extLst>
              <a:ext uri="{FF2B5EF4-FFF2-40B4-BE49-F238E27FC236}">
                <a16:creationId xmlns:a16="http://schemas.microsoft.com/office/drawing/2014/main" id="{F3D0A45C-AA9A-4F8B-9E42-539B185DD248}"/>
              </a:ext>
            </a:extLst>
          </p:cNvPr>
          <p:cNvSpPr/>
          <p:nvPr/>
        </p:nvSpPr>
        <p:spPr>
          <a:xfrm>
            <a:off x="535862" y="836713"/>
            <a:ext cx="11120277" cy="5508431"/>
          </a:xfrm>
          <a:prstGeom prst="rect">
            <a:avLst/>
          </a:prstGeom>
          <a:noFill/>
        </p:spPr>
        <p:txBody>
          <a:bodyPr wrap="square">
            <a:spAutoFit/>
          </a:bodyPr>
          <a:lstStyle/>
          <a:p>
            <a:pPr algn="just" defTabSz="1219170">
              <a:defRPr/>
            </a:pPr>
            <a:r>
              <a:rPr lang="en-US" sz="2933" dirty="0">
                <a:solidFill>
                  <a:prstClr val="black"/>
                </a:solidFill>
                <a:latin typeface="Averta Std CY" panose="00000500000000000000" pitchFamily="50" charset="0"/>
                <a:cs typeface="Times New Roman" panose="02020603050405020304" pitchFamily="18" charset="0"/>
              </a:rPr>
              <a:t>	</a:t>
            </a:r>
            <a:r>
              <a:rPr lang="vi-VN" sz="2933" dirty="0">
                <a:solidFill>
                  <a:prstClr val="black"/>
                </a:solidFill>
                <a:latin typeface="+mj-lt"/>
                <a:cs typeface="Times New Roman" panose="02020603050405020304" pitchFamily="18" charset="0"/>
              </a:rPr>
              <a:t>Trong sân trường, thư viện xanh nằm dưới vòm cây rợp mát. Giờ ra chơi, chúng em chạy ùa đến đây để gặp lại những người bạn bước ra từ trang sách.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Sách, báo được đặt trong những chiếc túi vải, hộp thư sơn màu bắt mắt. Có rất nhiều loại sách hay và đẹp để chúng em chọn đọc như </a:t>
            </a:r>
            <a:r>
              <a:rPr lang="vi-VN" sz="2933" i="1" dirty="0">
                <a:solidFill>
                  <a:prstClr val="black"/>
                </a:solidFill>
                <a:latin typeface="+mj-lt"/>
                <a:cs typeface="Times New Roman" panose="02020603050405020304" pitchFamily="18" charset="0"/>
              </a:rPr>
              <a:t>Truyện cổ tích, Những câu hỏi vì sao, Vũ trụ kì thú</a:t>
            </a:r>
            <a:r>
              <a:rPr lang="vi-VN" sz="2933" dirty="0">
                <a:solidFill>
                  <a:prstClr val="black"/>
                </a:solidFill>
                <a:latin typeface="+mj-lt"/>
                <a:cs typeface="Times New Roman" panose="02020603050405020304" pitchFamily="18" charset="0"/>
              </a:rPr>
              <a:t>,… Vài bạn đang vui vẻ chia sẻ câu chuyện thú vị bên một khóm hoa xinh. Có bạn ngồi đọc sách trên xích đu được làm từ lốp cao su. Bạn khác nằm đọc thoải mái trên thảm cỏ xanh mát. Trong vòm lá, bầy chim thánh thót những khúc nhạc vui. </a:t>
            </a:r>
          </a:p>
          <a:p>
            <a:pPr algn="just" defTabSz="1219170">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Thư viện xanh là góc nhỏ yêu thương. Ở đó, chúng em được làm bạn cùng sách, báo và thiên nhiên tươi đẹp.</a:t>
            </a:r>
            <a:endParaRPr lang="en-US" sz="2933" dirty="0">
              <a:solidFill>
                <a:prstClr val="black"/>
              </a:solidFill>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A5176542-DD5F-4CCF-A11B-2B49B9CF71AE}"/>
              </a:ext>
            </a:extLst>
          </p:cNvPr>
          <p:cNvSpPr/>
          <p:nvPr/>
        </p:nvSpPr>
        <p:spPr>
          <a:xfrm>
            <a:off x="7807600" y="6226481"/>
            <a:ext cx="4272875" cy="461665"/>
          </a:xfrm>
          <a:prstGeom prst="rect">
            <a:avLst/>
          </a:prstGeom>
          <a:noFill/>
        </p:spPr>
        <p:txBody>
          <a:bodyPr wrap="square">
            <a:spAutoFit/>
          </a:bodyPr>
          <a:lstStyle/>
          <a:p>
            <a:pPr algn="just" defTabSz="1219170">
              <a:defRPr/>
            </a:pPr>
            <a:r>
              <a:rPr lang="en-US" sz="2400" dirty="0">
                <a:solidFill>
                  <a:prstClr val="black"/>
                </a:solidFill>
                <a:latin typeface="Averta Std CY" panose="00000500000000000000" pitchFamily="50" charset="0"/>
                <a:cs typeface="Times New Roman" panose="02020603050405020304" pitchFamily="18" charset="0"/>
              </a:rPr>
              <a:t>	</a:t>
            </a:r>
            <a:r>
              <a:rPr lang="en-US" sz="2400" dirty="0" err="1">
                <a:solidFill>
                  <a:prstClr val="black"/>
                </a:solidFill>
                <a:latin typeface="Averta Std CY" panose="00000500000000000000" pitchFamily="50" charset="0"/>
                <a:cs typeface="Times New Roman" panose="02020603050405020304" pitchFamily="18" charset="0"/>
              </a:rPr>
              <a:t>Võ</a:t>
            </a:r>
            <a:r>
              <a:rPr lang="en-US" sz="2400" dirty="0">
                <a:solidFill>
                  <a:prstClr val="black"/>
                </a:solidFill>
                <a:latin typeface="Averta Std CY" panose="00000500000000000000" pitchFamily="50" charset="0"/>
                <a:cs typeface="Times New Roman" panose="02020603050405020304" pitchFamily="18" charset="0"/>
              </a:rPr>
              <a:t> Thu H</a:t>
            </a:r>
            <a:r>
              <a:rPr lang="vi-VN" sz="2400" dirty="0">
                <a:solidFill>
                  <a:prstClr val="black"/>
                </a:solidFill>
                <a:latin typeface="Averta Std CY" panose="00000500000000000000" pitchFamily="50" charset="0"/>
                <a:cs typeface="Times New Roman" panose="02020603050405020304" pitchFamily="18" charset="0"/>
              </a:rPr>
              <a:t>ư</a:t>
            </a:r>
            <a:r>
              <a:rPr lang="en-US" sz="2400" dirty="0" err="1">
                <a:solidFill>
                  <a:prstClr val="black"/>
                </a:solidFill>
                <a:latin typeface="Averta Std CY" panose="00000500000000000000" pitchFamily="50" charset="0"/>
                <a:cs typeface="Times New Roman" panose="02020603050405020304" pitchFamily="18" charset="0"/>
              </a:rPr>
              <a:t>ơng</a:t>
            </a:r>
            <a:endParaRPr lang="en-US" sz="2400" dirty="0">
              <a:solidFill>
                <a:prstClr val="black"/>
              </a:solidFill>
              <a:latin typeface="Averta Std CY" panose="00000500000000000000" pitchFamily="50" charset="0"/>
              <a:cs typeface="Times New Roman" panose="02020603050405020304" pitchFamily="18" charset="0"/>
            </a:endParaRPr>
          </a:p>
        </p:txBody>
      </p:sp>
      <p:sp>
        <p:nvSpPr>
          <p:cNvPr id="10" name="Rounded Rectangle 11">
            <a:extLst>
              <a:ext uri="{FF2B5EF4-FFF2-40B4-BE49-F238E27FC236}">
                <a16:creationId xmlns:a16="http://schemas.microsoft.com/office/drawing/2014/main" id="{8C5E2164-A192-4952-BC4C-FBF72782E82B}"/>
              </a:ext>
            </a:extLst>
          </p:cNvPr>
          <p:cNvSpPr/>
          <p:nvPr/>
        </p:nvSpPr>
        <p:spPr>
          <a:xfrm>
            <a:off x="977208" y="295878"/>
            <a:ext cx="2142461" cy="608140"/>
          </a:xfrm>
          <a:prstGeom prst="roundRect">
            <a:avLst/>
          </a:prstGeom>
          <a:solidFill>
            <a:srgbClr val="D6BB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3200" dirty="0" err="1">
                <a:solidFill>
                  <a:srgbClr val="000000"/>
                </a:solidFill>
                <a:latin typeface="Calibri"/>
              </a:rPr>
              <a:t>Từ</a:t>
            </a:r>
            <a:r>
              <a:rPr lang="en-US" sz="3200" dirty="0">
                <a:solidFill>
                  <a:srgbClr val="000000"/>
                </a:solidFill>
                <a:latin typeface="Calibri"/>
              </a:rPr>
              <a:t> </a:t>
            </a:r>
            <a:r>
              <a:rPr lang="en-US" sz="3200" dirty="0" err="1">
                <a:solidFill>
                  <a:srgbClr val="000000"/>
                </a:solidFill>
                <a:latin typeface="Calibri"/>
              </a:rPr>
              <a:t>khó</a:t>
            </a:r>
            <a:endParaRPr lang="en-US" sz="3200" dirty="0">
              <a:solidFill>
                <a:srgbClr val="000000"/>
              </a:solidFill>
              <a:latin typeface="Calibri"/>
            </a:endParaRPr>
          </a:p>
        </p:txBody>
      </p:sp>
      <p:cxnSp>
        <p:nvCxnSpPr>
          <p:cNvPr id="12" name="Straight Connector 11">
            <a:extLst>
              <a:ext uri="{FF2B5EF4-FFF2-40B4-BE49-F238E27FC236}">
                <a16:creationId xmlns:a16="http://schemas.microsoft.com/office/drawing/2014/main" id="{80E6C325-E574-478A-A54C-778FAF50E4D0}"/>
              </a:ext>
            </a:extLst>
          </p:cNvPr>
          <p:cNvCxnSpPr>
            <a:cxnSpLocks/>
          </p:cNvCxnSpPr>
          <p:nvPr/>
        </p:nvCxnSpPr>
        <p:spPr>
          <a:xfrm flipH="1">
            <a:off x="2927648" y="1316765"/>
            <a:ext cx="1920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F07D2D-FAAE-4416-B8DD-9C0EF0EF5A6D}"/>
              </a:ext>
            </a:extLst>
          </p:cNvPr>
          <p:cNvCxnSpPr>
            <a:cxnSpLocks/>
          </p:cNvCxnSpPr>
          <p:nvPr/>
        </p:nvCxnSpPr>
        <p:spPr>
          <a:xfrm flipH="1">
            <a:off x="2991152" y="4936462"/>
            <a:ext cx="7596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10D442-871F-45EB-A181-54546C1CC58C}"/>
              </a:ext>
            </a:extLst>
          </p:cNvPr>
          <p:cNvCxnSpPr>
            <a:cxnSpLocks/>
          </p:cNvCxnSpPr>
          <p:nvPr/>
        </p:nvCxnSpPr>
        <p:spPr>
          <a:xfrm flipH="1">
            <a:off x="862149" y="3547242"/>
            <a:ext cx="1709708" cy="58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254A20-01F9-42E7-98BF-8156BC932E24}"/>
              </a:ext>
            </a:extLst>
          </p:cNvPr>
          <p:cNvCxnSpPr>
            <a:cxnSpLocks/>
          </p:cNvCxnSpPr>
          <p:nvPr/>
        </p:nvCxnSpPr>
        <p:spPr>
          <a:xfrm flipH="1">
            <a:off x="977208" y="2224620"/>
            <a:ext cx="1920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447532-C6F6-4F9E-B9DC-3AA577CE6FA3}"/>
              </a:ext>
            </a:extLst>
          </p:cNvPr>
          <p:cNvCxnSpPr>
            <a:cxnSpLocks/>
          </p:cNvCxnSpPr>
          <p:nvPr/>
        </p:nvCxnSpPr>
        <p:spPr>
          <a:xfrm flipH="1">
            <a:off x="8435444" y="4936462"/>
            <a:ext cx="10653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CE687E-942E-4F14-9536-38CA710E70F9}"/>
              </a:ext>
            </a:extLst>
          </p:cNvPr>
          <p:cNvCxnSpPr>
            <a:cxnSpLocks/>
          </p:cNvCxnSpPr>
          <p:nvPr/>
        </p:nvCxnSpPr>
        <p:spPr>
          <a:xfrm flipH="1">
            <a:off x="2131099" y="4460939"/>
            <a:ext cx="10653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3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id="{18786087-A7D5-4BA3-8D54-8C400F4721FA}"/>
              </a:ext>
            </a:extLst>
          </p:cNvPr>
          <p:cNvSpPr/>
          <p:nvPr/>
        </p:nvSpPr>
        <p:spPr>
          <a:xfrm>
            <a:off x="2831638" y="5253204"/>
            <a:ext cx="6816757" cy="72841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r>
              <a:rPr lang="en-US" sz="3200" dirty="0" err="1">
                <a:solidFill>
                  <a:srgbClr val="FF0000"/>
                </a:solidFill>
                <a:latin typeface="Averta Std CY" panose="00000500000000000000" pitchFamily="50" charset="0"/>
                <a:cs typeface="Calibri" panose="020F0502020204030204" pitchFamily="34" charset="0"/>
              </a:rPr>
              <a:t>Rợp</a:t>
            </a:r>
            <a:r>
              <a:rPr lang="en-US" sz="3200" dirty="0">
                <a:solidFill>
                  <a:srgbClr val="FF0000"/>
                </a:solidFill>
                <a:latin typeface="Averta Std CY" panose="00000500000000000000" pitchFamily="50" charset="0"/>
                <a:cs typeface="Calibri" panose="020F0502020204030204" pitchFamily="34" charset="0"/>
              </a:rPr>
              <a:t> </a:t>
            </a:r>
            <a:r>
              <a:rPr lang="en-US" sz="3200" dirty="0" err="1">
                <a:solidFill>
                  <a:srgbClr val="FF0000"/>
                </a:solidFill>
                <a:latin typeface="Averta Std CY" panose="00000500000000000000" pitchFamily="50" charset="0"/>
                <a:cs typeface="Calibri" panose="020F0502020204030204" pitchFamily="34" charset="0"/>
              </a:rPr>
              <a:t>mát</a:t>
            </a:r>
            <a:r>
              <a:rPr lang="en-US" sz="3200" dirty="0">
                <a:solidFill>
                  <a:srgbClr val="FF0000"/>
                </a:solidFill>
                <a:latin typeface="Averta Std CY" panose="00000500000000000000" pitchFamily="50" charset="0"/>
                <a:cs typeface="Calibri" panose="020F0502020204030204" pitchFamily="34" charset="0"/>
              </a:rPr>
              <a:t>: </a:t>
            </a:r>
            <a:r>
              <a:rPr lang="en-US" sz="3200" dirty="0" err="1">
                <a:latin typeface="Averta Std CY" panose="00000500000000000000" pitchFamily="50" charset="0"/>
                <a:cs typeface="Calibri" panose="020F0502020204030204" pitchFamily="34" charset="0"/>
              </a:rPr>
              <a:t>nhiều</a:t>
            </a:r>
            <a:r>
              <a:rPr lang="en-US" sz="3200" dirty="0">
                <a:latin typeface="Averta Std CY" panose="00000500000000000000" pitchFamily="50" charset="0"/>
                <a:cs typeface="Calibri" panose="020F0502020204030204" pitchFamily="34" charset="0"/>
              </a:rPr>
              <a:t> </a:t>
            </a:r>
            <a:r>
              <a:rPr lang="en-US" sz="3200" dirty="0" err="1">
                <a:latin typeface="Averta Std CY" panose="00000500000000000000" pitchFamily="50" charset="0"/>
                <a:cs typeface="Calibri" panose="020F0502020204030204" pitchFamily="34" charset="0"/>
              </a:rPr>
              <a:t>cây</a:t>
            </a:r>
            <a:r>
              <a:rPr lang="en-US" sz="3200" dirty="0">
                <a:latin typeface="Averta Std CY" panose="00000500000000000000" pitchFamily="50" charset="0"/>
                <a:cs typeface="Calibri" panose="020F0502020204030204" pitchFamily="34" charset="0"/>
              </a:rPr>
              <a:t> </a:t>
            </a:r>
            <a:r>
              <a:rPr lang="en-US" sz="3200" dirty="0" err="1">
                <a:latin typeface="Averta Std CY" panose="00000500000000000000" pitchFamily="50" charset="0"/>
                <a:cs typeface="Calibri" panose="020F0502020204030204" pitchFamily="34" charset="0"/>
              </a:rPr>
              <a:t>che</a:t>
            </a:r>
            <a:r>
              <a:rPr lang="en-US" sz="3200" dirty="0">
                <a:latin typeface="Averta Std CY" panose="00000500000000000000" pitchFamily="50" charset="0"/>
                <a:cs typeface="Calibri" panose="020F0502020204030204" pitchFamily="34" charset="0"/>
              </a:rPr>
              <a:t> </a:t>
            </a:r>
            <a:r>
              <a:rPr lang="en-US" sz="3200" dirty="0" err="1">
                <a:latin typeface="Averta Std CY" panose="00000500000000000000" pitchFamily="50" charset="0"/>
                <a:cs typeface="Calibri" panose="020F0502020204030204" pitchFamily="34" charset="0"/>
              </a:rPr>
              <a:t>bóng</a:t>
            </a:r>
            <a:r>
              <a:rPr lang="en-US" sz="3200" dirty="0">
                <a:latin typeface="Averta Std CY" panose="00000500000000000000" pitchFamily="50" charset="0"/>
                <a:cs typeface="Calibri" panose="020F0502020204030204" pitchFamily="34" charset="0"/>
              </a:rPr>
              <a:t> </a:t>
            </a:r>
            <a:r>
              <a:rPr lang="en-US" sz="3200" dirty="0" err="1">
                <a:latin typeface="Averta Std CY" panose="00000500000000000000" pitchFamily="50" charset="0"/>
                <a:cs typeface="Calibri" panose="020F0502020204030204" pitchFamily="34" charset="0"/>
              </a:rPr>
              <a:t>mát</a:t>
            </a:r>
            <a:r>
              <a:rPr lang="en-US" sz="3200" dirty="0">
                <a:latin typeface="Averta Std CY" panose="00000500000000000000" pitchFamily="50" charset="0"/>
                <a:cs typeface="Calibri" panose="020F0502020204030204" pitchFamily="34" charset="0"/>
              </a:rPr>
              <a:t>.</a:t>
            </a:r>
          </a:p>
        </p:txBody>
      </p:sp>
      <p:pic>
        <p:nvPicPr>
          <p:cNvPr id="5" name="Picture 4">
            <a:extLst>
              <a:ext uri="{FF2B5EF4-FFF2-40B4-BE49-F238E27FC236}">
                <a16:creationId xmlns:a16="http://schemas.microsoft.com/office/drawing/2014/main" id="{C1811BFA-1A53-49C5-B6BA-103CA0B67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918" y="644691"/>
            <a:ext cx="7680853" cy="4320480"/>
          </a:xfrm>
          <a:prstGeom prst="rect">
            <a:avLst/>
          </a:prstGeom>
          <a:ln>
            <a:noFill/>
          </a:ln>
          <a:effectLst>
            <a:softEdge rad="112500"/>
          </a:effectLst>
        </p:spPr>
      </p:pic>
    </p:spTree>
    <p:extLst>
      <p:ext uri="{BB962C8B-B14F-4D97-AF65-F5344CB8AC3E}">
        <p14:creationId xmlns:p14="http://schemas.microsoft.com/office/powerpoint/2010/main" val="309636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 name="Rounded Rectangle 3">
            <a:extLst>
              <a:ext uri="{FF2B5EF4-FFF2-40B4-BE49-F238E27FC236}">
                <a16:creationId xmlns:a16="http://schemas.microsoft.com/office/drawing/2014/main" id="{EB2858E1-1432-45C0-9E2A-FF4885DBBD95}"/>
              </a:ext>
            </a:extLst>
          </p:cNvPr>
          <p:cNvSpPr/>
          <p:nvPr/>
        </p:nvSpPr>
        <p:spPr>
          <a:xfrm>
            <a:off x="1306286" y="4817461"/>
            <a:ext cx="8630141" cy="1587870"/>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defTabSz="1219170">
              <a:defRPr/>
            </a:pPr>
            <a:r>
              <a:rPr lang="en-US" sz="3200" dirty="0">
                <a:solidFill>
                  <a:srgbClr val="FF0000"/>
                </a:solidFill>
                <a:latin typeface="Times New Roman" panose="02020603050405020304" pitchFamily="18" charset="0"/>
                <a:cs typeface="Times New Roman" panose="02020603050405020304" pitchFamily="18" charset="0"/>
              </a:rPr>
              <a:t>T</a:t>
            </a:r>
            <a:r>
              <a:rPr lang="vi-VN" sz="3200" dirty="0">
                <a:solidFill>
                  <a:srgbClr val="FF0000"/>
                </a:solidFill>
                <a:latin typeface="Times New Roman" panose="02020603050405020304" pitchFamily="18" charset="0"/>
                <a:cs typeface="Times New Roman" panose="02020603050405020304" pitchFamily="18" charset="0"/>
              </a:rPr>
              <a:t>ruyện cổ tích : </a:t>
            </a:r>
            <a:r>
              <a:rPr lang="vi-VN" sz="3200" dirty="0">
                <a:solidFill>
                  <a:srgbClr val="000000"/>
                </a:solidFill>
                <a:latin typeface="Times New Roman" panose="02020603050405020304" pitchFamily="18" charset="0"/>
                <a:cs typeface="Times New Roman" panose="02020603050405020304" pitchFamily="18" charset="0"/>
              </a:rPr>
              <a:t>truyện kể dân gian thể hiện tình cảm, đạo đức, mơ ước của nhân dân, mang yếu tố thần kì.</a:t>
            </a:r>
          </a:p>
        </p:txBody>
      </p:sp>
      <p:pic>
        <p:nvPicPr>
          <p:cNvPr id="3" name="Picture 2">
            <a:extLst>
              <a:ext uri="{FF2B5EF4-FFF2-40B4-BE49-F238E27FC236}">
                <a16:creationId xmlns:a16="http://schemas.microsoft.com/office/drawing/2014/main" id="{7C909288-44F4-4154-A913-51BEC19F8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948" y="341972"/>
            <a:ext cx="4475489" cy="4475489"/>
          </a:xfrm>
          <a:prstGeom prst="rect">
            <a:avLst/>
          </a:prstGeom>
        </p:spPr>
      </p:pic>
      <p:pic>
        <p:nvPicPr>
          <p:cNvPr id="5" name="Picture 4">
            <a:extLst>
              <a:ext uri="{FF2B5EF4-FFF2-40B4-BE49-F238E27FC236}">
                <a16:creationId xmlns:a16="http://schemas.microsoft.com/office/drawing/2014/main" id="{2CD4B7BA-7575-4F8C-9DED-2120D9C6E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373" y="832445"/>
            <a:ext cx="3729575" cy="3555528"/>
          </a:xfrm>
          <a:prstGeom prst="rect">
            <a:avLst/>
          </a:prstGeom>
        </p:spPr>
      </p:pic>
    </p:spTree>
    <p:extLst>
      <p:ext uri="{BB962C8B-B14F-4D97-AF65-F5344CB8AC3E}">
        <p14:creationId xmlns:p14="http://schemas.microsoft.com/office/powerpoint/2010/main" val="1623621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verta Std CY" panose="00000500000000000000" pitchFamily="50" charset="0"/>
              </a:endParaRPr>
            </a:p>
          </p:txBody>
        </p:sp>
      </p:grpSp>
      <p:pic>
        <p:nvPicPr>
          <p:cNvPr id="59" name="图片 5">
            <a:extLst>
              <a:ext uri="{FF2B5EF4-FFF2-40B4-BE49-F238E27FC236}">
                <a16:creationId xmlns:a16="http://schemas.microsoft.com/office/drawing/2014/main" id="{DB891549-A9B5-4248-93C1-C409CB6256DA}"/>
              </a:ext>
            </a:extLst>
          </p:cNvPr>
          <p:cNvPicPr>
            <a:picLocks noChangeAspect="1"/>
          </p:cNvPicPr>
          <p:nvPr/>
        </p:nvPicPr>
        <p:blipFill>
          <a:blip r:embed="rId2"/>
          <a:stretch>
            <a:fillRect/>
          </a:stretch>
        </p:blipFill>
        <p:spPr>
          <a:xfrm>
            <a:off x="10122019" y="4529208"/>
            <a:ext cx="2069981" cy="2276728"/>
          </a:xfrm>
          <a:prstGeom prst="rect">
            <a:avLst/>
          </a:prstGeom>
        </p:spPr>
      </p:pic>
      <p:pic>
        <p:nvPicPr>
          <p:cNvPr id="13" name="图片 9">
            <a:extLst>
              <a:ext uri="{FF2B5EF4-FFF2-40B4-BE49-F238E27FC236}">
                <a16:creationId xmlns:a16="http://schemas.microsoft.com/office/drawing/2014/main" id="{1281B2BA-343C-4B08-8080-116412B7D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63" r="15862" b="3572"/>
          <a:stretch/>
        </p:blipFill>
        <p:spPr>
          <a:xfrm>
            <a:off x="963097" y="235811"/>
            <a:ext cx="916172" cy="996048"/>
          </a:xfrm>
          <a:prstGeom prst="rect">
            <a:avLst/>
          </a:prstGeom>
        </p:spPr>
      </p:pic>
      <p:grpSp>
        <p:nvGrpSpPr>
          <p:cNvPr id="14" name="Group 13">
            <a:extLst>
              <a:ext uri="{FF2B5EF4-FFF2-40B4-BE49-F238E27FC236}">
                <a16:creationId xmlns:a16="http://schemas.microsoft.com/office/drawing/2014/main" id="{F09EB35B-274C-43FD-B08F-6DB1D49AC946}"/>
              </a:ext>
            </a:extLst>
          </p:cNvPr>
          <p:cNvGrpSpPr/>
          <p:nvPr/>
        </p:nvGrpSpPr>
        <p:grpSpPr>
          <a:xfrm>
            <a:off x="2693371" y="387089"/>
            <a:ext cx="6666991" cy="1115580"/>
            <a:chOff x="2020028" y="290317"/>
            <a:chExt cx="5000243" cy="836685"/>
          </a:xfrm>
        </p:grpSpPr>
        <p:sp>
          <p:nvSpPr>
            <p:cNvPr id="15" name="对话气泡: 圆角矩形 11">
              <a:extLst>
                <a:ext uri="{FF2B5EF4-FFF2-40B4-BE49-F238E27FC236}">
                  <a16:creationId xmlns:a16="http://schemas.microsoft.com/office/drawing/2014/main" id="{1D67C65F-F6D5-4C80-B108-B07D90716C63}"/>
                </a:ext>
              </a:extLst>
            </p:cNvPr>
            <p:cNvSpPr/>
            <p:nvPr/>
          </p:nvSpPr>
          <p:spPr>
            <a:xfrm rot="5400000">
              <a:off x="4107089" y="-1786180"/>
              <a:ext cx="836685" cy="4989679"/>
            </a:xfrm>
            <a:prstGeom prst="wedgeRoundRectCallout">
              <a:avLst>
                <a:gd name="adj1" fmla="val 20648"/>
                <a:gd name="adj2" fmla="val 63100"/>
                <a:gd name="adj3" fmla="val 16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verta Std CY" panose="00000500000000000000" pitchFamily="50" charset="0"/>
              </a:endParaRPr>
            </a:p>
          </p:txBody>
        </p:sp>
        <p:sp>
          <p:nvSpPr>
            <p:cNvPr id="16" name="文本框 18">
              <a:extLst>
                <a:ext uri="{FF2B5EF4-FFF2-40B4-BE49-F238E27FC236}">
                  <a16:creationId xmlns:a16="http://schemas.microsoft.com/office/drawing/2014/main" id="{31FBF70C-097B-4174-992F-F084E8C13A81}"/>
                </a:ext>
              </a:extLst>
            </p:cNvPr>
            <p:cNvSpPr txBox="1"/>
            <p:nvPr/>
          </p:nvSpPr>
          <p:spPr>
            <a:xfrm>
              <a:off x="2020028" y="307425"/>
              <a:ext cx="4809152" cy="807913"/>
            </a:xfrm>
            <a:prstGeom prst="rect">
              <a:avLst/>
            </a:prstGeom>
            <a:noFill/>
          </p:spPr>
          <p:txBody>
            <a:bodyPr wrap="square" rtlCol="0">
              <a:spAutoFit/>
            </a:bodyPr>
            <a:lstStyle/>
            <a:p>
              <a:pPr algn="ctr" rtl="0"/>
              <a:r>
                <a:rPr lang="vi-VN" altLang="zh-CN" sz="3200" dirty="0">
                  <a:solidFill>
                    <a:srgbClr val="C00000"/>
                  </a:solidFill>
                  <a:latin typeface="Averta Std CY" panose="00000500000000000000" pitchFamily="50" charset="0"/>
                  <a:cs typeface="Calibri" panose="020F0502020204030204" pitchFamily="34" charset="0"/>
                </a:rPr>
                <a:t>Đọc thầm lại bài </a:t>
              </a:r>
              <a:r>
                <a:rPr lang="vi-VN" altLang="zh-CN" sz="3200" dirty="0" smtClean="0">
                  <a:solidFill>
                    <a:srgbClr val="C00000"/>
                  </a:solidFill>
                  <a:latin typeface="Averta Std CY" panose="00000500000000000000" pitchFamily="50" charset="0"/>
                  <a:cs typeface="Calibri" panose="020F0502020204030204" pitchFamily="34" charset="0"/>
                </a:rPr>
                <a:t>để </a:t>
              </a:r>
              <a:r>
                <a:rPr lang="vi-VN" altLang="zh-CN" sz="3200" dirty="0">
                  <a:solidFill>
                    <a:srgbClr val="C00000"/>
                  </a:solidFill>
                  <a:latin typeface="Averta Std CY" panose="00000500000000000000" pitchFamily="50" charset="0"/>
                  <a:cs typeface="Calibri" panose="020F0502020204030204" pitchFamily="34" charset="0"/>
                </a:rPr>
                <a:t>trả lời câu hỏi:</a:t>
              </a:r>
              <a:endParaRPr lang="zh-CN" altLang="en-US" sz="3200" dirty="0">
                <a:solidFill>
                  <a:srgbClr val="C00000"/>
                </a:solidFill>
                <a:latin typeface="Averta Std CY" panose="00000500000000000000" pitchFamily="50" charset="0"/>
                <a:cs typeface="Calibri" panose="020F0502020204030204" pitchFamily="34" charset="0"/>
              </a:endParaRPr>
            </a:p>
          </p:txBody>
        </p:sp>
      </p:grpSp>
      <p:sp>
        <p:nvSpPr>
          <p:cNvPr id="17" name="Rectangle 16">
            <a:extLst>
              <a:ext uri="{FF2B5EF4-FFF2-40B4-BE49-F238E27FC236}">
                <a16:creationId xmlns:a16="http://schemas.microsoft.com/office/drawing/2014/main" id="{53A2F34B-683B-46D2-AAC8-FDCB193F1D1A}"/>
              </a:ext>
            </a:extLst>
          </p:cNvPr>
          <p:cNvSpPr/>
          <p:nvPr/>
        </p:nvSpPr>
        <p:spPr>
          <a:xfrm>
            <a:off x="2028529" y="4381861"/>
            <a:ext cx="7459128" cy="1815753"/>
          </a:xfrm>
          <a:prstGeom prst="rect">
            <a:avLst/>
          </a:prstGeom>
        </p:spPr>
        <p:txBody>
          <a:bodyPr wrap="square">
            <a:spAutoFit/>
          </a:bodyPr>
          <a:lstStyle/>
          <a:p>
            <a:pPr lvl="0" algn="ctr">
              <a:lnSpc>
                <a:spcPct val="150000"/>
              </a:lnSpc>
            </a:pPr>
            <a:r>
              <a:rPr lang="vi-VN" sz="3733" dirty="0">
                <a:solidFill>
                  <a:srgbClr val="7030A0"/>
                </a:solidFill>
                <a:latin typeface="Averta Std CY" panose="00000500000000000000" pitchFamily="50" charset="0"/>
              </a:rPr>
              <a:t>Thư viện xanh nằm ở dưới vòm cây rợp mát.</a:t>
            </a:r>
          </a:p>
        </p:txBody>
      </p:sp>
      <p:sp>
        <p:nvSpPr>
          <p:cNvPr id="18" name="Rectangle 17">
            <a:extLst>
              <a:ext uri="{FF2B5EF4-FFF2-40B4-BE49-F238E27FC236}">
                <a16:creationId xmlns:a16="http://schemas.microsoft.com/office/drawing/2014/main" id="{D0110865-1C80-408B-8099-A724AFB75C9D}"/>
              </a:ext>
            </a:extLst>
          </p:cNvPr>
          <p:cNvSpPr/>
          <p:nvPr/>
        </p:nvSpPr>
        <p:spPr>
          <a:xfrm>
            <a:off x="2169908" y="2989062"/>
            <a:ext cx="7459128" cy="1815753"/>
          </a:xfrm>
          <a:prstGeom prst="rect">
            <a:avLst/>
          </a:prstGeom>
        </p:spPr>
        <p:txBody>
          <a:bodyPr wrap="square">
            <a:spAutoFit/>
          </a:bodyPr>
          <a:lstStyle/>
          <a:p>
            <a:pPr lvl="0" algn="ctr">
              <a:lnSpc>
                <a:spcPct val="150000"/>
              </a:lnSpc>
            </a:pPr>
            <a:r>
              <a:rPr lang="en-US" sz="3733" dirty="0" err="1">
                <a:latin typeface="Averta Std CY" panose="00000500000000000000" pitchFamily="50" charset="0"/>
              </a:rPr>
              <a:t>Em</a:t>
            </a:r>
            <a:r>
              <a:rPr lang="en-US" sz="3733" dirty="0">
                <a:latin typeface="Averta Std CY" panose="00000500000000000000" pitchFamily="50" charset="0"/>
              </a:rPr>
              <a:t> </a:t>
            </a:r>
            <a:r>
              <a:rPr lang="en-US" sz="3733" dirty="0" err="1">
                <a:latin typeface="Averta Std CY" panose="00000500000000000000" pitchFamily="50" charset="0"/>
              </a:rPr>
              <a:t>đọc</a:t>
            </a:r>
            <a:r>
              <a:rPr lang="en-US" sz="3733" dirty="0">
                <a:latin typeface="Averta Std CY" panose="00000500000000000000" pitchFamily="50" charset="0"/>
              </a:rPr>
              <a:t> </a:t>
            </a:r>
            <a:r>
              <a:rPr lang="en-US" sz="3733" dirty="0" err="1">
                <a:latin typeface="Averta Std CY" panose="00000500000000000000" pitchFamily="50" charset="0"/>
              </a:rPr>
              <a:t>đoạn</a:t>
            </a:r>
            <a:r>
              <a:rPr lang="en-US" sz="3733" dirty="0">
                <a:latin typeface="Averta Std CY" panose="00000500000000000000" pitchFamily="50" charset="0"/>
              </a:rPr>
              <a:t> 1 </a:t>
            </a:r>
            <a:r>
              <a:rPr lang="en-US" sz="3733" dirty="0" err="1">
                <a:latin typeface="Averta Std CY" panose="00000500000000000000" pitchFamily="50" charset="0"/>
              </a:rPr>
              <a:t>để</a:t>
            </a:r>
            <a:r>
              <a:rPr lang="en-US" sz="3733" dirty="0">
                <a:latin typeface="Averta Std CY" panose="00000500000000000000" pitchFamily="50" charset="0"/>
              </a:rPr>
              <a:t> </a:t>
            </a:r>
            <a:r>
              <a:rPr lang="en-US" sz="3733" dirty="0" err="1">
                <a:latin typeface="Averta Std CY" panose="00000500000000000000" pitchFamily="50" charset="0"/>
              </a:rPr>
              <a:t>trả</a:t>
            </a:r>
            <a:r>
              <a:rPr lang="en-US" sz="3733" dirty="0">
                <a:latin typeface="Averta Std CY" panose="00000500000000000000" pitchFamily="50" charset="0"/>
              </a:rPr>
              <a:t> </a:t>
            </a:r>
            <a:r>
              <a:rPr lang="en-US" sz="3733" dirty="0" err="1">
                <a:latin typeface="Averta Std CY" panose="00000500000000000000" pitchFamily="50" charset="0"/>
              </a:rPr>
              <a:t>lời</a:t>
            </a:r>
            <a:r>
              <a:rPr lang="en-US" sz="3733" dirty="0">
                <a:latin typeface="Averta Std CY" panose="00000500000000000000" pitchFamily="50" charset="0"/>
              </a:rPr>
              <a:t> </a:t>
            </a:r>
            <a:r>
              <a:rPr lang="en-US" sz="3733" dirty="0" err="1">
                <a:latin typeface="Averta Std CY" panose="00000500000000000000" pitchFamily="50" charset="0"/>
              </a:rPr>
              <a:t>câu</a:t>
            </a:r>
            <a:r>
              <a:rPr lang="en-US" sz="3733" dirty="0">
                <a:latin typeface="Averta Std CY" panose="00000500000000000000" pitchFamily="50" charset="0"/>
              </a:rPr>
              <a:t> </a:t>
            </a:r>
            <a:r>
              <a:rPr lang="en-US" sz="3733" dirty="0" err="1">
                <a:latin typeface="Averta Std CY" panose="00000500000000000000" pitchFamily="50" charset="0"/>
              </a:rPr>
              <a:t>hỏi</a:t>
            </a:r>
            <a:endParaRPr lang="vi-VN" sz="3733" dirty="0">
              <a:latin typeface="Averta Std CY" panose="00000500000000000000" pitchFamily="50" charset="0"/>
            </a:endParaRPr>
          </a:p>
        </p:txBody>
      </p:sp>
      <p:sp>
        <p:nvSpPr>
          <p:cNvPr id="19" name="Rounded Rectangle 3">
            <a:extLst>
              <a:ext uri="{FF2B5EF4-FFF2-40B4-BE49-F238E27FC236}">
                <a16:creationId xmlns:a16="http://schemas.microsoft.com/office/drawing/2014/main" id="{BA8616AC-A209-41DC-8FF8-FC3D8FB990A0}"/>
              </a:ext>
            </a:extLst>
          </p:cNvPr>
          <p:cNvSpPr/>
          <p:nvPr/>
        </p:nvSpPr>
        <p:spPr>
          <a:xfrm>
            <a:off x="2661749" y="2002238"/>
            <a:ext cx="6698612" cy="72841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r>
              <a:rPr lang="vi-VN" sz="3733" dirty="0">
                <a:solidFill>
                  <a:srgbClr val="FF0000"/>
                </a:solidFill>
                <a:latin typeface="Averta Std CY" panose="00000500000000000000" pitchFamily="50" charset="0"/>
                <a:cs typeface="Calibri" panose="020F0502020204030204" pitchFamily="34" charset="0"/>
              </a:rPr>
              <a:t>1. Thư viện xanh nằm ở đâu?</a:t>
            </a:r>
          </a:p>
        </p:txBody>
      </p:sp>
    </p:spTree>
    <p:extLst>
      <p:ext uri="{BB962C8B-B14F-4D97-AF65-F5344CB8AC3E}">
        <p14:creationId xmlns:p14="http://schemas.microsoft.com/office/powerpoint/2010/main" val="1005484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62091"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grpSp>
      <p:pic>
        <p:nvPicPr>
          <p:cNvPr id="59" name="图片 5">
            <a:extLst>
              <a:ext uri="{FF2B5EF4-FFF2-40B4-BE49-F238E27FC236}">
                <a16:creationId xmlns:a16="http://schemas.microsoft.com/office/drawing/2014/main" id="{DB891549-A9B5-4248-93C1-C409CB6256DA}"/>
              </a:ext>
            </a:extLst>
          </p:cNvPr>
          <p:cNvPicPr>
            <a:picLocks noChangeAspect="1"/>
          </p:cNvPicPr>
          <p:nvPr/>
        </p:nvPicPr>
        <p:blipFill>
          <a:blip r:embed="rId2"/>
          <a:stretch>
            <a:fillRect/>
          </a:stretch>
        </p:blipFill>
        <p:spPr>
          <a:xfrm>
            <a:off x="10122019" y="4529208"/>
            <a:ext cx="2069981" cy="2276728"/>
          </a:xfrm>
          <a:prstGeom prst="rect">
            <a:avLst/>
          </a:prstGeom>
        </p:spPr>
      </p:pic>
      <p:pic>
        <p:nvPicPr>
          <p:cNvPr id="13" name="图片 9">
            <a:extLst>
              <a:ext uri="{FF2B5EF4-FFF2-40B4-BE49-F238E27FC236}">
                <a16:creationId xmlns:a16="http://schemas.microsoft.com/office/drawing/2014/main" id="{1281B2BA-343C-4B08-8080-116412B7D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63" r="15862" b="3572"/>
          <a:stretch/>
        </p:blipFill>
        <p:spPr>
          <a:xfrm>
            <a:off x="963097" y="235811"/>
            <a:ext cx="916172" cy="996048"/>
          </a:xfrm>
          <a:prstGeom prst="rect">
            <a:avLst/>
          </a:prstGeom>
        </p:spPr>
      </p:pic>
      <p:grpSp>
        <p:nvGrpSpPr>
          <p:cNvPr id="14" name="Group 13">
            <a:extLst>
              <a:ext uri="{FF2B5EF4-FFF2-40B4-BE49-F238E27FC236}">
                <a16:creationId xmlns:a16="http://schemas.microsoft.com/office/drawing/2014/main" id="{F09EB35B-274C-43FD-B08F-6DB1D49AC946}"/>
              </a:ext>
            </a:extLst>
          </p:cNvPr>
          <p:cNvGrpSpPr/>
          <p:nvPr/>
        </p:nvGrpSpPr>
        <p:grpSpPr>
          <a:xfrm>
            <a:off x="2693371" y="387089"/>
            <a:ext cx="6666991" cy="1115580"/>
            <a:chOff x="2020028" y="290317"/>
            <a:chExt cx="5000243" cy="836685"/>
          </a:xfrm>
        </p:grpSpPr>
        <p:sp>
          <p:nvSpPr>
            <p:cNvPr id="15" name="对话气泡: 圆角矩形 11">
              <a:extLst>
                <a:ext uri="{FF2B5EF4-FFF2-40B4-BE49-F238E27FC236}">
                  <a16:creationId xmlns:a16="http://schemas.microsoft.com/office/drawing/2014/main" id="{1D67C65F-F6D5-4C80-B108-B07D90716C63}"/>
                </a:ext>
              </a:extLst>
            </p:cNvPr>
            <p:cNvSpPr/>
            <p:nvPr/>
          </p:nvSpPr>
          <p:spPr>
            <a:xfrm rot="5400000">
              <a:off x="4107089" y="-1786180"/>
              <a:ext cx="836685" cy="4989679"/>
            </a:xfrm>
            <a:prstGeom prst="wedgeRoundRectCallout">
              <a:avLst>
                <a:gd name="adj1" fmla="val 20648"/>
                <a:gd name="adj2" fmla="val 63100"/>
                <a:gd name="adj3" fmla="val 16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Averta Std CY" panose="00000500000000000000" pitchFamily="50" charset="0"/>
                <a:ea typeface="宋体" panose="02010600030101010101" pitchFamily="2" charset="-122"/>
              </a:endParaRPr>
            </a:p>
          </p:txBody>
        </p:sp>
        <p:sp>
          <p:nvSpPr>
            <p:cNvPr id="16" name="文本框 18">
              <a:extLst>
                <a:ext uri="{FF2B5EF4-FFF2-40B4-BE49-F238E27FC236}">
                  <a16:creationId xmlns:a16="http://schemas.microsoft.com/office/drawing/2014/main" id="{31FBF70C-097B-4174-992F-F084E8C13A81}"/>
                </a:ext>
              </a:extLst>
            </p:cNvPr>
            <p:cNvSpPr txBox="1"/>
            <p:nvPr/>
          </p:nvSpPr>
          <p:spPr>
            <a:xfrm>
              <a:off x="2020028" y="307425"/>
              <a:ext cx="4809152" cy="438581"/>
            </a:xfrm>
            <a:prstGeom prst="rect">
              <a:avLst/>
            </a:prstGeom>
            <a:noFill/>
          </p:spPr>
          <p:txBody>
            <a:bodyPr wrap="square" rtlCol="0">
              <a:spAutoFit/>
            </a:bodyPr>
            <a:lstStyle/>
            <a:p>
              <a:pPr algn="ctr" defTabSz="1219170">
                <a:defRPr/>
              </a:pPr>
              <a:r>
                <a:rPr lang="vi-VN" altLang="zh-CN" sz="3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Đọc thầm lại bài </a:t>
              </a:r>
              <a:r>
                <a:rPr lang="vi-VN" altLang="zh-CN" sz="3200" dirty="0" smtClean="0">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để </a:t>
              </a:r>
              <a:r>
                <a:rPr lang="vi-VN" altLang="zh-CN" sz="3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trả lời câu hỏi:</a:t>
              </a:r>
              <a:endParaRPr lang="zh-CN" altLang="en-US" sz="3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Rectangle 16">
            <a:extLst>
              <a:ext uri="{FF2B5EF4-FFF2-40B4-BE49-F238E27FC236}">
                <a16:creationId xmlns:a16="http://schemas.microsoft.com/office/drawing/2014/main" id="{53A2F34B-683B-46D2-AAC8-FDCB193F1D1A}"/>
              </a:ext>
            </a:extLst>
          </p:cNvPr>
          <p:cNvSpPr/>
          <p:nvPr/>
        </p:nvSpPr>
        <p:spPr>
          <a:xfrm>
            <a:off x="2028529" y="4381861"/>
            <a:ext cx="7459128" cy="2390141"/>
          </a:xfrm>
          <a:prstGeom prst="rect">
            <a:avLst/>
          </a:prstGeom>
        </p:spPr>
        <p:txBody>
          <a:bodyPr wrap="square">
            <a:spAutoFit/>
          </a:bodyPr>
          <a:lstStyle/>
          <a:p>
            <a:pPr lvl="0" algn="ctr"/>
            <a:r>
              <a:rPr lang="vi-VN" sz="3733" dirty="0">
                <a:solidFill>
                  <a:srgbClr val="7030A0"/>
                </a:solidFill>
                <a:latin typeface="Averta Std CY" panose="00000500000000000000" pitchFamily="50" charset="0"/>
              </a:rPr>
              <a:t>Chỗ đặt sách, báo của thư viện xanh trong những chiếc túi vải, hộp sơn màu bắt mắt.</a:t>
            </a:r>
          </a:p>
        </p:txBody>
      </p:sp>
      <p:sp>
        <p:nvSpPr>
          <p:cNvPr id="18" name="Rectangle 17">
            <a:extLst>
              <a:ext uri="{FF2B5EF4-FFF2-40B4-BE49-F238E27FC236}">
                <a16:creationId xmlns:a16="http://schemas.microsoft.com/office/drawing/2014/main" id="{D0110865-1C80-408B-8099-A724AFB75C9D}"/>
              </a:ext>
            </a:extLst>
          </p:cNvPr>
          <p:cNvSpPr/>
          <p:nvPr/>
        </p:nvSpPr>
        <p:spPr>
          <a:xfrm>
            <a:off x="963097" y="3253302"/>
            <a:ext cx="10349889" cy="954044"/>
          </a:xfrm>
          <a:prstGeom prst="rect">
            <a:avLst/>
          </a:prstGeom>
        </p:spPr>
        <p:txBody>
          <a:bodyPr wrap="square">
            <a:spAutoFit/>
          </a:bodyPr>
          <a:lstStyle/>
          <a:p>
            <a:pPr algn="ctr" defTabSz="1219170">
              <a:lnSpc>
                <a:spcPct val="150000"/>
              </a:lnSpc>
              <a:defRPr/>
            </a:pPr>
            <a:r>
              <a:rPr lang="en-US" sz="3733" dirty="0" err="1">
                <a:solidFill>
                  <a:srgbClr val="000000"/>
                </a:solidFill>
                <a:latin typeface="Averta Std CY" panose="00000500000000000000" pitchFamily="50" charset="0"/>
              </a:rPr>
              <a:t>Em</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đọc</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đoạn</a:t>
            </a:r>
            <a:r>
              <a:rPr lang="en-US" sz="3733" dirty="0">
                <a:solidFill>
                  <a:srgbClr val="000000"/>
                </a:solidFill>
                <a:latin typeface="Averta Std CY" panose="00000500000000000000" pitchFamily="50" charset="0"/>
              </a:rPr>
              <a:t> 2 </a:t>
            </a:r>
            <a:r>
              <a:rPr lang="en-US" sz="3733" dirty="0" err="1">
                <a:solidFill>
                  <a:srgbClr val="000000"/>
                </a:solidFill>
                <a:latin typeface="Averta Std CY" panose="00000500000000000000" pitchFamily="50" charset="0"/>
              </a:rPr>
              <a:t>để</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trả</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lời</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câu</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hỏi</a:t>
            </a:r>
            <a:endParaRPr lang="vi-VN" sz="3733" dirty="0">
              <a:solidFill>
                <a:srgbClr val="000000"/>
              </a:solidFill>
              <a:latin typeface="Averta Std CY" panose="00000500000000000000" pitchFamily="50" charset="0"/>
            </a:endParaRPr>
          </a:p>
        </p:txBody>
      </p:sp>
      <p:sp>
        <p:nvSpPr>
          <p:cNvPr id="19" name="Rounded Rectangle 3">
            <a:extLst>
              <a:ext uri="{FF2B5EF4-FFF2-40B4-BE49-F238E27FC236}">
                <a16:creationId xmlns:a16="http://schemas.microsoft.com/office/drawing/2014/main" id="{BA8616AC-A209-41DC-8FF8-FC3D8FB990A0}"/>
              </a:ext>
            </a:extLst>
          </p:cNvPr>
          <p:cNvSpPr/>
          <p:nvPr/>
        </p:nvSpPr>
        <p:spPr>
          <a:xfrm>
            <a:off x="2388511" y="1721096"/>
            <a:ext cx="8780232" cy="172749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algn="ctr"/>
            <a:r>
              <a:rPr lang="vi-VN" sz="3733" dirty="0">
                <a:solidFill>
                  <a:srgbClr val="FF0000"/>
                </a:solidFill>
                <a:latin typeface="Averta Std CY" panose="00000500000000000000" pitchFamily="50" charset="0"/>
                <a:cs typeface="Calibri" panose="020F0502020204030204" pitchFamily="34" charset="0"/>
              </a:rPr>
              <a:t>2. Chỗ đặt sách, báo của thư viện xanh có gì lạ?</a:t>
            </a:r>
          </a:p>
        </p:txBody>
      </p:sp>
    </p:spTree>
    <p:extLst>
      <p:ext uri="{BB962C8B-B14F-4D97-AF65-F5344CB8AC3E}">
        <p14:creationId xmlns:p14="http://schemas.microsoft.com/office/powerpoint/2010/main" val="1357558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grpSp>
      <p:pic>
        <p:nvPicPr>
          <p:cNvPr id="59" name="图片 5">
            <a:extLst>
              <a:ext uri="{FF2B5EF4-FFF2-40B4-BE49-F238E27FC236}">
                <a16:creationId xmlns:a16="http://schemas.microsoft.com/office/drawing/2014/main" id="{DB891549-A9B5-4248-93C1-C409CB6256DA}"/>
              </a:ext>
            </a:extLst>
          </p:cNvPr>
          <p:cNvPicPr>
            <a:picLocks noChangeAspect="1"/>
          </p:cNvPicPr>
          <p:nvPr/>
        </p:nvPicPr>
        <p:blipFill>
          <a:blip r:embed="rId2"/>
          <a:stretch>
            <a:fillRect/>
          </a:stretch>
        </p:blipFill>
        <p:spPr>
          <a:xfrm>
            <a:off x="10122019" y="4529208"/>
            <a:ext cx="2069981" cy="2276728"/>
          </a:xfrm>
          <a:prstGeom prst="rect">
            <a:avLst/>
          </a:prstGeom>
        </p:spPr>
      </p:pic>
      <p:pic>
        <p:nvPicPr>
          <p:cNvPr id="13" name="图片 9">
            <a:extLst>
              <a:ext uri="{FF2B5EF4-FFF2-40B4-BE49-F238E27FC236}">
                <a16:creationId xmlns:a16="http://schemas.microsoft.com/office/drawing/2014/main" id="{1281B2BA-343C-4B08-8080-116412B7D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63" r="15862" b="3572"/>
          <a:stretch/>
        </p:blipFill>
        <p:spPr>
          <a:xfrm>
            <a:off x="963097" y="235811"/>
            <a:ext cx="916172" cy="996048"/>
          </a:xfrm>
          <a:prstGeom prst="rect">
            <a:avLst/>
          </a:prstGeom>
        </p:spPr>
      </p:pic>
      <p:grpSp>
        <p:nvGrpSpPr>
          <p:cNvPr id="14" name="Group 13">
            <a:extLst>
              <a:ext uri="{FF2B5EF4-FFF2-40B4-BE49-F238E27FC236}">
                <a16:creationId xmlns:a16="http://schemas.microsoft.com/office/drawing/2014/main" id="{F09EB35B-274C-43FD-B08F-6DB1D49AC946}"/>
              </a:ext>
            </a:extLst>
          </p:cNvPr>
          <p:cNvGrpSpPr/>
          <p:nvPr/>
        </p:nvGrpSpPr>
        <p:grpSpPr>
          <a:xfrm>
            <a:off x="2693371" y="387089"/>
            <a:ext cx="6666991" cy="1115580"/>
            <a:chOff x="2020028" y="290317"/>
            <a:chExt cx="5000243" cy="836685"/>
          </a:xfrm>
        </p:grpSpPr>
        <p:sp>
          <p:nvSpPr>
            <p:cNvPr id="15" name="对话气泡: 圆角矩形 11">
              <a:extLst>
                <a:ext uri="{FF2B5EF4-FFF2-40B4-BE49-F238E27FC236}">
                  <a16:creationId xmlns:a16="http://schemas.microsoft.com/office/drawing/2014/main" id="{1D67C65F-F6D5-4C80-B108-B07D90716C63}"/>
                </a:ext>
              </a:extLst>
            </p:cNvPr>
            <p:cNvSpPr/>
            <p:nvPr/>
          </p:nvSpPr>
          <p:spPr>
            <a:xfrm rot="5400000">
              <a:off x="4107089" y="-1786180"/>
              <a:ext cx="836685" cy="4989679"/>
            </a:xfrm>
            <a:prstGeom prst="wedgeRoundRectCallout">
              <a:avLst>
                <a:gd name="adj1" fmla="val 20648"/>
                <a:gd name="adj2" fmla="val 63100"/>
                <a:gd name="adj3" fmla="val 1666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Averta Std CY" panose="00000500000000000000" pitchFamily="50" charset="0"/>
                <a:ea typeface="宋体" panose="02010600030101010101" pitchFamily="2" charset="-122"/>
              </a:endParaRPr>
            </a:p>
          </p:txBody>
        </p:sp>
        <p:sp>
          <p:nvSpPr>
            <p:cNvPr id="16" name="文本框 18">
              <a:extLst>
                <a:ext uri="{FF2B5EF4-FFF2-40B4-BE49-F238E27FC236}">
                  <a16:creationId xmlns:a16="http://schemas.microsoft.com/office/drawing/2014/main" id="{31FBF70C-097B-4174-992F-F084E8C13A81}"/>
                </a:ext>
              </a:extLst>
            </p:cNvPr>
            <p:cNvSpPr txBox="1"/>
            <p:nvPr/>
          </p:nvSpPr>
          <p:spPr>
            <a:xfrm>
              <a:off x="2020028" y="307425"/>
              <a:ext cx="4809152" cy="807913"/>
            </a:xfrm>
            <a:prstGeom prst="rect">
              <a:avLst/>
            </a:prstGeom>
            <a:noFill/>
          </p:spPr>
          <p:txBody>
            <a:bodyPr wrap="square" rtlCol="0">
              <a:spAutoFit/>
            </a:bodyPr>
            <a:lstStyle/>
            <a:p>
              <a:pPr algn="ctr" defTabSz="1219170">
                <a:defRPr/>
              </a:pPr>
              <a:r>
                <a:rPr lang="vi-VN" altLang="zh-CN" sz="3200" dirty="0">
                  <a:solidFill>
                    <a:srgbClr val="C00000"/>
                  </a:solidFill>
                  <a:latin typeface="Averta Std CY" panose="00000500000000000000" pitchFamily="50" charset="0"/>
                  <a:ea typeface="宋体" panose="02010600030101010101" pitchFamily="2" charset="-122"/>
                  <a:cs typeface="Calibri" panose="020F0502020204030204" pitchFamily="34" charset="0"/>
                </a:rPr>
                <a:t>Đọc thầm lại bài </a:t>
              </a:r>
              <a:r>
                <a:rPr lang="vi-VN" altLang="zh-CN" sz="3200" dirty="0" smtClean="0">
                  <a:solidFill>
                    <a:srgbClr val="C00000"/>
                  </a:solidFill>
                  <a:latin typeface="Averta Std CY" panose="00000500000000000000" pitchFamily="50" charset="0"/>
                  <a:ea typeface="宋体" panose="02010600030101010101" pitchFamily="2" charset="-122"/>
                  <a:cs typeface="Calibri" panose="020F0502020204030204" pitchFamily="34" charset="0"/>
                </a:rPr>
                <a:t>để </a:t>
              </a:r>
              <a:r>
                <a:rPr lang="vi-VN" altLang="zh-CN" sz="3200" dirty="0">
                  <a:solidFill>
                    <a:srgbClr val="C00000"/>
                  </a:solidFill>
                  <a:latin typeface="Averta Std CY" panose="00000500000000000000" pitchFamily="50" charset="0"/>
                  <a:ea typeface="宋体" panose="02010600030101010101" pitchFamily="2" charset="-122"/>
                  <a:cs typeface="Calibri" panose="020F0502020204030204" pitchFamily="34" charset="0"/>
                </a:rPr>
                <a:t>trả lời câu hỏi:</a:t>
              </a:r>
              <a:endParaRPr lang="zh-CN" altLang="en-US" sz="3200" dirty="0">
                <a:solidFill>
                  <a:srgbClr val="C00000"/>
                </a:solidFill>
                <a:latin typeface="Averta Std CY" panose="00000500000000000000" pitchFamily="50" charset="0"/>
                <a:ea typeface="宋体" panose="02010600030101010101" pitchFamily="2" charset="-122"/>
                <a:cs typeface="Calibri" panose="020F0502020204030204" pitchFamily="34" charset="0"/>
              </a:endParaRPr>
            </a:p>
          </p:txBody>
        </p:sp>
      </p:grpSp>
      <p:sp>
        <p:nvSpPr>
          <p:cNvPr id="17" name="Rectangle 16">
            <a:extLst>
              <a:ext uri="{FF2B5EF4-FFF2-40B4-BE49-F238E27FC236}">
                <a16:creationId xmlns:a16="http://schemas.microsoft.com/office/drawing/2014/main" id="{53A2F34B-683B-46D2-AAC8-FDCB193F1D1A}"/>
              </a:ext>
            </a:extLst>
          </p:cNvPr>
          <p:cNvSpPr/>
          <p:nvPr/>
        </p:nvSpPr>
        <p:spPr>
          <a:xfrm>
            <a:off x="1930559" y="4130501"/>
            <a:ext cx="8191460" cy="1815690"/>
          </a:xfrm>
          <a:prstGeom prst="rect">
            <a:avLst/>
          </a:prstGeom>
        </p:spPr>
        <p:txBody>
          <a:bodyPr wrap="square">
            <a:spAutoFit/>
          </a:bodyPr>
          <a:lstStyle/>
          <a:p>
            <a:pPr lvl="0" algn="ctr"/>
            <a:r>
              <a:rPr lang="vi-VN" sz="3733" dirty="0">
                <a:solidFill>
                  <a:srgbClr val="7030A0"/>
                </a:solidFill>
                <a:latin typeface="+mj-lt"/>
              </a:rPr>
              <a:t>Thư viện xanh được gọi là góc nhỏ yêu thương vì ở đó chúng em được làm bạn cùng sách, báo và thiên nhiên tươi đẹp</a:t>
            </a:r>
            <a:r>
              <a:rPr lang="vi-VN" sz="3733" dirty="0">
                <a:solidFill>
                  <a:srgbClr val="7030A0"/>
                </a:solidFill>
                <a:latin typeface="Averta Std CY" panose="00000500000000000000" pitchFamily="50" charset="0"/>
              </a:rPr>
              <a:t>.</a:t>
            </a:r>
          </a:p>
        </p:txBody>
      </p:sp>
      <p:sp>
        <p:nvSpPr>
          <p:cNvPr id="18" name="Rectangle 17">
            <a:extLst>
              <a:ext uri="{FF2B5EF4-FFF2-40B4-BE49-F238E27FC236}">
                <a16:creationId xmlns:a16="http://schemas.microsoft.com/office/drawing/2014/main" id="{D0110865-1C80-408B-8099-A724AFB75C9D}"/>
              </a:ext>
            </a:extLst>
          </p:cNvPr>
          <p:cNvSpPr/>
          <p:nvPr/>
        </p:nvSpPr>
        <p:spPr>
          <a:xfrm>
            <a:off x="705394" y="3127622"/>
            <a:ext cx="10614852" cy="954044"/>
          </a:xfrm>
          <a:prstGeom prst="rect">
            <a:avLst/>
          </a:prstGeom>
        </p:spPr>
        <p:txBody>
          <a:bodyPr wrap="square">
            <a:spAutoFit/>
          </a:bodyPr>
          <a:lstStyle/>
          <a:p>
            <a:pPr algn="ctr" defTabSz="1219170">
              <a:lnSpc>
                <a:spcPct val="150000"/>
              </a:lnSpc>
              <a:defRPr/>
            </a:pPr>
            <a:r>
              <a:rPr lang="en-US" sz="3733" dirty="0" err="1">
                <a:solidFill>
                  <a:srgbClr val="000000"/>
                </a:solidFill>
                <a:latin typeface="Averta Std CY" panose="00000500000000000000" pitchFamily="50" charset="0"/>
              </a:rPr>
              <a:t>Em</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đọc</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đoạn</a:t>
            </a:r>
            <a:r>
              <a:rPr lang="en-US" sz="3733" dirty="0">
                <a:solidFill>
                  <a:srgbClr val="000000"/>
                </a:solidFill>
                <a:latin typeface="Averta Std CY" panose="00000500000000000000" pitchFamily="50" charset="0"/>
              </a:rPr>
              <a:t> 3 </a:t>
            </a:r>
            <a:r>
              <a:rPr lang="en-US" sz="3733" dirty="0" err="1">
                <a:solidFill>
                  <a:srgbClr val="000000"/>
                </a:solidFill>
                <a:latin typeface="Averta Std CY" panose="00000500000000000000" pitchFamily="50" charset="0"/>
              </a:rPr>
              <a:t>để</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trả</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lời</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câu</a:t>
            </a:r>
            <a:r>
              <a:rPr lang="en-US" sz="3733" dirty="0">
                <a:solidFill>
                  <a:srgbClr val="000000"/>
                </a:solidFill>
                <a:latin typeface="Averta Std CY" panose="00000500000000000000" pitchFamily="50" charset="0"/>
              </a:rPr>
              <a:t> </a:t>
            </a:r>
            <a:r>
              <a:rPr lang="en-US" sz="3733" dirty="0" err="1">
                <a:solidFill>
                  <a:srgbClr val="000000"/>
                </a:solidFill>
                <a:latin typeface="Averta Std CY" panose="00000500000000000000" pitchFamily="50" charset="0"/>
              </a:rPr>
              <a:t>hỏi</a:t>
            </a:r>
            <a:endParaRPr lang="vi-VN" sz="3733" dirty="0">
              <a:solidFill>
                <a:srgbClr val="000000"/>
              </a:solidFill>
              <a:latin typeface="Averta Std CY" panose="00000500000000000000" pitchFamily="50" charset="0"/>
            </a:endParaRPr>
          </a:p>
        </p:txBody>
      </p:sp>
      <p:sp>
        <p:nvSpPr>
          <p:cNvPr id="19" name="Rounded Rectangle 3">
            <a:extLst>
              <a:ext uri="{FF2B5EF4-FFF2-40B4-BE49-F238E27FC236}">
                <a16:creationId xmlns:a16="http://schemas.microsoft.com/office/drawing/2014/main" id="{BA8616AC-A209-41DC-8FF8-FC3D8FB990A0}"/>
              </a:ext>
            </a:extLst>
          </p:cNvPr>
          <p:cNvSpPr/>
          <p:nvPr/>
        </p:nvSpPr>
        <p:spPr>
          <a:xfrm>
            <a:off x="2388511" y="1721097"/>
            <a:ext cx="6967287" cy="1285940"/>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algn="ctr"/>
            <a:r>
              <a:rPr lang="vi-VN" sz="3733" dirty="0">
                <a:solidFill>
                  <a:srgbClr val="FF0000"/>
                </a:solidFill>
                <a:latin typeface="Averta Std CY" panose="00000500000000000000" pitchFamily="50" charset="0"/>
                <a:cs typeface="Calibri" panose="020F0502020204030204" pitchFamily="34" charset="0"/>
              </a:rPr>
              <a:t>3. Vì sao thư viện xanh được gọi là góc nhỏ yêu thương?</a:t>
            </a:r>
          </a:p>
        </p:txBody>
      </p:sp>
    </p:spTree>
    <p:extLst>
      <p:ext uri="{BB962C8B-B14F-4D97-AF65-F5344CB8AC3E}">
        <p14:creationId xmlns:p14="http://schemas.microsoft.com/office/powerpoint/2010/main" val="1736132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verta Std CY" panose="00000500000000000000" pitchFamily="50" charset="0"/>
              </a:endParaRPr>
            </a:p>
          </p:txBody>
        </p:sp>
      </p:grpSp>
      <p:pic>
        <p:nvPicPr>
          <p:cNvPr id="59" name="图片 5">
            <a:extLst>
              <a:ext uri="{FF2B5EF4-FFF2-40B4-BE49-F238E27FC236}">
                <a16:creationId xmlns:a16="http://schemas.microsoft.com/office/drawing/2014/main" id="{DB891549-A9B5-4248-93C1-C409CB6256DA}"/>
              </a:ext>
            </a:extLst>
          </p:cNvPr>
          <p:cNvPicPr>
            <a:picLocks noChangeAspect="1"/>
          </p:cNvPicPr>
          <p:nvPr/>
        </p:nvPicPr>
        <p:blipFill>
          <a:blip r:embed="rId2"/>
          <a:stretch>
            <a:fillRect/>
          </a:stretch>
        </p:blipFill>
        <p:spPr>
          <a:xfrm>
            <a:off x="10122019" y="4529208"/>
            <a:ext cx="2069981" cy="2276728"/>
          </a:xfrm>
          <a:prstGeom prst="rect">
            <a:avLst/>
          </a:prstGeom>
        </p:spPr>
      </p:pic>
      <p:pic>
        <p:nvPicPr>
          <p:cNvPr id="13" name="图片 9">
            <a:extLst>
              <a:ext uri="{FF2B5EF4-FFF2-40B4-BE49-F238E27FC236}">
                <a16:creationId xmlns:a16="http://schemas.microsoft.com/office/drawing/2014/main" id="{1281B2BA-343C-4B08-8080-116412B7D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63" r="15862" b="3572"/>
          <a:stretch/>
        </p:blipFill>
        <p:spPr>
          <a:xfrm>
            <a:off x="963097" y="235811"/>
            <a:ext cx="916172" cy="996048"/>
          </a:xfrm>
          <a:prstGeom prst="rect">
            <a:avLst/>
          </a:prstGeom>
        </p:spPr>
      </p:pic>
      <p:sp>
        <p:nvSpPr>
          <p:cNvPr id="17" name="Rectangle 16">
            <a:extLst>
              <a:ext uri="{FF2B5EF4-FFF2-40B4-BE49-F238E27FC236}">
                <a16:creationId xmlns:a16="http://schemas.microsoft.com/office/drawing/2014/main" id="{53A2F34B-683B-46D2-AAC8-FDCB193F1D1A}"/>
              </a:ext>
            </a:extLst>
          </p:cNvPr>
          <p:cNvSpPr/>
          <p:nvPr/>
        </p:nvSpPr>
        <p:spPr>
          <a:xfrm>
            <a:off x="2142589" y="3565180"/>
            <a:ext cx="7459128" cy="2964594"/>
          </a:xfrm>
          <a:prstGeom prst="rect">
            <a:avLst/>
          </a:prstGeom>
        </p:spPr>
        <p:txBody>
          <a:bodyPr wrap="square">
            <a:spAutoFit/>
          </a:bodyPr>
          <a:lstStyle/>
          <a:p>
            <a:pPr lvl="0" algn="ctr"/>
            <a:r>
              <a:rPr lang="vi-VN" sz="3733" dirty="0">
                <a:solidFill>
                  <a:srgbClr val="7030A0"/>
                </a:solidFill>
                <a:latin typeface="Averta Std CY" panose="00000500000000000000" pitchFamily="50" charset="0"/>
              </a:rPr>
              <a:t>Nếu trường có thư viện xanh, em muốn nơi đó có thật nhiều loại sách, báo. Được sơn nhiều màu sắc tươi tắn và đáng yêu.</a:t>
            </a:r>
          </a:p>
        </p:txBody>
      </p:sp>
      <p:sp>
        <p:nvSpPr>
          <p:cNvPr id="19" name="Rounded Rectangle 3">
            <a:extLst>
              <a:ext uri="{FF2B5EF4-FFF2-40B4-BE49-F238E27FC236}">
                <a16:creationId xmlns:a16="http://schemas.microsoft.com/office/drawing/2014/main" id="{BA8616AC-A209-41DC-8FF8-FC3D8FB990A0}"/>
              </a:ext>
            </a:extLst>
          </p:cNvPr>
          <p:cNvSpPr/>
          <p:nvPr/>
        </p:nvSpPr>
        <p:spPr>
          <a:xfrm>
            <a:off x="2388511" y="1721097"/>
            <a:ext cx="6967287" cy="1285940"/>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algn="ctr"/>
            <a:r>
              <a:rPr lang="vi-VN" sz="3200" dirty="0">
                <a:solidFill>
                  <a:srgbClr val="FF0000"/>
                </a:solidFill>
                <a:latin typeface="Averta Std CY" panose="00000500000000000000" pitchFamily="50" charset="0"/>
                <a:cs typeface="Calibri" panose="020F0502020204030204" pitchFamily="34" charset="0"/>
              </a:rPr>
              <a:t>4. Nếu trường có thư viện xanh, em muốn nơi đó như thế nào?</a:t>
            </a:r>
          </a:p>
        </p:txBody>
      </p:sp>
    </p:spTree>
    <p:extLst>
      <p:ext uri="{BB962C8B-B14F-4D97-AF65-F5344CB8AC3E}">
        <p14:creationId xmlns:p14="http://schemas.microsoft.com/office/powerpoint/2010/main" val="2036910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verta Std CY" panose="00000500000000000000" pitchFamily="50" charset="0"/>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45028" y="152400"/>
              <a:ext cx="9021318" cy="4867622"/>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verta Std CY" panose="00000500000000000000" pitchFamily="50" charset="0"/>
              </a:endParaRPr>
            </a:p>
          </p:txBody>
        </p:sp>
      </p:grpSp>
      <p:pic>
        <p:nvPicPr>
          <p:cNvPr id="28" name="图片 3">
            <a:extLst>
              <a:ext uri="{FF2B5EF4-FFF2-40B4-BE49-F238E27FC236}">
                <a16:creationId xmlns:a16="http://schemas.microsoft.com/office/drawing/2014/main" id="{6DCBCF98-AC83-4F82-B884-3897AE93D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251205"/>
            <a:ext cx="9121013" cy="6490163"/>
          </a:xfrm>
          <a:prstGeom prst="rect">
            <a:avLst/>
          </a:prstGeom>
        </p:spPr>
      </p:pic>
      <p:sp>
        <p:nvSpPr>
          <p:cNvPr id="29" name="Rounded Rectangle 3">
            <a:extLst>
              <a:ext uri="{FF2B5EF4-FFF2-40B4-BE49-F238E27FC236}">
                <a16:creationId xmlns:a16="http://schemas.microsoft.com/office/drawing/2014/main" id="{267DDE70-B3A7-465D-97C3-8E7ABD294F8B}"/>
              </a:ext>
            </a:extLst>
          </p:cNvPr>
          <p:cNvSpPr/>
          <p:nvPr/>
        </p:nvSpPr>
        <p:spPr>
          <a:xfrm>
            <a:off x="2491159" y="2276872"/>
            <a:ext cx="6432715" cy="290540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733" dirty="0">
                <a:latin typeface="Averta Std CY" panose="00000500000000000000" pitchFamily="50" charset="0"/>
                <a:cs typeface="Calibri" panose="020F0502020204030204" pitchFamily="34" charset="0"/>
              </a:rPr>
              <a:t>Thư viện xanh là thư </a:t>
            </a:r>
            <a:r>
              <a:rPr lang="vi-VN" sz="3733" dirty="0">
                <a:latin typeface="Times New Roman" panose="02020603050405020304" pitchFamily="18" charset="0"/>
                <a:cs typeface="Times New Roman" panose="02020603050405020304" pitchFamily="18" charset="0"/>
              </a:rPr>
              <a:t>viện ngoài trời, có nhiều góc đọc sách thú vị, là góc nhỏ yêu thương của các bạn học sinh trong trường.</a:t>
            </a:r>
          </a:p>
          <a:p>
            <a:pPr algn="ctr"/>
            <a:endParaRPr lang="en-US" sz="3733" dirty="0">
              <a:latin typeface="Averta Std CY" panose="00000500000000000000" pitchFamily="50" charset="0"/>
              <a:cs typeface="Calibri" panose="020F0502020204030204" pitchFamily="34" charset="0"/>
            </a:endParaRPr>
          </a:p>
        </p:txBody>
      </p:sp>
      <p:sp>
        <p:nvSpPr>
          <p:cNvPr id="9" name="Rounded Rectangle 3">
            <a:extLst>
              <a:ext uri="{FF2B5EF4-FFF2-40B4-BE49-F238E27FC236}">
                <a16:creationId xmlns:a16="http://schemas.microsoft.com/office/drawing/2014/main" id="{EB1C5731-BADC-41BC-9FBB-49DA0DE8D9D8}"/>
              </a:ext>
            </a:extLst>
          </p:cNvPr>
          <p:cNvSpPr/>
          <p:nvPr/>
        </p:nvSpPr>
        <p:spPr>
          <a:xfrm>
            <a:off x="2491159" y="462077"/>
            <a:ext cx="6432715" cy="290540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733" dirty="0" err="1">
                <a:solidFill>
                  <a:srgbClr val="FF0000"/>
                </a:solidFill>
                <a:latin typeface="Times New Roman" panose="02020603050405020304" pitchFamily="18" charset="0"/>
                <a:cs typeface="Times New Roman" panose="02020603050405020304" pitchFamily="18" charset="0"/>
              </a:rPr>
              <a:t>Nội</a:t>
            </a:r>
            <a:r>
              <a:rPr lang="en-US" sz="3733" dirty="0">
                <a:solidFill>
                  <a:srgbClr val="FF0000"/>
                </a:solidFill>
                <a:latin typeface="Times New Roman" panose="02020603050405020304" pitchFamily="18" charset="0"/>
                <a:cs typeface="Times New Roman" panose="02020603050405020304" pitchFamily="18" charset="0"/>
              </a:rPr>
              <a:t> dung </a:t>
            </a:r>
            <a:r>
              <a:rPr lang="en-US" sz="3733" dirty="0" err="1">
                <a:solidFill>
                  <a:srgbClr val="FF0000"/>
                </a:solidFill>
                <a:latin typeface="Times New Roman" panose="02020603050405020304" pitchFamily="18" charset="0"/>
                <a:cs typeface="Times New Roman" panose="02020603050405020304" pitchFamily="18" charset="0"/>
              </a:rPr>
              <a:t>bài</a:t>
            </a:r>
            <a:r>
              <a:rPr lang="en-US" sz="3733" dirty="0">
                <a:solidFill>
                  <a:srgbClr val="FF0000"/>
                </a:solidFill>
                <a:latin typeface="Times New Roman" panose="02020603050405020304" pitchFamily="18" charset="0"/>
                <a:cs typeface="Times New Roman" panose="02020603050405020304" pitchFamily="18" charset="0"/>
              </a:rPr>
              <a:t> </a:t>
            </a:r>
            <a:r>
              <a:rPr lang="en-US" sz="3733" dirty="0" err="1">
                <a:solidFill>
                  <a:srgbClr val="FF0000"/>
                </a:solidFill>
                <a:latin typeface="Times New Roman" panose="02020603050405020304" pitchFamily="18" charset="0"/>
                <a:cs typeface="Times New Roman" panose="02020603050405020304" pitchFamily="18" charset="0"/>
              </a:rPr>
              <a:t>đọc</a:t>
            </a:r>
            <a:endParaRPr lang="vi-VN" sz="3733" dirty="0">
              <a:solidFill>
                <a:srgbClr val="FF0000"/>
              </a:solidFill>
              <a:latin typeface="Times New Roman" panose="02020603050405020304" pitchFamily="18" charset="0"/>
              <a:cs typeface="Times New Roman" panose="02020603050405020304" pitchFamily="18" charset="0"/>
            </a:endParaRPr>
          </a:p>
          <a:p>
            <a:pPr algn="ctr"/>
            <a:endParaRPr lang="en-US" sz="37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83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1100"/>
                                        <p:tgtEl>
                                          <p:spTgt spid="29"/>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87" y="740701"/>
            <a:ext cx="6773213" cy="518879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3007"/>
            <a:ext cx="6086691" cy="348457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86" y="424896"/>
            <a:ext cx="3846101" cy="3846101"/>
          </a:xfrm>
          <a:prstGeom prst="rect">
            <a:avLst/>
          </a:prstGeom>
        </p:spPr>
      </p:pic>
      <p:pic>
        <p:nvPicPr>
          <p:cNvPr id="7" name="Google Shape;126;p2">
            <a:extLst>
              <a:ext uri="{FF2B5EF4-FFF2-40B4-BE49-F238E27FC236}">
                <a16:creationId xmlns:a16="http://schemas.microsoft.com/office/drawing/2014/main" id="{07F070ED-9682-4EBA-B0A9-F737DE9D334C}"/>
              </a:ext>
            </a:extLst>
          </p:cNvPr>
          <p:cNvPicPr preferRelativeResize="0"/>
          <p:nvPr/>
        </p:nvPicPr>
        <p:blipFill rotWithShape="1">
          <a:blip r:embed="rId5">
            <a:alphaModFix/>
          </a:blip>
          <a:srcRect/>
          <a:stretch/>
        </p:blipFill>
        <p:spPr>
          <a:xfrm>
            <a:off x="4847861" y="2468893"/>
            <a:ext cx="4998296" cy="1597019"/>
          </a:xfrm>
          <a:prstGeom prst="rect">
            <a:avLst/>
          </a:prstGeom>
          <a:noFill/>
          <a:ln>
            <a:noFill/>
          </a:ln>
        </p:spPr>
      </p:pic>
    </p:spTree>
    <p:extLst>
      <p:ext uri="{BB962C8B-B14F-4D97-AF65-F5344CB8AC3E}">
        <p14:creationId xmlns:p14="http://schemas.microsoft.com/office/powerpoint/2010/main" val="1467551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58C820FE-13D5-410C-A12F-8F6830D70D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23266" y="2793614"/>
            <a:ext cx="6418463" cy="1769564"/>
          </a:xfrm>
          <a:prstGeom prst="rect">
            <a:avLst/>
          </a:prstGeom>
        </p:spPr>
      </p:pic>
    </p:spTree>
    <p:extLst>
      <p:ext uri="{BB962C8B-B14F-4D97-AF65-F5344CB8AC3E}">
        <p14:creationId xmlns:p14="http://schemas.microsoft.com/office/powerpoint/2010/main" val="130225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Calibri"/>
              </a:endParaRPr>
            </a:p>
          </p:txBody>
        </p:sp>
      </p:grpSp>
      <p:sp>
        <p:nvSpPr>
          <p:cNvPr id="8" name="TextBox 7">
            <a:extLst>
              <a:ext uri="{FF2B5EF4-FFF2-40B4-BE49-F238E27FC236}">
                <a16:creationId xmlns:a16="http://schemas.microsoft.com/office/drawing/2014/main" id="{D5DCC5D6-5AF8-48D9-B49A-FE199044DD9D}"/>
              </a:ext>
            </a:extLst>
          </p:cNvPr>
          <p:cNvSpPr txBox="1"/>
          <p:nvPr/>
        </p:nvSpPr>
        <p:spPr>
          <a:xfrm>
            <a:off x="2600454" y="952381"/>
            <a:ext cx="6991092" cy="748988"/>
          </a:xfrm>
          <a:prstGeom prst="rect">
            <a:avLst/>
          </a:prstGeom>
          <a:solidFill>
            <a:sysClr val="window" lastClr="FFFFFF"/>
          </a:solidFill>
        </p:spPr>
        <p:txBody>
          <a:bodyPr wrap="square" rtlCol="0">
            <a:spAutoFit/>
          </a:bodyPr>
          <a:lstStyle/>
          <a:p>
            <a:pPr algn="ctr" defTabSz="1218611">
              <a:defRPr/>
            </a:pPr>
            <a:r>
              <a:rPr lang="vi-VN" sz="4267" kern="0" dirty="0">
                <a:solidFill>
                  <a:srgbClr val="00B0F0"/>
                </a:solidFill>
                <a:latin typeface="Averta Std CY" panose="00000500000000000000" pitchFamily="50" charset="0"/>
                <a:cs typeface="Times New Roman" pitchFamily="18" charset="0"/>
              </a:rPr>
              <a:t>Góc nhỏ yêu thương</a:t>
            </a:r>
            <a:endParaRPr lang="en-US" sz="2667" kern="0" dirty="0">
              <a:solidFill>
                <a:prstClr val="black"/>
              </a:solidFill>
              <a:latin typeface="Averta Std CY" panose="00000500000000000000" pitchFamily="50" charset="0"/>
              <a:cs typeface="Times New Roman" pitchFamily="18" charset="0"/>
            </a:endParaRPr>
          </a:p>
        </p:txBody>
      </p:sp>
      <p:sp>
        <p:nvSpPr>
          <p:cNvPr id="9" name="Rectangle 8">
            <a:extLst>
              <a:ext uri="{FF2B5EF4-FFF2-40B4-BE49-F238E27FC236}">
                <a16:creationId xmlns:a16="http://schemas.microsoft.com/office/drawing/2014/main" id="{F3D0A45C-AA9A-4F8B-9E42-539B185DD248}"/>
              </a:ext>
            </a:extLst>
          </p:cNvPr>
          <p:cNvSpPr/>
          <p:nvPr/>
        </p:nvSpPr>
        <p:spPr>
          <a:xfrm>
            <a:off x="1222039" y="1841645"/>
            <a:ext cx="9747923" cy="3539046"/>
          </a:xfrm>
          <a:prstGeom prst="rect">
            <a:avLst/>
          </a:prstGeom>
          <a:noFill/>
        </p:spPr>
        <p:txBody>
          <a:bodyPr wrap="square">
            <a:spAutoFit/>
          </a:bodyPr>
          <a:lstStyle/>
          <a:p>
            <a:pPr algn="just" defTabSz="1219170">
              <a:defRPr/>
            </a:pPr>
            <a:r>
              <a:rPr lang="en-US" sz="3733" dirty="0">
                <a:solidFill>
                  <a:prstClr val="black"/>
                </a:solidFill>
                <a:latin typeface="Averta Std CY" panose="00000500000000000000" pitchFamily="50" charset="0"/>
                <a:cs typeface="Times New Roman" panose="02020603050405020304" pitchFamily="18" charset="0"/>
              </a:rPr>
              <a:t>	</a:t>
            </a:r>
            <a:r>
              <a:rPr lang="vi-VN" sz="3733" dirty="0">
                <a:solidFill>
                  <a:prstClr val="black"/>
                </a:solidFill>
                <a:latin typeface="Averta Std CY" panose="00000500000000000000" pitchFamily="50" charset="0"/>
                <a:cs typeface="Times New Roman" panose="02020603050405020304" pitchFamily="18" charset="0"/>
              </a:rPr>
              <a:t>Trong sân trường, thư viện xanh nằm dưới vòm cây rợp mát. Giờ ra chơi, chúng em chạy ùa đến đây để gặp lại những người bạn bước ra từ trang sách. </a:t>
            </a:r>
          </a:p>
          <a:p>
            <a:pPr algn="just" defTabSz="1219170">
              <a:defRPr/>
            </a:pPr>
            <a:r>
              <a:rPr lang="en-US" sz="3733" dirty="0">
                <a:solidFill>
                  <a:prstClr val="black"/>
                </a:solidFill>
                <a:latin typeface="Averta Std CY" panose="00000500000000000000" pitchFamily="50" charset="0"/>
                <a:cs typeface="Times New Roman" panose="02020603050405020304" pitchFamily="18" charset="0"/>
              </a:rPr>
              <a:t>	</a:t>
            </a:r>
          </a:p>
        </p:txBody>
      </p:sp>
    </p:spTree>
    <p:extLst>
      <p:ext uri="{BB962C8B-B14F-4D97-AF65-F5344CB8AC3E}">
        <p14:creationId xmlns:p14="http://schemas.microsoft.com/office/powerpoint/2010/main" val="175552498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25"/>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508" name="Google Shape;508;p25"/>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509" name="Google Shape;509;p25"/>
          <p:cNvPicPr preferRelativeResize="0"/>
          <p:nvPr/>
        </p:nvPicPr>
        <p:blipFill rotWithShape="1">
          <a:blip r:embed="rId5">
            <a:alphaModFix/>
          </a:blip>
          <a:srcRect/>
          <a:stretch/>
        </p:blipFill>
        <p:spPr>
          <a:xfrm>
            <a:off x="-529" y="5699707"/>
            <a:ext cx="12193057" cy="1249788"/>
          </a:xfrm>
          <a:prstGeom prst="rect">
            <a:avLst/>
          </a:prstGeom>
          <a:noFill/>
          <a:ln>
            <a:noFill/>
          </a:ln>
        </p:spPr>
      </p:pic>
      <p:pic>
        <p:nvPicPr>
          <p:cNvPr id="510" name="Google Shape;510;p25"/>
          <p:cNvPicPr preferRelativeResize="0"/>
          <p:nvPr/>
        </p:nvPicPr>
        <p:blipFill rotWithShape="1">
          <a:blip r:embed="rId6">
            <a:alphaModFix/>
          </a:blip>
          <a:srcRect/>
          <a:stretch/>
        </p:blipFill>
        <p:spPr>
          <a:xfrm>
            <a:off x="1255358" y="566281"/>
            <a:ext cx="9681287" cy="4432176"/>
          </a:xfrm>
          <a:prstGeom prst="rect">
            <a:avLst/>
          </a:prstGeom>
          <a:noFill/>
          <a:ln>
            <a:noFill/>
          </a:ln>
        </p:spPr>
      </p:pic>
      <p:pic>
        <p:nvPicPr>
          <p:cNvPr id="511" name="Google Shape;511;p25"/>
          <p:cNvPicPr preferRelativeResize="0"/>
          <p:nvPr/>
        </p:nvPicPr>
        <p:blipFill rotWithShape="1">
          <a:blip r:embed="rId7">
            <a:alphaModFix/>
          </a:blip>
          <a:srcRect/>
          <a:stretch/>
        </p:blipFill>
        <p:spPr>
          <a:xfrm>
            <a:off x="1986161" y="1120618"/>
            <a:ext cx="816935" cy="713295"/>
          </a:xfrm>
          <a:prstGeom prst="rect">
            <a:avLst/>
          </a:prstGeom>
          <a:noFill/>
          <a:ln>
            <a:noFill/>
          </a:ln>
        </p:spPr>
      </p:pic>
      <p:pic>
        <p:nvPicPr>
          <p:cNvPr id="512" name="Google Shape;512;p25"/>
          <p:cNvPicPr preferRelativeResize="0"/>
          <p:nvPr/>
        </p:nvPicPr>
        <p:blipFill rotWithShape="1">
          <a:blip r:embed="rId8">
            <a:alphaModFix/>
          </a:blip>
          <a:srcRect/>
          <a:stretch/>
        </p:blipFill>
        <p:spPr>
          <a:xfrm>
            <a:off x="9080871" y="3482200"/>
            <a:ext cx="2388124" cy="2563937"/>
          </a:xfrm>
          <a:prstGeom prst="rect">
            <a:avLst/>
          </a:prstGeom>
          <a:noFill/>
          <a:ln>
            <a:noFill/>
          </a:ln>
        </p:spPr>
      </p:pic>
      <p:pic>
        <p:nvPicPr>
          <p:cNvPr id="513" name="Google Shape;513;p25"/>
          <p:cNvPicPr preferRelativeResize="0"/>
          <p:nvPr/>
        </p:nvPicPr>
        <p:blipFill rotWithShape="1">
          <a:blip r:embed="rId9">
            <a:alphaModFix/>
          </a:blip>
          <a:srcRect/>
          <a:stretch/>
        </p:blipFill>
        <p:spPr>
          <a:xfrm>
            <a:off x="7435126" y="5847704"/>
            <a:ext cx="914479" cy="829128"/>
          </a:xfrm>
          <a:prstGeom prst="rect">
            <a:avLst/>
          </a:prstGeom>
          <a:noFill/>
          <a:ln>
            <a:noFill/>
          </a:ln>
        </p:spPr>
      </p:pic>
      <p:pic>
        <p:nvPicPr>
          <p:cNvPr id="514" name="Google Shape;514;p25"/>
          <p:cNvPicPr preferRelativeResize="0"/>
          <p:nvPr/>
        </p:nvPicPr>
        <p:blipFill rotWithShape="1">
          <a:blip r:embed="rId10">
            <a:alphaModFix/>
          </a:blip>
          <a:srcRect/>
          <a:stretch/>
        </p:blipFill>
        <p:spPr>
          <a:xfrm>
            <a:off x="11212709" y="6126908"/>
            <a:ext cx="737680" cy="615749"/>
          </a:xfrm>
          <a:prstGeom prst="rect">
            <a:avLst/>
          </a:prstGeom>
          <a:noFill/>
          <a:ln>
            <a:noFill/>
          </a:ln>
        </p:spPr>
      </p:pic>
      <p:pic>
        <p:nvPicPr>
          <p:cNvPr id="515" name="Google Shape;515;p25"/>
          <p:cNvPicPr preferRelativeResize="0"/>
          <p:nvPr/>
        </p:nvPicPr>
        <p:blipFill rotWithShape="1">
          <a:blip r:embed="rId11">
            <a:alphaModFix/>
          </a:blip>
          <a:srcRect/>
          <a:stretch/>
        </p:blipFill>
        <p:spPr>
          <a:xfrm>
            <a:off x="1269467" y="4899288"/>
            <a:ext cx="1804572" cy="1999661"/>
          </a:xfrm>
          <a:prstGeom prst="rect">
            <a:avLst/>
          </a:prstGeom>
          <a:noFill/>
          <a:ln>
            <a:noFill/>
          </a:ln>
        </p:spPr>
      </p:pic>
      <p:pic>
        <p:nvPicPr>
          <p:cNvPr id="516" name="Google Shape;516;p25"/>
          <p:cNvPicPr preferRelativeResize="0"/>
          <p:nvPr/>
        </p:nvPicPr>
        <p:blipFill rotWithShape="1">
          <a:blip r:embed="rId12">
            <a:alphaModFix/>
          </a:blip>
          <a:srcRect/>
          <a:stretch/>
        </p:blipFill>
        <p:spPr>
          <a:xfrm>
            <a:off x="3726189" y="4900043"/>
            <a:ext cx="1944793" cy="2017951"/>
          </a:xfrm>
          <a:prstGeom prst="rect">
            <a:avLst/>
          </a:prstGeom>
          <a:noFill/>
          <a:ln>
            <a:noFill/>
          </a:ln>
        </p:spPr>
      </p:pic>
      <p:pic>
        <p:nvPicPr>
          <p:cNvPr id="517" name="Google Shape;517;p25"/>
          <p:cNvPicPr preferRelativeResize="0"/>
          <p:nvPr/>
        </p:nvPicPr>
        <p:blipFill rotWithShape="1">
          <a:blip r:embed="rId13">
            <a:alphaModFix/>
          </a:blip>
          <a:srcRect/>
          <a:stretch/>
        </p:blipFill>
        <p:spPr>
          <a:xfrm>
            <a:off x="2395231" y="4113341"/>
            <a:ext cx="920576" cy="481627"/>
          </a:xfrm>
          <a:prstGeom prst="rect">
            <a:avLst/>
          </a:prstGeom>
          <a:noFill/>
          <a:ln>
            <a:noFill/>
          </a:ln>
        </p:spPr>
      </p:pic>
      <p:pic>
        <p:nvPicPr>
          <p:cNvPr id="518" name="Google Shape;518;p25"/>
          <p:cNvPicPr preferRelativeResize="0"/>
          <p:nvPr/>
        </p:nvPicPr>
        <p:blipFill rotWithShape="1">
          <a:blip r:embed="rId14">
            <a:alphaModFix/>
          </a:blip>
          <a:srcRect/>
          <a:stretch/>
        </p:blipFill>
        <p:spPr>
          <a:xfrm>
            <a:off x="1681334" y="230377"/>
            <a:ext cx="1121761" cy="573075"/>
          </a:xfrm>
          <a:prstGeom prst="rect">
            <a:avLst/>
          </a:prstGeom>
          <a:noFill/>
          <a:ln>
            <a:noFill/>
          </a:ln>
        </p:spPr>
      </p:pic>
      <p:pic>
        <p:nvPicPr>
          <p:cNvPr id="519" name="Google Shape;519;p25"/>
          <p:cNvPicPr preferRelativeResize="0"/>
          <p:nvPr/>
        </p:nvPicPr>
        <p:blipFill rotWithShape="1">
          <a:blip r:embed="rId15">
            <a:alphaModFix/>
          </a:blip>
          <a:srcRect/>
          <a:stretch/>
        </p:blipFill>
        <p:spPr>
          <a:xfrm>
            <a:off x="10509743" y="1073163"/>
            <a:ext cx="926672" cy="530399"/>
          </a:xfrm>
          <a:prstGeom prst="rect">
            <a:avLst/>
          </a:prstGeom>
          <a:noFill/>
          <a:ln>
            <a:noFill/>
          </a:ln>
        </p:spPr>
      </p:pic>
      <p:pic>
        <p:nvPicPr>
          <p:cNvPr id="520" name="Google Shape;520;p25"/>
          <p:cNvPicPr preferRelativeResize="0"/>
          <p:nvPr/>
        </p:nvPicPr>
        <p:blipFill rotWithShape="1">
          <a:blip r:embed="rId16">
            <a:alphaModFix/>
          </a:blip>
          <a:srcRect/>
          <a:stretch/>
        </p:blipFill>
        <p:spPr>
          <a:xfrm>
            <a:off x="381028" y="1199725"/>
            <a:ext cx="792549" cy="457240"/>
          </a:xfrm>
          <a:prstGeom prst="rect">
            <a:avLst/>
          </a:prstGeom>
          <a:noFill/>
          <a:ln>
            <a:noFill/>
          </a:ln>
        </p:spPr>
      </p:pic>
      <p:pic>
        <p:nvPicPr>
          <p:cNvPr id="18" name="Picture 17" descr="Text&#10;&#10;Description automatically generated">
            <a:extLst>
              <a:ext uri="{FF2B5EF4-FFF2-40B4-BE49-F238E27FC236}">
                <a16:creationId xmlns:a16="http://schemas.microsoft.com/office/drawing/2014/main" id="{18C09410-77BD-44F7-86EE-C9EBE7F532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76848" y="1568713"/>
            <a:ext cx="8788267" cy="2195332"/>
          </a:xfrm>
          <a:prstGeom prst="rect">
            <a:avLst/>
          </a:prstGeom>
        </p:spPr>
      </p:pic>
    </p:spTree>
    <p:extLst>
      <p:ext uri="{BB962C8B-B14F-4D97-AF65-F5344CB8AC3E}">
        <p14:creationId xmlns:p14="http://schemas.microsoft.com/office/powerpoint/2010/main" val="2042919589"/>
      </p:ext>
    </p:extLst>
  </p:cSld>
  <p:clrMapOvr>
    <a:masterClrMapping/>
  </p:clrMapOvr>
  <mc:AlternateContent xmlns:mc="http://schemas.openxmlformats.org/markup-compatibility/2006" xmlns:p14="http://schemas.microsoft.com/office/powerpoint/2010/main">
    <mc:Choice Requires="p14">
      <p:transition spd="slow" p14:dur="1500" advTm="3300">
        <p:random/>
      </p:transition>
    </mc:Choice>
    <mc:Fallback xmlns="">
      <p:transition spd="slow" advTm="33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 calcmode="lin" valueType="num">
                                      <p:cBhvr additive="base">
                                        <p:cTn id="7" dur="1000"/>
                                        <p:tgtEl>
                                          <p:spTgt spid="5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250"/>
                                  </p:stCondLst>
                                  <p:childTnLst>
                                    <p:set>
                                      <p:cBhvr>
                                        <p:cTn id="9" dur="1" fill="hold">
                                          <p:stCondLst>
                                            <p:cond delay="0"/>
                                          </p:stCondLst>
                                        </p:cTn>
                                        <p:tgtEl>
                                          <p:spTgt spid="516"/>
                                        </p:tgtEl>
                                        <p:attrNameLst>
                                          <p:attrName>style.visibility</p:attrName>
                                        </p:attrNameLst>
                                      </p:cBhvr>
                                      <p:to>
                                        <p:strVal val="visible"/>
                                      </p:to>
                                    </p:set>
                                    <p:anim calcmode="lin" valueType="num">
                                      <p:cBhvr additive="base">
                                        <p:cTn id="10" dur="750"/>
                                        <p:tgtEl>
                                          <p:spTgt spid="51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515"/>
                                        </p:tgtEl>
                                        <p:attrNameLst>
                                          <p:attrName>style.visibility</p:attrName>
                                        </p:attrNameLst>
                                      </p:cBhvr>
                                      <p:to>
                                        <p:strVal val="visible"/>
                                      </p:to>
                                    </p:set>
                                    <p:anim calcmode="lin" valueType="num">
                                      <p:cBhvr additive="base">
                                        <p:cTn id="13" dur="500"/>
                                        <p:tgtEl>
                                          <p:spTgt spid="515"/>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500"/>
                                  </p:stCondLst>
                                  <p:childTnLst>
                                    <p:set>
                                      <p:cBhvr>
                                        <p:cTn id="15" dur="1" fill="hold">
                                          <p:stCondLst>
                                            <p:cond delay="0"/>
                                          </p:stCondLst>
                                        </p:cTn>
                                        <p:tgtEl>
                                          <p:spTgt spid="518"/>
                                        </p:tgtEl>
                                        <p:attrNameLst>
                                          <p:attrName>style.visibility</p:attrName>
                                        </p:attrNameLst>
                                      </p:cBhvr>
                                      <p:to>
                                        <p:strVal val="visible"/>
                                      </p:to>
                                    </p:set>
                                    <p:anim calcmode="lin" valueType="num">
                                      <p:cBhvr additive="base">
                                        <p:cTn id="16" dur="500"/>
                                        <p:tgtEl>
                                          <p:spTgt spid="518"/>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520"/>
                                        </p:tgtEl>
                                        <p:attrNameLst>
                                          <p:attrName>style.visibility</p:attrName>
                                        </p:attrNameLst>
                                      </p:cBhvr>
                                      <p:to>
                                        <p:strVal val="visible"/>
                                      </p:to>
                                    </p:set>
                                    <p:anim calcmode="lin" valueType="num">
                                      <p:cBhvr additive="base">
                                        <p:cTn id="19" dur="500"/>
                                        <p:tgtEl>
                                          <p:spTgt spid="520"/>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519"/>
                                        </p:tgtEl>
                                        <p:attrNameLst>
                                          <p:attrName>style.visibility</p:attrName>
                                        </p:attrNameLst>
                                      </p:cBhvr>
                                      <p:to>
                                        <p:strVal val="visible"/>
                                      </p:to>
                                    </p:set>
                                    <p:anim calcmode="lin" valueType="num">
                                      <p:cBhvr additive="base">
                                        <p:cTn id="22" dur="500"/>
                                        <p:tgtEl>
                                          <p:spTgt spid="519"/>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8" name="Google Shape;138;p3"/>
          <p:cNvPicPr preferRelativeResize="0"/>
          <p:nvPr/>
        </p:nvPicPr>
        <p:blipFill rotWithShape="1">
          <a:blip r:embed="rId3">
            <a:alphaModFix/>
          </a:blip>
          <a:srcRect/>
          <a:stretch/>
        </p:blipFill>
        <p:spPr>
          <a:xfrm>
            <a:off x="361098" y="3986713"/>
            <a:ext cx="3506239" cy="2575784"/>
          </a:xfrm>
          <a:prstGeom prst="rect">
            <a:avLst/>
          </a:prstGeom>
          <a:noFill/>
          <a:ln>
            <a:noFill/>
          </a:ln>
        </p:spPr>
      </p:pic>
      <p:sp>
        <p:nvSpPr>
          <p:cNvPr id="146" name="Google Shape;146;p3"/>
          <p:cNvSpPr txBox="1"/>
          <p:nvPr/>
        </p:nvSpPr>
        <p:spPr>
          <a:xfrm>
            <a:off x="8009357" y="279272"/>
            <a:ext cx="4400495" cy="338514"/>
          </a:xfrm>
          <a:prstGeom prst="rect">
            <a:avLst/>
          </a:prstGeom>
          <a:noFill/>
          <a:ln>
            <a:noFill/>
          </a:ln>
        </p:spPr>
        <p:txBody>
          <a:bodyPr spcFirstLastPara="1" wrap="square" lIns="91425" tIns="45700" rIns="91425" bIns="45700" anchor="t" anchorCtr="0">
            <a:spAutoFit/>
          </a:bodyPr>
          <a:lstStyle/>
          <a:p>
            <a:r>
              <a:rPr lang="en-US" sz="1600">
                <a:solidFill>
                  <a:schemeClr val="lt1"/>
                </a:solidFill>
                <a:latin typeface="Arial"/>
                <a:ea typeface="Arial"/>
                <a:cs typeface="Arial"/>
                <a:sym typeface="Arial"/>
              </a:rPr>
              <a:t>Le Phuong Uyen – Nguyen Bao Mai Linh</a:t>
            </a:r>
            <a:endParaRPr sz="1600">
              <a:solidFill>
                <a:schemeClr val="lt1"/>
              </a:solidFill>
              <a:latin typeface="Arial"/>
              <a:ea typeface="Arial"/>
              <a:cs typeface="Arial"/>
              <a:sym typeface="Arial"/>
            </a:endParaRPr>
          </a:p>
        </p:txBody>
      </p:sp>
      <p:grpSp>
        <p:nvGrpSpPr>
          <p:cNvPr id="3" name="Group 2">
            <a:extLst>
              <a:ext uri="{FF2B5EF4-FFF2-40B4-BE49-F238E27FC236}">
                <a16:creationId xmlns:a16="http://schemas.microsoft.com/office/drawing/2014/main" id="{3315E1C2-2EAF-494C-AF3E-40C0943A851D}"/>
              </a:ext>
            </a:extLst>
          </p:cNvPr>
          <p:cNvGrpSpPr/>
          <p:nvPr/>
        </p:nvGrpSpPr>
        <p:grpSpPr>
          <a:xfrm>
            <a:off x="1651348" y="1399302"/>
            <a:ext cx="4994381" cy="1642229"/>
            <a:chOff x="451273" y="1139849"/>
            <a:chExt cx="3745786" cy="1231672"/>
          </a:xfrm>
        </p:grpSpPr>
        <p:grpSp>
          <p:nvGrpSpPr>
            <p:cNvPr id="133" name="Google Shape;133;p3"/>
            <p:cNvGrpSpPr/>
            <p:nvPr/>
          </p:nvGrpSpPr>
          <p:grpSpPr>
            <a:xfrm>
              <a:off x="451273" y="1139849"/>
              <a:ext cx="3745786" cy="1231672"/>
              <a:chOff x="714137" y="2443469"/>
              <a:chExt cx="4179115" cy="1235589"/>
            </a:xfrm>
          </p:grpSpPr>
          <p:sp>
            <p:nvSpPr>
              <p:cNvPr id="134" name="Google Shape;134;p3"/>
              <p:cNvSpPr/>
              <p:nvPr/>
            </p:nvSpPr>
            <p:spPr>
              <a:xfrm rot="21398718">
                <a:off x="803362" y="2443469"/>
                <a:ext cx="4089890" cy="1148861"/>
              </a:xfrm>
              <a:prstGeom prst="wedgeRoundRectCallout">
                <a:avLst>
                  <a:gd name="adj1" fmla="val -19010"/>
                  <a:gd name="adj2" fmla="val 125186"/>
                  <a:gd name="adj3" fmla="val 16667"/>
                </a:avLst>
              </a:prstGeom>
              <a:solidFill>
                <a:schemeClr val="accent3"/>
              </a:solidFill>
              <a:ln w="28575"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135" name="Google Shape;135;p3"/>
              <p:cNvSpPr/>
              <p:nvPr/>
            </p:nvSpPr>
            <p:spPr>
              <a:xfrm>
                <a:off x="843592" y="2870407"/>
                <a:ext cx="3330867" cy="393633"/>
              </a:xfrm>
              <a:prstGeom prst="rect">
                <a:avLst/>
              </a:prstGeom>
              <a:noFill/>
              <a:ln>
                <a:noFill/>
              </a:ln>
            </p:spPr>
            <p:txBody>
              <a:bodyPr spcFirstLastPara="1" wrap="square" lIns="91425" tIns="45700" rIns="91425" bIns="45700" anchor="t" anchorCtr="0">
                <a:spAutoFit/>
              </a:bodyPr>
              <a:lstStyle/>
              <a:p>
                <a:r>
                  <a:rPr lang="en-US" sz="2800">
                    <a:solidFill>
                      <a:schemeClr val="dk1"/>
                    </a:solidFill>
                    <a:latin typeface="Arial"/>
                    <a:ea typeface="Arial"/>
                    <a:cs typeface="Arial"/>
                    <a:sym typeface="Arial"/>
                  </a:rPr>
                  <a:t>Haõy noùi vôùi baïn</a:t>
                </a:r>
                <a:endParaRPr sz="2800">
                  <a:solidFill>
                    <a:schemeClr val="dk1"/>
                  </a:solidFill>
                  <a:latin typeface="Arial"/>
                  <a:ea typeface="Arial"/>
                  <a:cs typeface="Arial"/>
                  <a:sym typeface="Arial"/>
                </a:endParaRPr>
              </a:p>
            </p:txBody>
          </p:sp>
          <p:sp>
            <p:nvSpPr>
              <p:cNvPr id="136" name="Google Shape;136;p3"/>
              <p:cNvSpPr/>
              <p:nvPr/>
            </p:nvSpPr>
            <p:spPr>
              <a:xfrm rot="21111912">
                <a:off x="714137" y="2530197"/>
                <a:ext cx="4104274" cy="1148861"/>
              </a:xfrm>
              <a:prstGeom prst="wedgeRoundRectCallout">
                <a:avLst>
                  <a:gd name="adj1" fmla="val -21977"/>
                  <a:gd name="adj2" fmla="val 109887"/>
                  <a:gd name="adj3" fmla="val 16667"/>
                </a:avLst>
              </a:prstGeom>
              <a:solidFill>
                <a:srgbClr val="FAE49C"/>
              </a:solidFill>
              <a:ln w="28575"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endParaRPr sz="2800">
                  <a:solidFill>
                    <a:srgbClr val="000000"/>
                  </a:solidFill>
                  <a:latin typeface="Arial"/>
                  <a:ea typeface="Arial"/>
                  <a:cs typeface="Arial"/>
                  <a:sym typeface="Arial"/>
                </a:endParaRPr>
              </a:p>
            </p:txBody>
          </p:sp>
        </p:grpSp>
        <p:sp>
          <p:nvSpPr>
            <p:cNvPr id="17" name="Rounded Rectangle 3">
              <a:extLst>
                <a:ext uri="{FF2B5EF4-FFF2-40B4-BE49-F238E27FC236}">
                  <a16:creationId xmlns:a16="http://schemas.microsoft.com/office/drawing/2014/main" id="{805F37ED-5472-4EA5-BF82-15285460A89A}"/>
                </a:ext>
              </a:extLst>
            </p:cNvPr>
            <p:cNvSpPr/>
            <p:nvPr/>
          </p:nvSpPr>
          <p:spPr>
            <a:xfrm rot="21118412">
              <a:off x="480099" y="1261744"/>
              <a:ext cx="3475462" cy="109339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rtl="0"/>
              <a:r>
                <a:rPr lang="en-US" sz="3200" dirty="0" err="1">
                  <a:solidFill>
                    <a:srgbClr val="000000"/>
                  </a:solidFill>
                  <a:latin typeface="Averta Std CY" panose="00000500000000000000" pitchFamily="50" charset="0"/>
                  <a:cs typeface="Calibri" panose="020F0502020204030204" pitchFamily="34" charset="0"/>
                </a:rPr>
                <a:t>Giới</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thiệu</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về</a:t>
              </a:r>
              <a:r>
                <a:rPr lang="en-US" sz="3200" dirty="0">
                  <a:solidFill>
                    <a:srgbClr val="000000"/>
                  </a:solidFill>
                  <a:latin typeface="Averta Std CY" panose="00000500000000000000" pitchFamily="50" charset="0"/>
                  <a:cs typeface="Calibri" panose="020F0502020204030204" pitchFamily="34" charset="0"/>
                </a:rPr>
                <a:t> n</a:t>
              </a:r>
              <a:r>
                <a:rPr lang="vi-VN" sz="3200" dirty="0">
                  <a:solidFill>
                    <a:srgbClr val="000000"/>
                  </a:solidFill>
                  <a:latin typeface="Averta Std CY" panose="00000500000000000000" pitchFamily="50" charset="0"/>
                  <a:cs typeface="Calibri" panose="020F0502020204030204" pitchFamily="34" charset="0"/>
                </a:rPr>
                <a:t>ơ</a:t>
              </a:r>
              <a:r>
                <a:rPr lang="en-US" sz="3200" dirty="0" err="1">
                  <a:solidFill>
                    <a:srgbClr val="000000"/>
                  </a:solidFill>
                  <a:latin typeface="Averta Std CY" panose="00000500000000000000" pitchFamily="50" charset="0"/>
                  <a:cs typeface="Calibri" panose="020F0502020204030204" pitchFamily="34" charset="0"/>
                </a:rPr>
                <a:t>i</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em</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th</a:t>
              </a:r>
              <a:r>
                <a:rPr lang="vi-VN" sz="3200" dirty="0">
                  <a:solidFill>
                    <a:srgbClr val="000000"/>
                  </a:solidFill>
                  <a:latin typeface="Averta Std CY" panose="00000500000000000000" pitchFamily="50" charset="0"/>
                  <a:cs typeface="Calibri" panose="020F0502020204030204" pitchFamily="34" charset="0"/>
                </a:rPr>
                <a:t>ư</a:t>
              </a:r>
              <a:r>
                <a:rPr lang="en-US" sz="3200" dirty="0" err="1">
                  <a:solidFill>
                    <a:srgbClr val="000000"/>
                  </a:solidFill>
                  <a:latin typeface="Averta Std CY" panose="00000500000000000000" pitchFamily="50" charset="0"/>
                  <a:cs typeface="Calibri" panose="020F0502020204030204" pitchFamily="34" charset="0"/>
                </a:rPr>
                <a:t>ờng</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đọc</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sách</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theo</a:t>
              </a:r>
              <a:r>
                <a:rPr lang="en-US" sz="3200" dirty="0">
                  <a:solidFill>
                    <a:srgbClr val="000000"/>
                  </a:solidFill>
                  <a:latin typeface="Averta Std CY" panose="00000500000000000000" pitchFamily="50" charset="0"/>
                  <a:cs typeface="Calibri" panose="020F0502020204030204" pitchFamily="34" charset="0"/>
                </a:rPr>
                <a:t> </a:t>
              </a:r>
              <a:r>
                <a:rPr lang="en-US" sz="3200" dirty="0" err="1">
                  <a:solidFill>
                    <a:srgbClr val="000000"/>
                  </a:solidFill>
                  <a:latin typeface="Averta Std CY" panose="00000500000000000000" pitchFamily="50" charset="0"/>
                  <a:cs typeface="Calibri" panose="020F0502020204030204" pitchFamily="34" charset="0"/>
                </a:rPr>
                <a:t>gợi</a:t>
              </a:r>
              <a:r>
                <a:rPr lang="en-US" sz="3200" dirty="0">
                  <a:solidFill>
                    <a:srgbClr val="000000"/>
                  </a:solidFill>
                  <a:latin typeface="Averta Std CY" panose="00000500000000000000" pitchFamily="50" charset="0"/>
                  <a:cs typeface="Calibri" panose="020F0502020204030204" pitchFamily="34" charset="0"/>
                </a:rPr>
                <a:t> ý</a:t>
              </a:r>
              <a:endParaRPr lang="vi-VN" sz="3200" dirty="0">
                <a:solidFill>
                  <a:srgbClr val="000000"/>
                </a:solidFill>
                <a:latin typeface="Averta Std CY" panose="00000500000000000000" pitchFamily="50" charset="0"/>
                <a:cs typeface="Calibri" panose="020F0502020204030204" pitchFamily="34" charset="0"/>
              </a:endParaRPr>
            </a:p>
          </p:txBody>
        </p:sp>
      </p:grpSp>
      <p:pic>
        <p:nvPicPr>
          <p:cNvPr id="12" name="Kí hiệu - Khám phá &amp; Luyện tập">
            <a:extLst>
              <a:ext uri="{FF2B5EF4-FFF2-40B4-BE49-F238E27FC236}">
                <a16:creationId xmlns:a16="http://schemas.microsoft.com/office/drawing/2014/main" id="{A6E23F48-B165-4FE2-968C-334BC80EAB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5413" y="522528"/>
            <a:ext cx="764264" cy="764264"/>
          </a:xfrm>
          <a:prstGeom prst="rect">
            <a:avLst/>
          </a:prstGeom>
        </p:spPr>
      </p:pic>
      <p:pic>
        <p:nvPicPr>
          <p:cNvPr id="5" name="Picture 4">
            <a:extLst>
              <a:ext uri="{FF2B5EF4-FFF2-40B4-BE49-F238E27FC236}">
                <a16:creationId xmlns:a16="http://schemas.microsoft.com/office/drawing/2014/main" id="{7835E2F1-2243-4E9D-8025-E95BE11284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235" y="271169"/>
            <a:ext cx="2373067" cy="2175851"/>
          </a:xfrm>
          <a:prstGeom prst="rect">
            <a:avLst/>
          </a:prstGeom>
        </p:spPr>
      </p:pic>
      <p:pic>
        <p:nvPicPr>
          <p:cNvPr id="7" name="Picture 6">
            <a:extLst>
              <a:ext uri="{FF2B5EF4-FFF2-40B4-BE49-F238E27FC236}">
                <a16:creationId xmlns:a16="http://schemas.microsoft.com/office/drawing/2014/main" id="{00FBF612-5C5A-412F-8257-8E8AFBC90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3267" y="2384389"/>
            <a:ext cx="2241085" cy="2057640"/>
          </a:xfrm>
          <a:prstGeom prst="rect">
            <a:avLst/>
          </a:prstGeom>
        </p:spPr>
      </p:pic>
      <p:pic>
        <p:nvPicPr>
          <p:cNvPr id="9" name="Picture 8">
            <a:extLst>
              <a:ext uri="{FF2B5EF4-FFF2-40B4-BE49-F238E27FC236}">
                <a16:creationId xmlns:a16="http://schemas.microsoft.com/office/drawing/2014/main" id="{6EB2F82A-E777-461D-A85A-055534ABEC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029" y="4235948"/>
            <a:ext cx="2373067" cy="2178819"/>
          </a:xfrm>
          <a:prstGeom prst="rect">
            <a:avLst/>
          </a:prstGeom>
        </p:spPr>
      </p:pic>
    </p:spTree>
    <p:extLst>
      <p:ext uri="{BB962C8B-B14F-4D97-AF65-F5344CB8AC3E}">
        <p14:creationId xmlns:p14="http://schemas.microsoft.com/office/powerpoint/2010/main" val="227489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701647" y="3883839"/>
            <a:ext cx="3053120" cy="3358061"/>
          </a:xfrm>
          <a:prstGeom prst="rect">
            <a:avLst/>
          </a:prstGeom>
        </p:spPr>
      </p:pic>
      <p:pic>
        <p:nvPicPr>
          <p:cNvPr id="9" name="图片 8"/>
          <p:cNvPicPr>
            <a:picLocks noChangeAspect="1"/>
          </p:cNvPicPr>
          <p:nvPr/>
        </p:nvPicPr>
        <p:blipFill>
          <a:blip r:embed="rId4"/>
          <a:stretch>
            <a:fillRect/>
          </a:stretch>
        </p:blipFill>
        <p:spPr>
          <a:xfrm rot="20641704">
            <a:off x="830880" y="3937748"/>
            <a:ext cx="3602409" cy="2919965"/>
          </a:xfrm>
          <a:prstGeom prst="rect">
            <a:avLst/>
          </a:prstGeom>
        </p:spPr>
      </p:pic>
      <p:sp>
        <p:nvSpPr>
          <p:cNvPr id="10" name="Rounded Rectangle 3">
            <a:extLst>
              <a:ext uri="{FF2B5EF4-FFF2-40B4-BE49-F238E27FC236}">
                <a16:creationId xmlns:a16="http://schemas.microsoft.com/office/drawing/2014/main" id="{4303946B-A114-489B-B4DA-89915B2DBBE0}"/>
              </a:ext>
            </a:extLst>
          </p:cNvPr>
          <p:cNvSpPr/>
          <p:nvPr/>
        </p:nvSpPr>
        <p:spPr>
          <a:xfrm>
            <a:off x="4280687" y="1322604"/>
            <a:ext cx="3853287" cy="498885"/>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4267" u="sng" dirty="0" err="1">
                <a:latin typeface="+mj-lt"/>
              </a:rPr>
              <a:t>Tiếng</a:t>
            </a:r>
            <a:r>
              <a:rPr lang="en-US" sz="4267" u="sng" dirty="0">
                <a:latin typeface="+mj-lt"/>
              </a:rPr>
              <a:t> </a:t>
            </a:r>
            <a:r>
              <a:rPr lang="en-US" sz="4267" u="sng" dirty="0" err="1">
                <a:latin typeface="+mj-lt"/>
              </a:rPr>
              <a:t>Việt</a:t>
            </a:r>
            <a:endParaRPr lang="en-US" sz="4267" u="sng" dirty="0">
              <a:latin typeface="+mj-lt"/>
            </a:endParaRPr>
          </a:p>
        </p:txBody>
      </p:sp>
      <p:pic>
        <p:nvPicPr>
          <p:cNvPr id="2" name="Picture 1">
            <a:extLst>
              <a:ext uri="{FF2B5EF4-FFF2-40B4-BE49-F238E27FC236}">
                <a16:creationId xmlns:a16="http://schemas.microsoft.com/office/drawing/2014/main" id="{CCC7A017-2B50-4ADB-A25B-CC3A01F87BD4}"/>
              </a:ext>
            </a:extLst>
          </p:cNvPr>
          <p:cNvPicPr>
            <a:picLocks noChangeAspect="1"/>
          </p:cNvPicPr>
          <p:nvPr/>
        </p:nvPicPr>
        <p:blipFill>
          <a:blip r:embed="rId5"/>
          <a:stretch>
            <a:fillRect/>
          </a:stretch>
        </p:blipFill>
        <p:spPr>
          <a:xfrm>
            <a:off x="1917846" y="1965257"/>
            <a:ext cx="8356308" cy="2251651"/>
          </a:xfrm>
          <a:prstGeom prst="rect">
            <a:avLst/>
          </a:prstGeom>
        </p:spPr>
      </p:pic>
    </p:spTree>
    <p:extLst>
      <p:ext uri="{BB962C8B-B14F-4D97-AF65-F5344CB8AC3E}">
        <p14:creationId xmlns:p14="http://schemas.microsoft.com/office/powerpoint/2010/main" val="3216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5">
            <a:extLst>
              <a:ext uri="{28A0092B-C50C-407E-A947-70E740481C1C}">
                <a14:useLocalDpi xmlns:a14="http://schemas.microsoft.com/office/drawing/2010/main" val="0"/>
              </a:ext>
            </a:extLst>
          </a:blip>
          <a:srcRect l="44475" t="6288" r="43024" b="75053"/>
          <a:stretch/>
        </p:blipFill>
        <p:spPr>
          <a:xfrm flipH="1">
            <a:off x="2983700" y="-139122"/>
            <a:ext cx="1787184" cy="1500491"/>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5">
            <a:extLst>
              <a:ext uri="{28A0092B-C50C-407E-A947-70E740481C1C}">
                <a14:useLocalDpi xmlns:a14="http://schemas.microsoft.com/office/drawing/2010/main" val="0"/>
              </a:ext>
            </a:extLst>
          </a:blip>
          <a:srcRect l="44475" t="6288" r="43024" b="75053"/>
          <a:stretch/>
        </p:blipFill>
        <p:spPr>
          <a:xfrm>
            <a:off x="5869696" y="-129692"/>
            <a:ext cx="1787184" cy="1500491"/>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5">
            <a:extLst>
              <a:ext uri="{28A0092B-C50C-407E-A947-70E740481C1C}">
                <a14:useLocalDpi xmlns:a14="http://schemas.microsoft.com/office/drawing/2010/main" val="0"/>
              </a:ext>
            </a:extLst>
          </a:blip>
          <a:srcRect t="62063" b="527"/>
          <a:stretch/>
        </p:blipFill>
        <p:spPr>
          <a:xfrm>
            <a:off x="1008" y="4167712"/>
            <a:ext cx="12190992" cy="2690288"/>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6">
            <a:extLst>
              <a:ext uri="{28A0092B-C50C-407E-A947-70E740481C1C}">
                <a14:useLocalDpi xmlns:a14="http://schemas.microsoft.com/office/drawing/2010/main" val="0"/>
              </a:ext>
            </a:extLst>
          </a:blip>
          <a:srcRect l="47287" t="17223" r="16147" b="32401"/>
          <a:stretch/>
        </p:blipFill>
        <p:spPr>
          <a:xfrm>
            <a:off x="2060917" y="889000"/>
            <a:ext cx="6476539" cy="4026760"/>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242" y="1184003"/>
            <a:ext cx="2883876" cy="3998100"/>
          </a:xfrm>
          <a:prstGeom prst="rect">
            <a:avLst/>
          </a:prstGeom>
          <a:effectLst>
            <a:outerShdw blurRad="50800" dist="38100" dir="5400000" algn="t" rotWithShape="0">
              <a:prstClr val="black">
                <a:alpha val="40000"/>
              </a:prstClr>
            </a:outerShdw>
          </a:effectLst>
        </p:spPr>
      </p:pic>
      <p:pic>
        <p:nvPicPr>
          <p:cNvPr id="30" name="佐藤利奈,大亀あすか - ごはんの練習">
            <a:hlinkClick r:id="" action="ppaction://media"/>
            <a:extLst>
              <a:ext uri="{FF2B5EF4-FFF2-40B4-BE49-F238E27FC236}">
                <a16:creationId xmlns:a16="http://schemas.microsoft.com/office/drawing/2014/main" id="{52900350-A3C0-4431-85E6-C054270022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95" y="-1488744"/>
            <a:ext cx="609600" cy="609600"/>
          </a:xfrm>
          <a:prstGeom prst="rect">
            <a:avLst/>
          </a:prstGeom>
        </p:spPr>
      </p:pic>
      <p:pic>
        <p:nvPicPr>
          <p:cNvPr id="2" name="Picture 1">
            <a:extLst>
              <a:ext uri="{FF2B5EF4-FFF2-40B4-BE49-F238E27FC236}">
                <a16:creationId xmlns:a16="http://schemas.microsoft.com/office/drawing/2014/main" id="{49B7D82D-A237-4B3C-9698-B299039AD619}"/>
              </a:ext>
            </a:extLst>
          </p:cNvPr>
          <p:cNvPicPr>
            <a:picLocks noChangeAspect="1"/>
          </p:cNvPicPr>
          <p:nvPr/>
        </p:nvPicPr>
        <p:blipFill>
          <a:blip r:embed="rId9"/>
          <a:stretch>
            <a:fillRect/>
          </a:stretch>
        </p:blipFill>
        <p:spPr>
          <a:xfrm>
            <a:off x="2763772" y="2283262"/>
            <a:ext cx="5145469" cy="1617612"/>
          </a:xfrm>
          <a:prstGeom prst="rect">
            <a:avLst/>
          </a:prstGeom>
        </p:spPr>
      </p:pic>
    </p:spTree>
    <p:extLst>
      <p:ext uri="{BB962C8B-B14F-4D97-AF65-F5344CB8AC3E}">
        <p14:creationId xmlns:p14="http://schemas.microsoft.com/office/powerpoint/2010/main" val="4117043723"/>
      </p:ext>
    </p:extLst>
  </p:cSld>
  <p:clrMapOvr>
    <a:masterClrMapping/>
  </p:clrMapOvr>
  <mc:AlternateContent xmlns:mc="http://schemas.openxmlformats.org/markup-compatibility/2006" xmlns:p14="http://schemas.microsoft.com/office/powerpoint/2010/main">
    <mc:Choice Requires="p14">
      <p:transition spd="slow" p14:dur="2750" advTm="4000">
        <p:comb/>
      </p:transition>
    </mc:Choice>
    <mc:Fallback xmlns="">
      <p:transition spd="slow" advTm="4000">
        <p:comb/>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46" name="Google Shape;146;p3"/>
          <p:cNvSpPr txBox="1"/>
          <p:nvPr/>
        </p:nvSpPr>
        <p:spPr>
          <a:xfrm>
            <a:off x="8009357" y="279272"/>
            <a:ext cx="4400495" cy="338514"/>
          </a:xfrm>
          <a:prstGeom prst="rect">
            <a:avLst/>
          </a:prstGeom>
          <a:noFill/>
          <a:ln>
            <a:noFill/>
          </a:ln>
        </p:spPr>
        <p:txBody>
          <a:bodyPr spcFirstLastPara="1" wrap="square" lIns="91425" tIns="45700" rIns="91425" bIns="45700" anchor="t" anchorCtr="0">
            <a:spAutoFit/>
          </a:bodyPr>
          <a:lstStyle/>
          <a:p>
            <a:pPr defTabSz="1219170">
              <a:defRPr/>
            </a:pPr>
            <a:r>
              <a:rPr lang="en-US" sz="1600">
                <a:solidFill>
                  <a:srgbClr val="FFFFFF"/>
                </a:solidFill>
                <a:latin typeface="Arial"/>
                <a:ea typeface="Arial"/>
                <a:cs typeface="Arial"/>
                <a:sym typeface="Arial"/>
              </a:rPr>
              <a:t>Le Phuong Uyen – Nguyen Bao Mai Linh</a:t>
            </a:r>
            <a:endParaRPr sz="1600">
              <a:solidFill>
                <a:srgbClr val="FFFFFF"/>
              </a:solidFill>
              <a:latin typeface="Arial"/>
              <a:ea typeface="Arial"/>
              <a:cs typeface="Arial"/>
              <a:sym typeface="Arial"/>
            </a:endParaRPr>
          </a:p>
        </p:txBody>
      </p:sp>
      <p:pic>
        <p:nvPicPr>
          <p:cNvPr id="4" name="Picture 3">
            <a:extLst>
              <a:ext uri="{FF2B5EF4-FFF2-40B4-BE49-F238E27FC236}">
                <a16:creationId xmlns:a16="http://schemas.microsoft.com/office/drawing/2014/main" id="{00374D0B-86B3-40B8-A0C4-724871DA6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1500782"/>
            <a:ext cx="8902259" cy="5047453"/>
          </a:xfrm>
          <a:prstGeom prst="rect">
            <a:avLst/>
          </a:prstGeom>
        </p:spPr>
      </p:pic>
      <p:sp>
        <p:nvSpPr>
          <p:cNvPr id="6" name="Rectangle 5">
            <a:extLst>
              <a:ext uri="{FF2B5EF4-FFF2-40B4-BE49-F238E27FC236}">
                <a16:creationId xmlns:a16="http://schemas.microsoft.com/office/drawing/2014/main" id="{F0719547-340E-4D5B-800B-98A5AFCEDA0F}"/>
              </a:ext>
            </a:extLst>
          </p:cNvPr>
          <p:cNvSpPr/>
          <p:nvPr/>
        </p:nvSpPr>
        <p:spPr>
          <a:xfrm>
            <a:off x="7824192" y="1988841"/>
            <a:ext cx="1632181" cy="33851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8" name="TextBox 17">
            <a:extLst>
              <a:ext uri="{FF2B5EF4-FFF2-40B4-BE49-F238E27FC236}">
                <a16:creationId xmlns:a16="http://schemas.microsoft.com/office/drawing/2014/main" id="{3AD36005-BB2B-43FA-89BE-B43AEE5BA029}"/>
              </a:ext>
            </a:extLst>
          </p:cNvPr>
          <p:cNvSpPr txBox="1"/>
          <p:nvPr/>
        </p:nvSpPr>
        <p:spPr>
          <a:xfrm>
            <a:off x="2827114" y="302031"/>
            <a:ext cx="6991092" cy="666786"/>
          </a:xfrm>
          <a:prstGeom prst="rect">
            <a:avLst/>
          </a:prstGeom>
          <a:solidFill>
            <a:sysClr val="window" lastClr="FFFFFF"/>
          </a:solidFill>
        </p:spPr>
        <p:txBody>
          <a:bodyPr wrap="square" rtlCol="0">
            <a:spAutoFit/>
          </a:bodyPr>
          <a:lstStyle/>
          <a:p>
            <a:pPr algn="ctr" defTabSz="1218611">
              <a:defRPr/>
            </a:pPr>
            <a:r>
              <a:rPr lang="en-US" sz="3733" kern="0" dirty="0" err="1">
                <a:solidFill>
                  <a:srgbClr val="00B0F0"/>
                </a:solidFill>
                <a:latin typeface="Averta Std CY" panose="00000500000000000000" pitchFamily="50" charset="0"/>
                <a:cs typeface="Times New Roman" pitchFamily="18" charset="0"/>
              </a:rPr>
              <a:t>Bức</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tranh</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có</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những</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gì</a:t>
            </a:r>
            <a:r>
              <a:rPr lang="en-US" sz="3733" kern="0" dirty="0">
                <a:solidFill>
                  <a:srgbClr val="00B0F0"/>
                </a:solidFill>
                <a:latin typeface="Averta Std CY" panose="00000500000000000000" pitchFamily="50" charset="0"/>
                <a:cs typeface="Times New Roman" pitchFamily="18" charset="0"/>
              </a:rPr>
              <a:t>?</a:t>
            </a:r>
          </a:p>
        </p:txBody>
      </p:sp>
      <p:sp>
        <p:nvSpPr>
          <p:cNvPr id="19" name="TextBox 18">
            <a:extLst>
              <a:ext uri="{FF2B5EF4-FFF2-40B4-BE49-F238E27FC236}">
                <a16:creationId xmlns:a16="http://schemas.microsoft.com/office/drawing/2014/main" id="{553C1243-C8CD-48A9-B5E6-5685DAC37A93}"/>
              </a:ext>
            </a:extLst>
          </p:cNvPr>
          <p:cNvSpPr txBox="1"/>
          <p:nvPr/>
        </p:nvSpPr>
        <p:spPr>
          <a:xfrm>
            <a:off x="2600454" y="1050871"/>
            <a:ext cx="6991092" cy="666786"/>
          </a:xfrm>
          <a:prstGeom prst="rect">
            <a:avLst/>
          </a:prstGeom>
          <a:solidFill>
            <a:sysClr val="window" lastClr="FFFFFF"/>
          </a:solidFill>
        </p:spPr>
        <p:txBody>
          <a:bodyPr wrap="square" rtlCol="0">
            <a:spAutoFit/>
          </a:bodyPr>
          <a:lstStyle/>
          <a:p>
            <a:pPr algn="ctr" defTabSz="1218611">
              <a:defRPr/>
            </a:pPr>
            <a:r>
              <a:rPr lang="en-US" sz="3733" kern="0" dirty="0" err="1">
                <a:solidFill>
                  <a:srgbClr val="00B0F0"/>
                </a:solidFill>
                <a:latin typeface="Averta Std CY" panose="00000500000000000000" pitchFamily="50" charset="0"/>
                <a:cs typeface="Times New Roman" pitchFamily="18" charset="0"/>
              </a:rPr>
              <a:t>Các</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bạn</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đang</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làm</a:t>
            </a:r>
            <a:r>
              <a:rPr lang="en-US" sz="3733" kern="0" dirty="0">
                <a:solidFill>
                  <a:srgbClr val="00B0F0"/>
                </a:solidFill>
                <a:latin typeface="Averta Std CY" panose="00000500000000000000" pitchFamily="50" charset="0"/>
                <a:cs typeface="Times New Roman" pitchFamily="18" charset="0"/>
              </a:rPr>
              <a:t> </a:t>
            </a:r>
            <a:r>
              <a:rPr lang="en-US" sz="3733" kern="0" dirty="0" err="1">
                <a:solidFill>
                  <a:srgbClr val="00B0F0"/>
                </a:solidFill>
                <a:latin typeface="Averta Std CY" panose="00000500000000000000" pitchFamily="50" charset="0"/>
                <a:cs typeface="Times New Roman" pitchFamily="18" charset="0"/>
              </a:rPr>
              <a:t>gì</a:t>
            </a:r>
            <a:r>
              <a:rPr lang="en-US" sz="3733" kern="0" dirty="0">
                <a:solidFill>
                  <a:srgbClr val="00B0F0"/>
                </a:solidFill>
                <a:latin typeface="Averta Std CY" panose="00000500000000000000" pitchFamily="50" charset="0"/>
                <a:cs typeface="Times New Roman" pitchFamily="18" charset="0"/>
              </a:rPr>
              <a:t>?</a:t>
            </a:r>
          </a:p>
        </p:txBody>
      </p:sp>
    </p:spTree>
    <p:extLst>
      <p:ext uri="{BB962C8B-B14F-4D97-AF65-F5344CB8AC3E}">
        <p14:creationId xmlns:p14="http://schemas.microsoft.com/office/powerpoint/2010/main" val="178105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19" name="Picture 18">
            <a:extLst>
              <a:ext uri="{FF2B5EF4-FFF2-40B4-BE49-F238E27FC236}">
                <a16:creationId xmlns:a16="http://schemas.microsoft.com/office/drawing/2014/main" id="{DB6269F3-07A5-4CBD-8626-F64BA165C3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0851" y="2191555"/>
            <a:ext cx="5270296" cy="3360691"/>
          </a:xfrm>
          <a:prstGeom prst="rect">
            <a:avLst/>
          </a:prstGeom>
        </p:spPr>
      </p:pic>
    </p:spTree>
    <p:extLst>
      <p:ext uri="{BB962C8B-B14F-4D97-AF65-F5344CB8AC3E}">
        <p14:creationId xmlns:p14="http://schemas.microsoft.com/office/powerpoint/2010/main" val="6799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750" fill="hold"/>
                                        <p:tgtEl>
                                          <p:spTgt spid="19"/>
                                        </p:tgtEl>
                                        <p:attrNameLst>
                                          <p:attrName>ppt_w</p:attrName>
                                        </p:attrNameLst>
                                      </p:cBhvr>
                                      <p:tavLst>
                                        <p:tav tm="0">
                                          <p:val>
                                            <p:fltVal val="0"/>
                                          </p:val>
                                        </p:tav>
                                        <p:tav tm="100000">
                                          <p:val>
                                            <p:strVal val="#ppt_w"/>
                                          </p:val>
                                        </p:tav>
                                      </p:tavLst>
                                    </p:anim>
                                    <p:anim calcmode="lin" valueType="num">
                                      <p:cBhvr>
                                        <p:cTn id="27" dur="750" fill="hold"/>
                                        <p:tgtEl>
                                          <p:spTgt spid="19"/>
                                        </p:tgtEl>
                                        <p:attrNameLst>
                                          <p:attrName>ppt_h</p:attrName>
                                        </p:attrNameLst>
                                      </p:cBhvr>
                                      <p:tavLst>
                                        <p:tav tm="0">
                                          <p:val>
                                            <p:fltVal val="0"/>
                                          </p:val>
                                        </p:tav>
                                        <p:tav tm="100000">
                                          <p:val>
                                            <p:strVal val="#ppt_h"/>
                                          </p:val>
                                        </p:tav>
                                      </p:tavLst>
                                    </p:anim>
                                    <p:animEffect transition="in" filter="fade">
                                      <p:cBhvr>
                                        <p:cTn id="2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13" name="Rectangle 12">
            <a:extLst>
              <a:ext uri="{FF2B5EF4-FFF2-40B4-BE49-F238E27FC236}">
                <a16:creationId xmlns:a16="http://schemas.microsoft.com/office/drawing/2014/main" id="{E3FF0740-CD0F-4F9A-88C5-C1842D080F8B}"/>
              </a:ext>
            </a:extLst>
          </p:cNvPr>
          <p:cNvSpPr/>
          <p:nvPr/>
        </p:nvSpPr>
        <p:spPr>
          <a:xfrm>
            <a:off x="1501227" y="455128"/>
            <a:ext cx="3287527" cy="666786"/>
          </a:xfrm>
          <a:prstGeom prst="rect">
            <a:avLst/>
          </a:prstGeom>
        </p:spPr>
        <p:txBody>
          <a:bodyPr wrap="square">
            <a:spAutoFit/>
          </a:bodyPr>
          <a:lstStyle/>
          <a:p>
            <a:pPr defTabSz="1219170">
              <a:defRPr/>
            </a:pPr>
            <a:r>
              <a:rPr lang="en-US" altLang="zh-CN" sz="3733" b="1" kern="0" dirty="0" err="1">
                <a:solidFill>
                  <a:srgbClr val="0070C0"/>
                </a:solidFill>
                <a:latin typeface="+mj-lt"/>
                <a:ea typeface="inpin heiti" charset="-122"/>
                <a:cs typeface="Times New Roman" panose="02020603050405020304" pitchFamily="18" charset="0"/>
              </a:rPr>
              <a:t>Đọc</a:t>
            </a:r>
            <a:r>
              <a:rPr lang="en-US" altLang="zh-CN" sz="3733" b="1" kern="0" dirty="0">
                <a:solidFill>
                  <a:srgbClr val="0070C0"/>
                </a:solidFill>
                <a:latin typeface="+mj-lt"/>
                <a:ea typeface="inpin heiti" charset="-122"/>
                <a:cs typeface="Times New Roman" panose="02020603050405020304" pitchFamily="18" charset="0"/>
              </a:rPr>
              <a:t> </a:t>
            </a:r>
            <a:r>
              <a:rPr lang="en-US" altLang="zh-CN" sz="3733" b="1" kern="0" dirty="0" err="1">
                <a:solidFill>
                  <a:srgbClr val="0070C0"/>
                </a:solidFill>
                <a:latin typeface="+mj-lt"/>
                <a:ea typeface="inpin heiti" charset="-122"/>
                <a:cs typeface="Times New Roman" panose="02020603050405020304" pitchFamily="18" charset="0"/>
              </a:rPr>
              <a:t>mẫu</a:t>
            </a:r>
            <a:endParaRPr lang="zh-CN" altLang="en-US" sz="3733" b="1" kern="0" dirty="0">
              <a:solidFill>
                <a:srgbClr val="0070C0"/>
              </a:solidFill>
              <a:latin typeface="+mj-lt"/>
              <a:ea typeface="inpin heiti" charset="-122"/>
              <a:cs typeface="Times New Roman" panose="02020603050405020304" pitchFamily="18" charset="0"/>
            </a:endParaRPr>
          </a:p>
        </p:txBody>
      </p:sp>
      <p:pic>
        <p:nvPicPr>
          <p:cNvPr id="14" name="图片 2">
            <a:extLst>
              <a:ext uri="{FF2B5EF4-FFF2-40B4-BE49-F238E27FC236}">
                <a16:creationId xmlns:a16="http://schemas.microsoft.com/office/drawing/2014/main" id="{48FE4988-5977-41C9-A4F2-11C210249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3145" y="3234469"/>
            <a:ext cx="5253956" cy="1286400"/>
          </a:xfrm>
          <a:prstGeom prst="rect">
            <a:avLst/>
          </a:prstGeom>
        </p:spPr>
      </p:pic>
      <p:pic>
        <p:nvPicPr>
          <p:cNvPr id="15" name="Picture 14" descr="A close-up of a toy&#10;&#10;Description automatically generated with medium confidence">
            <a:extLst>
              <a:ext uri="{FF2B5EF4-FFF2-40B4-BE49-F238E27FC236}">
                <a16:creationId xmlns:a16="http://schemas.microsoft.com/office/drawing/2014/main" id="{258DFB5D-257C-4BA9-9583-514DEDB58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551" y="957629"/>
            <a:ext cx="2141144" cy="2471371"/>
          </a:xfrm>
          <a:prstGeom prst="rect">
            <a:avLst/>
          </a:prstGeom>
        </p:spPr>
      </p:pic>
      <p:sp>
        <p:nvSpPr>
          <p:cNvPr id="16" name="TextBox 28">
            <a:extLst>
              <a:ext uri="{FF2B5EF4-FFF2-40B4-BE49-F238E27FC236}">
                <a16:creationId xmlns:a16="http://schemas.microsoft.com/office/drawing/2014/main" id="{74F593A2-4EE3-4B6F-84F2-4E1A754B7815}"/>
              </a:ext>
            </a:extLst>
          </p:cNvPr>
          <p:cNvSpPr txBox="1"/>
          <p:nvPr/>
        </p:nvSpPr>
        <p:spPr>
          <a:xfrm>
            <a:off x="3937479" y="5477796"/>
            <a:ext cx="4089648" cy="1015010"/>
          </a:xfrm>
          <a:prstGeom prst="cloud">
            <a:avLst/>
          </a:prstGeom>
          <a:solidFill>
            <a:srgbClr val="EC9DAE"/>
          </a:solidFill>
        </p:spPr>
        <p:txBody>
          <a:bodyPr wrap="square" rtlCol="0">
            <a:spAutoFit/>
          </a:bodyPr>
          <a:lstStyle/>
          <a:p>
            <a:pPr algn="ctr" defTabSz="1219170">
              <a:defRPr/>
            </a:pPr>
            <a:r>
              <a:rPr lang="en-US" altLang="zh-CN" sz="3733" b="1">
                <a:solidFill>
                  <a:prstClr val="black"/>
                </a:solidFill>
                <a:latin typeface="+mj-lt"/>
                <a:ea typeface="inpin heiti" charset="-122"/>
                <a:cs typeface="Times New Roman" panose="02020603050405020304" pitchFamily="18" charset="0"/>
              </a:rPr>
              <a:t>MẮT DÕI</a:t>
            </a:r>
            <a:endParaRPr lang="zh-CN" altLang="en-US" sz="3733" b="1" dirty="0">
              <a:solidFill>
                <a:prstClr val="black"/>
              </a:solidFill>
              <a:latin typeface="+mj-lt"/>
              <a:ea typeface="inpin heiti" charset="-122"/>
              <a:cs typeface="Times New Roman" panose="02020603050405020304" pitchFamily="18" charset="0"/>
            </a:endParaRPr>
          </a:p>
        </p:txBody>
      </p:sp>
      <p:sp>
        <p:nvSpPr>
          <p:cNvPr id="17" name="TextBox 28">
            <a:extLst>
              <a:ext uri="{FF2B5EF4-FFF2-40B4-BE49-F238E27FC236}">
                <a16:creationId xmlns:a16="http://schemas.microsoft.com/office/drawing/2014/main" id="{848ABDDA-EC12-4FD0-926D-7276CC2F5FDF}"/>
              </a:ext>
            </a:extLst>
          </p:cNvPr>
          <p:cNvSpPr txBox="1"/>
          <p:nvPr/>
        </p:nvSpPr>
        <p:spPr>
          <a:xfrm>
            <a:off x="8365336" y="2223408"/>
            <a:ext cx="3826665" cy="1015010"/>
          </a:xfrm>
          <a:prstGeom prst="cloud">
            <a:avLst/>
          </a:prstGeom>
          <a:solidFill>
            <a:srgbClr val="FFC000">
              <a:lumMod val="60000"/>
              <a:lumOff val="40000"/>
            </a:srgbClr>
          </a:solidFill>
        </p:spPr>
        <p:txBody>
          <a:bodyPr wrap="square" rtlCol="0">
            <a:spAutoFit/>
          </a:bodyPr>
          <a:lstStyle/>
          <a:p>
            <a:pPr algn="ctr" defTabSz="1219170">
              <a:defRPr/>
            </a:pPr>
            <a:r>
              <a:rPr lang="en-US" altLang="zh-CN" sz="3733" b="1" kern="0" dirty="0">
                <a:solidFill>
                  <a:prstClr val="black"/>
                </a:solidFill>
                <a:latin typeface="+mj-lt"/>
                <a:ea typeface="inpin heiti" charset="-122"/>
                <a:cs typeface="Times New Roman" panose="02020603050405020304" pitchFamily="18" charset="0"/>
              </a:rPr>
              <a:t>TAI NGHE</a:t>
            </a:r>
            <a:endParaRPr lang="zh-CN" altLang="en-US" sz="3733" b="1" kern="0" dirty="0">
              <a:solidFill>
                <a:prstClr val="black"/>
              </a:solidFill>
              <a:latin typeface="+mj-lt"/>
              <a:ea typeface="inpin heiti" charset="-122"/>
              <a:cs typeface="Times New Roman" panose="02020603050405020304" pitchFamily="18" charset="0"/>
            </a:endParaRPr>
          </a:p>
        </p:txBody>
      </p:sp>
      <p:sp>
        <p:nvSpPr>
          <p:cNvPr id="18" name="TextBox 28">
            <a:extLst>
              <a:ext uri="{FF2B5EF4-FFF2-40B4-BE49-F238E27FC236}">
                <a16:creationId xmlns:a16="http://schemas.microsoft.com/office/drawing/2014/main" id="{93620A5E-D60A-4143-9629-1D7E4298C931}"/>
              </a:ext>
            </a:extLst>
          </p:cNvPr>
          <p:cNvSpPr txBox="1"/>
          <p:nvPr/>
        </p:nvSpPr>
        <p:spPr>
          <a:xfrm>
            <a:off x="364604" y="2172511"/>
            <a:ext cx="3214584" cy="1015010"/>
          </a:xfrm>
          <a:prstGeom prst="cloud">
            <a:avLst/>
          </a:prstGeom>
          <a:solidFill>
            <a:srgbClr val="ED7D31">
              <a:lumMod val="60000"/>
              <a:lumOff val="40000"/>
            </a:srgbClr>
          </a:solidFill>
        </p:spPr>
        <p:txBody>
          <a:bodyPr wrap="square" rtlCol="0">
            <a:spAutoFit/>
          </a:bodyPr>
          <a:lstStyle/>
          <a:p>
            <a:pPr algn="ctr" defTabSz="1219170">
              <a:defRPr/>
            </a:pPr>
            <a:r>
              <a:rPr lang="en-US" altLang="zh-CN" sz="3733" b="1" kern="0" dirty="0">
                <a:solidFill>
                  <a:prstClr val="black"/>
                </a:solidFill>
                <a:latin typeface="+mj-lt"/>
                <a:ea typeface="inpin heiti" charset="-122"/>
                <a:cs typeface="Times New Roman" panose="02020603050405020304" pitchFamily="18" charset="0"/>
              </a:rPr>
              <a:t>TAY DÒ</a:t>
            </a:r>
            <a:endParaRPr lang="zh-CN" altLang="en-US" sz="3733" b="1" kern="0" dirty="0">
              <a:solidFill>
                <a:prstClr val="black"/>
              </a:solidFill>
              <a:latin typeface="+mj-lt"/>
              <a:ea typeface="inpin heiti" charset="-122"/>
              <a:cs typeface="Times New Roman" panose="02020603050405020304" pitchFamily="18" charset="0"/>
            </a:endParaRPr>
          </a:p>
        </p:txBody>
      </p:sp>
      <p:pic>
        <p:nvPicPr>
          <p:cNvPr id="19" name="Picture 4" descr="Check out Arrow icon created by 4B Icons | Graphic design posters, Mini  drawings, Desktop wallpaper art">
            <a:extLst>
              <a:ext uri="{FF2B5EF4-FFF2-40B4-BE49-F238E27FC236}">
                <a16:creationId xmlns:a16="http://schemas.microsoft.com/office/drawing/2014/main" id="{D2CE60AE-0820-4D16-969F-F6C32DECA1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9808" flipV="1">
            <a:off x="5522876" y="4642211"/>
            <a:ext cx="954488" cy="954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56E9C2B8-5CAE-432C-A9A8-E5F8F51CC9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26325" flipV="1">
            <a:off x="7593377" y="1976735"/>
            <a:ext cx="954488" cy="9544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 out Arrow icon created by 4B Icons | Graphic design posters, Mini  drawings, Desktop wallpaper art">
            <a:extLst>
              <a:ext uri="{FF2B5EF4-FFF2-40B4-BE49-F238E27FC236}">
                <a16:creationId xmlns:a16="http://schemas.microsoft.com/office/drawing/2014/main" id="{80B83AFF-4481-4AAF-939D-1617CCBB24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73675" flipH="1" flipV="1">
            <a:off x="3460235" y="2086283"/>
            <a:ext cx="954488" cy="954488"/>
          </a:xfrm>
          <a:prstGeom prst="rect">
            <a:avLst/>
          </a:prstGeom>
          <a:noFill/>
          <a:extLst>
            <a:ext uri="{909E8E84-426E-40DD-AFC4-6F175D3DCCD1}">
              <a14:hiddenFill xmlns:a14="http://schemas.microsoft.com/office/drawing/2010/main">
                <a:solidFill>
                  <a:srgbClr val="FFFFFF"/>
                </a:solidFill>
              </a14:hiddenFill>
            </a:ext>
          </a:extLst>
        </p:spPr>
      </p:pic>
      <p:pic>
        <p:nvPicPr>
          <p:cNvPr id="12" name="Kí hiệu - Khám phá &amp; Luyện tập">
            <a:extLst>
              <a:ext uri="{FF2B5EF4-FFF2-40B4-BE49-F238E27FC236}">
                <a16:creationId xmlns:a16="http://schemas.microsoft.com/office/drawing/2014/main" id="{F9F38E8B-6977-456B-8E9B-CCF76A783D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0358" y="574267"/>
            <a:ext cx="880869" cy="880869"/>
          </a:xfrm>
          <a:prstGeom prst="rect">
            <a:avLst/>
          </a:prstGeom>
        </p:spPr>
      </p:pic>
    </p:spTree>
    <p:extLst>
      <p:ext uri="{BB962C8B-B14F-4D97-AF65-F5344CB8AC3E}">
        <p14:creationId xmlns:p14="http://schemas.microsoft.com/office/powerpoint/2010/main" val="2037641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grpId="0" nodeType="after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ppt_w*0.7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animEffect transition="in" filter="fade">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17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0.7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255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ppt_w*0.7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TextBox 7">
            <a:extLst>
              <a:ext uri="{FF2B5EF4-FFF2-40B4-BE49-F238E27FC236}">
                <a16:creationId xmlns:a16="http://schemas.microsoft.com/office/drawing/2014/main" id="{D5DCC5D6-5AF8-48D9-B49A-FE199044DD9D}"/>
              </a:ext>
            </a:extLst>
          </p:cNvPr>
          <p:cNvSpPr txBox="1"/>
          <p:nvPr/>
        </p:nvSpPr>
        <p:spPr>
          <a:xfrm>
            <a:off x="2255574" y="260649"/>
            <a:ext cx="6991092" cy="666786"/>
          </a:xfrm>
          <a:prstGeom prst="rect">
            <a:avLst/>
          </a:prstGeom>
          <a:solidFill>
            <a:sysClr val="window" lastClr="FFFFFF"/>
          </a:solidFill>
        </p:spPr>
        <p:txBody>
          <a:bodyPr wrap="square" rtlCol="0">
            <a:spAutoFit/>
          </a:bodyPr>
          <a:lstStyle/>
          <a:p>
            <a:pPr algn="ctr" defTabSz="1218611">
              <a:defRPr/>
            </a:pPr>
            <a:r>
              <a:rPr lang="vi-VN" sz="3733" kern="0" dirty="0">
                <a:solidFill>
                  <a:srgbClr val="00B0F0"/>
                </a:solidFill>
                <a:latin typeface="Averta Std CY" panose="00000500000000000000" pitchFamily="50" charset="0"/>
                <a:cs typeface="Times New Roman" pitchFamily="18" charset="0"/>
              </a:rPr>
              <a:t>Góc nhỏ yêu thương</a:t>
            </a:r>
            <a:endParaRPr lang="en-US" sz="2400" kern="0" dirty="0">
              <a:solidFill>
                <a:prstClr val="black"/>
              </a:solidFill>
              <a:latin typeface="Averta Std CY" panose="00000500000000000000" pitchFamily="50" charset="0"/>
              <a:cs typeface="Times New Roman" pitchFamily="18" charset="0"/>
            </a:endParaRPr>
          </a:p>
        </p:txBody>
      </p:sp>
      <p:sp>
        <p:nvSpPr>
          <p:cNvPr id="9" name="Rectangle 8">
            <a:extLst>
              <a:ext uri="{FF2B5EF4-FFF2-40B4-BE49-F238E27FC236}">
                <a16:creationId xmlns:a16="http://schemas.microsoft.com/office/drawing/2014/main" id="{F3D0A45C-AA9A-4F8B-9E42-539B185DD248}"/>
              </a:ext>
            </a:extLst>
          </p:cNvPr>
          <p:cNvSpPr/>
          <p:nvPr/>
        </p:nvSpPr>
        <p:spPr>
          <a:xfrm>
            <a:off x="535862" y="836713"/>
            <a:ext cx="11120277" cy="5057090"/>
          </a:xfrm>
          <a:prstGeom prst="rect">
            <a:avLst/>
          </a:prstGeom>
          <a:noFill/>
        </p:spPr>
        <p:txBody>
          <a:bodyPr wrap="square">
            <a:spAutoFit/>
          </a:bodyPr>
          <a:lstStyle/>
          <a:p>
            <a:pPr algn="just">
              <a:defRPr/>
            </a:pPr>
            <a:r>
              <a:rPr lang="en-US" sz="2933" dirty="0">
                <a:solidFill>
                  <a:prstClr val="black"/>
                </a:solidFill>
                <a:latin typeface="Averta Std CY" panose="00000500000000000000" pitchFamily="50" charset="0"/>
                <a:cs typeface="Times New Roman" panose="02020603050405020304" pitchFamily="18" charset="0"/>
              </a:rPr>
              <a:t>	</a:t>
            </a:r>
            <a:r>
              <a:rPr lang="vi-VN" sz="2933" dirty="0">
                <a:solidFill>
                  <a:prstClr val="black"/>
                </a:solidFill>
                <a:latin typeface="+mj-lt"/>
                <a:cs typeface="Times New Roman" panose="02020603050405020304" pitchFamily="18" charset="0"/>
              </a:rPr>
              <a:t>Trong sân trường, thư viện xanh nằm dưới vòm cây rợp mát. Giờ ra chơi, chúng em chạy ùa đến đây để gặp lại những người bạn bước ra từ trang sách. </a:t>
            </a:r>
          </a:p>
          <a:p>
            <a:pPr algn="just">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Sách, báo được đặt trong những chiếc túi vải, hộp thư sơn màu bắt mắt. Có rất nhiều loại sách hay và đẹp để chúng em chọn đọc như </a:t>
            </a:r>
            <a:r>
              <a:rPr lang="vi-VN" sz="2933" i="1" dirty="0">
                <a:solidFill>
                  <a:prstClr val="black"/>
                </a:solidFill>
                <a:latin typeface="+mj-lt"/>
                <a:cs typeface="Times New Roman" panose="02020603050405020304" pitchFamily="18" charset="0"/>
              </a:rPr>
              <a:t>Truyện cổ tích, Những câu hỏi vì sao, Vũ trụ kì thú,</a:t>
            </a:r>
            <a:r>
              <a:rPr lang="vi-VN" sz="2933" dirty="0">
                <a:solidFill>
                  <a:prstClr val="black"/>
                </a:solidFill>
                <a:latin typeface="+mj-lt"/>
                <a:cs typeface="Times New Roman" panose="02020603050405020304" pitchFamily="18" charset="0"/>
              </a:rPr>
              <a:t>… Vài bạn đang vui vẻ chia sẻ câu chuyện thú vị bên một khóm hoa xinh. Có bạn ngồi đọc sách trên xích đu được làm từ lốp cao su. Bạn khác nằm đọc thoải mái trên thảm cỏ xanh mát. Trong vòm lá, bầy chim thánh thót những khúc nhạc vui. </a:t>
            </a:r>
          </a:p>
          <a:p>
            <a:pPr algn="just">
              <a:defRPr/>
            </a:pPr>
            <a:r>
              <a:rPr lang="en-US" sz="2933" dirty="0">
                <a:solidFill>
                  <a:prstClr val="black"/>
                </a:solidFill>
                <a:latin typeface="+mj-lt"/>
                <a:cs typeface="Times New Roman" panose="02020603050405020304" pitchFamily="18" charset="0"/>
              </a:rPr>
              <a:t>	</a:t>
            </a:r>
            <a:r>
              <a:rPr lang="vi-VN" sz="2933" dirty="0">
                <a:solidFill>
                  <a:prstClr val="black"/>
                </a:solidFill>
                <a:latin typeface="+mj-lt"/>
                <a:cs typeface="Times New Roman" panose="02020603050405020304" pitchFamily="18" charset="0"/>
              </a:rPr>
              <a:t>Thư viện xanh là góc nhỏ yêu thương. Ở đó, chúng em được làm bạn cùng sách, báo và thiên nhiên tươi đẹp.</a:t>
            </a:r>
            <a:endParaRPr lang="en-US" sz="2933" dirty="0">
              <a:solidFill>
                <a:prstClr val="black"/>
              </a:solidFill>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A5176542-DD5F-4CCF-A11B-2B49B9CF71AE}"/>
              </a:ext>
            </a:extLst>
          </p:cNvPr>
          <p:cNvSpPr/>
          <p:nvPr/>
        </p:nvSpPr>
        <p:spPr>
          <a:xfrm>
            <a:off x="7807600" y="6226481"/>
            <a:ext cx="4272875" cy="461665"/>
          </a:xfrm>
          <a:prstGeom prst="rect">
            <a:avLst/>
          </a:prstGeom>
          <a:noFill/>
        </p:spPr>
        <p:txBody>
          <a:bodyPr wrap="square">
            <a:spAutoFit/>
          </a:bodyPr>
          <a:lstStyle/>
          <a:p>
            <a:pPr algn="just">
              <a:defRPr/>
            </a:pPr>
            <a:r>
              <a:rPr lang="en-US" sz="2400" dirty="0">
                <a:solidFill>
                  <a:prstClr val="black"/>
                </a:solidFill>
                <a:latin typeface="Averta Std CY" panose="00000500000000000000" pitchFamily="50" charset="0"/>
                <a:cs typeface="Times New Roman" panose="02020603050405020304" pitchFamily="18" charset="0"/>
              </a:rPr>
              <a:t>	</a:t>
            </a:r>
            <a:r>
              <a:rPr lang="en-US" sz="2400" dirty="0" err="1">
                <a:solidFill>
                  <a:prstClr val="black"/>
                </a:solidFill>
                <a:latin typeface="Averta Std CY" panose="00000500000000000000" pitchFamily="50" charset="0"/>
                <a:cs typeface="Times New Roman" panose="02020603050405020304" pitchFamily="18" charset="0"/>
              </a:rPr>
              <a:t>Võ</a:t>
            </a:r>
            <a:r>
              <a:rPr lang="en-US" sz="2400" dirty="0">
                <a:solidFill>
                  <a:prstClr val="black"/>
                </a:solidFill>
                <a:latin typeface="Averta Std CY" panose="00000500000000000000" pitchFamily="50" charset="0"/>
                <a:cs typeface="Times New Roman" panose="02020603050405020304" pitchFamily="18" charset="0"/>
              </a:rPr>
              <a:t> Thu H</a:t>
            </a:r>
            <a:r>
              <a:rPr lang="vi-VN" sz="2400" dirty="0">
                <a:solidFill>
                  <a:prstClr val="black"/>
                </a:solidFill>
                <a:latin typeface="Averta Std CY" panose="00000500000000000000" pitchFamily="50" charset="0"/>
                <a:cs typeface="Times New Roman" panose="02020603050405020304" pitchFamily="18" charset="0"/>
              </a:rPr>
              <a:t>ư</a:t>
            </a:r>
            <a:r>
              <a:rPr lang="en-US" sz="2400" dirty="0" err="1">
                <a:solidFill>
                  <a:prstClr val="black"/>
                </a:solidFill>
                <a:latin typeface="Averta Std CY" panose="00000500000000000000" pitchFamily="50" charset="0"/>
                <a:cs typeface="Times New Roman" panose="02020603050405020304" pitchFamily="18" charset="0"/>
              </a:rPr>
              <a:t>ơng</a:t>
            </a:r>
            <a:endParaRPr lang="en-US" sz="2400" dirty="0">
              <a:solidFill>
                <a:prstClr val="black"/>
              </a:solidFill>
              <a:latin typeface="Averta Std CY" panose="00000500000000000000" pitchFamily="50" charset="0"/>
              <a:cs typeface="Times New Roman" panose="02020603050405020304" pitchFamily="18" charset="0"/>
            </a:endParaRPr>
          </a:p>
        </p:txBody>
      </p:sp>
    </p:spTree>
    <p:extLst>
      <p:ext uri="{BB962C8B-B14F-4D97-AF65-F5344CB8AC3E}">
        <p14:creationId xmlns:p14="http://schemas.microsoft.com/office/powerpoint/2010/main" val="1163169983"/>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395</Words>
  <Application>Microsoft Office PowerPoint</Application>
  <PresentationFormat>Widescreen</PresentationFormat>
  <Paragraphs>70</Paragraphs>
  <Slides>22</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宋体</vt:lpstr>
      <vt:lpstr>Arial</vt:lpstr>
      <vt:lpstr>Averta Std CY</vt:lpstr>
      <vt:lpstr>Calibri</vt:lpstr>
      <vt:lpstr>Calibri Light</vt:lpstr>
      <vt:lpstr>等线</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20</cp:revision>
  <dcterms:created xsi:type="dcterms:W3CDTF">2021-12-12T08:03:03Z</dcterms:created>
  <dcterms:modified xsi:type="dcterms:W3CDTF">2026-01-25T14:18:49Z</dcterms:modified>
</cp:coreProperties>
</file>