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5" r:id="rId3"/>
  </p:sldMasterIdLst>
  <p:notesMasterIdLst>
    <p:notesMasterId r:id="rId18"/>
  </p:notesMasterIdLst>
  <p:sldIdLst>
    <p:sldId id="263" r:id="rId4"/>
    <p:sldId id="260" r:id="rId5"/>
    <p:sldId id="280" r:id="rId6"/>
    <p:sldId id="281" r:id="rId7"/>
    <p:sldId id="283" r:id="rId8"/>
    <p:sldId id="337" r:id="rId9"/>
    <p:sldId id="262" r:id="rId10"/>
    <p:sldId id="292" r:id="rId11"/>
    <p:sldId id="297" r:id="rId12"/>
    <p:sldId id="342" r:id="rId13"/>
    <p:sldId id="343" r:id="rId14"/>
    <p:sldId id="344" r:id="rId15"/>
    <p:sldId id="345" r:id="rId16"/>
    <p:sldId id="332" r:id="rId1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2B80"/>
    <a:srgbClr val="FF0066"/>
    <a:srgbClr val="FFFF66"/>
    <a:srgbClr val="CC99FF"/>
    <a:srgbClr val="E8D1FF"/>
    <a:srgbClr val="009999"/>
    <a:srgbClr val="008080"/>
    <a:srgbClr val="FFCC00"/>
    <a:srgbClr val="FF9933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728" autoAdjust="0"/>
  </p:normalViewPr>
  <p:slideViewPr>
    <p:cSldViewPr snapToGrid="0">
      <p:cViewPr varScale="1">
        <p:scale>
          <a:sx n="44" d="100"/>
          <a:sy n="44" d="100"/>
        </p:scale>
        <p:origin x="172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7" d="100"/>
        <a:sy n="6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AD17D7-D6F0-4B00-848D-B18654C0DD73}" type="datetimeFigureOut">
              <a:rPr lang="vi-VN" smtClean="0"/>
              <a:t>19/12/2024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B15278-8453-4339-A1E3-8F1F94562F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1666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4652A-A5F3-0086-3D59-67B9F22868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87B556-F456-21D6-EC87-D377368418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C2031-1DAA-63DF-E944-A77CEB1D7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08DE21-8F00-4159-DCB0-FA134C379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8A061-21B6-DDAD-2734-B0D9DBD63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2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DE081-30B3-A908-5CDC-58AB53B5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EA365-648C-3AE6-94C4-3B11DDA21E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23569-1634-508F-99FA-537FE98B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0107AF-FC7A-2AD0-CEFB-C6AB27E57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FED16B-AFBD-8032-1D15-01E70C62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92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60B3C67-E4AB-FECC-16BC-422A9B9312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690F34-B6D7-BC83-2832-748AE8C0E3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612545-0AAD-FEE8-B41A-2A148B6823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648433-1447-992C-3268-0AB6C9914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80D38-2D09-1AD6-8F45-8D77A565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77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384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6588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63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78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51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23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271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1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92E9-5FCD-D305-4248-9A2336AA1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1125E-4F22-BF33-49C5-19C3A015D2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7FCE4-8C7C-D9D6-A7B4-F50CEB3E9F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1AC2B1-267E-239F-499A-16E552A8E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387FA9-CE57-431A-D182-9F7971A36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650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994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70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5721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0965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06E1E8-66DD-7CE7-4576-7AAA946D2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A5913B-0A7D-C081-E529-6AD24B5895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A7855C-C5BB-DC8D-CC59-7D85DD1440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260E2-47C0-B614-656D-7AA771C99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5E0098-EFAA-725F-74B7-501F28158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49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19B4D-6017-5B80-2BCD-02638B1D3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32902-4184-4CC0-96C2-CF079B6C0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AD9051-F5E2-91FF-2BE9-B8DABCE3AC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86DAF-4EFB-63C6-4E7C-C0CCF2FF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CD047-A64D-236C-F83C-B933A0283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9939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29997-0A3F-2D5A-0657-297C24804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594C9C-E8E6-BF3A-F971-E982F2F9A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E39B5E-C46E-98DA-3EA4-D939E6346D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418F13-4A40-E630-4D27-6E82A0A2D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2CACB3-6B2A-DBDF-8513-7CBD9D799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613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62A70-E73C-4D41-59B5-85B25BC6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8FDB3-C480-3708-C0DE-6D014A50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BC11C2-58E6-8854-5940-66EB2F49E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F0602F-A4C0-FBE6-DCC0-29DBF78F13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F446B3-4981-24EB-1044-03C231A1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D8CF76-825E-8350-3145-A1E0C62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952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4E422-0E34-9490-CDA6-6EA0ABFF6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07A464-7CD8-C97E-24B0-B61CE64A3B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CA9E5-19E7-83A8-D1EA-1013E583B9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C6AD6D-926D-7E00-7653-67878CD9AE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6D689A-2A8B-6B30-9FDE-F97E05488F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656BCC-633B-2046-14EA-AB17532DE9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611196-6F53-9F11-2338-95C34E2C0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979A821-0063-AA02-46C0-616E88D3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609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7DB4B-ADAB-14B8-6A35-BFEA07D0F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93972F-18FB-2A48-A7A0-4E2F02A45E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DEFE0F-06B3-C6F9-5AEE-215CF61F8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7817AE-D256-5244-D9B2-7743352A0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10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F60D-061C-E36D-1FF9-30E906AE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529994-54C6-7A83-72E6-2725E06A8C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0EBFD-F6DD-B5D2-F72B-5A4ACB26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252D96-04CD-FB9A-256B-ECB8A7611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2CBD5-0C07-F1D4-8A3C-FC92BD83E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041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C75829-D5CC-7B30-C8BA-F671384A9D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CE8A3-BEA5-1685-F424-03EB46B6A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A4856C-7AAD-3B6A-5AB4-CEE8D5BF8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430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6B645-A8F4-7684-3F88-A02240DA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AA82A-A64A-0B54-A5B1-4FE85D2F2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C99F7-85F3-6E10-2EAF-108D67D7F6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90F4B3-334B-73EC-37FA-4A22F341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6C053-BB71-6B55-C994-8023981A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5EAE52-CFC7-D0B9-5DB5-ED749502F0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93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7231D-1230-EA0B-EC17-35846B12E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738A26-F116-1A05-A740-829FCE71A3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190854-0649-C178-E434-A5E81D84C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72CAD-7D76-4A72-4084-0B4C0EB9F6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49B557-7F30-29CC-B163-4C40DAF9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E8FC-1302-1D5E-3ACC-B7A2DDAEB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378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3DAC3-0456-E139-4B4B-C88073700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76CD30-1D03-E4C8-4270-95E231FCB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7BD7F-6B05-F6A6-37CF-83F6DD42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DA70D-1C7D-0019-D446-7A731390B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FF8F3E-C772-D0A9-4C26-0EB6669CB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723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AC9B4D-D605-E275-EBC2-1DF8BB28E8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8D6D3-FDCC-C7E5-3880-69A2421D3E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B3188-FEAE-FD34-BF98-FB3317EAC3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FABE17F-7BE3-4662-AF20-D6C8A148AECD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CD5261-6460-B2DE-AAD2-560B1AEA6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5E9D2D-ABAA-2D0F-3255-D248C301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F95F-54CF-45FC-BA31-8C36AAE4BE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1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C85BF-0C37-3D2B-E56D-EB3B58D39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9E232-630C-A727-6228-DC34C8DF6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39D920-31D1-6C33-C545-C4761F85D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B6AF8D-287B-D2B3-20B9-DBB54C0BE5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82003A-F842-5BF2-9E99-20391A4AB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4CF0F0-716F-517F-EFCE-E9BAF3105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003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D796-8BA5-08F3-5D8F-2D3AE11FC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3336E-EA3F-1587-ED68-A58DB7C9FC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0C2B64-DCC5-B868-A90E-44665FBF2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8CC70A1-F03D-5A1E-CFF0-165E3710A1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9DAD74-E773-301B-C724-F1DCA8A0A6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81DD0F-5BC6-BC54-0952-5405D35ECD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D9805-1EA5-D41A-D507-D5DA1956D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B98F00-FDCA-38A3-3AF8-686ACB42E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3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85476B-133D-6A61-836A-51F86B59D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DF7349-88AD-2805-C780-BA0E0A155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2D556A-4405-6F5C-4CD2-999B63736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2FCEB20-1E42-C9F2-C466-8F98D6575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1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1FD26F-AB0D-4209-040F-6437A52499E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D96E4F-B377-E207-CE26-29AF0F320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0CC36F-CB55-C65A-6FA9-5B9E758FB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75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79C07B-45A3-0619-2FB3-5F183BD5D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676AE-6B5D-ED06-4924-9EB3AF68B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FDB5F8-DDCC-122E-D6A1-638A7669C4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313663-D736-24FA-818D-7522D38B50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C2A6C3-DFFB-5022-19F3-265FB1150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C7C25C-DD18-437F-9C86-ABA8A7B89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79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C1D37-7A5D-731D-D3D2-9A0E0C0D0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ABAC1D-60FD-47CE-6FFD-4397A294D3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185156-642C-52CB-2EAE-327023F8B3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FDA59E-A358-517D-C93D-D0D5C859C9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0D5F6D-6E8E-46D6-825E-8F5F2C19A666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523FA6-AF13-CA44-9DBE-035265E11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A2321-746A-4EAB-082E-D98CC52C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16CDDE2-C7BC-4025-8BBB-7E35396AF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595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3C0B1D6E-EABF-82C8-0110-8AB761FB02CF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28484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0B0A89BA-490B-1F48-A3F7-0A7C8857062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8683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C3D60DFA-B262-F980-9E03-07291FB7DA1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404681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2167A223-8F17-BE51-7EAA-FA50D47E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6E45019-CF63-305F-B289-FFD2271AA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3650" y="234714"/>
            <a:ext cx="9327688" cy="200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6464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3A2E1ED-C4C1-1202-3C99-1EE8D2D097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684322"/>
            <a:ext cx="10457180" cy="1718200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2252E4E-D2B1-BA3F-8B89-39F3680D8D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802195"/>
              </p:ext>
            </p:extLst>
          </p:nvPr>
        </p:nvGraphicFramePr>
        <p:xfrm>
          <a:off x="741680" y="2898934"/>
          <a:ext cx="5334000" cy="1066800"/>
        </p:xfrm>
        <a:graphic>
          <a:graphicData uri="http://schemas.openxmlformats.org/drawingml/2006/table">
            <a:tbl>
              <a:tblPr/>
              <a:tblGrid>
                <a:gridCol w="5334000">
                  <a:extLst>
                    <a:ext uri="{9D8B030D-6E8A-4147-A177-3AD203B41FA5}">
                      <a16:colId xmlns:a16="http://schemas.microsoft.com/office/drawing/2014/main" val="242597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t-BR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a) 79,8 + 8,56 = 88,36</a:t>
                      </a:r>
                    </a:p>
                    <a:p>
                      <a:pPr algn="just"/>
                      <a:r>
                        <a:rPr lang="pt-BR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145,2 - 4,89 = 140,31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30744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DB014590-55E0-66B2-256E-F683976C8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365707"/>
              </p:ext>
            </p:extLst>
          </p:nvPr>
        </p:nvGraphicFramePr>
        <p:xfrm>
          <a:off x="6177280" y="2868454"/>
          <a:ext cx="5689600" cy="1066800"/>
        </p:xfrm>
        <a:graphic>
          <a:graphicData uri="http://schemas.openxmlformats.org/drawingml/2006/table">
            <a:tbl>
              <a:tblPr/>
              <a:tblGrid>
                <a:gridCol w="5689600">
                  <a:extLst>
                    <a:ext uri="{9D8B030D-6E8A-4147-A177-3AD203B41FA5}">
                      <a16:colId xmlns:a16="http://schemas.microsoft.com/office/drawing/2014/main" val="242597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b) 352 + 189,471 = 541,471</a:t>
                      </a:r>
                    </a:p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75,54 × 39 = 2946,06</a:t>
                      </a:r>
                      <a:endParaRPr lang="pt-BR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30744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BD687422-A789-CA2C-A4E7-5021CD94A1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9084505"/>
              </p:ext>
            </p:extLst>
          </p:nvPr>
        </p:nvGraphicFramePr>
        <p:xfrm>
          <a:off x="3322320" y="4219734"/>
          <a:ext cx="5689600" cy="1066800"/>
        </p:xfrm>
        <a:graphic>
          <a:graphicData uri="http://schemas.openxmlformats.org/drawingml/2006/table">
            <a:tbl>
              <a:tblPr/>
              <a:tblGrid>
                <a:gridCol w="5689600">
                  <a:extLst>
                    <a:ext uri="{9D8B030D-6E8A-4147-A177-3AD203B41FA5}">
                      <a16:colId xmlns:a16="http://schemas.microsoft.com/office/drawing/2014/main" val="24259737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c) 90,3 × 3,14 = 283,542</a:t>
                      </a:r>
                    </a:p>
                    <a:p>
                      <a:pPr algn="just"/>
                      <a:r>
                        <a:rPr lang="pl-PL" sz="3200" dirty="0">
                          <a:solidFill>
                            <a:srgbClr val="FF000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82,861: 19,27 = 4,3</a:t>
                      </a:r>
                      <a:endParaRPr lang="pt-BR" sz="3200" dirty="0">
                        <a:solidFill>
                          <a:srgbClr val="FF000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133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5826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67527B-A4C6-A40A-1521-CE4C681F0E7F}"/>
              </a:ext>
            </a:extLst>
          </p:cNvPr>
          <p:cNvGrpSpPr/>
          <p:nvPr/>
        </p:nvGrpSpPr>
        <p:grpSpPr>
          <a:xfrm>
            <a:off x="670469" y="360686"/>
            <a:ext cx="917670" cy="830997"/>
            <a:chOff x="872450" y="636489"/>
            <a:chExt cx="588993" cy="5333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1CF030-F007-6FA6-4A07-88C50BC85504}"/>
                </a:ext>
              </a:extLst>
            </p:cNvPr>
            <p:cNvSpPr/>
            <p:nvPr/>
          </p:nvSpPr>
          <p:spPr>
            <a:xfrm>
              <a:off x="872450" y="714633"/>
              <a:ext cx="410497" cy="4334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792E24-D74A-20A9-1A6F-1233E6379DD6}"/>
                </a:ext>
              </a:extLst>
            </p:cNvPr>
            <p:cNvSpPr txBox="1"/>
            <p:nvPr/>
          </p:nvSpPr>
          <p:spPr>
            <a:xfrm>
              <a:off x="937660" y="636489"/>
              <a:ext cx="523783" cy="53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NTH-Hoa Nho LNTH" pitchFamily="2" charset="0"/>
                  <a:ea typeface="+mn-ea"/>
                  <a:cs typeface="+mn-cs"/>
                </a:rPr>
                <a:t>3</a:t>
              </a:r>
              <a:endPara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674240-4C92-81D9-B7D8-248E49326A80}"/>
              </a:ext>
            </a:extLst>
          </p:cNvPr>
          <p:cNvSpPr txBox="1"/>
          <p:nvPr/>
        </p:nvSpPr>
        <p:spPr>
          <a:xfrm>
            <a:off x="1361349" y="378883"/>
            <a:ext cx="10261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Đức được thầy giáo dạy bóng rổ nói cho cách tính chiều cao có thể đạt được của một người ở độ tuổi trưởng thành như sau:</a:t>
            </a:r>
            <a:endParaRPr kumimoji="0" lang="vi-VN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F2172-BFE7-1263-858E-AAEE87AB1F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1973580"/>
            <a:ext cx="10325100" cy="32766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56D6F83-3236-4F94-118A-62B24A83E099}"/>
              </a:ext>
            </a:extLst>
          </p:cNvPr>
          <p:cNvSpPr txBox="1"/>
          <p:nvPr/>
        </p:nvSpPr>
        <p:spPr>
          <a:xfrm>
            <a:off x="985520" y="5415280"/>
            <a:ext cx="104241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i="1" dirty="0"/>
              <a:t>Trao đổi với các bạn cùng bàn rồi sử dụng cách tính trên để tính xem ở độ tuổi trưởng thành mỗi bạn có thể cao bao nhiêu.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14416325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2167A223-8F17-BE51-7EAA-FA50D47E42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8A4B5262-B67F-9760-2538-FB063D65B3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643" y="1666240"/>
            <a:ext cx="15468683" cy="373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30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2986552" y="1620488"/>
            <a:ext cx="7343960" cy="181359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3186120" y="1728340"/>
            <a:ext cx="69041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983689"/>
            <a:ext cx="2053666" cy="2429544"/>
          </a:xfrm>
          <a:prstGeom prst="rect">
            <a:avLst/>
          </a:prstGeom>
        </p:spPr>
      </p:pic>
      <p:sp>
        <p:nvSpPr>
          <p:cNvPr id="3" name="Bong bóng Lời nói: Hình chữ nhật với Góc Tròn 21">
            <a:extLst>
              <a:ext uri="{FF2B5EF4-FFF2-40B4-BE49-F238E27FC236}">
                <a16:creationId xmlns:a16="http://schemas.microsoft.com/office/drawing/2014/main" id="{9F24EAB0-7B21-4A54-6CBE-EE5959352B59}"/>
              </a:ext>
            </a:extLst>
          </p:cNvPr>
          <p:cNvSpPr/>
          <p:nvPr/>
        </p:nvSpPr>
        <p:spPr>
          <a:xfrm>
            <a:off x="3677432" y="4109688"/>
            <a:ext cx="7343960" cy="181359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Hộp Văn bản 22">
            <a:extLst>
              <a:ext uri="{FF2B5EF4-FFF2-40B4-BE49-F238E27FC236}">
                <a16:creationId xmlns:a16="http://schemas.microsoft.com/office/drawing/2014/main" id="{8CC5F2CD-7638-553B-5DE2-D44E72B1D5E2}"/>
              </a:ext>
            </a:extLst>
          </p:cNvPr>
          <p:cNvSpPr txBox="1"/>
          <p:nvPr/>
        </p:nvSpPr>
        <p:spPr>
          <a:xfrm>
            <a:off x="3846520" y="4258180"/>
            <a:ext cx="69041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Muốn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chiều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trung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bình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nữ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ta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thế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nào</a:t>
            </a: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83031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9B8871EC-583C-9213-162D-19CC18983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A45217-AE59-8F32-3965-CD63AE778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794" y="1406769"/>
            <a:ext cx="12391587" cy="318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681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3575832" y="3124168"/>
            <a:ext cx="7343960" cy="2322952"/>
          </a:xfrm>
          <a:prstGeom prst="wedgeRoundRectCallout">
            <a:avLst>
              <a:gd name="adj1" fmla="val -54018"/>
              <a:gd name="adj2" fmla="val 24343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3795720" y="3150740"/>
            <a:ext cx="690418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 bạn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 “</a:t>
            </a: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Tôi bảo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” để kiểm tra dụng cụ học tập.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Các bạn hãy cùng giơ dụng cụ đó lên để cô kiếm tra nhé!</a:t>
            </a:r>
            <a:endParaRPr kumimoji="0" lang="en-US" sz="36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348" y="3983689"/>
            <a:ext cx="2053666" cy="242954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3F30E1-2487-D936-A931-3781686CCA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3834" y="42660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5952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1983988" y="3286966"/>
            <a:ext cx="4167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Sách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giáo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khoa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Toán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grpSp>
        <p:nvGrpSpPr>
          <p:cNvPr id="3" name="Nhóm 10">
            <a:extLst>
              <a:ext uri="{FF2B5EF4-FFF2-40B4-BE49-F238E27FC236}">
                <a16:creationId xmlns:a16="http://schemas.microsoft.com/office/drawing/2014/main" id="{303AC02A-39FA-B589-3712-E1CF31AD2F66}"/>
              </a:ext>
            </a:extLst>
          </p:cNvPr>
          <p:cNvGrpSpPr/>
          <p:nvPr/>
        </p:nvGrpSpPr>
        <p:grpSpPr>
          <a:xfrm>
            <a:off x="3955729" y="888299"/>
            <a:ext cx="4280542" cy="1395006"/>
            <a:chOff x="3666356" y="4573200"/>
            <a:chExt cx="4280542" cy="1395006"/>
          </a:xfrm>
        </p:grpSpPr>
        <p:sp>
          <p:nvSpPr>
            <p:cNvPr id="4" name="TextBox 67">
              <a:extLst>
                <a:ext uri="{FF2B5EF4-FFF2-40B4-BE49-F238E27FC236}">
                  <a16:creationId xmlns:a16="http://schemas.microsoft.com/office/drawing/2014/main" id="{ACB9D88A-46FF-8BC9-BBB2-71AB4B514812}"/>
                </a:ext>
              </a:extLst>
            </p:cNvPr>
            <p:cNvSpPr txBox="1"/>
            <p:nvPr/>
          </p:nvSpPr>
          <p:spPr>
            <a:xfrm>
              <a:off x="3666356" y="4573200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190500">
                    <a:solidFill>
                      <a:prstClr val="white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  <p:sp>
          <p:nvSpPr>
            <p:cNvPr id="5" name="TextBox 67">
              <a:extLst>
                <a:ext uri="{FF2B5EF4-FFF2-40B4-BE49-F238E27FC236}">
                  <a16:creationId xmlns:a16="http://schemas.microsoft.com/office/drawing/2014/main" id="{0573ABF2-E404-D1B2-8C1A-58AFFBB63EC5}"/>
                </a:ext>
              </a:extLst>
            </p:cNvPr>
            <p:cNvSpPr txBox="1"/>
            <p:nvPr/>
          </p:nvSpPr>
          <p:spPr>
            <a:xfrm>
              <a:off x="3666356" y="4586733"/>
              <a:ext cx="4280542" cy="1381473"/>
            </a:xfrm>
            <a:prstGeom prst="rect">
              <a:avLst/>
            </a:prstGeom>
            <a:noFill/>
          </p:spPr>
          <p:txBody>
            <a:bodyPr wrap="square" rtlCol="0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9525">
                    <a:noFill/>
                    <a:prstDash val="solid"/>
                  </a:ln>
                  <a:solidFill>
                    <a:srgbClr val="FF0000"/>
                  </a:solidFill>
                  <a:effectLst>
                    <a:outerShdw blurRad="12700" dist="38100" dir="2700000" algn="tl" rotWithShape="0">
                      <a:srgbClr val="5B9BD5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LNTH-LuoLuoNotangYuanTi 1" pitchFamily="2" charset="-128"/>
                  <a:ea typeface="LNTH-LuoLuoNotangYuanTi 1" pitchFamily="2" charset="-128"/>
                  <a:cs typeface="LNTH-LuoLuoNotangYuanTi 1" pitchFamily="2" charset="-128"/>
                </a:rPr>
                <a:t>TRÒ CHƠI:</a:t>
              </a:r>
            </a:p>
          </p:txBody>
        </p:sp>
      </p:grpSp>
      <p:sp>
        <p:nvSpPr>
          <p:cNvPr id="6" name="TextBox 7">
            <a:extLst>
              <a:ext uri="{FF2B5EF4-FFF2-40B4-BE49-F238E27FC236}">
                <a16:creationId xmlns:a16="http://schemas.microsoft.com/office/drawing/2014/main" id="{731F29CA-135E-4206-98B7-50E22582587C}"/>
              </a:ext>
            </a:extLst>
          </p:cNvPr>
          <p:cNvSpPr txBox="1"/>
          <p:nvPr/>
        </p:nvSpPr>
        <p:spPr>
          <a:xfrm>
            <a:off x="1311232" y="1398936"/>
            <a:ext cx="99165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 w="38100">
                  <a:solidFill>
                    <a:srgbClr val="002060"/>
                  </a:solidFill>
                </a:ln>
                <a:solidFill>
                  <a:srgbClr val="99FFCC"/>
                </a:solidFill>
                <a:effectLst/>
                <a:uLnTx/>
                <a:uFillTx/>
                <a:latin typeface="UTM Showcard" panose="02040603050506020204" pitchFamily="18" charset="0"/>
                <a:ea typeface="+mn-ea"/>
                <a:cs typeface="+mn-cs"/>
              </a:rPr>
              <a:t>TÔI BẢO</a:t>
            </a:r>
            <a:endParaRPr kumimoji="0" lang="en-US" sz="9600" b="0" i="0" u="none" strike="noStrike" kern="1200" cap="none" spc="0" normalizeH="0" baseline="0" noProof="0" dirty="0">
              <a:ln w="38100">
                <a:solidFill>
                  <a:srgbClr val="002060"/>
                </a:solidFill>
              </a:ln>
              <a:solidFill>
                <a:srgbClr val="99FFCC"/>
              </a:solidFill>
              <a:effectLst/>
              <a:uLnTx/>
              <a:uFillTx/>
              <a:latin typeface="UTM Showcard" panose="02040603050506020204" pitchFamily="18" charset="0"/>
              <a:ea typeface="+mn-ea"/>
              <a:cs typeface="+mn-cs"/>
            </a:endParaRPr>
          </a:p>
        </p:txBody>
      </p:sp>
      <p:pic>
        <p:nvPicPr>
          <p:cNvPr id="2" name="Hình ảnh 1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id="{D1274B96-8B41-278E-5A57-E4561D1EE55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4570" y="3551803"/>
            <a:ext cx="2876800" cy="2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2118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Bút chì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pic>
        <p:nvPicPr>
          <p:cNvPr id="7" name="Hình ảnh 6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id="{843DC345-51D0-40F8-BAE0-08AA967894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9915" y="3182094"/>
            <a:ext cx="3202662" cy="32026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D922CA8-F11D-9E10-D797-30D23616C5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634" y="40628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3262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ctangle: Rounded Corners 3">
            <a:extLst>
              <a:ext uri="{FF2B5EF4-FFF2-40B4-BE49-F238E27FC236}">
                <a16:creationId xmlns:a16="http://schemas.microsoft.com/office/drawing/2014/main" id="{84589C84-E51F-3A61-DE65-9D1EF9412743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Bong bóng Lời nói: Hình chữ nhật với Góc Tròn 21">
            <a:extLst>
              <a:ext uri="{FF2B5EF4-FFF2-40B4-BE49-F238E27FC236}">
                <a16:creationId xmlns:a16="http://schemas.microsoft.com/office/drawing/2014/main" id="{623FFA21-16EE-38C2-071B-8EA52284EBEB}"/>
              </a:ext>
            </a:extLst>
          </p:cNvPr>
          <p:cNvSpPr/>
          <p:nvPr/>
        </p:nvSpPr>
        <p:spPr>
          <a:xfrm>
            <a:off x="1604091" y="3102750"/>
            <a:ext cx="4799542" cy="1014764"/>
          </a:xfrm>
          <a:prstGeom prst="wedgeRoundRectCallout">
            <a:avLst>
              <a:gd name="adj1" fmla="val -48496"/>
              <a:gd name="adj2" fmla="val 25649"/>
              <a:gd name="adj3" fmla="val 16667"/>
            </a:avLst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959072EA-D472-ABB4-125E-81769EA61AE6}"/>
              </a:ext>
            </a:extLst>
          </p:cNvPr>
          <p:cNvSpPr txBox="1"/>
          <p:nvPr/>
        </p:nvSpPr>
        <p:spPr>
          <a:xfrm>
            <a:off x="1842233" y="3225411"/>
            <a:ext cx="416785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Cây thước</a:t>
            </a:r>
            <a:endParaRPr kumimoji="0" lang="en-US" sz="4400" b="1" i="1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4" name="Picture 11" descr="A picture containing text&#10;&#10;Description automatically generated">
            <a:extLst>
              <a:ext uri="{FF2B5EF4-FFF2-40B4-BE49-F238E27FC236}">
                <a16:creationId xmlns:a16="http://schemas.microsoft.com/office/drawing/2014/main" id="{CCF25A7B-E2FF-E954-7D1E-3D211E751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029" y="3951017"/>
            <a:ext cx="2053666" cy="2429544"/>
          </a:xfrm>
          <a:prstGeom prst="rect">
            <a:avLst/>
          </a:prstGeom>
        </p:spPr>
      </p:pic>
      <p:pic>
        <p:nvPicPr>
          <p:cNvPr id="7" name="Hình ảnh 6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id="{DCFC4AA6-75DD-9191-1772-1221BC356B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7423920" y="2929471"/>
            <a:ext cx="1855372" cy="428319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E8FA13-7C2A-8B69-7BA4-4F18509F6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6634" y="40628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21097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Hình chữ nhật: Góc Tròn 33">
            <a:extLst>
              <a:ext uri="{FF2B5EF4-FFF2-40B4-BE49-F238E27FC236}">
                <a16:creationId xmlns:a16="http://schemas.microsoft.com/office/drawing/2014/main" id="{7EAEE4D9-1355-CB7F-5468-DBC8FA6847F0}"/>
              </a:ext>
            </a:extLst>
          </p:cNvPr>
          <p:cNvSpPr/>
          <p:nvPr/>
        </p:nvSpPr>
        <p:spPr>
          <a:xfrm>
            <a:off x="3182815" y="1612434"/>
            <a:ext cx="5826369" cy="3434774"/>
          </a:xfrm>
          <a:prstGeom prst="roundRect">
            <a:avLst/>
          </a:prstGeom>
          <a:solidFill>
            <a:srgbClr val="F3F3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: Rounded Corners 3">
            <a:extLst>
              <a:ext uri="{FF2B5EF4-FFF2-40B4-BE49-F238E27FC236}">
                <a16:creationId xmlns:a16="http://schemas.microsoft.com/office/drawing/2014/main" id="{689E2922-D3CB-DDDC-C528-EB2D3E860ADA}"/>
              </a:ext>
            </a:extLst>
          </p:cNvPr>
          <p:cNvSpPr/>
          <p:nvPr/>
        </p:nvSpPr>
        <p:spPr>
          <a:xfrm>
            <a:off x="290945" y="228600"/>
            <a:ext cx="11544300" cy="6348845"/>
          </a:xfrm>
          <a:prstGeom prst="roundRect">
            <a:avLst>
              <a:gd name="adj" fmla="val 13230"/>
            </a:avLst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Hình ảnh 32" descr="Ảnh có chứa phim hoạt hình, Tác phẩm nghệ thuật của trẻ con, hình mẫu&#10;&#10;Mô tả được tạo tự động">
            <a:extLst>
              <a:ext uri="{FF2B5EF4-FFF2-40B4-BE49-F238E27FC236}">
                <a16:creationId xmlns:a16="http://schemas.microsoft.com/office/drawing/2014/main" id="{4974CD68-1C75-9BC0-CE5D-B1F88CAD56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838" y="3011213"/>
            <a:ext cx="3202662" cy="3202662"/>
          </a:xfrm>
          <a:prstGeom prst="rect">
            <a:avLst/>
          </a:prstGeom>
        </p:spPr>
      </p:pic>
      <p:pic>
        <p:nvPicPr>
          <p:cNvPr id="38" name="Hình ảnh 37" descr="Ảnh có chứa phim hoạt hình, hình mẫu, Tác phẩm nghệ thuật của trẻ con&#10;&#10;Mô tả được tạo tự động">
            <a:extLst>
              <a:ext uri="{FF2B5EF4-FFF2-40B4-BE49-F238E27FC236}">
                <a16:creationId xmlns:a16="http://schemas.microsoft.com/office/drawing/2014/main" id="{197F2F49-7416-A891-93FD-908E1C4DF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29" y="3246856"/>
            <a:ext cx="2625009" cy="2625009"/>
          </a:xfrm>
          <a:prstGeom prst="rect">
            <a:avLst/>
          </a:prstGeom>
        </p:spPr>
      </p:pic>
      <p:pic>
        <p:nvPicPr>
          <p:cNvPr id="40" name="Hình ảnh 39" descr="Ảnh có chứa phim hoạt hình, Tác phẩm nghệ thuật của trẻ con, hình mẫu, minh họa&#10;&#10;Mô tả được tạo tự động">
            <a:extLst>
              <a:ext uri="{FF2B5EF4-FFF2-40B4-BE49-F238E27FC236}">
                <a16:creationId xmlns:a16="http://schemas.microsoft.com/office/drawing/2014/main" id="{F4C1FB69-640D-2DC8-CEEA-75493832BC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83"/>
          <a:stretch/>
        </p:blipFill>
        <p:spPr>
          <a:xfrm>
            <a:off x="8461397" y="2848618"/>
            <a:ext cx="1855372" cy="42831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314DAB7-1C1B-4E28-AA34-865983DFE4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6634" y="406287"/>
            <a:ext cx="9919052" cy="25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9767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nside out HD wallpapers, backgrounds">
            <a:extLst>
              <a:ext uri="{FF2B5EF4-FFF2-40B4-BE49-F238E27FC236}">
                <a16:creationId xmlns:a16="http://schemas.microsoft.com/office/drawing/2014/main" id="{1261B566-1303-74F5-F744-D215A263CA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: Rounded Corners 9">
            <a:extLst>
              <a:ext uri="{FF2B5EF4-FFF2-40B4-BE49-F238E27FC236}">
                <a16:creationId xmlns:a16="http://schemas.microsoft.com/office/drawing/2014/main" id="{B00EE96C-1E81-3E36-F0A9-5DCB6F2DA0E9}"/>
              </a:ext>
            </a:extLst>
          </p:cNvPr>
          <p:cNvSpPr/>
          <p:nvPr/>
        </p:nvSpPr>
        <p:spPr>
          <a:xfrm>
            <a:off x="213107" y="656396"/>
            <a:ext cx="8151819" cy="5545208"/>
          </a:xfrm>
          <a:custGeom>
            <a:avLst/>
            <a:gdLst>
              <a:gd name="connsiteX0" fmla="*/ 0 w 11741426"/>
              <a:gd name="connsiteY0" fmla="*/ 631680 h 6334540"/>
              <a:gd name="connsiteX1" fmla="*/ 631680 w 11741426"/>
              <a:gd name="connsiteY1" fmla="*/ 0 h 6334540"/>
              <a:gd name="connsiteX2" fmla="*/ 11109746 w 11741426"/>
              <a:gd name="connsiteY2" fmla="*/ 0 h 6334540"/>
              <a:gd name="connsiteX3" fmla="*/ 11741426 w 11741426"/>
              <a:gd name="connsiteY3" fmla="*/ 631680 h 6334540"/>
              <a:gd name="connsiteX4" fmla="*/ 11741426 w 11741426"/>
              <a:gd name="connsiteY4" fmla="*/ 5702860 h 6334540"/>
              <a:gd name="connsiteX5" fmla="*/ 11109746 w 11741426"/>
              <a:gd name="connsiteY5" fmla="*/ 6334540 h 6334540"/>
              <a:gd name="connsiteX6" fmla="*/ 631680 w 11741426"/>
              <a:gd name="connsiteY6" fmla="*/ 6334540 h 6334540"/>
              <a:gd name="connsiteX7" fmla="*/ 0 w 11741426"/>
              <a:gd name="connsiteY7" fmla="*/ 5702860 h 6334540"/>
              <a:gd name="connsiteX8" fmla="*/ 0 w 11741426"/>
              <a:gd name="connsiteY8" fmla="*/ 631680 h 6334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41426" h="6334540" fill="none" extrusionOk="0">
                <a:moveTo>
                  <a:pt x="0" y="631680"/>
                </a:moveTo>
                <a:cubicBezTo>
                  <a:pt x="251" y="289618"/>
                  <a:pt x="291065" y="13850"/>
                  <a:pt x="631680" y="0"/>
                </a:cubicBezTo>
                <a:cubicBezTo>
                  <a:pt x="5529293" y="72427"/>
                  <a:pt x="7969009" y="61419"/>
                  <a:pt x="11109746" y="0"/>
                </a:cubicBezTo>
                <a:cubicBezTo>
                  <a:pt x="11457803" y="-5576"/>
                  <a:pt x="11684146" y="265487"/>
                  <a:pt x="11741426" y="631680"/>
                </a:cubicBezTo>
                <a:cubicBezTo>
                  <a:pt x="11842302" y="2745327"/>
                  <a:pt x="11634113" y="4973581"/>
                  <a:pt x="11741426" y="5702860"/>
                </a:cubicBezTo>
                <a:cubicBezTo>
                  <a:pt x="11746688" y="6025022"/>
                  <a:pt x="11422634" y="6294207"/>
                  <a:pt x="11109746" y="6334540"/>
                </a:cubicBezTo>
                <a:cubicBezTo>
                  <a:pt x="6215220" y="6364367"/>
                  <a:pt x="4598091" y="6255234"/>
                  <a:pt x="631680" y="6334540"/>
                </a:cubicBezTo>
                <a:cubicBezTo>
                  <a:pt x="297511" y="6332878"/>
                  <a:pt x="-65958" y="6064770"/>
                  <a:pt x="0" y="5702860"/>
                </a:cubicBezTo>
                <a:cubicBezTo>
                  <a:pt x="50037" y="3324879"/>
                  <a:pt x="770" y="1489092"/>
                  <a:pt x="0" y="631680"/>
                </a:cubicBezTo>
                <a:close/>
              </a:path>
              <a:path w="11741426" h="6334540" stroke="0" extrusionOk="0">
                <a:moveTo>
                  <a:pt x="0" y="631680"/>
                </a:moveTo>
                <a:cubicBezTo>
                  <a:pt x="28206" y="290501"/>
                  <a:pt x="307110" y="50621"/>
                  <a:pt x="631680" y="0"/>
                </a:cubicBezTo>
                <a:cubicBezTo>
                  <a:pt x="3881382" y="123000"/>
                  <a:pt x="8371828" y="-96860"/>
                  <a:pt x="11109746" y="0"/>
                </a:cubicBezTo>
                <a:cubicBezTo>
                  <a:pt x="11439049" y="-14910"/>
                  <a:pt x="11750910" y="263693"/>
                  <a:pt x="11741426" y="631680"/>
                </a:cubicBezTo>
                <a:cubicBezTo>
                  <a:pt x="11744599" y="1836606"/>
                  <a:pt x="11835693" y="4085033"/>
                  <a:pt x="11741426" y="5702860"/>
                </a:cubicBezTo>
                <a:cubicBezTo>
                  <a:pt x="11734113" y="6054376"/>
                  <a:pt x="11405910" y="6325915"/>
                  <a:pt x="11109746" y="6334540"/>
                </a:cubicBezTo>
                <a:cubicBezTo>
                  <a:pt x="7547506" y="6173833"/>
                  <a:pt x="3613832" y="6374207"/>
                  <a:pt x="631680" y="6334540"/>
                </a:cubicBezTo>
                <a:cubicBezTo>
                  <a:pt x="277128" y="6333392"/>
                  <a:pt x="-19742" y="6042783"/>
                  <a:pt x="0" y="5702860"/>
                </a:cubicBezTo>
                <a:cubicBezTo>
                  <a:pt x="32216" y="3425202"/>
                  <a:pt x="57206" y="1583993"/>
                  <a:pt x="0" y="631680"/>
                </a:cubicBezTo>
                <a:close/>
              </a:path>
            </a:pathLst>
          </a:custGeom>
          <a:solidFill>
            <a:srgbClr val="CCECFF">
              <a:alpha val="83000"/>
            </a:srgbClr>
          </a:solid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6" name="Hộp Văn bản 22">
            <a:extLst>
              <a:ext uri="{FF2B5EF4-FFF2-40B4-BE49-F238E27FC236}">
                <a16:creationId xmlns:a16="http://schemas.microsoft.com/office/drawing/2014/main" id="{0F4089C6-245D-7FF8-2042-4EA888D9D72E}"/>
              </a:ext>
            </a:extLst>
          </p:cNvPr>
          <p:cNvSpPr txBox="1"/>
          <p:nvPr/>
        </p:nvSpPr>
        <p:spPr>
          <a:xfrm>
            <a:off x="-46611" y="644983"/>
            <a:ext cx="8671249" cy="9269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000" b="1" dirty="0">
                <a:ln w="6600">
                  <a:solidFill>
                    <a:srgbClr val="063F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063F99"/>
                  </a:outerShd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Thứ … ngày … tháng … năm …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D39D61-2B5C-0924-9B5F-B2E794A729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36123"/>
          <a:stretch/>
        </p:blipFill>
        <p:spPr>
          <a:xfrm>
            <a:off x="-347392" y="3477903"/>
            <a:ext cx="1975507" cy="326119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7561634-09FA-A4E6-1C90-7354D1DBA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8261" y="1655024"/>
            <a:ext cx="5590517" cy="926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910A66-3D91-FE51-BE7B-C638BC7C82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2933" y="2696351"/>
            <a:ext cx="6334293" cy="260321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F38A586-10AB-8228-D4C9-7DE33B6DBB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5863" y="5087065"/>
            <a:ext cx="204843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305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Bagaimana Caranya Menonton “Inside Out” kemudian Berbicara tentang Emosi  pada Anak-Anak - Lamrimnesia">
            <a:extLst>
              <a:ext uri="{FF2B5EF4-FFF2-40B4-BE49-F238E27FC236}">
                <a16:creationId xmlns:a16="http://schemas.microsoft.com/office/drawing/2014/main" id="{477DABD6-49E9-896C-2AC3-C7078F2B9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3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5C0B75-F48B-617E-322E-3EE52ACD38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610" y="3687994"/>
            <a:ext cx="8992379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533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9860303E-5A01-FEEA-C659-132AB57612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502" r="425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6583BE4-B098-55E6-B3A7-020FAC66C0E3}"/>
              </a:ext>
            </a:extLst>
          </p:cNvPr>
          <p:cNvSpPr/>
          <p:nvPr/>
        </p:nvSpPr>
        <p:spPr>
          <a:xfrm>
            <a:off x="503144" y="293512"/>
            <a:ext cx="11185712" cy="6270976"/>
          </a:xfrm>
          <a:prstGeom prst="roundRect">
            <a:avLst>
              <a:gd name="adj" fmla="val 6681"/>
            </a:avLst>
          </a:prstGeom>
          <a:solidFill>
            <a:schemeClr val="bg1">
              <a:alpha val="99000"/>
            </a:schemeClr>
          </a:solidFill>
          <a:ln w="76200">
            <a:solidFill>
              <a:srgbClr val="FF9933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00B0F0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467527B-A4C6-A40A-1521-CE4C681F0E7F}"/>
              </a:ext>
            </a:extLst>
          </p:cNvPr>
          <p:cNvGrpSpPr/>
          <p:nvPr/>
        </p:nvGrpSpPr>
        <p:grpSpPr>
          <a:xfrm>
            <a:off x="670469" y="360686"/>
            <a:ext cx="917670" cy="830997"/>
            <a:chOff x="872450" y="636489"/>
            <a:chExt cx="588993" cy="533364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1CF030-F007-6FA6-4A07-88C50BC85504}"/>
                </a:ext>
              </a:extLst>
            </p:cNvPr>
            <p:cNvSpPr/>
            <p:nvPr/>
          </p:nvSpPr>
          <p:spPr>
            <a:xfrm>
              <a:off x="872450" y="714633"/>
              <a:ext cx="410497" cy="433482"/>
            </a:xfrm>
            <a:prstGeom prst="ellipse">
              <a:avLst/>
            </a:prstGeom>
            <a:solidFill>
              <a:srgbClr val="FF5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sz="32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B792E24-D74A-20A9-1A6F-1233E6379DD6}"/>
                </a:ext>
              </a:extLst>
            </p:cNvPr>
            <p:cNvSpPr txBox="1"/>
            <p:nvPr/>
          </p:nvSpPr>
          <p:spPr>
            <a:xfrm>
              <a:off x="937660" y="636489"/>
              <a:ext cx="523783" cy="5333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>
                  <a:solidFill>
                    <a:schemeClr val="bg1"/>
                  </a:solidFill>
                  <a:latin typeface="LNTH-Hoa Nho LNTH" pitchFamily="2" charset="0"/>
                </a:rPr>
                <a:t>2</a:t>
              </a:r>
              <a:endParaRPr lang="vi-VN" sz="4800" dirty="0">
                <a:solidFill>
                  <a:schemeClr val="bg1"/>
                </a:solidFill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D674240-4C92-81D9-B7D8-248E49326A80}"/>
              </a:ext>
            </a:extLst>
          </p:cNvPr>
          <p:cNvSpPr txBox="1"/>
          <p:nvPr/>
        </p:nvSpPr>
        <p:spPr>
          <a:xfrm>
            <a:off x="1371508" y="510963"/>
            <a:ext cx="103898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Em có biết?</a:t>
            </a:r>
            <a:endParaRPr lang="vi-VN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493F75-9097-5D76-DCB4-D32506752063}"/>
              </a:ext>
            </a:extLst>
          </p:cNvPr>
          <p:cNvSpPr txBox="1"/>
          <p:nvPr/>
        </p:nvSpPr>
        <p:spPr>
          <a:xfrm>
            <a:off x="802548" y="1374563"/>
            <a:ext cx="103898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0000"/>
                </a:solidFill>
                <a:cs typeface="Arial" panose="020B0604020202020204" pitchFamily="34" charset="0"/>
              </a:rPr>
              <a:t>Thực hiện các phép tính với số thập phân bằng máy tính cầm tay.</a:t>
            </a:r>
            <a:endParaRPr lang="vi-VN" sz="8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EF3980-DB9C-DC18-9A76-E48993F25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317" y="2933064"/>
            <a:ext cx="9938160" cy="2665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167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2631</TotalTime>
  <Words>196</Words>
  <Application>Microsoft Office PowerPoint</Application>
  <PresentationFormat>Widescreen</PresentationFormat>
  <Paragraphs>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LNTH-LuoLuoNotangYuanTi 1</vt:lpstr>
      <vt:lpstr>Aptos</vt:lpstr>
      <vt:lpstr>Aptos Display</vt:lpstr>
      <vt:lpstr>Arial</vt:lpstr>
      <vt:lpstr>Calibri</vt:lpstr>
      <vt:lpstr>Cambria</vt:lpstr>
      <vt:lpstr>LNTH-Hoa Nho LNTH</vt:lpstr>
      <vt:lpstr>UTM Showcard</vt:lpstr>
      <vt:lpstr>Custom Design</vt:lpstr>
      <vt:lpstr>1_Custom Design</vt:lpstr>
      <vt:lpstr>2_Custom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huong</dc:creator>
  <dc:description>9Slide.vn</dc:description>
  <cp:lastModifiedBy>Hương</cp:lastModifiedBy>
  <cp:revision>31</cp:revision>
  <dcterms:created xsi:type="dcterms:W3CDTF">2023-08-21T15:19:28Z</dcterms:created>
  <dcterms:modified xsi:type="dcterms:W3CDTF">2024-12-19T12:39:05Z</dcterms:modified>
  <cp:category>9Slide.vn</cp:category>
</cp:coreProperties>
</file>