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319" r:id="rId4"/>
    <p:sldId id="316" r:id="rId5"/>
    <p:sldId id="311" r:id="rId6"/>
    <p:sldId id="324" r:id="rId7"/>
    <p:sldId id="263" r:id="rId8"/>
    <p:sldId id="320" r:id="rId9"/>
    <p:sldId id="264" r:id="rId10"/>
    <p:sldId id="322" r:id="rId11"/>
    <p:sldId id="321" r:id="rId12"/>
    <p:sldId id="323" r:id="rId13"/>
    <p:sldId id="266" r:id="rId14"/>
    <p:sldId id="318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1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74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7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68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30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7235" cy="5656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35810" y="4071716"/>
            <a:ext cx="339366" cy="4246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19819" y="2884324"/>
            <a:ext cx="371560" cy="3963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Rounded Rectangle 6"/>
          <p:cNvSpPr/>
          <p:nvPr/>
        </p:nvSpPr>
        <p:spPr>
          <a:xfrm flipH="1">
            <a:off x="10493604" y="2893559"/>
            <a:ext cx="271806" cy="3963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3320"/>
            <a:ext cx="5131837" cy="34956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131837" y="2684218"/>
            <a:ext cx="6934472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Khôi</a:t>
            </a:r>
            <a:r>
              <a:rPr lang="en-US" sz="3200" b="1" dirty="0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3200" b="1" dirty="0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b="1" dirty="0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xăng-ti</a:t>
            </a:r>
            <a:r>
              <a:rPr lang="en-US" sz="3200" b="1" dirty="0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mét</a:t>
            </a:r>
            <a:r>
              <a:rPr lang="en-US" sz="3200" b="1" dirty="0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92078" y="3444545"/>
            <a:ext cx="4405751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itchFamily="18" charset="0"/>
              </a:rPr>
              <a:t>87+ 5 = 82 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(</a:t>
            </a:r>
            <a:r>
              <a:rPr lang="en-US" sz="3200" b="1" dirty="0">
                <a:solidFill>
                  <a:schemeClr val="tx1"/>
                </a:solidFill>
                <a:latin typeface="Cambria" pitchFamily="18" charset="0"/>
              </a:rPr>
              <a:t>cm 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376730" y="4232057"/>
            <a:ext cx="4265340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82cm</a:t>
            </a:r>
            <a:r>
              <a:rPr lang="en-US" sz="3200" b="1" dirty="0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09362" y="1921911"/>
            <a:ext cx="2099388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u="sng" dirty="0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endParaRPr lang="en-US" sz="3200" b="1" u="sng" dirty="0">
              <a:solidFill>
                <a:schemeClr val="tx1"/>
              </a:solidFill>
              <a:latin typeface="Cambria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7" y="-73746"/>
            <a:ext cx="11991042" cy="18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4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5" grpId="0" animBg="1"/>
      <p:bldP spid="15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65022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Cambria" pitchFamily="18" charset="0"/>
                <a:ea typeface="微软雅黑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Cambria" pitchFamily="18" charset="0"/>
                <a:ea typeface="微软雅黑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Cambria" pitchFamily="18" charset="0"/>
                <a:ea typeface="微软雅黑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Cambria" pitchFamily="18" charset="0"/>
              <a:ea typeface="微软雅黑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0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Toán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883578" y="2088725"/>
            <a:ext cx="128324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 100 (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1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77282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1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30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09800" cy="87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8661"/>
            <a:ext cx="9982200" cy="6842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290" y="5654351"/>
            <a:ext cx="1190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103"/>
          <a:stretch/>
        </p:blipFill>
        <p:spPr>
          <a:xfrm>
            <a:off x="0" y="18663"/>
            <a:ext cx="12192000" cy="5827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4657" y="5926182"/>
            <a:ext cx="4620127" cy="769441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Vậy</a:t>
            </a:r>
            <a:r>
              <a:rPr lang="en-US" sz="4400" b="1" dirty="0">
                <a:solidFill>
                  <a:srgbClr val="FF0000"/>
                </a:solidFill>
              </a:rPr>
              <a:t> 47 + 5 = 52</a:t>
            </a:r>
          </a:p>
        </p:txBody>
      </p:sp>
    </p:spTree>
    <p:extLst>
      <p:ext uri="{BB962C8B-B14F-4D97-AF65-F5344CB8AC3E}">
        <p14:creationId xmlns:p14="http://schemas.microsoft.com/office/powerpoint/2010/main" val="351721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4" y="84842"/>
            <a:ext cx="11785414" cy="4076612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074197" y="3199657"/>
            <a:ext cx="94892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683967" y="3213242"/>
            <a:ext cx="111079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</a:rPr>
              <a:t>  </a:t>
            </a:r>
            <a:r>
              <a:rPr lang="en-US" sz="4000">
                <a:solidFill>
                  <a:srgbClr val="FF0000"/>
                </a:solidFill>
              </a:rPr>
              <a:t>62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7539135" y="3236979"/>
            <a:ext cx="13622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</a:rPr>
              <a:t>   </a:t>
            </a:r>
            <a:r>
              <a:rPr lang="en-US" sz="4000">
                <a:solidFill>
                  <a:srgbClr val="FF0000"/>
                </a:solidFill>
              </a:rPr>
              <a:t>71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0487607" y="3199657"/>
            <a:ext cx="111034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</a:rPr>
              <a:t>  </a:t>
            </a:r>
            <a:r>
              <a:rPr lang="en-US" sz="4000">
                <a:solidFill>
                  <a:srgbClr val="FF0000"/>
                </a:solidFill>
              </a:rPr>
              <a:t>84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0" y="46559"/>
            <a:ext cx="11624687" cy="33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91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9019"/>
          <a:stretch/>
        </p:blipFill>
        <p:spPr>
          <a:xfrm>
            <a:off x="1" y="32807"/>
            <a:ext cx="9413507" cy="9884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9290" y="1380930"/>
            <a:ext cx="1190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.VnArial" pitchFamily="34" charset="0"/>
              </a:rPr>
              <a:t>37 + 4	   29 + 9      46 + 5	    66 + 7       89 + 6         53 + 8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12805" y="2128049"/>
            <a:ext cx="1249935" cy="1622858"/>
            <a:chOff x="1081157" y="1957110"/>
            <a:chExt cx="1249935" cy="1622858"/>
          </a:xfrm>
        </p:grpSpPr>
        <p:sp>
          <p:nvSpPr>
            <p:cNvPr id="4" name="Text Box 3"/>
            <p:cNvSpPr txBox="1"/>
            <p:nvPr/>
          </p:nvSpPr>
          <p:spPr>
            <a:xfrm>
              <a:off x="1439421" y="1957110"/>
              <a:ext cx="8916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9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1081157" y="2152169"/>
              <a:ext cx="41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3" name="Text Box 3"/>
            <p:cNvSpPr txBox="1"/>
            <p:nvPr/>
          </p:nvSpPr>
          <p:spPr>
            <a:xfrm>
              <a:off x="1289118" y="2995193"/>
              <a:ext cx="86627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FF0000"/>
                  </a:solidFill>
                </a:rPr>
                <a:t>38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1332547" y="2942045"/>
              <a:ext cx="64089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63185" y="2128171"/>
            <a:ext cx="1249935" cy="1622858"/>
            <a:chOff x="1081157" y="1957110"/>
            <a:chExt cx="1249935" cy="1622858"/>
          </a:xfrm>
        </p:grpSpPr>
        <p:sp>
          <p:nvSpPr>
            <p:cNvPr id="35" name="Text Box 3"/>
            <p:cNvSpPr txBox="1"/>
            <p:nvPr/>
          </p:nvSpPr>
          <p:spPr>
            <a:xfrm>
              <a:off x="1439421" y="1957110"/>
              <a:ext cx="8916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4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4"/>
            <p:cNvSpPr txBox="1"/>
            <p:nvPr/>
          </p:nvSpPr>
          <p:spPr>
            <a:xfrm>
              <a:off x="1081157" y="2152169"/>
              <a:ext cx="41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7" name="Text Box 3"/>
            <p:cNvSpPr txBox="1"/>
            <p:nvPr/>
          </p:nvSpPr>
          <p:spPr>
            <a:xfrm>
              <a:off x="1289118" y="2995193"/>
              <a:ext cx="86627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FF0000"/>
                  </a:solidFill>
                </a:rPr>
                <a:t>41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332547" y="2942045"/>
              <a:ext cx="640895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110503" y="2146442"/>
            <a:ext cx="1249935" cy="1622858"/>
            <a:chOff x="1081157" y="1957110"/>
            <a:chExt cx="1249935" cy="1622858"/>
          </a:xfrm>
        </p:grpSpPr>
        <p:sp>
          <p:nvSpPr>
            <p:cNvPr id="40" name="Text Box 3"/>
            <p:cNvSpPr txBox="1"/>
            <p:nvPr/>
          </p:nvSpPr>
          <p:spPr>
            <a:xfrm>
              <a:off x="1439421" y="1957110"/>
              <a:ext cx="8916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46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5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4"/>
            <p:cNvSpPr txBox="1"/>
            <p:nvPr/>
          </p:nvSpPr>
          <p:spPr>
            <a:xfrm>
              <a:off x="1081157" y="2152169"/>
              <a:ext cx="41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42" name="Text Box 3"/>
            <p:cNvSpPr txBox="1"/>
            <p:nvPr/>
          </p:nvSpPr>
          <p:spPr>
            <a:xfrm>
              <a:off x="1289118" y="2995193"/>
              <a:ext cx="86627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FF0000"/>
                  </a:solidFill>
                </a:rPr>
                <a:t>51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1332547" y="2942045"/>
              <a:ext cx="64089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8163573" y="2116107"/>
            <a:ext cx="1249935" cy="1622858"/>
            <a:chOff x="1081157" y="1957110"/>
            <a:chExt cx="1249935" cy="1622858"/>
          </a:xfrm>
        </p:grpSpPr>
        <p:sp>
          <p:nvSpPr>
            <p:cNvPr id="45" name="Text Box 3"/>
            <p:cNvSpPr txBox="1"/>
            <p:nvPr/>
          </p:nvSpPr>
          <p:spPr>
            <a:xfrm>
              <a:off x="1439421" y="1957110"/>
              <a:ext cx="8916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89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6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4"/>
            <p:cNvSpPr txBox="1"/>
            <p:nvPr/>
          </p:nvSpPr>
          <p:spPr>
            <a:xfrm>
              <a:off x="1081157" y="2152169"/>
              <a:ext cx="41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47" name="Text Box 3"/>
            <p:cNvSpPr txBox="1"/>
            <p:nvPr/>
          </p:nvSpPr>
          <p:spPr>
            <a:xfrm>
              <a:off x="1289118" y="2995193"/>
              <a:ext cx="86627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FF0000"/>
                  </a:solidFill>
                </a:rPr>
                <a:t>95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332547" y="2942045"/>
              <a:ext cx="64089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6150801" y="2156477"/>
            <a:ext cx="1249935" cy="1622858"/>
            <a:chOff x="1081157" y="1957110"/>
            <a:chExt cx="1249935" cy="1622858"/>
          </a:xfrm>
        </p:grpSpPr>
        <p:sp>
          <p:nvSpPr>
            <p:cNvPr id="50" name="Text Box 3"/>
            <p:cNvSpPr txBox="1"/>
            <p:nvPr/>
          </p:nvSpPr>
          <p:spPr>
            <a:xfrm>
              <a:off x="1439421" y="1957110"/>
              <a:ext cx="8916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66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7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1" name="Text Box 4"/>
            <p:cNvSpPr txBox="1"/>
            <p:nvPr/>
          </p:nvSpPr>
          <p:spPr>
            <a:xfrm>
              <a:off x="1081157" y="2152169"/>
              <a:ext cx="41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2" name="Text Box 3"/>
            <p:cNvSpPr txBox="1"/>
            <p:nvPr/>
          </p:nvSpPr>
          <p:spPr>
            <a:xfrm>
              <a:off x="1289118" y="2995193"/>
              <a:ext cx="86627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FF0000"/>
                  </a:solidFill>
                </a:rPr>
                <a:t>73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332547" y="2942045"/>
              <a:ext cx="64089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0203391" y="2103200"/>
            <a:ext cx="1249935" cy="1622858"/>
            <a:chOff x="1081157" y="1957110"/>
            <a:chExt cx="1249935" cy="1622858"/>
          </a:xfrm>
        </p:grpSpPr>
        <p:sp>
          <p:nvSpPr>
            <p:cNvPr id="55" name="Text Box 3"/>
            <p:cNvSpPr txBox="1"/>
            <p:nvPr/>
          </p:nvSpPr>
          <p:spPr>
            <a:xfrm>
              <a:off x="1439421" y="1957110"/>
              <a:ext cx="8916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53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8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6" name="Text Box 4"/>
            <p:cNvSpPr txBox="1"/>
            <p:nvPr/>
          </p:nvSpPr>
          <p:spPr>
            <a:xfrm>
              <a:off x="1081157" y="2152169"/>
              <a:ext cx="41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7" name="Text Box 3"/>
            <p:cNvSpPr txBox="1"/>
            <p:nvPr/>
          </p:nvSpPr>
          <p:spPr>
            <a:xfrm>
              <a:off x="1289118" y="2995193"/>
              <a:ext cx="86627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FF0000"/>
                  </a:solidFill>
                </a:rPr>
                <a:t>61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1332547" y="2942045"/>
              <a:ext cx="64089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86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5" grpId="0"/>
      <p:bldP spid="36" grpId="0"/>
      <p:bldP spid="40" grpId="0"/>
      <p:bldP spid="41" grpId="0"/>
      <p:bldP spid="45" grpId="0"/>
      <p:bldP spid="46" grpId="0"/>
      <p:bldP spid="50" grpId="0"/>
      <p:bldP spid="51" grpId="0"/>
      <p:bldP spid="55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124</Words>
  <Application>Microsoft Office PowerPoint</Application>
  <PresentationFormat>Widescreen</PresentationFormat>
  <Paragraphs>46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.VnArial</vt:lpstr>
      <vt:lpstr>.VnAvant</vt:lpstr>
      <vt:lpstr>Arial</vt:lpstr>
      <vt:lpstr>Calibri</vt:lpstr>
      <vt:lpstr>Calibri Light</vt:lpstr>
      <vt:lpstr>Cambria</vt:lpstr>
      <vt:lpstr>ITC Avant Garde Std Bk</vt:lpstr>
      <vt:lpstr>Times New Roman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ASUS</cp:lastModifiedBy>
  <cp:revision>39</cp:revision>
  <dcterms:created xsi:type="dcterms:W3CDTF">2021-05-14T05:01:00Z</dcterms:created>
  <dcterms:modified xsi:type="dcterms:W3CDTF">2023-11-06T09:30:54Z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