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6"/>
  </p:notesMasterIdLst>
  <p:sldIdLst>
    <p:sldId id="260" r:id="rId2"/>
    <p:sldId id="262" r:id="rId3"/>
    <p:sldId id="257" r:id="rId4"/>
    <p:sldId id="373" r:id="rId5"/>
    <p:sldId id="374" r:id="rId6"/>
    <p:sldId id="398" r:id="rId7"/>
    <p:sldId id="399" r:id="rId8"/>
    <p:sldId id="400" r:id="rId9"/>
    <p:sldId id="371" r:id="rId10"/>
    <p:sldId id="401" r:id="rId11"/>
    <p:sldId id="402" r:id="rId12"/>
    <p:sldId id="403" r:id="rId13"/>
    <p:sldId id="404" r:id="rId14"/>
    <p:sldId id="306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005F46"/>
    <a:srgbClr val="E7EEAE"/>
    <a:srgbClr val="D7DF21"/>
    <a:srgbClr val="F3F2F1"/>
    <a:srgbClr val="FFFFFF"/>
    <a:srgbClr val="E6E6E6"/>
    <a:srgbClr val="99FF66"/>
    <a:srgbClr val="CC99FF"/>
    <a:srgbClr val="2D2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75" autoAdjust="0"/>
    <p:restoredTop sz="81109" autoAdjust="0"/>
  </p:normalViewPr>
  <p:slideViewPr>
    <p:cSldViewPr snapToGrid="0">
      <p:cViewPr varScale="1">
        <p:scale>
          <a:sx n="49" d="100"/>
          <a:sy n="49" d="100"/>
        </p:scale>
        <p:origin x="127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718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06DC0-5B68-2ED0-CB4B-52EB0849D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0DECEA-4E79-B83B-B512-E83048EAA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CBF49-3D1A-F7A6-A314-F7216B395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B5D1-D47D-40A1-869E-A0691B44DDBE}" type="datetimeFigureOut">
              <a:rPr lang="en-US" smtClean="0"/>
              <a:t>07/09/2024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F98F0-FE1C-34BE-AC6E-65408994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2FF0A-9683-6BF0-9F2D-E015F0A4F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43C5-54D6-4538-893C-402A416E0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9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958AB-A101-6418-4120-C06E0EBB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3B33B6-6FD9-DDE5-9A5E-495560785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7A902-8F74-5337-5D47-459EE9FDF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B5D1-D47D-40A1-869E-A0691B44DDBE}" type="datetimeFigureOut">
              <a:rPr lang="en-US" smtClean="0"/>
              <a:t>07/09/2024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B13F0-86C4-1819-041D-D537E655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E7B24-3BC1-9B1E-988A-BA098028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43C5-54D6-4538-893C-402A416E0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9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0847B6-FF5F-4349-8CC0-AAFF04ACA7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168B0-A71E-7D71-C04B-6ECAFDB42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17484-40EA-CB82-2ABA-17419D92F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B5D1-D47D-40A1-869E-A0691B44DDBE}" type="datetimeFigureOut">
              <a:rPr lang="en-US" smtClean="0"/>
              <a:t>07/09/2024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840EF-8968-AF9B-29FE-D07534FE1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58E2C-FA5D-779C-F9C2-E702BF809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43C5-54D6-4538-893C-402A416E0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9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A8022-C786-D7C5-FD93-43693DCB3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75222-828A-9636-C434-58D868137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D0676-2B6A-A50A-ABB4-4B9B675B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B5D1-D47D-40A1-869E-A0691B44DDBE}" type="datetimeFigureOut">
              <a:rPr lang="en-US" smtClean="0"/>
              <a:t>07/09/2024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57AED-EC4F-A6B6-35A4-C71E1079C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2AF15-E172-B756-2F38-813AB74F0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43C5-54D6-4538-893C-402A416E0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9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DD0D1-3A5C-EB6F-CEFE-59413C742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5D3FF-850F-5C15-CF5D-524179F1C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891ED-DEF7-8630-48D7-E175E4FE6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B5D1-D47D-40A1-869E-A0691B44DDBE}" type="datetimeFigureOut">
              <a:rPr lang="en-US" smtClean="0"/>
              <a:t>07/09/2024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7FAE6-784E-A7FB-C747-E4925FCBB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5AEAD-4F59-F136-D9EF-12CF8544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43C5-54D6-4538-893C-402A416E0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95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09B45-C618-1615-389B-F950AAA36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D3E86-8A5B-CFE1-8DF2-CFFCF837C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24875-6FCE-C16A-74B0-25BA534EE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C75FC-DA1F-68E1-65BF-0C0905247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B5D1-D47D-40A1-869E-A0691B44DDBE}" type="datetimeFigureOut">
              <a:rPr lang="en-US" smtClean="0"/>
              <a:t>07/09/2024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FF279-3102-E1E6-1D50-C8358BB90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F226E-D24F-2501-A22F-8A12E9FF8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43C5-54D6-4538-893C-402A416E0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E6AC-FADA-0CA0-F414-3C20CD83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711ED-0596-E89D-8D0A-70872AFAC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C61A4-7B7A-5E94-67EC-8F9C077F8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A200E1-C2AD-6BB0-BAC6-73C2921FC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C152FF-5F00-5954-C503-8DFCFC5A6B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CE3967-2AC4-7976-154F-AE2AFBA02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B5D1-D47D-40A1-869E-A0691B44DDBE}" type="datetimeFigureOut">
              <a:rPr lang="en-US" smtClean="0"/>
              <a:t>07/09/2024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4D5EEB-931C-235E-3549-38343476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6978A6-8AD9-D151-D474-BFDEC571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43C5-54D6-4538-893C-402A416E0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40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51B0-936B-17AE-DFC8-CAEB8C5CC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BDF39F-7FEB-13A0-855B-66015105C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B5D1-D47D-40A1-869E-A0691B44DDBE}" type="datetimeFigureOut">
              <a:rPr lang="en-US" smtClean="0"/>
              <a:t>07/09/2024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EBD081-7BF0-8EB8-8121-CA1516A4D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1440E-F88B-9D01-4805-A75C8F83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43C5-54D6-4538-893C-402A416E0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28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E2607F-3CFF-14B0-83A7-FDE3DE12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B5D1-D47D-40A1-869E-A0691B44DDBE}" type="datetimeFigureOut">
              <a:rPr lang="en-US" smtClean="0"/>
              <a:t>07/09/2024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5FD013-AB3B-BAE3-F0ED-55FDED5B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F24A9-2A2B-5AAF-635B-B191AD67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43C5-54D6-4538-893C-402A416E0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0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55891-7FD1-C83D-D892-7B1579AC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1B131-5160-58C4-B445-0B1A6CC14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C8D15-541D-D2DE-6C15-0F9422BF9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76F60-1C6A-C75C-A492-D88732BFD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B5D1-D47D-40A1-869E-A0691B44DDBE}" type="datetimeFigureOut">
              <a:rPr lang="en-US" smtClean="0"/>
              <a:t>07/09/2024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39F1C-AE65-EED0-215C-D41ED5944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7D305-C4EC-3275-B4EF-AF0F3D4E8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43C5-54D6-4538-893C-402A416E0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1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8F285-B53F-5FC2-A5A1-FCD4C4611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E00A51-8615-2624-B9E0-1FB11A115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02B29-9CA5-D4DD-E060-BCBC466B9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340EA-F941-E730-B263-8C3947C6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7B5D1-D47D-40A1-869E-A0691B44DDBE}" type="datetimeFigureOut">
              <a:rPr lang="en-US" smtClean="0"/>
              <a:t>07/09/2024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35F50-DF7B-8E26-6636-20E66AA1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7DF83-1C95-B242-93FC-1F39D5B46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443C5-54D6-4538-893C-402A416E0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87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FA77BEF-0997-F310-A87B-D005865D71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236533-89CE-A2B2-B402-D2584499C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996B5-56AF-118A-20F7-0CDDBA879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04EAE-6435-4E09-F515-1D81B0EA1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17B5D1-D47D-40A1-869E-A0691B44DDBE}" type="datetimeFigureOut">
              <a:rPr lang="en-US" smtClean="0"/>
              <a:t>07/09/2024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2AE5F-505D-9D08-BACD-E3767F09E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CBCEF-F2A4-D25F-8E38-26799E8C0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0443C5-54D6-4538-893C-402A416E0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4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F13A2A-6F8F-2AB2-6F81-BB4915977B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446" y="616234"/>
            <a:ext cx="514547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9" y="189186"/>
            <a:ext cx="11366938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516446" y="434458"/>
            <a:ext cx="96659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làm thuốc họ người ta ngâm chanh đào với mật ong và đường phèn. Cứ 2 kg chanh đào thì cần 11 mật ong và 1 kg đường phèn.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609600" y="395067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952F27-A9D5-A3C1-BD40-A517D6F0B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181" y="2077783"/>
            <a:ext cx="9055663" cy="3335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A7028C-CBCC-D495-6756-E791CF76D686}"/>
              </a:ext>
            </a:extLst>
          </p:cNvPr>
          <p:cNvSpPr txBox="1"/>
          <p:nvPr/>
        </p:nvSpPr>
        <p:spPr>
          <a:xfrm>
            <a:off x="875071" y="5291594"/>
            <a:ext cx="103730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thông tin trên, nếu muốn ngâm 4 kg chanh đào thì cần bao nhiêu lít mật ong và bao nhiêu ki-lô-gam đường phèn?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986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9" y="189186"/>
            <a:ext cx="11366938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30783-4B1A-0E7E-1770-F4B43F6D89FA}"/>
              </a:ext>
            </a:extLst>
          </p:cNvPr>
          <p:cNvSpPr txBox="1"/>
          <p:nvPr/>
        </p:nvSpPr>
        <p:spPr>
          <a:xfrm>
            <a:off x="545997" y="901496"/>
            <a:ext cx="109282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3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3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3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kg chanh đào gấp 2 kg chanh đào số lần là:</a:t>
            </a:r>
          </a:p>
          <a:p>
            <a:pPr algn="ctr"/>
            <a:r>
              <a:rPr lang="vi-VN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: 2 = 2 (lần)</a:t>
            </a:r>
          </a:p>
          <a:p>
            <a:pPr algn="ctr"/>
            <a:r>
              <a:rPr lang="vi-VN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Ngâm 4 kg chanh đào thì cần số lít mật ong là:</a:t>
            </a:r>
          </a:p>
          <a:p>
            <a:pPr algn="ctr"/>
            <a:r>
              <a:rPr lang="vi-VN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× 2 = 2 (lít)</a:t>
            </a:r>
          </a:p>
          <a:p>
            <a:pPr algn="ctr"/>
            <a:r>
              <a:rPr lang="vi-VN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Ngâm 4 kg chanh đào thì cần số ki-lô-gam đường phèn là:</a:t>
            </a:r>
          </a:p>
          <a:p>
            <a:pPr algn="ctr"/>
            <a:r>
              <a:rPr lang="vi-VN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× 2 = 2 (kg)</a:t>
            </a:r>
          </a:p>
          <a:p>
            <a:pPr algn="ctr"/>
            <a:r>
              <a:rPr lang="vi-VN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 số: 2 lít mật ong, 2 ki-lô-gam đường phèn.</a:t>
            </a:r>
          </a:p>
        </p:txBody>
      </p:sp>
    </p:spTree>
    <p:extLst>
      <p:ext uri="{BB962C8B-B14F-4D97-AF65-F5344CB8AC3E}">
        <p14:creationId xmlns:p14="http://schemas.microsoft.com/office/powerpoint/2010/main" val="2152107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àm chanh đào ngâm mật ong chữa ho_v720P">
            <a:hlinkClick r:id="" action="ppaction://media"/>
            <a:extLst>
              <a:ext uri="{FF2B5EF4-FFF2-40B4-BE49-F238E27FC236}">
                <a16:creationId xmlns:a16="http://schemas.microsoft.com/office/drawing/2014/main" id="{A69762B4-457C-E6F2-1259-8C3928363F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67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9" y="189186"/>
            <a:ext cx="11366938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7A6997-7709-6460-EFC3-94ACA0B0E193}"/>
              </a:ext>
            </a:extLst>
          </p:cNvPr>
          <p:cNvSpPr/>
          <p:nvPr/>
        </p:nvSpPr>
        <p:spPr>
          <a:xfrm>
            <a:off x="4829175" y="447675"/>
            <a:ext cx="2581275" cy="8001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Liên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522FA-4D05-3B76-40BF-14D9A8DE1CAA}"/>
              </a:ext>
            </a:extLst>
          </p:cNvPr>
          <p:cNvSpPr txBox="1"/>
          <p:nvPr/>
        </p:nvSpPr>
        <p:spPr>
          <a:xfrm>
            <a:off x="781050" y="1552575"/>
            <a:ext cx="1057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 tự làm sữa chua, cứ 500ml sữa tươi thì cần 1 hộp sữa đặc và 1 hộp sữa chua. Hỏi nếu có 2 </a:t>
            </a:r>
            <a:r>
              <a:rPr lang="nl-NL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sữa tươi thì cần mấy hộp sữa đặc, mấy hộp sữa chua?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h làm sữa chua: Cách làm sữa chua bằng sữa đặc ông thọ tại nhà">
            <a:extLst>
              <a:ext uri="{FF2B5EF4-FFF2-40B4-BE49-F238E27FC236}">
                <a16:creationId xmlns:a16="http://schemas.microsoft.com/office/drawing/2014/main" id="{4070DA86-FBA2-4094-A45A-DB72FEE7C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2762249"/>
            <a:ext cx="45339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07B861-4C60-D127-F8C4-FA9C96F0EB0F}"/>
              </a:ext>
            </a:extLst>
          </p:cNvPr>
          <p:cNvSpPr txBox="1"/>
          <p:nvPr/>
        </p:nvSpPr>
        <p:spPr>
          <a:xfrm>
            <a:off x="333375" y="3771900"/>
            <a:ext cx="6162675" cy="105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nl-NL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nl-NL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nl-NL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2000 ml; 2000ml gấp 4 lần 500ml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nl-NL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Vậy, cần 4 hộp sữa đặc, 4 hộp sữa chua.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507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Tạm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11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biệt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11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và</a:t>
            </a:r>
            <a:endParaRPr 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</a:endParaRPr>
          </a:p>
          <a:p>
            <a:pPr algn="ctr"/>
            <a:r>
              <a:rPr lang="en-US" sz="11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hẹn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11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gặp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11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lại</a:t>
            </a:r>
            <a:endParaRPr 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60203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6407899504758195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59447"/>
            <a:ext cx="12192001" cy="691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0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7D1B5-9794-4386-B233-C9D79781FB5F}"/>
              </a:ext>
            </a:extLst>
          </p:cNvPr>
          <p:cNvSpPr txBox="1"/>
          <p:nvPr/>
        </p:nvSpPr>
        <p:spPr>
          <a:xfrm>
            <a:off x="1213945" y="826749"/>
            <a:ext cx="8891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</a:rPr>
              <a:t>Thứ</a:t>
            </a:r>
            <a:r>
              <a:rPr lang="en-US" sz="4400" b="1" dirty="0">
                <a:solidFill>
                  <a:srgbClr val="002060"/>
                </a:solidFill>
              </a:rPr>
              <a:t> … </a:t>
            </a:r>
            <a:r>
              <a:rPr lang="en-US" sz="4400" b="1" dirty="0" err="1">
                <a:solidFill>
                  <a:srgbClr val="002060"/>
                </a:solidFill>
              </a:rPr>
              <a:t>ngày</a:t>
            </a:r>
            <a:r>
              <a:rPr lang="en-US" sz="4400" b="1" dirty="0">
                <a:solidFill>
                  <a:srgbClr val="002060"/>
                </a:solidFill>
              </a:rPr>
              <a:t> … </a:t>
            </a:r>
            <a:r>
              <a:rPr lang="en-US" sz="4400" b="1" dirty="0" err="1">
                <a:solidFill>
                  <a:srgbClr val="002060"/>
                </a:solidFill>
              </a:rPr>
              <a:t>tháng</a:t>
            </a:r>
            <a:r>
              <a:rPr lang="en-US" sz="4400" b="1" dirty="0">
                <a:solidFill>
                  <a:srgbClr val="002060"/>
                </a:solidFill>
              </a:rPr>
              <a:t> … </a:t>
            </a:r>
            <a:r>
              <a:rPr lang="en-US" sz="4400" b="1" dirty="0" err="1">
                <a:solidFill>
                  <a:srgbClr val="002060"/>
                </a:solidFill>
              </a:rPr>
              <a:t>năm</a:t>
            </a:r>
            <a:r>
              <a:rPr lang="en-US" sz="4400" b="1" dirty="0">
                <a:solidFill>
                  <a:srgbClr val="002060"/>
                </a:solidFill>
              </a:rPr>
              <a:t> 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B66247-0E42-47A8-B7AE-E2AA48930BD5}"/>
              </a:ext>
            </a:extLst>
          </p:cNvPr>
          <p:cNvGrpSpPr/>
          <p:nvPr/>
        </p:nvGrpSpPr>
        <p:grpSpPr>
          <a:xfrm>
            <a:off x="766917" y="9181012"/>
            <a:ext cx="10538924" cy="2882630"/>
            <a:chOff x="5590805" y="6549276"/>
            <a:chExt cx="10691591" cy="325973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A5B38D-DF9A-4CDD-A49E-222501F8D1F9}"/>
                </a:ext>
              </a:extLst>
            </p:cNvPr>
            <p:cNvSpPr txBox="1"/>
            <p:nvPr/>
          </p:nvSpPr>
          <p:spPr>
            <a:xfrm>
              <a:off x="5590805" y="6572240"/>
              <a:ext cx="10691591" cy="3236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-15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BÀI 19:</a:t>
              </a:r>
            </a:p>
            <a:p>
              <a:pPr algn="ctr"/>
              <a:r>
                <a:rPr lang="en-US" sz="6000" b="1" spc="-15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TÌM SỐ TRUNG BÌNH CỘNG</a:t>
              </a:r>
            </a:p>
            <a:p>
              <a:pPr algn="ctr"/>
              <a:r>
                <a:rPr lang="en-US" sz="6000" b="1" spc="-15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( Tiết 1 )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3D6279-DBDE-4F12-9244-D15C43044304}"/>
                </a:ext>
              </a:extLst>
            </p:cNvPr>
            <p:cNvSpPr txBox="1"/>
            <p:nvPr/>
          </p:nvSpPr>
          <p:spPr>
            <a:xfrm>
              <a:off x="6232209" y="6549276"/>
              <a:ext cx="9408784" cy="3236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BÀI 19:</a:t>
              </a:r>
            </a:p>
            <a:p>
              <a:pPr algn="ctr"/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Ì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S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Ố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R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U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Ì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Ộ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</a:p>
            <a:p>
              <a:pPr algn="ctr"/>
              <a:r>
                <a:rPr lang="en-US" sz="6000" b="1" spc="-15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( Tiết 2 )</a:t>
              </a:r>
              <a:endParaRPr lang="en-US" sz="60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22C318-CDE6-4175-8153-14641341B9D7}"/>
              </a:ext>
            </a:extLst>
          </p:cNvPr>
          <p:cNvSpPr txBox="1"/>
          <p:nvPr/>
        </p:nvSpPr>
        <p:spPr>
          <a:xfrm>
            <a:off x="4216149" y="8158078"/>
            <a:ext cx="2621871" cy="101566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lang="en-US" sz="8000" dirty="0">
              <a:ln w="1905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CC47D9-64A2-6223-BDE0-D8E8659BBB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5251" y="1691986"/>
            <a:ext cx="8596086" cy="2913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B26606-CCA3-0315-BBF0-7B79D59378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3197" y="3715639"/>
            <a:ext cx="307265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6432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6932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8432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C51B62-1A88-51F9-6CAE-AFD26BF654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7540" y="472001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9" y="189186"/>
            <a:ext cx="11366938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554546" y="243958"/>
            <a:ext cx="94579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Anh Nam tập thể dục buổi sáng, theo thói quen, cứ thực hiện động tác gập bụng 7 lần thì anh Nam lại lên xà 2 lượt. Theo em, anh Nam thực hiện động tác gập bụng 35 lần thì anh Nam lên xà bao nhiêu lượt?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609600" y="395067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4B97C-58B1-D6B3-2F01-8A9BE8F83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613" y="2305050"/>
            <a:ext cx="9158288" cy="389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22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5600F5-B67A-8217-64A1-7ABBD5AFFB60}"/>
              </a:ext>
            </a:extLst>
          </p:cNvPr>
          <p:cNvSpPr txBox="1"/>
          <p:nvPr/>
        </p:nvSpPr>
        <p:spPr>
          <a:xfrm>
            <a:off x="1181100" y="571500"/>
            <a:ext cx="9858375" cy="5171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35 gấp 7 số lần là: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35 : 7 = 5 (l</a:t>
            </a:r>
            <a:r>
              <a:rPr lang="nl-NL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ầ</a:t>
            </a: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n)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 thực hiện động tác gập bụng 35 lần thì số lượt anh Nam lên xà là: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× 5 = 10 (lượt)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10 lượt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25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9" y="189186"/>
            <a:ext cx="11366938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554546" y="243958"/>
            <a:ext cx="966590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 Hiền tiết kiệm tiền để mua một chiếc xe máy mới. Chiếc xe máy có giá tiền là 36 triệu đồng.</a:t>
            </a:r>
          </a:p>
          <a:p>
            <a:pPr lvl="0" algn="just"/>
            <a:r>
              <a:rPr lang="vi-VN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Theo em, cô Hiền cần tiết kiệm mấy tháng thì đủ tiền mua chiếc xe máy đó? Biết rằng cứ 3 tháng cô Hiền lại tiết kiệm được 6 triệu đồng.</a:t>
            </a:r>
          </a:p>
          <a:p>
            <a:pPr lvl="0" algn="just"/>
            <a:r>
              <a:rPr lang="vi-VN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Nếu muốn đủ tiền mua chiếc xe máy trong 1 năm thì mỗi tháng cô Hiền cần tiết kiệm bao nhiêu tiền?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609600" y="395067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30783-4B1A-0E7E-1770-F4B43F6D89FA}"/>
              </a:ext>
            </a:extLst>
          </p:cNvPr>
          <p:cNvSpPr txBox="1"/>
          <p:nvPr/>
        </p:nvSpPr>
        <p:spPr>
          <a:xfrm>
            <a:off x="609600" y="3009900"/>
            <a:ext cx="108680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1: Rút về đơn vị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tháng cô Hiền tiết kiệm được số tiền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: 3 = 2 (triệu đồng)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Để đủ tiền mua chiếc xe máy đó, cô Hà cần tiết kiệm trong số tháng là: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 : 2 = 18 (tháng)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18 tháng</a:t>
            </a:r>
          </a:p>
        </p:txBody>
      </p:sp>
    </p:spTree>
    <p:extLst>
      <p:ext uri="{BB962C8B-B14F-4D97-AF65-F5344CB8AC3E}">
        <p14:creationId xmlns:p14="http://schemas.microsoft.com/office/powerpoint/2010/main" val="2593760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9" y="189186"/>
            <a:ext cx="11366938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30783-4B1A-0E7E-1770-F4B43F6D89FA}"/>
              </a:ext>
            </a:extLst>
          </p:cNvPr>
          <p:cNvSpPr txBox="1"/>
          <p:nvPr/>
        </p:nvSpPr>
        <p:spPr>
          <a:xfrm>
            <a:off x="752476" y="400050"/>
            <a:ext cx="108013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2: Tìm tỉ số</a:t>
            </a: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triệu đồng gấp 6 triệu đồng số lần là:</a:t>
            </a: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: 6 = 6 (lần)</a:t>
            </a: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Để đủ tiền mua chiếc xe máy đó, cô Hà cần tiết kiệm trong thời gian là:</a:t>
            </a: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× 6 = 18 (tháng)</a:t>
            </a:r>
          </a:p>
          <a:p>
            <a:pPr lvl="0" algn="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18 tháng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057F66-AC2F-8C86-7069-52A153EC8753}"/>
              </a:ext>
            </a:extLst>
          </p:cNvPr>
          <p:cNvSpPr txBox="1"/>
          <p:nvPr/>
        </p:nvSpPr>
        <p:spPr>
          <a:xfrm>
            <a:off x="666750" y="3200400"/>
            <a:ext cx="108680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Đổi: 1 năm = 12 tháng</a:t>
            </a: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Nếu muốn đủ tiền mua chiếc xe máy trong 1 năm thì mỗi tháng cô Hiền cần tiết kiệm số tiền là:</a:t>
            </a: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: 12 = 3 (triệu đồng)</a:t>
            </a:r>
          </a:p>
          <a:p>
            <a:pPr lvl="0" algn="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 số: 3 triệu đồng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67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31959AC-34BC-46BA-9D2A-B33EB2CF8E9F}"/>
              </a:ext>
            </a:extLst>
          </p:cNvPr>
          <p:cNvGrpSpPr/>
          <p:nvPr/>
        </p:nvGrpSpPr>
        <p:grpSpPr>
          <a:xfrm>
            <a:off x="3076691" y="398427"/>
            <a:ext cx="6038617" cy="1501055"/>
            <a:chOff x="3076691" y="398427"/>
            <a:chExt cx="6038617" cy="150105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9520153-83A7-4857-B0C1-0077EAF6EF57}"/>
                </a:ext>
              </a:extLst>
            </p:cNvPr>
            <p:cNvSpPr/>
            <p:nvPr/>
          </p:nvSpPr>
          <p:spPr>
            <a:xfrm>
              <a:off x="3076691" y="398427"/>
              <a:ext cx="6038617" cy="1501055"/>
            </a:xfrm>
            <a:prstGeom prst="roundRect">
              <a:avLst>
                <a:gd name="adj" fmla="val 18479"/>
              </a:avLst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9169B0C-8FE3-44E9-9098-0FE77CDD0F79}"/>
                </a:ext>
              </a:extLst>
            </p:cNvPr>
            <p:cNvSpPr txBox="1"/>
            <p:nvPr/>
          </p:nvSpPr>
          <p:spPr>
            <a:xfrm>
              <a:off x="3524483" y="548789"/>
              <a:ext cx="51430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Vận dụng</a:t>
              </a:r>
              <a:endParaRPr kumimoji="0" lang="en-US" sz="7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6儿童成长教育教学课件PPT模板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1069</TotalTime>
  <Words>601</Words>
  <Application>Microsoft Office PowerPoint</Application>
  <PresentationFormat>Widescreen</PresentationFormat>
  <Paragraphs>55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#9Slide05 SVNClementine</vt:lpstr>
      <vt:lpstr>Aptos</vt:lpstr>
      <vt:lpstr>Aptos Display</vt:lpstr>
      <vt:lpstr>Arial</vt:lpstr>
      <vt:lpstr>Calibri</vt:lpstr>
      <vt:lpstr>Cambria</vt:lpstr>
      <vt:lpstr>SVN-Hole Hearted</vt:lpstr>
      <vt:lpstr>UVN Banh Mi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Hương</cp:lastModifiedBy>
  <cp:revision>15</cp:revision>
  <dcterms:created xsi:type="dcterms:W3CDTF">2015-05-05T08:02:00Z</dcterms:created>
  <dcterms:modified xsi:type="dcterms:W3CDTF">2024-09-07T02:09:36Z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