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16"/>
  </p:notesMasterIdLst>
  <p:sldIdLst>
    <p:sldId id="258" r:id="rId3"/>
    <p:sldId id="510" r:id="rId4"/>
    <p:sldId id="511" r:id="rId5"/>
    <p:sldId id="256" r:id="rId6"/>
    <p:sldId id="285" r:id="rId7"/>
    <p:sldId id="500" r:id="rId8"/>
    <p:sldId id="502" r:id="rId9"/>
    <p:sldId id="512" r:id="rId10"/>
    <p:sldId id="513" r:id="rId11"/>
    <p:sldId id="503" r:id="rId12"/>
    <p:sldId id="264" r:id="rId13"/>
    <p:sldId id="302"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1912AE"/>
    <a:srgbClr val="FFFFFF"/>
    <a:srgbClr val="B85E16"/>
    <a:srgbClr val="A0692E"/>
    <a:srgbClr val="764F22"/>
    <a:srgbClr val="FF8119"/>
    <a:srgbClr val="FF7707"/>
    <a:srgbClr val="FFAF6C"/>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82752" autoAdjust="0"/>
  </p:normalViewPr>
  <p:slideViewPr>
    <p:cSldViewPr snapToGrid="0">
      <p:cViewPr varScale="1">
        <p:scale>
          <a:sx n="50" d="100"/>
          <a:sy n="50" d="100"/>
        </p:scale>
        <p:origin x="11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TM Avo" panose="02040603050506020204" pitchFamily="18" charset="0"/>
              </a:defRPr>
            </a:lvl1pPr>
          </a:lstStyle>
          <a:p>
            <a:fld id="{3EFD42F7-718C-4B98-AAEC-167E6DDD60A7}" type="datetimeFigureOut">
              <a:rPr lang="en-US" smtClean="0"/>
              <a:pPr/>
              <a:t>07/09/2024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21B2AA4F-B828-4D7C-AFD3-893933DAFCB4}" type="slidenum">
              <a:rPr lang="en-US" smtClean="0"/>
              <a:pPr/>
              <a:t>‹#›</a:t>
            </a:fld>
            <a:endParaRPr lang="en-US" dirty="0"/>
          </a:p>
        </p:txBody>
      </p:sp>
    </p:spTree>
    <p:extLst>
      <p:ext uri="{BB962C8B-B14F-4D97-AF65-F5344CB8AC3E}">
        <p14:creationId xmlns:p14="http://schemas.microsoft.com/office/powerpoint/2010/main" val="39647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TM Avo" panose="02040603050506020204" pitchFamily="18" charset="0"/>
        <a:ea typeface="+mn-ea"/>
        <a:cs typeface="+mn-cs"/>
      </a:defRPr>
    </a:lvl1pPr>
    <a:lvl2pPr marL="457200" algn="l" defTabSz="914400" rtl="0" eaLnBrk="1" latinLnBrk="0" hangingPunct="1">
      <a:defRPr sz="1200" kern="1200">
        <a:solidFill>
          <a:schemeClr val="tx1"/>
        </a:solidFill>
        <a:latin typeface="UTM Avo" panose="02040603050506020204" pitchFamily="18" charset="0"/>
        <a:ea typeface="+mn-ea"/>
        <a:cs typeface="+mn-cs"/>
      </a:defRPr>
    </a:lvl2pPr>
    <a:lvl3pPr marL="914400" algn="l" defTabSz="914400" rtl="0" eaLnBrk="1" latinLnBrk="0" hangingPunct="1">
      <a:defRPr sz="1200" kern="1200">
        <a:solidFill>
          <a:schemeClr val="tx1"/>
        </a:solidFill>
        <a:latin typeface="UTM Avo" panose="02040603050506020204" pitchFamily="18" charset="0"/>
        <a:ea typeface="+mn-ea"/>
        <a:cs typeface="+mn-cs"/>
      </a:defRPr>
    </a:lvl3pPr>
    <a:lvl4pPr marL="1371600" algn="l" defTabSz="914400" rtl="0" eaLnBrk="1" latinLnBrk="0" hangingPunct="1">
      <a:defRPr sz="1200" kern="1200">
        <a:solidFill>
          <a:schemeClr val="tx1"/>
        </a:solidFill>
        <a:latin typeface="UTM Avo" panose="02040603050506020204" pitchFamily="18" charset="0"/>
        <a:ea typeface="+mn-ea"/>
        <a:cs typeface="+mn-cs"/>
      </a:defRPr>
    </a:lvl4pPr>
    <a:lvl5pPr marL="1828800" algn="l" defTabSz="914400" rtl="0" eaLnBrk="1" latinLnBrk="0" hangingPunct="1">
      <a:defRPr sz="1200" kern="1200">
        <a:solidFill>
          <a:schemeClr val="tx1"/>
        </a:solidFill>
        <a:latin typeface="UTM Avo" panose="02040603050506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333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328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80305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6376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888642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7174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79091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053669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64938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64139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057827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645458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530036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52160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22012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150220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07/09/2024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248954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3400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114790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987242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14753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1151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657810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07/09/2024</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093910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CF44DF2-17E1-F4BB-2F20-71B4C6AB62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862941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7802FC5-93CE-F59C-AF60-12B0E946A33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059124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598755EF-4D4F-16EA-F2A2-09F37FABA625}"/>
              </a:ext>
            </a:extLst>
          </p:cNvPr>
          <p:cNvPicPr>
            <a:picLocks noChangeAspect="1"/>
          </p:cNvPicPr>
          <p:nvPr/>
        </p:nvPicPr>
        <p:blipFill>
          <a:blip r:embed="rId6"/>
          <a:stretch>
            <a:fillRect/>
          </a:stretch>
        </p:blipFill>
        <p:spPr>
          <a:xfrm>
            <a:off x="3620816" y="1045631"/>
            <a:ext cx="4797968" cy="4938188"/>
          </a:xfrm>
          <a:prstGeom prst="rect">
            <a:avLst/>
          </a:prstGeom>
        </p:spPr>
      </p:pic>
    </p:spTree>
    <p:extLst>
      <p:ext uri="{BB962C8B-B14F-4D97-AF65-F5344CB8AC3E}">
        <p14:creationId xmlns:p14="http://schemas.microsoft.com/office/powerpoint/2010/main" val="2630463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1" name="Picture 10" descr="A green and red text on a black background&#10;&#10;Description automatically generated">
            <a:extLst>
              <a:ext uri="{FF2B5EF4-FFF2-40B4-BE49-F238E27FC236}">
                <a16:creationId xmlns:a16="http://schemas.microsoft.com/office/drawing/2014/main" id="{0B9D89B3-4710-D0C9-38D5-393813E37F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7243" y="1737359"/>
            <a:ext cx="5571948" cy="4485891"/>
          </a:xfrm>
          <a:prstGeom prst="rect">
            <a:avLst/>
          </a:prstGeom>
        </p:spPr>
      </p:pic>
    </p:spTree>
    <p:extLst>
      <p:ext uri="{BB962C8B-B14F-4D97-AF65-F5344CB8AC3E}">
        <p14:creationId xmlns:p14="http://schemas.microsoft.com/office/powerpoint/2010/main" val="50454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34B22C0-B9C3-AB33-E036-F58F1DD43359}"/>
                  </a:ext>
                </a:extLst>
              </p:cNvPr>
              <p:cNvSpPr txBox="1"/>
              <p:nvPr/>
            </p:nvSpPr>
            <p:spPr>
              <a:xfrm>
                <a:off x="777113" y="421914"/>
                <a:ext cx="10821354" cy="1595373"/>
              </a:xfrm>
              <a:prstGeom prst="rect">
                <a:avLst/>
              </a:prstGeom>
              <a:noFill/>
              <a:ln>
                <a:noFill/>
              </a:ln>
            </p:spPr>
            <p:txBody>
              <a:bodyPr wrap="square" rtlCol="0">
                <a:spAutoFit/>
              </a:bodyPr>
              <a:lstStyle/>
              <a:p>
                <a:pPr lvl="0" algn="just">
                  <a:buClr>
                    <a:srgbClr val="FC786A"/>
                  </a:buClr>
                </a:pPr>
                <a:r>
                  <a:rPr kumimoji="0" lang="vi-VN" sz="40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Bài toán: Hiệu của hai số là 150. Tỉ số của hai số đó là </a:t>
                </a:r>
                <a14:m>
                  <m:oMath xmlns:m="http://schemas.openxmlformats.org/officeDocument/2006/math">
                    <m:f>
                      <m:fPr>
                        <m:ctrlPr>
                          <a:rPr lang="vi-VN" sz="4000" b="1" i="1">
                            <a:solidFill>
                              <a:srgbClr val="002060"/>
                            </a:solidFill>
                            <a:latin typeface="Cambria Math" panose="02040503050406030204" pitchFamily="18" charset="0"/>
                            <a:ea typeface="Cambria" panose="02040503050406030204" pitchFamily="18" charset="0"/>
                          </a:rPr>
                        </m:ctrlPr>
                      </m:fPr>
                      <m:num>
                        <m:r>
                          <a:rPr lang="en-US" sz="4000" b="1" i="1" smtClean="0">
                            <a:solidFill>
                              <a:srgbClr val="002060"/>
                            </a:solidFill>
                            <a:latin typeface="Cambria Math" panose="02040503050406030204" pitchFamily="18" charset="0"/>
                            <a:ea typeface="Cambria" panose="02040503050406030204" pitchFamily="18" charset="0"/>
                          </a:rPr>
                          <m:t>𝟒</m:t>
                        </m:r>
                      </m:num>
                      <m:den>
                        <m:r>
                          <a:rPr lang="en-US" sz="4000" b="1" i="1" smtClean="0">
                            <a:solidFill>
                              <a:srgbClr val="002060"/>
                            </a:solidFill>
                            <a:latin typeface="Cambria Math" panose="02040503050406030204" pitchFamily="18" charset="0"/>
                            <a:ea typeface="Cambria" panose="02040503050406030204" pitchFamily="18" charset="0"/>
                          </a:rPr>
                          <m:t>𝟗</m:t>
                        </m:r>
                      </m:den>
                    </m:f>
                  </m:oMath>
                </a14:m>
                <a:r>
                  <a:rPr lang="vi-VN" sz="4000" b="1" dirty="0">
                    <a:solidFill>
                      <a:srgbClr val="002060"/>
                    </a:solidFill>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Tìm hai số đó.</a:t>
                </a:r>
                <a:endPar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17" name="TextBox 16">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777113" y="421914"/>
                <a:ext cx="10821354" cy="1595373"/>
              </a:xfrm>
              <a:prstGeom prst="rect">
                <a:avLst/>
              </a:prstGeom>
              <a:blipFill>
                <a:blip r:embed="rId4"/>
                <a:stretch>
                  <a:fillRect l="-1971" t="-6870" r="-3322" b="-6489"/>
                </a:stretch>
              </a:blipFill>
              <a:ln>
                <a:noFill/>
              </a:ln>
            </p:spPr>
            <p:txBody>
              <a:bodyPr/>
              <a:lstStyle/>
              <a:p>
                <a:r>
                  <a:rPr lang="en-US">
                    <a:noFill/>
                  </a:rPr>
                  <a:t> </a:t>
                </a:r>
              </a:p>
            </p:txBody>
          </p:sp>
        </mc:Fallback>
      </mc:AlternateContent>
      <p:sp>
        <p:nvSpPr>
          <p:cNvPr id="2" name="TextBox 2">
            <a:extLst>
              <a:ext uri="{FF2B5EF4-FFF2-40B4-BE49-F238E27FC236}">
                <a16:creationId xmlns:a16="http://schemas.microsoft.com/office/drawing/2014/main" id="{D6EE5909-B059-CD55-3FAC-926531038DDA}"/>
              </a:ext>
            </a:extLst>
          </p:cNvPr>
          <p:cNvSpPr txBox="1"/>
          <p:nvPr/>
        </p:nvSpPr>
        <p:spPr>
          <a:xfrm>
            <a:off x="93137" y="6045200"/>
            <a:ext cx="481426" cy="3803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pic>
        <p:nvPicPr>
          <p:cNvPr id="4" name="Picture 3"/>
          <p:cNvPicPr>
            <a:picLocks noChangeAspect="1"/>
          </p:cNvPicPr>
          <p:nvPr/>
        </p:nvPicPr>
        <p:blipFill>
          <a:blip r:embed="rId5"/>
          <a:stretch>
            <a:fillRect/>
          </a:stretch>
        </p:blipFill>
        <p:spPr>
          <a:xfrm>
            <a:off x="929391" y="3429000"/>
            <a:ext cx="9938478" cy="2492115"/>
          </a:xfrm>
          <a:prstGeom prst="rect">
            <a:avLst/>
          </a:prstGeom>
        </p:spPr>
      </p:pic>
      <p:sp>
        <p:nvSpPr>
          <p:cNvPr id="3" name="TextBox 2">
            <a:extLst>
              <a:ext uri="{FF2B5EF4-FFF2-40B4-BE49-F238E27FC236}">
                <a16:creationId xmlns:a16="http://schemas.microsoft.com/office/drawing/2014/main" id="{35B31469-9103-8389-E529-0BF07E54E3FC}"/>
              </a:ext>
            </a:extLst>
          </p:cNvPr>
          <p:cNvSpPr txBox="1"/>
          <p:nvPr/>
        </p:nvSpPr>
        <p:spPr>
          <a:xfrm>
            <a:off x="1798320" y="2397760"/>
            <a:ext cx="84023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C786A"/>
              </a:buClr>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Bài giải</a:t>
            </a:r>
          </a:p>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đề bài, ta có sơ đồ:</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Theo sơ đồ, hiệu số phần bằng nhau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9 – 4 = 5 (phần)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Giá trị của một phần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150 : 5 = 30</a:t>
            </a:r>
            <a:endPar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Số bé là:</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30 × 4 = 120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30 x 9 = 270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120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270</a:t>
            </a:r>
          </a:p>
        </p:txBody>
      </p:sp>
    </p:spTree>
    <p:extLst>
      <p:ext uri="{BB962C8B-B14F-4D97-AF65-F5344CB8AC3E}">
        <p14:creationId xmlns:p14="http://schemas.microsoft.com/office/powerpoint/2010/main" val="288224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1000"/>
                                        <p:tgtEl>
                                          <p:spTgt spid="10">
                                            <p:txEl>
                                              <p:pRg st="2" end="2"/>
                                            </p:txEl>
                                          </p:spTgt>
                                        </p:tgtEl>
                                      </p:cBhvr>
                                    </p:animEffect>
                                    <p:anim calcmode="lin" valueType="num">
                                      <p:cBhvr>
                                        <p:cTn id="2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barn(inVertical)">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barn(inVertical)">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animEffect transition="in" filter="barn(inVertical)">
                                      <p:cBhvr>
                                        <p:cTn id="41" dur="500"/>
                                        <p:tgtEl>
                                          <p:spTgt spid="10">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
                                            <p:txEl>
                                              <p:pRg st="6" end="6"/>
                                            </p:txEl>
                                          </p:spTgt>
                                        </p:tgtEl>
                                        <p:attrNameLst>
                                          <p:attrName>style.visibility</p:attrName>
                                        </p:attrNameLst>
                                      </p:cBhvr>
                                      <p:to>
                                        <p:strVal val="visible"/>
                                      </p:to>
                                    </p:set>
                                    <p:animEffect transition="in" filter="barn(inVertical)">
                                      <p:cBhvr>
                                        <p:cTn id="46" dur="500"/>
                                        <p:tgtEl>
                                          <p:spTgt spid="10">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0">
                                            <p:txEl>
                                              <p:pRg st="7" end="7"/>
                                            </p:txEl>
                                          </p:spTgt>
                                        </p:tgtEl>
                                        <p:attrNameLst>
                                          <p:attrName>style.visibility</p:attrName>
                                        </p:attrNameLst>
                                      </p:cBhvr>
                                      <p:to>
                                        <p:strVal val="visible"/>
                                      </p:to>
                                    </p:set>
                                    <p:animEffect transition="in" filter="circle(in)">
                                      <p:cBhvr>
                                        <p:cTn id="51" dur="2000"/>
                                        <p:tgtEl>
                                          <p:spTgt spid="10">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0">
                                            <p:txEl>
                                              <p:pRg st="8" end="8"/>
                                            </p:txEl>
                                          </p:spTgt>
                                        </p:tgtEl>
                                        <p:attrNameLst>
                                          <p:attrName>style.visibility</p:attrName>
                                        </p:attrNameLst>
                                      </p:cBhvr>
                                      <p:to>
                                        <p:strVal val="visible"/>
                                      </p:to>
                                    </p:set>
                                    <p:animEffect transition="in" filter="circle(in)">
                                      <p:cBhvr>
                                        <p:cTn id="56" dur="2000"/>
                                        <p:tgtEl>
                                          <p:spTgt spid="10">
                                            <p:txEl>
                                              <p:pRg st="8" end="8"/>
                                            </p:txEl>
                                          </p:spTgt>
                                        </p:tgtEl>
                                      </p:cBhvr>
                                    </p:animEffect>
                                  </p:childTnLst>
                                </p:cTn>
                              </p:par>
                              <p:par>
                                <p:cTn id="57" presetID="6" presetClass="entr" presetSubtype="16" fill="hold" nodeType="withEffect">
                                  <p:stCondLst>
                                    <p:cond delay="0"/>
                                  </p:stCondLst>
                                  <p:childTnLst>
                                    <p:set>
                                      <p:cBhvr>
                                        <p:cTn id="58" dur="1" fill="hold">
                                          <p:stCondLst>
                                            <p:cond delay="0"/>
                                          </p:stCondLst>
                                        </p:cTn>
                                        <p:tgtEl>
                                          <p:spTgt spid="10">
                                            <p:txEl>
                                              <p:pRg st="9" end="9"/>
                                            </p:txEl>
                                          </p:spTgt>
                                        </p:tgtEl>
                                        <p:attrNameLst>
                                          <p:attrName>style.visibility</p:attrName>
                                        </p:attrNameLst>
                                      </p:cBhvr>
                                      <p:to>
                                        <p:strVal val="visible"/>
                                      </p:to>
                                    </p:set>
                                    <p:animEffect transition="in" filter="circle(in)">
                                      <p:cBhvr>
                                        <p:cTn id="59" dur="20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grpSp>
      <p:sp>
        <p:nvSpPr>
          <p:cNvPr id="6" name="文本框 5"/>
          <p:cNvSpPr txBox="1"/>
          <p:nvPr/>
        </p:nvSpPr>
        <p:spPr>
          <a:xfrm>
            <a:off x="2789176" y="2419099"/>
            <a:ext cx="6613525" cy="1569660"/>
          </a:xfrm>
          <a:prstGeom prst="rect">
            <a:avLst/>
          </a:prstGeom>
          <a:noFill/>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5400">
                  <a:noFill/>
                </a:ln>
                <a:solidFill>
                  <a:prstClr val="white"/>
                </a:solidFill>
                <a:effectLst>
                  <a:outerShdw blurRad="38100" dist="38100" dir="2700000" algn="tl">
                    <a:srgbClr val="FD4A63">
                      <a:alpha val="43137"/>
                    </a:srgbClr>
                  </a:outerShdw>
                </a:effectLst>
                <a:uLnTx/>
                <a:uFillTx/>
                <a:latin typeface="Cambria" panose="02040503050406030204" pitchFamily="18" charset="0"/>
                <a:ea typeface="Cambria" panose="02040503050406030204" pitchFamily="18" charset="0"/>
                <a:cs typeface="思源黑体 CN Normal" panose="020B0400000000000000" charset="-122"/>
                <a:sym typeface="+mn-ea"/>
              </a:rPr>
              <a:t>TẠM BIỆT</a:t>
            </a:r>
            <a:endParaRPr kumimoji="0" lang="zh-CN" altLang="en-US" sz="9600" b="0" i="0" u="none" strike="noStrike" kern="1200" cap="none" spc="0" normalizeH="0" baseline="0" noProof="0" dirty="0">
              <a:ln w="25400">
                <a:noFill/>
              </a:ln>
              <a:solidFill>
                <a:prstClr val="white"/>
              </a:solidFill>
              <a:effectLst>
                <a:outerShdw blurRad="38100" dist="38100" dir="2700000" algn="tl">
                  <a:srgbClr val="F08A04">
                    <a:alpha val="43137"/>
                  </a:srgbClr>
                </a:outerShdw>
              </a:effectLst>
              <a:uLnTx/>
              <a:uFillTx/>
              <a:latin typeface="Cambria" panose="02040503050406030204" pitchFamily="18" charset="0"/>
              <a:ea typeface="思源黑体 CN Bold" panose="020B0800000000000000" charset="-122"/>
              <a:cs typeface="思源黑体 CN Normal" panose="020B0400000000000000" charset="-122"/>
              <a:sym typeface="+mn-ea"/>
            </a:endParaRPr>
          </a:p>
        </p:txBody>
      </p:sp>
      <p:pic>
        <p:nvPicPr>
          <p:cNvPr id="11" name="图片 10"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cxnSp>
        <p:nvCxnSpPr>
          <p:cNvPr id="33" name="直接连接符 32"/>
          <p:cNvCxnSpPr/>
          <p:nvPr/>
        </p:nvCxnSpPr>
        <p:spPr>
          <a:xfrm>
            <a:off x="2520315" y="4177030"/>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2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sp>
        <p:nvSpPr>
          <p:cNvPr id="2" name="TextBox 1">
            <a:extLst>
              <a:ext uri="{FF2B5EF4-FFF2-40B4-BE49-F238E27FC236}">
                <a16:creationId xmlns:a16="http://schemas.microsoft.com/office/drawing/2014/main" id="{A6040AA9-BA3D-6B93-3B13-78EFB69AC50C}"/>
              </a:ext>
            </a:extLst>
          </p:cNvPr>
          <p:cNvSpPr txBox="1"/>
          <p:nvPr/>
        </p:nvSpPr>
        <p:spPr>
          <a:xfrm>
            <a:off x="2819400" y="2524125"/>
            <a:ext cx="65913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giải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biết</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tỉ</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thể</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tiến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theo</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bước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98310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Folded Corner 3">
            <a:extLst>
              <a:ext uri="{FF2B5EF4-FFF2-40B4-BE49-F238E27FC236}">
                <a16:creationId xmlns:a16="http://schemas.microsoft.com/office/drawing/2014/main" id="{FA7EF3A1-5A28-3A24-F8F6-973A0E746683}"/>
              </a:ext>
            </a:extLst>
          </p:cNvPr>
          <p:cNvSpPr/>
          <p:nvPr/>
        </p:nvSpPr>
        <p:spPr bwMode="auto">
          <a:xfrm>
            <a:off x="2514600" y="1219200"/>
            <a:ext cx="7772400" cy="3810000"/>
          </a:xfrm>
          <a:prstGeom prst="foldedCorner">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a:ln>
                  <a:noFill/>
                </a:ln>
                <a:solidFill>
                  <a:srgbClr val="0033CC"/>
                </a:solidFill>
                <a:effectLst/>
                <a:uLnTx/>
                <a:uFillTx/>
                <a:latin typeface="Arial"/>
                <a:ea typeface="+mn-ea"/>
                <a:cs typeface="+mn-cs"/>
              </a:rPr>
              <a:t>Khi </a:t>
            </a:r>
            <a:r>
              <a:rPr kumimoji="0" lang="en-US" sz="2800" b="0" i="0" u="none" strike="noStrike" kern="1200" cap="none" spc="0" normalizeH="0" baseline="0" noProof="0" dirty="0" err="1">
                <a:ln>
                  <a:noFill/>
                </a:ln>
                <a:solidFill>
                  <a:srgbClr val="0033CC"/>
                </a:solidFill>
                <a:effectLst/>
                <a:uLnTx/>
                <a:uFillTx/>
                <a:latin typeface="Arial"/>
                <a:ea typeface="+mn-ea"/>
                <a:cs typeface="+mn-cs"/>
              </a:rPr>
              <a:t>giải</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bài</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toán</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Tìm</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hai</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số</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khi</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biết</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hiệu</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và</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tỉ</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số</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của</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hai</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số</a:t>
            </a:r>
            <a:r>
              <a:rPr kumimoji="0" lang="en-US" sz="2800" b="0" i="0" u="none" strike="noStrike" kern="1200" cap="none" spc="0" normalizeH="0" baseline="0" noProof="0" dirty="0">
                <a:ln>
                  <a:noFill/>
                </a:ln>
                <a:solidFill>
                  <a:srgbClr val="FF0000"/>
                </a:solidFill>
                <a:effectLst/>
                <a:uLnTx/>
                <a:uFillTx/>
                <a:latin typeface="Arial"/>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a:ea typeface="+mn-ea"/>
                <a:cs typeface="+mn-cs"/>
              </a:rPr>
              <a:t>đó</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a:ln>
                  <a:noFill/>
                </a:ln>
                <a:solidFill>
                  <a:srgbClr val="0033CC"/>
                </a:solidFill>
                <a:effectLst/>
                <a:uLnTx/>
                <a:uFillTx/>
                <a:latin typeface="Arial"/>
                <a:ea typeface="+mn-ea"/>
                <a:cs typeface="+mn-cs"/>
              </a:rPr>
              <a:t>ta </a:t>
            </a:r>
            <a:r>
              <a:rPr kumimoji="0" lang="en-US" sz="2800" b="0" i="0" u="none" strike="noStrike" kern="1200" cap="none" spc="0" normalizeH="0" baseline="0" noProof="0" dirty="0" err="1">
                <a:ln>
                  <a:noFill/>
                </a:ln>
                <a:solidFill>
                  <a:srgbClr val="0033CC"/>
                </a:solidFill>
                <a:effectLst/>
                <a:uLnTx/>
                <a:uFillTx/>
                <a:latin typeface="Arial"/>
                <a:ea typeface="+mn-ea"/>
                <a:cs typeface="+mn-cs"/>
              </a:rPr>
              <a:t>có</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thể</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tiến</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hành</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các</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bước</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sau</a:t>
            </a:r>
            <a:r>
              <a:rPr kumimoji="0" lang="en-US" sz="2800" b="0" i="0" u="none" strike="noStrike" kern="1200" cap="none" spc="0" normalizeH="0" baseline="0" noProof="0" dirty="0">
                <a:ln>
                  <a:noFill/>
                </a:ln>
                <a:solidFill>
                  <a:srgbClr val="0033CC"/>
                </a:solidFill>
                <a:effectLst/>
                <a:uLnTx/>
                <a:uFillTx/>
                <a:latin typeface="Arial"/>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Bước</a:t>
            </a:r>
            <a:r>
              <a:rPr kumimoji="0" lang="en-US" sz="2800" b="0" i="0" u="none" strike="noStrike" kern="1200" cap="none" spc="0" normalizeH="0" baseline="0" noProof="0" dirty="0">
                <a:ln>
                  <a:noFill/>
                </a:ln>
                <a:solidFill>
                  <a:srgbClr val="0033CC"/>
                </a:solidFill>
                <a:effectLst/>
                <a:uLnTx/>
                <a:uFillTx/>
                <a:latin typeface="Arial"/>
                <a:ea typeface="+mn-ea"/>
                <a:cs typeface="+mn-cs"/>
              </a:rPr>
              <a:t> 1: </a:t>
            </a:r>
            <a:r>
              <a:rPr kumimoji="0" lang="en-US" sz="2800" b="0" i="0" u="none" strike="noStrike" kern="1200" cap="none" spc="0" normalizeH="0" baseline="0" noProof="0" dirty="0" err="1">
                <a:ln>
                  <a:noFill/>
                </a:ln>
                <a:solidFill>
                  <a:srgbClr val="0033CC"/>
                </a:solidFill>
                <a:effectLst/>
                <a:uLnTx/>
                <a:uFillTx/>
                <a:latin typeface="Arial"/>
                <a:ea typeface="+mn-ea"/>
                <a:cs typeface="+mn-cs"/>
              </a:rPr>
              <a:t>Vẽ</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sơ</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đồ</a:t>
            </a:r>
            <a:endParaRPr kumimoji="0" lang="en-US" sz="2800" b="0" i="0" u="none" strike="noStrike" kern="1200" cap="none" spc="0" normalizeH="0" baseline="0" noProof="0" dirty="0">
              <a:ln>
                <a:noFill/>
              </a:ln>
              <a:solidFill>
                <a:srgbClr val="0033CC"/>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Bước</a:t>
            </a:r>
            <a:r>
              <a:rPr kumimoji="0" lang="en-US" sz="2800" b="0" i="0" u="none" strike="noStrike" kern="1200" cap="none" spc="0" normalizeH="0" baseline="0" noProof="0" dirty="0">
                <a:ln>
                  <a:noFill/>
                </a:ln>
                <a:solidFill>
                  <a:srgbClr val="0033CC"/>
                </a:solidFill>
                <a:effectLst/>
                <a:uLnTx/>
                <a:uFillTx/>
                <a:latin typeface="Arial"/>
                <a:ea typeface="+mn-ea"/>
                <a:cs typeface="+mn-cs"/>
              </a:rPr>
              <a:t> 2: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Tìm</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hiệu</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số</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phần</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bằng</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nhau</a:t>
            </a:r>
            <a:endParaRPr kumimoji="0" lang="en-US" sz="2800" b="0" i="0" u="none" strike="noStrike" kern="1200" cap="none" spc="0" normalizeH="0" baseline="0" noProof="0" dirty="0">
              <a:ln>
                <a:noFill/>
              </a:ln>
              <a:solidFill>
                <a:srgbClr val="0033CC"/>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Bước</a:t>
            </a:r>
            <a:r>
              <a:rPr kumimoji="0" lang="en-US" sz="2800" b="0" i="0" u="none" strike="noStrike" kern="1200" cap="none" spc="0" normalizeH="0" baseline="0" noProof="0" dirty="0">
                <a:ln>
                  <a:noFill/>
                </a:ln>
                <a:solidFill>
                  <a:srgbClr val="0033CC"/>
                </a:solidFill>
                <a:effectLst/>
                <a:uLnTx/>
                <a:uFillTx/>
                <a:latin typeface="Arial"/>
                <a:ea typeface="+mn-ea"/>
                <a:cs typeface="+mn-cs"/>
              </a:rPr>
              <a:t> 3: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Tìm</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số</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bé</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Bước</a:t>
            </a:r>
            <a:r>
              <a:rPr kumimoji="0" lang="en-US" sz="2800" b="0" i="0" u="none" strike="noStrike" kern="1200" cap="none" spc="0" normalizeH="0" baseline="0" noProof="0" dirty="0">
                <a:ln>
                  <a:noFill/>
                </a:ln>
                <a:solidFill>
                  <a:srgbClr val="0033CC"/>
                </a:solidFill>
                <a:effectLst/>
                <a:uLnTx/>
                <a:uFillTx/>
                <a:latin typeface="Arial"/>
                <a:ea typeface="+mn-ea"/>
                <a:cs typeface="+mn-cs"/>
              </a:rPr>
              <a:t> 4: </a:t>
            </a:r>
            <a:r>
              <a:rPr kumimoji="0" lang="en-US" sz="2800" b="0" i="0" u="none" strike="noStrike" kern="1200" cap="none" spc="0" normalizeH="0" baseline="0" noProof="0" dirty="0" err="1">
                <a:ln>
                  <a:noFill/>
                </a:ln>
                <a:solidFill>
                  <a:srgbClr val="0033CC"/>
                </a:solidFill>
                <a:effectLst/>
                <a:uLnTx/>
                <a:uFillTx/>
                <a:latin typeface="Arial"/>
                <a:ea typeface="+mn-ea"/>
                <a:cs typeface="+mn-cs"/>
              </a:rPr>
              <a:t>Tìm</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số</a:t>
            </a:r>
            <a:r>
              <a:rPr kumimoji="0" lang="en-US" sz="2800" b="0" i="0" u="none" strike="noStrike" kern="1200" cap="none" spc="0" normalizeH="0" baseline="0" noProof="0" dirty="0">
                <a:ln>
                  <a:noFill/>
                </a:ln>
                <a:solidFill>
                  <a:srgbClr val="0033CC"/>
                </a:solidFill>
                <a:effectLst/>
                <a:uLnTx/>
                <a:uFillTx/>
                <a:latin typeface="Arial"/>
                <a:ea typeface="+mn-ea"/>
                <a:cs typeface="+mn-cs"/>
              </a:rPr>
              <a:t> </a:t>
            </a:r>
            <a:r>
              <a:rPr kumimoji="0" lang="en-US" sz="2800" b="0" i="0" u="none" strike="noStrike" kern="1200" cap="none" spc="0" normalizeH="0" baseline="0" noProof="0" dirty="0" err="1">
                <a:ln>
                  <a:noFill/>
                </a:ln>
                <a:solidFill>
                  <a:srgbClr val="0033CC"/>
                </a:solidFill>
                <a:effectLst/>
                <a:uLnTx/>
                <a:uFillTx/>
                <a:latin typeface="Arial"/>
                <a:ea typeface="+mn-ea"/>
                <a:cs typeface="+mn-cs"/>
              </a:rPr>
              <a:t>lớn</a:t>
            </a:r>
            <a:endParaRPr kumimoji="0" lang="en-US" sz="2800" b="0" i="0" u="none" strike="noStrike" kern="1200" cap="none" spc="0" normalizeH="0" baseline="0" noProof="0" dirty="0">
              <a:ln>
                <a:noFill/>
              </a:ln>
              <a:solidFill>
                <a:srgbClr val="0033CC"/>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Lưu</a:t>
            </a:r>
            <a:r>
              <a:rPr kumimoji="0" lang="en-US" sz="2800" b="0" i="0" u="none" strike="noStrike" kern="1200" cap="none" spc="0" normalizeH="0" baseline="0" noProof="0" dirty="0">
                <a:ln>
                  <a:noFill/>
                </a:ln>
                <a:solidFill>
                  <a:srgbClr val="000000"/>
                </a:solidFill>
                <a:effectLst/>
                <a:uLnTx/>
                <a:uFillTx/>
                <a:latin typeface="Arial"/>
                <a:ea typeface="+mn-ea"/>
                <a:cs typeface="+mn-cs"/>
              </a:rPr>
              <a:t> ý: </a:t>
            </a:r>
            <a:r>
              <a:rPr kumimoji="0" lang="en-US" sz="2800" b="0" i="0" u="none" strike="noStrike" kern="1200" cap="none" spc="0" normalizeH="0" baseline="0" noProof="0" dirty="0" err="1">
                <a:ln>
                  <a:noFill/>
                </a:ln>
                <a:solidFill>
                  <a:srgbClr val="000000"/>
                </a:solidFill>
                <a:effectLst/>
                <a:uLnTx/>
                <a:uFillTx/>
                <a:latin typeface="Arial"/>
                <a:ea typeface="+mn-ea"/>
                <a:cs typeface="+mn-cs"/>
              </a:rPr>
              <a:t>Có</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thể</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tìm</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lớn</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trước</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bé</a:t>
            </a:r>
            <a:r>
              <a:rPr kumimoji="0" lang="en-US" sz="28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Right Arrow 8">
            <a:extLst>
              <a:ext uri="{FF2B5EF4-FFF2-40B4-BE49-F238E27FC236}">
                <a16:creationId xmlns:a16="http://schemas.microsoft.com/office/drawing/2014/main" id="{A0D846A9-16D8-8178-276A-77DC7635D777}"/>
              </a:ext>
            </a:extLst>
          </p:cNvPr>
          <p:cNvSpPr>
            <a:spLocks noChangeArrowheads="1"/>
          </p:cNvSpPr>
          <p:nvPr/>
        </p:nvSpPr>
        <p:spPr bwMode="auto">
          <a:xfrm>
            <a:off x="2759075" y="2724150"/>
            <a:ext cx="304800" cy="1524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ight Arrow 9">
            <a:extLst>
              <a:ext uri="{FF2B5EF4-FFF2-40B4-BE49-F238E27FC236}">
                <a16:creationId xmlns:a16="http://schemas.microsoft.com/office/drawing/2014/main" id="{34ECC166-2E86-4C55-08C5-15B06EBBB630}"/>
              </a:ext>
            </a:extLst>
          </p:cNvPr>
          <p:cNvSpPr>
            <a:spLocks noChangeArrowheads="1"/>
          </p:cNvSpPr>
          <p:nvPr/>
        </p:nvSpPr>
        <p:spPr bwMode="auto">
          <a:xfrm>
            <a:off x="2767013" y="3143250"/>
            <a:ext cx="304800" cy="1524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ight Arrow 10">
            <a:extLst>
              <a:ext uri="{FF2B5EF4-FFF2-40B4-BE49-F238E27FC236}">
                <a16:creationId xmlns:a16="http://schemas.microsoft.com/office/drawing/2014/main" id="{AA25C831-0351-C95E-8752-E3A6A5F4FD92}"/>
              </a:ext>
            </a:extLst>
          </p:cNvPr>
          <p:cNvSpPr>
            <a:spLocks noChangeArrowheads="1"/>
          </p:cNvSpPr>
          <p:nvPr/>
        </p:nvSpPr>
        <p:spPr bwMode="auto">
          <a:xfrm>
            <a:off x="2759075" y="3581400"/>
            <a:ext cx="304800" cy="1524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ight Arrow 11">
            <a:extLst>
              <a:ext uri="{FF2B5EF4-FFF2-40B4-BE49-F238E27FC236}">
                <a16:creationId xmlns:a16="http://schemas.microsoft.com/office/drawing/2014/main" id="{34CF31EB-3BB3-1059-29B0-2290509419A0}"/>
              </a:ext>
            </a:extLst>
          </p:cNvPr>
          <p:cNvSpPr>
            <a:spLocks noChangeArrowheads="1"/>
          </p:cNvSpPr>
          <p:nvPr/>
        </p:nvSpPr>
        <p:spPr bwMode="auto">
          <a:xfrm>
            <a:off x="2759075" y="4000500"/>
            <a:ext cx="304800" cy="1524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7245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4"/>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23" name="组合 22"/>
              <p:cNvGrpSpPr/>
              <p:nvPr/>
            </p:nvGrpSpPr>
            <p:grpSpPr>
              <a:xfrm>
                <a:off x="4196" y="0"/>
                <a:ext cx="577" cy="1291"/>
                <a:chOff x="2851" y="8"/>
                <a:chExt cx="610" cy="1365"/>
              </a:xfrm>
            </p:grpSpPr>
            <p:sp>
              <p:nvSpPr>
                <p:cNvPr id="21" name="矩形 20"/>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nvGrpSpPr>
              <p:cNvPr id="24" name="组合 23"/>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grpSp>
      <p:pic>
        <p:nvPicPr>
          <p:cNvPr id="8" name="图片 7" descr="588ku_8fce8f2a752e40fcc7345577636406eb_12548673"/>
          <p:cNvPicPr>
            <a:picLocks noChangeAspect="1"/>
          </p:cNvPicPr>
          <p:nvPr/>
        </p:nvPicPr>
        <p:blipFill>
          <a:blip r:embed="rId5"/>
          <a:srcRect t="7698" r="7698" b="12538"/>
          <a:stretch>
            <a:fillRect/>
          </a:stretch>
        </p:blipFill>
        <p:spPr>
          <a:xfrm>
            <a:off x="9592310" y="4518660"/>
            <a:ext cx="2482215" cy="2145030"/>
          </a:xfrm>
          <a:prstGeom prst="rect">
            <a:avLst/>
          </a:prstGeom>
        </p:spPr>
      </p:pic>
      <p:pic>
        <p:nvPicPr>
          <p:cNvPr id="9" name="图片 8" descr="千库网_彩色美术画笔_元素编号12899755"/>
          <p:cNvPicPr>
            <a:picLocks noChangeAspect="1"/>
          </p:cNvPicPr>
          <p:nvPr/>
        </p:nvPicPr>
        <p:blipFill>
          <a:blip r:embed="rId6"/>
          <a:srcRect l="16964" r="25281" b="4906"/>
          <a:stretch>
            <a:fillRect/>
          </a:stretch>
        </p:blipFill>
        <p:spPr>
          <a:xfrm>
            <a:off x="641985" y="4572635"/>
            <a:ext cx="1236980" cy="2037080"/>
          </a:xfrm>
          <a:prstGeom prst="rect">
            <a:avLst/>
          </a:prstGeom>
        </p:spPr>
      </p:pic>
      <p:sp>
        <p:nvSpPr>
          <p:cNvPr id="31" name="等腰三角形 30"/>
          <p:cNvSpPr/>
          <p:nvPr/>
        </p:nvSpPr>
        <p:spPr>
          <a:xfrm>
            <a:off x="2516505" y="6261735"/>
            <a:ext cx="347980" cy="347980"/>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nvGrpSpPr>
          <p:cNvPr id="36" name="组合 35"/>
          <p:cNvGrpSpPr/>
          <p:nvPr/>
        </p:nvGrpSpPr>
        <p:grpSpPr>
          <a:xfrm>
            <a:off x="727710" y="131445"/>
            <a:ext cx="10490200" cy="5297805"/>
            <a:chOff x="1146" y="207"/>
            <a:chExt cx="16520" cy="8343"/>
          </a:xfrm>
        </p:grpSpPr>
        <p:sp>
          <p:nvSpPr>
            <p:cNvPr id="27" name="椭圆 26"/>
            <p:cNvSpPr/>
            <p:nvPr/>
          </p:nvSpPr>
          <p:spPr>
            <a:xfrm>
              <a:off x="2410" y="6567"/>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cxnSp>
        <p:nvCxnSpPr>
          <p:cNvPr id="33" name="直接连接符 32"/>
          <p:cNvCxnSpPr/>
          <p:nvPr/>
        </p:nvCxnSpPr>
        <p:spPr>
          <a:xfrm>
            <a:off x="2516505" y="4572635"/>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87FFA57-D189-9DF2-AD84-F5F22F08047B}"/>
              </a:ext>
            </a:extLst>
          </p:cNvPr>
          <p:cNvPicPr>
            <a:picLocks noChangeAspect="1"/>
          </p:cNvPicPr>
          <p:nvPr/>
        </p:nvPicPr>
        <p:blipFill>
          <a:blip r:embed="rId7"/>
          <a:stretch>
            <a:fillRect/>
          </a:stretch>
        </p:blipFill>
        <p:spPr>
          <a:xfrm>
            <a:off x="4677816" y="1216872"/>
            <a:ext cx="2341067" cy="957155"/>
          </a:xfrm>
          <a:prstGeom prst="rect">
            <a:avLst/>
          </a:prstGeom>
        </p:spPr>
      </p:pic>
      <p:pic>
        <p:nvPicPr>
          <p:cNvPr id="11" name="Picture 10">
            <a:extLst>
              <a:ext uri="{FF2B5EF4-FFF2-40B4-BE49-F238E27FC236}">
                <a16:creationId xmlns:a16="http://schemas.microsoft.com/office/drawing/2014/main" id="{FD6DBD73-4860-0AA4-D512-5CB065E7A0FE}"/>
              </a:ext>
            </a:extLst>
          </p:cNvPr>
          <p:cNvPicPr>
            <a:picLocks noChangeAspect="1"/>
          </p:cNvPicPr>
          <p:nvPr/>
        </p:nvPicPr>
        <p:blipFill>
          <a:blip r:embed="rId8"/>
          <a:stretch>
            <a:fillRect/>
          </a:stretch>
        </p:blipFill>
        <p:spPr>
          <a:xfrm>
            <a:off x="1731266" y="2375081"/>
            <a:ext cx="8748518" cy="1688738"/>
          </a:xfrm>
          <a:prstGeom prst="rect">
            <a:avLst/>
          </a:prstGeom>
        </p:spPr>
      </p:pic>
      <p:sp>
        <p:nvSpPr>
          <p:cNvPr id="12" name="Rectangle: Rounded Corners 16">
            <a:extLst>
              <a:ext uri="{FF2B5EF4-FFF2-40B4-BE49-F238E27FC236}">
                <a16:creationId xmlns:a16="http://schemas.microsoft.com/office/drawing/2014/main" id="{372B3139-1BCA-A186-BA04-89A64F0EB5E0}"/>
              </a:ext>
            </a:extLst>
          </p:cNvPr>
          <p:cNvSpPr/>
          <p:nvPr/>
        </p:nvSpPr>
        <p:spPr>
          <a:xfrm>
            <a:off x="1544172" y="1404215"/>
            <a:ext cx="1380004" cy="813131"/>
          </a:xfrm>
          <a:custGeom>
            <a:avLst/>
            <a:gdLst>
              <a:gd name="connsiteX0" fmla="*/ 0 w 1380004"/>
              <a:gd name="connsiteY0" fmla="*/ 135525 h 813131"/>
              <a:gd name="connsiteX1" fmla="*/ 135525 w 1380004"/>
              <a:gd name="connsiteY1" fmla="*/ 0 h 813131"/>
              <a:gd name="connsiteX2" fmla="*/ 1244479 w 1380004"/>
              <a:gd name="connsiteY2" fmla="*/ 0 h 813131"/>
              <a:gd name="connsiteX3" fmla="*/ 1380004 w 1380004"/>
              <a:gd name="connsiteY3" fmla="*/ 135525 h 813131"/>
              <a:gd name="connsiteX4" fmla="*/ 1380004 w 1380004"/>
              <a:gd name="connsiteY4" fmla="*/ 677606 h 813131"/>
              <a:gd name="connsiteX5" fmla="*/ 1244479 w 1380004"/>
              <a:gd name="connsiteY5" fmla="*/ 813131 h 813131"/>
              <a:gd name="connsiteX6" fmla="*/ 135525 w 1380004"/>
              <a:gd name="connsiteY6" fmla="*/ 813131 h 813131"/>
              <a:gd name="connsiteX7" fmla="*/ 0 w 1380004"/>
              <a:gd name="connsiteY7" fmla="*/ 677606 h 813131"/>
              <a:gd name="connsiteX8" fmla="*/ 0 w 1380004"/>
              <a:gd name="connsiteY8" fmla="*/ 135525 h 813131"/>
              <a:gd name="connsiteX0" fmla="*/ 0 w 1380004"/>
              <a:gd name="connsiteY0" fmla="*/ 135525 h 813131"/>
              <a:gd name="connsiteX1" fmla="*/ 135525 w 1380004"/>
              <a:gd name="connsiteY1" fmla="*/ 0 h 813131"/>
              <a:gd name="connsiteX2" fmla="*/ 1244479 w 1380004"/>
              <a:gd name="connsiteY2" fmla="*/ 0 h 813131"/>
              <a:gd name="connsiteX3" fmla="*/ 1380004 w 1380004"/>
              <a:gd name="connsiteY3" fmla="*/ 135525 h 813131"/>
              <a:gd name="connsiteX4" fmla="*/ 1380004 w 1380004"/>
              <a:gd name="connsiteY4" fmla="*/ 677606 h 813131"/>
              <a:gd name="connsiteX5" fmla="*/ 1244479 w 1380004"/>
              <a:gd name="connsiteY5" fmla="*/ 813131 h 813131"/>
              <a:gd name="connsiteX6" fmla="*/ 135525 w 1380004"/>
              <a:gd name="connsiteY6" fmla="*/ 813131 h 813131"/>
              <a:gd name="connsiteX7" fmla="*/ 0 w 1380004"/>
              <a:gd name="connsiteY7" fmla="*/ 677606 h 813131"/>
              <a:gd name="connsiteX8" fmla="*/ 0 w 1380004"/>
              <a:gd name="connsiteY8" fmla="*/ 135525 h 81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004" h="813131" fill="none" extrusionOk="0">
                <a:moveTo>
                  <a:pt x="0" y="135525"/>
                </a:moveTo>
                <a:cubicBezTo>
                  <a:pt x="-17574" y="53328"/>
                  <a:pt x="70230" y="10875"/>
                  <a:pt x="135525" y="0"/>
                </a:cubicBezTo>
                <a:cubicBezTo>
                  <a:pt x="610772" y="-24382"/>
                  <a:pt x="879969" y="-63200"/>
                  <a:pt x="1244479" y="0"/>
                </a:cubicBezTo>
                <a:cubicBezTo>
                  <a:pt x="1306004" y="-4177"/>
                  <a:pt x="1388328" y="49584"/>
                  <a:pt x="1380004" y="135525"/>
                </a:cubicBezTo>
                <a:cubicBezTo>
                  <a:pt x="1416800" y="297385"/>
                  <a:pt x="1434111" y="458854"/>
                  <a:pt x="1380004" y="677606"/>
                </a:cubicBezTo>
                <a:cubicBezTo>
                  <a:pt x="1369605" y="747363"/>
                  <a:pt x="1317295" y="803737"/>
                  <a:pt x="1244479" y="813131"/>
                </a:cubicBezTo>
                <a:cubicBezTo>
                  <a:pt x="865352" y="692883"/>
                  <a:pt x="442931" y="821271"/>
                  <a:pt x="135525" y="813131"/>
                </a:cubicBezTo>
                <a:cubicBezTo>
                  <a:pt x="55690" y="815626"/>
                  <a:pt x="-2702" y="764773"/>
                  <a:pt x="0" y="677606"/>
                </a:cubicBezTo>
                <a:cubicBezTo>
                  <a:pt x="-35290" y="415426"/>
                  <a:pt x="-18810" y="198966"/>
                  <a:pt x="0" y="135525"/>
                </a:cubicBezTo>
                <a:close/>
              </a:path>
              <a:path w="1380004" h="813131" stroke="0" extrusionOk="0">
                <a:moveTo>
                  <a:pt x="0" y="135525"/>
                </a:moveTo>
                <a:cubicBezTo>
                  <a:pt x="-6291" y="40628"/>
                  <a:pt x="61918" y="-13312"/>
                  <a:pt x="135525" y="0"/>
                </a:cubicBezTo>
                <a:cubicBezTo>
                  <a:pt x="418813" y="-31914"/>
                  <a:pt x="990512" y="85580"/>
                  <a:pt x="1244479" y="0"/>
                </a:cubicBezTo>
                <a:cubicBezTo>
                  <a:pt x="1330318" y="-14771"/>
                  <a:pt x="1372197" y="65451"/>
                  <a:pt x="1380004" y="135525"/>
                </a:cubicBezTo>
                <a:cubicBezTo>
                  <a:pt x="1405878" y="284707"/>
                  <a:pt x="1392922" y="485212"/>
                  <a:pt x="1380004" y="677606"/>
                </a:cubicBezTo>
                <a:cubicBezTo>
                  <a:pt x="1390273" y="755754"/>
                  <a:pt x="1319046" y="799013"/>
                  <a:pt x="1244479" y="813131"/>
                </a:cubicBezTo>
                <a:cubicBezTo>
                  <a:pt x="956948" y="887452"/>
                  <a:pt x="479744" y="928651"/>
                  <a:pt x="135525" y="813131"/>
                </a:cubicBezTo>
                <a:cubicBezTo>
                  <a:pt x="61127" y="817529"/>
                  <a:pt x="10980" y="743631"/>
                  <a:pt x="0" y="677606"/>
                </a:cubicBezTo>
                <a:cubicBezTo>
                  <a:pt x="25705" y="586924"/>
                  <a:pt x="-24918" y="366362"/>
                  <a:pt x="0" y="135525"/>
                </a:cubicBezTo>
                <a:close/>
              </a:path>
              <a:path w="1380004" h="813131" fill="none" stroke="0" extrusionOk="0">
                <a:moveTo>
                  <a:pt x="0" y="135525"/>
                </a:moveTo>
                <a:cubicBezTo>
                  <a:pt x="-10648" y="53693"/>
                  <a:pt x="63600" y="698"/>
                  <a:pt x="135525" y="0"/>
                </a:cubicBezTo>
                <a:cubicBezTo>
                  <a:pt x="617957" y="-66460"/>
                  <a:pt x="888818" y="-66481"/>
                  <a:pt x="1244479" y="0"/>
                </a:cubicBezTo>
                <a:cubicBezTo>
                  <a:pt x="1313112" y="-5180"/>
                  <a:pt x="1375488" y="59641"/>
                  <a:pt x="1380004" y="135525"/>
                </a:cubicBezTo>
                <a:cubicBezTo>
                  <a:pt x="1415486" y="293135"/>
                  <a:pt x="1410214" y="473661"/>
                  <a:pt x="1380004" y="677606"/>
                </a:cubicBezTo>
                <a:cubicBezTo>
                  <a:pt x="1374757" y="752003"/>
                  <a:pt x="1317875" y="808038"/>
                  <a:pt x="1244479" y="813131"/>
                </a:cubicBezTo>
                <a:cubicBezTo>
                  <a:pt x="856086" y="757737"/>
                  <a:pt x="409133" y="775758"/>
                  <a:pt x="135525" y="813131"/>
                </a:cubicBezTo>
                <a:cubicBezTo>
                  <a:pt x="57964" y="818069"/>
                  <a:pt x="10069" y="758867"/>
                  <a:pt x="0" y="677606"/>
                </a:cubicBezTo>
                <a:cubicBezTo>
                  <a:pt x="-39976" y="416231"/>
                  <a:pt x="-11091" y="196952"/>
                  <a:pt x="0" y="135525"/>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1380004"/>
                      <a:gd name="connsiteY0" fmla="*/ 135525 h 813131"/>
                      <a:gd name="connsiteX1" fmla="*/ 135525 w 1380004"/>
                      <a:gd name="connsiteY1" fmla="*/ 0 h 813131"/>
                      <a:gd name="connsiteX2" fmla="*/ 1244479 w 1380004"/>
                      <a:gd name="connsiteY2" fmla="*/ 0 h 813131"/>
                      <a:gd name="connsiteX3" fmla="*/ 1380004 w 1380004"/>
                      <a:gd name="connsiteY3" fmla="*/ 135525 h 813131"/>
                      <a:gd name="connsiteX4" fmla="*/ 1380004 w 1380004"/>
                      <a:gd name="connsiteY4" fmla="*/ 677606 h 813131"/>
                      <a:gd name="connsiteX5" fmla="*/ 1244479 w 1380004"/>
                      <a:gd name="connsiteY5" fmla="*/ 813131 h 813131"/>
                      <a:gd name="connsiteX6" fmla="*/ 135525 w 1380004"/>
                      <a:gd name="connsiteY6" fmla="*/ 813131 h 813131"/>
                      <a:gd name="connsiteX7" fmla="*/ 0 w 1380004"/>
                      <a:gd name="connsiteY7" fmla="*/ 677606 h 813131"/>
                      <a:gd name="connsiteX8" fmla="*/ 0 w 1380004"/>
                      <a:gd name="connsiteY8" fmla="*/ 135525 h 81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004" h="813131" fill="none" extrusionOk="0">
                        <a:moveTo>
                          <a:pt x="0" y="135525"/>
                        </a:moveTo>
                        <a:cubicBezTo>
                          <a:pt x="-7846" y="57396"/>
                          <a:pt x="68521" y="8929"/>
                          <a:pt x="135525" y="0"/>
                        </a:cubicBezTo>
                        <a:cubicBezTo>
                          <a:pt x="593642" y="-21716"/>
                          <a:pt x="882640" y="-72959"/>
                          <a:pt x="1244479" y="0"/>
                        </a:cubicBezTo>
                        <a:cubicBezTo>
                          <a:pt x="1313322" y="-1883"/>
                          <a:pt x="1381504" y="58678"/>
                          <a:pt x="1380004" y="135525"/>
                        </a:cubicBezTo>
                        <a:cubicBezTo>
                          <a:pt x="1409556" y="288393"/>
                          <a:pt x="1414183" y="474620"/>
                          <a:pt x="1380004" y="677606"/>
                        </a:cubicBezTo>
                        <a:cubicBezTo>
                          <a:pt x="1372115" y="748592"/>
                          <a:pt x="1318453" y="809090"/>
                          <a:pt x="1244479" y="813131"/>
                        </a:cubicBezTo>
                        <a:cubicBezTo>
                          <a:pt x="854214" y="728095"/>
                          <a:pt x="413054" y="806851"/>
                          <a:pt x="135525" y="813131"/>
                        </a:cubicBezTo>
                        <a:cubicBezTo>
                          <a:pt x="58174" y="814383"/>
                          <a:pt x="-2354" y="763187"/>
                          <a:pt x="0" y="677606"/>
                        </a:cubicBezTo>
                        <a:cubicBezTo>
                          <a:pt x="-30954" y="419886"/>
                          <a:pt x="-13391" y="192077"/>
                          <a:pt x="0" y="135525"/>
                        </a:cubicBezTo>
                        <a:close/>
                      </a:path>
                      <a:path w="1380004" h="813131" stroke="0" extrusionOk="0">
                        <a:moveTo>
                          <a:pt x="0" y="135525"/>
                        </a:moveTo>
                        <a:cubicBezTo>
                          <a:pt x="-8982" y="48807"/>
                          <a:pt x="59885" y="-1324"/>
                          <a:pt x="135525" y="0"/>
                        </a:cubicBezTo>
                        <a:cubicBezTo>
                          <a:pt x="415984" y="-10349"/>
                          <a:pt x="1014469" y="88135"/>
                          <a:pt x="1244479" y="0"/>
                        </a:cubicBezTo>
                        <a:cubicBezTo>
                          <a:pt x="1318703" y="-9772"/>
                          <a:pt x="1369710" y="62325"/>
                          <a:pt x="1380004" y="135525"/>
                        </a:cubicBezTo>
                        <a:cubicBezTo>
                          <a:pt x="1415690" y="285715"/>
                          <a:pt x="1413799" y="501700"/>
                          <a:pt x="1380004" y="677606"/>
                        </a:cubicBezTo>
                        <a:cubicBezTo>
                          <a:pt x="1385580" y="759653"/>
                          <a:pt x="1312214" y="800188"/>
                          <a:pt x="1244479" y="813131"/>
                        </a:cubicBezTo>
                        <a:cubicBezTo>
                          <a:pt x="954382" y="891881"/>
                          <a:pt x="468752" y="903449"/>
                          <a:pt x="135525" y="813131"/>
                        </a:cubicBezTo>
                        <a:cubicBezTo>
                          <a:pt x="60382" y="818306"/>
                          <a:pt x="11731" y="748375"/>
                          <a:pt x="0" y="677606"/>
                        </a:cubicBezTo>
                        <a:cubicBezTo>
                          <a:pt x="31373" y="563344"/>
                          <a:pt x="-23442" y="359543"/>
                          <a:pt x="0" y="1355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002060"/>
                </a:solidFill>
                <a:latin typeface="Arial" panose="020B0604020202020204" pitchFamily="34" charset="0"/>
                <a:cs typeface="Arial" panose="020B0604020202020204" pitchFamily="34" charset="0"/>
              </a:rPr>
              <a:t>BÀI 8</a:t>
            </a:r>
            <a:endParaRPr lang="en-US" sz="3800"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3899731-45E5-1188-8360-94152562CEA0}"/>
              </a:ext>
            </a:extLst>
          </p:cNvPr>
          <p:cNvPicPr>
            <a:picLocks noChangeAspect="1"/>
          </p:cNvPicPr>
          <p:nvPr/>
        </p:nvPicPr>
        <p:blipFill>
          <a:blip r:embed="rId9"/>
          <a:stretch>
            <a:fillRect/>
          </a:stretch>
        </p:blipFill>
        <p:spPr>
          <a:xfrm>
            <a:off x="5316641" y="3883114"/>
            <a:ext cx="2005758" cy="859611"/>
          </a:xfrm>
          <a:prstGeom prst="rect">
            <a:avLst/>
          </a:prstGeom>
        </p:spPr>
      </p:pic>
    </p:spTree>
    <p:extLst>
      <p:ext uri="{BB962C8B-B14F-4D97-AF65-F5344CB8AC3E}">
        <p14:creationId xmlns:p14="http://schemas.microsoft.com/office/powerpoint/2010/main" val="69500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7" name="组合 6"/>
              <p:cNvGrpSpPr/>
              <p:nvPr/>
            </p:nvGrpSpPr>
            <p:grpSpPr>
              <a:xfrm>
                <a:off x="4196" y="0"/>
                <a:ext cx="577" cy="1291"/>
                <a:chOff x="2851" y="8"/>
                <a:chExt cx="610" cy="1365"/>
              </a:xfrm>
            </p:grpSpPr>
            <p:sp>
              <p:nvSpPr>
                <p:cNvPr id="8" name="矩形 7"/>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nvGrpSpPr>
              <p:cNvPr id="9" name="组合 8"/>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grpSp>
      <p:pic>
        <p:nvPicPr>
          <p:cNvPr id="10" name="图片 9" descr="588ku_8fce8f2a752e40fcc7345577636406eb_12548673"/>
          <p:cNvPicPr>
            <a:picLocks noChangeAspect="1"/>
          </p:cNvPicPr>
          <p:nvPr/>
        </p:nvPicPr>
        <p:blipFill>
          <a:blip r:embed="rId4"/>
          <a:srcRect t="7698" r="7698" b="12538"/>
          <a:stretch>
            <a:fillRect/>
          </a:stretch>
        </p:blipFill>
        <p:spPr>
          <a:xfrm rot="1920000" flipH="1">
            <a:off x="1332864" y="1175238"/>
            <a:ext cx="1784985" cy="1543050"/>
          </a:xfrm>
          <a:prstGeom prst="rect">
            <a:avLst/>
          </a:prstGeom>
        </p:spPr>
      </p:pic>
      <p:grpSp>
        <p:nvGrpSpPr>
          <p:cNvPr id="36" name="组合 35"/>
          <p:cNvGrpSpPr/>
          <p:nvPr/>
        </p:nvGrpSpPr>
        <p:grpSpPr>
          <a:xfrm>
            <a:off x="727710" y="131445"/>
            <a:ext cx="10490200" cy="5298440"/>
            <a:chOff x="1146" y="207"/>
            <a:chExt cx="16520" cy="8344"/>
          </a:xfrm>
        </p:grpSpPr>
        <p:sp>
          <p:nvSpPr>
            <p:cNvPr id="27" name="椭圆 26"/>
            <p:cNvSpPr/>
            <p:nvPr/>
          </p:nvSpPr>
          <p:spPr>
            <a:xfrm>
              <a:off x="2169" y="8241"/>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1" name="等腰三角形 10"/>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grpSp>
        <p:nvGrpSpPr>
          <p:cNvPr id="20" name="组合 19"/>
          <p:cNvGrpSpPr/>
          <p:nvPr/>
        </p:nvGrpSpPr>
        <p:grpSpPr>
          <a:xfrm>
            <a:off x="2847357" y="1217717"/>
            <a:ext cx="2340610" cy="1506220"/>
            <a:chOff x="14655" y="-263"/>
            <a:chExt cx="3686" cy="2372"/>
          </a:xfrm>
        </p:grpSpPr>
        <p:pic>
          <p:nvPicPr>
            <p:cNvPr id="18" name="图片 17" descr="45"/>
            <p:cNvPicPr>
              <a:picLocks noChangeAspect="1"/>
            </p:cNvPicPr>
            <p:nvPr/>
          </p:nvPicPr>
          <p:blipFill>
            <a:blip r:embed="rId5"/>
            <a:srcRect l="56250" t="57535" r="19753" b="25000"/>
            <a:stretch>
              <a:fillRect/>
            </a:stretch>
          </p:blipFill>
          <p:spPr>
            <a:xfrm>
              <a:off x="14655" y="-263"/>
              <a:ext cx="3686" cy="2372"/>
            </a:xfrm>
            <a:prstGeom prst="rect">
              <a:avLst/>
            </a:prstGeom>
          </p:spPr>
        </p:pic>
        <p:sp>
          <p:nvSpPr>
            <p:cNvPr id="19" name="文本框 18"/>
            <p:cNvSpPr txBox="1"/>
            <p:nvPr/>
          </p:nvSpPr>
          <p:spPr>
            <a:xfrm>
              <a:off x="15511" y="-263"/>
              <a:ext cx="1814" cy="159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FU Rhythm" panose="00000400000000000000" pitchFamily="2" charset="0"/>
                  <a:ea typeface="思源黑体 CN Bold" panose="020B0800000000000000" charset="-122"/>
                  <a:cs typeface="思源黑体 CN Normal" panose="020B0400000000000000" charset="-122"/>
                  <a:sym typeface="+mn-ea"/>
                </a:rPr>
                <a:t>2</a:t>
              </a:r>
              <a:endParaRPr kumimoji="0" lang="zh-CN" altLang="en-US" sz="60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FU Rhythm" panose="00000400000000000000" pitchFamily="2" charset="0"/>
                <a:ea typeface="思源黑体 CN Bold" panose="020B0800000000000000" charset="-122"/>
                <a:cs typeface="思源黑体 CN Normal" panose="020B0400000000000000" charset="-122"/>
                <a:sym typeface="+mn-ea"/>
              </a:endParaRPr>
            </a:p>
          </p:txBody>
        </p:sp>
      </p:grpSp>
      <p:pic>
        <p:nvPicPr>
          <p:cNvPr id="23" name="Picture 2" descr="Measure Vectors &amp; Illustrations for Free Download | Freepik"/>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168" t="22641" r="38285" b="38256"/>
          <a:stretch/>
        </p:blipFill>
        <p:spPr bwMode="auto">
          <a:xfrm rot="15117238">
            <a:off x="8507660" y="2542107"/>
            <a:ext cx="3484881" cy="3129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F9E8F4-26A0-385C-2F0E-5C637EC86E2F}"/>
              </a:ext>
            </a:extLst>
          </p:cNvPr>
          <p:cNvPicPr>
            <a:picLocks noChangeAspect="1"/>
          </p:cNvPicPr>
          <p:nvPr/>
        </p:nvPicPr>
        <p:blipFill>
          <a:blip r:embed="rId8"/>
          <a:stretch>
            <a:fillRect/>
          </a:stretch>
        </p:blipFill>
        <p:spPr>
          <a:xfrm>
            <a:off x="1622295" y="2012304"/>
            <a:ext cx="8852159" cy="3176291"/>
          </a:xfrm>
          <a:prstGeom prst="rect">
            <a:avLst/>
          </a:prstGeom>
        </p:spPr>
      </p:pic>
    </p:spTree>
    <p:extLst>
      <p:ext uri="{BB962C8B-B14F-4D97-AF65-F5344CB8AC3E}">
        <p14:creationId xmlns:p14="http://schemas.microsoft.com/office/powerpoint/2010/main" val="948471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 name="Oval 2">
            <a:extLst>
              <a:ext uri="{FF2B5EF4-FFF2-40B4-BE49-F238E27FC236}">
                <a16:creationId xmlns:a16="http://schemas.microsoft.com/office/drawing/2014/main" id="{F3002FD6-E350-4FF3-6CCD-957178A856B0}"/>
              </a:ext>
            </a:extLst>
          </p:cNvPr>
          <p:cNvSpPr/>
          <p:nvPr/>
        </p:nvSpPr>
        <p:spPr>
          <a:xfrm>
            <a:off x="497840" y="508000"/>
            <a:ext cx="568960" cy="56896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837179B-9171-2436-501D-E1BA057F0A6F}"/>
                  </a:ext>
                </a:extLst>
              </p:cNvPr>
              <p:cNvSpPr txBox="1"/>
              <p:nvPr/>
            </p:nvSpPr>
            <p:spPr>
              <a:xfrm>
                <a:off x="1158240" y="467360"/>
                <a:ext cx="10617200" cy="160370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cây cam trong vườn ít hơn số cây xoài là 32 cây. Tỉ số của số cây xoài và số cây cam là </a:t>
                </a:r>
                <a14:m>
                  <m:oMath xmlns:m="http://schemas.openxmlformats.org/officeDocument/2006/math">
                    <m:f>
                      <m:fPr>
                        <m:ctrlPr>
                          <a:rPr lang="vi-VN" sz="2800" b="1" i="1">
                            <a:solidFill>
                              <a:srgbClr val="002060"/>
                            </a:solidFill>
                            <a:latin typeface="Cambria Math" panose="02040503050406030204" pitchFamily="18" charset="0"/>
                            <a:ea typeface="Cambria" panose="02040503050406030204" pitchFamily="18" charset="0"/>
                          </a:rPr>
                        </m:ctrlPr>
                      </m:fPr>
                      <m:num>
                        <m:r>
                          <a:rPr lang="en-US" sz="2800" b="1" i="1" smtClean="0">
                            <a:solidFill>
                              <a:srgbClr val="002060"/>
                            </a:solidFill>
                            <a:latin typeface="Cambria Math" panose="02040503050406030204" pitchFamily="18" charset="0"/>
                            <a:ea typeface="Cambria" panose="02040503050406030204" pitchFamily="18" charset="0"/>
                          </a:rPr>
                          <m:t>𝟕</m:t>
                        </m:r>
                      </m:num>
                      <m:den>
                        <m:r>
                          <a:rPr lang="en-US" sz="2800" b="1" i="1" smtClean="0">
                            <a:solidFill>
                              <a:srgbClr val="002060"/>
                            </a:solidFill>
                            <a:latin typeface="Cambria Math" panose="02040503050406030204" pitchFamily="18" charset="0"/>
                            <a:ea typeface="Cambria" panose="02040503050406030204" pitchFamily="18" charset="0"/>
                          </a:rPr>
                          <m:t>𝟓</m:t>
                        </m:r>
                      </m:den>
                    </m:f>
                  </m:oMath>
                </a14:m>
                <a:r>
                  <a:rPr lang="vi-VN" sz="2800" b="1" dirty="0">
                    <a:solidFill>
                      <a:srgbClr val="002060"/>
                    </a:solidFill>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Hỏi trong vườn có bao nhiêu cây xoài, bao nhiêu cây cam?</a:t>
                </a:r>
                <a:endParaRPr lang="en-US" sz="2800" dirty="0">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9837179B-9171-2436-501D-E1BA057F0A6F}"/>
                  </a:ext>
                </a:extLst>
              </p:cNvPr>
              <p:cNvSpPr txBox="1">
                <a:spLocks noRot="1" noChangeAspect="1" noMove="1" noResize="1" noEditPoints="1" noAdjustHandles="1" noChangeArrowheads="1" noChangeShapeType="1" noTextEdit="1"/>
              </p:cNvSpPr>
              <p:nvPr/>
            </p:nvSpPr>
            <p:spPr>
              <a:xfrm>
                <a:off x="1158240" y="467360"/>
                <a:ext cx="10617200" cy="1603709"/>
              </a:xfrm>
              <a:prstGeom prst="rect">
                <a:avLst/>
              </a:prstGeom>
              <a:blipFill>
                <a:blip r:embed="rId3"/>
                <a:stretch>
                  <a:fillRect l="-1148" t="-4183" r="-1837" b="-7985"/>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8D1DAAFB-F99C-D946-199A-AC991BCB604A}"/>
              </a:ext>
            </a:extLst>
          </p:cNvPr>
          <p:cNvPicPr>
            <a:picLocks noChangeAspect="1"/>
          </p:cNvPicPr>
          <p:nvPr/>
        </p:nvPicPr>
        <p:blipFill>
          <a:blip r:embed="rId4"/>
          <a:stretch>
            <a:fillRect/>
          </a:stretch>
        </p:blipFill>
        <p:spPr>
          <a:xfrm>
            <a:off x="2480561" y="2133599"/>
            <a:ext cx="7527039" cy="3993564"/>
          </a:xfrm>
          <a:prstGeom prst="rect">
            <a:avLst/>
          </a:prstGeom>
        </p:spPr>
      </p:pic>
    </p:spTree>
    <p:extLst>
      <p:ext uri="{BB962C8B-B14F-4D97-AF65-F5344CB8AC3E}">
        <p14:creationId xmlns:p14="http://schemas.microsoft.com/office/powerpoint/2010/main" val="339694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 name="TextBox 2">
            <a:extLst>
              <a:ext uri="{FF2B5EF4-FFF2-40B4-BE49-F238E27FC236}">
                <a16:creationId xmlns:a16="http://schemas.microsoft.com/office/drawing/2014/main" id="{FF59BA84-2F63-F2F6-8FBC-E4C3EB857282}"/>
              </a:ext>
            </a:extLst>
          </p:cNvPr>
          <p:cNvSpPr txBox="1"/>
          <p:nvPr/>
        </p:nvSpPr>
        <p:spPr>
          <a:xfrm>
            <a:off x="2635798" y="531215"/>
            <a:ext cx="33096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Ta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sơ</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 name="Rectangle 12">
            <a:extLst>
              <a:ext uri="{FF2B5EF4-FFF2-40B4-BE49-F238E27FC236}">
                <a16:creationId xmlns:a16="http://schemas.microsoft.com/office/drawing/2014/main" id="{D04476A9-33EF-DCBF-8195-19405D85ACCC}"/>
              </a:ext>
            </a:extLst>
          </p:cNvPr>
          <p:cNvSpPr>
            <a:spLocks noChangeArrowheads="1"/>
          </p:cNvSpPr>
          <p:nvPr/>
        </p:nvSpPr>
        <p:spPr bwMode="auto">
          <a:xfrm>
            <a:off x="3561590" y="1234054"/>
            <a:ext cx="1079208" cy="33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Cam</a:t>
            </a:r>
            <a:endPar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14">
            <a:extLst>
              <a:ext uri="{FF2B5EF4-FFF2-40B4-BE49-F238E27FC236}">
                <a16:creationId xmlns:a16="http://schemas.microsoft.com/office/drawing/2014/main" id="{0269B675-D08A-5C95-FE30-38539CC1337D}"/>
              </a:ext>
            </a:extLst>
          </p:cNvPr>
          <p:cNvSpPr>
            <a:spLocks noChangeArrowheads="1"/>
          </p:cNvSpPr>
          <p:nvPr/>
        </p:nvSpPr>
        <p:spPr bwMode="auto">
          <a:xfrm>
            <a:off x="3561590" y="1669463"/>
            <a:ext cx="1079208" cy="35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Xoài</a:t>
            </a:r>
            <a:endPar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F730FCB-887C-6AB8-3D5A-D0FAD8A49FB5}"/>
              </a:ext>
            </a:extLst>
          </p:cNvPr>
          <p:cNvGrpSpPr/>
          <p:nvPr/>
        </p:nvGrpSpPr>
        <p:grpSpPr>
          <a:xfrm>
            <a:off x="4823377" y="1391694"/>
            <a:ext cx="2524206" cy="153003"/>
            <a:chOff x="972474" y="2337060"/>
            <a:chExt cx="2524206" cy="153003"/>
          </a:xfrm>
        </p:grpSpPr>
        <p:sp>
          <p:nvSpPr>
            <p:cNvPr id="8" name="Line 19">
              <a:extLst>
                <a:ext uri="{FF2B5EF4-FFF2-40B4-BE49-F238E27FC236}">
                  <a16:creationId xmlns:a16="http://schemas.microsoft.com/office/drawing/2014/main" id="{99431995-D3DD-6A98-B347-7925D941F169}"/>
                </a:ext>
              </a:extLst>
            </p:cNvPr>
            <p:cNvSpPr>
              <a:spLocks noChangeShapeType="1"/>
            </p:cNvSpPr>
            <p:nvPr/>
          </p:nvSpPr>
          <p:spPr bwMode="auto">
            <a:xfrm flipV="1">
              <a:off x="980646" y="2408406"/>
              <a:ext cx="2503971" cy="13866"/>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Line 16">
              <a:extLst>
                <a:ext uri="{FF2B5EF4-FFF2-40B4-BE49-F238E27FC236}">
                  <a16:creationId xmlns:a16="http://schemas.microsoft.com/office/drawing/2014/main" id="{E4ACEA12-2788-40AF-8B60-74187F3B0FFD}"/>
                </a:ext>
              </a:extLst>
            </p:cNvPr>
            <p:cNvSpPr>
              <a:spLocks noChangeShapeType="1"/>
            </p:cNvSpPr>
            <p:nvPr/>
          </p:nvSpPr>
          <p:spPr bwMode="auto">
            <a:xfrm>
              <a:off x="1460672" y="2345979"/>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Line 16">
              <a:extLst>
                <a:ext uri="{FF2B5EF4-FFF2-40B4-BE49-F238E27FC236}">
                  <a16:creationId xmlns:a16="http://schemas.microsoft.com/office/drawing/2014/main" id="{C6CA11F7-4567-AB33-2256-8E9E6C9A85AE}"/>
                </a:ext>
              </a:extLst>
            </p:cNvPr>
            <p:cNvSpPr>
              <a:spLocks noChangeShapeType="1"/>
            </p:cNvSpPr>
            <p:nvPr/>
          </p:nvSpPr>
          <p:spPr bwMode="auto">
            <a:xfrm>
              <a:off x="1917435" y="2338330"/>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Line 16">
              <a:extLst>
                <a:ext uri="{FF2B5EF4-FFF2-40B4-BE49-F238E27FC236}">
                  <a16:creationId xmlns:a16="http://schemas.microsoft.com/office/drawing/2014/main" id="{08654F1E-1212-CE43-E1BB-90B37776C0E5}"/>
                </a:ext>
              </a:extLst>
            </p:cNvPr>
            <p:cNvSpPr>
              <a:spLocks noChangeShapeType="1"/>
            </p:cNvSpPr>
            <p:nvPr/>
          </p:nvSpPr>
          <p:spPr bwMode="auto">
            <a:xfrm>
              <a:off x="972474" y="2355931"/>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Line 16">
              <a:extLst>
                <a:ext uri="{FF2B5EF4-FFF2-40B4-BE49-F238E27FC236}">
                  <a16:creationId xmlns:a16="http://schemas.microsoft.com/office/drawing/2014/main" id="{D586DF7C-E70F-6275-1E71-3612F6AEF767}"/>
                </a:ext>
              </a:extLst>
            </p:cNvPr>
            <p:cNvSpPr>
              <a:spLocks noChangeShapeType="1"/>
            </p:cNvSpPr>
            <p:nvPr/>
          </p:nvSpPr>
          <p:spPr bwMode="auto">
            <a:xfrm>
              <a:off x="2460360" y="2357380"/>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Line 16">
              <a:extLst>
                <a:ext uri="{FF2B5EF4-FFF2-40B4-BE49-F238E27FC236}">
                  <a16:creationId xmlns:a16="http://schemas.microsoft.com/office/drawing/2014/main" id="{A6C55380-A853-3386-6041-F7BB2AF1B7DA}"/>
                </a:ext>
              </a:extLst>
            </p:cNvPr>
            <p:cNvSpPr>
              <a:spLocks noChangeShapeType="1"/>
            </p:cNvSpPr>
            <p:nvPr/>
          </p:nvSpPr>
          <p:spPr bwMode="auto">
            <a:xfrm>
              <a:off x="2958200" y="2347220"/>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3" name="Line 16">
              <a:extLst>
                <a:ext uri="{FF2B5EF4-FFF2-40B4-BE49-F238E27FC236}">
                  <a16:creationId xmlns:a16="http://schemas.microsoft.com/office/drawing/2014/main" id="{95145E91-D0D1-0792-FCC2-68308C65F354}"/>
                </a:ext>
              </a:extLst>
            </p:cNvPr>
            <p:cNvSpPr>
              <a:spLocks noChangeShapeType="1"/>
            </p:cNvSpPr>
            <p:nvPr/>
          </p:nvSpPr>
          <p:spPr bwMode="auto">
            <a:xfrm>
              <a:off x="3496680" y="2337060"/>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8D702C96-518E-047D-4480-0356DF3C5774}"/>
              </a:ext>
            </a:extLst>
          </p:cNvPr>
          <p:cNvGrpSpPr/>
          <p:nvPr/>
        </p:nvGrpSpPr>
        <p:grpSpPr>
          <a:xfrm>
            <a:off x="4823377" y="1820160"/>
            <a:ext cx="3537322" cy="228097"/>
            <a:chOff x="4268387" y="2486910"/>
            <a:chExt cx="3537322" cy="228097"/>
          </a:xfrm>
        </p:grpSpPr>
        <p:grpSp>
          <p:nvGrpSpPr>
            <p:cNvPr id="15" name="Group 14">
              <a:extLst>
                <a:ext uri="{FF2B5EF4-FFF2-40B4-BE49-F238E27FC236}">
                  <a16:creationId xmlns:a16="http://schemas.microsoft.com/office/drawing/2014/main" id="{B87F960B-DA23-4EF5-6252-1EA03A7A2987}"/>
                </a:ext>
              </a:extLst>
            </p:cNvPr>
            <p:cNvGrpSpPr/>
            <p:nvPr/>
          </p:nvGrpSpPr>
          <p:grpSpPr>
            <a:xfrm>
              <a:off x="4268387" y="2486910"/>
              <a:ext cx="3537322" cy="228097"/>
              <a:chOff x="972474" y="2765526"/>
              <a:chExt cx="3537322" cy="228097"/>
            </a:xfrm>
          </p:grpSpPr>
          <p:sp>
            <p:nvSpPr>
              <p:cNvPr id="17" name="Line 22">
                <a:extLst>
                  <a:ext uri="{FF2B5EF4-FFF2-40B4-BE49-F238E27FC236}">
                    <a16:creationId xmlns:a16="http://schemas.microsoft.com/office/drawing/2014/main" id="{BDBC7696-BC4E-BA26-78B0-4D0B5E5C0A4E}"/>
                  </a:ext>
                </a:extLst>
              </p:cNvPr>
              <p:cNvSpPr>
                <a:spLocks noChangeShapeType="1"/>
              </p:cNvSpPr>
              <p:nvPr/>
            </p:nvSpPr>
            <p:spPr bwMode="auto">
              <a:xfrm>
                <a:off x="972474" y="2865123"/>
                <a:ext cx="3517983" cy="10644"/>
              </a:xfrm>
              <a:prstGeom prst="line">
                <a:avLst/>
              </a:prstGeom>
              <a:ln w="28575">
                <a:solidFill>
                  <a:srgbClr val="002060"/>
                </a:solidFill>
                <a:headEnd/>
                <a:tailEnd/>
              </a:ln>
            </p:spPr>
            <p:style>
              <a:lnRef idx="3">
                <a:schemeClr val="accent4"/>
              </a:lnRef>
              <a:fillRef idx="0">
                <a:schemeClr val="accent4"/>
              </a:fillRef>
              <a:effectRef idx="2">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Line 30">
                <a:extLst>
                  <a:ext uri="{FF2B5EF4-FFF2-40B4-BE49-F238E27FC236}">
                    <a16:creationId xmlns:a16="http://schemas.microsoft.com/office/drawing/2014/main" id="{1CDD6650-382B-8D7B-A7CC-788488BF6921}"/>
                  </a:ext>
                </a:extLst>
              </p:cNvPr>
              <p:cNvSpPr>
                <a:spLocks noChangeShapeType="1"/>
              </p:cNvSpPr>
              <p:nvPr/>
            </p:nvSpPr>
            <p:spPr bwMode="auto">
              <a:xfrm flipV="1">
                <a:off x="2452396" y="276552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9" name="Line 30">
                <a:extLst>
                  <a:ext uri="{FF2B5EF4-FFF2-40B4-BE49-F238E27FC236}">
                    <a16:creationId xmlns:a16="http://schemas.microsoft.com/office/drawing/2014/main" id="{26FA5041-D025-5DCB-2E89-E3F5DB555445}"/>
                  </a:ext>
                </a:extLst>
              </p:cNvPr>
              <p:cNvSpPr>
                <a:spLocks noChangeShapeType="1"/>
              </p:cNvSpPr>
              <p:nvPr/>
            </p:nvSpPr>
            <p:spPr bwMode="auto">
              <a:xfrm flipV="1">
                <a:off x="1930674" y="2770673"/>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Line 30">
                <a:extLst>
                  <a:ext uri="{FF2B5EF4-FFF2-40B4-BE49-F238E27FC236}">
                    <a16:creationId xmlns:a16="http://schemas.microsoft.com/office/drawing/2014/main" id="{D93956BD-ED55-E575-4C51-0A2A389406EE}"/>
                  </a:ext>
                </a:extLst>
              </p:cNvPr>
              <p:cNvSpPr>
                <a:spLocks noChangeShapeType="1"/>
              </p:cNvSpPr>
              <p:nvPr/>
            </p:nvSpPr>
            <p:spPr bwMode="auto">
              <a:xfrm flipV="1">
                <a:off x="1468392" y="276552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1" name="Line 30">
                <a:extLst>
                  <a:ext uri="{FF2B5EF4-FFF2-40B4-BE49-F238E27FC236}">
                    <a16:creationId xmlns:a16="http://schemas.microsoft.com/office/drawing/2014/main" id="{3D4954DB-2CCF-A1EB-88FF-61FF529A993F}"/>
                  </a:ext>
                </a:extLst>
              </p:cNvPr>
              <p:cNvSpPr>
                <a:spLocks noChangeShapeType="1"/>
              </p:cNvSpPr>
              <p:nvPr/>
            </p:nvSpPr>
            <p:spPr bwMode="auto">
              <a:xfrm flipV="1">
                <a:off x="2995321" y="278457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2" name="Line 30">
                <a:extLst>
                  <a:ext uri="{FF2B5EF4-FFF2-40B4-BE49-F238E27FC236}">
                    <a16:creationId xmlns:a16="http://schemas.microsoft.com/office/drawing/2014/main" id="{EA259AFF-4F3C-A24B-E271-4C05093521EF}"/>
                  </a:ext>
                </a:extLst>
              </p:cNvPr>
              <p:cNvSpPr>
                <a:spLocks noChangeShapeType="1"/>
              </p:cNvSpPr>
              <p:nvPr/>
            </p:nvSpPr>
            <p:spPr bwMode="auto">
              <a:xfrm flipV="1">
                <a:off x="3538246" y="278457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5" name="Line 30">
                <a:extLst>
                  <a:ext uri="{FF2B5EF4-FFF2-40B4-BE49-F238E27FC236}">
                    <a16:creationId xmlns:a16="http://schemas.microsoft.com/office/drawing/2014/main" id="{733E7E50-8BCE-5357-2988-46A9E045EF95}"/>
                  </a:ext>
                </a:extLst>
              </p:cNvPr>
              <p:cNvSpPr>
                <a:spLocks noChangeShapeType="1"/>
              </p:cNvSpPr>
              <p:nvPr/>
            </p:nvSpPr>
            <p:spPr bwMode="auto">
              <a:xfrm flipV="1">
                <a:off x="4043071" y="2794101"/>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7" name="Line 30">
                <a:extLst>
                  <a:ext uri="{FF2B5EF4-FFF2-40B4-BE49-F238E27FC236}">
                    <a16:creationId xmlns:a16="http://schemas.microsoft.com/office/drawing/2014/main" id="{62033552-EAA1-E1A7-78D9-3BC7EC647768}"/>
                  </a:ext>
                </a:extLst>
              </p:cNvPr>
              <p:cNvSpPr>
                <a:spLocks noChangeShapeType="1"/>
              </p:cNvSpPr>
              <p:nvPr/>
            </p:nvSpPr>
            <p:spPr bwMode="auto">
              <a:xfrm flipV="1">
                <a:off x="4509796" y="2794101"/>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6" name="Line 30">
              <a:extLst>
                <a:ext uri="{FF2B5EF4-FFF2-40B4-BE49-F238E27FC236}">
                  <a16:creationId xmlns:a16="http://schemas.microsoft.com/office/drawing/2014/main" id="{6F879F89-FBE5-7929-E3A1-0D54D065B4CC}"/>
                </a:ext>
              </a:extLst>
            </p:cNvPr>
            <p:cNvSpPr>
              <a:spLocks noChangeShapeType="1"/>
            </p:cNvSpPr>
            <p:nvPr/>
          </p:nvSpPr>
          <p:spPr bwMode="auto">
            <a:xfrm flipV="1">
              <a:off x="4276559" y="2486910"/>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AutoShape 33">
            <a:extLst>
              <a:ext uri="{FF2B5EF4-FFF2-40B4-BE49-F238E27FC236}">
                <a16:creationId xmlns:a16="http://schemas.microsoft.com/office/drawing/2014/main" id="{4DE6086F-2C73-42D5-DAE7-FA9B3D9CD147}"/>
              </a:ext>
            </a:extLst>
          </p:cNvPr>
          <p:cNvSpPr>
            <a:spLocks/>
          </p:cNvSpPr>
          <p:nvPr/>
        </p:nvSpPr>
        <p:spPr bwMode="auto">
          <a:xfrm rot="16200000">
            <a:off x="7637537" y="1216415"/>
            <a:ext cx="457055" cy="909951"/>
          </a:xfrm>
          <a:prstGeom prst="rightBrace">
            <a:avLst>
              <a:gd name="adj1" fmla="val 35532"/>
              <a:gd name="adj2" fmla="val 50000"/>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Rectangle 34">
            <a:extLst>
              <a:ext uri="{FF2B5EF4-FFF2-40B4-BE49-F238E27FC236}">
                <a16:creationId xmlns:a16="http://schemas.microsoft.com/office/drawing/2014/main" id="{044B2DB0-0AF0-23C4-2043-6976481DA271}"/>
              </a:ext>
            </a:extLst>
          </p:cNvPr>
          <p:cNvSpPr>
            <a:spLocks noChangeArrowheads="1"/>
          </p:cNvSpPr>
          <p:nvPr/>
        </p:nvSpPr>
        <p:spPr bwMode="auto">
          <a:xfrm>
            <a:off x="7663796" y="1022427"/>
            <a:ext cx="431683" cy="266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32 </a:t>
            </a:r>
            <a:r>
              <a:rPr kumimoji="0" lang="en-US" alt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cây</a:t>
            </a:r>
            <a:endParaRPr kumimoji="0" lang="en-US" alt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ED2EA6E-30D8-6BF8-5E3C-E35A0F593DBE}"/>
              </a:ext>
            </a:extLst>
          </p:cNvPr>
          <p:cNvSpPr txBox="1"/>
          <p:nvPr/>
        </p:nvSpPr>
        <p:spPr>
          <a:xfrm>
            <a:off x="2123440" y="2621280"/>
            <a:ext cx="8849360" cy="3785652"/>
          </a:xfrm>
          <a:prstGeom prst="rect">
            <a:avLst/>
          </a:prstGeom>
          <a:noFill/>
        </p:spPr>
        <p:txBody>
          <a:bodyPr wrap="square" rtlCol="0">
            <a:spAutoFit/>
          </a:bodyPr>
          <a:lstStyle/>
          <a:p>
            <a:pPr algn="ctr"/>
            <a:r>
              <a:rPr lang="vi-VN" sz="2400" b="0" i="0" dirty="0">
                <a:solidFill>
                  <a:srgbClr val="FF0000"/>
                </a:solidFill>
                <a:effectLst/>
                <a:latin typeface="Cambria" panose="02040503050406030204" pitchFamily="18" charset="0"/>
                <a:ea typeface="Cambria" panose="02040503050406030204" pitchFamily="18" charset="0"/>
              </a:rPr>
              <a:t>Theo sơ đồ, hiệu số phần bằng nhau là:</a:t>
            </a:r>
          </a:p>
          <a:p>
            <a:pPr algn="ctr"/>
            <a:r>
              <a:rPr lang="vi-VN" sz="2400" b="0" i="0" dirty="0">
                <a:solidFill>
                  <a:srgbClr val="FF0000"/>
                </a:solidFill>
                <a:effectLst/>
                <a:latin typeface="Cambria" panose="02040503050406030204" pitchFamily="18" charset="0"/>
                <a:ea typeface="Cambria" panose="02040503050406030204" pitchFamily="18" charset="0"/>
              </a:rPr>
              <a:t>7 – 5 = 2 (phần)</a:t>
            </a:r>
          </a:p>
          <a:p>
            <a:pPr algn="ctr"/>
            <a:r>
              <a:rPr lang="vi-VN" sz="2400" b="0" i="0" dirty="0">
                <a:solidFill>
                  <a:srgbClr val="FF0000"/>
                </a:solidFill>
                <a:effectLst/>
                <a:latin typeface="Cambria" panose="02040503050406030204" pitchFamily="18" charset="0"/>
                <a:ea typeface="Cambria" panose="02040503050406030204" pitchFamily="18" charset="0"/>
              </a:rPr>
              <a:t>Giá trị mỗi phần bằng nhau là:</a:t>
            </a:r>
          </a:p>
          <a:p>
            <a:pPr algn="ctr"/>
            <a:r>
              <a:rPr lang="vi-VN" sz="2400" b="0" i="0" dirty="0">
                <a:solidFill>
                  <a:srgbClr val="FF0000"/>
                </a:solidFill>
                <a:effectLst/>
                <a:latin typeface="Cambria" panose="02040503050406030204" pitchFamily="18" charset="0"/>
                <a:ea typeface="Cambria" panose="02040503050406030204" pitchFamily="18" charset="0"/>
              </a:rPr>
              <a:t>32 : 2 = 16</a:t>
            </a:r>
          </a:p>
          <a:p>
            <a:pPr algn="ctr"/>
            <a:r>
              <a:rPr lang="vi-VN" sz="2400" b="0" i="0" dirty="0">
                <a:solidFill>
                  <a:srgbClr val="FF0000"/>
                </a:solidFill>
                <a:effectLst/>
                <a:latin typeface="Cambria" panose="02040503050406030204" pitchFamily="18" charset="0"/>
                <a:ea typeface="Cambria" panose="02040503050406030204" pitchFamily="18" charset="0"/>
              </a:rPr>
              <a:t>Số cây cam là:</a:t>
            </a:r>
          </a:p>
          <a:p>
            <a:pPr algn="ctr"/>
            <a:r>
              <a:rPr lang="vi-VN" sz="2400" b="0" i="0" dirty="0">
                <a:solidFill>
                  <a:srgbClr val="FF0000"/>
                </a:solidFill>
                <a:effectLst/>
                <a:latin typeface="Cambria" panose="02040503050406030204" pitchFamily="18" charset="0"/>
                <a:ea typeface="Cambria" panose="02040503050406030204" pitchFamily="18" charset="0"/>
              </a:rPr>
              <a:t>16 × 5 = 80 (cây)</a:t>
            </a:r>
          </a:p>
          <a:p>
            <a:pPr algn="ctr"/>
            <a:r>
              <a:rPr lang="vi-VN" sz="2400" b="0" i="0" dirty="0">
                <a:solidFill>
                  <a:srgbClr val="FF0000"/>
                </a:solidFill>
                <a:effectLst/>
                <a:latin typeface="Cambria" panose="02040503050406030204" pitchFamily="18" charset="0"/>
                <a:ea typeface="Cambria" panose="02040503050406030204" pitchFamily="18" charset="0"/>
              </a:rPr>
              <a:t>Số cây xoài là:</a:t>
            </a:r>
          </a:p>
          <a:p>
            <a:pPr algn="ctr"/>
            <a:r>
              <a:rPr lang="vi-VN" sz="2400" b="0" i="0" dirty="0">
                <a:solidFill>
                  <a:srgbClr val="FF0000"/>
                </a:solidFill>
                <a:effectLst/>
                <a:latin typeface="Cambria" panose="02040503050406030204" pitchFamily="18" charset="0"/>
                <a:ea typeface="Cambria" panose="02040503050406030204" pitchFamily="18" charset="0"/>
              </a:rPr>
              <a:t>80 + 32 = 112 (cây)</a:t>
            </a:r>
          </a:p>
          <a:p>
            <a:pPr algn="r"/>
            <a:r>
              <a:rPr lang="vi-VN" sz="2400" b="0" i="0" dirty="0">
                <a:solidFill>
                  <a:srgbClr val="FF0000"/>
                </a:solidFill>
                <a:effectLst/>
                <a:latin typeface="Cambria" panose="02040503050406030204" pitchFamily="18" charset="0"/>
                <a:ea typeface="Cambria" panose="02040503050406030204" pitchFamily="18" charset="0"/>
              </a:rPr>
              <a:t>Đáp số: Cây cam: 80 cây</a:t>
            </a:r>
          </a:p>
          <a:p>
            <a:pPr algn="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Cây xoài: 112 cây</a:t>
            </a:r>
            <a:r>
              <a:rPr lang="en-US" sz="2400" b="0" i="0" dirty="0">
                <a:solidFill>
                  <a:srgbClr val="FF0000"/>
                </a:solidFill>
                <a:effectLst/>
                <a:latin typeface="Cambria" panose="02040503050406030204" pitchFamily="18" charset="0"/>
                <a:ea typeface="Cambria" panose="02040503050406030204" pitchFamily="18" charset="0"/>
              </a:rPr>
              <a:t> </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881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24">
                                            <p:txEl>
                                              <p:pRg st="1" end="1"/>
                                            </p:txEl>
                                          </p:spTgt>
                                        </p:tgtEl>
                                        <p:attrNameLst>
                                          <p:attrName>style.visibility</p:attrName>
                                        </p:attrNameLst>
                                      </p:cBhvr>
                                      <p:to>
                                        <p:strVal val="visible"/>
                                      </p:to>
                                    </p:set>
                                    <p:animEffect transition="in" filter="wipe(down)">
                                      <p:cBhvr>
                                        <p:cTn id="45" dur="500"/>
                                        <p:tgtEl>
                                          <p:spTgt spid="24">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24">
                                            <p:txEl>
                                              <p:pRg st="2" end="2"/>
                                            </p:txEl>
                                          </p:spTgt>
                                        </p:tgtEl>
                                        <p:attrNameLst>
                                          <p:attrName>style.visibility</p:attrName>
                                        </p:attrNameLst>
                                      </p:cBhvr>
                                      <p:to>
                                        <p:strVal val="visible"/>
                                      </p:to>
                                    </p:set>
                                    <p:animEffect transition="in" filter="wipe(down)">
                                      <p:cBhvr>
                                        <p:cTn id="48" dur="500"/>
                                        <p:tgtEl>
                                          <p:spTgt spid="24">
                                            <p:txEl>
                                              <p:pRg st="2" end="2"/>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xEl>
                                              <p:pRg st="3" end="3"/>
                                            </p:txEl>
                                          </p:spTgt>
                                        </p:tgtEl>
                                        <p:attrNameLst>
                                          <p:attrName>style.visibility</p:attrName>
                                        </p:attrNameLst>
                                      </p:cBhvr>
                                      <p:to>
                                        <p:strVal val="visible"/>
                                      </p:to>
                                    </p:set>
                                    <p:animEffect transition="in" filter="wipe(down)">
                                      <p:cBhvr>
                                        <p:cTn id="51" dur="500"/>
                                        <p:tgtEl>
                                          <p:spTgt spid="24">
                                            <p:txEl>
                                              <p:pRg st="3" end="3"/>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24">
                                            <p:txEl>
                                              <p:pRg st="4" end="4"/>
                                            </p:txEl>
                                          </p:spTgt>
                                        </p:tgtEl>
                                        <p:attrNameLst>
                                          <p:attrName>style.visibility</p:attrName>
                                        </p:attrNameLst>
                                      </p:cBhvr>
                                      <p:to>
                                        <p:strVal val="visible"/>
                                      </p:to>
                                    </p:set>
                                    <p:animEffect transition="in" filter="wipe(down)">
                                      <p:cBhvr>
                                        <p:cTn id="54" dur="500"/>
                                        <p:tgtEl>
                                          <p:spTgt spid="24">
                                            <p:txEl>
                                              <p:pRg st="4" end="4"/>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24">
                                            <p:txEl>
                                              <p:pRg st="5" end="5"/>
                                            </p:txEl>
                                          </p:spTgt>
                                        </p:tgtEl>
                                        <p:attrNameLst>
                                          <p:attrName>style.visibility</p:attrName>
                                        </p:attrNameLst>
                                      </p:cBhvr>
                                      <p:to>
                                        <p:strVal val="visible"/>
                                      </p:to>
                                    </p:set>
                                    <p:animEffect transition="in" filter="wipe(down)">
                                      <p:cBhvr>
                                        <p:cTn id="57" dur="500"/>
                                        <p:tgtEl>
                                          <p:spTgt spid="24">
                                            <p:txEl>
                                              <p:pRg st="5" end="5"/>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24">
                                            <p:txEl>
                                              <p:pRg st="6" end="6"/>
                                            </p:txEl>
                                          </p:spTgt>
                                        </p:tgtEl>
                                        <p:attrNameLst>
                                          <p:attrName>style.visibility</p:attrName>
                                        </p:attrNameLst>
                                      </p:cBhvr>
                                      <p:to>
                                        <p:strVal val="visible"/>
                                      </p:to>
                                    </p:set>
                                    <p:animEffect transition="in" filter="wipe(down)">
                                      <p:cBhvr>
                                        <p:cTn id="60" dur="500"/>
                                        <p:tgtEl>
                                          <p:spTgt spid="24">
                                            <p:txEl>
                                              <p:pRg st="6" end="6"/>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24">
                                            <p:txEl>
                                              <p:pRg st="7" end="7"/>
                                            </p:txEl>
                                          </p:spTgt>
                                        </p:tgtEl>
                                        <p:attrNameLst>
                                          <p:attrName>style.visibility</p:attrName>
                                        </p:attrNameLst>
                                      </p:cBhvr>
                                      <p:to>
                                        <p:strVal val="visible"/>
                                      </p:to>
                                    </p:set>
                                    <p:animEffect transition="in" filter="wipe(down)">
                                      <p:cBhvr>
                                        <p:cTn id="63" dur="500"/>
                                        <p:tgtEl>
                                          <p:spTgt spid="24">
                                            <p:txEl>
                                              <p:pRg st="7" end="7"/>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24">
                                            <p:txEl>
                                              <p:pRg st="8" end="8"/>
                                            </p:txEl>
                                          </p:spTgt>
                                        </p:tgtEl>
                                        <p:attrNameLst>
                                          <p:attrName>style.visibility</p:attrName>
                                        </p:attrNameLst>
                                      </p:cBhvr>
                                      <p:to>
                                        <p:strVal val="visible"/>
                                      </p:to>
                                    </p:set>
                                    <p:animEffect transition="in" filter="wipe(down)">
                                      <p:cBhvr>
                                        <p:cTn id="66" dur="500"/>
                                        <p:tgtEl>
                                          <p:spTgt spid="24">
                                            <p:txEl>
                                              <p:pRg st="8" end="8"/>
                                            </p:txEl>
                                          </p:spTgt>
                                        </p:tgtEl>
                                      </p:cBhvr>
                                    </p:animEffect>
                                  </p:childTnLst>
                                </p:cTn>
                              </p:par>
                              <p:par>
                                <p:cTn id="67" presetID="22" presetClass="entr" presetSubtype="4" fill="hold" nodeType="withEffect">
                                  <p:stCondLst>
                                    <p:cond delay="0"/>
                                  </p:stCondLst>
                                  <p:childTnLst>
                                    <p:set>
                                      <p:cBhvr>
                                        <p:cTn id="68" dur="1" fill="hold">
                                          <p:stCondLst>
                                            <p:cond delay="0"/>
                                          </p:stCondLst>
                                        </p:cTn>
                                        <p:tgtEl>
                                          <p:spTgt spid="24">
                                            <p:txEl>
                                              <p:pRg st="9" end="9"/>
                                            </p:txEl>
                                          </p:spTgt>
                                        </p:tgtEl>
                                        <p:attrNameLst>
                                          <p:attrName>style.visibility</p:attrName>
                                        </p:attrNameLst>
                                      </p:cBhvr>
                                      <p:to>
                                        <p:strVal val="visible"/>
                                      </p:to>
                                    </p:set>
                                    <p:animEffect transition="in" filter="wipe(down)">
                                      <p:cBhvr>
                                        <p:cTn id="69" dur="500"/>
                                        <p:tgtEl>
                                          <p:spTgt spid="2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30"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Oval 2">
            <a:extLst>
              <a:ext uri="{FF2B5EF4-FFF2-40B4-BE49-F238E27FC236}">
                <a16:creationId xmlns:a16="http://schemas.microsoft.com/office/drawing/2014/main" id="{F3002FD6-E350-4FF3-6CCD-957178A856B0}"/>
              </a:ext>
            </a:extLst>
          </p:cNvPr>
          <p:cNvSpPr/>
          <p:nvPr/>
        </p:nvSpPr>
        <p:spPr>
          <a:xfrm>
            <a:off x="497840" y="508000"/>
            <a:ext cx="568960" cy="56896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5" name="TextBox 4">
            <a:extLst>
              <a:ext uri="{FF2B5EF4-FFF2-40B4-BE49-F238E27FC236}">
                <a16:creationId xmlns:a16="http://schemas.microsoft.com/office/drawing/2014/main" id="{9837179B-9171-2436-501D-E1BA057F0A6F}"/>
              </a:ext>
            </a:extLst>
          </p:cNvPr>
          <p:cNvSpPr txBox="1"/>
          <p:nvPr/>
        </p:nvSpPr>
        <p:spPr>
          <a:xfrm>
            <a:off x="1158240" y="467360"/>
            <a:ext cx="10617200" cy="1815882"/>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rPr>
              <a:t>Ở một cửa hàng, trong một quý, số lượng ti vi bán trực tiếp tại cửa hàng ít hơn số lượng ti vi bán trực tuyến là 42 chiếc. Biết rằng số lượng ti vi bán trực tuyến gấp 3 lần số lượng ti vi bán trực tiếp. Tính số lượng ti vi bán trực tiếp trong quý đó.</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FBBDACB-4D47-FA96-F04B-7B79FD563794}"/>
              </a:ext>
            </a:extLst>
          </p:cNvPr>
          <p:cNvPicPr>
            <a:picLocks noChangeAspect="1"/>
          </p:cNvPicPr>
          <p:nvPr/>
        </p:nvPicPr>
        <p:blipFill>
          <a:blip r:embed="rId3"/>
          <a:stretch>
            <a:fillRect/>
          </a:stretch>
        </p:blipFill>
        <p:spPr>
          <a:xfrm>
            <a:off x="2817812" y="2403157"/>
            <a:ext cx="7267575" cy="3819525"/>
          </a:xfrm>
          <a:prstGeom prst="rect">
            <a:avLst/>
          </a:prstGeom>
        </p:spPr>
      </p:pic>
    </p:spTree>
    <p:extLst>
      <p:ext uri="{BB962C8B-B14F-4D97-AF65-F5344CB8AC3E}">
        <p14:creationId xmlns:p14="http://schemas.microsoft.com/office/powerpoint/2010/main" val="1974343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FF59BA84-2F63-F2F6-8FBC-E4C3EB857282}"/>
              </a:ext>
            </a:extLst>
          </p:cNvPr>
          <p:cNvSpPr txBox="1"/>
          <p:nvPr/>
        </p:nvSpPr>
        <p:spPr>
          <a:xfrm>
            <a:off x="2635798" y="531215"/>
            <a:ext cx="33096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Ta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sơ</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 name="Rectangle 12">
            <a:extLst>
              <a:ext uri="{FF2B5EF4-FFF2-40B4-BE49-F238E27FC236}">
                <a16:creationId xmlns:a16="http://schemas.microsoft.com/office/drawing/2014/main" id="{D04476A9-33EF-DCBF-8195-19405D85ACCC}"/>
              </a:ext>
            </a:extLst>
          </p:cNvPr>
          <p:cNvSpPr>
            <a:spLocks noChangeArrowheads="1"/>
          </p:cNvSpPr>
          <p:nvPr/>
        </p:nvSpPr>
        <p:spPr bwMode="auto">
          <a:xfrm>
            <a:off x="3561590" y="1234054"/>
            <a:ext cx="1079208" cy="33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Cam</a:t>
            </a:r>
          </a:p>
        </p:txBody>
      </p:sp>
      <p:sp>
        <p:nvSpPr>
          <p:cNvPr id="6" name="Rectangle 14">
            <a:extLst>
              <a:ext uri="{FF2B5EF4-FFF2-40B4-BE49-F238E27FC236}">
                <a16:creationId xmlns:a16="http://schemas.microsoft.com/office/drawing/2014/main" id="{0269B675-D08A-5C95-FE30-38539CC1337D}"/>
              </a:ext>
            </a:extLst>
          </p:cNvPr>
          <p:cNvSpPr>
            <a:spLocks noChangeArrowheads="1"/>
          </p:cNvSpPr>
          <p:nvPr/>
        </p:nvSpPr>
        <p:spPr bwMode="auto">
          <a:xfrm>
            <a:off x="3561590" y="1669463"/>
            <a:ext cx="1079208" cy="35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Xoài</a:t>
            </a:r>
            <a:endPar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F730FCB-887C-6AB8-3D5A-D0FAD8A49FB5}"/>
              </a:ext>
            </a:extLst>
          </p:cNvPr>
          <p:cNvGrpSpPr/>
          <p:nvPr/>
        </p:nvGrpSpPr>
        <p:grpSpPr>
          <a:xfrm>
            <a:off x="4823377" y="1400613"/>
            <a:ext cx="689864" cy="235147"/>
            <a:chOff x="972474" y="2345979"/>
            <a:chExt cx="488198" cy="142635"/>
          </a:xfrm>
        </p:grpSpPr>
        <p:sp>
          <p:nvSpPr>
            <p:cNvPr id="8" name="Line 19">
              <a:extLst>
                <a:ext uri="{FF2B5EF4-FFF2-40B4-BE49-F238E27FC236}">
                  <a16:creationId xmlns:a16="http://schemas.microsoft.com/office/drawing/2014/main" id="{99431995-D3DD-6A98-B347-7925D941F169}"/>
                </a:ext>
              </a:extLst>
            </p:cNvPr>
            <p:cNvSpPr>
              <a:spLocks noChangeShapeType="1"/>
            </p:cNvSpPr>
            <p:nvPr/>
          </p:nvSpPr>
          <p:spPr bwMode="auto">
            <a:xfrm>
              <a:off x="980646" y="2422272"/>
              <a:ext cx="475411" cy="471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Line 16">
              <a:extLst>
                <a:ext uri="{FF2B5EF4-FFF2-40B4-BE49-F238E27FC236}">
                  <a16:creationId xmlns:a16="http://schemas.microsoft.com/office/drawing/2014/main" id="{E4ACEA12-2788-40AF-8B60-74187F3B0FFD}"/>
                </a:ext>
              </a:extLst>
            </p:cNvPr>
            <p:cNvSpPr>
              <a:spLocks noChangeShapeType="1"/>
            </p:cNvSpPr>
            <p:nvPr/>
          </p:nvSpPr>
          <p:spPr bwMode="auto">
            <a:xfrm>
              <a:off x="1460672" y="2345979"/>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Line 16">
              <a:extLst>
                <a:ext uri="{FF2B5EF4-FFF2-40B4-BE49-F238E27FC236}">
                  <a16:creationId xmlns:a16="http://schemas.microsoft.com/office/drawing/2014/main" id="{08654F1E-1212-CE43-E1BB-90B37776C0E5}"/>
                </a:ext>
              </a:extLst>
            </p:cNvPr>
            <p:cNvSpPr>
              <a:spLocks noChangeShapeType="1"/>
            </p:cNvSpPr>
            <p:nvPr/>
          </p:nvSpPr>
          <p:spPr bwMode="auto">
            <a:xfrm>
              <a:off x="972474" y="2355931"/>
              <a:ext cx="0" cy="132683"/>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8D702C96-518E-047D-4480-0356DF3C5774}"/>
              </a:ext>
            </a:extLst>
          </p:cNvPr>
          <p:cNvGrpSpPr/>
          <p:nvPr/>
        </p:nvGrpSpPr>
        <p:grpSpPr>
          <a:xfrm>
            <a:off x="4823377" y="1820161"/>
            <a:ext cx="2197183" cy="201680"/>
            <a:chOff x="4268387" y="2486910"/>
            <a:chExt cx="1485983" cy="204669"/>
          </a:xfrm>
        </p:grpSpPr>
        <p:grpSp>
          <p:nvGrpSpPr>
            <p:cNvPr id="15" name="Group 14">
              <a:extLst>
                <a:ext uri="{FF2B5EF4-FFF2-40B4-BE49-F238E27FC236}">
                  <a16:creationId xmlns:a16="http://schemas.microsoft.com/office/drawing/2014/main" id="{B87F960B-DA23-4EF5-6252-1EA03A7A2987}"/>
                </a:ext>
              </a:extLst>
            </p:cNvPr>
            <p:cNvGrpSpPr/>
            <p:nvPr/>
          </p:nvGrpSpPr>
          <p:grpSpPr>
            <a:xfrm>
              <a:off x="4268387" y="2486910"/>
              <a:ext cx="1485983" cy="204669"/>
              <a:chOff x="972474" y="2765526"/>
              <a:chExt cx="1485983" cy="204669"/>
            </a:xfrm>
          </p:grpSpPr>
          <p:sp>
            <p:nvSpPr>
              <p:cNvPr id="17" name="Line 22">
                <a:extLst>
                  <a:ext uri="{FF2B5EF4-FFF2-40B4-BE49-F238E27FC236}">
                    <a16:creationId xmlns:a16="http://schemas.microsoft.com/office/drawing/2014/main" id="{BDBC7696-BC4E-BA26-78B0-4D0B5E5C0A4E}"/>
                  </a:ext>
                </a:extLst>
              </p:cNvPr>
              <p:cNvSpPr>
                <a:spLocks noChangeShapeType="1"/>
              </p:cNvSpPr>
              <p:nvPr/>
            </p:nvSpPr>
            <p:spPr bwMode="auto">
              <a:xfrm>
                <a:off x="972474" y="2865122"/>
                <a:ext cx="1485983" cy="20803"/>
              </a:xfrm>
              <a:prstGeom prst="line">
                <a:avLst/>
              </a:prstGeom>
              <a:ln w="28575">
                <a:solidFill>
                  <a:srgbClr val="002060"/>
                </a:solidFill>
                <a:headEnd/>
                <a:tailEnd/>
              </a:ln>
            </p:spPr>
            <p:style>
              <a:lnRef idx="3">
                <a:schemeClr val="accent4"/>
              </a:lnRef>
              <a:fillRef idx="0">
                <a:schemeClr val="accent4"/>
              </a:fillRef>
              <a:effectRef idx="2">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Line 30">
                <a:extLst>
                  <a:ext uri="{FF2B5EF4-FFF2-40B4-BE49-F238E27FC236}">
                    <a16:creationId xmlns:a16="http://schemas.microsoft.com/office/drawing/2014/main" id="{1CDD6650-382B-8D7B-A7CC-788488BF6921}"/>
                  </a:ext>
                </a:extLst>
              </p:cNvPr>
              <p:cNvSpPr>
                <a:spLocks noChangeShapeType="1"/>
              </p:cNvSpPr>
              <p:nvPr/>
            </p:nvSpPr>
            <p:spPr bwMode="auto">
              <a:xfrm flipV="1">
                <a:off x="2452396" y="276552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9" name="Line 30">
                <a:extLst>
                  <a:ext uri="{FF2B5EF4-FFF2-40B4-BE49-F238E27FC236}">
                    <a16:creationId xmlns:a16="http://schemas.microsoft.com/office/drawing/2014/main" id="{26FA5041-D025-5DCB-2E89-E3F5DB555445}"/>
                  </a:ext>
                </a:extLst>
              </p:cNvPr>
              <p:cNvSpPr>
                <a:spLocks noChangeShapeType="1"/>
              </p:cNvSpPr>
              <p:nvPr/>
            </p:nvSpPr>
            <p:spPr bwMode="auto">
              <a:xfrm flipV="1">
                <a:off x="1930674" y="2770673"/>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Line 30">
                <a:extLst>
                  <a:ext uri="{FF2B5EF4-FFF2-40B4-BE49-F238E27FC236}">
                    <a16:creationId xmlns:a16="http://schemas.microsoft.com/office/drawing/2014/main" id="{D93956BD-ED55-E575-4C51-0A2A389406EE}"/>
                  </a:ext>
                </a:extLst>
              </p:cNvPr>
              <p:cNvSpPr>
                <a:spLocks noChangeShapeType="1"/>
              </p:cNvSpPr>
              <p:nvPr/>
            </p:nvSpPr>
            <p:spPr bwMode="auto">
              <a:xfrm flipV="1">
                <a:off x="1468392" y="2765526"/>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6" name="Line 30">
              <a:extLst>
                <a:ext uri="{FF2B5EF4-FFF2-40B4-BE49-F238E27FC236}">
                  <a16:creationId xmlns:a16="http://schemas.microsoft.com/office/drawing/2014/main" id="{6F879F89-FBE5-7929-E3A1-0D54D065B4CC}"/>
                </a:ext>
              </a:extLst>
            </p:cNvPr>
            <p:cNvSpPr>
              <a:spLocks noChangeShapeType="1"/>
            </p:cNvSpPr>
            <p:nvPr/>
          </p:nvSpPr>
          <p:spPr bwMode="auto">
            <a:xfrm flipV="1">
              <a:off x="4276559" y="2486910"/>
              <a:ext cx="0" cy="199522"/>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AutoShape 33">
            <a:extLst>
              <a:ext uri="{FF2B5EF4-FFF2-40B4-BE49-F238E27FC236}">
                <a16:creationId xmlns:a16="http://schemas.microsoft.com/office/drawing/2014/main" id="{4DE6086F-2C73-42D5-DAE7-FA9B3D9CD147}"/>
              </a:ext>
            </a:extLst>
          </p:cNvPr>
          <p:cNvSpPr>
            <a:spLocks/>
          </p:cNvSpPr>
          <p:nvPr/>
        </p:nvSpPr>
        <p:spPr bwMode="auto">
          <a:xfrm rot="16200000">
            <a:off x="6022096" y="931934"/>
            <a:ext cx="538338" cy="1377311"/>
          </a:xfrm>
          <a:prstGeom prst="rightBrace">
            <a:avLst>
              <a:gd name="adj1" fmla="val 35532"/>
              <a:gd name="adj2" fmla="val 50000"/>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Rectangle 34">
            <a:extLst>
              <a:ext uri="{FF2B5EF4-FFF2-40B4-BE49-F238E27FC236}">
                <a16:creationId xmlns:a16="http://schemas.microsoft.com/office/drawing/2014/main" id="{044B2DB0-0AF0-23C4-2043-6976481DA271}"/>
              </a:ext>
            </a:extLst>
          </p:cNvPr>
          <p:cNvSpPr>
            <a:spLocks noChangeArrowheads="1"/>
          </p:cNvSpPr>
          <p:nvPr/>
        </p:nvSpPr>
        <p:spPr bwMode="auto">
          <a:xfrm>
            <a:off x="6068676" y="981787"/>
            <a:ext cx="431683" cy="266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42 </a:t>
            </a:r>
            <a:r>
              <a:rPr kumimoji="0" lang="en-US" alt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chiếc</a:t>
            </a:r>
            <a:endParaRPr kumimoji="0" lang="en-US" alt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ED2EA6E-30D8-6BF8-5E3C-E35A0F593DBE}"/>
              </a:ext>
            </a:extLst>
          </p:cNvPr>
          <p:cNvSpPr txBox="1"/>
          <p:nvPr/>
        </p:nvSpPr>
        <p:spPr>
          <a:xfrm>
            <a:off x="1564640" y="2641600"/>
            <a:ext cx="8849360" cy="3108543"/>
          </a:xfrm>
          <a:prstGeom prst="rect">
            <a:avLst/>
          </a:prstGeom>
          <a:noFill/>
        </p:spPr>
        <p:txBody>
          <a:bodyPr wrap="square" rtlCol="0">
            <a:spAutoFit/>
          </a:bodyPr>
          <a:lstStyle/>
          <a:p>
            <a:pPr lvl="0" algn="ctr"/>
            <a:r>
              <a:rPr lang="vi-VN" sz="2800" dirty="0">
                <a:solidFill>
                  <a:srgbClr val="FF0000"/>
                </a:solidFill>
                <a:latin typeface="Cambria" panose="02040503050406030204" pitchFamily="18" charset="0"/>
                <a:ea typeface="Cambria" panose="02040503050406030204" pitchFamily="18" charset="0"/>
              </a:rPr>
              <a:t>Theo sơ đồ, hiệu số phần bằng nhau là:</a:t>
            </a:r>
          </a:p>
          <a:p>
            <a:pPr lvl="0" algn="ctr"/>
            <a:r>
              <a:rPr lang="vi-VN" sz="2800" dirty="0">
                <a:solidFill>
                  <a:srgbClr val="FF0000"/>
                </a:solidFill>
                <a:latin typeface="Cambria" panose="02040503050406030204" pitchFamily="18" charset="0"/>
                <a:ea typeface="Cambria" panose="02040503050406030204" pitchFamily="18" charset="0"/>
              </a:rPr>
              <a:t>3 – 1 = 2 (phần)</a:t>
            </a:r>
          </a:p>
          <a:p>
            <a:pPr lvl="0" algn="ctr"/>
            <a:r>
              <a:rPr lang="vi-VN" sz="2800" dirty="0">
                <a:solidFill>
                  <a:srgbClr val="FF0000"/>
                </a:solidFill>
                <a:latin typeface="Cambria" panose="02040503050406030204" pitchFamily="18" charset="0"/>
                <a:ea typeface="Cambria" panose="02040503050406030204" pitchFamily="18" charset="0"/>
              </a:rPr>
              <a:t>Giá trị mỗi phần là:</a:t>
            </a:r>
          </a:p>
          <a:p>
            <a:pPr lvl="0" algn="ctr"/>
            <a:r>
              <a:rPr lang="vi-VN" sz="2800" dirty="0">
                <a:solidFill>
                  <a:srgbClr val="FF0000"/>
                </a:solidFill>
                <a:latin typeface="Cambria" panose="02040503050406030204" pitchFamily="18" charset="0"/>
                <a:ea typeface="Cambria" panose="02040503050406030204" pitchFamily="18" charset="0"/>
              </a:rPr>
              <a:t>42 : 2 = 21</a:t>
            </a:r>
          </a:p>
          <a:p>
            <a:pPr lvl="0" algn="ctr"/>
            <a:r>
              <a:rPr lang="vi-VN" sz="2800" dirty="0">
                <a:solidFill>
                  <a:srgbClr val="FF0000"/>
                </a:solidFill>
                <a:latin typeface="Cambria" panose="02040503050406030204" pitchFamily="18" charset="0"/>
                <a:ea typeface="Cambria" panose="02040503050406030204" pitchFamily="18" charset="0"/>
              </a:rPr>
              <a:t>Số lượng ti vi bán trực tiếp trong quý đó là:</a:t>
            </a:r>
          </a:p>
          <a:p>
            <a:pPr lvl="0" algn="ctr"/>
            <a:r>
              <a:rPr lang="vi-VN" sz="2800" dirty="0">
                <a:solidFill>
                  <a:srgbClr val="FF0000"/>
                </a:solidFill>
                <a:latin typeface="Cambria" panose="02040503050406030204" pitchFamily="18" charset="0"/>
                <a:ea typeface="Cambria" panose="02040503050406030204" pitchFamily="18" charset="0"/>
              </a:rPr>
              <a:t>21 × 1 = 21 (chiếc)</a:t>
            </a:r>
          </a:p>
          <a:p>
            <a:pPr lvl="0" algn="r"/>
            <a:r>
              <a:rPr lang="vi-VN" sz="2800" dirty="0">
                <a:solidFill>
                  <a:srgbClr val="FF0000"/>
                </a:solidFill>
                <a:latin typeface="Cambria" panose="02040503050406030204" pitchFamily="18" charset="0"/>
                <a:ea typeface="Cambria" panose="02040503050406030204" pitchFamily="18" charset="0"/>
              </a:rPr>
              <a:t>Đáp số: 21 chiếc ti vi</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0355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xEl>
                                              <p:pRg st="1" end="1"/>
                                            </p:txEl>
                                          </p:spTgt>
                                        </p:tgtEl>
                                        <p:attrNameLst>
                                          <p:attrName>style.visibility</p:attrName>
                                        </p:attrNameLst>
                                      </p:cBhvr>
                                      <p:to>
                                        <p:strVal val="visible"/>
                                      </p:to>
                                    </p:set>
                                    <p:animEffect transition="in" filter="wipe(down)">
                                      <p:cBhvr>
                                        <p:cTn id="47" dur="500"/>
                                        <p:tgtEl>
                                          <p:spTgt spid="2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4">
                                            <p:txEl>
                                              <p:pRg st="2" end="2"/>
                                            </p:txEl>
                                          </p:spTgt>
                                        </p:tgtEl>
                                        <p:attrNameLst>
                                          <p:attrName>style.visibility</p:attrName>
                                        </p:attrNameLst>
                                      </p:cBhvr>
                                      <p:to>
                                        <p:strVal val="visible"/>
                                      </p:to>
                                    </p:set>
                                    <p:animEffect transition="in" filter="wipe(down)">
                                      <p:cBhvr>
                                        <p:cTn id="52" dur="500"/>
                                        <p:tgtEl>
                                          <p:spTgt spid="2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4">
                                            <p:txEl>
                                              <p:pRg st="3" end="3"/>
                                            </p:txEl>
                                          </p:spTgt>
                                        </p:tgtEl>
                                        <p:attrNameLst>
                                          <p:attrName>style.visibility</p:attrName>
                                        </p:attrNameLst>
                                      </p:cBhvr>
                                      <p:to>
                                        <p:strVal val="visible"/>
                                      </p:to>
                                    </p:set>
                                    <p:animEffect transition="in" filter="wipe(down)">
                                      <p:cBhvr>
                                        <p:cTn id="57" dur="500"/>
                                        <p:tgtEl>
                                          <p:spTgt spid="24">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4">
                                            <p:txEl>
                                              <p:pRg st="4" end="4"/>
                                            </p:txEl>
                                          </p:spTgt>
                                        </p:tgtEl>
                                        <p:attrNameLst>
                                          <p:attrName>style.visibility</p:attrName>
                                        </p:attrNameLst>
                                      </p:cBhvr>
                                      <p:to>
                                        <p:strVal val="visible"/>
                                      </p:to>
                                    </p:set>
                                    <p:animEffect transition="in" filter="wipe(down)">
                                      <p:cBhvr>
                                        <p:cTn id="62" dur="500"/>
                                        <p:tgtEl>
                                          <p:spTgt spid="24">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xEl>
                                              <p:pRg st="5" end="5"/>
                                            </p:txEl>
                                          </p:spTgt>
                                        </p:tgtEl>
                                        <p:attrNameLst>
                                          <p:attrName>style.visibility</p:attrName>
                                        </p:attrNameLst>
                                      </p:cBhvr>
                                      <p:to>
                                        <p:strVal val="visible"/>
                                      </p:to>
                                    </p:set>
                                    <p:animEffect transition="in" filter="wipe(down)">
                                      <p:cBhvr>
                                        <p:cTn id="67" dur="500"/>
                                        <p:tgtEl>
                                          <p:spTgt spid="24">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4">
                                            <p:txEl>
                                              <p:pRg st="6" end="6"/>
                                            </p:txEl>
                                          </p:spTgt>
                                        </p:tgtEl>
                                        <p:attrNameLst>
                                          <p:attrName>style.visibility</p:attrName>
                                        </p:attrNameLst>
                                      </p:cBhvr>
                                      <p:to>
                                        <p:strVal val="visible"/>
                                      </p:to>
                                    </p:set>
                                    <p:animEffect transition="in" filter="wipe(down)">
                                      <p:cBhvr>
                                        <p:cTn id="72" dur="500"/>
                                        <p:tgtEl>
                                          <p:spTgt spid="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30" grpId="0" animBg="1"/>
      <p:bldP spid="3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768</TotalTime>
  <Words>460</Words>
  <Application>Microsoft Office PowerPoint</Application>
  <PresentationFormat>Widescreen</PresentationFormat>
  <Paragraphs>55</Paragraphs>
  <Slides>13</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#9Slide07 SFU Rhythm</vt:lpstr>
      <vt:lpstr>Arial</vt:lpstr>
      <vt:lpstr>Calibri</vt:lpstr>
      <vt:lpstr>Cambria</vt:lpstr>
      <vt:lpstr>Cambria Math</vt:lpstr>
      <vt:lpstr>Times New Roman</vt:lpstr>
      <vt:lpstr>UTM Avo</vt:lpstr>
      <vt:lpstr>思源黑体 CN Bold</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35</cp:revision>
  <dcterms:created xsi:type="dcterms:W3CDTF">2021-11-01T08:16:00Z</dcterms:created>
  <dcterms:modified xsi:type="dcterms:W3CDTF">2024-09-07T02:09:58Z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0AB7821EFDC245FBBD1062A4F449B7FF</vt:lpwstr>
  </property>
  <property fmtid="{D5CDD505-2E9C-101B-9397-08002B2CF9AE}" pid="3" name="KSOProductBuildVer">
    <vt:lpwstr>1033-11.2.0.11029</vt:lpwstr>
  </property>
</Properties>
</file>