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4"/>
  </p:notesMasterIdLst>
  <p:sldIdLst>
    <p:sldId id="319" r:id="rId3"/>
    <p:sldId id="259" r:id="rId4"/>
    <p:sldId id="2656" r:id="rId5"/>
    <p:sldId id="2654" r:id="rId6"/>
    <p:sldId id="2655" r:id="rId7"/>
    <p:sldId id="2636" r:id="rId8"/>
    <p:sldId id="2634" r:id="rId9"/>
    <p:sldId id="2633" r:id="rId10"/>
    <p:sldId id="2632" r:id="rId11"/>
    <p:sldId id="2639" r:id="rId12"/>
    <p:sldId id="265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E475D"/>
    <a:srgbClr val="007338"/>
    <a:srgbClr val="C8E9FC"/>
    <a:srgbClr val="24DCCA"/>
    <a:srgbClr val="F8D2E4"/>
    <a:srgbClr val="660066"/>
    <a:srgbClr val="81D5FF"/>
    <a:srgbClr val="EF4C0B"/>
    <a:srgbClr val="FFEACD"/>
    <a:srgbClr val="FAF7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8632" autoAdjust="0"/>
  </p:normalViewPr>
  <p:slideViewPr>
    <p:cSldViewPr snapToGrid="0">
      <p:cViewPr>
        <p:scale>
          <a:sx n="79" d="100"/>
          <a:sy n="79" d="100"/>
        </p:scale>
        <p:origin x="-384" y="30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69B1D2-CE66-4B11-9199-78451759937E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FC7354-1DB7-4725-8788-706F0E456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800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70E69-0D04-4615-8C68-DFE5277347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1763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cs typeface="等线"/>
            </a:endParaRPr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55675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55675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55675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55675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CB506971-A283-49DC-8C4F-30E88A05354B}" type="slidenum">
              <a:rPr lang="zh-CN" altLang="en-US">
                <a:solidFill>
                  <a:srgbClr val="000000"/>
                </a:solidFill>
                <a:ea typeface="SimSun" pitchFamily="2" charset="-122"/>
              </a:rPr>
              <a:pPr/>
              <a:t>3</a:t>
            </a:fld>
            <a:endParaRPr lang="zh-CN" altLang="en-US">
              <a:solidFill>
                <a:srgbClr val="000000"/>
              </a:solidFill>
              <a:ea typeface="SimSun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C7354-1DB7-4725-8788-706F0E45641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538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270E69-0D04-4615-8C68-DFE5277347F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193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270E69-0D04-4615-8C68-DFE5277347F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000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270E69-0D04-4615-8C68-DFE5277347F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084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270E69-0D04-4615-8C68-DFE5277347F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1960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70E69-0D04-4615-8C68-DFE5277347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1763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FD0199-391A-34C4-F566-F504148E04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B47D70D-A9F6-9B13-ED8B-73F66E74A5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E5BEBD-E1FB-694A-DD55-D4C30C1D3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978C-F5B9-4CFD-8078-42465D3F778D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E69A386-1D7E-82DB-B1AA-3B18B1CD2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F32646D-AA29-45E4-37A1-22344E8B3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D018-7C21-4A90-81EB-EEA7E57EA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354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580BF3-B7CD-7884-CF8E-D58D2799E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C6FFA7C-BDD6-35DA-8573-8FA4BA320A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DDAD3F7-8474-9125-8235-2133D727A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978C-F5B9-4CFD-8078-42465D3F778D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66E375D-D162-917B-FD6C-0E909B77B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44A15D8-C31A-1CFA-057E-FD58DBBCE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D018-7C21-4A90-81EB-EEA7E57EA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338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2AF99E5-B382-2B51-30E0-34D7F98686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0232695-6BB6-6C13-E62F-F7006D4BCE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A8D6CDD-2B92-3EAE-808D-20D2F76CA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978C-F5B9-4CFD-8078-42465D3F778D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787F54D-E10B-14FE-332D-41CD8E6DA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C931C7C-4CA6-44AA-A52B-705417FB7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D018-7C21-4A90-81EB-EEA7E57EA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800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6BD6E6-2ABE-B81D-F710-EAA79B8254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3E716CF-DB82-92F2-363F-4FF37D4CFB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21AB37-CAB9-1A57-D7DC-4377CDB33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446019D-8832-0C5F-0ADA-B78B26F96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BECE94E-BA52-2803-F4CB-4C9923DF4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426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AE3DD6-D03C-041E-AF8C-A1043F439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5165E3-15FF-F2AF-0EA5-A18CE000D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9B836E-0429-7918-2699-E735D6579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C62A596-4448-FCF5-6146-51C91C760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35CB14-B3BE-EB9A-8265-BE766F4C5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8170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73AE83-80D1-A0E9-C531-E682269A2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BAD5412-E2EB-ADB3-3A4C-C563E8CBC7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A0CA48F-7AE7-5660-D0D0-A86EA62DF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BB3956-F70F-FF15-39AD-404F35972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94040FB-4063-194A-2EDB-808079812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86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B68E8C-CD00-8831-48E2-736057D1B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872ABC-620E-47DB-749E-39E7F587BC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FE1FBEE-675B-39C9-A865-0CFE3761A3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C7B1ADA-7DFB-3284-AB40-C4494C61C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C689EED-EF29-4D29-44F7-D038BF2C0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41E1BC5-43FB-B140-DBD4-61A4DEEF8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274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B13062-7910-3131-84DD-14418F4ED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BA4A207-B4F3-E829-D347-5086D937F7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904B298-54D6-8D78-7564-909F5CBEED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37CFC36-123F-29DB-7C4A-C0BCF16D54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5D569AE-7DA9-B076-CD0E-F81C16D492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0815566-2F18-E691-5874-7F7400DEC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EE76742-BF61-A69D-817C-B72C06FFB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5793EDA-9867-D0F3-02B7-05101BC53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0323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BBC606-2693-F702-419E-6AA0E9080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8B958B5-D42E-6702-9FA3-E183EB969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81E89C6-B68B-98BA-921F-326CBFEAA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D248FCE-AF2E-6C69-3813-BD5720EB4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1245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DD17EC1-7301-47BB-EDB6-F75DB2579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AE8353E-8C52-9F7B-FB3D-296523CA5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D28BDEC-1BC1-3DE6-61B3-C913AEC14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5735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DDD73E-6B56-5E01-E6C0-9F980D681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307DD0-38E0-4743-3E6F-60E9D5857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7224ADB-7966-E3B7-00E3-22BFC96EC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9B21463-2AA7-86DB-0F7C-22B97B272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F15F80E-ABFD-BE00-7A9B-190320D1A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28B2192-F9D8-D4CF-8250-78B65CF05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900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8C8F44-9E48-1ED5-EE3C-AB1A6C259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95AD01-3CA0-7FBB-3916-246AF4D6EE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8C18110-4C6C-0C80-94E8-3F1AA7DEF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978C-F5B9-4CFD-8078-42465D3F778D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F0A524-475D-7B09-7D32-129BAEFB4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FA2D93E-4DA8-C8EE-81D6-181D03F4F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D018-7C21-4A90-81EB-EEA7E57EA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2790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312233-6922-A90F-74F3-06FFC70AD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DA5CE06-02DB-CECB-5FA7-C9740BC8FC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F7A51F6-C6DE-A110-45C5-3EAE36340E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2F7D0CC-61EC-2299-EB3E-B1DCC0893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5125440-4FD5-0DCF-A654-592C9D4BF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16579E7-B0D9-23C6-B524-5FE8BD8B6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855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087462-A464-2E1E-2684-D660CED96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AD86498-B9A6-97FC-19BA-971FFA8ED7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8437557-372B-AD57-1680-0BD827DA5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792DB3-004B-21B7-79B9-8418A72DD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3DEE211-B58C-628E-D8C4-08DBC6F96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316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110EAA0-C6F2-A67A-D691-F19F246C14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F0A29B9-E201-8BE6-9549-40A0D7A3D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229887-EAF1-3281-7D01-825D06FDB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C2F2161-6886-468B-FDA6-17AD8CA58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0E9355-1C99-597E-23A1-AC07D1A08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589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B888A2-0234-2284-7F82-4E6CE3611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B462358-9F6B-316B-E77A-266D680A8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9394003-FAAA-FAD1-0AD2-59CE46D33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978C-F5B9-4CFD-8078-42465D3F778D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7ADA0DA-E5C9-F8C5-1A34-685C595EC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1612463-4901-BEE5-D541-965B4D3A9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D018-7C21-4A90-81EB-EEA7E57EA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034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0D630F-6400-E4EB-98C7-46877F2BE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87A865E-2251-89B1-DBB9-DC0E83FC51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9E578E4-3572-D227-79FF-0F5E89ECAB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5479458-604E-544D-A972-79CC28958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978C-F5B9-4CFD-8078-42465D3F778D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76DB17D-C1CC-87CC-007E-9184A65BB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BEBE740-54EE-5432-7D7A-1F58CA579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D018-7C21-4A90-81EB-EEA7E57EA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425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FE93C0-2F21-80EA-BA12-CFECDAD90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6505450-BDE9-796C-722B-4A846AD85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757EAC5-93A3-7238-0576-C988854EAD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DB5DFDA-DD2B-CC2B-20F9-B923F64E2A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3B783D7-A0BB-80B5-255D-DF678FC6CB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45F7078-29A6-C647-C724-454AE81FB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978C-F5B9-4CFD-8078-42465D3F778D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224E402-01F9-688E-9B9C-30A06C994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8E0787E-AF8E-C0F8-73E3-F27EBEE65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D018-7C21-4A90-81EB-EEA7E57EA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464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6740A3-6927-E9D4-7D20-1ADE4B0CD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D12FF80-743B-BFF0-38C5-06ED36AE6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978C-F5B9-4CFD-8078-42465D3F778D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11BF211-D47E-5F9B-1037-4C5CD2DE7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52F3257-972E-E7B9-5DAF-3514823B6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D018-7C21-4A90-81EB-EEA7E57EA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490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0DD59BE-9D91-EA68-9DC9-3A322634B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978C-F5B9-4CFD-8078-42465D3F778D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462BD9E-B7CB-FA31-CFA1-415451603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9870DD8-637A-2424-4BF7-14C50288D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D018-7C21-4A90-81EB-EEA7E57EA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265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F95983-E4F5-5944-B7DF-6DC2F4B4D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ED6445-1AAC-FFEA-6311-F67EB16E1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CD06577-F74D-E6C8-BE6C-79A8B4C626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ABBB307-1B78-4C89-B865-3913C6D6F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978C-F5B9-4CFD-8078-42465D3F778D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DA60E89-4174-F4AE-F91A-1767667A9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77EBCBF-8466-0ADA-BA70-6749185DE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D018-7C21-4A90-81EB-EEA7E57EA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268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F67282-12BD-F276-49D8-947F4A8F4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E383570-47DE-4BF8-2F07-613468C434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E708334-466C-9FC6-80F6-C03612936E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1504A19-A138-AB90-619A-02A31426B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978C-F5B9-4CFD-8078-42465D3F778D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A13CEE0-D08B-04AB-BA03-45AED7F88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6E154AD-100B-0A21-1D1A-6E513968F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D018-7C21-4A90-81EB-EEA7E57EA25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9779590-A84F-9DDC-B272-72CBA93662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91400" y="-319088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250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xmlns="" id="{A9DE991B-913C-9472-307B-2F463C372D3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FBF5AF7-831B-E821-DE5B-D8E53D88C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D143271-D8C6-CEB2-9B3A-E8392C24CE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59C5AE1-A0AF-E460-F60D-C6A7678024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2978C-F5B9-4CFD-8078-42465D3F778D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804123E-6122-DB69-7539-AEE01A4E63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62238D4-1A96-A97D-0CF7-B19C29E428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BD018-7C21-4A90-81EB-EEA7E57EA25A}" type="slidenum">
              <a:rPr lang="en-US" smtClean="0"/>
              <a:t>‹#›</a:t>
            </a:fld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DB8F4DFA-8937-C925-9163-53E0E5E58E1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91400" y="-319088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187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xmlns="" id="{99193652-197B-8CC1-388C-E8E729CD31A2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4FFCEF1-3216-004D-2955-B67520F51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7275646-2828-DD4D-A085-E4C0DF176B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8918637-2043-BCD5-B20E-3AF7A54F91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0572C-BD3D-4F5D-890C-7DE828D145EE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2CE6124-FC6D-23F7-FA7C-0CB4F314C2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E3E4859-AD73-1471-4DEE-50FBC0231D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746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" t="6084" r="1147"/>
          <a:stretch/>
        </p:blipFill>
        <p:spPr>
          <a:xfrm>
            <a:off x="0" y="0"/>
            <a:ext cx="12200709" cy="69994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06315" y="1153319"/>
            <a:ext cx="6256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pt-B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 SỐ BẰNG NHAU</a:t>
            </a:r>
            <a:endParaRPr lang="pt-BR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9621" y="5493718"/>
            <a:ext cx="18167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GV: Trần Đức Miễn</a:t>
            </a:r>
            <a:endParaRPr lang="pt-BR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650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" t="6084" r="1147"/>
          <a:stretch/>
        </p:blipFill>
        <p:spPr>
          <a:xfrm>
            <a:off x="0" y="0"/>
            <a:ext cx="12200709" cy="6999458"/>
          </a:xfrm>
          <a:prstGeom prst="rect">
            <a:avLst/>
          </a:prstGeom>
        </p:spPr>
      </p:pic>
      <p:sp>
        <p:nvSpPr>
          <p:cNvPr id="9" name="Hình chữ nhật: Góc Tròn 13">
            <a:extLst>
              <a:ext uri="{FF2B5EF4-FFF2-40B4-BE49-F238E27FC236}">
                <a16:creationId xmlns:a16="http://schemas.microsoft.com/office/drawing/2014/main" xmlns="" id="{B3661555-36CB-FCE4-454A-B9815472727D}"/>
              </a:ext>
            </a:extLst>
          </p:cNvPr>
          <p:cNvSpPr/>
          <p:nvPr/>
        </p:nvSpPr>
        <p:spPr>
          <a:xfrm>
            <a:off x="334875" y="524336"/>
            <a:ext cx="11530957" cy="5762445"/>
          </a:xfrm>
          <a:custGeom>
            <a:avLst/>
            <a:gdLst>
              <a:gd name="connsiteX0" fmla="*/ 0 w 11530957"/>
              <a:gd name="connsiteY0" fmla="*/ 960427 h 5762445"/>
              <a:gd name="connsiteX1" fmla="*/ 960427 w 11530957"/>
              <a:gd name="connsiteY1" fmla="*/ 0 h 5762445"/>
              <a:gd name="connsiteX2" fmla="*/ 10570530 w 11530957"/>
              <a:gd name="connsiteY2" fmla="*/ 0 h 5762445"/>
              <a:gd name="connsiteX3" fmla="*/ 11530957 w 11530957"/>
              <a:gd name="connsiteY3" fmla="*/ 960427 h 5762445"/>
              <a:gd name="connsiteX4" fmla="*/ 11530957 w 11530957"/>
              <a:gd name="connsiteY4" fmla="*/ 4802018 h 5762445"/>
              <a:gd name="connsiteX5" fmla="*/ 10570530 w 11530957"/>
              <a:gd name="connsiteY5" fmla="*/ 5762445 h 5762445"/>
              <a:gd name="connsiteX6" fmla="*/ 960427 w 11530957"/>
              <a:gd name="connsiteY6" fmla="*/ 5762445 h 5762445"/>
              <a:gd name="connsiteX7" fmla="*/ 0 w 11530957"/>
              <a:gd name="connsiteY7" fmla="*/ 4802018 h 5762445"/>
              <a:gd name="connsiteX8" fmla="*/ 0 w 11530957"/>
              <a:gd name="connsiteY8" fmla="*/ 960427 h 5762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30957" h="5762445" fill="none" extrusionOk="0">
                <a:moveTo>
                  <a:pt x="0" y="960427"/>
                </a:moveTo>
                <a:cubicBezTo>
                  <a:pt x="-93878" y="435835"/>
                  <a:pt x="426829" y="17994"/>
                  <a:pt x="960427" y="0"/>
                </a:cubicBezTo>
                <a:cubicBezTo>
                  <a:pt x="3639264" y="77600"/>
                  <a:pt x="6813733" y="-27269"/>
                  <a:pt x="10570530" y="0"/>
                </a:cubicBezTo>
                <a:cubicBezTo>
                  <a:pt x="11116193" y="-20096"/>
                  <a:pt x="11547773" y="434948"/>
                  <a:pt x="11530957" y="960427"/>
                </a:cubicBezTo>
                <a:cubicBezTo>
                  <a:pt x="11639957" y="2594570"/>
                  <a:pt x="11452748" y="4263054"/>
                  <a:pt x="11530957" y="4802018"/>
                </a:cubicBezTo>
                <a:cubicBezTo>
                  <a:pt x="11461793" y="5305391"/>
                  <a:pt x="11072818" y="5774856"/>
                  <a:pt x="10570530" y="5762445"/>
                </a:cubicBezTo>
                <a:cubicBezTo>
                  <a:pt x="6044610" y="5811622"/>
                  <a:pt x="3906763" y="5639743"/>
                  <a:pt x="960427" y="5762445"/>
                </a:cubicBezTo>
                <a:cubicBezTo>
                  <a:pt x="421623" y="5826767"/>
                  <a:pt x="-21687" y="5351120"/>
                  <a:pt x="0" y="4802018"/>
                </a:cubicBezTo>
                <a:cubicBezTo>
                  <a:pt x="47022" y="3124041"/>
                  <a:pt x="104569" y="1608678"/>
                  <a:pt x="0" y="960427"/>
                </a:cubicBezTo>
                <a:close/>
              </a:path>
              <a:path w="11530957" h="5762445" stroke="0" extrusionOk="0">
                <a:moveTo>
                  <a:pt x="0" y="960427"/>
                </a:moveTo>
                <a:cubicBezTo>
                  <a:pt x="52547" y="423992"/>
                  <a:pt x="439130" y="-609"/>
                  <a:pt x="960427" y="0"/>
                </a:cubicBezTo>
                <a:cubicBezTo>
                  <a:pt x="2323488" y="-129276"/>
                  <a:pt x="9263960" y="-77778"/>
                  <a:pt x="10570530" y="0"/>
                </a:cubicBezTo>
                <a:cubicBezTo>
                  <a:pt x="11077525" y="-74708"/>
                  <a:pt x="11528151" y="446177"/>
                  <a:pt x="11530957" y="960427"/>
                </a:cubicBezTo>
                <a:cubicBezTo>
                  <a:pt x="11612556" y="2307812"/>
                  <a:pt x="11685257" y="3244923"/>
                  <a:pt x="11530957" y="4802018"/>
                </a:cubicBezTo>
                <a:cubicBezTo>
                  <a:pt x="11565572" y="5405446"/>
                  <a:pt x="11009237" y="5793618"/>
                  <a:pt x="10570530" y="5762445"/>
                </a:cubicBezTo>
                <a:cubicBezTo>
                  <a:pt x="6985306" y="5806665"/>
                  <a:pt x="5049489" y="5733063"/>
                  <a:pt x="960427" y="5762445"/>
                </a:cubicBezTo>
                <a:cubicBezTo>
                  <a:pt x="415962" y="5708514"/>
                  <a:pt x="-50211" y="5320842"/>
                  <a:pt x="0" y="4802018"/>
                </a:cubicBezTo>
                <a:cubicBezTo>
                  <a:pt x="-159954" y="4185235"/>
                  <a:pt x="22140" y="2850961"/>
                  <a:pt x="0" y="960427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C9DB64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0336" y="861391"/>
            <a:ext cx="112054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2. </a:t>
            </a:r>
            <a:r>
              <a:rPr lang="vi-VN" sz="3600" b="1" dirty="0" smtClean="0">
                <a:solidFill>
                  <a:srgbClr val="FF0000"/>
                </a:solidFill>
              </a:rPr>
              <a:t>Trong </a:t>
            </a:r>
            <a:r>
              <a:rPr lang="vi-VN" sz="3600" b="1" dirty="0">
                <a:solidFill>
                  <a:srgbClr val="FF0000"/>
                </a:solidFill>
              </a:rPr>
              <a:t>các số đo dưới đây, các số đo nào bằng nhau?</a:t>
            </a:r>
          </a:p>
          <a:p>
            <a:endParaRPr lang="vi-VN" sz="3600" dirty="0"/>
          </a:p>
          <a:p>
            <a:r>
              <a:rPr lang="vi-VN" sz="3600" dirty="0"/>
              <a:t>20,7 kg; 2,070 kg; 20,700 kg; 20,70 kg.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669774" y="3538330"/>
            <a:ext cx="7513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4000" b="1" dirty="0"/>
              <a:t>20,7 kg = 20,700 kg = 20,70 kg.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9739742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" t="6084" r="1147"/>
          <a:stretch/>
        </p:blipFill>
        <p:spPr>
          <a:xfrm>
            <a:off x="0" y="0"/>
            <a:ext cx="12200709" cy="69994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99621" y="5493718"/>
            <a:ext cx="18167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GV: Trần Đức Miễn</a:t>
            </a:r>
            <a:endParaRPr lang="pt-BR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19467" y="2490257"/>
            <a:ext cx="8930650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Chuẩn</a:t>
            </a:r>
            <a:r>
              <a:rPr lang="en-US" sz="5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bị</a:t>
            </a:r>
            <a:r>
              <a:rPr lang="en-US" sz="5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bài</a:t>
            </a:r>
            <a:endParaRPr lang="en-US" sz="5400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US" sz="66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So </a:t>
            </a:r>
            <a:r>
              <a:rPr lang="en-US" sz="6600" b="1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sánh</a:t>
            </a:r>
            <a:r>
              <a:rPr lang="en-US" sz="66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hai</a:t>
            </a:r>
            <a:r>
              <a:rPr lang="en-US" sz="66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số</a:t>
            </a:r>
            <a:r>
              <a:rPr lang="en-US" sz="66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thập</a:t>
            </a:r>
            <a:r>
              <a:rPr lang="en-US" sz="66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phân</a:t>
            </a:r>
            <a:endParaRPr lang="en-US" sz="6600" b="1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96919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74758" y="3150563"/>
            <a:ext cx="62564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1,2 và 120 </a:t>
            </a:r>
          </a:p>
          <a:p>
            <a:r>
              <a:rPr lang="pt-BR" sz="3600" b="1" dirty="0" smtClean="0">
                <a:latin typeface="Times New Roman" pitchFamily="18" charset="0"/>
                <a:cs typeface="Times New Roman" pitchFamily="18" charset="0"/>
              </a:rPr>
              <a:t>Đọc và cho biết sự khác biệt </a:t>
            </a:r>
          </a:p>
          <a:p>
            <a:r>
              <a:rPr lang="pt-BR" sz="3600" b="1" dirty="0" smtClean="0">
                <a:latin typeface="Times New Roman" pitchFamily="18" charset="0"/>
                <a:cs typeface="Times New Roman" pitchFamily="18" charset="0"/>
              </a:rPr>
              <a:t>giữa hai số thập phân	</a:t>
            </a:r>
            <a:endParaRPr lang="pt-BR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46B4406-C6CF-624E-A53C-1241CD95D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968" y="949791"/>
            <a:ext cx="4764506" cy="2900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957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5484" y="-334649"/>
            <a:ext cx="12757484" cy="7191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4394" y="-601578"/>
            <a:ext cx="13903415" cy="845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0EE8515-C65C-0255-4693-72215462E6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2341" y="1240545"/>
            <a:ext cx="5522995" cy="290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694769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47" y="0"/>
            <a:ext cx="10972799" cy="5594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33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4495800" y="3730625"/>
          <a:ext cx="152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730625"/>
                        <a:ext cx="1524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2867" name="Text Box 3"/>
          <p:cNvSpPr txBox="1">
            <a:spLocks noChangeArrowheads="1"/>
          </p:cNvSpPr>
          <p:nvPr/>
        </p:nvSpPr>
        <p:spPr bwMode="auto">
          <a:xfrm>
            <a:off x="484717" y="107950"/>
            <a:ext cx="8226146" cy="630942"/>
          </a:xfrm>
          <a:prstGeom prst="rect">
            <a:avLst/>
          </a:prstGeom>
          <a:solidFill>
            <a:srgbClr val="FFFF9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500" b="1" dirty="0">
                <a:latin typeface="Verdana" pitchFamily="34" charset="0"/>
              </a:rPr>
              <a:t>a. </a:t>
            </a:r>
            <a:r>
              <a:rPr lang="en-US" altLang="en-US" sz="3500" b="1" dirty="0" err="1">
                <a:latin typeface="Verdana" pitchFamily="34" charset="0"/>
              </a:rPr>
              <a:t>Ví</a:t>
            </a:r>
            <a:r>
              <a:rPr lang="en-US" altLang="en-US" sz="3500" b="1" dirty="0">
                <a:latin typeface="Verdana" pitchFamily="34" charset="0"/>
              </a:rPr>
              <a:t> </a:t>
            </a:r>
            <a:r>
              <a:rPr lang="en-US" altLang="en-US" sz="3500" b="1" dirty="0" err="1">
                <a:latin typeface="Verdana" pitchFamily="34" charset="0"/>
              </a:rPr>
              <a:t>dụ</a:t>
            </a:r>
            <a:r>
              <a:rPr lang="en-US" altLang="en-US" sz="3500" b="1" dirty="0" smtClean="0">
                <a:latin typeface="Verdana" pitchFamily="34" charset="0"/>
              </a:rPr>
              <a:t>: So </a:t>
            </a:r>
            <a:r>
              <a:rPr lang="en-US" altLang="en-US" sz="3500" b="1" dirty="0" err="1" smtClean="0">
                <a:latin typeface="Verdana" pitchFamily="34" charset="0"/>
              </a:rPr>
              <a:t>sánh</a:t>
            </a:r>
            <a:r>
              <a:rPr lang="en-US" altLang="en-US" sz="3500" b="1" dirty="0" smtClean="0">
                <a:latin typeface="Verdana" pitchFamily="34" charset="0"/>
              </a:rPr>
              <a:t> 1,85 </a:t>
            </a:r>
            <a:r>
              <a:rPr lang="en-US" altLang="en-US" sz="3500" b="1" dirty="0" err="1" smtClean="0">
                <a:latin typeface="Verdana" pitchFamily="34" charset="0"/>
              </a:rPr>
              <a:t>và</a:t>
            </a:r>
            <a:r>
              <a:rPr lang="en-US" altLang="en-US" sz="3500" b="1" dirty="0" smtClean="0">
                <a:latin typeface="Verdana" pitchFamily="34" charset="0"/>
              </a:rPr>
              <a:t> 1,850</a:t>
            </a:r>
            <a:endParaRPr lang="en-US" altLang="en-US" sz="3500" b="1" dirty="0">
              <a:latin typeface="Verdana" pitchFamily="34" charset="0"/>
            </a:endParaRPr>
          </a:p>
        </p:txBody>
      </p:sp>
      <p:sp>
        <p:nvSpPr>
          <p:cNvPr id="292870" name="Text Box 6"/>
          <p:cNvSpPr txBox="1">
            <a:spLocks noChangeArrowheads="1"/>
          </p:cNvSpPr>
          <p:nvPr/>
        </p:nvSpPr>
        <p:spPr bwMode="auto">
          <a:xfrm>
            <a:off x="757819" y="1072961"/>
            <a:ext cx="954104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latin typeface="Arial" charset="0"/>
              </a:rPr>
              <a:t> </a:t>
            </a:r>
            <a:r>
              <a:rPr lang="en-US" altLang="en-US" sz="3600" b="1" dirty="0" smtClean="0">
                <a:latin typeface="Arial" charset="0"/>
              </a:rPr>
              <a:t>Ta </a:t>
            </a:r>
            <a:r>
              <a:rPr lang="en-US" altLang="en-US" sz="3600" b="1" dirty="0" err="1" smtClean="0">
                <a:latin typeface="Arial" charset="0"/>
              </a:rPr>
              <a:t>có</a:t>
            </a:r>
            <a:r>
              <a:rPr lang="en-US" altLang="en-US" sz="3600" b="1" dirty="0" smtClean="0">
                <a:latin typeface="Arial" charset="0"/>
              </a:rPr>
              <a:t> :  185 </a:t>
            </a:r>
            <a:r>
              <a:rPr lang="en-US" altLang="en-US" sz="3600" b="1" dirty="0">
                <a:latin typeface="Arial" charset="0"/>
              </a:rPr>
              <a:t>=       </a:t>
            </a:r>
            <a:r>
              <a:rPr lang="en-US" altLang="en-US" sz="3600" b="1" dirty="0" smtClean="0">
                <a:latin typeface="Arial" charset="0"/>
              </a:rPr>
              <a:t>    ;    1850 </a:t>
            </a:r>
            <a:r>
              <a:rPr lang="en-US" altLang="en-US" sz="3600" b="1" dirty="0">
                <a:latin typeface="Arial" charset="0"/>
              </a:rPr>
              <a:t>=         </a:t>
            </a:r>
            <a:r>
              <a:rPr lang="en-US" altLang="en-US" sz="3600" b="1" dirty="0" smtClean="0">
                <a:latin typeface="Arial" charset="0"/>
              </a:rPr>
              <a:t>       </a:t>
            </a:r>
            <a:endParaRPr lang="en-US" altLang="en-US" sz="3600" b="1" dirty="0">
              <a:latin typeface="Arial" charset="0"/>
            </a:endParaRPr>
          </a:p>
        </p:txBody>
      </p:sp>
      <p:sp>
        <p:nvSpPr>
          <p:cNvPr id="292872" name="Text Box 8"/>
          <p:cNvSpPr txBox="1">
            <a:spLocks noChangeArrowheads="1"/>
          </p:cNvSpPr>
          <p:nvPr/>
        </p:nvSpPr>
        <p:spPr bwMode="auto">
          <a:xfrm>
            <a:off x="1038286" y="2365417"/>
            <a:ext cx="366900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 smtClean="0">
                <a:latin typeface="Arial" charset="0"/>
              </a:rPr>
              <a:t>Do            </a:t>
            </a:r>
            <a:r>
              <a:rPr lang="en-US" altLang="en-US" sz="3600" b="1" dirty="0">
                <a:latin typeface="Arial" charset="0"/>
              </a:rPr>
              <a:t>=           </a:t>
            </a:r>
            <a:r>
              <a:rPr lang="en-US" altLang="en-US" sz="3600" b="1" dirty="0" smtClean="0">
                <a:latin typeface="Arial" charset="0"/>
              </a:rPr>
              <a:t>  </a:t>
            </a:r>
            <a:endParaRPr lang="en-US" altLang="en-US" sz="3600" b="1" dirty="0">
              <a:latin typeface="Arial" charset="0"/>
            </a:endParaRPr>
          </a:p>
        </p:txBody>
      </p:sp>
      <p:sp>
        <p:nvSpPr>
          <p:cNvPr id="292875" name="Text Box 11"/>
          <p:cNvSpPr txBox="1">
            <a:spLocks noChangeArrowheads="1"/>
          </p:cNvSpPr>
          <p:nvPr/>
        </p:nvSpPr>
        <p:spPr bwMode="auto">
          <a:xfrm>
            <a:off x="307020" y="3314825"/>
            <a:ext cx="9504946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i="1" dirty="0" smtClean="0">
                <a:solidFill>
                  <a:srgbClr val="FF0000"/>
                </a:solidFill>
                <a:cs typeface="Times New Roman" pitchFamily="18" charset="0"/>
              </a:rPr>
              <a:t>	</a:t>
            </a:r>
            <a:r>
              <a:rPr lang="en-US" altLang="en-US" sz="3600" b="1" i="1" dirty="0" err="1" smtClean="0">
                <a:solidFill>
                  <a:srgbClr val="FF0000"/>
                </a:solidFill>
                <a:cs typeface="Times New Roman" pitchFamily="18" charset="0"/>
              </a:rPr>
              <a:t>Nếu</a:t>
            </a:r>
            <a:r>
              <a:rPr lang="en-US" altLang="en-US" sz="3600" b="1" i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cs typeface="Times New Roman" pitchFamily="18" charset="0"/>
              </a:rPr>
              <a:t>viết</a:t>
            </a:r>
            <a:r>
              <a:rPr lang="en-US" altLang="en-US" sz="3600" b="1" i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cs typeface="Times New Roman" pitchFamily="18" charset="0"/>
              </a:rPr>
              <a:t>thêm</a:t>
            </a:r>
            <a:r>
              <a:rPr lang="en-US" altLang="en-US" sz="3600" b="1" i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3600" b="1" i="1" dirty="0" smtClean="0">
                <a:solidFill>
                  <a:srgbClr val="FF0000"/>
                </a:solidFill>
                <a:cs typeface="Times New Roman" pitchFamily="18" charset="0"/>
              </a:rPr>
              <a:t>( </a:t>
            </a:r>
            <a:r>
              <a:rPr lang="en-US" altLang="en-US" sz="3600" b="1" i="1" smtClean="0">
                <a:solidFill>
                  <a:srgbClr val="FF0000"/>
                </a:solidFill>
                <a:cs typeface="Times New Roman" pitchFamily="18" charset="0"/>
              </a:rPr>
              <a:t>hoặc </a:t>
            </a:r>
            <a:r>
              <a:rPr lang="en-US" altLang="en-US" sz="3600" b="1" i="1" dirty="0" err="1" smtClean="0">
                <a:solidFill>
                  <a:srgbClr val="FF0000"/>
                </a:solidFill>
                <a:cs typeface="Times New Roman" pitchFamily="18" charset="0"/>
              </a:rPr>
              <a:t>bỏ</a:t>
            </a:r>
            <a:r>
              <a:rPr lang="en-US" altLang="en-US" sz="3600" b="1" i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FF0000"/>
                </a:solidFill>
                <a:cs typeface="Times New Roman" pitchFamily="18" charset="0"/>
              </a:rPr>
              <a:t>bớt</a:t>
            </a:r>
            <a:r>
              <a:rPr lang="en-US" altLang="en-US" sz="3600" b="1" i="1" dirty="0" smtClean="0">
                <a:solidFill>
                  <a:srgbClr val="FF0000"/>
                </a:solidFill>
                <a:cs typeface="Times New Roman" pitchFamily="18" charset="0"/>
              </a:rPr>
              <a:t>) </a:t>
            </a:r>
            <a:r>
              <a:rPr lang="en-US" altLang="en-US" sz="3600" b="1" i="1" dirty="0" err="1" smtClean="0">
                <a:solidFill>
                  <a:srgbClr val="FF0000"/>
                </a:solidFill>
                <a:cs typeface="Times New Roman" pitchFamily="18" charset="0"/>
              </a:rPr>
              <a:t>chữ</a:t>
            </a:r>
            <a:r>
              <a:rPr lang="en-US" altLang="en-US" sz="3600" b="1" i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cs typeface="Times New Roman" pitchFamily="18" charset="0"/>
              </a:rPr>
              <a:t>số</a:t>
            </a:r>
            <a:r>
              <a:rPr lang="en-US" altLang="en-US" sz="3600" b="1" i="1" dirty="0">
                <a:solidFill>
                  <a:srgbClr val="FF0000"/>
                </a:solidFill>
                <a:cs typeface="Times New Roman" pitchFamily="18" charset="0"/>
              </a:rPr>
              <a:t> 0 </a:t>
            </a:r>
            <a:r>
              <a:rPr lang="en-US" altLang="en-US" sz="3600" b="1" i="1" dirty="0" smtClean="0">
                <a:solidFill>
                  <a:srgbClr val="FF0000"/>
                </a:solidFill>
                <a:cs typeface="Times New Roman" pitchFamily="18" charset="0"/>
              </a:rPr>
              <a:t>ở </a:t>
            </a:r>
            <a:r>
              <a:rPr lang="en-US" altLang="en-US" sz="3600" b="1" i="1" dirty="0" err="1" smtClean="0">
                <a:solidFill>
                  <a:srgbClr val="FF0000"/>
                </a:solidFill>
                <a:cs typeface="Times New Roman" pitchFamily="18" charset="0"/>
              </a:rPr>
              <a:t>tận</a:t>
            </a:r>
            <a:r>
              <a:rPr lang="en-US" altLang="en-US" sz="3600" b="1" i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FF0000"/>
                </a:solidFill>
                <a:cs typeface="Times New Roman" pitchFamily="18" charset="0"/>
              </a:rPr>
              <a:t>cùng</a:t>
            </a:r>
            <a:r>
              <a:rPr lang="en-US" altLang="en-US" sz="3600" b="1" i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cs typeface="Times New Roman" pitchFamily="18" charset="0"/>
              </a:rPr>
              <a:t>bên</a:t>
            </a:r>
            <a:r>
              <a:rPr lang="en-US" altLang="en-US" sz="3600" b="1" i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cs typeface="Times New Roman" pitchFamily="18" charset="0"/>
              </a:rPr>
              <a:t>phải</a:t>
            </a:r>
            <a:r>
              <a:rPr lang="en-US" altLang="en-US" sz="3600" b="1" i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FF0000"/>
                </a:solidFill>
                <a:cs typeface="Times New Roman" pitchFamily="18" charset="0"/>
              </a:rPr>
              <a:t>phần</a:t>
            </a:r>
            <a:r>
              <a:rPr lang="en-US" altLang="en-US" sz="3600" b="1" i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cs typeface="Times New Roman" pitchFamily="18" charset="0"/>
              </a:rPr>
              <a:t>thập</a:t>
            </a:r>
            <a:r>
              <a:rPr lang="en-US" altLang="en-US" sz="3600" b="1" i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cs typeface="Times New Roman" pitchFamily="18" charset="0"/>
              </a:rPr>
              <a:t>phân</a:t>
            </a:r>
            <a:r>
              <a:rPr lang="en-US" altLang="en-US" sz="3600" b="1" i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cs typeface="Times New Roman" pitchFamily="18" charset="0"/>
              </a:rPr>
              <a:t>của</a:t>
            </a:r>
            <a:r>
              <a:rPr lang="en-US" altLang="en-US" sz="3600" b="1" i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cs typeface="Times New Roman" pitchFamily="18" charset="0"/>
              </a:rPr>
              <a:t>một</a:t>
            </a:r>
            <a:r>
              <a:rPr lang="en-US" altLang="en-US" sz="3600" b="1" i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cs typeface="Times New Roman" pitchFamily="18" charset="0"/>
              </a:rPr>
              <a:t>số</a:t>
            </a:r>
            <a:r>
              <a:rPr lang="en-US" altLang="en-US" sz="3600" b="1" i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cs typeface="Times New Roman" pitchFamily="18" charset="0"/>
              </a:rPr>
              <a:t>thập</a:t>
            </a:r>
            <a:r>
              <a:rPr lang="en-US" altLang="en-US" sz="3600" b="1" i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cs typeface="Times New Roman" pitchFamily="18" charset="0"/>
              </a:rPr>
              <a:t>phân</a:t>
            </a:r>
            <a:r>
              <a:rPr lang="en-US" altLang="en-US" sz="3600" b="1" i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cs typeface="Times New Roman" pitchFamily="18" charset="0"/>
              </a:rPr>
              <a:t>thì</a:t>
            </a:r>
            <a:r>
              <a:rPr lang="en-US" altLang="en-US" sz="3600" b="1" i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FF0000"/>
                </a:solidFill>
                <a:cs typeface="Times New Roman" pitchFamily="18" charset="0"/>
              </a:rPr>
              <a:t>được</a:t>
            </a:r>
            <a:r>
              <a:rPr lang="en-US" altLang="en-US" sz="3600" b="1" i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FF0000"/>
                </a:solidFill>
                <a:cs typeface="Times New Roman" pitchFamily="18" charset="0"/>
              </a:rPr>
              <a:t>một</a:t>
            </a:r>
            <a:r>
              <a:rPr lang="en-US" altLang="en-US" sz="3600" b="1" i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cs typeface="Times New Roman" pitchFamily="18" charset="0"/>
              </a:rPr>
              <a:t>số</a:t>
            </a:r>
            <a:r>
              <a:rPr lang="en-US" altLang="en-US" sz="3600" b="1" i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cs typeface="Times New Roman" pitchFamily="18" charset="0"/>
              </a:rPr>
              <a:t>thập</a:t>
            </a:r>
            <a:r>
              <a:rPr lang="en-US" altLang="en-US" sz="3600" b="1" i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cs typeface="Times New Roman" pitchFamily="18" charset="0"/>
              </a:rPr>
              <a:t>phân</a:t>
            </a:r>
            <a:r>
              <a:rPr lang="en-US" altLang="en-US" sz="3600" b="1" i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cs typeface="Times New Roman" pitchFamily="18" charset="0"/>
              </a:rPr>
              <a:t>bằng</a:t>
            </a:r>
            <a:r>
              <a:rPr lang="en-US" altLang="en-US" sz="3600" b="1" i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FF0000"/>
                </a:solidFill>
                <a:cs typeface="Times New Roman" pitchFamily="18" charset="0"/>
              </a:rPr>
              <a:t>số</a:t>
            </a:r>
            <a:r>
              <a:rPr lang="en-US" altLang="en-US" sz="3600" b="1" i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FF0000"/>
                </a:solidFill>
                <a:cs typeface="Times New Roman" pitchFamily="18" charset="0"/>
              </a:rPr>
              <a:t>đó</a:t>
            </a:r>
            <a:endParaRPr lang="en-US" altLang="en-US" sz="3600" b="1" i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grpSp>
        <p:nvGrpSpPr>
          <p:cNvPr id="292884" name="Group 20"/>
          <p:cNvGrpSpPr>
            <a:grpSpLocks/>
          </p:cNvGrpSpPr>
          <p:nvPr/>
        </p:nvGrpSpPr>
        <p:grpSpPr bwMode="auto">
          <a:xfrm>
            <a:off x="3705891" y="779948"/>
            <a:ext cx="1822449" cy="1225550"/>
            <a:chOff x="3624" y="1024"/>
            <a:chExt cx="384" cy="772"/>
          </a:xfrm>
        </p:grpSpPr>
        <p:sp>
          <p:nvSpPr>
            <p:cNvPr id="5140" name="Text Box 16"/>
            <p:cNvSpPr txBox="1">
              <a:spLocks noChangeArrowheads="1"/>
            </p:cNvSpPr>
            <p:nvPr/>
          </p:nvSpPr>
          <p:spPr bwMode="auto">
            <a:xfrm>
              <a:off x="3656" y="1024"/>
              <a:ext cx="247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 b="1" dirty="0" smtClean="0">
                  <a:solidFill>
                    <a:srgbClr val="FF0000"/>
                  </a:solidFill>
                  <a:latin typeface="Arial" charset="0"/>
                </a:rPr>
                <a:t>185</a:t>
              </a:r>
              <a:endParaRPr lang="en-US" altLang="en-US" sz="36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5141" name="Text Box 17"/>
            <p:cNvSpPr txBox="1">
              <a:spLocks noChangeArrowheads="1"/>
            </p:cNvSpPr>
            <p:nvPr/>
          </p:nvSpPr>
          <p:spPr bwMode="auto">
            <a:xfrm>
              <a:off x="3624" y="1389"/>
              <a:ext cx="384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 b="1" dirty="0" smtClean="0">
                  <a:solidFill>
                    <a:srgbClr val="FF0000"/>
                  </a:solidFill>
                  <a:latin typeface="Arial" charset="0"/>
                </a:rPr>
                <a:t> 100</a:t>
              </a:r>
              <a:endParaRPr lang="en-US" altLang="en-US" sz="36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5142" name="Line 19"/>
            <p:cNvSpPr>
              <a:spLocks noChangeShapeType="1"/>
            </p:cNvSpPr>
            <p:nvPr/>
          </p:nvSpPr>
          <p:spPr bwMode="auto">
            <a:xfrm>
              <a:off x="3653" y="1408"/>
              <a:ext cx="182" cy="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" name="Group 20"/>
          <p:cNvGrpSpPr>
            <a:grpSpLocks/>
          </p:cNvGrpSpPr>
          <p:nvPr/>
        </p:nvGrpSpPr>
        <p:grpSpPr bwMode="auto">
          <a:xfrm>
            <a:off x="7156435" y="789222"/>
            <a:ext cx="1822449" cy="1225550"/>
            <a:chOff x="3624" y="1024"/>
            <a:chExt cx="384" cy="772"/>
          </a:xfrm>
        </p:grpSpPr>
        <p:sp>
          <p:nvSpPr>
            <p:cNvPr id="24" name="Text Box 16"/>
            <p:cNvSpPr txBox="1">
              <a:spLocks noChangeArrowheads="1"/>
            </p:cNvSpPr>
            <p:nvPr/>
          </p:nvSpPr>
          <p:spPr bwMode="auto">
            <a:xfrm>
              <a:off x="3656" y="1024"/>
              <a:ext cx="29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 b="1" dirty="0" smtClean="0">
                  <a:solidFill>
                    <a:srgbClr val="FF0000"/>
                  </a:solidFill>
                  <a:latin typeface="Arial" charset="0"/>
                </a:rPr>
                <a:t>1850</a:t>
              </a:r>
              <a:endParaRPr lang="en-US" altLang="en-US" sz="36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25" name="Text Box 17"/>
            <p:cNvSpPr txBox="1">
              <a:spLocks noChangeArrowheads="1"/>
            </p:cNvSpPr>
            <p:nvPr/>
          </p:nvSpPr>
          <p:spPr bwMode="auto">
            <a:xfrm>
              <a:off x="3624" y="1389"/>
              <a:ext cx="384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 b="1" dirty="0" smtClean="0">
                  <a:solidFill>
                    <a:srgbClr val="FF0000"/>
                  </a:solidFill>
                  <a:latin typeface="Arial" charset="0"/>
                </a:rPr>
                <a:t> 1000</a:t>
              </a:r>
              <a:endParaRPr lang="en-US" altLang="en-US" sz="36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26" name="Line 19"/>
            <p:cNvSpPr>
              <a:spLocks noChangeShapeType="1"/>
            </p:cNvSpPr>
            <p:nvPr/>
          </p:nvSpPr>
          <p:spPr bwMode="auto">
            <a:xfrm>
              <a:off x="3653" y="1408"/>
              <a:ext cx="182" cy="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Group 20"/>
          <p:cNvGrpSpPr>
            <a:grpSpLocks/>
          </p:cNvGrpSpPr>
          <p:nvPr/>
        </p:nvGrpSpPr>
        <p:grpSpPr bwMode="auto">
          <a:xfrm>
            <a:off x="1935408" y="2107459"/>
            <a:ext cx="1822449" cy="1225550"/>
            <a:chOff x="3624" y="1024"/>
            <a:chExt cx="384" cy="772"/>
          </a:xfrm>
        </p:grpSpPr>
        <p:sp>
          <p:nvSpPr>
            <p:cNvPr id="28" name="Text Box 16"/>
            <p:cNvSpPr txBox="1">
              <a:spLocks noChangeArrowheads="1"/>
            </p:cNvSpPr>
            <p:nvPr/>
          </p:nvSpPr>
          <p:spPr bwMode="auto">
            <a:xfrm>
              <a:off x="3656" y="1024"/>
              <a:ext cx="247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 b="1" dirty="0" smtClean="0">
                  <a:solidFill>
                    <a:srgbClr val="FF0000"/>
                  </a:solidFill>
                  <a:latin typeface="Arial" charset="0"/>
                </a:rPr>
                <a:t>185</a:t>
              </a:r>
              <a:endParaRPr lang="en-US" altLang="en-US" sz="36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29" name="Text Box 17"/>
            <p:cNvSpPr txBox="1">
              <a:spLocks noChangeArrowheads="1"/>
            </p:cNvSpPr>
            <p:nvPr/>
          </p:nvSpPr>
          <p:spPr bwMode="auto">
            <a:xfrm>
              <a:off x="3624" y="1389"/>
              <a:ext cx="384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 b="1" dirty="0" smtClean="0">
                  <a:solidFill>
                    <a:srgbClr val="FF0000"/>
                  </a:solidFill>
                  <a:latin typeface="Arial" charset="0"/>
                </a:rPr>
                <a:t> 100</a:t>
              </a:r>
              <a:endParaRPr lang="en-US" altLang="en-US" sz="36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30" name="Line 19"/>
            <p:cNvSpPr>
              <a:spLocks noChangeShapeType="1"/>
            </p:cNvSpPr>
            <p:nvPr/>
          </p:nvSpPr>
          <p:spPr bwMode="auto">
            <a:xfrm>
              <a:off x="3653" y="1408"/>
              <a:ext cx="182" cy="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" name="Group 20"/>
          <p:cNvGrpSpPr>
            <a:grpSpLocks/>
          </p:cNvGrpSpPr>
          <p:nvPr/>
        </p:nvGrpSpPr>
        <p:grpSpPr bwMode="auto">
          <a:xfrm>
            <a:off x="3364181" y="2089274"/>
            <a:ext cx="1822449" cy="1225550"/>
            <a:chOff x="3624" y="1024"/>
            <a:chExt cx="384" cy="772"/>
          </a:xfrm>
        </p:grpSpPr>
        <p:sp>
          <p:nvSpPr>
            <p:cNvPr id="32" name="Text Box 16"/>
            <p:cNvSpPr txBox="1">
              <a:spLocks noChangeArrowheads="1"/>
            </p:cNvSpPr>
            <p:nvPr/>
          </p:nvSpPr>
          <p:spPr bwMode="auto">
            <a:xfrm>
              <a:off x="3656" y="1024"/>
              <a:ext cx="29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 b="1" dirty="0" smtClean="0">
                  <a:solidFill>
                    <a:srgbClr val="FF0000"/>
                  </a:solidFill>
                  <a:latin typeface="Arial" charset="0"/>
                </a:rPr>
                <a:t>1850</a:t>
              </a:r>
              <a:endParaRPr lang="en-US" altLang="en-US" sz="36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33" name="Text Box 17"/>
            <p:cNvSpPr txBox="1">
              <a:spLocks noChangeArrowheads="1"/>
            </p:cNvSpPr>
            <p:nvPr/>
          </p:nvSpPr>
          <p:spPr bwMode="auto">
            <a:xfrm>
              <a:off x="3624" y="1389"/>
              <a:ext cx="384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 b="1" dirty="0" smtClean="0">
                  <a:solidFill>
                    <a:srgbClr val="FF0000"/>
                  </a:solidFill>
                  <a:latin typeface="Arial" charset="0"/>
                </a:rPr>
                <a:t> 1000</a:t>
              </a:r>
              <a:endParaRPr lang="en-US" altLang="en-US" sz="36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34" name="Line 19"/>
            <p:cNvSpPr>
              <a:spLocks noChangeShapeType="1"/>
            </p:cNvSpPr>
            <p:nvPr/>
          </p:nvSpPr>
          <p:spPr bwMode="auto">
            <a:xfrm>
              <a:off x="3653" y="1408"/>
              <a:ext cx="182" cy="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" name="Text Box 8"/>
          <p:cNvSpPr txBox="1">
            <a:spLocks noChangeArrowheads="1"/>
          </p:cNvSpPr>
          <p:nvPr/>
        </p:nvSpPr>
        <p:spPr bwMode="auto">
          <a:xfrm>
            <a:off x="4647458" y="2328106"/>
            <a:ext cx="522102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 smtClean="0">
                <a:latin typeface="Arial" charset="0"/>
              </a:rPr>
              <a:t> </a:t>
            </a:r>
            <a:r>
              <a:rPr lang="en-US" altLang="en-US" sz="3600" b="1" dirty="0" err="1" smtClean="0">
                <a:latin typeface="Arial" charset="0"/>
              </a:rPr>
              <a:t>nên</a:t>
            </a:r>
            <a:r>
              <a:rPr lang="en-US" altLang="en-US" sz="3600" b="1" dirty="0" smtClean="0">
                <a:latin typeface="Arial" charset="0"/>
              </a:rPr>
              <a:t> </a:t>
            </a:r>
            <a:r>
              <a:rPr lang="en-US" altLang="en-US" sz="3600" dirty="0">
                <a:latin typeface="Verdana" pitchFamily="34" charset="0"/>
              </a:rPr>
              <a:t>1,85 =</a:t>
            </a:r>
            <a:r>
              <a:rPr lang="en-US" altLang="en-US" sz="3600" dirty="0" smtClean="0">
                <a:latin typeface="Verdana" pitchFamily="34" charset="0"/>
              </a:rPr>
              <a:t> </a:t>
            </a:r>
            <a:r>
              <a:rPr lang="en-US" altLang="en-US" sz="3600" dirty="0">
                <a:latin typeface="Verdana" pitchFamily="34" charset="0"/>
              </a:rPr>
              <a:t>1,850</a:t>
            </a:r>
            <a:r>
              <a:rPr lang="en-US" altLang="en-US" sz="3600" dirty="0" smtClean="0">
                <a:latin typeface="Arial" charset="0"/>
              </a:rPr>
              <a:t> </a:t>
            </a:r>
            <a:endParaRPr lang="en-US" altLang="en-US" sz="3600" dirty="0">
              <a:latin typeface="Arial" charset="0"/>
            </a:endParaRPr>
          </a:p>
        </p:txBody>
      </p:sp>
      <p:sp>
        <p:nvSpPr>
          <p:cNvPr id="36" name="Text Box 5"/>
          <p:cNvSpPr txBox="1">
            <a:spLocks noChangeArrowheads="1"/>
          </p:cNvSpPr>
          <p:nvPr/>
        </p:nvSpPr>
        <p:spPr bwMode="auto">
          <a:xfrm>
            <a:off x="37660" y="5061657"/>
            <a:ext cx="203538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u="sng" dirty="0" err="1">
                <a:cs typeface="Times New Roman" pitchFamily="18" charset="0"/>
              </a:rPr>
              <a:t>Ví</a:t>
            </a:r>
            <a:r>
              <a:rPr lang="en-US" altLang="en-US" sz="3200" b="1" u="sng" dirty="0">
                <a:cs typeface="Times New Roman" pitchFamily="18" charset="0"/>
              </a:rPr>
              <a:t> </a:t>
            </a:r>
            <a:r>
              <a:rPr lang="en-US" altLang="en-US" sz="3200" b="1" u="sng" dirty="0" err="1" smtClean="0">
                <a:cs typeface="Times New Roman" pitchFamily="18" charset="0"/>
              </a:rPr>
              <a:t>dụ</a:t>
            </a:r>
            <a:r>
              <a:rPr lang="en-US" altLang="en-US" sz="3200" b="1" u="sng" dirty="0" smtClean="0">
                <a:cs typeface="Times New Roman" pitchFamily="18" charset="0"/>
              </a:rPr>
              <a:t> 2:</a:t>
            </a:r>
            <a:endParaRPr lang="en-US" altLang="en-US" sz="3200" b="1" u="sng" dirty="0">
              <a:cs typeface="Times New Roman" pitchFamily="18" charset="0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1656790" y="5111538"/>
            <a:ext cx="9298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3200" b="1" dirty="0" smtClean="0">
                <a:cs typeface="Times New Roman" pitchFamily="18" charset="0"/>
              </a:rPr>
              <a:t>0,4</a:t>
            </a:r>
            <a:endParaRPr lang="vi-VN" sz="3200" dirty="0">
              <a:cs typeface="Times New Roman" pitchFamily="18" charset="0"/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2237396" y="5111538"/>
            <a:ext cx="17704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3600" b="1" dirty="0" smtClean="0">
                <a:cs typeface="Times New Roman" pitchFamily="18" charset="0"/>
              </a:rPr>
              <a:t>= 0,40 </a:t>
            </a:r>
            <a:endParaRPr lang="vi-VN" sz="3600" b="1" dirty="0">
              <a:cs typeface="Times New Roman" pitchFamily="18" charset="0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5576869" y="5111538"/>
            <a:ext cx="54589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3600" b="1" dirty="0">
                <a:cs typeface="Times New Roman" pitchFamily="18" charset="0"/>
              </a:rPr>
              <a:t>6</a:t>
            </a:r>
            <a:r>
              <a:rPr lang="en-US" altLang="en-US" sz="3600" b="1" dirty="0" smtClean="0">
                <a:cs typeface="Times New Roman" pitchFamily="18" charset="0"/>
              </a:rPr>
              <a:t> </a:t>
            </a:r>
            <a:endParaRPr lang="vi-VN" sz="3600" b="1" dirty="0">
              <a:cs typeface="Times New Roman" pitchFamily="18" charset="0"/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6051892" y="5143363"/>
            <a:ext cx="14905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3600" b="1" dirty="0">
                <a:cs typeface="Times New Roman" pitchFamily="18" charset="0"/>
              </a:rPr>
              <a:t>= </a:t>
            </a:r>
            <a:r>
              <a:rPr lang="en-US" altLang="en-US" sz="3600" b="1" dirty="0" smtClean="0">
                <a:cs typeface="Times New Roman" pitchFamily="18" charset="0"/>
              </a:rPr>
              <a:t>6,0 </a:t>
            </a:r>
            <a:endParaRPr lang="vi-VN" sz="3600" b="1" dirty="0">
              <a:cs typeface="Times New Roman" pitchFamily="18" charset="0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7253680" y="5133849"/>
            <a:ext cx="21351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3600" b="1" dirty="0">
                <a:cs typeface="Times New Roman" pitchFamily="18" charset="0"/>
              </a:rPr>
              <a:t>= </a:t>
            </a:r>
            <a:r>
              <a:rPr lang="en-US" altLang="en-US" sz="3600" b="1" dirty="0" smtClean="0">
                <a:cs typeface="Times New Roman" pitchFamily="18" charset="0"/>
              </a:rPr>
              <a:t>6,00 </a:t>
            </a:r>
            <a:endParaRPr lang="vi-VN" sz="3600" b="1" dirty="0">
              <a:cs typeface="Times New Roman" pitchFamily="18" charset="0"/>
            </a:endParaRP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1418032" y="5802128"/>
            <a:ext cx="15664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3600" b="1" dirty="0" smtClean="0">
                <a:cs typeface="Times New Roman" pitchFamily="18" charset="0"/>
              </a:rPr>
              <a:t>27,00</a:t>
            </a:r>
            <a:r>
              <a:rPr lang="en-US" altLang="en-US" sz="4000" b="1" dirty="0" smtClean="0">
                <a:latin typeface="Arial" charset="0"/>
              </a:rPr>
              <a:t> </a:t>
            </a:r>
            <a:endParaRPr lang="vi-VN" sz="4000" b="1" dirty="0">
              <a:latin typeface="Arial" charset="0"/>
            </a:endParaRP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2574751" y="5862288"/>
            <a:ext cx="16483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3600" b="1" dirty="0">
                <a:latin typeface="Arial" charset="0"/>
              </a:rPr>
              <a:t>= </a:t>
            </a:r>
            <a:r>
              <a:rPr lang="en-US" altLang="en-US" sz="3600" b="1" dirty="0" smtClean="0">
                <a:latin typeface="Arial" charset="0"/>
              </a:rPr>
              <a:t>27,0 </a:t>
            </a:r>
            <a:endParaRPr lang="vi-VN" sz="3600" b="1" dirty="0">
              <a:latin typeface="Arial" charset="0"/>
            </a:endParaRP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3933696" y="5870127"/>
            <a:ext cx="10289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3600" b="1" dirty="0" smtClean="0">
                <a:latin typeface="Arial" charset="0"/>
              </a:rPr>
              <a:t>=27 </a:t>
            </a:r>
            <a:endParaRPr lang="vi-VN" sz="3600" b="1" dirty="0">
              <a:latin typeface="Arial" charset="0"/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3446301" y="5087474"/>
            <a:ext cx="183855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4000" b="1" dirty="0">
                <a:cs typeface="Times New Roman" pitchFamily="18" charset="0"/>
              </a:rPr>
              <a:t>= </a:t>
            </a:r>
            <a:r>
              <a:rPr lang="en-US" altLang="en-US" sz="3600" b="1" dirty="0" smtClean="0">
                <a:cs typeface="Times New Roman" pitchFamily="18" charset="0"/>
              </a:rPr>
              <a:t>0,400 </a:t>
            </a:r>
            <a:endParaRPr lang="vi-VN" sz="3600" b="1" dirty="0">
              <a:cs typeface="Times New Roman" pitchFamily="18" charset="0"/>
            </a:endParaRP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5335069" y="5780180"/>
            <a:ext cx="155902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3600" b="1" dirty="0" smtClean="0">
                <a:cs typeface="Times New Roman" pitchFamily="18" charset="0"/>
              </a:rPr>
              <a:t>3,200</a:t>
            </a:r>
            <a:r>
              <a:rPr lang="en-US" altLang="en-US" sz="4000" b="1" dirty="0" smtClean="0">
                <a:latin typeface="Arial" charset="0"/>
              </a:rPr>
              <a:t> </a:t>
            </a:r>
            <a:endParaRPr lang="vi-VN" sz="4000" b="1" dirty="0">
              <a:latin typeface="Arial" charset="0"/>
            </a:endParaRP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6489908" y="5803183"/>
            <a:ext cx="149947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3600" b="1" dirty="0" smtClean="0">
                <a:cs typeface="Times New Roman" pitchFamily="18" charset="0"/>
              </a:rPr>
              <a:t>=3,20 </a:t>
            </a:r>
            <a:endParaRPr lang="vi-VN" sz="3600" b="1" dirty="0">
              <a:cs typeface="Times New Roman" pitchFamily="18" charset="0"/>
            </a:endParaRP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7691104" y="5825148"/>
            <a:ext cx="21351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3600" b="1" dirty="0">
                <a:cs typeface="Times New Roman" pitchFamily="18" charset="0"/>
              </a:rPr>
              <a:t>= </a:t>
            </a:r>
            <a:r>
              <a:rPr lang="en-US" altLang="en-US" sz="3600" b="1" dirty="0" smtClean="0">
                <a:cs typeface="Times New Roman" pitchFamily="18" charset="0"/>
              </a:rPr>
              <a:t>3,2</a:t>
            </a:r>
            <a:endParaRPr lang="vi-VN" sz="3600" b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7852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2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2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2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67" grpId="0" animBg="1"/>
      <p:bldP spid="292870" grpId="0"/>
      <p:bldP spid="292872" grpId="0"/>
      <p:bldP spid="292875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06" y="-517359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4652A03-A405-5E0E-D5A4-FD154A1C6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3832" y="0"/>
            <a:ext cx="5925241" cy="460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65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" t="6084" r="1147"/>
          <a:stretch/>
        </p:blipFill>
        <p:spPr>
          <a:xfrm>
            <a:off x="0" y="0"/>
            <a:ext cx="12200709" cy="6999458"/>
          </a:xfrm>
          <a:prstGeom prst="rect">
            <a:avLst/>
          </a:prstGeom>
        </p:spPr>
      </p:pic>
      <p:sp>
        <p:nvSpPr>
          <p:cNvPr id="9" name="Hình chữ nhật: Góc Tròn 13">
            <a:extLst>
              <a:ext uri="{FF2B5EF4-FFF2-40B4-BE49-F238E27FC236}">
                <a16:creationId xmlns:a16="http://schemas.microsoft.com/office/drawing/2014/main" xmlns="" id="{B3661555-36CB-FCE4-454A-B9815472727D}"/>
              </a:ext>
            </a:extLst>
          </p:cNvPr>
          <p:cNvSpPr/>
          <p:nvPr/>
        </p:nvSpPr>
        <p:spPr>
          <a:xfrm>
            <a:off x="278296" y="618506"/>
            <a:ext cx="11403525" cy="5762445"/>
          </a:xfrm>
          <a:custGeom>
            <a:avLst/>
            <a:gdLst>
              <a:gd name="connsiteX0" fmla="*/ 0 w 11530957"/>
              <a:gd name="connsiteY0" fmla="*/ 960427 h 5762445"/>
              <a:gd name="connsiteX1" fmla="*/ 960427 w 11530957"/>
              <a:gd name="connsiteY1" fmla="*/ 0 h 5762445"/>
              <a:gd name="connsiteX2" fmla="*/ 10570530 w 11530957"/>
              <a:gd name="connsiteY2" fmla="*/ 0 h 5762445"/>
              <a:gd name="connsiteX3" fmla="*/ 11530957 w 11530957"/>
              <a:gd name="connsiteY3" fmla="*/ 960427 h 5762445"/>
              <a:gd name="connsiteX4" fmla="*/ 11530957 w 11530957"/>
              <a:gd name="connsiteY4" fmla="*/ 4802018 h 5762445"/>
              <a:gd name="connsiteX5" fmla="*/ 10570530 w 11530957"/>
              <a:gd name="connsiteY5" fmla="*/ 5762445 h 5762445"/>
              <a:gd name="connsiteX6" fmla="*/ 960427 w 11530957"/>
              <a:gd name="connsiteY6" fmla="*/ 5762445 h 5762445"/>
              <a:gd name="connsiteX7" fmla="*/ 0 w 11530957"/>
              <a:gd name="connsiteY7" fmla="*/ 4802018 h 5762445"/>
              <a:gd name="connsiteX8" fmla="*/ 0 w 11530957"/>
              <a:gd name="connsiteY8" fmla="*/ 960427 h 5762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30957" h="5762445" fill="none" extrusionOk="0">
                <a:moveTo>
                  <a:pt x="0" y="960427"/>
                </a:moveTo>
                <a:cubicBezTo>
                  <a:pt x="-93878" y="435835"/>
                  <a:pt x="426829" y="17994"/>
                  <a:pt x="960427" y="0"/>
                </a:cubicBezTo>
                <a:cubicBezTo>
                  <a:pt x="3639264" y="77600"/>
                  <a:pt x="6813733" y="-27269"/>
                  <a:pt x="10570530" y="0"/>
                </a:cubicBezTo>
                <a:cubicBezTo>
                  <a:pt x="11116193" y="-20096"/>
                  <a:pt x="11547773" y="434948"/>
                  <a:pt x="11530957" y="960427"/>
                </a:cubicBezTo>
                <a:cubicBezTo>
                  <a:pt x="11639957" y="2594570"/>
                  <a:pt x="11452748" y="4263054"/>
                  <a:pt x="11530957" y="4802018"/>
                </a:cubicBezTo>
                <a:cubicBezTo>
                  <a:pt x="11461793" y="5305391"/>
                  <a:pt x="11072818" y="5774856"/>
                  <a:pt x="10570530" y="5762445"/>
                </a:cubicBezTo>
                <a:cubicBezTo>
                  <a:pt x="6044610" y="5811622"/>
                  <a:pt x="3906763" y="5639743"/>
                  <a:pt x="960427" y="5762445"/>
                </a:cubicBezTo>
                <a:cubicBezTo>
                  <a:pt x="421623" y="5826767"/>
                  <a:pt x="-21687" y="5351120"/>
                  <a:pt x="0" y="4802018"/>
                </a:cubicBezTo>
                <a:cubicBezTo>
                  <a:pt x="47022" y="3124041"/>
                  <a:pt x="104569" y="1608678"/>
                  <a:pt x="0" y="960427"/>
                </a:cubicBezTo>
                <a:close/>
              </a:path>
              <a:path w="11530957" h="5762445" stroke="0" extrusionOk="0">
                <a:moveTo>
                  <a:pt x="0" y="960427"/>
                </a:moveTo>
                <a:cubicBezTo>
                  <a:pt x="52547" y="423992"/>
                  <a:pt x="439130" y="-609"/>
                  <a:pt x="960427" y="0"/>
                </a:cubicBezTo>
                <a:cubicBezTo>
                  <a:pt x="2323488" y="-129276"/>
                  <a:pt x="9263960" y="-77778"/>
                  <a:pt x="10570530" y="0"/>
                </a:cubicBezTo>
                <a:cubicBezTo>
                  <a:pt x="11077525" y="-74708"/>
                  <a:pt x="11528151" y="446177"/>
                  <a:pt x="11530957" y="960427"/>
                </a:cubicBezTo>
                <a:cubicBezTo>
                  <a:pt x="11612556" y="2307812"/>
                  <a:pt x="11685257" y="3244923"/>
                  <a:pt x="11530957" y="4802018"/>
                </a:cubicBezTo>
                <a:cubicBezTo>
                  <a:pt x="11565572" y="5405446"/>
                  <a:pt x="11009237" y="5793618"/>
                  <a:pt x="10570530" y="5762445"/>
                </a:cubicBezTo>
                <a:cubicBezTo>
                  <a:pt x="6985306" y="5806665"/>
                  <a:pt x="5049489" y="5733063"/>
                  <a:pt x="960427" y="5762445"/>
                </a:cubicBezTo>
                <a:cubicBezTo>
                  <a:pt x="415962" y="5708514"/>
                  <a:pt x="-50211" y="5320842"/>
                  <a:pt x="0" y="4802018"/>
                </a:cubicBezTo>
                <a:cubicBezTo>
                  <a:pt x="-159954" y="4185235"/>
                  <a:pt x="22140" y="2850961"/>
                  <a:pt x="0" y="960427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C9DB64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 dirty="0" smtClean="0">
                <a:solidFill>
                  <a:srgbClr val="0070C0"/>
                </a:solidFill>
              </a:rPr>
              <a:t>1. </a:t>
            </a:r>
            <a:r>
              <a:rPr lang="vi-VN" sz="3200" b="1" dirty="0" smtClean="0">
                <a:solidFill>
                  <a:srgbClr val="0070C0"/>
                </a:solidFill>
              </a:rPr>
              <a:t>Viết </a:t>
            </a:r>
            <a:r>
              <a:rPr lang="vi-VN" sz="3200" b="1" dirty="0">
                <a:solidFill>
                  <a:srgbClr val="0070C0"/>
                </a:solidFill>
              </a:rPr>
              <a:t>các số thập phân dưới dạng gọn hơn</a:t>
            </a:r>
            <a:r>
              <a:rPr lang="vi-VN" sz="3200" b="1" dirty="0" smtClean="0">
                <a:solidFill>
                  <a:srgbClr val="0070C0"/>
                </a:solidFill>
              </a:rPr>
              <a:t>.</a:t>
            </a:r>
            <a:endParaRPr lang="vi-VN" sz="3200" b="1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vi-VN" sz="3200" dirty="0">
                <a:solidFill>
                  <a:srgbClr val="FF0000"/>
                </a:solidFill>
              </a:rPr>
              <a:t>Mẫu: 30,70600 = </a:t>
            </a:r>
            <a:r>
              <a:rPr lang="vi-VN" sz="3200" dirty="0" smtClean="0">
                <a:solidFill>
                  <a:srgbClr val="FF0000"/>
                </a:solidFill>
              </a:rPr>
              <a:t>30,706</a:t>
            </a:r>
            <a:endParaRPr lang="vi-VN" sz="32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3200" dirty="0" smtClean="0">
                <a:solidFill>
                  <a:prstClr val="black"/>
                </a:solidFill>
              </a:rPr>
              <a:t>	</a:t>
            </a:r>
            <a:r>
              <a:rPr lang="vi-VN" sz="3200" dirty="0" smtClean="0">
                <a:solidFill>
                  <a:prstClr val="black"/>
                </a:solidFill>
              </a:rPr>
              <a:t>a</a:t>
            </a:r>
            <a:r>
              <a:rPr lang="vi-VN" sz="3200" dirty="0">
                <a:solidFill>
                  <a:prstClr val="black"/>
                </a:solidFill>
              </a:rPr>
              <a:t>) </a:t>
            </a:r>
            <a:r>
              <a:rPr lang="vi-VN" sz="3200" dirty="0" smtClean="0">
                <a:solidFill>
                  <a:prstClr val="black"/>
                </a:solidFill>
              </a:rPr>
              <a:t>5,400</a:t>
            </a:r>
            <a:endParaRPr lang="vi-VN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vi-VN" sz="3200" dirty="0">
                <a:solidFill>
                  <a:prstClr val="black"/>
                </a:solidFill>
              </a:rPr>
              <a:t> </a:t>
            </a:r>
            <a:r>
              <a:rPr lang="en-US" sz="3200" dirty="0" smtClean="0">
                <a:solidFill>
                  <a:prstClr val="black"/>
                </a:solidFill>
              </a:rPr>
              <a:t>	</a:t>
            </a:r>
            <a:r>
              <a:rPr lang="vi-VN" sz="3200" dirty="0" smtClean="0">
                <a:solidFill>
                  <a:prstClr val="black"/>
                </a:solidFill>
              </a:rPr>
              <a:t>b</a:t>
            </a:r>
            <a:r>
              <a:rPr lang="vi-VN" sz="3200" dirty="0">
                <a:solidFill>
                  <a:prstClr val="black"/>
                </a:solidFill>
              </a:rPr>
              <a:t>) </a:t>
            </a:r>
            <a:r>
              <a:rPr lang="vi-VN" sz="3200" dirty="0" smtClean="0">
                <a:solidFill>
                  <a:prstClr val="black"/>
                </a:solidFill>
              </a:rPr>
              <a:t>21,070</a:t>
            </a:r>
            <a:endParaRPr lang="vi-VN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US" sz="3200" dirty="0" smtClean="0">
                <a:solidFill>
                  <a:prstClr val="black"/>
                </a:solidFill>
              </a:rPr>
              <a:t>	</a:t>
            </a:r>
            <a:r>
              <a:rPr lang="vi-VN" sz="3200" dirty="0" smtClean="0">
                <a:solidFill>
                  <a:prstClr val="black"/>
                </a:solidFill>
              </a:rPr>
              <a:t>c</a:t>
            </a:r>
            <a:r>
              <a:rPr lang="vi-VN" sz="3200" dirty="0">
                <a:solidFill>
                  <a:prstClr val="black"/>
                </a:solidFill>
              </a:rPr>
              <a:t>) </a:t>
            </a:r>
            <a:r>
              <a:rPr lang="vi-VN" sz="3200" dirty="0" smtClean="0">
                <a:solidFill>
                  <a:prstClr val="black"/>
                </a:solidFill>
              </a:rPr>
              <a:t>0,08000</a:t>
            </a:r>
            <a:endParaRPr lang="vi-VN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vi-VN" sz="3200" dirty="0">
                <a:solidFill>
                  <a:prstClr val="black"/>
                </a:solidFill>
              </a:rPr>
              <a:t> </a:t>
            </a:r>
            <a:r>
              <a:rPr lang="en-US" sz="3200" dirty="0" smtClean="0">
                <a:solidFill>
                  <a:prstClr val="black"/>
                </a:solidFill>
              </a:rPr>
              <a:t>	</a:t>
            </a:r>
            <a:r>
              <a:rPr lang="vi-VN" sz="3200" dirty="0" smtClean="0">
                <a:solidFill>
                  <a:prstClr val="black"/>
                </a:solidFill>
              </a:rPr>
              <a:t>d</a:t>
            </a:r>
            <a:r>
              <a:rPr lang="vi-VN" sz="3200" dirty="0">
                <a:solidFill>
                  <a:prstClr val="black"/>
                </a:solidFill>
              </a:rPr>
              <a:t>) 100,0010</a:t>
            </a:r>
          </a:p>
          <a:p>
            <a:pPr algn="ctr">
              <a:defRPr/>
            </a:pPr>
            <a:endParaRPr lang="vi-VN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72189" y="2795057"/>
            <a:ext cx="10021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 5,4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64896" y="3342132"/>
            <a:ext cx="141897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 21,07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86882" y="3822100"/>
            <a:ext cx="121058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 0,08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32733" y="4253027"/>
            <a:ext cx="192873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 100, 001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58208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" t="6084" r="1147"/>
          <a:stretch/>
        </p:blipFill>
        <p:spPr>
          <a:xfrm>
            <a:off x="0" y="0"/>
            <a:ext cx="12200709" cy="6999458"/>
          </a:xfrm>
          <a:prstGeom prst="rect">
            <a:avLst/>
          </a:prstGeom>
        </p:spPr>
      </p:pic>
      <p:sp>
        <p:nvSpPr>
          <p:cNvPr id="9" name="Hình chữ nhật: Góc Tròn 13">
            <a:extLst>
              <a:ext uri="{FF2B5EF4-FFF2-40B4-BE49-F238E27FC236}">
                <a16:creationId xmlns:a16="http://schemas.microsoft.com/office/drawing/2014/main" xmlns="" id="{B3661555-36CB-FCE4-454A-B9815472727D}"/>
              </a:ext>
            </a:extLst>
          </p:cNvPr>
          <p:cNvSpPr/>
          <p:nvPr/>
        </p:nvSpPr>
        <p:spPr>
          <a:xfrm>
            <a:off x="270134" y="603849"/>
            <a:ext cx="11530957" cy="5762445"/>
          </a:xfrm>
          <a:custGeom>
            <a:avLst/>
            <a:gdLst>
              <a:gd name="connsiteX0" fmla="*/ 0 w 11530957"/>
              <a:gd name="connsiteY0" fmla="*/ 960427 h 5762445"/>
              <a:gd name="connsiteX1" fmla="*/ 960427 w 11530957"/>
              <a:gd name="connsiteY1" fmla="*/ 0 h 5762445"/>
              <a:gd name="connsiteX2" fmla="*/ 10570530 w 11530957"/>
              <a:gd name="connsiteY2" fmla="*/ 0 h 5762445"/>
              <a:gd name="connsiteX3" fmla="*/ 11530957 w 11530957"/>
              <a:gd name="connsiteY3" fmla="*/ 960427 h 5762445"/>
              <a:gd name="connsiteX4" fmla="*/ 11530957 w 11530957"/>
              <a:gd name="connsiteY4" fmla="*/ 4802018 h 5762445"/>
              <a:gd name="connsiteX5" fmla="*/ 10570530 w 11530957"/>
              <a:gd name="connsiteY5" fmla="*/ 5762445 h 5762445"/>
              <a:gd name="connsiteX6" fmla="*/ 960427 w 11530957"/>
              <a:gd name="connsiteY6" fmla="*/ 5762445 h 5762445"/>
              <a:gd name="connsiteX7" fmla="*/ 0 w 11530957"/>
              <a:gd name="connsiteY7" fmla="*/ 4802018 h 5762445"/>
              <a:gd name="connsiteX8" fmla="*/ 0 w 11530957"/>
              <a:gd name="connsiteY8" fmla="*/ 960427 h 5762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30957" h="5762445" fill="none" extrusionOk="0">
                <a:moveTo>
                  <a:pt x="0" y="960427"/>
                </a:moveTo>
                <a:cubicBezTo>
                  <a:pt x="-93878" y="435835"/>
                  <a:pt x="426829" y="17994"/>
                  <a:pt x="960427" y="0"/>
                </a:cubicBezTo>
                <a:cubicBezTo>
                  <a:pt x="3639264" y="77600"/>
                  <a:pt x="6813733" y="-27269"/>
                  <a:pt x="10570530" y="0"/>
                </a:cubicBezTo>
                <a:cubicBezTo>
                  <a:pt x="11116193" y="-20096"/>
                  <a:pt x="11547773" y="434948"/>
                  <a:pt x="11530957" y="960427"/>
                </a:cubicBezTo>
                <a:cubicBezTo>
                  <a:pt x="11639957" y="2594570"/>
                  <a:pt x="11452748" y="4263054"/>
                  <a:pt x="11530957" y="4802018"/>
                </a:cubicBezTo>
                <a:cubicBezTo>
                  <a:pt x="11461793" y="5305391"/>
                  <a:pt x="11072818" y="5774856"/>
                  <a:pt x="10570530" y="5762445"/>
                </a:cubicBezTo>
                <a:cubicBezTo>
                  <a:pt x="6044610" y="5811622"/>
                  <a:pt x="3906763" y="5639743"/>
                  <a:pt x="960427" y="5762445"/>
                </a:cubicBezTo>
                <a:cubicBezTo>
                  <a:pt x="421623" y="5826767"/>
                  <a:pt x="-21687" y="5351120"/>
                  <a:pt x="0" y="4802018"/>
                </a:cubicBezTo>
                <a:cubicBezTo>
                  <a:pt x="47022" y="3124041"/>
                  <a:pt x="104569" y="1608678"/>
                  <a:pt x="0" y="960427"/>
                </a:cubicBezTo>
                <a:close/>
              </a:path>
              <a:path w="11530957" h="5762445" stroke="0" extrusionOk="0">
                <a:moveTo>
                  <a:pt x="0" y="960427"/>
                </a:moveTo>
                <a:cubicBezTo>
                  <a:pt x="52547" y="423992"/>
                  <a:pt x="439130" y="-609"/>
                  <a:pt x="960427" y="0"/>
                </a:cubicBezTo>
                <a:cubicBezTo>
                  <a:pt x="2323488" y="-129276"/>
                  <a:pt x="9263960" y="-77778"/>
                  <a:pt x="10570530" y="0"/>
                </a:cubicBezTo>
                <a:cubicBezTo>
                  <a:pt x="11077525" y="-74708"/>
                  <a:pt x="11528151" y="446177"/>
                  <a:pt x="11530957" y="960427"/>
                </a:cubicBezTo>
                <a:cubicBezTo>
                  <a:pt x="11612556" y="2307812"/>
                  <a:pt x="11685257" y="3244923"/>
                  <a:pt x="11530957" y="4802018"/>
                </a:cubicBezTo>
                <a:cubicBezTo>
                  <a:pt x="11565572" y="5405446"/>
                  <a:pt x="11009237" y="5793618"/>
                  <a:pt x="10570530" y="5762445"/>
                </a:cubicBezTo>
                <a:cubicBezTo>
                  <a:pt x="6985306" y="5806665"/>
                  <a:pt x="5049489" y="5733063"/>
                  <a:pt x="960427" y="5762445"/>
                </a:cubicBezTo>
                <a:cubicBezTo>
                  <a:pt x="415962" y="5708514"/>
                  <a:pt x="-50211" y="5320842"/>
                  <a:pt x="0" y="4802018"/>
                </a:cubicBezTo>
                <a:cubicBezTo>
                  <a:pt x="-159954" y="4185235"/>
                  <a:pt x="22140" y="2850961"/>
                  <a:pt x="0" y="960427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C9DB64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0823" y="821635"/>
            <a:ext cx="110390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2. </a:t>
            </a:r>
            <a:r>
              <a:rPr lang="en-US" sz="3600" b="1" dirty="0" err="1" smtClean="0">
                <a:solidFill>
                  <a:srgbClr val="0070C0"/>
                </a:solidFill>
              </a:rPr>
              <a:t>Thêm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hoặc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bớt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các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chữ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số</a:t>
            </a:r>
            <a:r>
              <a:rPr lang="en-US" sz="3600" b="1" dirty="0">
                <a:solidFill>
                  <a:srgbClr val="0070C0"/>
                </a:solidFill>
              </a:rPr>
              <a:t> 0 </a:t>
            </a:r>
            <a:r>
              <a:rPr lang="en-US" sz="3600" b="1" dirty="0" err="1">
                <a:solidFill>
                  <a:srgbClr val="0070C0"/>
                </a:solidFill>
              </a:rPr>
              <a:t>thích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hợp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để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phần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thập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phân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của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mỗi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cặp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số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sau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có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số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chữ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số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bằng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nhau</a:t>
            </a:r>
            <a:r>
              <a:rPr lang="en-US" sz="3600" b="1" dirty="0" smtClean="0">
                <a:solidFill>
                  <a:srgbClr val="0070C0"/>
                </a:solidFill>
              </a:rPr>
              <a:t>.</a:t>
            </a:r>
            <a:endParaRPr lang="en-US" sz="3600" b="1" dirty="0">
              <a:solidFill>
                <a:srgbClr val="0070C0"/>
              </a:solidFill>
            </a:endParaRPr>
          </a:p>
          <a:p>
            <a:pPr marL="742950" indent="-742950">
              <a:buAutoNum type="alphaLcParenR"/>
            </a:pPr>
            <a:r>
              <a:rPr lang="en-US" sz="3600" dirty="0" smtClean="0"/>
              <a:t>3,16 </a:t>
            </a:r>
            <a:r>
              <a:rPr lang="en-US" sz="3600" dirty="0" err="1"/>
              <a:t>và</a:t>
            </a:r>
            <a:r>
              <a:rPr lang="en-US" sz="3600" dirty="0"/>
              <a:t> </a:t>
            </a:r>
            <a:r>
              <a:rPr lang="en-US" sz="3600" dirty="0" smtClean="0"/>
              <a:t>2,4	         b</a:t>
            </a:r>
            <a:r>
              <a:rPr lang="en-US" sz="3600" dirty="0"/>
              <a:t>) 42,5 </a:t>
            </a:r>
            <a:r>
              <a:rPr lang="en-US" sz="3600" dirty="0" err="1"/>
              <a:t>và</a:t>
            </a:r>
            <a:r>
              <a:rPr lang="en-US" sz="3600" dirty="0"/>
              <a:t> </a:t>
            </a:r>
            <a:r>
              <a:rPr lang="en-US" sz="3600" dirty="0" smtClean="0"/>
              <a:t>0,955	</a:t>
            </a:r>
          </a:p>
          <a:p>
            <a:r>
              <a:rPr lang="en-US" sz="3600" dirty="0" smtClean="0"/>
              <a:t>c</a:t>
            </a:r>
            <a:r>
              <a:rPr lang="en-US" sz="3600" dirty="0"/>
              <a:t>) </a:t>
            </a:r>
            <a:r>
              <a:rPr lang="en-US" sz="3600" dirty="0" smtClean="0"/>
              <a:t> 73     </a:t>
            </a:r>
            <a:r>
              <a:rPr lang="en-US" sz="3600" dirty="0" err="1" smtClean="0"/>
              <a:t>và</a:t>
            </a:r>
            <a:r>
              <a:rPr lang="en-US" sz="3600" dirty="0" smtClean="0"/>
              <a:t> 6,72		d</a:t>
            </a:r>
            <a:r>
              <a:rPr lang="en-US" sz="3600" dirty="0"/>
              <a:t>) 0,100 </a:t>
            </a:r>
            <a:r>
              <a:rPr lang="en-US" sz="3600" dirty="0" err="1"/>
              <a:t>và</a:t>
            </a:r>
            <a:r>
              <a:rPr lang="en-US" sz="3600" dirty="0"/>
              <a:t> </a:t>
            </a:r>
            <a:r>
              <a:rPr lang="en-US" sz="3600" dirty="0" smtClean="0"/>
              <a:t>2,40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030707" y="3655889"/>
            <a:ext cx="4620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pt-BR" sz="3600" b="1" dirty="0" smtClean="0"/>
              <a:t>3,16 </a:t>
            </a:r>
            <a:r>
              <a:rPr lang="pt-BR" sz="3600" b="1" dirty="0"/>
              <a:t>và </a:t>
            </a:r>
            <a:r>
              <a:rPr lang="pt-BR" sz="3600" b="1" dirty="0" smtClean="0"/>
              <a:t>2,40	</a:t>
            </a:r>
            <a:endParaRPr lang="pt-BR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208638" y="3657409"/>
            <a:ext cx="4138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b)42,500 </a:t>
            </a:r>
            <a:r>
              <a:rPr lang="pt-BR" sz="3600" b="1" dirty="0"/>
              <a:t>và </a:t>
            </a:r>
            <a:r>
              <a:rPr lang="pt-BR" sz="3600" b="1" dirty="0" smtClean="0"/>
              <a:t>0,955	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30707" y="4785314"/>
            <a:ext cx="3588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c</a:t>
            </a:r>
            <a:r>
              <a:rPr lang="pt-BR" sz="3600" b="1" dirty="0"/>
              <a:t>) 73,00 và </a:t>
            </a:r>
            <a:r>
              <a:rPr lang="pt-BR" sz="3600" b="1" dirty="0" smtClean="0"/>
              <a:t>6,72		</a:t>
            </a:r>
            <a:endParaRPr lang="pt-BR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915958" y="4598578"/>
            <a:ext cx="3911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/>
              <a:t> </a:t>
            </a:r>
            <a:r>
              <a:rPr lang="pt-BR" sz="3600" b="1" dirty="0" smtClean="0"/>
              <a:t>  d</a:t>
            </a:r>
            <a:r>
              <a:rPr lang="pt-BR" sz="3600" b="1" dirty="0"/>
              <a:t>) 0,1 và </a:t>
            </a:r>
            <a:r>
              <a:rPr lang="pt-BR" sz="3600" b="1" dirty="0" smtClean="0"/>
              <a:t>2,4</a:t>
            </a: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34098382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" t="6084" r="1147"/>
          <a:stretch/>
        </p:blipFill>
        <p:spPr>
          <a:xfrm>
            <a:off x="0" y="0"/>
            <a:ext cx="12200709" cy="6999458"/>
          </a:xfrm>
          <a:prstGeom prst="rect">
            <a:avLst/>
          </a:prstGeom>
        </p:spPr>
      </p:pic>
      <p:sp>
        <p:nvSpPr>
          <p:cNvPr id="9" name="Hình chữ nhật: Góc Tròn 13">
            <a:extLst>
              <a:ext uri="{FF2B5EF4-FFF2-40B4-BE49-F238E27FC236}">
                <a16:creationId xmlns:a16="http://schemas.microsoft.com/office/drawing/2014/main" xmlns="" id="{B3661555-36CB-FCE4-454A-B9815472727D}"/>
              </a:ext>
            </a:extLst>
          </p:cNvPr>
          <p:cNvSpPr/>
          <p:nvPr/>
        </p:nvSpPr>
        <p:spPr>
          <a:xfrm>
            <a:off x="270134" y="603849"/>
            <a:ext cx="11530957" cy="5762445"/>
          </a:xfrm>
          <a:custGeom>
            <a:avLst/>
            <a:gdLst>
              <a:gd name="connsiteX0" fmla="*/ 0 w 11530957"/>
              <a:gd name="connsiteY0" fmla="*/ 960427 h 5762445"/>
              <a:gd name="connsiteX1" fmla="*/ 960427 w 11530957"/>
              <a:gd name="connsiteY1" fmla="*/ 0 h 5762445"/>
              <a:gd name="connsiteX2" fmla="*/ 10570530 w 11530957"/>
              <a:gd name="connsiteY2" fmla="*/ 0 h 5762445"/>
              <a:gd name="connsiteX3" fmla="*/ 11530957 w 11530957"/>
              <a:gd name="connsiteY3" fmla="*/ 960427 h 5762445"/>
              <a:gd name="connsiteX4" fmla="*/ 11530957 w 11530957"/>
              <a:gd name="connsiteY4" fmla="*/ 4802018 h 5762445"/>
              <a:gd name="connsiteX5" fmla="*/ 10570530 w 11530957"/>
              <a:gd name="connsiteY5" fmla="*/ 5762445 h 5762445"/>
              <a:gd name="connsiteX6" fmla="*/ 960427 w 11530957"/>
              <a:gd name="connsiteY6" fmla="*/ 5762445 h 5762445"/>
              <a:gd name="connsiteX7" fmla="*/ 0 w 11530957"/>
              <a:gd name="connsiteY7" fmla="*/ 4802018 h 5762445"/>
              <a:gd name="connsiteX8" fmla="*/ 0 w 11530957"/>
              <a:gd name="connsiteY8" fmla="*/ 960427 h 5762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30957" h="5762445" fill="none" extrusionOk="0">
                <a:moveTo>
                  <a:pt x="0" y="960427"/>
                </a:moveTo>
                <a:cubicBezTo>
                  <a:pt x="-93878" y="435835"/>
                  <a:pt x="426829" y="17994"/>
                  <a:pt x="960427" y="0"/>
                </a:cubicBezTo>
                <a:cubicBezTo>
                  <a:pt x="3639264" y="77600"/>
                  <a:pt x="6813733" y="-27269"/>
                  <a:pt x="10570530" y="0"/>
                </a:cubicBezTo>
                <a:cubicBezTo>
                  <a:pt x="11116193" y="-20096"/>
                  <a:pt x="11547773" y="434948"/>
                  <a:pt x="11530957" y="960427"/>
                </a:cubicBezTo>
                <a:cubicBezTo>
                  <a:pt x="11639957" y="2594570"/>
                  <a:pt x="11452748" y="4263054"/>
                  <a:pt x="11530957" y="4802018"/>
                </a:cubicBezTo>
                <a:cubicBezTo>
                  <a:pt x="11461793" y="5305391"/>
                  <a:pt x="11072818" y="5774856"/>
                  <a:pt x="10570530" y="5762445"/>
                </a:cubicBezTo>
                <a:cubicBezTo>
                  <a:pt x="6044610" y="5811622"/>
                  <a:pt x="3906763" y="5639743"/>
                  <a:pt x="960427" y="5762445"/>
                </a:cubicBezTo>
                <a:cubicBezTo>
                  <a:pt x="421623" y="5826767"/>
                  <a:pt x="-21687" y="5351120"/>
                  <a:pt x="0" y="4802018"/>
                </a:cubicBezTo>
                <a:cubicBezTo>
                  <a:pt x="47022" y="3124041"/>
                  <a:pt x="104569" y="1608678"/>
                  <a:pt x="0" y="960427"/>
                </a:cubicBezTo>
                <a:close/>
              </a:path>
              <a:path w="11530957" h="5762445" stroke="0" extrusionOk="0">
                <a:moveTo>
                  <a:pt x="0" y="960427"/>
                </a:moveTo>
                <a:cubicBezTo>
                  <a:pt x="52547" y="423992"/>
                  <a:pt x="439130" y="-609"/>
                  <a:pt x="960427" y="0"/>
                </a:cubicBezTo>
                <a:cubicBezTo>
                  <a:pt x="2323488" y="-129276"/>
                  <a:pt x="9263960" y="-77778"/>
                  <a:pt x="10570530" y="0"/>
                </a:cubicBezTo>
                <a:cubicBezTo>
                  <a:pt x="11077525" y="-74708"/>
                  <a:pt x="11528151" y="446177"/>
                  <a:pt x="11530957" y="960427"/>
                </a:cubicBezTo>
                <a:cubicBezTo>
                  <a:pt x="11612556" y="2307812"/>
                  <a:pt x="11685257" y="3244923"/>
                  <a:pt x="11530957" y="4802018"/>
                </a:cubicBezTo>
                <a:cubicBezTo>
                  <a:pt x="11565572" y="5405446"/>
                  <a:pt x="11009237" y="5793618"/>
                  <a:pt x="10570530" y="5762445"/>
                </a:cubicBezTo>
                <a:cubicBezTo>
                  <a:pt x="6985306" y="5806665"/>
                  <a:pt x="5049489" y="5733063"/>
                  <a:pt x="960427" y="5762445"/>
                </a:cubicBezTo>
                <a:cubicBezTo>
                  <a:pt x="415962" y="5708514"/>
                  <a:pt x="-50211" y="5320842"/>
                  <a:pt x="0" y="4802018"/>
                </a:cubicBezTo>
                <a:cubicBezTo>
                  <a:pt x="-159954" y="4185235"/>
                  <a:pt x="22140" y="2850961"/>
                  <a:pt x="0" y="960427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C9DB64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6" name="Image 119"/>
          <p:cNvPicPr/>
          <p:nvPr/>
        </p:nvPicPr>
        <p:blipFill rotWithShape="1">
          <a:blip r:embed="rId4" cstate="print"/>
          <a:srcRect l="75076" t="18174" r="12993" b="2186"/>
          <a:stretch/>
        </p:blipFill>
        <p:spPr>
          <a:xfrm rot="5400000">
            <a:off x="3706529" y="-2190688"/>
            <a:ext cx="4267200" cy="1076893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4280452" y="3352800"/>
            <a:ext cx="1166191" cy="59634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911008" y="3485071"/>
            <a:ext cx="1411357" cy="64960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280452" y="3385931"/>
            <a:ext cx="4041913" cy="42394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35017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1394</TotalTime>
  <Words>221</Words>
  <Application>Microsoft Office PowerPoint</Application>
  <PresentationFormat>Custom</PresentationFormat>
  <Paragraphs>63</Paragraphs>
  <Slides>11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Custom Design</vt:lpstr>
      <vt:lpstr>1_Custom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acer</cp:lastModifiedBy>
  <cp:revision>328</cp:revision>
  <dcterms:created xsi:type="dcterms:W3CDTF">2023-06-22T14:44:25Z</dcterms:created>
  <dcterms:modified xsi:type="dcterms:W3CDTF">2024-10-14T14:43:58Z</dcterms:modified>
  <cp:category>9Slide.vn</cp:category>
</cp:coreProperties>
</file>