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61" r:id="rId3"/>
    <p:sldId id="288" r:id="rId4"/>
    <p:sldId id="284" r:id="rId5"/>
    <p:sldId id="285" r:id="rId6"/>
    <p:sldId id="289" r:id="rId7"/>
    <p:sldId id="286" r:id="rId8"/>
    <p:sldId id="303" r:id="rId9"/>
    <p:sldId id="260" r:id="rId10"/>
    <p:sldId id="290" r:id="rId11"/>
    <p:sldId id="266" r:id="rId12"/>
    <p:sldId id="267" r:id="rId13"/>
    <p:sldId id="271" r:id="rId14"/>
    <p:sldId id="298" r:id="rId15"/>
    <p:sldId id="299" r:id="rId16"/>
    <p:sldId id="272" r:id="rId17"/>
    <p:sldId id="270" r:id="rId18"/>
    <p:sldId id="295" r:id="rId19"/>
    <p:sldId id="275" r:id="rId20"/>
    <p:sldId id="277" r:id="rId21"/>
    <p:sldId id="304" r:id="rId22"/>
    <p:sldId id="282" r:id="rId23"/>
    <p:sldId id="291" r:id="rId24"/>
    <p:sldId id="305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8714" autoAdjust="0"/>
  </p:normalViewPr>
  <p:slideViewPr>
    <p:cSldViewPr snapToGrid="0">
      <p:cViewPr varScale="1">
        <p:scale>
          <a:sx n="55" d="100"/>
          <a:sy n="55" d="100"/>
        </p:scale>
        <p:origin x="5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FFA0-0EAD-443A-AA9D-B572B40A21D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0DBE-6CBC-41E6-AEEF-16CA8496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2023/10/24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GV </a:t>
            </a:r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Qua </a:t>
            </a:r>
            <a:r>
              <a:rPr lang="en-US" altLang="zh-CN" baseline="0" dirty="0" err="1" smtClean="0"/>
              <a:t>việc</a:t>
            </a:r>
            <a:r>
              <a:rPr lang="en-US" altLang="zh-CN" baseline="0" dirty="0" smtClean="0"/>
              <a:t>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bước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ss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stp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rồi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! </a:t>
            </a:r>
            <a:r>
              <a:rPr lang="en-US" altLang="zh-CN" baseline="0" dirty="0" err="1" smtClean="0"/>
              <a:t>Cụ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… (slide </a:t>
            </a:r>
            <a:r>
              <a:rPr lang="en-US" altLang="zh-CN" baseline="0" dirty="0" err="1" smtClean="0"/>
              <a:t>tiếp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chốt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HS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25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HS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4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KTBC </a:t>
            </a:r>
            <a:r>
              <a:rPr lang="en-US" altLang="zh-CN" baseline="0" dirty="0" err="1" smtClean="0"/>
              <a:t>đồng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Cho HS </a:t>
            </a:r>
            <a:r>
              <a:rPr lang="en-US" altLang="zh-CN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đồ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duy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sổ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kiến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4183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HS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046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vướng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lưới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Chún</a:t>
            </a:r>
            <a:r>
              <a:rPr lang="en-US" baseline="0" dirty="0" err="1" smtClean="0"/>
              <a:t>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bơi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mong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muốn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phải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BVMT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biển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giữ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gìn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môi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trường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xanh-sạch-đẹp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. </a:t>
            </a:r>
            <a:endParaRPr lang="vi-VN" sz="1200" kern="1200" dirty="0" smtClean="0">
              <a:solidFill>
                <a:schemeClr val="tx1"/>
              </a:solidFill>
              <a:effectLst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?,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đại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dương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loài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rất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heo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voi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so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sánh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độ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dài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chưa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mời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 nay</a:t>
            </a:r>
            <a:endParaRPr lang="vi-VN" sz="1200" kern="1200" dirty="0">
              <a:solidFill>
                <a:schemeClr val="tx1"/>
              </a:solidFill>
              <a:effectLst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080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 GV </a:t>
            </a:r>
            <a:r>
              <a:rPr lang="en-US" altLang="zh-CN" dirty="0" err="1" smtClean="0"/>
              <a:t>nêu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Nếu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voi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8,1m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7,9m, </a:t>
            </a:r>
            <a:r>
              <a:rPr lang="en-US" altLang="zh-CN" baseline="0" dirty="0" err="1" smtClean="0"/>
              <a:t>thì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?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8,1m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7,9m </a:t>
            </a:r>
            <a:r>
              <a:rPr lang="en-US" altLang="zh-CN" baseline="0" dirty="0" err="1" smtClean="0"/>
              <a:t>nha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3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pattern="hexagon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1.png"/><Relationship Id="rId5" Type="http://schemas.openxmlformats.org/officeDocument/2006/relationships/tags" Target="../tags/tag6.xml"/><Relationship Id="rId10" Type="http://schemas.openxmlformats.org/officeDocument/2006/relationships/image" Target="../media/image30.png"/><Relationship Id="rId4" Type="http://schemas.openxmlformats.org/officeDocument/2006/relationships/tags" Target="../tags/tag5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2790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62771" y="997800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231537" y="276397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498888" y="4448555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031586" y="3715408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776" y="2437966"/>
            <a:ext cx="6380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SO SÁNH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HAI SỐ THẬP PHÂN</a:t>
            </a:r>
            <a:endParaRPr lang="en-US" sz="54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Showcard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5201" y="1208257"/>
            <a:ext cx="2120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UTM Beautiful Caps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UTM Beautiful Caps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11555" y="4477168"/>
            <a:ext cx="238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(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Trang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41, 42)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autiful Cap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4108995" y="2405668"/>
            <a:ext cx="470458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0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60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thành</a:t>
            </a:r>
            <a:r>
              <a:rPr lang="en-US" altLang="zh-CN" sz="60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kiến</a:t>
            </a:r>
            <a:r>
              <a:rPr lang="en-US" altLang="zh-CN" sz="60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thức</a:t>
            </a:r>
            <a:endParaRPr lang="zh-CN" altLang="en-US" sz="60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2498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250312" y="4959585"/>
            <a:ext cx="65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40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40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  <a:endParaRPr lang="en-US" sz="40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>
            <a:off x="7322307" y="3705416"/>
            <a:ext cx="1359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7,9m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85061" y="4980375"/>
            <a:ext cx="1582317" cy="1948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-460384"/>
            <a:ext cx="4541710" cy="45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440" y="-52896"/>
            <a:ext cx="4095905" cy="4095905"/>
          </a:xfrm>
          <a:prstGeom prst="rect">
            <a:avLst/>
          </a:prstGeom>
        </p:spPr>
      </p:pic>
      <p:sp>
        <p:nvSpPr>
          <p:cNvPr id="10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 flipH="1">
            <a:off x="2387743" y="3819716"/>
            <a:ext cx="1359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8,1m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78147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163" y="1336785"/>
            <a:ext cx="329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Ta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thể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06126" y="1333167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8,1m 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= 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81dm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0403" y="1990716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7,9m 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= 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79dm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6779" y="2649231"/>
            <a:ext cx="308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81dm 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&gt; 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79dm</a:t>
            </a:r>
            <a:endParaRPr lang="en-US" sz="32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1152" y="2643761"/>
            <a:ext cx="624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(81 &gt; 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79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vì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chục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8 &gt; 7),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8043" y="3398795"/>
            <a:ext cx="1197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tức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là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9354" y="2649338"/>
            <a:ext cx="1253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Ta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0326" y="4136676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Vậy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6583" y="3398979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8,1m &gt; 7,9m</a:t>
            </a:r>
            <a:endParaRPr lang="en-US" sz="32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27744" y="4153015"/>
            <a:ext cx="196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8,1 &gt; 7,9</a:t>
            </a:r>
            <a:endParaRPr lang="en-US" sz="32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79690" y="4142950"/>
            <a:ext cx="443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(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8 &gt; 7)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376174" y="528212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  <a:endParaRPr lang="en-US" sz="36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60301" y="4860731"/>
            <a:ext cx="10825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khác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pic>
        <p:nvPicPr>
          <p:cNvPr id="2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7718" y="1509914"/>
            <a:ext cx="1531239" cy="8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4350087" y="2714872"/>
            <a:ext cx="5212698" cy="2554545"/>
            <a:chOff x="2013935" y="2010818"/>
            <a:chExt cx="5212698" cy="255454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2837135" y="2010818"/>
              <a:ext cx="43894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UTM Neo Sans Intel" pitchFamily="18" charset="0"/>
                </a:rPr>
                <a:t>Trong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hai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thập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phân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có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phần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nguyên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khác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nhau</a:t>
              </a:r>
              <a:r>
                <a:rPr lang="en-US" sz="3200" b="1" dirty="0">
                  <a:latin typeface="UTM Neo Sans Intel" pitchFamily="18" charset="0"/>
                </a:rPr>
                <a:t>,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thập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phân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nào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có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phần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nguyên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lớn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hơn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thì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đó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lớn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hơn</a:t>
              </a:r>
              <a:r>
                <a:rPr lang="en-US" sz="32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013935" y="2188884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674" y="2077092"/>
            <a:ext cx="100455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35,7m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là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1460" y="4967798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35,7 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&gt;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35,698</a:t>
            </a:r>
            <a:endParaRPr lang="en-US" sz="26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2502" y="3563763"/>
            <a:ext cx="3088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700mm 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&gt; 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698mm</a:t>
            </a:r>
            <a:endParaRPr lang="en-US" sz="26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1606" y="3567138"/>
            <a:ext cx="61458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(700 </a:t>
            </a:r>
            <a:r>
              <a:rPr lang="en-US" sz="2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&gt; 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698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vì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trăm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7 &gt; 6),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4421" y="4222059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ên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0188" y="3563691"/>
            <a:ext cx="7761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Mà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1741" y="4971411"/>
            <a:ext cx="8691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Vậy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solidFill>
                      <a:srgbClr val="FFFF00"/>
                    </a:solidFill>
                    <a:latin typeface="UTM Neo Sans Intel" pitchFamily="18" charset="0"/>
                  </a:rPr>
                  <a:t>m 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UTM Neo Sans Intel" pitchFamily="18" charset="0"/>
                  </a:rPr>
                  <a:t> &gt; </a:t>
                </a:r>
                <a:r>
                  <a:rPr lang="en-US" sz="2600" b="1" dirty="0">
                    <a:solidFill>
                      <a:srgbClr val="FFFF00"/>
                    </a:solidFill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solidFill>
                      <a:srgbClr val="FFFF00"/>
                    </a:solidFill>
                    <a:latin typeface="UTM Neo Sans Intel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17216" y="4978673"/>
            <a:ext cx="73783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(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,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mười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7&gt;6)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296900" y="636854"/>
            <a:ext cx="488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 35,7m </a:t>
            </a:r>
            <a:r>
              <a:rPr lang="en-US" sz="28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 35,698m</a:t>
            </a:r>
            <a:endParaRPr lang="en-US" sz="28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34858" y="5450132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6675" y="1334103"/>
            <a:ext cx="109449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Ta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thấy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35,7m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và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35,698m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(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đều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35m), ta so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sánh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6191" y="2740691"/>
            <a:ext cx="84307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Phần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35,698m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là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051584" y="1933880"/>
                <a:ext cx="10045598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solidFill>
                      <a:srgbClr val="FFFF00"/>
                    </a:solidFill>
                    <a:latin typeface="UTM Neo Sans Intel" pitchFamily="18" charset="0"/>
                  </a:rPr>
                  <a:t> 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UTM Neo Sans Intel" pitchFamily="18" charset="0"/>
                  </a:rPr>
                  <a:t>m</a:t>
                </a:r>
                <a:endParaRPr lang="en-US" sz="2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Neo Sans Intel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84" y="1933880"/>
                <a:ext cx="10045598" cy="801373"/>
              </a:xfrm>
              <a:prstGeom prst="rect">
                <a:avLst/>
              </a:prstGeom>
              <a:blipFill>
                <a:blip r:embed="rId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898721" y="2101992"/>
            <a:ext cx="25010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= 7dm = 700mm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9946" y="2662641"/>
                <a:ext cx="1117550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-15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2800" b="1" i="1" spc="-150">
                            <a:solidFill>
                              <a:srgbClr val="FFFF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solidFill>
                      <a:srgbClr val="FFFF00"/>
                    </a:solidFill>
                    <a:latin typeface="UTM Neo Sans Intel" pitchFamily="18" charset="0"/>
                  </a:rPr>
                  <a:t> 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UTM Neo Sans Intel" pitchFamily="18" charset="0"/>
                  </a:rPr>
                  <a:t>m</a:t>
                </a:r>
                <a:endParaRPr lang="en-US" sz="2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Neo Sans Intel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946" y="2662641"/>
                <a:ext cx="1117550" cy="714683"/>
              </a:xfrm>
              <a:prstGeom prst="rect">
                <a:avLst/>
              </a:prstGeom>
              <a:blipFill>
                <a:blip r:embed="rId7"/>
                <a:stretch>
                  <a:fillRect r="-8197" b="-59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348681" y="2794772"/>
            <a:ext cx="15135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= 698mm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75466" y="4160976"/>
            <a:ext cx="12218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Do </a:t>
            </a:r>
            <a:r>
              <a:rPr lang="en-US" sz="2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đó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TM Neo Sans Intel" pitchFamily="18" charset="0"/>
              </a:rPr>
              <a:t>: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  <a:latin typeface="UTM Neo Sans Intel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27561" y="4171851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35,7m 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&gt;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35,698m</a:t>
            </a:r>
            <a:endParaRPr lang="en-US" sz="26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1" grpId="0"/>
      <p:bldP spid="2" grpId="0"/>
      <p:bldP spid="4" grpId="0"/>
      <p:bldP spid="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4358045" y="2695117"/>
            <a:ext cx="5538990" cy="2698348"/>
            <a:chOff x="2863803" y="1815328"/>
            <a:chExt cx="5538990" cy="269834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728022" y="1959131"/>
              <a:ext cx="46747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UTM Neo Sans Intel" pitchFamily="18" charset="0"/>
                </a:rPr>
                <a:t>Trong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hai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thập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phân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có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phần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nguyên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bằng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nhau</a:t>
              </a:r>
              <a:r>
                <a:rPr lang="en-US" sz="3200" b="1" dirty="0">
                  <a:latin typeface="UTM Neo Sans Intel" pitchFamily="18" charset="0"/>
                </a:rPr>
                <a:t>,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thập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phân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nào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có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hàng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phần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mười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lớn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hơn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thì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số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đó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lớn</a:t>
              </a:r>
              <a:r>
                <a:rPr lang="en-US" sz="3200" b="1" dirty="0">
                  <a:latin typeface="UTM Neo Sans Intel" pitchFamily="18" charset="0"/>
                </a:rPr>
                <a:t> </a:t>
              </a:r>
              <a:r>
                <a:rPr lang="en-US" sz="3200" b="1" dirty="0" err="1">
                  <a:latin typeface="UTM Neo Sans Intel" pitchFamily="18" charset="0"/>
                </a:rPr>
                <a:t>hơn</a:t>
              </a:r>
              <a:r>
                <a:rPr lang="en-US" sz="32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5790"/>
            <a:ext cx="2512301" cy="1475152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150" y="1365216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sau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276070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4493356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390076" y="1010139"/>
            <a:ext cx="1452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 smtClean="0">
                <a:solidFill>
                  <a:srgbClr val="FFFF00"/>
                </a:solidFill>
                <a:latin typeface="UTM Neo Sans Intel" pitchFamily="18" charset="0"/>
              </a:rPr>
              <a:t>Ví</a:t>
            </a:r>
            <a:r>
              <a:rPr lang="en-US" sz="2600" b="1" u="sng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u="sng" dirty="0" err="1" smtClean="0">
                <a:solidFill>
                  <a:srgbClr val="FFFF00"/>
                </a:solidFill>
                <a:latin typeface="UTM Neo Sans Intel" pitchFamily="18" charset="0"/>
              </a:rPr>
              <a:t>dụ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78,469 &lt; 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78,5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40061" y="2377169"/>
            <a:ext cx="6371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4&lt;5)</a:t>
            </a:r>
            <a:endParaRPr lang="en-US" sz="2600" b="1" dirty="0" smtClean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2&gt;0)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630,72 &gt; 630,70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2001,2 &gt; 1999,7 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   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2001 &gt; 1999)</a:t>
            </a:r>
            <a:endParaRPr lang="en-US" sz="2600" b="1" dirty="0" smtClean="0">
              <a:solidFill>
                <a:schemeClr val="bg1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29E4F2AC-E3C2-46C1-ABA0-DB30B75C6BC9}"/>
              </a:ext>
            </a:extLst>
          </p:cNvPr>
          <p:cNvGrpSpPr/>
          <p:nvPr/>
        </p:nvGrpSpPr>
        <p:grpSpPr>
          <a:xfrm>
            <a:off x="41603" y="1796345"/>
            <a:ext cx="4891997" cy="3690381"/>
            <a:chOff x="-330552" y="2051537"/>
            <a:chExt cx="4891997" cy="36903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EBEE8A5-3137-4B6A-8A38-C0D09EBBF51D}"/>
                </a:ext>
              </a:extLst>
            </p:cNvPr>
            <p:cNvGrpSpPr/>
            <p:nvPr/>
          </p:nvGrpSpPr>
          <p:grpSpPr>
            <a:xfrm>
              <a:off x="-330552" y="2051537"/>
              <a:ext cx="4891997" cy="3690381"/>
              <a:chOff x="220433" y="1169920"/>
              <a:chExt cx="6309321" cy="47595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130FD49C-0534-4D05-8FA0-9791289DC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9F42CFCD-EFFD-4A80-95F0-22DA2E71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6BE9FA2-F04E-4A33-A50A-E1766877BDD8}"/>
                </a:ext>
              </a:extLst>
            </p:cNvPr>
            <p:cNvSpPr/>
            <p:nvPr/>
          </p:nvSpPr>
          <p:spPr>
            <a:xfrm>
              <a:off x="476472" y="3521868"/>
              <a:ext cx="3068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a) 48,97      51,02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CDC59B-384E-4DD9-AF95-119B53198FA7}"/>
              </a:ext>
            </a:extLst>
          </p:cNvPr>
          <p:cNvGrpSpPr/>
          <p:nvPr/>
        </p:nvGrpSpPr>
        <p:grpSpPr>
          <a:xfrm>
            <a:off x="7436318" y="1610682"/>
            <a:ext cx="4891997" cy="3690381"/>
            <a:chOff x="7958916" y="1026385"/>
            <a:chExt cx="4891997" cy="3690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B87390D-27D2-42CE-8D88-3B7C6F0BFBB5}"/>
                </a:ext>
              </a:extLst>
            </p:cNvPr>
            <p:cNvGrpSpPr/>
            <p:nvPr/>
          </p:nvGrpSpPr>
          <p:grpSpPr>
            <a:xfrm>
              <a:off x="7958916" y="1026385"/>
              <a:ext cx="4891997" cy="3690381"/>
              <a:chOff x="259303" y="-152242"/>
              <a:chExt cx="6309321" cy="475956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87FFD5-BE3C-4EAB-A179-A1987B92A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59303" y="-152242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5E0BD02-B4D4-4F3C-B209-5CC158FB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7802" y="567262"/>
                <a:ext cx="937102" cy="1301312"/>
              </a:xfrm>
              <a:prstGeom prst="rect">
                <a:avLst/>
              </a:prstGeom>
            </p:spPr>
          </p:pic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B2EFC6F-0733-434A-804F-C8F11C9B6BDF}"/>
                </a:ext>
              </a:extLst>
            </p:cNvPr>
            <p:cNvSpPr/>
            <p:nvPr/>
          </p:nvSpPr>
          <p:spPr>
            <a:xfrm>
              <a:off x="9161017" y="2647707"/>
              <a:ext cx="2646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c) 0,7        0,65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4759298-2F1E-487D-9D20-153D7DD1C58B}"/>
              </a:ext>
            </a:extLst>
          </p:cNvPr>
          <p:cNvGrpSpPr/>
          <p:nvPr/>
        </p:nvGrpSpPr>
        <p:grpSpPr>
          <a:xfrm>
            <a:off x="3796335" y="1762280"/>
            <a:ext cx="4891997" cy="3690381"/>
            <a:chOff x="3809746" y="2051537"/>
            <a:chExt cx="4891997" cy="36903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6BD1E5E-3930-473F-87F0-E48E58F99B3D}"/>
                </a:ext>
              </a:extLst>
            </p:cNvPr>
            <p:cNvGrpSpPr/>
            <p:nvPr/>
          </p:nvGrpSpPr>
          <p:grpSpPr>
            <a:xfrm>
              <a:off x="3809746" y="2051537"/>
              <a:ext cx="4891997" cy="3690381"/>
              <a:chOff x="234147" y="1169920"/>
              <a:chExt cx="6309321" cy="47595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09C09A6-577A-4209-8007-40168F56A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34147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FF37A8F-35D8-48F6-BF17-6567E986E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0835E04-9F05-4FEF-A599-F2B4598FD4C3}"/>
                </a:ext>
              </a:extLst>
            </p:cNvPr>
            <p:cNvSpPr/>
            <p:nvPr/>
          </p:nvSpPr>
          <p:spPr>
            <a:xfrm>
              <a:off x="4725947" y="3568732"/>
              <a:ext cx="30380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b) 96,4       96,38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5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6" name="矩形 5">
            <a:extLst>
              <a:ext uri="{FF2B5EF4-FFF2-40B4-BE49-F238E27FC236}">
                <a16:creationId xmlns:a16="http://schemas.microsoft.com/office/drawing/2014/main" id="{691E91EB-C2B1-41B3-A482-B695A1825E2F}"/>
              </a:ext>
            </a:extLst>
          </p:cNvPr>
          <p:cNvSpPr/>
          <p:nvPr/>
        </p:nvSpPr>
        <p:spPr>
          <a:xfrm>
            <a:off x="1323680" y="998416"/>
            <a:ext cx="6054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1/ So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133316" y="3245410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883816" y="3245410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661223" y="3195959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157361" y="3158795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&lt;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0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13775" y="4712310"/>
            <a:ext cx="9842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	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: So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hàng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cao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nhất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nếu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chúng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bằng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nhau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thì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đến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các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hàng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theo</a:t>
            </a:r>
            <a:endParaRPr lang="en-US" sz="3600" b="1" dirty="0" smtClean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38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924345" y="3125412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700408" y="307115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50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 smtClean="0">
                    <a:solidFill>
                      <a:srgbClr val="FFFF00"/>
                    </a:solidFill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 smtClean="0">
                <a:latin typeface="Arial Black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→</a:t>
            </a:r>
            <a:r>
              <a:rPr kumimoji="1" lang="en-US" altLang="zh-CN" sz="24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6,375 ; 6,735 ; 7,19 ; 8,72 ; 9,01</a:t>
            </a:r>
            <a:endParaRPr kumimoji="1" lang="zh-CN" altLang="en-US" sz="2400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6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0,32</a:t>
                </a:r>
                <a:r>
                  <a:rPr kumimoji="1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; 0,197 ; 0,4 ; 0,321 ; 0,187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3/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Viết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các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sau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theo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thứ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tự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từ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lớn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đến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bé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29" y="3053718"/>
            <a:ext cx="62707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/>
              <a:t>0,4; 0,321; 0,32; 0,197; 0,187.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2800" b="1" i="0" u="none" strike="noStrike" kern="1200" cap="none" spc="300" normalizeH="0" baseline="0" noProof="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kumimoji="0" lang="en-US" altLang="zh-CN" sz="2800" b="1" i="0" u="none" strike="noStrike" kern="1200" cap="none" spc="300" normalizeH="0" baseline="0" noProof="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chờ</a:t>
            </a:r>
            <a:endParaRPr kumimoji="0" lang="zh-CN" altLang="en-US" sz="2800" b="1" i="0" u="none" strike="noStrike" kern="1200" cap="none" spc="30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4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FEBE50-9905-4A14-867C-BBF946A5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810799-91EB-4D8A-97AC-99C1D483B3FD}"/>
              </a:ext>
            </a:extLst>
          </p:cNvPr>
          <p:cNvSpPr/>
          <p:nvPr/>
        </p:nvSpPr>
        <p:spPr>
          <a:xfrm>
            <a:off x="4678631" y="796971"/>
            <a:ext cx="2585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5DD39F-0894-4BC3-8FEF-2F794457349A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58EE1AB-26A2-441A-8A2D-0FC3B459BB7D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928E4B-FC5C-4FF3-B99B-14FD9242234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5CF4CF4-3975-45C3-96BE-7821B96ECEE3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E83414D-9F50-435B-8FE8-5B8E6C109666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BAEC137-3F46-4205-AB59-170D7DFC3DA1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Down Arrow 2"/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id="{9356AE4D-633F-47D1-A78D-5C034B59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282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lang="en-US" altLang="zh-CN" sz="36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569660"/>
            <a:chOff x="5060815" y="1821122"/>
            <a:chExt cx="6679492" cy="15696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569660"/>
              <a:chOff x="4207552" y="2270291"/>
              <a:chExt cx="5644307" cy="1569660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Xem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lại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hoàn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thành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VBT. </a:t>
                </a:r>
              </a:p>
              <a:p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805431" cy="1033149"/>
            <a:chOff x="5060815" y="1821122"/>
            <a:chExt cx="5805431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770246" cy="1033149"/>
              <a:chOff x="4207552" y="2270291"/>
              <a:chExt cx="4770246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715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Chuẩn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bị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“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Luyện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tập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”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EB47434-136A-453E-A936-3ECA4FC07365}"/>
              </a:ext>
            </a:extLst>
          </p:cNvPr>
          <p:cNvGrpSpPr/>
          <p:nvPr/>
        </p:nvGrpSpPr>
        <p:grpSpPr>
          <a:xfrm>
            <a:off x="7627996" y="1289537"/>
            <a:ext cx="3559993" cy="4484751"/>
            <a:chOff x="3985497" y="1142327"/>
            <a:chExt cx="3559993" cy="448475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D30704A-F01E-47C8-90E6-D59998EB132E}"/>
                </a:ext>
              </a:extLst>
            </p:cNvPr>
            <p:cNvGrpSpPr/>
            <p:nvPr/>
          </p:nvGrpSpPr>
          <p:grpSpPr>
            <a:xfrm>
              <a:off x="3985497" y="1142327"/>
              <a:ext cx="3427299" cy="4484751"/>
              <a:chOff x="1498225" y="1725045"/>
              <a:chExt cx="2776380" cy="364359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0ECC852-48F9-4885-9EBA-FEB1E3F3386D}"/>
                  </a:ext>
                </a:extLst>
              </p:cNvPr>
              <p:cNvSpPr/>
              <p:nvPr/>
            </p:nvSpPr>
            <p:spPr>
              <a:xfrm>
                <a:off x="1672081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FB88D8C1-806A-4083-87F1-5012BAF6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527057" y="1696213"/>
                <a:ext cx="1467539" cy="1525204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D481310-1362-46EC-89A1-71CE658CF301}"/>
                </a:ext>
              </a:extLst>
            </p:cNvPr>
            <p:cNvSpPr txBox="1"/>
            <p:nvPr/>
          </p:nvSpPr>
          <p:spPr>
            <a:xfrm>
              <a:off x="4599055" y="2428488"/>
              <a:ext cx="2946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,375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9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,01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8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,72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,735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7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,19</a:t>
              </a:r>
              <a:endParaRPr kumimoji="1" lang="zh-CN" altLang="en-US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zh-CN" altLang="en-US" sz="2000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 smtClean="0">
                    <a:solidFill>
                      <a:srgbClr val="FFFF00"/>
                    </a:solidFill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>
            <a:off x="9133367" y="3349256"/>
            <a:ext cx="53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33367" y="3795823"/>
            <a:ext cx="623936" cy="839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64995" y="3043436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72239" y="3413054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 smtClean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</a:t>
            </a:r>
            <a:r>
              <a:rPr kumimoji="1" lang="en-US" altLang="zh-CN" sz="20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9573" y="313660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7959573" y="4507093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Oval 28"/>
          <p:cNvSpPr/>
          <p:nvPr/>
        </p:nvSpPr>
        <p:spPr>
          <a:xfrm>
            <a:off x="7964439" y="49678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58672" y="4051004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7952905" y="3602278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521102" y="313128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521101" y="35157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 smtClean="0">
                <a:latin typeface="Arial Black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→</a:t>
            </a:r>
            <a:r>
              <a:rPr kumimoji="1" lang="en-US" altLang="zh-CN" sz="24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6,375 ; 6,735 ; 7,19 ; 8,72 ; 9,01</a:t>
            </a:r>
            <a:endParaRPr kumimoji="1" lang="zh-CN" altLang="en-US" sz="2400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51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551849-40E9-49D0-8AEC-3E5788014632}"/>
              </a:ext>
            </a:extLst>
          </p:cNvPr>
          <p:cNvSpPr/>
          <p:nvPr/>
        </p:nvSpPr>
        <p:spPr>
          <a:xfrm>
            <a:off x="1117840" y="144707"/>
            <a:ext cx="10118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Giải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cứu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đ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ại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FS Playlist Caps" pitchFamily="2" charset="0"/>
              </a:rPr>
              <a:t>dương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FS Playlist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1294533" y="5825066"/>
            <a:ext cx="714941" cy="8521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vi-VN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 ở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7,08900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1728" y="3455804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7,0809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2063" y="3440404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7,89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8454" y="4088652"/>
            <a:ext cx="2760932" cy="6524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7,0890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2063" y="4108307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b="1" i="1" dirty="0">
                <a:solidFill>
                  <a:srgbClr val="FF0000"/>
                </a:solidFill>
                <a:latin typeface=".VnBlack" panose="020B7200000000000000" pitchFamily="34" charset="0"/>
              </a:rPr>
              <a:t>7,089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8" y="3469195"/>
            <a:ext cx="583191" cy="583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30" y="3981436"/>
            <a:ext cx="579784" cy="668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65" y="3419639"/>
            <a:ext cx="583191" cy="583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54" y="406577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51,9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1728" y="3455804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7,0809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2063" y="3440404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7,89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8454" y="4088652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i="1" dirty="0">
                <a:solidFill>
                  <a:srgbClr val="FF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51,900</a:t>
            </a:r>
            <a:endParaRPr lang="vi-VN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2063" y="4108307"/>
            <a:ext cx="276093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b="1" i="1" dirty="0">
                <a:solidFill>
                  <a:srgbClr val="FF0000"/>
                </a:solidFill>
                <a:latin typeface=".VnBlack" panose="020B7200000000000000" pitchFamily="34" charset="0"/>
              </a:rPr>
              <a:t>7,089</a:t>
            </a:r>
            <a:endParaRPr lang="vi-VN" sz="28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8" y="3469195"/>
            <a:ext cx="583191" cy="583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44" y="3920319"/>
            <a:ext cx="579784" cy="668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65" y="3419639"/>
            <a:ext cx="583191" cy="583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42" y="410008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846" y="591127"/>
            <a:ext cx="6601957" cy="168101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33363"/>
            <a:r>
              <a:rPr lang="vi-VN" sz="3600" b="1" i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Nêu ít nhất 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</a:t>
            </a:r>
            <a:r>
              <a:rPr lang="en-US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6984" y="2510222"/>
            <a:ext cx="5554069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A.</a:t>
            </a:r>
            <a:r>
              <a:rPr lang="en-US" sz="28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 ; 871,400 ; 871,4000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6257" y="3950175"/>
            <a:ext cx="5564795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871,0040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871,400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6985" y="3205711"/>
            <a:ext cx="555406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 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871,04000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6258" y="4638330"/>
            <a:ext cx="5564794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8710,40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871,400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70" y="3133740"/>
            <a:ext cx="583191" cy="583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25" y="2380438"/>
            <a:ext cx="579784" cy="6685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60" y="3929410"/>
            <a:ext cx="583191" cy="583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37" y="4630113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>
            <a:fillRect/>
          </a:stretch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254670" y="-248901"/>
            <a:ext cx="11682660" cy="64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7166272" y="6117299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4519" y="2183821"/>
            <a:ext cx="10777201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spc="0" dirty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So </a:t>
            </a:r>
            <a:r>
              <a:rPr lang="en-US" sz="4800" spc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sánh</a:t>
            </a:r>
            <a:r>
              <a:rPr lang="en-US" sz="4800" spc="0" dirty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sz="4800" spc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hai</a:t>
            </a:r>
            <a:r>
              <a:rPr lang="en-US" sz="4800" spc="0" dirty="0" smtClean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lang="en-US" sz="4800" spc="0" dirty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thập</a:t>
            </a:r>
            <a:r>
              <a:rPr lang="en-US" sz="4800" spc="0" dirty="0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FFFF00"/>
                </a:solidFill>
                <a:latin typeface="HP001 4 hàng" panose="020B0603050302020204" pitchFamily="34" charset="0"/>
                <a:ea typeface="Yeseva One" panose="00000500000000000000" charset="0"/>
                <a:cs typeface="Times New Roman" panose="02020603050405020304" pitchFamily="18" charset="0"/>
              </a:rPr>
              <a:t>phân</a:t>
            </a:r>
            <a:endParaRPr lang="en-US" sz="4800" spc="0" dirty="0">
              <a:solidFill>
                <a:srgbClr val="FFFF00"/>
              </a:solidFill>
              <a:latin typeface="HP001 4 hàng" panose="020B0603050302020204" pitchFamily="34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6DD1A5-DB6A-4C01-A3C1-2C55CD927D6E}"/>
              </a:ext>
            </a:extLst>
          </p:cNvPr>
          <p:cNvSpPr/>
          <p:nvPr/>
        </p:nvSpPr>
        <p:spPr>
          <a:xfrm>
            <a:off x="1874520" y="1227524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24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</a:br>
            <a:r>
              <a:rPr lang="en-US" sz="3200" b="1" u="sng" dirty="0" err="1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vi-VN" sz="3200" b="1" dirty="0"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5622098-8EE0-4F3E-B6A8-87D449D871C8}"/>
              </a:ext>
            </a:extLst>
          </p:cNvPr>
          <p:cNvSpPr txBox="1"/>
          <p:nvPr/>
        </p:nvSpPr>
        <p:spPr>
          <a:xfrm rot="302894">
            <a:off x="1121411" y="1217692"/>
            <a:ext cx="203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Yêu</a:t>
            </a:r>
            <a:r>
              <a:rPr lang="en-US" altLang="zh-CN" sz="6000" b="1" dirty="0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cầu</a:t>
            </a:r>
            <a:r>
              <a:rPr lang="en-US" altLang="zh-CN" sz="6000" b="1" dirty="0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6000" b="1" dirty="0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đạt</a:t>
            </a:r>
            <a:endParaRPr lang="zh-CN" altLang="en-US" sz="6000" b="1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AC8F34-E457-4D20-BF25-C0576684D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386962" y="1878471"/>
            <a:ext cx="1151715" cy="120722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785907" y="4582851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69754" y="1780373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76353" y="3183464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91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</TotalTime>
  <Words>1161</Words>
  <Application>Microsoft Office PowerPoint</Application>
  <PresentationFormat>Widescreen</PresentationFormat>
  <Paragraphs>167</Paragraphs>
  <Slides>24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.VnBlack</vt:lpstr>
      <vt:lpstr>Arial</vt:lpstr>
      <vt:lpstr>Arial Black</vt:lpstr>
      <vt:lpstr>Berlin Sans FB</vt:lpstr>
      <vt:lpstr>Calibri</vt:lpstr>
      <vt:lpstr>Cambria Math</vt:lpstr>
      <vt:lpstr>FS Playlist Caps</vt:lpstr>
      <vt:lpstr>HP001 4 hàng</vt:lpstr>
      <vt:lpstr>Times New Roman</vt:lpstr>
      <vt:lpstr>UTM Beautiful Caps</vt:lpstr>
      <vt:lpstr>UTM Cooper Black</vt:lpstr>
      <vt:lpstr>UTM Habano</vt:lpstr>
      <vt:lpstr>UTM Neo Sans Intel</vt:lpstr>
      <vt:lpstr>UTM Showcard</vt:lpstr>
      <vt:lpstr>UTM Soraya</vt:lpstr>
      <vt:lpstr>Yeseva One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WIN7</dc:creator>
  <cp:lastModifiedBy>ADMIN</cp:lastModifiedBy>
  <cp:revision>85</cp:revision>
  <dcterms:created xsi:type="dcterms:W3CDTF">2017-08-18T03:02:00Z</dcterms:created>
  <dcterms:modified xsi:type="dcterms:W3CDTF">2023-10-23T17:33:54Z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