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9"/>
  </p:notesMasterIdLst>
  <p:sldIdLst>
    <p:sldId id="360" r:id="rId5"/>
    <p:sldId id="267" r:id="rId6"/>
    <p:sldId id="376" r:id="rId7"/>
    <p:sldId id="406" r:id="rId8"/>
    <p:sldId id="262" r:id="rId9"/>
    <p:sldId id="410" r:id="rId10"/>
    <p:sldId id="266" r:id="rId11"/>
    <p:sldId id="415" r:id="rId12"/>
    <p:sldId id="346" r:id="rId13"/>
    <p:sldId id="416" r:id="rId14"/>
    <p:sldId id="382" r:id="rId15"/>
    <p:sldId id="388" r:id="rId16"/>
    <p:sldId id="418" r:id="rId17"/>
    <p:sldId id="419" r:id="rId18"/>
    <p:sldId id="420" r:id="rId19"/>
    <p:sldId id="421" r:id="rId20"/>
    <p:sldId id="422" r:id="rId21"/>
    <p:sldId id="423" r:id="rId22"/>
    <p:sldId id="325" r:id="rId23"/>
    <p:sldId id="374" r:id="rId24"/>
    <p:sldId id="425" r:id="rId25"/>
    <p:sldId id="403" r:id="rId26"/>
    <p:sldId id="302" r:id="rId27"/>
    <p:sldId id="42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FF"/>
    <a:srgbClr val="FF0066"/>
    <a:srgbClr val="00A200"/>
    <a:srgbClr val="CCFFCC"/>
    <a:srgbClr val="FADD06"/>
    <a:srgbClr val="F6F8FC"/>
    <a:srgbClr val="FFCCFF"/>
    <a:srgbClr val="649B3F"/>
    <a:srgbClr val="C3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573" autoAdjust="0"/>
  </p:normalViewPr>
  <p:slideViewPr>
    <p:cSldViewPr snapToGrid="0" showGuides="1">
      <p:cViewPr varScale="1">
        <p:scale>
          <a:sx n="63" d="100"/>
          <a:sy n="63" d="100"/>
        </p:scale>
        <p:origin x="1092" y="5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0DA67-801F-48A9-99D7-A9DD4A2AB63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AFF8A-F3EF-43B9-ABB7-3AB6964E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7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chơi trò chơi 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là phóng viên nhí 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chia sẻ kết quả trước lớp: Một HS làm phóng viên để phỏng vấn một HS khác về nhân vật nhỏ tuổi mà em biết.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AFF8A-F3EF-43B9-ABB7-3AB6964E08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5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1DB05-3027-8328-419D-B5F08A9FC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F3887-2861-FC78-1663-5A3EFCDAF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C9494-29D6-17F3-E8BC-94E17CD8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5014-B613-460D-AA97-10329D03DF3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17955-5C92-B260-6D63-2D414605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A66FD-01AC-A87C-5697-4D4D9063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B1F1-65CF-4492-B5D1-87C6FD26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4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49F8C-AD43-8C90-7413-5B37076A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B7EB9-1D6E-9076-EDDF-DB8ACB5B0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A86F4-D960-659F-A17A-80481F6AC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5014-B613-460D-AA97-10329D03DF3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5C39A-66A0-FF37-E929-44145679A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3820D-C393-4F8B-311C-C081CC3B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B1F1-65CF-4492-B5D1-87C6FD26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9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C42770-0FC9-D66D-AC43-CA6CDEED98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3BB6A-F14C-8AD8-54C9-38B114DA7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7376C-65C5-1693-BE9C-FCCFE0E4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5014-B613-460D-AA97-10329D03DF3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7D3F6-67A9-B917-6887-9B3CBF18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85C40-78A2-26F4-4FE9-98A40381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B1F1-65CF-4492-B5D1-87C6FD26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8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AA0C-97D1-D237-B602-81FCB4A4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0553C-92BB-C97A-30F3-77946A047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E29F-168D-FA3E-3288-CF3202104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5014-B613-460D-AA97-10329D03DF3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FD66C-B923-9721-C23D-3774EDCF1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87658-EE14-D91A-AA90-DD007042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B1F1-65CF-4492-B5D1-87C6FD26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2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A13-8DAF-D43B-6018-E023115EF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16D58-B325-D281-DE95-05F411E52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CA63F-334D-AAF4-23B3-20F49107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5014-B613-460D-AA97-10329D03DF3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3F7B-25EA-8E55-B3FD-266E1FE8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E69F4-E609-2E78-15D3-F52FA05A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B1F1-65CF-4492-B5D1-87C6FD26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B833F-E02D-2547-DA53-0F07370C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E3347-626E-252E-5C40-F3687DA8F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D74F4-FC1E-DD50-942B-DFC188AEB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89CA3-4B2E-5CE6-1771-614756E5C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5014-B613-460D-AA97-10329D03DF3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5FEA3-96B0-1F28-261C-D1565AA5E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503B4-FEAB-9859-797C-3C9B3E56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B1F1-65CF-4492-B5D1-87C6FD26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8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EF51D-30CE-5AB8-77B4-A9298345E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F20C1-7E75-10DF-D281-060EB982A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25896-3722-CEDE-5036-D3F0A481F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9EAF89-B3C8-D089-017A-005D2668E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A8BE27-F747-CD85-0928-4B512274F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4FBB6-DAE7-58E2-C762-188BC28AB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5014-B613-460D-AA97-10329D03DF3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BA5EA1-9975-BCC3-1369-DA5A29FF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ECFFE-3B13-1CDC-5071-0BCF9BB4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B1F1-65CF-4492-B5D1-87C6FD26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B4B9-7CFD-DA84-0A2F-522128CF8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345E36-FE5E-77D2-A3AB-979AF2992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5014-B613-460D-AA97-10329D03DF3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12DB5-0D04-5723-7730-415F1631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D8091-3271-0262-9B26-69FBC1BF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B1F1-65CF-4492-B5D1-87C6FD26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7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41707-CD44-1654-A793-EAD62F91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5014-B613-460D-AA97-10329D03DF3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353A3-4681-E3E5-4D50-6756518D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ED1A4-17CB-5544-2A2F-8B3B0D4CE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B1F1-65CF-4492-B5D1-87C6FD26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5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D1B6-616A-29E3-6C85-3286DE284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9AD3E-BC40-EBD6-799D-EF492BD16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5EEC5-FDA7-B379-AE3D-3F1A80843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FFC99-DF7D-D061-2B02-7AFB11306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5014-B613-460D-AA97-10329D03DF3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25811-681A-19A0-30CE-9FA5FC692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43A72-5748-F7CC-DCC2-294C63FD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B1F1-65CF-4492-B5D1-87C6FD26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1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A465C-9CD8-DC1A-0D14-2E22D83E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429BC-EB69-318D-7644-83F6FC427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2417F-B3AB-914B-4045-71844B829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74BD5-9BDA-B78F-14B0-285DECFE2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5014-B613-460D-AA97-10329D03DF3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DD461-D23B-2A72-B463-67E84E1AD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0D26B-D609-AA2F-7023-583E4F928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B1F1-65CF-4492-B5D1-87C6FD26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1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9Slide.vn - 2019">
            <a:extLst>
              <a:ext uri="{FF2B5EF4-FFF2-40B4-BE49-F238E27FC236}">
                <a16:creationId xmlns:a16="http://schemas.microsoft.com/office/drawing/2014/main" id="{7065E07D-8D8F-14AA-8AA9-0B704BEAA9B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C6FC5E-064B-8177-5875-1F4EC1E2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98DB4-8B91-8997-CA06-2B3504441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4F997-947A-471D-0ECC-42B3008CC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035014-B613-460D-AA97-10329D03DF3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C7B20-17E1-A3D9-FCCC-B009862A3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B7A69-F886-AB11-3495-94E950C8E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AAB1F1-65CF-4492-B5D1-87C6FD26DAA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FA52D-2DEA-4CF0-476A-E2C3263A11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1912" y="2446703"/>
            <a:ext cx="1961823" cy="19645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EBFDA3-4008-904B-043F-A9FF650924D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8688" y="2446703"/>
            <a:ext cx="1961823" cy="19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0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10" Type="http://schemas.openxmlformats.org/officeDocument/2006/relationships/audio" Target="../media/audio1.wav"/><Relationship Id="rId9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B09BC24E-64CD-500C-1F2B-8222CD4A3E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076268" h="2076268">
                <a:moveTo>
                  <a:pt x="0" y="0"/>
                </a:moveTo>
                <a:lnTo>
                  <a:pt x="2076268" y="0"/>
                </a:lnTo>
                <a:lnTo>
                  <a:pt x="2076268" y="2076268"/>
                </a:lnTo>
                <a:lnTo>
                  <a:pt x="0" y="20762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2443E9D-E4A1-4D73-BF9C-8BA6F9554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1" b="93297" l="9920" r="89966">
                        <a14:foregroundMark x1="71380" y1="44596" x2="65849" y2="53352"/>
                        <a14:foregroundMark x1="65849" y1="53352" x2="46066" y2="55130"/>
                        <a14:foregroundMark x1="46066" y1="55130" x2="22691" y2="10670"/>
                        <a14:foregroundMark x1="22691" y1="10670" x2="16363" y2="2736"/>
                        <a14:foregroundMark x1="16363" y1="2736" x2="16477" y2="76197"/>
                        <a14:foregroundMark x1="16477" y1="76197" x2="78962" y2="93297"/>
                        <a14:foregroundMark x1="78962" y1="93297" x2="86659" y2="71546"/>
                        <a14:foregroundMark x1="86659" y1="71546" x2="69555" y2="51984"/>
                        <a14:foregroundMark x1="69555" y1="51984" x2="69213" y2="50616"/>
                        <a14:foregroundMark x1="12828" y1="1231" x2="12828" y2="1231"/>
                        <a14:foregroundMark x1="12828" y1="2052" x2="13911" y2="4378"/>
                        <a14:backgroundMark x1="98233" y1="15869" x2="91049" y2="6293"/>
                        <a14:backgroundMark x1="91049" y1="6293" x2="76682" y2="4241"/>
                        <a14:backgroundMark x1="76682" y1="4241" x2="73033" y2="13817"/>
                        <a14:backgroundMark x1="73033" y1="13817" x2="74116" y2="24487"/>
                        <a14:backgroundMark x1="74116" y1="24487" x2="81129" y2="41997"/>
                        <a14:backgroundMark x1="81129" y1="41997" x2="88369" y2="40629"/>
                        <a14:backgroundMark x1="88369" y1="40629" x2="95268" y2="27497"/>
                        <a14:backgroundMark x1="95268" y1="27497" x2="97891" y2="15869"/>
                        <a14:backgroundMark x1="97891" y1="15869" x2="97891" y2="14090"/>
                        <a14:backgroundMark x1="71836" y1="12996" x2="78050" y2="32695"/>
                        <a14:backgroundMark x1="78050" y1="32695" x2="77936" y2="32832"/>
                        <a14:backgroundMark x1="72121" y1="21751" x2="76511" y2="31190"/>
                        <a14:backgroundMark x1="71380" y1="17784" x2="74686" y2="24350"/>
                        <a14:backgroundMark x1="71494" y1="16142" x2="74344" y2="25171"/>
                        <a14:backgroundMark x1="72463" y1="26129" x2="74344" y2="29138"/>
                        <a14:backgroundMark x1="73261" y1="24624" x2="74344" y2="26402"/>
                        <a14:backgroundMark x1="73546" y1="26129" x2="74002" y2="27770"/>
                        <a14:backgroundMark x1="73375" y1="28591" x2="76853" y2="34884"/>
                        <a14:backgroundMark x1="75998" y1="30096" x2="77423" y2="33789"/>
                        <a14:backgroundMark x1="74344" y1="26949" x2="75770" y2="30917"/>
                        <a14:backgroundMark x1="74116" y1="25445" x2="74230" y2="26129"/>
                        <a14:backgroundMark x1="73774" y1="24897" x2="72577" y2="25992"/>
                        <a14:backgroundMark x1="71494" y1="22982" x2="71494" y2="22982"/>
                        <a14:backgroundMark x1="73375" y1="11218" x2="73375" y2="11218"/>
                        <a14:backgroundMark x1="73489" y1="11218" x2="73489" y2="11218"/>
                        <a14:backgroundMark x1="73489" y1="11765" x2="73489" y2="117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4074" y="170555"/>
            <a:ext cx="10693311" cy="4456562"/>
          </a:xfrm>
          <a:prstGeom prst="rect">
            <a:avLst/>
          </a:prstGeom>
        </p:spPr>
      </p:pic>
      <p:pic>
        <p:nvPicPr>
          <p:cNvPr id="1026" name="Picture 2" descr="PHÁT TRIỂN NĂNG LỰC THẨM MỸ BẰNG TOÁN HỌC - POMath">
            <a:extLst>
              <a:ext uri="{FF2B5EF4-FFF2-40B4-BE49-F238E27FC236}">
                <a16:creationId xmlns:a16="http://schemas.microsoft.com/office/drawing/2014/main" id="{08057FEA-3278-4135-6D5A-DC0A7982E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051" y="3429000"/>
            <a:ext cx="6343144" cy="354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Toán Học Hoạt Hình | Công cụ đồ họa PSD Tải xuống miễn phí - Pikbest">
            <a:extLst>
              <a:ext uri="{FF2B5EF4-FFF2-40B4-BE49-F238E27FC236}">
                <a16:creationId xmlns:a16="http://schemas.microsoft.com/office/drawing/2014/main" id="{F436372E-FB98-035C-310E-CC5D38E1F6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7244" y="343679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242B2A-495B-1A85-E9B0-5B11556F19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6038" y="258169"/>
            <a:ext cx="2799288" cy="2799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E89CF0-D377-ABF0-68CF-50AE67B805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584" y="1434089"/>
            <a:ext cx="9851990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1938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19701B-330F-BF91-952F-E68E6EF3990B}"/>
              </a:ext>
            </a:extLst>
          </p:cNvPr>
          <p:cNvSpPr/>
          <p:nvPr/>
        </p:nvSpPr>
        <p:spPr>
          <a:xfrm>
            <a:off x="320351" y="351720"/>
            <a:ext cx="11551298" cy="6154560"/>
          </a:xfrm>
          <a:prstGeom prst="roundRect">
            <a:avLst>
              <a:gd name="adj" fmla="val 8726"/>
            </a:avLst>
          </a:prstGeom>
          <a:solidFill>
            <a:srgbClr val="FFFFFF">
              <a:alpha val="87059"/>
            </a:srgbClr>
          </a:solidFill>
          <a:ln w="38100">
            <a:solidFill>
              <a:srgbClr val="FF006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BC6666-AAAB-4F01-ACF0-283AD7F669C0}"/>
              </a:ext>
            </a:extLst>
          </p:cNvPr>
          <p:cNvGrpSpPr/>
          <p:nvPr/>
        </p:nvGrpSpPr>
        <p:grpSpPr>
          <a:xfrm>
            <a:off x="480268" y="744557"/>
            <a:ext cx="11195049" cy="1464231"/>
            <a:chOff x="505150" y="767884"/>
            <a:chExt cx="11195049" cy="14642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D9F4D0-8D2F-B27C-2C18-C00FCD56603A}"/>
                </a:ext>
              </a:extLst>
            </p:cNvPr>
            <p:cNvSpPr txBox="1"/>
            <p:nvPr/>
          </p:nvSpPr>
          <p:spPr>
            <a:xfrm>
              <a:off x="666237" y="767884"/>
              <a:ext cx="11033962" cy="146423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1.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 </a:t>
              </a: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Bố mẹ gửi gắm điều gì vào tên thường gọi ở nhà của Đổng Trọng Nghĩa?</a:t>
              </a:r>
            </a:p>
          </p:txBody>
        </p:sp>
        <p:pic>
          <p:nvPicPr>
            <p:cNvPr id="4" name="Picture 3" descr="A question mark in a speech bubble&#10;&#10;Description automatically generated">
              <a:extLst>
                <a:ext uri="{FF2B5EF4-FFF2-40B4-BE49-F238E27FC236}">
                  <a16:creationId xmlns:a16="http://schemas.microsoft.com/office/drawing/2014/main" id="{562E7616-D61F-4CE8-9FF7-50D2441AE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150" y="1401050"/>
              <a:ext cx="797968" cy="79796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62D0CAE-9943-0F50-89EB-4A6153C771B2}"/>
              </a:ext>
            </a:extLst>
          </p:cNvPr>
          <p:cNvGrpSpPr/>
          <p:nvPr/>
        </p:nvGrpSpPr>
        <p:grpSpPr>
          <a:xfrm>
            <a:off x="480268" y="2451066"/>
            <a:ext cx="10825984" cy="2767965"/>
            <a:chOff x="264802" y="2143277"/>
            <a:chExt cx="10825984" cy="27679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2ADDBA-2F4A-1C29-B4E7-953AD0D05569}"/>
                </a:ext>
              </a:extLst>
            </p:cNvPr>
            <p:cNvSpPr txBox="1"/>
            <p:nvPr/>
          </p:nvSpPr>
          <p:spPr>
            <a:xfrm>
              <a:off x="962633" y="2561663"/>
              <a:ext cx="10128153" cy="2349579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Bố mẹ gửi gắm ước mong con luôn khoẻ mạnh, thông minh, tốt bụng trong tên thường gọi ở nhà của Đổng Trọng Nghĩa.)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endParaRPr>
            </a:p>
          </p:txBody>
        </p:sp>
        <p:pic>
          <p:nvPicPr>
            <p:cNvPr id="8" name="Picture 7" descr="A light bulb with stars and dots&#10;&#10;Description automatically generated">
              <a:extLst>
                <a:ext uri="{FF2B5EF4-FFF2-40B4-BE49-F238E27FC236}">
                  <a16:creationId xmlns:a16="http://schemas.microsoft.com/office/drawing/2014/main" id="{A51B64F3-FCF2-01D4-2EEC-0D34306E1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02" y="2143277"/>
              <a:ext cx="1007003" cy="100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974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5">
            <a:extLst>
              <a:ext uri="{FF2B5EF4-FFF2-40B4-BE49-F238E27FC236}">
                <a16:creationId xmlns:a16="http://schemas.microsoft.com/office/drawing/2014/main" id="{7AB7F7F4-8DCC-4071-8F81-EE4C45F967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3783779" h="3178374">
                <a:moveTo>
                  <a:pt x="0" y="0"/>
                </a:moveTo>
                <a:lnTo>
                  <a:pt x="3783779" y="0"/>
                </a:lnTo>
                <a:lnTo>
                  <a:pt x="3783779" y="3178374"/>
                </a:lnTo>
                <a:lnTo>
                  <a:pt x="0" y="3178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AA8D3D-04F5-8C9D-C54A-A499452248DC}"/>
              </a:ext>
            </a:extLst>
          </p:cNvPr>
          <p:cNvSpPr/>
          <p:nvPr/>
        </p:nvSpPr>
        <p:spPr>
          <a:xfrm>
            <a:off x="4621875" y="3234892"/>
            <a:ext cx="7348452" cy="3371136"/>
          </a:xfrm>
          <a:prstGeom prst="roundRect">
            <a:avLst/>
          </a:prstGeom>
          <a:solidFill>
            <a:srgbClr val="FFCCFF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80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Tên thường gọi của Nghĩa gửi gắm ước mong của bố mẹ về em: Khoẻ mạnh, thông minh và tốt bụng.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E19386-CB67-A0D8-B2F9-D60FA174F39B}"/>
              </a:ext>
            </a:extLst>
          </p:cNvPr>
          <p:cNvSpPr txBox="1"/>
          <p:nvPr/>
        </p:nvSpPr>
        <p:spPr>
          <a:xfrm>
            <a:off x="2715877" y="867190"/>
            <a:ext cx="7151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AD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Pony" panose="02000000000000000000" pitchFamily="2" charset="-93"/>
                <a:ea typeface="+mn-ea"/>
                <a:cs typeface="Arial" panose="020B0604020202020204" pitchFamily="34" charset="0"/>
              </a:rPr>
              <a:t>Ý</a:t>
            </a:r>
            <a:r>
              <a:rPr lang="sv-SE" sz="80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-93"/>
                <a:cs typeface="Arial" panose="020B0604020202020204" pitchFamily="34" charset="0"/>
              </a:rPr>
              <a:t> </a:t>
            </a:r>
            <a:r>
              <a:rPr kumimoji="0" lang="sv-SE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50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Pony" panose="02000000000000000000" pitchFamily="2" charset="-93"/>
                <a:ea typeface="+mn-ea"/>
                <a:cs typeface="Arial" panose="020B0604020202020204" pitchFamily="34" charset="0"/>
              </a:rPr>
              <a:t>đoạn</a:t>
            </a:r>
            <a:r>
              <a:rPr kumimoji="0" lang="sv-SE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Pony" panose="02000000000000000000" pitchFamily="2" charset="-93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Pony" panose="02000000000000000000" pitchFamily="2" charset="-93"/>
                <a:ea typeface="+mn-ea"/>
                <a:cs typeface="Arial" panose="020B0604020202020204" pitchFamily="34" charset="0"/>
              </a:rPr>
              <a:t>1:</a:t>
            </a:r>
          </a:p>
        </p:txBody>
      </p:sp>
      <p:pic>
        <p:nvPicPr>
          <p:cNvPr id="2" name="Picture 2" descr="PHÁT TRIỂN NĂNG LỰC THẨM MỸ BẰNG TOÁN HỌC - POMath">
            <a:extLst>
              <a:ext uri="{FF2B5EF4-FFF2-40B4-BE49-F238E27FC236}">
                <a16:creationId xmlns:a16="http://schemas.microsoft.com/office/drawing/2014/main" id="{08B1DC1E-DAFE-DFDE-38D9-E6799146E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79106" y="2286073"/>
            <a:ext cx="8170558" cy="457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0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44A12F76-6BD2-4563-8DA4-A19D119F92C2}"/>
              </a:ext>
            </a:extLst>
          </p:cNvPr>
          <p:cNvSpPr/>
          <p:nvPr/>
        </p:nvSpPr>
        <p:spPr>
          <a:xfrm>
            <a:off x="363439" y="280833"/>
            <a:ext cx="3823736" cy="3044962"/>
          </a:xfrm>
          <a:custGeom>
            <a:avLst/>
            <a:gdLst/>
            <a:ahLst/>
            <a:cxnLst/>
            <a:rect l="l" t="t" r="r" b="b"/>
            <a:pathLst>
              <a:path w="2347960" h="2057400">
                <a:moveTo>
                  <a:pt x="0" y="0"/>
                </a:moveTo>
                <a:lnTo>
                  <a:pt x="2347960" y="0"/>
                </a:lnTo>
                <a:lnTo>
                  <a:pt x="234796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19701B-330F-BF91-952F-E68E6EF3990B}"/>
              </a:ext>
            </a:extLst>
          </p:cNvPr>
          <p:cNvSpPr/>
          <p:nvPr/>
        </p:nvSpPr>
        <p:spPr>
          <a:xfrm>
            <a:off x="320351" y="351720"/>
            <a:ext cx="11551298" cy="6154560"/>
          </a:xfrm>
          <a:prstGeom prst="roundRect">
            <a:avLst>
              <a:gd name="adj" fmla="val 8726"/>
            </a:avLst>
          </a:prstGeom>
          <a:solidFill>
            <a:srgbClr val="FFFFFF">
              <a:alpha val="87059"/>
            </a:srgbClr>
          </a:solidFill>
          <a:ln w="38100">
            <a:solidFill>
              <a:srgbClr val="FF006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BC6666-AAAB-4F01-ACF0-283AD7F669C0}"/>
              </a:ext>
            </a:extLst>
          </p:cNvPr>
          <p:cNvGrpSpPr/>
          <p:nvPr/>
        </p:nvGrpSpPr>
        <p:grpSpPr>
          <a:xfrm>
            <a:off x="340228" y="451459"/>
            <a:ext cx="10632572" cy="1893536"/>
            <a:chOff x="365110" y="474786"/>
            <a:chExt cx="10632572" cy="189353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D9F4D0-8D2F-B27C-2C18-C00FCD56603A}"/>
                </a:ext>
              </a:extLst>
            </p:cNvPr>
            <p:cNvSpPr txBox="1"/>
            <p:nvPr/>
          </p:nvSpPr>
          <p:spPr>
            <a:xfrm>
              <a:off x="1527123" y="767884"/>
              <a:ext cx="9470559" cy="160043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2. Tìm những chi tiết cho thấy Nghĩa sớm bộc lộ năng khiếu toán học.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endParaRPr>
            </a:p>
          </p:txBody>
        </p:sp>
        <p:pic>
          <p:nvPicPr>
            <p:cNvPr id="4" name="Picture 3" descr="A question mark in a speech bubble&#10;&#10;Description automatically generated">
              <a:extLst>
                <a:ext uri="{FF2B5EF4-FFF2-40B4-BE49-F238E27FC236}">
                  <a16:creationId xmlns:a16="http://schemas.microsoft.com/office/drawing/2014/main" id="{562E7616-D61F-4CE8-9FF7-50D2441AE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10" y="474786"/>
              <a:ext cx="1162013" cy="1162013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DBDB55-B698-A90D-51B8-B0511A877563}"/>
              </a:ext>
            </a:extLst>
          </p:cNvPr>
          <p:cNvSpPr/>
          <p:nvPr/>
        </p:nvSpPr>
        <p:spPr>
          <a:xfrm>
            <a:off x="5963098" y="3414886"/>
            <a:ext cx="5446199" cy="71023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5EB6B9-BC7F-C26E-790F-C8CDC55C78E6}"/>
              </a:ext>
            </a:extLst>
          </p:cNvPr>
          <p:cNvSpPr/>
          <p:nvPr/>
        </p:nvSpPr>
        <p:spPr>
          <a:xfrm>
            <a:off x="3933527" y="4176632"/>
            <a:ext cx="7351099" cy="71023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BC5EE5D-65E6-D982-597E-33C5DFE0DE30}"/>
              </a:ext>
            </a:extLst>
          </p:cNvPr>
          <p:cNvSpPr/>
          <p:nvPr/>
        </p:nvSpPr>
        <p:spPr>
          <a:xfrm>
            <a:off x="921234" y="4912622"/>
            <a:ext cx="3823737" cy="71023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EDFC99-EDEB-B580-550E-B94A6D3C44BF}"/>
              </a:ext>
            </a:extLst>
          </p:cNvPr>
          <p:cNvSpPr txBox="1"/>
          <p:nvPr/>
        </p:nvSpPr>
        <p:spPr>
          <a:xfrm>
            <a:off x="907374" y="2601625"/>
            <a:ext cx="1050192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Lên bốn tuổi, Nghĩa đã sớm bộc lộ năng khiếu toán học. Em tính nhẩm rất nhanh và đặc biệt thích thú với những trò chơi đố vui về toán. </a:t>
            </a:r>
            <a:endParaRPr lang="vi-VN" sz="4800" b="0" i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5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19701B-330F-BF91-952F-E68E6EF3990B}"/>
              </a:ext>
            </a:extLst>
          </p:cNvPr>
          <p:cNvSpPr/>
          <p:nvPr/>
        </p:nvSpPr>
        <p:spPr>
          <a:xfrm>
            <a:off x="320351" y="351720"/>
            <a:ext cx="11551298" cy="6154560"/>
          </a:xfrm>
          <a:prstGeom prst="roundRect">
            <a:avLst>
              <a:gd name="adj" fmla="val 8726"/>
            </a:avLst>
          </a:prstGeom>
          <a:solidFill>
            <a:srgbClr val="FFFFFF">
              <a:alpha val="87059"/>
            </a:srgbClr>
          </a:solidFill>
          <a:ln w="38100">
            <a:solidFill>
              <a:srgbClr val="FF006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2D0CAE-9943-0F50-89EB-4A6153C771B2}"/>
              </a:ext>
            </a:extLst>
          </p:cNvPr>
          <p:cNvGrpSpPr/>
          <p:nvPr/>
        </p:nvGrpSpPr>
        <p:grpSpPr>
          <a:xfrm>
            <a:off x="480268" y="2451066"/>
            <a:ext cx="10825984" cy="3517107"/>
            <a:chOff x="264802" y="2143277"/>
            <a:chExt cx="10825984" cy="35171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2ADDBA-2F4A-1C29-B4E7-953AD0D05569}"/>
                </a:ext>
              </a:extLst>
            </p:cNvPr>
            <p:cNvSpPr txBox="1"/>
            <p:nvPr/>
          </p:nvSpPr>
          <p:spPr>
            <a:xfrm>
              <a:off x="962633" y="2561663"/>
              <a:ext cx="10128153" cy="3098721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Những chi tiết cho thấy Nghĩa sớm bộc lộ năng khiếu toán học: Tính nhẩm rất nhanh, thích thú với những trò chơi đố vui về toán.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endParaRPr>
            </a:p>
          </p:txBody>
        </p:sp>
        <p:pic>
          <p:nvPicPr>
            <p:cNvPr id="8" name="Picture 7" descr="A light bulb with stars and dots&#10;&#10;Description automatically generated">
              <a:extLst>
                <a:ext uri="{FF2B5EF4-FFF2-40B4-BE49-F238E27FC236}">
                  <a16:creationId xmlns:a16="http://schemas.microsoft.com/office/drawing/2014/main" id="{A51B64F3-FCF2-01D4-2EEC-0D34306E1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02" y="2143277"/>
              <a:ext cx="1007003" cy="100700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327A7B8-0EE4-1FDC-F583-BEF8EB36763A}"/>
              </a:ext>
            </a:extLst>
          </p:cNvPr>
          <p:cNvGrpSpPr/>
          <p:nvPr/>
        </p:nvGrpSpPr>
        <p:grpSpPr>
          <a:xfrm>
            <a:off x="340228" y="451459"/>
            <a:ext cx="10632572" cy="1893536"/>
            <a:chOff x="365110" y="474786"/>
            <a:chExt cx="10632572" cy="18935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59EDB2-ED21-C34E-6B8F-E35C74B81B30}"/>
                </a:ext>
              </a:extLst>
            </p:cNvPr>
            <p:cNvSpPr txBox="1"/>
            <p:nvPr/>
          </p:nvSpPr>
          <p:spPr>
            <a:xfrm>
              <a:off x="1527123" y="767884"/>
              <a:ext cx="9470559" cy="160043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2. Tìm những chi tiết cho thấy Nghĩa sớm bộc lộ năng khiếu toán học.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endParaRPr>
            </a:p>
          </p:txBody>
        </p:sp>
        <p:pic>
          <p:nvPicPr>
            <p:cNvPr id="11" name="Picture 10" descr="A question mark in a speech bubble&#10;&#10;Description automatically generated">
              <a:extLst>
                <a:ext uri="{FF2B5EF4-FFF2-40B4-BE49-F238E27FC236}">
                  <a16:creationId xmlns:a16="http://schemas.microsoft.com/office/drawing/2014/main" id="{73C75C83-896B-271F-BB1B-8BFC9D659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10" y="474786"/>
              <a:ext cx="1162013" cy="1162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6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44A12F76-6BD2-4563-8DA4-A19D119F92C2}"/>
              </a:ext>
            </a:extLst>
          </p:cNvPr>
          <p:cNvSpPr/>
          <p:nvPr/>
        </p:nvSpPr>
        <p:spPr>
          <a:xfrm>
            <a:off x="363439" y="280833"/>
            <a:ext cx="3823736" cy="3044962"/>
          </a:xfrm>
          <a:custGeom>
            <a:avLst/>
            <a:gdLst/>
            <a:ahLst/>
            <a:cxnLst/>
            <a:rect l="l" t="t" r="r" b="b"/>
            <a:pathLst>
              <a:path w="2347960" h="2057400">
                <a:moveTo>
                  <a:pt x="0" y="0"/>
                </a:moveTo>
                <a:lnTo>
                  <a:pt x="2347960" y="0"/>
                </a:lnTo>
                <a:lnTo>
                  <a:pt x="234796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19701B-330F-BF91-952F-E68E6EF3990B}"/>
              </a:ext>
            </a:extLst>
          </p:cNvPr>
          <p:cNvSpPr/>
          <p:nvPr/>
        </p:nvSpPr>
        <p:spPr>
          <a:xfrm>
            <a:off x="320351" y="351720"/>
            <a:ext cx="11551298" cy="6154560"/>
          </a:xfrm>
          <a:prstGeom prst="roundRect">
            <a:avLst>
              <a:gd name="adj" fmla="val 8726"/>
            </a:avLst>
          </a:prstGeom>
          <a:solidFill>
            <a:srgbClr val="FFFFFF">
              <a:alpha val="87059"/>
            </a:srgbClr>
          </a:solidFill>
          <a:ln w="38100">
            <a:solidFill>
              <a:srgbClr val="FF006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BC6666-AAAB-4F01-ACF0-283AD7F669C0}"/>
              </a:ext>
            </a:extLst>
          </p:cNvPr>
          <p:cNvGrpSpPr/>
          <p:nvPr/>
        </p:nvGrpSpPr>
        <p:grpSpPr>
          <a:xfrm>
            <a:off x="340228" y="451459"/>
            <a:ext cx="10632572" cy="1893536"/>
            <a:chOff x="365110" y="474786"/>
            <a:chExt cx="10632572" cy="189353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D9F4D0-8D2F-B27C-2C18-C00FCD56603A}"/>
                </a:ext>
              </a:extLst>
            </p:cNvPr>
            <p:cNvSpPr txBox="1"/>
            <p:nvPr/>
          </p:nvSpPr>
          <p:spPr>
            <a:xfrm>
              <a:off x="1527123" y="767884"/>
              <a:ext cx="9470559" cy="160043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3. Mỗi thông tin sau giúp em hiểu thêm điều gì về bạn Nghĩa?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endParaRPr>
            </a:p>
          </p:txBody>
        </p:sp>
        <p:pic>
          <p:nvPicPr>
            <p:cNvPr id="4" name="Picture 3" descr="A question mark in a speech bubble&#10;&#10;Description automatically generated">
              <a:extLst>
                <a:ext uri="{FF2B5EF4-FFF2-40B4-BE49-F238E27FC236}">
                  <a16:creationId xmlns:a16="http://schemas.microsoft.com/office/drawing/2014/main" id="{562E7616-D61F-4CE8-9FF7-50D2441AE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10" y="474786"/>
              <a:ext cx="1162013" cy="1162013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AF81271-480B-09AE-7A42-B2A4FED9C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7512"/>
            <a:ext cx="12598146" cy="33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6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44A12F76-6BD2-4563-8DA4-A19D119F92C2}"/>
              </a:ext>
            </a:extLst>
          </p:cNvPr>
          <p:cNvSpPr/>
          <p:nvPr/>
        </p:nvSpPr>
        <p:spPr>
          <a:xfrm>
            <a:off x="363439" y="280833"/>
            <a:ext cx="3823736" cy="3044962"/>
          </a:xfrm>
          <a:custGeom>
            <a:avLst/>
            <a:gdLst/>
            <a:ahLst/>
            <a:cxnLst/>
            <a:rect l="l" t="t" r="r" b="b"/>
            <a:pathLst>
              <a:path w="2347960" h="2057400">
                <a:moveTo>
                  <a:pt x="0" y="0"/>
                </a:moveTo>
                <a:lnTo>
                  <a:pt x="2347960" y="0"/>
                </a:lnTo>
                <a:lnTo>
                  <a:pt x="234796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19701B-330F-BF91-952F-E68E6EF3990B}"/>
              </a:ext>
            </a:extLst>
          </p:cNvPr>
          <p:cNvSpPr/>
          <p:nvPr/>
        </p:nvSpPr>
        <p:spPr>
          <a:xfrm>
            <a:off x="320351" y="351720"/>
            <a:ext cx="11551298" cy="6154560"/>
          </a:xfrm>
          <a:prstGeom prst="roundRect">
            <a:avLst>
              <a:gd name="adj" fmla="val 8726"/>
            </a:avLst>
          </a:prstGeom>
          <a:solidFill>
            <a:srgbClr val="FFFFFF">
              <a:alpha val="87059"/>
            </a:srgbClr>
          </a:solidFill>
          <a:ln w="38100">
            <a:solidFill>
              <a:srgbClr val="FF006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F81271-480B-09AE-7A42-B2A4FED9C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146" cy="3368039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BE21318D-E677-6550-08C0-23B520C5EEEC}"/>
              </a:ext>
            </a:extLst>
          </p:cNvPr>
          <p:cNvSpPr/>
          <p:nvPr/>
        </p:nvSpPr>
        <p:spPr>
          <a:xfrm>
            <a:off x="1923041" y="2744101"/>
            <a:ext cx="675860" cy="834887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E57644-0A04-7911-917B-916E6488FBEE}"/>
              </a:ext>
            </a:extLst>
          </p:cNvPr>
          <p:cNvSpPr txBox="1"/>
          <p:nvPr/>
        </p:nvSpPr>
        <p:spPr>
          <a:xfrm>
            <a:off x="520117" y="3696455"/>
            <a:ext cx="3813343" cy="25538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Thông minh, có năng khiếu và say mê môn toán, chăm chỉ học tập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FDC120B-D5DF-9500-2737-94AFA5A6A90C}"/>
              </a:ext>
            </a:extLst>
          </p:cNvPr>
          <p:cNvSpPr/>
          <p:nvPr/>
        </p:nvSpPr>
        <p:spPr>
          <a:xfrm>
            <a:off x="5758070" y="2844945"/>
            <a:ext cx="675860" cy="834887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ED0A55-7976-A1A2-8C7F-51B460CDD8DF}"/>
              </a:ext>
            </a:extLst>
          </p:cNvPr>
          <p:cNvSpPr txBox="1"/>
          <p:nvPr/>
        </p:nvSpPr>
        <p:spPr>
          <a:xfrm>
            <a:off x="4917016" y="4273148"/>
            <a:ext cx="2123692" cy="1328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Calibri" panose="020F0502020204030204"/>
                <a:ea typeface="Roboto" panose="02000000000000000000" pitchFamily="2" charset="0"/>
              </a:rPr>
              <a:t>Có hoài </a:t>
            </a:r>
            <a:endParaRPr lang="en-US" sz="3600">
              <a:solidFill>
                <a:srgbClr val="FF0000"/>
              </a:solidFill>
              <a:latin typeface="Calibri" panose="020F0502020204030204"/>
              <a:ea typeface="Roboto" panose="02000000000000000000" pitchFamily="2" charset="0"/>
            </a:endParaRPr>
          </a:p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Calibri" panose="020F0502020204030204"/>
                <a:ea typeface="Roboto" panose="02000000000000000000" pitchFamily="2" charset="0"/>
              </a:rPr>
              <a:t>bão đẹp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0D19377B-7AA0-AC2B-BD1A-CAC03D757989}"/>
              </a:ext>
            </a:extLst>
          </p:cNvPr>
          <p:cNvSpPr/>
          <p:nvPr/>
        </p:nvSpPr>
        <p:spPr>
          <a:xfrm>
            <a:off x="9433249" y="2950595"/>
            <a:ext cx="675860" cy="834887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5E82C9-BCCB-C6D1-0CD0-68F58458FCF8}"/>
              </a:ext>
            </a:extLst>
          </p:cNvPr>
          <p:cNvSpPr txBox="1"/>
          <p:nvPr/>
        </p:nvSpPr>
        <p:spPr>
          <a:xfrm>
            <a:off x="8592195" y="4378798"/>
            <a:ext cx="2579388" cy="7150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srgbClr val="7030A0"/>
                </a:solidFill>
                <a:latin typeface="Calibri" panose="020F0502020204030204"/>
                <a:ea typeface="Roboto" panose="02000000000000000000" pitchFamily="2" charset="0"/>
              </a:rPr>
              <a:t>Khiêm tốn</a:t>
            </a:r>
          </a:p>
        </p:txBody>
      </p:sp>
    </p:spTree>
    <p:extLst>
      <p:ext uri="{BB962C8B-B14F-4D97-AF65-F5344CB8AC3E}">
        <p14:creationId xmlns:p14="http://schemas.microsoft.com/office/powerpoint/2010/main" val="398271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5">
            <a:extLst>
              <a:ext uri="{FF2B5EF4-FFF2-40B4-BE49-F238E27FC236}">
                <a16:creationId xmlns:a16="http://schemas.microsoft.com/office/drawing/2014/main" id="{7AB7F7F4-8DCC-4071-8F81-EE4C45F96794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3783779" h="3178374">
                <a:moveTo>
                  <a:pt x="0" y="0"/>
                </a:moveTo>
                <a:lnTo>
                  <a:pt x="3783779" y="0"/>
                </a:lnTo>
                <a:lnTo>
                  <a:pt x="3783779" y="3178374"/>
                </a:lnTo>
                <a:lnTo>
                  <a:pt x="0" y="3178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AA8D3D-04F5-8C9D-C54A-A499452248DC}"/>
              </a:ext>
            </a:extLst>
          </p:cNvPr>
          <p:cNvSpPr/>
          <p:nvPr/>
        </p:nvSpPr>
        <p:spPr>
          <a:xfrm>
            <a:off x="4184553" y="2286073"/>
            <a:ext cx="7348452" cy="4188381"/>
          </a:xfrm>
          <a:prstGeom prst="roundRect">
            <a:avLst/>
          </a:prstGeom>
          <a:solidFill>
            <a:srgbClr val="FFCCFF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80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Nghĩa có năng khiếu về toán, luôn truyền cảm hứng học toán cho các bạn, đoạt giải Nhì cuộc thi “Toán trí tuệ Quốc tế”.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E19386-CB67-A0D8-B2F9-D60FA174F39B}"/>
              </a:ext>
            </a:extLst>
          </p:cNvPr>
          <p:cNvSpPr txBox="1"/>
          <p:nvPr/>
        </p:nvSpPr>
        <p:spPr>
          <a:xfrm>
            <a:off x="1087119" y="579088"/>
            <a:ext cx="105429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AD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Pony" panose="02000000000000000000" pitchFamily="2" charset="-93"/>
                <a:ea typeface="+mn-ea"/>
                <a:cs typeface="Arial" panose="020B0604020202020204" pitchFamily="34" charset="0"/>
              </a:rPr>
              <a:t>Ý</a:t>
            </a:r>
            <a:r>
              <a:rPr kumimoji="0" lang="sv-SE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Pony" panose="02000000000000000000" pitchFamily="2" charset="-93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50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Pony" panose="02000000000000000000" pitchFamily="2" charset="-93"/>
                <a:ea typeface="+mn-ea"/>
                <a:cs typeface="Arial" panose="020B0604020202020204" pitchFamily="34" charset="0"/>
              </a:rPr>
              <a:t>đoạn</a:t>
            </a:r>
            <a:r>
              <a:rPr kumimoji="0" lang="sv-SE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Pony" panose="02000000000000000000" pitchFamily="2" charset="-93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Pony" panose="02000000000000000000" pitchFamily="2" charset="-93"/>
                <a:ea typeface="+mn-ea"/>
                <a:cs typeface="Arial" panose="020B0604020202020204" pitchFamily="34" charset="0"/>
              </a:rPr>
              <a:t>2:</a:t>
            </a:r>
          </a:p>
        </p:txBody>
      </p:sp>
      <p:pic>
        <p:nvPicPr>
          <p:cNvPr id="2" name="Picture 2" descr="PHÁT TRIỂN NĂNG LỰC THẨM MỸ BẰNG TOÁN HỌC - POMath">
            <a:extLst>
              <a:ext uri="{FF2B5EF4-FFF2-40B4-BE49-F238E27FC236}">
                <a16:creationId xmlns:a16="http://schemas.microsoft.com/office/drawing/2014/main" id="{08B1DC1E-DAFE-DFDE-38D9-E6799146E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75453" y="2286073"/>
            <a:ext cx="8170558" cy="457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14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5">
            <a:extLst>
              <a:ext uri="{FF2B5EF4-FFF2-40B4-BE49-F238E27FC236}">
                <a16:creationId xmlns:a16="http://schemas.microsoft.com/office/drawing/2014/main" id="{7AB7F7F4-8DCC-4071-8F81-EE4C45F96794}"/>
              </a:ext>
            </a:extLst>
          </p:cNvPr>
          <p:cNvSpPr/>
          <p:nvPr/>
        </p:nvSpPr>
        <p:spPr>
          <a:xfrm>
            <a:off x="0" y="-32512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3783779" h="3178374">
                <a:moveTo>
                  <a:pt x="0" y="0"/>
                </a:moveTo>
                <a:lnTo>
                  <a:pt x="3783779" y="0"/>
                </a:lnTo>
                <a:lnTo>
                  <a:pt x="3783779" y="3178374"/>
                </a:lnTo>
                <a:lnTo>
                  <a:pt x="0" y="3178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AA8D3D-04F5-8C9D-C54A-A499452248DC}"/>
              </a:ext>
            </a:extLst>
          </p:cNvPr>
          <p:cNvSpPr/>
          <p:nvPr/>
        </p:nvSpPr>
        <p:spPr>
          <a:xfrm>
            <a:off x="4323701" y="2819990"/>
            <a:ext cx="7348452" cy="1736646"/>
          </a:xfrm>
          <a:prstGeom prst="roundRect">
            <a:avLst/>
          </a:prstGeom>
          <a:solidFill>
            <a:srgbClr val="FFCCFF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80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Đức tính khiêm tốn và ước mơ của cậu bé Nghĩa.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E19386-CB67-A0D8-B2F9-D60FA174F39B}"/>
              </a:ext>
            </a:extLst>
          </p:cNvPr>
          <p:cNvSpPr txBox="1"/>
          <p:nvPr/>
        </p:nvSpPr>
        <p:spPr>
          <a:xfrm>
            <a:off x="989724" y="421623"/>
            <a:ext cx="105429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AD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Pony" panose="02000000000000000000" pitchFamily="2" charset="-93"/>
                <a:ea typeface="+mn-ea"/>
                <a:cs typeface="Arial" panose="020B0604020202020204" pitchFamily="34" charset="0"/>
              </a:rPr>
              <a:t>Ý</a:t>
            </a:r>
            <a:r>
              <a:rPr kumimoji="0" lang="sv-SE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Pony" panose="02000000000000000000" pitchFamily="2" charset="-93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50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Pony" panose="02000000000000000000" pitchFamily="2" charset="-93"/>
                <a:ea typeface="+mn-ea"/>
                <a:cs typeface="Arial" panose="020B0604020202020204" pitchFamily="34" charset="0"/>
              </a:rPr>
              <a:t>đoạn</a:t>
            </a:r>
            <a:r>
              <a:rPr kumimoji="0" lang="sv-SE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Pony" panose="02000000000000000000" pitchFamily="2" charset="-93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Pony" panose="02000000000000000000" pitchFamily="2" charset="-93"/>
                <a:ea typeface="+mn-ea"/>
                <a:cs typeface="Arial" panose="020B0604020202020204" pitchFamily="34" charset="0"/>
              </a:rPr>
              <a:t>3:</a:t>
            </a:r>
          </a:p>
        </p:txBody>
      </p:sp>
      <p:pic>
        <p:nvPicPr>
          <p:cNvPr id="2" name="Picture 2" descr="PHÁT TRIỂN NĂNG LỰC THẨM MỸ BẰNG TOÁN HỌC - POMath">
            <a:extLst>
              <a:ext uri="{FF2B5EF4-FFF2-40B4-BE49-F238E27FC236}">
                <a16:creationId xmlns:a16="http://schemas.microsoft.com/office/drawing/2014/main" id="{08B1DC1E-DAFE-DFDE-38D9-E6799146E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75453" y="2286073"/>
            <a:ext cx="8170558" cy="457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20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44A12F76-6BD2-4563-8DA4-A19D119F92C2}"/>
              </a:ext>
            </a:extLst>
          </p:cNvPr>
          <p:cNvSpPr/>
          <p:nvPr/>
        </p:nvSpPr>
        <p:spPr>
          <a:xfrm>
            <a:off x="363439" y="280833"/>
            <a:ext cx="3823736" cy="3044962"/>
          </a:xfrm>
          <a:custGeom>
            <a:avLst/>
            <a:gdLst/>
            <a:ahLst/>
            <a:cxnLst/>
            <a:rect l="l" t="t" r="r" b="b"/>
            <a:pathLst>
              <a:path w="2347960" h="2057400">
                <a:moveTo>
                  <a:pt x="0" y="0"/>
                </a:moveTo>
                <a:lnTo>
                  <a:pt x="2347960" y="0"/>
                </a:lnTo>
                <a:lnTo>
                  <a:pt x="234796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19701B-330F-BF91-952F-E68E6EF3990B}"/>
              </a:ext>
            </a:extLst>
          </p:cNvPr>
          <p:cNvSpPr/>
          <p:nvPr/>
        </p:nvSpPr>
        <p:spPr>
          <a:xfrm>
            <a:off x="320351" y="351720"/>
            <a:ext cx="11551298" cy="6154560"/>
          </a:xfrm>
          <a:prstGeom prst="roundRect">
            <a:avLst>
              <a:gd name="adj" fmla="val 8726"/>
            </a:avLst>
          </a:prstGeom>
          <a:solidFill>
            <a:srgbClr val="FFFFFF">
              <a:alpha val="87059"/>
            </a:srgbClr>
          </a:solidFill>
          <a:ln w="38100">
            <a:solidFill>
              <a:srgbClr val="FF006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BC6666-AAAB-4F01-ACF0-283AD7F669C0}"/>
              </a:ext>
            </a:extLst>
          </p:cNvPr>
          <p:cNvGrpSpPr/>
          <p:nvPr/>
        </p:nvGrpSpPr>
        <p:grpSpPr>
          <a:xfrm>
            <a:off x="340228" y="451459"/>
            <a:ext cx="10632572" cy="1162013"/>
            <a:chOff x="365110" y="474786"/>
            <a:chExt cx="10632572" cy="116201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D9F4D0-8D2F-B27C-2C18-C00FCD56603A}"/>
                </a:ext>
              </a:extLst>
            </p:cNvPr>
            <p:cNvSpPr txBox="1"/>
            <p:nvPr/>
          </p:nvSpPr>
          <p:spPr>
            <a:xfrm>
              <a:off x="1527123" y="767884"/>
              <a:ext cx="9470559" cy="85129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4. Kể tóm tắt bài đọc bằng 4 – 5 câu.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endParaRPr>
            </a:p>
          </p:txBody>
        </p:sp>
        <p:pic>
          <p:nvPicPr>
            <p:cNvPr id="4" name="Picture 3" descr="A question mark in a speech bubble&#10;&#10;Description automatically generated">
              <a:extLst>
                <a:ext uri="{FF2B5EF4-FFF2-40B4-BE49-F238E27FC236}">
                  <a16:creationId xmlns:a16="http://schemas.microsoft.com/office/drawing/2014/main" id="{562E7616-D61F-4CE8-9FF7-50D2441AE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10" y="474786"/>
              <a:ext cx="1162013" cy="1162013"/>
            </a:xfrm>
            <a:prstGeom prst="rect">
              <a:avLst/>
            </a:prstGeom>
          </p:spPr>
        </p:pic>
      </p:grpSp>
      <p:sp>
        <p:nvSpPr>
          <p:cNvPr id="2" name="Freeform 27">
            <a:extLst>
              <a:ext uri="{FF2B5EF4-FFF2-40B4-BE49-F238E27FC236}">
                <a16:creationId xmlns:a16="http://schemas.microsoft.com/office/drawing/2014/main" id="{9BE20341-724B-5E94-31BE-32C0B02468A0}"/>
              </a:ext>
            </a:extLst>
          </p:cNvPr>
          <p:cNvSpPr/>
          <p:nvPr/>
        </p:nvSpPr>
        <p:spPr>
          <a:xfrm>
            <a:off x="4164003" y="2004456"/>
            <a:ext cx="4096242" cy="4213666"/>
          </a:xfrm>
          <a:custGeom>
            <a:avLst/>
            <a:gdLst/>
            <a:ahLst/>
            <a:cxnLst/>
            <a:rect l="l" t="t" r="r" b="b"/>
            <a:pathLst>
              <a:path w="1687314" h="1514365">
                <a:moveTo>
                  <a:pt x="0" y="0"/>
                </a:moveTo>
                <a:lnTo>
                  <a:pt x="1687314" y="0"/>
                </a:lnTo>
                <a:lnTo>
                  <a:pt x="1687314" y="1514365"/>
                </a:lnTo>
                <a:lnTo>
                  <a:pt x="0" y="15143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0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FADD06"/>
            </a:gs>
            <a:gs pos="100000">
              <a:srgbClr val="CCFF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6219231-1A3B-480D-9345-EAC67A7323A6}"/>
              </a:ext>
            </a:extLst>
          </p:cNvPr>
          <p:cNvGrpSpPr/>
          <p:nvPr/>
        </p:nvGrpSpPr>
        <p:grpSpPr>
          <a:xfrm>
            <a:off x="230818" y="566309"/>
            <a:ext cx="11720011" cy="6389487"/>
            <a:chOff x="230818" y="566309"/>
            <a:chExt cx="11720011" cy="638948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5D98AE-00D6-6FCD-D5EE-DD78936440A9}"/>
                </a:ext>
              </a:extLst>
            </p:cNvPr>
            <p:cNvSpPr txBox="1"/>
            <p:nvPr/>
          </p:nvSpPr>
          <p:spPr>
            <a:xfrm>
              <a:off x="629802" y="566309"/>
              <a:ext cx="10932395" cy="1123712"/>
            </a:xfrm>
            <a:prstGeom prst="roundRect">
              <a:avLst/>
            </a:prstGeom>
            <a:solidFill>
              <a:srgbClr val="E7E7FF"/>
            </a:solidFill>
            <a:ln w="571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 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Nội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 dung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endParaRPr>
            </a:p>
          </p:txBody>
        </p:sp>
        <p:pic>
          <p:nvPicPr>
            <p:cNvPr id="8" name="Picture 7" descr="A question mark in a speech bubble&#10;&#10;Description automatically generated">
              <a:extLst>
                <a:ext uri="{FF2B5EF4-FFF2-40B4-BE49-F238E27FC236}">
                  <a16:creationId xmlns:a16="http://schemas.microsoft.com/office/drawing/2014/main" id="{E2C6F1DA-EC52-48AB-8950-E81F1D982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18" y="892053"/>
              <a:ext cx="797968" cy="797968"/>
            </a:xfrm>
            <a:prstGeom prst="rect">
              <a:avLst/>
            </a:prstGeom>
          </p:spPr>
        </p:pic>
        <p:pic>
          <p:nvPicPr>
            <p:cNvPr id="9" name="Picture 8" descr="A pink folder with a letter inside&#10;&#10;Description automatically generated">
              <a:extLst>
                <a:ext uri="{FF2B5EF4-FFF2-40B4-BE49-F238E27FC236}">
                  <a16:creationId xmlns:a16="http://schemas.microsoft.com/office/drawing/2014/main" id="{9D32FA21-2E46-4138-B786-CAFF2F045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3286" y="5388253"/>
              <a:ext cx="1567543" cy="1567543"/>
            </a:xfrm>
            <a:prstGeom prst="rect">
              <a:avLst/>
            </a:prstGeom>
          </p:spPr>
        </p:pic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8B75186-682E-D5D6-C462-97E53ED68B6A}"/>
              </a:ext>
            </a:extLst>
          </p:cNvPr>
          <p:cNvSpPr/>
          <p:nvPr/>
        </p:nvSpPr>
        <p:spPr>
          <a:xfrm>
            <a:off x="629802" y="2132210"/>
            <a:ext cx="11248465" cy="3597626"/>
          </a:xfrm>
          <a:prstGeom prst="roundRect">
            <a:avLst/>
          </a:prstGeom>
          <a:solidFill>
            <a:srgbClr val="FFD5E6"/>
          </a:solidFill>
          <a:ln w="57150">
            <a:solidFill>
              <a:srgbClr val="DE0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5400">
                <a:solidFill>
                  <a:prstClr val="black"/>
                </a:solidFill>
              </a:rPr>
              <a:t>Niềm đam mê, sự chăm chỉ, những thành tích, ước mong của cậu bé say mê toán học – Đổng Trọng Nghĩa. </a:t>
            </a:r>
            <a:endParaRPr lang="en-US" sz="54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7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>
            <a:extLst>
              <a:ext uri="{FF2B5EF4-FFF2-40B4-BE49-F238E27FC236}">
                <a16:creationId xmlns:a16="http://schemas.microsoft.com/office/drawing/2014/main" id="{56B88A71-0672-44AF-9452-972245EA57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076268" h="2076268">
                <a:moveTo>
                  <a:pt x="0" y="0"/>
                </a:moveTo>
                <a:lnTo>
                  <a:pt x="2076268" y="0"/>
                </a:lnTo>
                <a:lnTo>
                  <a:pt x="2076268" y="2076268"/>
                </a:lnTo>
                <a:lnTo>
                  <a:pt x="0" y="20762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 descr="A rainbow colored circle&#10;&#10;Description automatically generated">
            <a:extLst>
              <a:ext uri="{FF2B5EF4-FFF2-40B4-BE49-F238E27FC236}">
                <a16:creationId xmlns:a16="http://schemas.microsoft.com/office/drawing/2014/main" id="{A18689CE-77D7-433F-A901-97446D8AE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32" y="-1"/>
            <a:ext cx="12192000" cy="6096000"/>
          </a:xfrm>
          <a:prstGeom prst="rect">
            <a:avLst/>
          </a:prstGeom>
        </p:spPr>
      </p:pic>
      <p:sp>
        <p:nvSpPr>
          <p:cNvPr id="5" name="Freeform 2">
            <a:extLst>
              <a:ext uri="{FF2B5EF4-FFF2-40B4-BE49-F238E27FC236}">
                <a16:creationId xmlns:a16="http://schemas.microsoft.com/office/drawing/2014/main" id="{CA0A1208-C04F-44E8-A350-4787CD576133}"/>
              </a:ext>
            </a:extLst>
          </p:cNvPr>
          <p:cNvSpPr/>
          <p:nvPr/>
        </p:nvSpPr>
        <p:spPr>
          <a:xfrm>
            <a:off x="9744569" y="-255754"/>
            <a:ext cx="2737160" cy="2552402"/>
          </a:xfrm>
          <a:custGeom>
            <a:avLst/>
            <a:gdLst/>
            <a:ahLst/>
            <a:cxnLst/>
            <a:rect l="l" t="t" r="r" b="b"/>
            <a:pathLst>
              <a:path w="2737160" h="2552402">
                <a:moveTo>
                  <a:pt x="0" y="0"/>
                </a:moveTo>
                <a:lnTo>
                  <a:pt x="2737160" y="0"/>
                </a:lnTo>
                <a:lnTo>
                  <a:pt x="2737160" y="2552402"/>
                </a:lnTo>
                <a:lnTo>
                  <a:pt x="0" y="25524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D84ACE-08DD-47C4-8614-6562DB462538}"/>
              </a:ext>
            </a:extLst>
          </p:cNvPr>
          <p:cNvGrpSpPr/>
          <p:nvPr/>
        </p:nvGrpSpPr>
        <p:grpSpPr>
          <a:xfrm>
            <a:off x="0" y="5834926"/>
            <a:ext cx="12168784" cy="1023074"/>
            <a:chOff x="0" y="5834926"/>
            <a:chExt cx="12168784" cy="1023074"/>
          </a:xfrm>
        </p:grpSpPr>
        <p:sp>
          <p:nvSpPr>
            <p:cNvPr id="9" name="Freeform 28">
              <a:extLst>
                <a:ext uri="{FF2B5EF4-FFF2-40B4-BE49-F238E27FC236}">
                  <a16:creationId xmlns:a16="http://schemas.microsoft.com/office/drawing/2014/main" id="{2185ED04-ED2D-4EEA-9737-21DEBA876905}"/>
                </a:ext>
              </a:extLst>
            </p:cNvPr>
            <p:cNvSpPr/>
            <p:nvPr/>
          </p:nvSpPr>
          <p:spPr>
            <a:xfrm>
              <a:off x="0" y="5858493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55EAEBAC-C693-4A52-B594-D2E627B3CC12}"/>
                </a:ext>
              </a:extLst>
            </p:cNvPr>
            <p:cNvSpPr/>
            <p:nvPr/>
          </p:nvSpPr>
          <p:spPr>
            <a:xfrm>
              <a:off x="3590730" y="5858492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7EC4F775-FE0B-4F6C-8BA1-E8DDA5C38A44}"/>
                </a:ext>
              </a:extLst>
            </p:cNvPr>
            <p:cNvSpPr/>
            <p:nvPr/>
          </p:nvSpPr>
          <p:spPr>
            <a:xfrm>
              <a:off x="7208857" y="5834926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AED2B444-5C0D-49C9-80EC-E1656603C114}"/>
                </a:ext>
              </a:extLst>
            </p:cNvPr>
            <p:cNvSpPr/>
            <p:nvPr/>
          </p:nvSpPr>
          <p:spPr>
            <a:xfrm>
              <a:off x="8550657" y="5834926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2" descr="PHÁT TRIỂN NĂNG LỰC THẨM MỸ BẰNG TOÁN HỌC - POMath">
            <a:extLst>
              <a:ext uri="{FF2B5EF4-FFF2-40B4-BE49-F238E27FC236}">
                <a16:creationId xmlns:a16="http://schemas.microsoft.com/office/drawing/2014/main" id="{C08C3C06-C48B-9614-3B1A-1E4F92A6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416287"/>
            <a:ext cx="7956749" cy="445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A0BCC2-07F0-FC3A-ACC2-B213808A97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7137" y="3004921"/>
            <a:ext cx="2799288" cy="27992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E3647B-6DDC-6E8C-AA77-065C75EBDD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575" y="762001"/>
            <a:ext cx="10961558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69865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FADD06"/>
            </a:gs>
            <a:gs pos="100000">
              <a:srgbClr val="CCFFF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6219231-1A3B-480D-9345-EAC67A7323A6}"/>
              </a:ext>
            </a:extLst>
          </p:cNvPr>
          <p:cNvGrpSpPr/>
          <p:nvPr/>
        </p:nvGrpSpPr>
        <p:grpSpPr>
          <a:xfrm>
            <a:off x="230817" y="566309"/>
            <a:ext cx="11331380" cy="6509153"/>
            <a:chOff x="230817" y="566309"/>
            <a:chExt cx="11331380" cy="65091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5D98AE-00D6-6FCD-D5EE-DD78936440A9}"/>
                </a:ext>
              </a:extLst>
            </p:cNvPr>
            <p:cNvSpPr txBox="1"/>
            <p:nvPr/>
          </p:nvSpPr>
          <p:spPr>
            <a:xfrm>
              <a:off x="629802" y="566309"/>
              <a:ext cx="10932395" cy="1123712"/>
            </a:xfrm>
            <a:prstGeom prst="roundRect">
              <a:avLst/>
            </a:prstGeom>
            <a:solidFill>
              <a:srgbClr val="E7E7FF"/>
            </a:solidFill>
            <a:ln w="571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  </a:t>
              </a:r>
              <a:r>
                <a:rPr lang="en-US" sz="6000" b="1" dirty="0">
                  <a:solidFill>
                    <a:prstClr val="black"/>
                  </a:solidFill>
                  <a:latin typeface="Calibri" panose="020F0502020204030204"/>
                  <a:ea typeface="Roboto" panose="02000000000000000000" pitchFamily="2" charset="0"/>
                </a:rPr>
                <a:t>Ý </a:t>
              </a:r>
              <a:r>
                <a:rPr lang="en-US" sz="6000" b="1" dirty="0" err="1">
                  <a:solidFill>
                    <a:prstClr val="black"/>
                  </a:solidFill>
                  <a:latin typeface="Calibri" panose="020F0502020204030204"/>
                  <a:ea typeface="Roboto" panose="02000000000000000000" pitchFamily="2" charset="0"/>
                </a:rPr>
                <a:t>nghĩa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endParaRPr>
            </a:p>
          </p:txBody>
        </p:sp>
        <p:pic>
          <p:nvPicPr>
            <p:cNvPr id="8" name="Picture 7" descr="A question mark in a speech bubble&#10;&#10;Description automatically generated">
              <a:extLst>
                <a:ext uri="{FF2B5EF4-FFF2-40B4-BE49-F238E27FC236}">
                  <a16:creationId xmlns:a16="http://schemas.microsoft.com/office/drawing/2014/main" id="{E2C6F1DA-EC52-48AB-8950-E81F1D982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17" y="577820"/>
              <a:ext cx="1112201" cy="1112201"/>
            </a:xfrm>
            <a:prstGeom prst="rect">
              <a:avLst/>
            </a:prstGeom>
          </p:spPr>
        </p:pic>
        <p:pic>
          <p:nvPicPr>
            <p:cNvPr id="9" name="Picture 8" descr="A pink folder with a letter inside&#10;&#10;Description automatically generated">
              <a:extLst>
                <a:ext uri="{FF2B5EF4-FFF2-40B4-BE49-F238E27FC236}">
                  <a16:creationId xmlns:a16="http://schemas.microsoft.com/office/drawing/2014/main" id="{9D32FA21-2E46-4138-B786-CAFF2F045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4654" y="5507919"/>
              <a:ext cx="1567543" cy="1567543"/>
            </a:xfrm>
            <a:prstGeom prst="rect">
              <a:avLst/>
            </a:prstGeom>
          </p:spPr>
        </p:pic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8B75186-682E-D5D6-C462-97E53ED68B6A}"/>
              </a:ext>
            </a:extLst>
          </p:cNvPr>
          <p:cNvSpPr/>
          <p:nvPr/>
        </p:nvSpPr>
        <p:spPr>
          <a:xfrm>
            <a:off x="471767" y="2132209"/>
            <a:ext cx="11248465" cy="4281149"/>
          </a:xfrm>
          <a:prstGeom prst="roundRect">
            <a:avLst/>
          </a:prstGeom>
          <a:solidFill>
            <a:srgbClr val="CCFFCC"/>
          </a:solidFill>
          <a:ln w="57150">
            <a:solidFill>
              <a:srgbClr val="00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54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 ngợi đức tính chăm chỉ, say mê, khiêm tốn của cậu bé Đổng Trọng Nghĩa; khuyên các bạn nhỏ nỗ lực, mạnh dạn sáng tạo để biến ước mơ thành hiện thực.</a:t>
            </a:r>
          </a:p>
        </p:txBody>
      </p:sp>
    </p:spTree>
    <p:extLst>
      <p:ext uri="{BB962C8B-B14F-4D97-AF65-F5344CB8AC3E}">
        <p14:creationId xmlns:p14="http://schemas.microsoft.com/office/powerpoint/2010/main" val="144558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4">
            <a:extLst>
              <a:ext uri="{FF2B5EF4-FFF2-40B4-BE49-F238E27FC236}">
                <a16:creationId xmlns:a16="http://schemas.microsoft.com/office/drawing/2014/main" id="{C2D19D89-E196-4C7F-8EE5-F8B159B33BF9}"/>
              </a:ext>
            </a:extLst>
          </p:cNvPr>
          <p:cNvSpPr/>
          <p:nvPr/>
        </p:nvSpPr>
        <p:spPr>
          <a:xfrm>
            <a:off x="0" y="-11724"/>
            <a:ext cx="12192000" cy="6869723"/>
          </a:xfrm>
          <a:custGeom>
            <a:avLst/>
            <a:gdLst/>
            <a:ahLst/>
            <a:cxnLst/>
            <a:rect l="l" t="t" r="r" b="b"/>
            <a:pathLst>
              <a:path w="3390487" h="1936816">
                <a:moveTo>
                  <a:pt x="0" y="0"/>
                </a:moveTo>
                <a:lnTo>
                  <a:pt x="3390487" y="0"/>
                </a:lnTo>
                <a:lnTo>
                  <a:pt x="3390487" y="1936816"/>
                </a:lnTo>
                <a:lnTo>
                  <a:pt x="0" y="19368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2D53C1-93A3-4AD5-B3F0-50A798AAB80F}"/>
              </a:ext>
            </a:extLst>
          </p:cNvPr>
          <p:cNvGrpSpPr/>
          <p:nvPr/>
        </p:nvGrpSpPr>
        <p:grpSpPr>
          <a:xfrm>
            <a:off x="2825894" y="1190495"/>
            <a:ext cx="6976836" cy="830997"/>
            <a:chOff x="-555806" y="0"/>
            <a:chExt cx="4930277" cy="830997"/>
          </a:xfrm>
        </p:grpSpPr>
        <p:sp>
          <p:nvSpPr>
            <p:cNvPr id="6" name="文本框 18">
              <a:extLst>
                <a:ext uri="{FF2B5EF4-FFF2-40B4-BE49-F238E27FC236}">
                  <a16:creationId xmlns:a16="http://schemas.microsoft.com/office/drawing/2014/main" id="{041916ED-8AC7-4DB0-951F-1F1AACC86C05}"/>
                </a:ext>
              </a:extLst>
            </p:cNvPr>
            <p:cNvSpPr txBox="1"/>
            <p:nvPr/>
          </p:nvSpPr>
          <p:spPr>
            <a:xfrm>
              <a:off x="-555806" y="0"/>
              <a:ext cx="4930277" cy="830997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ctr">
                <a:defRPr sz="16600" b="1">
                  <a:solidFill>
                    <a:srgbClr val="FC7F50"/>
                  </a:solidFill>
                  <a:latin typeface="字魂65号-时光手札体" panose="00000500000000000000" pitchFamily="2" charset="-122"/>
                  <a:ea typeface="字魂65号-时光手札体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>
                  <a:ln w="26035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Mother" panose="02040603050506020204" pitchFamily="18" charset="0"/>
                  <a:ea typeface="等线" panose="02010600030101010101" pitchFamily="2" charset="-122"/>
                  <a:cs typeface="+mn-cs"/>
                </a:rPr>
                <a:t>Hoạt động:</a:t>
              </a:r>
              <a:endParaRPr kumimoji="0" lang="zh-CN" altLang="en-US" sz="7200" b="1" i="0" u="none" strike="noStrike" kern="1200" cap="none" spc="0" normalizeH="0" baseline="0" noProof="0" dirty="0">
                <a:ln w="260350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Mother" panose="02040603050506020204" pitchFamily="18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文本框 18">
              <a:extLst>
                <a:ext uri="{FF2B5EF4-FFF2-40B4-BE49-F238E27FC236}">
                  <a16:creationId xmlns:a16="http://schemas.microsoft.com/office/drawing/2014/main" id="{4E50A2EC-4F43-4A23-B2B0-C19BD69951FE}"/>
                </a:ext>
              </a:extLst>
            </p:cNvPr>
            <p:cNvSpPr txBox="1"/>
            <p:nvPr/>
          </p:nvSpPr>
          <p:spPr>
            <a:xfrm>
              <a:off x="-333125" y="0"/>
              <a:ext cx="4484914" cy="830997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ctr">
                <a:defRPr sz="16600" b="1">
                  <a:solidFill>
                    <a:srgbClr val="FC7F50"/>
                  </a:solidFill>
                  <a:latin typeface="字魂65号-时光手札体" panose="00000500000000000000" pitchFamily="2" charset="-122"/>
                  <a:ea typeface="字魂65号-时光手札体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>
                  <a:ln w="19050"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srgbClr val="FF9999"/>
                  </a:solidFill>
                  <a:effectLst/>
                  <a:uLnTx/>
                  <a:uFillTx/>
                  <a:latin typeface="UTM Mother" panose="02040603050506020204" pitchFamily="18" charset="0"/>
                  <a:ea typeface="字魂65号-时光手札体" panose="00000500000000000000" pitchFamily="2" charset="-122"/>
                  <a:cs typeface="+mn-cs"/>
                </a:rPr>
                <a:t>Hoạt động:</a:t>
              </a:r>
              <a:endParaRPr kumimoji="0" lang="zh-CN" altLang="en-US" sz="7200" b="1" i="0" u="none" strike="noStrike" kern="1200" cap="none" spc="0" normalizeH="0" baseline="0" noProof="0" dirty="0">
                <a:ln w="1905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FF9999"/>
                </a:solidFill>
                <a:effectLst/>
                <a:uLnTx/>
                <a:uFillTx/>
                <a:latin typeface="UTM Mother" panose="02040603050506020204" pitchFamily="18" charset="0"/>
                <a:ea typeface="字魂65号-时光手札体" panose="00000500000000000000" pitchFamily="2" charset="-122"/>
                <a:cs typeface="+mn-cs"/>
              </a:endParaRPr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FFF4D1F5-C51F-4972-9B6F-D112627D4DF5}"/>
              </a:ext>
            </a:extLst>
          </p:cNvPr>
          <p:cNvSpPr/>
          <p:nvPr/>
        </p:nvSpPr>
        <p:spPr>
          <a:xfrm rot="961822">
            <a:off x="8901325" y="1471973"/>
            <a:ext cx="3273223" cy="2636991"/>
          </a:xfrm>
          <a:custGeom>
            <a:avLst/>
            <a:gdLst/>
            <a:ahLst/>
            <a:cxnLst/>
            <a:rect l="l" t="t" r="r" b="b"/>
            <a:pathLst>
              <a:path w="3273223" h="2636991">
                <a:moveTo>
                  <a:pt x="0" y="0"/>
                </a:moveTo>
                <a:lnTo>
                  <a:pt x="3273223" y="0"/>
                </a:lnTo>
                <a:lnTo>
                  <a:pt x="3273223" y="2636991"/>
                </a:lnTo>
                <a:lnTo>
                  <a:pt x="0" y="2636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11" descr="A group of kids reading books&#10;&#10;Description automatically generated">
            <a:extLst>
              <a:ext uri="{FF2B5EF4-FFF2-40B4-BE49-F238E27FC236}">
                <a16:creationId xmlns:a16="http://schemas.microsoft.com/office/drawing/2014/main" id="{22784461-C5D4-4ECD-B010-4C4B1C55E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530" y="4124212"/>
            <a:ext cx="3599695" cy="3599695"/>
          </a:xfrm>
          <a:prstGeom prst="rect">
            <a:avLst/>
          </a:prstGeom>
        </p:spPr>
      </p:pic>
      <p:pic>
        <p:nvPicPr>
          <p:cNvPr id="11" name="Picture 2" descr="PHÁT TRIỂN NĂNG LỰC THẨM MỸ BẰNG TOÁN HỌC - POMath">
            <a:extLst>
              <a:ext uri="{FF2B5EF4-FFF2-40B4-BE49-F238E27FC236}">
                <a16:creationId xmlns:a16="http://schemas.microsoft.com/office/drawing/2014/main" id="{D0CA0B9E-68B1-1650-3B7B-E6AAE057A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98740" y="3427820"/>
            <a:ext cx="6343144" cy="354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33D56F-1562-FA05-C7F5-6C25B3610D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164" y="351771"/>
            <a:ext cx="2799288" cy="2799288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390A722C-E765-4A1B-A7C4-1E44DBA7F1D7}"/>
              </a:ext>
            </a:extLst>
          </p:cNvPr>
          <p:cNvGrpSpPr/>
          <p:nvPr/>
        </p:nvGrpSpPr>
        <p:grpSpPr>
          <a:xfrm>
            <a:off x="1372832" y="1751415"/>
            <a:ext cx="9254001" cy="4390872"/>
            <a:chOff x="5250002" y="6565628"/>
            <a:chExt cx="13208091" cy="6341063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B456487-2BBC-4D14-89E2-B7CD46ACCDB8}"/>
                </a:ext>
              </a:extLst>
            </p:cNvPr>
            <p:cNvSpPr txBox="1"/>
            <p:nvPr/>
          </p:nvSpPr>
          <p:spPr>
            <a:xfrm>
              <a:off x="5250003" y="6585062"/>
              <a:ext cx="13208090" cy="6321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1500" b="1">
                  <a:ln w="2762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TD Summer Show" pitchFamily="50" charset="0"/>
                </a:rPr>
                <a:t>LUYỆN </a:t>
              </a:r>
            </a:p>
            <a:p>
              <a:pPr algn="ctr">
                <a:lnSpc>
                  <a:spcPct val="130000"/>
                </a:lnSpc>
              </a:pPr>
              <a:r>
                <a:rPr lang="en-US" sz="11500" b="1">
                  <a:ln w="2762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TD Summer Show" pitchFamily="50" charset="0"/>
                </a:rPr>
                <a:t>ĐỌC LạI</a:t>
              </a:r>
              <a:endParaRPr lang="en-US" sz="11500" b="1" dirty="0">
                <a:ln w="2762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TD Summer Show" pitchFamily="50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DFA1229-A15E-41D8-9CCE-08453D93FDD6}"/>
                </a:ext>
              </a:extLst>
            </p:cNvPr>
            <p:cNvSpPr txBox="1"/>
            <p:nvPr/>
          </p:nvSpPr>
          <p:spPr>
            <a:xfrm>
              <a:off x="5250002" y="6565628"/>
              <a:ext cx="13208091" cy="6321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15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TD Summer Show" pitchFamily="50" charset="0"/>
                </a:rPr>
                <a:t>L</a:t>
              </a:r>
              <a:r>
                <a:rPr lang="en-US" sz="115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TD Summer Show" pitchFamily="50" charset="0"/>
                </a:rPr>
                <a:t>U</a:t>
              </a:r>
              <a:r>
                <a:rPr lang="en-US" sz="115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TD Summer Show" pitchFamily="50" charset="0"/>
                </a:rPr>
                <a:t>Y</a:t>
              </a:r>
              <a:r>
                <a:rPr lang="en-US" sz="115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TD Summer Show" pitchFamily="50" charset="0"/>
                </a:rPr>
                <a:t>Ệ</a:t>
              </a:r>
              <a:r>
                <a:rPr lang="en-US" sz="115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TD Summer Show" pitchFamily="50" charset="0"/>
                </a:rPr>
                <a:t>N</a:t>
              </a:r>
              <a:r>
                <a:rPr lang="en-US" sz="115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TD Summer Show" pitchFamily="50" charset="0"/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en-US" sz="115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TD Summer Show" pitchFamily="50" charset="0"/>
                </a:rPr>
                <a:t>Đ</a:t>
              </a:r>
              <a:r>
                <a:rPr lang="en-US" sz="115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TD Summer Show" pitchFamily="50" charset="0"/>
                </a:rPr>
                <a:t>Ọ</a:t>
              </a:r>
              <a:r>
                <a:rPr lang="en-US" sz="115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TD Summer Show" pitchFamily="50" charset="0"/>
                </a:rPr>
                <a:t>C </a:t>
              </a:r>
              <a:r>
                <a:rPr lang="en-US" sz="115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TD Summer Show" pitchFamily="50" charset="0"/>
                </a:rPr>
                <a:t>L</a:t>
              </a:r>
              <a:r>
                <a:rPr lang="en-US" sz="115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TD Summer Show" pitchFamily="50" charset="0"/>
                </a:rPr>
                <a:t>Ạ</a:t>
              </a:r>
              <a:r>
                <a:rPr lang="en-US" sz="115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TD Summer Show" pitchFamily="50" charset="0"/>
                </a:rPr>
                <a:t>I</a:t>
              </a:r>
              <a:endParaRPr lang="en-US" sz="115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TD Summer Show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201873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6" presetClass="emph" presetSubtype="0" fill="hold" nodeType="after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7" dur="2000" fill="hold"/>
                                            <p:tgtEl>
                                              <p:spTgt spid="79"/>
                                            </p:tgtEl>
                                          </p:cBhvr>
                                          <p:by x="101000" y="10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7" dur="2000" fill="hold"/>
                                            <p:tgtEl>
                                              <p:spTgt spid="79"/>
                                            </p:tgtEl>
                                          </p:cBhvr>
                                          <p:by x="101000" y="10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8">
            <a:extLst>
              <a:ext uri="{FF2B5EF4-FFF2-40B4-BE49-F238E27FC236}">
                <a16:creationId xmlns:a16="http://schemas.microsoft.com/office/drawing/2014/main" id="{1C34C1A1-B34F-471B-A4F6-B48D9686D4A9}"/>
              </a:ext>
            </a:extLst>
          </p:cNvPr>
          <p:cNvSpPr/>
          <p:nvPr/>
        </p:nvSpPr>
        <p:spPr>
          <a:xfrm>
            <a:off x="-2135812" y="-1501681"/>
            <a:ext cx="6957662" cy="3132963"/>
          </a:xfrm>
          <a:custGeom>
            <a:avLst/>
            <a:gdLst/>
            <a:ahLst/>
            <a:cxnLst/>
            <a:rect l="l" t="t" r="r" b="b"/>
            <a:pathLst>
              <a:path w="5210749" h="3132963">
                <a:moveTo>
                  <a:pt x="0" y="0"/>
                </a:moveTo>
                <a:lnTo>
                  <a:pt x="5210749" y="0"/>
                </a:lnTo>
                <a:lnTo>
                  <a:pt x="5210749" y="3132963"/>
                </a:lnTo>
                <a:lnTo>
                  <a:pt x="0" y="31329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4FD9DFA7-A8F4-4C33-8DBB-CE0A20BE5249}"/>
              </a:ext>
            </a:extLst>
          </p:cNvPr>
          <p:cNvSpPr/>
          <p:nvPr/>
        </p:nvSpPr>
        <p:spPr>
          <a:xfrm>
            <a:off x="9335796" y="933367"/>
            <a:ext cx="6957662" cy="3132963"/>
          </a:xfrm>
          <a:custGeom>
            <a:avLst/>
            <a:gdLst/>
            <a:ahLst/>
            <a:cxnLst/>
            <a:rect l="l" t="t" r="r" b="b"/>
            <a:pathLst>
              <a:path w="5210749" h="3132963">
                <a:moveTo>
                  <a:pt x="0" y="0"/>
                </a:moveTo>
                <a:lnTo>
                  <a:pt x="5210749" y="0"/>
                </a:lnTo>
                <a:lnTo>
                  <a:pt x="5210749" y="3132963"/>
                </a:lnTo>
                <a:lnTo>
                  <a:pt x="0" y="31329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7E24FB96-1790-4EF2-99E3-F129D5236282}"/>
              </a:ext>
            </a:extLst>
          </p:cNvPr>
          <p:cNvSpPr/>
          <p:nvPr/>
        </p:nvSpPr>
        <p:spPr>
          <a:xfrm>
            <a:off x="6713556" y="-450174"/>
            <a:ext cx="3974320" cy="1801302"/>
          </a:xfrm>
          <a:custGeom>
            <a:avLst/>
            <a:gdLst/>
            <a:ahLst/>
            <a:cxnLst/>
            <a:rect l="l" t="t" r="r" b="b"/>
            <a:pathLst>
              <a:path w="5210749" h="3132963">
                <a:moveTo>
                  <a:pt x="0" y="0"/>
                </a:moveTo>
                <a:lnTo>
                  <a:pt x="5210749" y="0"/>
                </a:lnTo>
                <a:lnTo>
                  <a:pt x="5210749" y="3132963"/>
                </a:lnTo>
                <a:lnTo>
                  <a:pt x="0" y="31329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BECAAA4-187C-41A0-A6AE-2CEEAB6506CB}"/>
              </a:ext>
            </a:extLst>
          </p:cNvPr>
          <p:cNvSpPr/>
          <p:nvPr/>
        </p:nvSpPr>
        <p:spPr>
          <a:xfrm>
            <a:off x="201372" y="389820"/>
            <a:ext cx="11650826" cy="6154560"/>
          </a:xfrm>
          <a:prstGeom prst="roundRect">
            <a:avLst>
              <a:gd name="adj" fmla="val 8726"/>
            </a:avLst>
          </a:prstGeom>
          <a:solidFill>
            <a:schemeClr val="bg1">
              <a:alpha val="87000"/>
            </a:schemeClr>
          </a:solidFill>
          <a:ln w="38100">
            <a:solidFill>
              <a:srgbClr val="71361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776413" algn="l"/>
              </a:tabLst>
            </a:pPr>
            <a:endParaRPr lang="vi-VN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F12285-ED9E-5C2E-DEF9-26752AE3580E}"/>
              </a:ext>
            </a:extLst>
          </p:cNvPr>
          <p:cNvSpPr txBox="1"/>
          <p:nvPr/>
        </p:nvSpPr>
        <p:spPr>
          <a:xfrm>
            <a:off x="474312" y="881792"/>
            <a:ext cx="11104946" cy="5681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0170" algn="just">
              <a:lnSpc>
                <a:spcPct val="115000"/>
              </a:lnSpc>
            </a:pPr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vi-VN" sz="320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Nhờ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niềm </a:t>
            </a:r>
            <a:r>
              <a:rPr lang="vi-VN" sz="320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say mê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 và </a:t>
            </a:r>
            <a:r>
              <a:rPr lang="vi-VN" sz="320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 ngừng nỗ lực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,/ năm học </a:t>
            </a:r>
            <a:r>
              <a:rPr lang="vi-VN" sz="320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 Năm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,/ em được chọn/ là </a:t>
            </a:r>
            <a:r>
              <a:rPr lang="vi-VN" sz="320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 trong sáu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thí sinh </a:t>
            </a:r>
            <a:r>
              <a:rPr lang="vi-VN" sz="320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 diện cho Việt Nam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 tham dự cuộc thi “</a:t>
            </a:r>
            <a:r>
              <a:rPr lang="vi-VN" sz="320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 trí tuệ Quốc tế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”/ tại Thái Lan.// Cậu bé </a:t>
            </a:r>
            <a:r>
              <a:rPr lang="vi-VN" sz="320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 minh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,/ </a:t>
            </a:r>
            <a:r>
              <a:rPr lang="vi-VN" sz="320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lanh lợi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ấy/ đã </a:t>
            </a:r>
            <a:r>
              <a:rPr lang="vi-VN" sz="320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 sắc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đoạt giải </a:t>
            </a:r>
            <a:r>
              <a:rPr lang="vi-VN" sz="320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.//</a:t>
            </a:r>
            <a:endParaRPr lang="en-US" sz="32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90170" algn="just">
              <a:lnSpc>
                <a:spcPct val="115000"/>
              </a:lnSpc>
            </a:pPr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 xem những trải nghiệm từ cuộc thi/ với hơn </a:t>
            </a:r>
            <a:r>
              <a:rPr lang="vi-VN" sz="320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1 000 thí sinh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đến từ </a:t>
            </a:r>
            <a:r>
              <a:rPr lang="vi-VN" sz="320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22 quốc gia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 là </a:t>
            </a:r>
            <a:r>
              <a:rPr lang="vi-VN" sz="320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kinh nghiệm quý báu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.// Em luôn </a:t>
            </a:r>
            <a:r>
              <a:rPr lang="vi-VN" sz="320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 nhủ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phải </a:t>
            </a:r>
            <a:r>
              <a:rPr lang="vi-VN" sz="320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khiêm tốn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 và cố gắng </a:t>
            </a:r>
            <a:r>
              <a:rPr lang="vi-VN" sz="320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 tập tốt hơn nữa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 để trở thành một </a:t>
            </a:r>
            <a:r>
              <a:rPr lang="vi-VN" sz="320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 sáng lập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,/ tạo ra những </a:t>
            </a:r>
            <a:r>
              <a:rPr lang="vi-VN" sz="320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 chơi về toán học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,/ mang lại </a:t>
            </a:r>
            <a:r>
              <a:rPr lang="vi-VN" sz="320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niềm vui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 và phát triển </a:t>
            </a:r>
            <a:r>
              <a:rPr lang="vi-VN" sz="320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 năng sáng tạo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 cho mọi người.//</a:t>
            </a:r>
            <a:endParaRPr lang="en-US" sz="32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80669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3">
            <a:extLst>
              <a:ext uri="{FF2B5EF4-FFF2-40B4-BE49-F238E27FC236}">
                <a16:creationId xmlns:a16="http://schemas.microsoft.com/office/drawing/2014/main" id="{21A3993E-EE58-47CF-AC7C-629A6F5180C7}"/>
              </a:ext>
            </a:extLst>
          </p:cNvPr>
          <p:cNvSpPr/>
          <p:nvPr/>
        </p:nvSpPr>
        <p:spPr>
          <a:xfrm>
            <a:off x="81280" y="-168722"/>
            <a:ext cx="12192000" cy="7178722"/>
          </a:xfrm>
          <a:custGeom>
            <a:avLst/>
            <a:gdLst/>
            <a:ahLst/>
            <a:cxnLst/>
            <a:rect l="l" t="t" r="r" b="b"/>
            <a:pathLst>
              <a:path w="4164259" h="2982650">
                <a:moveTo>
                  <a:pt x="0" y="0"/>
                </a:moveTo>
                <a:lnTo>
                  <a:pt x="4164259" y="0"/>
                </a:lnTo>
                <a:lnTo>
                  <a:pt x="4164259" y="2982650"/>
                </a:lnTo>
                <a:lnTo>
                  <a:pt x="0" y="29826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EBBF7A-77B2-F558-29AE-ECEB95AC6AD5}"/>
              </a:ext>
            </a:extLst>
          </p:cNvPr>
          <p:cNvSpPr txBox="1"/>
          <p:nvPr/>
        </p:nvSpPr>
        <p:spPr>
          <a:xfrm rot="20615280">
            <a:off x="-337512" y="631456"/>
            <a:ext cx="3356345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err="1">
                <a:ln w="127000">
                  <a:solidFill>
                    <a:schemeClr val="bg1"/>
                  </a:solidFill>
                </a:ln>
                <a:latin typeface="#9Slide05 Phobia" panose="02000506000000020003" pitchFamily="2" charset="0"/>
              </a:rPr>
              <a:t>Hoạt</a:t>
            </a:r>
            <a:r>
              <a:rPr lang="en-US" sz="5400">
                <a:ln w="127000">
                  <a:solidFill>
                    <a:schemeClr val="bg1"/>
                  </a:solidFill>
                </a:ln>
                <a:latin typeface="#9Slide05 Phobia" panose="02000506000000020003" pitchFamily="2" charset="0"/>
              </a:rPr>
              <a:t>  động</a:t>
            </a:r>
            <a:endParaRPr lang="en-US" sz="5400" dirty="0">
              <a:ln w="127000">
                <a:solidFill>
                  <a:schemeClr val="bg1"/>
                </a:solidFill>
              </a:ln>
              <a:latin typeface="#9Slide05 Phobia" panose="02000506000000020003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050DD4-0093-180F-CA8D-385EC85CC432}"/>
              </a:ext>
            </a:extLst>
          </p:cNvPr>
          <p:cNvGrpSpPr/>
          <p:nvPr/>
        </p:nvGrpSpPr>
        <p:grpSpPr>
          <a:xfrm>
            <a:off x="467005" y="2425053"/>
            <a:ext cx="12044868" cy="995586"/>
            <a:chOff x="730330" y="1654374"/>
            <a:chExt cx="16855913" cy="9955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142F7A-A661-F225-542C-0B37B19CD360}"/>
                </a:ext>
              </a:extLst>
            </p:cNvPr>
            <p:cNvSpPr txBox="1"/>
            <p:nvPr/>
          </p:nvSpPr>
          <p:spPr>
            <a:xfrm>
              <a:off x="730330" y="1669820"/>
              <a:ext cx="16855913" cy="9801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7200" b="1" dirty="0">
                  <a:ln w="2000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LUYỆN </a:t>
              </a:r>
              <a:r>
                <a:rPr lang="en-US" sz="7200" b="1">
                  <a:ln w="2000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ĐỌC THEO NHÓM</a:t>
              </a:r>
              <a:endParaRPr lang="en-US" sz="7200" b="1" dirty="0">
                <a:ln w="2000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636FF7-1B4D-B9D1-51FE-2E6716ADB13E}"/>
                </a:ext>
              </a:extLst>
            </p:cNvPr>
            <p:cNvSpPr txBox="1"/>
            <p:nvPr/>
          </p:nvSpPr>
          <p:spPr>
            <a:xfrm>
              <a:off x="730330" y="1654374"/>
              <a:ext cx="16855913" cy="9801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7200" b="1" dirty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L</a:t>
              </a:r>
              <a:r>
                <a:rPr lang="en-US" sz="7200" b="1" dirty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U</a:t>
              </a:r>
              <a:r>
                <a:rPr lang="en-US" sz="7200" b="1" dirty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Y</a:t>
              </a:r>
              <a:r>
                <a:rPr lang="en-US" sz="7200" b="1" dirty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Ệ</a:t>
              </a:r>
              <a:r>
                <a:rPr lang="en-US" sz="7200" b="1" dirty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</a:t>
              </a:r>
              <a:r>
                <a:rPr lang="en-US" sz="7200" b="1" dirty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200" b="1" dirty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Đ</a:t>
              </a:r>
              <a:r>
                <a:rPr lang="en-US" sz="7200" b="1" dirty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Ọ</a:t>
              </a:r>
              <a:r>
                <a:rPr lang="en-US" sz="7200" b="1" dirty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</a:t>
              </a:r>
              <a:r>
                <a:rPr lang="en-US" sz="7200" b="1" dirty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200" b="1" dirty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</a:t>
              </a:r>
              <a:r>
                <a:rPr lang="en-US" sz="7200" b="1" dirty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H</a:t>
              </a:r>
              <a:r>
                <a:rPr lang="en-US" sz="7200" b="1" dirty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E</a:t>
              </a:r>
              <a:r>
                <a:rPr lang="en-US" sz="7200" b="1" dirty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O</a:t>
              </a:r>
              <a:r>
                <a:rPr lang="en-US" sz="7200" b="1" dirty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200" b="1" dirty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</a:t>
              </a:r>
              <a:r>
                <a:rPr lang="en-US" sz="7200" b="1" dirty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H</a:t>
              </a:r>
              <a:r>
                <a:rPr lang="en-US" sz="7200" b="1" dirty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Ó</a:t>
              </a:r>
              <a:r>
                <a:rPr lang="en-US" sz="7200" b="1" dirty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792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a pond and trees&#10;&#10;Description automatically generated">
            <a:extLst>
              <a:ext uri="{FF2B5EF4-FFF2-40B4-BE49-F238E27FC236}">
                <a16:creationId xmlns:a16="http://schemas.microsoft.com/office/drawing/2014/main" id="{9961AEF2-174A-41AF-8FAD-965A24F76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BE9D30-A2A1-99BC-81E5-FCECEFACF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24" y="992061"/>
            <a:ext cx="10570351" cy="487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9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>
            <a:extLst>
              <a:ext uri="{FF2B5EF4-FFF2-40B4-BE49-F238E27FC236}">
                <a16:creationId xmlns:a16="http://schemas.microsoft.com/office/drawing/2014/main" id="{141A43B7-21A1-47F8-829C-3120B7095DE2}"/>
              </a:ext>
            </a:extLst>
          </p:cNvPr>
          <p:cNvSpPr/>
          <p:nvPr/>
        </p:nvSpPr>
        <p:spPr>
          <a:xfrm>
            <a:off x="-190386" y="1421035"/>
            <a:ext cx="2737160" cy="2552402"/>
          </a:xfrm>
          <a:custGeom>
            <a:avLst/>
            <a:gdLst/>
            <a:ahLst/>
            <a:cxnLst/>
            <a:rect l="l" t="t" r="r" b="b"/>
            <a:pathLst>
              <a:path w="2737160" h="2552402">
                <a:moveTo>
                  <a:pt x="0" y="0"/>
                </a:moveTo>
                <a:lnTo>
                  <a:pt x="2737160" y="0"/>
                </a:lnTo>
                <a:lnTo>
                  <a:pt x="2737160" y="2552402"/>
                </a:lnTo>
                <a:lnTo>
                  <a:pt x="0" y="2552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C83DAF9-47D9-451E-B4D0-80CCD8AB6E27}"/>
              </a:ext>
            </a:extLst>
          </p:cNvPr>
          <p:cNvGrpSpPr/>
          <p:nvPr/>
        </p:nvGrpSpPr>
        <p:grpSpPr>
          <a:xfrm>
            <a:off x="-600501" y="5350414"/>
            <a:ext cx="13088356" cy="1607728"/>
            <a:chOff x="0" y="5834926"/>
            <a:chExt cx="12168784" cy="1023074"/>
          </a:xfrm>
        </p:grpSpPr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B1FBC934-705C-40DC-86B8-36BD56E0DA35}"/>
                </a:ext>
              </a:extLst>
            </p:cNvPr>
            <p:cNvSpPr/>
            <p:nvPr/>
          </p:nvSpPr>
          <p:spPr>
            <a:xfrm>
              <a:off x="0" y="5858493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C5BB92C9-E12C-4352-9631-E58231A9D6B8}"/>
                </a:ext>
              </a:extLst>
            </p:cNvPr>
            <p:cNvSpPr/>
            <p:nvPr/>
          </p:nvSpPr>
          <p:spPr>
            <a:xfrm>
              <a:off x="3590730" y="5858492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2C67A9B2-4124-406E-884A-4FB272B4692A}"/>
                </a:ext>
              </a:extLst>
            </p:cNvPr>
            <p:cNvSpPr/>
            <p:nvPr/>
          </p:nvSpPr>
          <p:spPr>
            <a:xfrm>
              <a:off x="7208857" y="5834926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33495D2B-4E88-4EAC-8D8B-55A83D0127E5}"/>
                </a:ext>
              </a:extLst>
            </p:cNvPr>
            <p:cNvSpPr/>
            <p:nvPr/>
          </p:nvSpPr>
          <p:spPr>
            <a:xfrm>
              <a:off x="8550657" y="5834926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8" name="Picture 4" descr="Uy-li-am nghĩ và làm gì khi thấy những hình ảnh trong cuốn sách khoa học?">
            <a:extLst>
              <a:ext uri="{FF2B5EF4-FFF2-40B4-BE49-F238E27FC236}">
                <a16:creationId xmlns:a16="http://schemas.microsoft.com/office/drawing/2014/main" id="{53205DA6-284F-3EFF-8C95-735EA39A3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1" y="772161"/>
            <a:ext cx="6136640" cy="438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ố tặng quà gì cho Xti-vơn Hoóc-king?...">
            <a:extLst>
              <a:ext uri="{FF2B5EF4-FFF2-40B4-BE49-F238E27FC236}">
                <a16:creationId xmlns:a16="http://schemas.microsoft.com/office/drawing/2014/main" id="{25747D1E-F8FA-A99D-F891-926E28525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136" y="653125"/>
            <a:ext cx="3602383" cy="438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64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B09BC24E-64CD-500C-1F2B-8222CD4A3E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076268" h="2076268">
                <a:moveTo>
                  <a:pt x="0" y="0"/>
                </a:moveTo>
                <a:lnTo>
                  <a:pt x="2076268" y="0"/>
                </a:lnTo>
                <a:lnTo>
                  <a:pt x="2076268" y="2076268"/>
                </a:lnTo>
                <a:lnTo>
                  <a:pt x="0" y="20762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2443E9D-E4A1-4D73-BF9C-8BA6F9554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1" b="93297" l="9920" r="89966">
                        <a14:foregroundMark x1="71380" y1="44596" x2="65849" y2="53352"/>
                        <a14:foregroundMark x1="65849" y1="53352" x2="46066" y2="55130"/>
                        <a14:foregroundMark x1="46066" y1="55130" x2="22691" y2="10670"/>
                        <a14:foregroundMark x1="22691" y1="10670" x2="16363" y2="2736"/>
                        <a14:foregroundMark x1="16363" y1="2736" x2="16477" y2="76197"/>
                        <a14:foregroundMark x1="16477" y1="76197" x2="78962" y2="93297"/>
                        <a14:foregroundMark x1="78962" y1="93297" x2="86659" y2="71546"/>
                        <a14:foregroundMark x1="86659" y1="71546" x2="69555" y2="51984"/>
                        <a14:foregroundMark x1="69555" y1="51984" x2="69213" y2="50616"/>
                        <a14:foregroundMark x1="12828" y1="1231" x2="12828" y2="1231"/>
                        <a14:foregroundMark x1="12828" y1="2052" x2="13911" y2="4378"/>
                        <a14:backgroundMark x1="98233" y1="15869" x2="91049" y2="6293"/>
                        <a14:backgroundMark x1="91049" y1="6293" x2="76682" y2="4241"/>
                        <a14:backgroundMark x1="76682" y1="4241" x2="73033" y2="13817"/>
                        <a14:backgroundMark x1="73033" y1="13817" x2="74116" y2="24487"/>
                        <a14:backgroundMark x1="74116" y1="24487" x2="81129" y2="41997"/>
                        <a14:backgroundMark x1="81129" y1="41997" x2="88369" y2="40629"/>
                        <a14:backgroundMark x1="88369" y1="40629" x2="95268" y2="27497"/>
                        <a14:backgroundMark x1="95268" y1="27497" x2="97891" y2="15869"/>
                        <a14:backgroundMark x1="97891" y1="15869" x2="97891" y2="14090"/>
                        <a14:backgroundMark x1="71836" y1="12996" x2="78050" y2="32695"/>
                        <a14:backgroundMark x1="78050" y1="32695" x2="77936" y2="32832"/>
                        <a14:backgroundMark x1="72121" y1="21751" x2="76511" y2="31190"/>
                        <a14:backgroundMark x1="71380" y1="17784" x2="74686" y2="24350"/>
                        <a14:backgroundMark x1="71494" y1="16142" x2="74344" y2="25171"/>
                        <a14:backgroundMark x1="72463" y1="26129" x2="74344" y2="29138"/>
                        <a14:backgroundMark x1="73261" y1="24624" x2="74344" y2="26402"/>
                        <a14:backgroundMark x1="73546" y1="26129" x2="74002" y2="27770"/>
                        <a14:backgroundMark x1="73375" y1="28591" x2="76853" y2="34884"/>
                        <a14:backgroundMark x1="75998" y1="30096" x2="77423" y2="33789"/>
                        <a14:backgroundMark x1="74344" y1="26949" x2="75770" y2="30917"/>
                        <a14:backgroundMark x1="74116" y1="25445" x2="74230" y2="26129"/>
                        <a14:backgroundMark x1="73774" y1="24897" x2="72577" y2="25992"/>
                        <a14:backgroundMark x1="71494" y1="22982" x2="71494" y2="22982"/>
                        <a14:backgroundMark x1="73375" y1="11218" x2="73375" y2="11218"/>
                        <a14:backgroundMark x1="73489" y1="11218" x2="73489" y2="11218"/>
                        <a14:backgroundMark x1="73489" y1="11765" x2="73489" y2="117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4074" y="170555"/>
            <a:ext cx="10693311" cy="4456562"/>
          </a:xfrm>
          <a:prstGeom prst="rect">
            <a:avLst/>
          </a:prstGeom>
        </p:spPr>
      </p:pic>
      <p:pic>
        <p:nvPicPr>
          <p:cNvPr id="1026" name="Picture 2" descr="PHÁT TRIỂN NĂNG LỰC THẨM MỸ BẰNG TOÁN HỌC - POMath">
            <a:extLst>
              <a:ext uri="{FF2B5EF4-FFF2-40B4-BE49-F238E27FC236}">
                <a16:creationId xmlns:a16="http://schemas.microsoft.com/office/drawing/2014/main" id="{08057FEA-3278-4135-6D5A-DC0A7982E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051" y="3429000"/>
            <a:ext cx="6343144" cy="354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Toán Học Hoạt Hình | Công cụ đồ họa PSD Tải xuống miễn phí - Pikbest">
            <a:extLst>
              <a:ext uri="{FF2B5EF4-FFF2-40B4-BE49-F238E27FC236}">
                <a16:creationId xmlns:a16="http://schemas.microsoft.com/office/drawing/2014/main" id="{F436372E-FB98-035C-310E-CC5D38E1F6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7244" y="343679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242B2A-495B-1A85-E9B0-5B11556F19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6038" y="258169"/>
            <a:ext cx="2799288" cy="2799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E89CF0-D377-ABF0-68CF-50AE67B805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584" y="1434089"/>
            <a:ext cx="9851990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2847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4">
            <a:extLst>
              <a:ext uri="{FF2B5EF4-FFF2-40B4-BE49-F238E27FC236}">
                <a16:creationId xmlns:a16="http://schemas.microsoft.com/office/drawing/2014/main" id="{C2D19D89-E196-4C7F-8EE5-F8B159B33BF9}"/>
              </a:ext>
            </a:extLst>
          </p:cNvPr>
          <p:cNvSpPr/>
          <p:nvPr/>
        </p:nvSpPr>
        <p:spPr>
          <a:xfrm>
            <a:off x="0" y="-11724"/>
            <a:ext cx="12192000" cy="6869723"/>
          </a:xfrm>
          <a:custGeom>
            <a:avLst/>
            <a:gdLst/>
            <a:ahLst/>
            <a:cxnLst/>
            <a:rect l="l" t="t" r="r" b="b"/>
            <a:pathLst>
              <a:path w="3390487" h="1936816">
                <a:moveTo>
                  <a:pt x="0" y="0"/>
                </a:moveTo>
                <a:lnTo>
                  <a:pt x="3390487" y="0"/>
                </a:lnTo>
                <a:lnTo>
                  <a:pt x="3390487" y="1936816"/>
                </a:lnTo>
                <a:lnTo>
                  <a:pt x="0" y="19368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50A1A3-DDD3-4442-B473-04D6AB91A9AB}"/>
              </a:ext>
            </a:extLst>
          </p:cNvPr>
          <p:cNvGrpSpPr/>
          <p:nvPr/>
        </p:nvGrpSpPr>
        <p:grpSpPr>
          <a:xfrm>
            <a:off x="1811621" y="1624820"/>
            <a:ext cx="8568757" cy="3608360"/>
            <a:chOff x="5250004" y="6585062"/>
            <a:chExt cx="13208089" cy="52109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6A13B0A-626B-47BF-987F-C666D3ECEC9F}"/>
                </a:ext>
              </a:extLst>
            </p:cNvPr>
            <p:cNvSpPr txBox="1"/>
            <p:nvPr/>
          </p:nvSpPr>
          <p:spPr>
            <a:xfrm>
              <a:off x="5250004" y="6585062"/>
              <a:ext cx="13208089" cy="521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>
                  <a:ln w="276225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LUYỆN ĐỌC THÀNH TIẾNG</a:t>
              </a:r>
              <a:endParaRPr kumimoji="0" lang="en-US" sz="8800" b="1" i="0" u="none" strike="noStrike" kern="1200" cap="none" spc="0" normalizeH="0" baseline="0" noProof="0" dirty="0">
                <a:ln w="2762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TD Summer Show" pitchFamily="50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DDD5F9E-2208-447B-9C23-634CC9805A02}"/>
                </a:ext>
              </a:extLst>
            </p:cNvPr>
            <p:cNvSpPr txBox="1"/>
            <p:nvPr/>
          </p:nvSpPr>
          <p:spPr>
            <a:xfrm>
              <a:off x="5250004" y="6585062"/>
              <a:ext cx="13208089" cy="521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L</a:t>
              </a:r>
              <a:r>
                <a:rPr kumimoji="0" lang="en-US" sz="88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U</a:t>
              </a:r>
              <a:r>
                <a:rPr kumimoji="0" lang="en-US" sz="88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Y</a:t>
              </a:r>
              <a:r>
                <a:rPr kumimoji="0" lang="en-US" sz="88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Ệ</a:t>
              </a:r>
              <a:r>
                <a:rPr kumimoji="0" lang="en-US" sz="88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N</a:t>
              </a:r>
              <a:r>
                <a:rPr kumimoji="0" lang="en-US" sz="88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 Đ</a:t>
              </a:r>
              <a:r>
                <a:rPr kumimoji="0" lang="en-US" sz="88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Ọ</a:t>
              </a:r>
              <a:r>
                <a:rPr kumimoji="0" lang="en-US" sz="88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C </a:t>
              </a:r>
              <a:r>
                <a:rPr kumimoji="0" lang="en-US" sz="88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T</a:t>
              </a:r>
              <a:r>
                <a:rPr kumimoji="0" lang="en-US" sz="88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H</a:t>
              </a:r>
              <a:r>
                <a:rPr kumimoji="0" lang="en-US" sz="88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À</a:t>
              </a:r>
              <a:r>
                <a:rPr kumimoji="0" lang="en-US" sz="88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N</a:t>
              </a:r>
              <a:r>
                <a:rPr kumimoji="0" lang="en-US" sz="88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H</a:t>
              </a:r>
              <a:r>
                <a:rPr kumimoji="0" lang="en-US" sz="88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 T</a:t>
              </a:r>
              <a:r>
                <a:rPr kumimoji="0" lang="en-US" sz="88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I</a:t>
              </a:r>
              <a:r>
                <a:rPr kumimoji="0" lang="en-US" sz="88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Ế</a:t>
              </a:r>
              <a:r>
                <a:rPr kumimoji="0" lang="en-US" sz="88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N</a:t>
              </a:r>
              <a:r>
                <a:rPr kumimoji="0" lang="en-US" sz="88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G</a:t>
              </a:r>
              <a:endParaRPr kumimoji="0" lang="en-US" sz="8800" b="1" i="0" u="none" strike="noStrike" kern="1200" cap="none" spc="0" normalizeH="0" baseline="0" noProof="0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TD Summer Show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82D53C1-93A3-4AD5-B3F0-50A798AAB80F}"/>
              </a:ext>
            </a:extLst>
          </p:cNvPr>
          <p:cNvGrpSpPr/>
          <p:nvPr/>
        </p:nvGrpSpPr>
        <p:grpSpPr>
          <a:xfrm>
            <a:off x="2825894" y="1190495"/>
            <a:ext cx="6976836" cy="830997"/>
            <a:chOff x="-555806" y="0"/>
            <a:chExt cx="4930277" cy="830997"/>
          </a:xfrm>
        </p:grpSpPr>
        <p:sp>
          <p:nvSpPr>
            <p:cNvPr id="6" name="文本框 18">
              <a:extLst>
                <a:ext uri="{FF2B5EF4-FFF2-40B4-BE49-F238E27FC236}">
                  <a16:creationId xmlns:a16="http://schemas.microsoft.com/office/drawing/2014/main" id="{041916ED-8AC7-4DB0-951F-1F1AACC86C05}"/>
                </a:ext>
              </a:extLst>
            </p:cNvPr>
            <p:cNvSpPr txBox="1"/>
            <p:nvPr/>
          </p:nvSpPr>
          <p:spPr>
            <a:xfrm>
              <a:off x="-555806" y="0"/>
              <a:ext cx="4930277" cy="830997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ctr">
                <a:defRPr sz="16600" b="1">
                  <a:solidFill>
                    <a:srgbClr val="FC7F50"/>
                  </a:solidFill>
                  <a:latin typeface="字魂65号-时光手札体" panose="00000500000000000000" pitchFamily="2" charset="-122"/>
                  <a:ea typeface="字魂65号-时光手札体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>
                  <a:ln w="26035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Mother" panose="02040603050506020204" pitchFamily="18" charset="0"/>
                  <a:ea typeface="等线" panose="02010600030101010101" pitchFamily="2" charset="-122"/>
                  <a:cs typeface="+mn-cs"/>
                </a:rPr>
                <a:t>Hoạt động:</a:t>
              </a:r>
              <a:endParaRPr kumimoji="0" lang="zh-CN" altLang="en-US" sz="7200" b="1" i="0" u="none" strike="noStrike" kern="1200" cap="none" spc="0" normalizeH="0" baseline="0" noProof="0" dirty="0">
                <a:ln w="260350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Mother" panose="02040603050506020204" pitchFamily="18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文本框 18">
              <a:extLst>
                <a:ext uri="{FF2B5EF4-FFF2-40B4-BE49-F238E27FC236}">
                  <a16:creationId xmlns:a16="http://schemas.microsoft.com/office/drawing/2014/main" id="{4E50A2EC-4F43-4A23-B2B0-C19BD69951FE}"/>
                </a:ext>
              </a:extLst>
            </p:cNvPr>
            <p:cNvSpPr txBox="1"/>
            <p:nvPr/>
          </p:nvSpPr>
          <p:spPr>
            <a:xfrm>
              <a:off x="-333125" y="0"/>
              <a:ext cx="4484914" cy="830997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ctr">
                <a:defRPr sz="16600" b="1">
                  <a:solidFill>
                    <a:srgbClr val="FC7F50"/>
                  </a:solidFill>
                  <a:latin typeface="字魂65号-时光手札体" panose="00000500000000000000" pitchFamily="2" charset="-122"/>
                  <a:ea typeface="字魂65号-时光手札体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>
                  <a:ln w="19050"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srgbClr val="FF9999"/>
                  </a:solidFill>
                  <a:effectLst/>
                  <a:uLnTx/>
                  <a:uFillTx/>
                  <a:latin typeface="UTM Mother" panose="02040603050506020204" pitchFamily="18" charset="0"/>
                  <a:ea typeface="字魂65号-时光手札体" panose="00000500000000000000" pitchFamily="2" charset="-122"/>
                  <a:cs typeface="+mn-cs"/>
                </a:rPr>
                <a:t>Hoạt động:</a:t>
              </a:r>
              <a:endParaRPr kumimoji="0" lang="zh-CN" altLang="en-US" sz="7200" b="1" i="0" u="none" strike="noStrike" kern="1200" cap="none" spc="0" normalizeH="0" baseline="0" noProof="0" dirty="0">
                <a:ln w="1905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FF9999"/>
                </a:solidFill>
                <a:effectLst/>
                <a:uLnTx/>
                <a:uFillTx/>
                <a:latin typeface="UTM Mother" panose="02040603050506020204" pitchFamily="18" charset="0"/>
                <a:ea typeface="字魂65号-时光手札体" panose="00000500000000000000" pitchFamily="2" charset="-122"/>
                <a:cs typeface="+mn-cs"/>
              </a:endParaRPr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FFF4D1F5-C51F-4972-9B6F-D112627D4DF5}"/>
              </a:ext>
            </a:extLst>
          </p:cNvPr>
          <p:cNvSpPr/>
          <p:nvPr/>
        </p:nvSpPr>
        <p:spPr>
          <a:xfrm rot="961822">
            <a:off x="8901325" y="1471973"/>
            <a:ext cx="3273223" cy="2636991"/>
          </a:xfrm>
          <a:custGeom>
            <a:avLst/>
            <a:gdLst/>
            <a:ahLst/>
            <a:cxnLst/>
            <a:rect l="l" t="t" r="r" b="b"/>
            <a:pathLst>
              <a:path w="3273223" h="2636991">
                <a:moveTo>
                  <a:pt x="0" y="0"/>
                </a:moveTo>
                <a:lnTo>
                  <a:pt x="3273223" y="0"/>
                </a:lnTo>
                <a:lnTo>
                  <a:pt x="3273223" y="2636991"/>
                </a:lnTo>
                <a:lnTo>
                  <a:pt x="0" y="2636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 descr="A group of kids reading books&#10;&#10;Description automatically generated">
            <a:extLst>
              <a:ext uri="{FF2B5EF4-FFF2-40B4-BE49-F238E27FC236}">
                <a16:creationId xmlns:a16="http://schemas.microsoft.com/office/drawing/2014/main" id="{22784461-C5D4-4ECD-B010-4C4B1C55E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530" y="4124212"/>
            <a:ext cx="3599695" cy="3599695"/>
          </a:xfrm>
          <a:prstGeom prst="rect">
            <a:avLst/>
          </a:prstGeom>
        </p:spPr>
      </p:pic>
      <p:pic>
        <p:nvPicPr>
          <p:cNvPr id="11" name="Picture 2" descr="PHÁT TRIỂN NĂNG LỰC THẨM MỸ BẰNG TOÁN HỌC - POMath">
            <a:extLst>
              <a:ext uri="{FF2B5EF4-FFF2-40B4-BE49-F238E27FC236}">
                <a16:creationId xmlns:a16="http://schemas.microsoft.com/office/drawing/2014/main" id="{D0CA0B9E-68B1-1650-3B7B-E6AAE057A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98740" y="3427820"/>
            <a:ext cx="6343144" cy="354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33D56F-1562-FA05-C7F5-6C25B3610D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164" y="351771"/>
            <a:ext cx="2799288" cy="279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22435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6" presetClass="emph" presetSubtype="0" fill="hold" nodeType="after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7" dur="2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1000" y="10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7" dur="2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1000" y="10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E66815-4D19-46EB-A93B-2CFFA2CE4808}"/>
              </a:ext>
            </a:extLst>
          </p:cNvPr>
          <p:cNvSpPr/>
          <p:nvPr/>
        </p:nvSpPr>
        <p:spPr>
          <a:xfrm>
            <a:off x="218876" y="310896"/>
            <a:ext cx="11754248" cy="6236208"/>
          </a:xfrm>
          <a:prstGeom prst="roundRect">
            <a:avLst>
              <a:gd name="adj" fmla="val 12502"/>
            </a:avLst>
          </a:prstGeom>
          <a:solidFill>
            <a:srgbClr val="FFFFFF">
              <a:alpha val="87059"/>
            </a:srgbClr>
          </a:solidFill>
          <a:ln w="76200">
            <a:solidFill>
              <a:srgbClr val="FF505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A9989E-958C-2BA8-7B81-4BC0CDD22C5A}"/>
              </a:ext>
            </a:extLst>
          </p:cNvPr>
          <p:cNvSpPr txBox="1"/>
          <p:nvPr/>
        </p:nvSpPr>
        <p:spPr>
          <a:xfrm>
            <a:off x="838520" y="1796816"/>
            <a:ext cx="10523242" cy="41883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6563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800" b="1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</a:rPr>
              <a:t>Ở nhà,</a:t>
            </a:r>
            <a:r>
              <a:rPr lang="vi-VN" sz="4800" b="1">
                <a:solidFill>
                  <a:srgbClr val="FF0000"/>
                </a:solidFill>
                <a:latin typeface="Calibri" panose="020F0502020204030204"/>
                <a:ea typeface="Roboto" panose="02000000000000000000" pitchFamily="2" charset="0"/>
              </a:rPr>
              <a:t>/</a:t>
            </a:r>
            <a:r>
              <a:rPr lang="vi-VN" sz="4800" b="1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</a:rPr>
              <a:t> mọi người thường gọi Nghĩa là Ja Aok</a:t>
            </a:r>
            <a:r>
              <a:rPr lang="vi-VN" sz="4800" b="1">
                <a:solidFill>
                  <a:srgbClr val="FF0000"/>
                </a:solidFill>
                <a:latin typeface="Calibri" panose="020F0502020204030204"/>
                <a:ea typeface="Roboto" panose="02000000000000000000" pitchFamily="2" charset="0"/>
              </a:rPr>
              <a:t>/</a:t>
            </a:r>
            <a:r>
              <a:rPr lang="vi-VN" sz="4800" b="1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</a:rPr>
              <a:t> – tên một chàng dũng sĩ</a:t>
            </a:r>
            <a:r>
              <a:rPr lang="vi-VN" sz="4800" b="1">
                <a:solidFill>
                  <a:srgbClr val="FF0000"/>
                </a:solidFill>
                <a:latin typeface="Calibri" panose="020F0502020204030204"/>
                <a:ea typeface="Roboto" panose="02000000000000000000" pitchFamily="2" charset="0"/>
              </a:rPr>
              <a:t>/</a:t>
            </a:r>
            <a:r>
              <a:rPr lang="vi-VN" sz="4800" b="1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</a:rPr>
              <a:t> trong truyện cổ tích Chăm</a:t>
            </a:r>
            <a:r>
              <a:rPr lang="vi-VN" sz="4800" b="1">
                <a:solidFill>
                  <a:srgbClr val="FF0000"/>
                </a:solidFill>
                <a:latin typeface="Calibri" panose="020F0502020204030204"/>
                <a:ea typeface="Roboto" panose="02000000000000000000" pitchFamily="2" charset="0"/>
              </a:rPr>
              <a:t>/</a:t>
            </a:r>
            <a:r>
              <a:rPr lang="vi-VN" sz="4800" b="1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</a:rPr>
              <a:t> – với ước mong cậu luôn khoẻ mạnh,</a:t>
            </a:r>
            <a:r>
              <a:rPr lang="vi-VN" sz="4800" b="1">
                <a:solidFill>
                  <a:srgbClr val="FF0000"/>
                </a:solidFill>
                <a:latin typeface="Calibri" panose="020F0502020204030204"/>
                <a:ea typeface="Roboto" panose="02000000000000000000" pitchFamily="2" charset="0"/>
              </a:rPr>
              <a:t>/</a:t>
            </a:r>
            <a:r>
              <a:rPr lang="vi-VN" sz="4800" b="1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</a:rPr>
              <a:t> thông minh</a:t>
            </a:r>
            <a:r>
              <a:rPr lang="vi-VN" sz="4800" b="1">
                <a:solidFill>
                  <a:srgbClr val="FF0000"/>
                </a:solidFill>
                <a:latin typeface="Calibri" panose="020F0502020204030204"/>
                <a:ea typeface="Roboto" panose="02000000000000000000" pitchFamily="2" charset="0"/>
              </a:rPr>
              <a:t>/ </a:t>
            </a:r>
            <a:r>
              <a:rPr lang="vi-VN" sz="4800" b="1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</a:rPr>
              <a:t>và tốt bụng.</a:t>
            </a:r>
            <a:r>
              <a:rPr lang="vi-VN" sz="4800" b="1">
                <a:solidFill>
                  <a:srgbClr val="FF0000"/>
                </a:solidFill>
                <a:latin typeface="Calibri" panose="020F0502020204030204"/>
                <a:ea typeface="Roboto" panose="02000000000000000000" pitchFamily="2" charset="0"/>
              </a:rPr>
              <a:t>//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427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3">
            <a:extLst>
              <a:ext uri="{FF2B5EF4-FFF2-40B4-BE49-F238E27FC236}">
                <a16:creationId xmlns:a16="http://schemas.microsoft.com/office/drawing/2014/main" id="{BD35862F-7438-46A5-A28D-3CED1803DC9D}"/>
              </a:ext>
            </a:extLst>
          </p:cNvPr>
          <p:cNvSpPr/>
          <p:nvPr/>
        </p:nvSpPr>
        <p:spPr>
          <a:xfrm>
            <a:off x="0" y="-160361"/>
            <a:ext cx="12192000" cy="7178722"/>
          </a:xfrm>
          <a:custGeom>
            <a:avLst/>
            <a:gdLst/>
            <a:ahLst/>
            <a:cxnLst/>
            <a:rect l="l" t="t" r="r" b="b"/>
            <a:pathLst>
              <a:path w="4164259" h="2982650">
                <a:moveTo>
                  <a:pt x="0" y="0"/>
                </a:moveTo>
                <a:lnTo>
                  <a:pt x="4164259" y="0"/>
                </a:lnTo>
                <a:lnTo>
                  <a:pt x="4164259" y="2982650"/>
                </a:lnTo>
                <a:lnTo>
                  <a:pt x="0" y="29826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3" name="Picture 9">
            <a:extLst>
              <a:ext uri="{FF2B5EF4-FFF2-40B4-BE49-F238E27FC236}">
                <a16:creationId xmlns:a16="http://schemas.microsoft.com/office/drawing/2014/main" id="{9DC55FA4-77DC-4D25-9C18-183D6B9C01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29241" y="2165477"/>
            <a:ext cx="3281778" cy="486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4">
            <a:extLst>
              <a:ext uri="{FF2B5EF4-FFF2-40B4-BE49-F238E27FC236}">
                <a16:creationId xmlns:a16="http://schemas.microsoft.com/office/drawing/2014/main" id="{C2D19D89-E196-4C7F-8EE5-F8B159B33BF9}"/>
              </a:ext>
            </a:extLst>
          </p:cNvPr>
          <p:cNvSpPr/>
          <p:nvPr/>
        </p:nvSpPr>
        <p:spPr>
          <a:xfrm>
            <a:off x="0" y="-11724"/>
            <a:ext cx="12192000" cy="6869723"/>
          </a:xfrm>
          <a:custGeom>
            <a:avLst/>
            <a:gdLst/>
            <a:ahLst/>
            <a:cxnLst/>
            <a:rect l="l" t="t" r="r" b="b"/>
            <a:pathLst>
              <a:path w="3390487" h="1936816">
                <a:moveTo>
                  <a:pt x="0" y="0"/>
                </a:moveTo>
                <a:lnTo>
                  <a:pt x="3390487" y="0"/>
                </a:lnTo>
                <a:lnTo>
                  <a:pt x="3390487" y="1936816"/>
                </a:lnTo>
                <a:lnTo>
                  <a:pt x="0" y="19368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2D53C1-93A3-4AD5-B3F0-50A798AAB80F}"/>
              </a:ext>
            </a:extLst>
          </p:cNvPr>
          <p:cNvGrpSpPr/>
          <p:nvPr/>
        </p:nvGrpSpPr>
        <p:grpSpPr>
          <a:xfrm>
            <a:off x="2825894" y="1190495"/>
            <a:ext cx="6976836" cy="830997"/>
            <a:chOff x="-555806" y="0"/>
            <a:chExt cx="4930277" cy="830997"/>
          </a:xfrm>
        </p:grpSpPr>
        <p:sp>
          <p:nvSpPr>
            <p:cNvPr id="6" name="文本框 18">
              <a:extLst>
                <a:ext uri="{FF2B5EF4-FFF2-40B4-BE49-F238E27FC236}">
                  <a16:creationId xmlns:a16="http://schemas.microsoft.com/office/drawing/2014/main" id="{041916ED-8AC7-4DB0-951F-1F1AACC86C05}"/>
                </a:ext>
              </a:extLst>
            </p:cNvPr>
            <p:cNvSpPr txBox="1"/>
            <p:nvPr/>
          </p:nvSpPr>
          <p:spPr>
            <a:xfrm>
              <a:off x="-555806" y="0"/>
              <a:ext cx="4930277" cy="830997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ctr">
                <a:defRPr sz="16600" b="1">
                  <a:solidFill>
                    <a:srgbClr val="FC7F50"/>
                  </a:solidFill>
                  <a:latin typeface="字魂65号-时光手札体" panose="00000500000000000000" pitchFamily="2" charset="-122"/>
                  <a:ea typeface="字魂65号-时光手札体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>
                  <a:ln w="26035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Mother" panose="02040603050506020204" pitchFamily="18" charset="0"/>
                  <a:ea typeface="等线" panose="02010600030101010101" pitchFamily="2" charset="-122"/>
                  <a:cs typeface="+mn-cs"/>
                </a:rPr>
                <a:t>Hoạt động:</a:t>
              </a:r>
              <a:endParaRPr kumimoji="0" lang="zh-CN" altLang="en-US" sz="7200" b="1" i="0" u="none" strike="noStrike" kern="1200" cap="none" spc="0" normalizeH="0" baseline="0" noProof="0" dirty="0">
                <a:ln w="260350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Mother" panose="02040603050506020204" pitchFamily="18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文本框 18">
              <a:extLst>
                <a:ext uri="{FF2B5EF4-FFF2-40B4-BE49-F238E27FC236}">
                  <a16:creationId xmlns:a16="http://schemas.microsoft.com/office/drawing/2014/main" id="{4E50A2EC-4F43-4A23-B2B0-C19BD69951FE}"/>
                </a:ext>
              </a:extLst>
            </p:cNvPr>
            <p:cNvSpPr txBox="1"/>
            <p:nvPr/>
          </p:nvSpPr>
          <p:spPr>
            <a:xfrm>
              <a:off x="-333125" y="0"/>
              <a:ext cx="4484914" cy="830997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ctr">
                <a:defRPr sz="16600" b="1">
                  <a:solidFill>
                    <a:srgbClr val="FC7F50"/>
                  </a:solidFill>
                  <a:latin typeface="字魂65号-时光手札体" panose="00000500000000000000" pitchFamily="2" charset="-122"/>
                  <a:ea typeface="字魂65号-时光手札体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>
                  <a:ln w="19050"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srgbClr val="FF9999"/>
                  </a:solidFill>
                  <a:effectLst/>
                  <a:uLnTx/>
                  <a:uFillTx/>
                  <a:latin typeface="UTM Mother" panose="02040603050506020204" pitchFamily="18" charset="0"/>
                  <a:ea typeface="字魂65号-时光手札体" panose="00000500000000000000" pitchFamily="2" charset="-122"/>
                  <a:cs typeface="+mn-cs"/>
                </a:rPr>
                <a:t>Hoạt động:</a:t>
              </a:r>
              <a:endParaRPr kumimoji="0" lang="zh-CN" altLang="en-US" sz="7200" b="1" i="0" u="none" strike="noStrike" kern="1200" cap="none" spc="0" normalizeH="0" baseline="0" noProof="0" dirty="0">
                <a:ln w="1905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FF9999"/>
                </a:solidFill>
                <a:effectLst/>
                <a:uLnTx/>
                <a:uFillTx/>
                <a:latin typeface="UTM Mother" panose="02040603050506020204" pitchFamily="18" charset="0"/>
                <a:ea typeface="字魂65号-时光手札体" panose="00000500000000000000" pitchFamily="2" charset="-122"/>
                <a:cs typeface="+mn-cs"/>
              </a:endParaRPr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FFF4D1F5-C51F-4972-9B6F-D112627D4DF5}"/>
              </a:ext>
            </a:extLst>
          </p:cNvPr>
          <p:cNvSpPr/>
          <p:nvPr/>
        </p:nvSpPr>
        <p:spPr>
          <a:xfrm rot="961822">
            <a:off x="8901325" y="1471973"/>
            <a:ext cx="3273223" cy="2636991"/>
          </a:xfrm>
          <a:custGeom>
            <a:avLst/>
            <a:gdLst/>
            <a:ahLst/>
            <a:cxnLst/>
            <a:rect l="l" t="t" r="r" b="b"/>
            <a:pathLst>
              <a:path w="3273223" h="2636991">
                <a:moveTo>
                  <a:pt x="0" y="0"/>
                </a:moveTo>
                <a:lnTo>
                  <a:pt x="3273223" y="0"/>
                </a:lnTo>
                <a:lnTo>
                  <a:pt x="3273223" y="2636991"/>
                </a:lnTo>
                <a:lnTo>
                  <a:pt x="0" y="2636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11" descr="A group of kids reading books&#10;&#10;Description automatically generated">
            <a:extLst>
              <a:ext uri="{FF2B5EF4-FFF2-40B4-BE49-F238E27FC236}">
                <a16:creationId xmlns:a16="http://schemas.microsoft.com/office/drawing/2014/main" id="{22784461-C5D4-4ECD-B010-4C4B1C55E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530" y="4124212"/>
            <a:ext cx="3599695" cy="3599695"/>
          </a:xfrm>
          <a:prstGeom prst="rect">
            <a:avLst/>
          </a:prstGeom>
        </p:spPr>
      </p:pic>
      <p:pic>
        <p:nvPicPr>
          <p:cNvPr id="11" name="Picture 2" descr="PHÁT TRIỂN NĂNG LỰC THẨM MỸ BẰNG TOÁN HỌC - POMath">
            <a:extLst>
              <a:ext uri="{FF2B5EF4-FFF2-40B4-BE49-F238E27FC236}">
                <a16:creationId xmlns:a16="http://schemas.microsoft.com/office/drawing/2014/main" id="{D0CA0B9E-68B1-1650-3B7B-E6AAE057A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98740" y="3427820"/>
            <a:ext cx="6343144" cy="354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33D56F-1562-FA05-C7F5-6C25B3610D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164" y="351771"/>
            <a:ext cx="2799288" cy="27992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9E991F8-40C9-E7F3-51B1-069ABE292638}"/>
              </a:ext>
            </a:extLst>
          </p:cNvPr>
          <p:cNvGrpSpPr/>
          <p:nvPr/>
        </p:nvGrpSpPr>
        <p:grpSpPr>
          <a:xfrm>
            <a:off x="1376711" y="1911634"/>
            <a:ext cx="9254001" cy="3693897"/>
            <a:chOff x="5250002" y="6585061"/>
            <a:chExt cx="13208091" cy="533452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F2F564-E86F-46FB-F32D-E2C76668EF5B}"/>
                </a:ext>
              </a:extLst>
            </p:cNvPr>
            <p:cNvSpPr txBox="1"/>
            <p:nvPr/>
          </p:nvSpPr>
          <p:spPr>
            <a:xfrm>
              <a:off x="5250003" y="6585062"/>
              <a:ext cx="13208090" cy="5334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 w="276225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LUYỆN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 w="276225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ĐỌC HIỂU</a:t>
              </a:r>
              <a:endParaRPr kumimoji="0" lang="en-US" sz="9600" b="1" i="0" u="none" strike="noStrike" kern="1200" cap="none" spc="0" normalizeH="0" baseline="0" noProof="0" dirty="0">
                <a:ln w="2762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TD Summer Show" pitchFamily="50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C7AD12-21DF-1AE1-9927-C79D0AE38AFB}"/>
                </a:ext>
              </a:extLst>
            </p:cNvPr>
            <p:cNvSpPr txBox="1"/>
            <p:nvPr/>
          </p:nvSpPr>
          <p:spPr>
            <a:xfrm>
              <a:off x="5250002" y="6585061"/>
              <a:ext cx="13208091" cy="5334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L</a:t>
              </a:r>
              <a:r>
                <a:rPr kumimoji="0" lang="en-US" sz="96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U</a:t>
              </a:r>
              <a:r>
                <a:rPr kumimoji="0" lang="en-US" sz="96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Y</a:t>
              </a:r>
              <a:r>
                <a:rPr kumimoji="0" lang="en-US" sz="96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Ệ</a:t>
              </a:r>
              <a:r>
                <a:rPr kumimoji="0" lang="en-US" sz="96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N</a:t>
              </a:r>
              <a:r>
                <a:rPr kumimoji="0" lang="en-US" sz="96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Đ</a:t>
              </a:r>
              <a:r>
                <a:rPr kumimoji="0" lang="en-US" sz="96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Ọ</a:t>
              </a:r>
              <a:r>
                <a:rPr kumimoji="0" lang="en-US" sz="96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C </a:t>
              </a:r>
              <a:r>
                <a:rPr kumimoji="0" lang="en-US" sz="96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H</a:t>
              </a:r>
              <a:r>
                <a:rPr kumimoji="0" lang="en-US" sz="96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I</a:t>
              </a:r>
              <a:r>
                <a:rPr kumimoji="0" lang="en-US" sz="96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Ể</a:t>
              </a:r>
              <a:r>
                <a:rPr kumimoji="0" lang="en-US" sz="96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U</a:t>
              </a:r>
              <a:endParaRPr kumimoji="0" lang="en-US" sz="9600" b="1" i="0" u="none" strike="noStrike" kern="1200" cap="none" spc="0" normalizeH="0" baseline="0" noProof="0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TD Summer Show" pitchFamily="50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364451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6" presetClass="emph" presetSubtype="0" fill="hold" nodeType="after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7" dur="2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1000" y="10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7" dur="2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1000" y="10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19701B-330F-BF91-952F-E68E6EF3990B}"/>
              </a:ext>
            </a:extLst>
          </p:cNvPr>
          <p:cNvSpPr/>
          <p:nvPr/>
        </p:nvSpPr>
        <p:spPr>
          <a:xfrm>
            <a:off x="320351" y="351720"/>
            <a:ext cx="11551298" cy="6154560"/>
          </a:xfrm>
          <a:prstGeom prst="roundRect">
            <a:avLst>
              <a:gd name="adj" fmla="val 8726"/>
            </a:avLst>
          </a:prstGeom>
          <a:solidFill>
            <a:srgbClr val="FFFFFF">
              <a:alpha val="87059"/>
            </a:srgbClr>
          </a:solidFill>
          <a:ln w="38100">
            <a:solidFill>
              <a:srgbClr val="FF006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BC6666-AAAB-4F01-ACF0-283AD7F669C0}"/>
              </a:ext>
            </a:extLst>
          </p:cNvPr>
          <p:cNvGrpSpPr/>
          <p:nvPr/>
        </p:nvGrpSpPr>
        <p:grpSpPr>
          <a:xfrm>
            <a:off x="480268" y="744557"/>
            <a:ext cx="11195049" cy="1464231"/>
            <a:chOff x="505150" y="767884"/>
            <a:chExt cx="11195049" cy="14642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D9F4D0-8D2F-B27C-2C18-C00FCD56603A}"/>
                </a:ext>
              </a:extLst>
            </p:cNvPr>
            <p:cNvSpPr txBox="1"/>
            <p:nvPr/>
          </p:nvSpPr>
          <p:spPr>
            <a:xfrm>
              <a:off x="666237" y="767884"/>
              <a:ext cx="11033962" cy="146423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1.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 </a:t>
              </a: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Bố mẹ gửi gắm điều gì vào tên thường gọi ở nhà của Đổng Trọng Nghĩa?</a:t>
              </a:r>
            </a:p>
          </p:txBody>
        </p:sp>
        <p:pic>
          <p:nvPicPr>
            <p:cNvPr id="4" name="Picture 3" descr="A question mark in a speech bubble&#10;&#10;Description automatically generated">
              <a:extLst>
                <a:ext uri="{FF2B5EF4-FFF2-40B4-BE49-F238E27FC236}">
                  <a16:creationId xmlns:a16="http://schemas.microsoft.com/office/drawing/2014/main" id="{562E7616-D61F-4CE8-9FF7-50D2441AE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150" y="1401050"/>
              <a:ext cx="797968" cy="797968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D1ADF7-43F8-FE93-0680-FF7943108A26}"/>
              </a:ext>
            </a:extLst>
          </p:cNvPr>
          <p:cNvSpPr/>
          <p:nvPr/>
        </p:nvSpPr>
        <p:spPr>
          <a:xfrm>
            <a:off x="782703" y="3373279"/>
            <a:ext cx="10892614" cy="221961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058406-D695-4E52-ABC6-9AA909787141}"/>
              </a:ext>
            </a:extLst>
          </p:cNvPr>
          <p:cNvSpPr txBox="1"/>
          <p:nvPr/>
        </p:nvSpPr>
        <p:spPr>
          <a:xfrm>
            <a:off x="907374" y="2601625"/>
            <a:ext cx="1050192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Ở nhà, mọi người thường gọi Nghĩa là </a:t>
            </a:r>
            <a:endParaRPr lang="en-US" sz="48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4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 Aok – tên một chàng dũng sĩ trong truyện cổ tích Chăm – với ước mong cậu luôn khoẻ mạnh, thông minh và tốt bụng. </a:t>
            </a:r>
            <a:endParaRPr lang="vi-VN" sz="4800" b="0" i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0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42D96DF8BD4187C0BD8915B76B44" ma:contentTypeVersion="12" ma:contentTypeDescription="Create a new document." ma:contentTypeScope="" ma:versionID="ad718c3057d2a3af094f6f82cfc1da09">
  <xsd:schema xmlns:xsd="http://www.w3.org/2001/XMLSchema" xmlns:xs="http://www.w3.org/2001/XMLSchema" xmlns:p="http://schemas.microsoft.com/office/2006/metadata/properties" xmlns:ns3="ef9fbb00-3a11-451f-a0e3-723ec126c7ed" xmlns:ns4="e3474fc8-c587-4375-aa46-28eda414bf22" targetNamespace="http://schemas.microsoft.com/office/2006/metadata/properties" ma:root="true" ma:fieldsID="4aa590b769be117cbe16d79f742626f9" ns3:_="" ns4:_="">
    <xsd:import namespace="ef9fbb00-3a11-451f-a0e3-723ec126c7ed"/>
    <xsd:import namespace="e3474fc8-c587-4375-aa46-28eda414bf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AutoTag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bb00-3a11-451f-a0e3-723ec126c7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74fc8-c587-4375-aa46-28eda414b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474fc8-c587-4375-aa46-28eda414bf22" xsi:nil="true"/>
  </documentManagement>
</p:properties>
</file>

<file path=customXml/itemProps1.xml><?xml version="1.0" encoding="utf-8"?>
<ds:datastoreItem xmlns:ds="http://schemas.openxmlformats.org/officeDocument/2006/customXml" ds:itemID="{93ED9EF5-CF86-4AC8-B414-1A03C4613B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6F1997-58C0-48A7-8DE7-DA983B7E29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bb00-3a11-451f-a0e3-723ec126c7ed"/>
    <ds:schemaRef ds:uri="e3474fc8-c587-4375-aa46-28eda414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47383A-52EE-4670-BBCF-32741AFB336D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purl.org/dc/terms/"/>
    <ds:schemaRef ds:uri="e3474fc8-c587-4375-aa46-28eda414bf22"/>
    <ds:schemaRef ds:uri="http://schemas.microsoft.com/office/infopath/2007/PartnerControls"/>
    <ds:schemaRef ds:uri="http://schemas.openxmlformats.org/package/2006/metadata/core-properties"/>
    <ds:schemaRef ds:uri="ef9fbb00-3a11-451f-a0e3-723ec126c7e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784</TotalTime>
  <Words>668</Words>
  <Application>Microsoft Office PowerPoint</Application>
  <PresentationFormat>Widescreen</PresentationFormat>
  <Paragraphs>49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#9Slide05 Phobia</vt:lpstr>
      <vt:lpstr>iCiel Pony</vt:lpstr>
      <vt:lpstr>LNTH-LuoLuoNotangYuanTi 1</vt:lpstr>
      <vt:lpstr>MTD Summer Show</vt:lpstr>
      <vt:lpstr>UTM Mother</vt:lpstr>
      <vt:lpstr>Aptos</vt:lpstr>
      <vt:lpstr>Aptos Display</vt:lpstr>
      <vt:lpstr>Arial</vt:lpstr>
      <vt:lpstr>Calibri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17</cp:revision>
  <dcterms:created xsi:type="dcterms:W3CDTF">2023-07-30T15:19:28Z</dcterms:created>
  <dcterms:modified xsi:type="dcterms:W3CDTF">2024-10-15T14:32:47Z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0x01010087B142D96DF8BD4187C0BD8915B76B44</vt:lpwstr>
  </property>
</Properties>
</file>