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7" r:id="rId4"/>
    <p:sldMasterId id="2147483710" r:id="rId5"/>
    <p:sldMasterId id="2147483723" r:id="rId6"/>
    <p:sldMasterId id="2147483748" r:id="rId7"/>
  </p:sldMasterIdLst>
  <p:notesMasterIdLst>
    <p:notesMasterId r:id="rId17"/>
  </p:notesMasterIdLst>
  <p:sldIdLst>
    <p:sldId id="297" r:id="rId8"/>
    <p:sldId id="298" r:id="rId9"/>
    <p:sldId id="299" r:id="rId10"/>
    <p:sldId id="301" r:id="rId11"/>
    <p:sldId id="300" r:id="rId12"/>
    <p:sldId id="303" r:id="rId13"/>
    <p:sldId id="293" r:id="rId14"/>
    <p:sldId id="292" r:id="rId15"/>
    <p:sldId id="304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3300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/>
  </p:normalViewPr>
  <p:slideViewPr>
    <p:cSldViewPr showGuides="1"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EB502-D07D-4A10-AA0D-72639D9FAF93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47A46-1853-4941-8DF0-79DE766D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16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59" descr="artplus_nature_naturalcity38_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5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13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6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9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2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39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90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0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87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59" descr="artplus_nature_naturalcity38_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35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28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77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26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4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37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52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48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29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60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74DF0-BEC7-4CD3-9604-211D1E212E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5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2CCEB-1FCF-47E7-B8B0-F9EBFD9B2E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11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7216B-079A-4513-A6E1-BD4B36DB29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7EF87-8A56-41AE-9C2A-C7798BC059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31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D289B-E7C6-4F29-9241-CA7FBA521A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0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6BDC-06A7-4E0D-9562-B0131CC30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98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C2E07-1665-46E0-87CE-DB05841E0B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82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A83BF-1AD5-4587-9E63-7EBDB4133F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52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CC6B7-9AC8-4466-AE75-DB7F5B2B09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28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439F8-B80C-4092-9C8B-584A2952C2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7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DB8C2-1FB7-40B7-ABC6-F2FA4E04DC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56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DCBF1D-6F8C-464E-B0AE-2359FBBA22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23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288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79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9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58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51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56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99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83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26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05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37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1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90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2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30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61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47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4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659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31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0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991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952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244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10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933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67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08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14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11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7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955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0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165"/>
          <p:cNvGrpSpPr/>
          <p:nvPr userDrawn="1"/>
        </p:nvGrpSpPr>
        <p:grpSpPr bwMode="auto">
          <a:xfrm>
            <a:off x="0" y="-32529"/>
            <a:ext cx="9144000" cy="579344"/>
            <a:chOff x="0" y="0"/>
            <a:chExt cx="5760" cy="846"/>
          </a:xfrm>
        </p:grpSpPr>
        <p:pic>
          <p:nvPicPr>
            <p:cNvPr id="8" name="Picture 149" descr="4_1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8"/>
            <a:stretch>
              <a:fillRect/>
            </a:stretch>
          </p:blipFill>
          <p:spPr bwMode="auto">
            <a:xfrm>
              <a:off x="0" y="30"/>
              <a:ext cx="5760" cy="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3" descr="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58" descr="12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59" descr="artplus_nature_naturalcity38_e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6"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4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9AE6AD-61FB-4F78-8800-7F7F9E8D9A2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32AD98-9A68-4500-AE3D-0152508998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165"/>
          <p:cNvGrpSpPr/>
          <p:nvPr userDrawn="1"/>
        </p:nvGrpSpPr>
        <p:grpSpPr bwMode="auto">
          <a:xfrm>
            <a:off x="0" y="-32529"/>
            <a:ext cx="9144000" cy="579344"/>
            <a:chOff x="0" y="0"/>
            <a:chExt cx="5760" cy="846"/>
          </a:xfrm>
        </p:grpSpPr>
        <p:pic>
          <p:nvPicPr>
            <p:cNvPr id="8" name="Picture 149" descr="4_1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8"/>
            <a:stretch>
              <a:fillRect/>
            </a:stretch>
          </p:blipFill>
          <p:spPr bwMode="auto">
            <a:xfrm>
              <a:off x="0" y="30"/>
              <a:ext cx="5760" cy="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3" descr="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58" descr="12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59" descr="artplus_nature_naturalcity38_e"/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6"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7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2C607B-C294-4F09-89F6-350EE91A6605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10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0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A0DB2DC-4C9A-4742-B13C-FB6460FD3503}" type="slidenum">
              <a:rPr lang="en-US" dirty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C22BA1C-D018-44E3-B5AE-FFC6C2AC57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47558E3-7955-4C54-87C7-698CF6CE79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08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10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0" y="457212"/>
            <a:ext cx="4045389" cy="586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FBF9A6-7B85-46BE-AE91-2E0B07C2B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" t="1251" r="7216" b="1805"/>
          <a:stretch/>
        </p:blipFill>
        <p:spPr>
          <a:xfrm>
            <a:off x="4601431" y="457212"/>
            <a:ext cx="4114799" cy="58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532499"/>
            <a:ext cx="9372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, 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  2 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 10 </a:t>
            </a: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 2025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HP001 4 hàng" pitchFamily="34" charset="0"/>
              </a:rPr>
              <a:t>Toán</a:t>
            </a:r>
            <a:r>
              <a:rPr lang="en-US" sz="36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61751"/>
            <a:ext cx="3429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28700" y="2667000"/>
            <a:ext cx="6934200" cy="35814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26" y="2872951"/>
            <a:ext cx="9572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03" y="2872951"/>
            <a:ext cx="959644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08" y="2872950"/>
            <a:ext cx="959644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3" y="4800600"/>
            <a:ext cx="914401" cy="1158454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120" y="4724400"/>
            <a:ext cx="914400" cy="11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07" y="4724400"/>
            <a:ext cx="914400" cy="11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914400" cy="11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914400" cy="11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75254" y="4181732"/>
            <a:ext cx="0" cy="60960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4093954"/>
            <a:ext cx="139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4029081"/>
            <a:ext cx="139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10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57" y="740500"/>
            <a:ext cx="762000" cy="77449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70" y="740500"/>
            <a:ext cx="685800" cy="77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740494"/>
            <a:ext cx="762000" cy="7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91" y="741086"/>
            <a:ext cx="762000" cy="77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76" y="754322"/>
            <a:ext cx="762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58" y="1981200"/>
            <a:ext cx="714632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85" y="4148278"/>
            <a:ext cx="902502" cy="880922"/>
          </a:xfrm>
          <a:prstGeom prst="rect">
            <a:avLst/>
          </a:prstGeom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70" y="4148282"/>
            <a:ext cx="991006" cy="88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1" y="4148283"/>
            <a:ext cx="970087" cy="87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4148278"/>
            <a:ext cx="969962" cy="88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112741"/>
            <a:ext cx="9699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6" y="5562606"/>
            <a:ext cx="938483" cy="907915"/>
          </a:xfrm>
          <a:prstGeom prst="rect">
            <a:avLst/>
          </a:prstGeom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9" y="5562600"/>
            <a:ext cx="991006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0" y="5562600"/>
            <a:ext cx="97008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066800" y="457200"/>
            <a:ext cx="6934200" cy="2819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19200" y="3810000"/>
            <a:ext cx="6934200" cy="28956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572597"/>
            <a:ext cx="9699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9" y="5562600"/>
            <a:ext cx="9699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>
            <a:stCxn id="3" idx="2"/>
            <a:endCxn id="2" idx="0"/>
          </p:cNvCxnSpPr>
          <p:nvPr/>
        </p:nvCxnSpPr>
        <p:spPr>
          <a:xfrm flipH="1">
            <a:off x="2185873" y="1514986"/>
            <a:ext cx="23684" cy="466215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284883" y="5029200"/>
            <a:ext cx="8253" cy="502508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70" y="4889929"/>
            <a:ext cx="285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889929"/>
            <a:ext cx="285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80" y="4867275"/>
            <a:ext cx="285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13" y="4889929"/>
            <a:ext cx="2857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06480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2133600" y="152405"/>
            <a:ext cx="4724400" cy="2062103"/>
          </a:xfrm>
          <a:prstGeom prst="rect">
            <a:avLst/>
          </a:prstGeom>
          <a:noFill/>
          <a:ln w="1270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BBE0E3"/>
              </a:buClr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  <a:p>
            <a:pPr>
              <a:spcBef>
                <a:spcPct val="50000"/>
              </a:spcBef>
              <a:buClr>
                <a:srgbClr val="BBE0E3"/>
              </a:buClr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HƠN, DẤU &lt;</a:t>
            </a:r>
          </a:p>
          <a:p>
            <a:pPr>
              <a:spcBef>
                <a:spcPct val="50000"/>
              </a:spcBef>
              <a:buClr>
                <a:srgbClr val="BBE0E3"/>
              </a:buClr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" y="2743200"/>
            <a:ext cx="7467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19200" y="5791200"/>
            <a:ext cx="457200" cy="533400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01" y="5759070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3" y="5764219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4" y="5759063"/>
            <a:ext cx="533399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3" y="5759068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3" y="5759066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5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6663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3962410"/>
            <a:ext cx="2971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bốn </a:t>
            </a:r>
            <a:r>
              <a:rPr sz="2800" b="1" dirty="0">
                <a:solidFill>
                  <a:srgbClr val="FF0000"/>
                </a:solidFill>
              </a:rPr>
              <a:t>lớn hơn </a:t>
            </a:r>
            <a:r>
              <a:rPr sz="2800" dirty="0">
                <a:solidFill>
                  <a:srgbClr val="000000"/>
                </a:solidFill>
              </a:rPr>
              <a:t>một 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1677194" y="4953799"/>
            <a:ext cx="2895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648994" y="5028411"/>
            <a:ext cx="2895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4876810"/>
            <a:ext cx="2133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dấu lớn hơn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86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7063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0400" y="3962410"/>
            <a:ext cx="2971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hai </a:t>
            </a:r>
            <a:r>
              <a:rPr sz="2800" b="1" dirty="0">
                <a:solidFill>
                  <a:srgbClr val="FF0000"/>
                </a:solidFill>
              </a:rPr>
              <a:t>bé hơn </a:t>
            </a:r>
            <a:r>
              <a:rPr sz="2800" dirty="0">
                <a:solidFill>
                  <a:srgbClr val="000000"/>
                </a:solidFill>
              </a:rPr>
              <a:t>năm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62400" y="4886335"/>
            <a:ext cx="2133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dấu lớn hơn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04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72400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08863" y="3505207"/>
            <a:ext cx="38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3200" y="396241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ba </a:t>
            </a:r>
            <a:r>
              <a:rPr sz="2800" b="1" dirty="0">
                <a:solidFill>
                  <a:srgbClr val="FF0000"/>
                </a:solidFill>
              </a:rPr>
              <a:t>bằng</a:t>
            </a:r>
            <a:r>
              <a:rPr sz="2800" b="1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ba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4876810"/>
            <a:ext cx="1676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00"/>
                </a:solidFill>
              </a:rPr>
              <a:t>dấu bằng</a:t>
            </a:r>
          </a:p>
        </p:txBody>
      </p:sp>
      <p:pic>
        <p:nvPicPr>
          <p:cNvPr id="4118" name="Picture 25" descr="C:\Users\Admin\Downloads\Screenshot_2020-08-15 CloudBook.png"/>
          <p:cNvPicPr>
            <a:picLocks noChangeAspect="1"/>
          </p:cNvPicPr>
          <p:nvPr/>
        </p:nvPicPr>
        <p:blipFill>
          <a:blip r:embed="rId2"/>
          <a:srcRect b="36386"/>
          <a:stretch>
            <a:fillRect/>
          </a:stretch>
        </p:blipFill>
        <p:spPr>
          <a:xfrm>
            <a:off x="533400" y="152404"/>
            <a:ext cx="7467600" cy="31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1" y="2689444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2712422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3" y="2689444"/>
            <a:ext cx="5572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2689443"/>
            <a:ext cx="545306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716219"/>
            <a:ext cx="5334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3" y="2716218"/>
            <a:ext cx="4810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14400" y="2729705"/>
            <a:ext cx="5715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74106" y="2702724"/>
            <a:ext cx="457200" cy="560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0403" y="2702718"/>
            <a:ext cx="633413" cy="5471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60107" y="2689443"/>
            <a:ext cx="571500" cy="5412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68074" y="2708545"/>
            <a:ext cx="381000" cy="5221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62802" y="2689437"/>
            <a:ext cx="436563" cy="5603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0" y="4800604"/>
            <a:ext cx="804219" cy="857322"/>
          </a:xfrm>
          <a:prstGeom prst="rect">
            <a:avLst/>
          </a:prstGeom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80645" y="4721234"/>
            <a:ext cx="8048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71" y="4703694"/>
            <a:ext cx="871611" cy="8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3886200" cy="1173162"/>
          </a:xfrm>
        </p:spPr>
        <p:txBody>
          <a:bodyPr>
            <a:noAutofit/>
          </a:bodyPr>
          <a:lstStyle/>
          <a:p>
            <a:br>
              <a:rPr lang="en-US" sz="3200" i="1" u="sng" dirty="0"/>
            </a:br>
            <a:r>
              <a:rPr lang="en-US" b="1" i="1" dirty="0" err="1">
                <a:solidFill>
                  <a:srgbClr val="FF0000"/>
                </a:solidFill>
              </a:rPr>
              <a:t>Thư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giãn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br>
              <a:rPr lang="en-US" b="1" i="1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6" name="CloudBook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71600"/>
            <a:ext cx="8610600" cy="4830763"/>
          </a:xfrm>
        </p:spPr>
      </p:pic>
    </p:spTree>
    <p:extLst>
      <p:ext uri="{BB962C8B-B14F-4D97-AF65-F5344CB8AC3E}">
        <p14:creationId xmlns:p14="http://schemas.microsoft.com/office/powerpoint/2010/main" val="10473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22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65" y="762000"/>
            <a:ext cx="7699375" cy="502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600200" y="5016843"/>
            <a:ext cx="3048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5016843"/>
            <a:ext cx="457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00400" y="4648200"/>
            <a:ext cx="8223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730216"/>
            <a:ext cx="8223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0" y="4864443"/>
            <a:ext cx="457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:\Users\Admin\Downloads\Screenshot_2020-08-15 CloudBook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4"/>
            <a:ext cx="8305800" cy="50291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24000" y="4909751"/>
            <a:ext cx="381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" panose="020B0604020202020204" pitchFamily="34" charset="0"/>
              </a:rPr>
              <a:t>&lt;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914400" y="2743200"/>
            <a:ext cx="1143000" cy="5334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31" y="3544336"/>
            <a:ext cx="66754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800600"/>
            <a:ext cx="8175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00600"/>
            <a:ext cx="8223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51" y="914400"/>
            <a:ext cx="8686800" cy="579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/>
              </a:rPr>
              <a:t>I. YÊU CẦU CẦN ĐẠT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/>
              </a:rPr>
              <a:t>-</a:t>
            </a:r>
            <a:r>
              <a:rPr lang="vi-VN" sz="2400" dirty="0">
                <a:solidFill>
                  <a:schemeClr val="tx1"/>
                </a:solidFill>
                <a:latin typeface="Times New Roman"/>
              </a:rPr>
              <a:t>Biết so sánh số lượng; biết sử dụng các từ </a:t>
            </a:r>
            <a:r>
              <a:rPr lang="vi-VN" sz="2400" i="1" dirty="0">
                <a:solidFill>
                  <a:schemeClr val="tx1"/>
                </a:solidFill>
                <a:latin typeface="Times New Roman"/>
              </a:rPr>
              <a:t>(lớn hơn, bé hơn, bằng nhau)</a:t>
            </a:r>
            <a:r>
              <a:rPr lang="vi-VN" sz="2400" dirty="0">
                <a:solidFill>
                  <a:schemeClr val="tx1"/>
                </a:solidFill>
                <a:latin typeface="Times New Roman"/>
              </a:rPr>
              <a:t> và các dấu (&gt;, &lt;, =) để so sánh các số.</a:t>
            </a:r>
            <a:endParaRPr lang="vi-VN" sz="2400" dirty="0">
              <a:solidFill>
                <a:schemeClr val="tx1"/>
              </a:solidFill>
              <a:latin typeface="Calibri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/>
              </a:rPr>
              <a:t>- Thực hành sử dụng các dấu (&gt;, &lt;, =) để so sánh các số trong phạm vi 5.</a:t>
            </a:r>
            <a:endParaRPr lang="vi-VN" sz="2400" dirty="0">
              <a:solidFill>
                <a:schemeClr val="tx1"/>
              </a:solidFill>
              <a:latin typeface="Calibri"/>
            </a:endParaRPr>
          </a:p>
          <a:p>
            <a:pPr lvl="0"/>
            <a:r>
              <a:rPr lang="vi-VN" sz="2400" dirty="0">
                <a:solidFill>
                  <a:schemeClr val="tx1"/>
                </a:solidFill>
                <a:latin typeface="Times New Roman"/>
                <a:ea typeface="SimSun"/>
              </a:rPr>
              <a:t>- </a:t>
            </a:r>
            <a:r>
              <a:rPr lang="vi-VN" sz="2400" b="1" dirty="0">
                <a:solidFill>
                  <a:schemeClr val="tx1"/>
                </a:solidFill>
                <a:latin typeface="Times New Roman"/>
                <a:ea typeface="SimSun"/>
              </a:rPr>
              <a:t>P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ea typeface="SimSun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SimSun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Chăm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Đức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hăng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say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</a:rPr>
              <a:t>việc</a:t>
            </a:r>
            <a:endParaRPr lang="vi-VN" sz="2400" dirty="0">
              <a:solidFill>
                <a:srgbClr val="000000"/>
              </a:solidFill>
              <a:latin typeface="Calibri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NL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II. CHUẨN BỊ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-GV: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tử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-HS: SGK, VBT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III. CÁC HOẠT ĐỘNG DẠY HỌC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1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52400"/>
            <a:ext cx="6781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LỚN HƠN, DẤU &gt;; BÉ HƠN DẤU ,&lt; ; BẰNG NHAU , DẤU =</a:t>
            </a:r>
          </a:p>
        </p:txBody>
      </p:sp>
    </p:spTree>
    <p:extLst>
      <p:ext uri="{BB962C8B-B14F-4D97-AF65-F5344CB8AC3E}">
        <p14:creationId xmlns:p14="http://schemas.microsoft.com/office/powerpoint/2010/main" val="58776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203</Words>
  <Application>Microsoft Office PowerPoint</Application>
  <PresentationFormat>On-screen Show (4:3)</PresentationFormat>
  <Paragraphs>41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1_Default Design</vt:lpstr>
      <vt:lpstr>Office Theme</vt:lpstr>
      <vt:lpstr>1_Office Theme</vt:lpstr>
      <vt:lpstr>11_Default Design</vt:lpstr>
      <vt:lpstr>2_Default Design</vt:lpstr>
      <vt:lpstr>3_Default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Thư giãn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User</cp:lastModifiedBy>
  <cp:revision>177</cp:revision>
  <dcterms:created xsi:type="dcterms:W3CDTF">2002-01-01T10:07:00Z</dcterms:created>
  <dcterms:modified xsi:type="dcterms:W3CDTF">2025-09-30T08:25:09Z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2AB8FDE3F89840609042E000BE7CEB5A</vt:lpwstr>
  </property>
  <property fmtid="{D5CDD505-2E9C-101B-9397-08002B2CF9AE}" pid="3" name="KSOProductBuildVer">
    <vt:lpwstr>1033-11.2.0.10323</vt:lpwstr>
  </property>
</Properties>
</file>