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83" r:id="rId2"/>
  </p:sldMasterIdLst>
  <p:notesMasterIdLst>
    <p:notesMasterId r:id="rId15"/>
  </p:notesMasterIdLst>
  <p:sldIdLst>
    <p:sldId id="324" r:id="rId3"/>
    <p:sldId id="322" r:id="rId4"/>
    <p:sldId id="331" r:id="rId5"/>
    <p:sldId id="332" r:id="rId6"/>
    <p:sldId id="329" r:id="rId7"/>
    <p:sldId id="285" r:id="rId8"/>
    <p:sldId id="333" r:id="rId9"/>
    <p:sldId id="334" r:id="rId10"/>
    <p:sldId id="336" r:id="rId11"/>
    <p:sldId id="337" r:id="rId12"/>
    <p:sldId id="335" r:id="rId13"/>
    <p:sldId id="32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70" d="100"/>
          <a:sy n="70" d="100"/>
        </p:scale>
        <p:origin x="-48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10866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43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5</a:t>
            </a:fld>
            <a:endParaRPr lang="en-US"/>
          </a:p>
        </p:txBody>
      </p:sp>
    </p:spTree>
    <p:extLst>
      <p:ext uri="{BB962C8B-B14F-4D97-AF65-F5344CB8AC3E}">
        <p14:creationId xmlns:p14="http://schemas.microsoft.com/office/powerpoint/2010/main" val="23069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80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08203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CF2E77-4E87-4338-A6B2-93E833A84A3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6862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CF2E77-4E87-4338-A6B2-93E833A84A3C}"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22430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CF2E77-4E87-4338-A6B2-93E833A84A3C}"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59100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1CF2E77-4E87-4338-A6B2-93E833A84A3C}" type="datetimeFigureOut">
              <a:rPr lang="en-US" smtClean="0"/>
              <a:t>9/8/2022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7873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1CF2E77-4E87-4338-A6B2-93E833A84A3C}" type="datetimeFigureOut">
              <a:rPr lang="en-US" smtClean="0"/>
              <a:t>9/8/2022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1979255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1565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35627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01092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9196EC2F-0988-4314-AD4B-24FF16D7B45E}" type="datetime1">
              <a:rPr lang="en-US" altLang="zh-CN" smtClean="0">
                <a:solidFill>
                  <a:prstClr val="black">
                    <a:tint val="75000"/>
                  </a:prstClr>
                </a:solidFill>
              </a:rPr>
              <a:t>9/8/2022</a:t>
            </a:fld>
            <a:endParaRPr lang="en-US" dirty="0">
              <a:solidFill>
                <a:prstClr val="black">
                  <a:tint val="75000"/>
                </a:prstClr>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9441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25144" y="2715383"/>
            <a:ext cx="6941712"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00B050"/>
                </a:solidFill>
                <a:latin typeface="UTM Avo" panose="02040603050506020204" pitchFamily="18" charset="0"/>
                <a:cs typeface="+mn-cs"/>
              </a:rPr>
              <a:t>CHÀO MỪNG CÁC CON</a:t>
            </a:r>
          </a:p>
          <a:p>
            <a:pPr algn="ctr" fontAlgn="auto">
              <a:spcBef>
                <a:spcPts val="0"/>
              </a:spcBef>
              <a:spcAft>
                <a:spcPts val="0"/>
              </a:spcAft>
              <a:defRPr/>
            </a:pPr>
            <a:r>
              <a:rPr lang="vi-VN" sz="5400" b="1" dirty="0">
                <a:ln/>
                <a:solidFill>
                  <a:srgbClr val="00B050"/>
                </a:solidFill>
                <a:latin typeface="UTM Avo" panose="02040603050506020204" pitchFamily="18" charset="0"/>
                <a:cs typeface="+mn-cs"/>
              </a:rPr>
              <a:t>ĐẾN VỚI TIẾT HỌC</a:t>
            </a:r>
            <a:endParaRPr lang="en-US" sz="5400" b="1" dirty="0">
              <a:ln/>
              <a:solidFill>
                <a:srgbClr val="00B050"/>
              </a:solidFill>
              <a:latin typeface="UTM Avo" panose="02040603050506020204" pitchFamily="18" charset="0"/>
              <a:cs typeface="+mn-cs"/>
            </a:endParaRPr>
          </a:p>
        </p:txBody>
      </p:sp>
    </p:spTree>
    <p:extLst>
      <p:ext uri="{BB962C8B-B14F-4D97-AF65-F5344CB8AC3E}">
        <p14:creationId xmlns:p14="http://schemas.microsoft.com/office/powerpoint/2010/main" val="253582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1641B92-F551-477E-A844-CEA5897E526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10</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D693C0C1-79B1-4A61-8782-3FDA8EE678DB}"/>
              </a:ext>
            </a:extLst>
          </p:cNvPr>
          <p:cNvSpPr txBox="1"/>
          <p:nvPr/>
        </p:nvSpPr>
        <p:spPr>
          <a:xfrm>
            <a:off x="1684849" y="1643743"/>
            <a:ext cx="8223426"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smtClean="0">
                <a:latin typeface="Cambria" panose="02040503050406030204" pitchFamily="18" charset="0"/>
                <a:ea typeface="Cambria" panose="02040503050406030204" pitchFamily="18" charset="0"/>
              </a:rPr>
              <a:t>Tên truyện: Cậu bé và bó củi</a:t>
            </a:r>
          </a:p>
          <a:p>
            <a:r>
              <a:rPr lang="en-US" sz="2800" smtClean="0">
                <a:latin typeface="Cambria" panose="02040503050406030204" pitchFamily="18" charset="0"/>
                <a:ea typeface="Cambria" panose="02040503050406030204" pitchFamily="18" charset="0"/>
              </a:rPr>
              <a:t>Tác giả: Truyện cổ tích</a:t>
            </a:r>
          </a:p>
          <a:p>
            <a:r>
              <a:rPr lang="en-US" sz="2800" smtClean="0">
                <a:latin typeface="Cambria" panose="02040503050406030204" pitchFamily="18" charset="0"/>
                <a:ea typeface="Cambria" panose="02040503050406030204" pitchFamily="18" charset="0"/>
              </a:rPr>
              <a:t>Nhân vật: Cậu bé</a:t>
            </a:r>
            <a:endParaRPr lang="vi-VN" sz="2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25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239BE5D-A4D9-4DEB-BFCE-FFE101A0CD0D}"/>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11</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xmlns="" id="{45C2A460-0337-4563-B766-CC2E994639A4}"/>
              </a:ext>
            </a:extLst>
          </p:cNvPr>
          <p:cNvPicPr>
            <a:picLocks noChangeAspect="1"/>
          </p:cNvPicPr>
          <p:nvPr/>
        </p:nvPicPr>
        <p:blipFill>
          <a:blip r:embed="rId2"/>
          <a:stretch>
            <a:fillRect/>
          </a:stretch>
        </p:blipFill>
        <p:spPr>
          <a:xfrm>
            <a:off x="1342361" y="51916"/>
            <a:ext cx="9507277" cy="6754168"/>
          </a:xfrm>
          <a:prstGeom prst="rect">
            <a:avLst/>
          </a:prstGeom>
        </p:spPr>
      </p:pic>
    </p:spTree>
    <p:extLst>
      <p:ext uri="{BB962C8B-B14F-4D97-AF65-F5344CB8AC3E}">
        <p14:creationId xmlns:p14="http://schemas.microsoft.com/office/powerpoint/2010/main" val="22757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9"/>
          <p:cNvSpPr txBox="1">
            <a:spLocks noChangeArrowheads="1"/>
          </p:cNvSpPr>
          <p:nvPr/>
        </p:nvSpPr>
        <p:spPr bwMode="auto">
          <a:xfrm>
            <a:off x="3740150" y="3973513"/>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a:solidFill>
                  <a:schemeClr val="bg1"/>
                </a:solidFill>
                <a:latin typeface="UTM Avo"/>
              </a:rPr>
              <a:t>HẸN GẶP LẠI</a:t>
            </a:r>
          </a:p>
        </p:txBody>
      </p:sp>
    </p:spTree>
    <p:extLst>
      <p:ext uri="{BB962C8B-B14F-4D97-AF65-F5344CB8AC3E}">
        <p14:creationId xmlns:p14="http://schemas.microsoft.com/office/powerpoint/2010/main" val="4079835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xmlns="" id="{12C3A1E5-4CD9-4374-9F5D-2848BA39B830}"/>
              </a:ext>
            </a:extLst>
          </p:cNvPr>
          <p:cNvGrpSpPr/>
          <p:nvPr/>
        </p:nvGrpSpPr>
        <p:grpSpPr>
          <a:xfrm>
            <a:off x="-226083" y="589889"/>
            <a:ext cx="11441759" cy="5883467"/>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xmlns=""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xmlns=""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xmlns=""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xmlns=""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xmlns=""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xmlns=""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xmlns=""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xmlns=""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3562318" y="2182622"/>
            <a:ext cx="5864283" cy="1546567"/>
          </a:xfrm>
          <a:prstGeom prst="rect">
            <a:avLst/>
          </a:prstGeom>
          <a:noFill/>
        </p:spPr>
        <p:txBody>
          <a:bodyPr wrap="square" lIns="68571" tIns="34285" rIns="68571" bIns="34285" rtlCol="0">
            <a:spAutoFit/>
          </a:bodyPr>
          <a:lstStyle/>
          <a:p>
            <a:pPr algn="ctr"/>
            <a:r>
              <a:rPr lang="en-US" sz="3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THỜI GIAN BIỂU</a:t>
            </a:r>
          </a:p>
          <a:p>
            <a:pPr algn="ctr"/>
            <a:r>
              <a:rPr lang="en-US" sz="3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 NÓI, VIẾT LỜI TỰ GIỚI THIỆU</a:t>
            </a:r>
          </a:p>
          <a:p>
            <a:pPr algn="ctr"/>
            <a:r>
              <a:rPr lang="en-US" sz="3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ĐỌC MỘT TRUYỆN VỀ TRẺ EM </a:t>
            </a:r>
          </a:p>
        </p:txBody>
      </p:sp>
      <p:pic>
        <p:nvPicPr>
          <p:cNvPr id="13" name="1">
            <a:extLst>
              <a:ext uri="{FF2B5EF4-FFF2-40B4-BE49-F238E27FC236}">
                <a16:creationId xmlns:a16="http://schemas.microsoft.com/office/drawing/2014/main" xmlns=""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9428"/>
            <a:ext cx="4355558" cy="2651501"/>
          </a:xfrm>
          <a:prstGeom prst="rect">
            <a:avLst/>
          </a:prstGeom>
        </p:spPr>
      </p:pic>
    </p:spTree>
    <p:extLst>
      <p:ext uri="{BB962C8B-B14F-4D97-AF65-F5344CB8AC3E}">
        <p14:creationId xmlns:p14="http://schemas.microsoft.com/office/powerpoint/2010/main" val="87133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750"/>
                                        <p:tgtEl>
                                          <p:spTgt spid="1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75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childTnLst>
                                </p:cTn>
                              </p:par>
                              <p:par>
                                <p:cTn id="25" presetID="2" presetClass="entr" presetSubtype="8" fill="hold" nodeType="withEffect">
                                  <p:stCondLst>
                                    <p:cond delay="25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750" fill="hold"/>
                                        <p:tgtEl>
                                          <p:spTgt spid="23"/>
                                        </p:tgtEl>
                                        <p:attrNameLst>
                                          <p:attrName>ppt_x</p:attrName>
                                        </p:attrNameLst>
                                      </p:cBhvr>
                                      <p:tavLst>
                                        <p:tav tm="0">
                                          <p:val>
                                            <p:strVal val="0-#ppt_w/2"/>
                                          </p:val>
                                        </p:tav>
                                        <p:tav tm="100000">
                                          <p:val>
                                            <p:strVal val="#ppt_x"/>
                                          </p:val>
                                        </p:tav>
                                      </p:tavLst>
                                    </p:anim>
                                    <p:anim calcmode="lin" valueType="num">
                                      <p:cBhvr additive="base">
                                        <p:cTn id="37" dur="75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750" fill="hold"/>
                                        <p:tgtEl>
                                          <p:spTgt spid="22"/>
                                        </p:tgtEl>
                                        <p:attrNameLst>
                                          <p:attrName>ppt_x</p:attrName>
                                        </p:attrNameLst>
                                      </p:cBhvr>
                                      <p:tavLst>
                                        <p:tav tm="0">
                                          <p:val>
                                            <p:strVal val="1+#ppt_w/2"/>
                                          </p:val>
                                        </p:tav>
                                        <p:tav tm="100000">
                                          <p:val>
                                            <p:strVal val="#ppt_x"/>
                                          </p:val>
                                        </p:tav>
                                      </p:tavLst>
                                    </p:anim>
                                    <p:anim calcmode="lin" valueType="num">
                                      <p:cBhvr additive="base">
                                        <p:cTn id="41" dur="75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47"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2000"/>
                                        <p:tgtEl>
                                          <p:spTgt spid="34"/>
                                        </p:tgtEl>
                                      </p:cBhvr>
                                    </p:animEffect>
                                    <p:anim calcmode="lin" valueType="num">
                                      <p:cBhvr>
                                        <p:cTn id="52" dur="2000" fill="hold"/>
                                        <p:tgtEl>
                                          <p:spTgt spid="34"/>
                                        </p:tgtEl>
                                        <p:attrNameLst>
                                          <p:attrName>ppt_x</p:attrName>
                                        </p:attrNameLst>
                                      </p:cBhvr>
                                      <p:tavLst>
                                        <p:tav tm="0">
                                          <p:val>
                                            <p:strVal val="#ppt_x"/>
                                          </p:val>
                                        </p:tav>
                                        <p:tav tm="100000">
                                          <p:val>
                                            <p:strVal val="#ppt_x"/>
                                          </p:val>
                                        </p:tav>
                                      </p:tavLst>
                                    </p:anim>
                                    <p:anim calcmode="lin" valueType="num">
                                      <p:cBhvr>
                                        <p:cTn id="53" dur="20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par>
                                <p:cTn id="59" presetID="53" presetClass="entr" presetSubtype="16"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p:cTn id="61" dur="2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62" dur="2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63" dur="2000"/>
                                        <p:tgtEl>
                                          <p:spTgt spid="8">
                                            <p:txEl>
                                              <p:pRg st="1" end="1"/>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 calcmode="lin" valueType="num">
                                      <p:cBhvr>
                                        <p:cTn id="66" dur="2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67" dur="2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68" dur="2000"/>
                                        <p:tgtEl>
                                          <p:spTgt spid="8">
                                            <p:txEl>
                                              <p:pRg st="2" end="2"/>
                                            </p:txEl>
                                          </p:spTgt>
                                        </p:tgtEl>
                                      </p:cBhvr>
                                    </p:animEffect>
                                  </p:childTnLst>
                                </p:cTn>
                              </p:par>
                              <p:par>
                                <p:cTn id="69" presetID="53" presetClass="entr" presetSubtype="16" fill="hold" nodeType="withEffect">
                                  <p:stCondLst>
                                    <p:cond delay="0"/>
                                  </p:stCondLst>
                                  <p:childTnLst>
                                    <p:set>
                                      <p:cBhvr>
                                        <p:cTn id="70" dur="1" fill="hold">
                                          <p:stCondLst>
                                            <p:cond delay="0"/>
                                          </p:stCondLst>
                                        </p:cTn>
                                        <p:tgtEl>
                                          <p:spTgt spid="8">
                                            <p:txEl>
                                              <p:pRg st="0" end="0"/>
                                            </p:txEl>
                                          </p:spTgt>
                                        </p:tgtEl>
                                        <p:attrNameLst>
                                          <p:attrName>style.visibility</p:attrName>
                                        </p:attrNameLst>
                                      </p:cBhvr>
                                      <p:to>
                                        <p:strVal val="visible"/>
                                      </p:to>
                                    </p:set>
                                    <p:anim calcmode="lin" valueType="num">
                                      <p:cBhvr>
                                        <p:cTn id="71"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72"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73"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xmlns="" id="{9B40EE64-C5DF-4CA7-8981-01D913A635F4}"/>
              </a:ext>
            </a:extLst>
          </p:cNvPr>
          <p:cNvSpPr txBox="1"/>
          <p:nvPr/>
        </p:nvSpPr>
        <p:spPr>
          <a:xfrm>
            <a:off x="3840163" y="2501900"/>
            <a:ext cx="2447925" cy="434975"/>
          </a:xfrm>
          <a:prstGeom prst="rect">
            <a:avLst/>
          </a:prstGeom>
          <a:noFill/>
        </p:spPr>
        <p:txBody>
          <a:bodyPr lIns="0" tIns="0" rIns="0" bIns="0"/>
          <a:lstStyle/>
          <a:p>
            <a:pPr algn="ctr">
              <a:defRPr/>
            </a:pP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12" name="图片 2">
            <a:extLst>
              <a:ext uri="{FF2B5EF4-FFF2-40B4-BE49-F238E27FC236}">
                <a16:creationId xmlns:a16="http://schemas.microsoft.com/office/drawing/2014/main" xmlns="" id="{39AC9960-A96F-4E46-A402-E12B7344F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5542" y="214581"/>
            <a:ext cx="1694696" cy="2161906"/>
          </a:xfrm>
          <a:prstGeom prst="rect">
            <a:avLst/>
          </a:prstGeom>
        </p:spPr>
      </p:pic>
      <p:pic>
        <p:nvPicPr>
          <p:cNvPr id="13" name="Picture 12">
            <a:extLst>
              <a:ext uri="{FF2B5EF4-FFF2-40B4-BE49-F238E27FC236}">
                <a16:creationId xmlns:a16="http://schemas.microsoft.com/office/drawing/2014/main" xmlns="" id="{1DA37750-1FE1-453E-A033-5E18FDD7C5BD}"/>
              </a:ext>
            </a:extLst>
          </p:cNvPr>
          <p:cNvPicPr>
            <a:picLocks noChangeAspect="1"/>
          </p:cNvPicPr>
          <p:nvPr/>
        </p:nvPicPr>
        <p:blipFill>
          <a:blip r:embed="rId3"/>
          <a:stretch>
            <a:fillRect/>
          </a:stretch>
        </p:blipFill>
        <p:spPr>
          <a:xfrm>
            <a:off x="3381863" y="48499"/>
            <a:ext cx="6720297" cy="5341775"/>
          </a:xfrm>
          <a:prstGeom prst="rect">
            <a:avLst/>
          </a:prstGeom>
        </p:spPr>
      </p:pic>
      <p:sp>
        <p:nvSpPr>
          <p:cNvPr id="15" name="Rectangle 14">
            <a:extLst>
              <a:ext uri="{FF2B5EF4-FFF2-40B4-BE49-F238E27FC236}">
                <a16:creationId xmlns:a16="http://schemas.microsoft.com/office/drawing/2014/main" xmlns="" id="{2FDA8AD3-D665-4DEF-8925-D04DD4DC59CB}"/>
              </a:ext>
            </a:extLst>
          </p:cNvPr>
          <p:cNvSpPr/>
          <p:nvPr/>
        </p:nvSpPr>
        <p:spPr>
          <a:xfrm>
            <a:off x="3381863" y="4438552"/>
            <a:ext cx="1386085" cy="951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1">
            <a:extLst>
              <a:ext uri="{FF2B5EF4-FFF2-40B4-BE49-F238E27FC236}">
                <a16:creationId xmlns:a16="http://schemas.microsoft.com/office/drawing/2014/main" xmlns="" id="{FD0B82B5-A5C0-4C2D-82EE-A9C2D0E5C563}"/>
              </a:ext>
            </a:extLst>
          </p:cNvPr>
          <p:cNvPicPr>
            <a:picLocks noChangeAspect="1"/>
          </p:cNvPicPr>
          <p:nvPr/>
        </p:nvPicPr>
        <p:blipFill>
          <a:blip r:embed="rId4" cstate="email"/>
          <a:stretch>
            <a:fillRect/>
          </a:stretch>
        </p:blipFill>
        <p:spPr>
          <a:xfrm flipH="1">
            <a:off x="0" y="1"/>
            <a:ext cx="4355558" cy="1736300"/>
          </a:xfrm>
          <a:prstGeom prst="rect">
            <a:avLst/>
          </a:prstGeom>
        </p:spPr>
      </p:pic>
    </p:spTree>
    <p:extLst>
      <p:ext uri="{BB962C8B-B14F-4D97-AF65-F5344CB8AC3E}">
        <p14:creationId xmlns:p14="http://schemas.microsoft.com/office/powerpoint/2010/main" val="1849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39A6856-654F-4797-9ABF-9817051819A2}"/>
              </a:ext>
            </a:extLst>
          </p:cNvPr>
          <p:cNvSpPr txBox="1"/>
          <p:nvPr/>
        </p:nvSpPr>
        <p:spPr>
          <a:xfrm>
            <a:off x="941696" y="1638299"/>
            <a:ext cx="10563368"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latin typeface="Cambria" panose="02040503050406030204" pitchFamily="18" charset="0"/>
                <a:ea typeface="Cambria" panose="02040503050406030204" pitchFamily="18" charset="0"/>
              </a:rPr>
              <a:t>Bạn Đình Anh giới thiệu về họ tên, sở thích và ước mơ của bạn ấy.</a:t>
            </a:r>
            <a:endParaRPr lang="vi-VN" sz="320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6F991C06-B9DA-48B5-8B7E-DBA5473319A9}"/>
              </a:ext>
            </a:extLst>
          </p:cNvPr>
          <p:cNvSpPr txBox="1"/>
          <p:nvPr/>
        </p:nvSpPr>
        <p:spPr>
          <a:xfrm>
            <a:off x="1251857" y="4434871"/>
            <a:ext cx="8186280" cy="58477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200">
                <a:latin typeface="Cambria" panose="02040503050406030204" pitchFamily="18" charset="0"/>
                <a:ea typeface="Cambria" panose="02040503050406030204" pitchFamily="18" charset="0"/>
              </a:rPr>
              <a:t>Bạn Đình Anh giới thiệu rất ngắn gọn, dễ hiểu.</a:t>
            </a:r>
            <a:endParaRPr lang="vi-VN" sz="320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80F0C6FF-8CF2-492A-914D-907CF9FE4B18}"/>
              </a:ext>
            </a:extLst>
          </p:cNvPr>
          <p:cNvPicPr>
            <a:picLocks noChangeAspect="1"/>
          </p:cNvPicPr>
          <p:nvPr/>
        </p:nvPicPr>
        <p:blipFill>
          <a:blip r:embed="rId2"/>
          <a:stretch>
            <a:fillRect/>
          </a:stretch>
        </p:blipFill>
        <p:spPr>
          <a:xfrm>
            <a:off x="1099456" y="274502"/>
            <a:ext cx="9540119" cy="655835"/>
          </a:xfrm>
          <a:prstGeom prst="rect">
            <a:avLst/>
          </a:prstGeom>
        </p:spPr>
      </p:pic>
      <p:pic>
        <p:nvPicPr>
          <p:cNvPr id="7" name="Picture 6">
            <a:extLst>
              <a:ext uri="{FF2B5EF4-FFF2-40B4-BE49-F238E27FC236}">
                <a16:creationId xmlns:a16="http://schemas.microsoft.com/office/drawing/2014/main" xmlns="" id="{A1129E24-506B-4F07-A414-22C168D90DC1}"/>
              </a:ext>
            </a:extLst>
          </p:cNvPr>
          <p:cNvPicPr>
            <a:picLocks noChangeAspect="1"/>
          </p:cNvPicPr>
          <p:nvPr/>
        </p:nvPicPr>
        <p:blipFill>
          <a:blip r:embed="rId3"/>
          <a:stretch>
            <a:fillRect/>
          </a:stretch>
        </p:blipFill>
        <p:spPr>
          <a:xfrm>
            <a:off x="1099456" y="3176713"/>
            <a:ext cx="10602687" cy="504574"/>
          </a:xfrm>
          <a:prstGeom prst="rect">
            <a:avLst/>
          </a:prstGeom>
        </p:spPr>
      </p:pic>
    </p:spTree>
    <p:extLst>
      <p:ext uri="{BB962C8B-B14F-4D97-AF65-F5344CB8AC3E}">
        <p14:creationId xmlns:p14="http://schemas.microsoft.com/office/powerpoint/2010/main" val="251873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C3B9AC-ACA8-496B-8668-ADD8D271CC96}"/>
              </a:ext>
            </a:extLst>
          </p:cNvPr>
          <p:cNvPicPr>
            <a:picLocks noChangeAspect="1"/>
          </p:cNvPicPr>
          <p:nvPr/>
        </p:nvPicPr>
        <p:blipFill>
          <a:blip r:embed="rId3"/>
          <a:stretch>
            <a:fillRect/>
          </a:stretch>
        </p:blipFill>
        <p:spPr>
          <a:xfrm>
            <a:off x="1101014" y="66919"/>
            <a:ext cx="6687774" cy="2638959"/>
          </a:xfrm>
          <a:prstGeom prst="rect">
            <a:avLst/>
          </a:prstGeom>
        </p:spPr>
      </p:pic>
      <p:pic>
        <p:nvPicPr>
          <p:cNvPr id="5" name="Picture 4">
            <a:extLst>
              <a:ext uri="{FF2B5EF4-FFF2-40B4-BE49-F238E27FC236}">
                <a16:creationId xmlns:a16="http://schemas.microsoft.com/office/drawing/2014/main" xmlns="" id="{13C0BE75-8875-4911-9F8F-453FBEC65449}"/>
              </a:ext>
            </a:extLst>
          </p:cNvPr>
          <p:cNvPicPr>
            <a:picLocks noChangeAspect="1"/>
          </p:cNvPicPr>
          <p:nvPr/>
        </p:nvPicPr>
        <p:blipFill>
          <a:blip r:embed="rId4"/>
          <a:stretch>
            <a:fillRect/>
          </a:stretch>
        </p:blipFill>
        <p:spPr>
          <a:xfrm>
            <a:off x="1101014" y="4618893"/>
            <a:ext cx="6363476" cy="512944"/>
          </a:xfrm>
          <a:prstGeom prst="rect">
            <a:avLst/>
          </a:prstGeom>
        </p:spPr>
      </p:pic>
      <p:sp>
        <p:nvSpPr>
          <p:cNvPr id="2" name="TextBox 1">
            <a:extLst>
              <a:ext uri="{FF2B5EF4-FFF2-40B4-BE49-F238E27FC236}">
                <a16:creationId xmlns:a16="http://schemas.microsoft.com/office/drawing/2014/main" xmlns="" id="{9C2EFAC0-2319-4AA7-9372-03FAA6D32715}"/>
              </a:ext>
            </a:extLst>
          </p:cNvPr>
          <p:cNvSpPr txBox="1"/>
          <p:nvPr/>
        </p:nvSpPr>
        <p:spPr>
          <a:xfrm>
            <a:off x="573206" y="2951794"/>
            <a:ext cx="1112292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a:latin typeface="Cambria" panose="02040503050406030204" pitchFamily="18" charset="0"/>
                <a:ea typeface="Cambria" panose="02040503050406030204" pitchFamily="18" charset="0"/>
              </a:rPr>
              <a:t>Em tên là Nguyễn Ngọc Trâm Anh, tên gọi thân mật ở nhà là Suri. Sở thích của em là đọc sách, nghe nhạc và xem hoạt hình. Ước mơ của em sẽ trở thành một bác sĩ giống như ba của em.</a:t>
            </a:r>
            <a:endParaRPr lang="vi-VN"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4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6C6A22-AE45-445A-B543-809B6554ADDF}"/>
              </a:ext>
            </a:extLst>
          </p:cNvPr>
          <p:cNvPicPr>
            <a:picLocks noChangeAspect="1"/>
          </p:cNvPicPr>
          <p:nvPr/>
        </p:nvPicPr>
        <p:blipFill>
          <a:blip r:embed="rId2"/>
          <a:stretch>
            <a:fillRect/>
          </a:stretch>
        </p:blipFill>
        <p:spPr>
          <a:xfrm>
            <a:off x="0" y="369425"/>
            <a:ext cx="12192000" cy="61191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1BBCA33-BCC6-4439-9523-532B8BC7445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7</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xmlns="" id="{468CB608-CB67-4943-AC69-BFD998375D41}"/>
              </a:ext>
            </a:extLst>
          </p:cNvPr>
          <p:cNvSpPr txBox="1"/>
          <p:nvPr/>
        </p:nvSpPr>
        <p:spPr>
          <a:xfrm>
            <a:off x="3254827" y="136522"/>
            <a:ext cx="6150430" cy="584775"/>
          </a:xfrm>
          <a:prstGeom prst="rect">
            <a:avLst/>
          </a:prstGeom>
          <a:noFill/>
        </p:spPr>
        <p:txBody>
          <a:bodyPr wrap="square" rtlCol="0">
            <a:spAutoFit/>
          </a:bodyPr>
          <a:lstStyle/>
          <a:p>
            <a:r>
              <a:rPr lang="en-US" sz="3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Câu chuyện: Cậu bé và bó củi</a:t>
            </a:r>
            <a:endParaRPr lang="vi-VN" sz="3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endParaRPr>
          </a:p>
        </p:txBody>
      </p:sp>
      <p:pic>
        <p:nvPicPr>
          <p:cNvPr id="6" name="y2mate.com - Kể chuyện bé nghe Cậu bé và bó củi   Kể chuyện Bé Nghe Chuyen Co Tich Viêt Nam_1080p">
            <a:hlinkClick r:id="" action="ppaction://media"/>
            <a:extLst>
              <a:ext uri="{FF2B5EF4-FFF2-40B4-BE49-F238E27FC236}">
                <a16:creationId xmlns:a16="http://schemas.microsoft.com/office/drawing/2014/main" xmlns="" id="{FAE75C05-4AB7-4308-8F24-0A46802295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5285" y="721861"/>
            <a:ext cx="10341429" cy="5817054"/>
          </a:xfrm>
          <a:prstGeom prst="rect">
            <a:avLst/>
          </a:prstGeom>
        </p:spPr>
      </p:pic>
    </p:spTree>
    <p:extLst>
      <p:ext uri="{BB962C8B-B14F-4D97-AF65-F5344CB8AC3E}">
        <p14:creationId xmlns:p14="http://schemas.microsoft.com/office/powerpoint/2010/main" val="63635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1641B92-F551-477E-A844-CEA5897E526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8</a:t>
            </a:fld>
            <a:endParaRPr lang="en-US" dirty="0">
              <a:solidFill>
                <a:prstClr val="black">
                  <a:tint val="75000"/>
                </a:prstClr>
              </a:solidFill>
            </a:endParaRPr>
          </a:p>
        </p:txBody>
      </p:sp>
      <p:sp>
        <p:nvSpPr>
          <p:cNvPr id="2" name="Rectangle 1"/>
          <p:cNvSpPr/>
          <p:nvPr/>
        </p:nvSpPr>
        <p:spPr>
          <a:xfrm>
            <a:off x="286603" y="175621"/>
            <a:ext cx="11737075" cy="6955750"/>
          </a:xfrm>
          <a:prstGeom prst="rect">
            <a:avLst/>
          </a:prstGeom>
        </p:spPr>
        <p:txBody>
          <a:bodyPr wrap="square">
            <a:spAutoFit/>
          </a:bodyPr>
          <a:lstStyle/>
          <a:p>
            <a:pPr algn="ctr"/>
            <a:r>
              <a:rPr lang="vi-VN" sz="2800" b="1"/>
              <a:t>Cậu bé và bó củi</a:t>
            </a:r>
          </a:p>
          <a:p>
            <a:r>
              <a:rPr lang="en-US" sz="2000" smtClean="0">
                <a:latin typeface="+mj-lt"/>
              </a:rPr>
              <a:t>      </a:t>
            </a:r>
            <a:r>
              <a:rPr lang="vi-VN" sz="2000" smtClean="0">
                <a:latin typeface="+mj-lt"/>
              </a:rPr>
              <a:t>Chuyện </a:t>
            </a:r>
            <a:r>
              <a:rPr lang="vi-VN" sz="2000">
                <a:latin typeface="+mj-lt"/>
              </a:rPr>
              <a:t>kể rằng có một cậu bé con trai người tiều phu, nhà ở gần khu rừng già. Một ngày nọ, nhà hết củi đun, mẹ bảo cậu vào rừng nhặt ít củi về cho mẹ.</a:t>
            </a:r>
          </a:p>
          <a:p>
            <a:r>
              <a:rPr lang="en-US" sz="2000" smtClean="0">
                <a:latin typeface="+mj-lt"/>
              </a:rPr>
              <a:t>     </a:t>
            </a:r>
            <a:r>
              <a:rPr lang="vi-VN" sz="2000" smtClean="0">
                <a:latin typeface="+mj-lt"/>
              </a:rPr>
              <a:t>Cậu </a:t>
            </a:r>
            <a:r>
              <a:rPr lang="vi-VN" sz="2000">
                <a:latin typeface="+mj-lt"/>
              </a:rPr>
              <a:t>bé định vào rừng một lát sẽ về ngay nên không mang theo nước uống hay thức ăn gì cả. Cậu chỉ xách theo một sợi dây thừng để buộc bó củi rồi vội vã đi vào rừng.</a:t>
            </a:r>
          </a:p>
          <a:p>
            <a:r>
              <a:rPr lang="en-US" sz="2000" smtClean="0">
                <a:latin typeface="+mj-lt"/>
              </a:rPr>
              <a:t>     </a:t>
            </a:r>
            <a:r>
              <a:rPr lang="vi-VN" sz="2000" smtClean="0">
                <a:latin typeface="+mj-lt"/>
              </a:rPr>
              <a:t>Cậu </a:t>
            </a:r>
            <a:r>
              <a:rPr lang="vi-VN" sz="2000">
                <a:latin typeface="+mj-lt"/>
              </a:rPr>
              <a:t>bé nghĩ là trong rừng lúc nào cũng có sẵn nhiều cành khô, nhưng không ngờ thời gian ấy cành khô lại rất khó tìm. Cậu đi cả buổi sáng mà chỉ nhặt được một ít củi. Cậu tiếp tục đi sâu vào rừng.</a:t>
            </a:r>
          </a:p>
          <a:p>
            <a:r>
              <a:rPr lang="en-US" sz="2000" smtClean="0">
                <a:latin typeface="+mj-lt"/>
              </a:rPr>
              <a:t>     </a:t>
            </a:r>
            <a:r>
              <a:rPr lang="vi-VN" sz="2000" smtClean="0">
                <a:latin typeface="+mj-lt"/>
              </a:rPr>
              <a:t>Được </a:t>
            </a:r>
            <a:r>
              <a:rPr lang="vi-VN" sz="2000">
                <a:latin typeface="+mj-lt"/>
              </a:rPr>
              <a:t>một quãng, cậu thấy một người đàn ông có vẻ rất đói đang ngồi dưới gốc cây. Do không mang theo thức ăn nên cậu không có cách nào giúp được người đàn ông nọ. Dù ái ngại, cậu đành đi tiếp.</a:t>
            </a:r>
          </a:p>
          <a:p>
            <a:r>
              <a:rPr lang="en-US" sz="2000" smtClean="0">
                <a:latin typeface="+mj-lt"/>
              </a:rPr>
              <a:t>    </a:t>
            </a:r>
            <a:r>
              <a:rPr lang="vi-VN" sz="2000" smtClean="0">
                <a:latin typeface="+mj-lt"/>
              </a:rPr>
              <a:t>Được </a:t>
            </a:r>
            <a:r>
              <a:rPr lang="vi-VN" sz="2000">
                <a:latin typeface="+mj-lt"/>
              </a:rPr>
              <a:t>một quãng nữa, cậu thấy một chú hươu đứng liếm mép liên tục tỏ vẻ rất khát nước. Cậu bé cũng không có nước mang theo bên mình nên không thể giúp được gì cho chú nai bé nhỏ. Cậu bé lại tiếp tục đi nhặt củi, trong lòng cảm thấy vô cùng áy náy. Cậu nghĩ mãi không biết phải giúp người đàn ông nọ và chú hươu như thế nào.</a:t>
            </a:r>
          </a:p>
          <a:p>
            <a:r>
              <a:rPr lang="vi-VN" sz="2000">
                <a:latin typeface="+mj-lt"/>
              </a:rPr>
              <a:t>Cậu ôm bó củi đang ngày một to dần lên vai. Đang đi, cậu bé nhìn thấy một người đang cắm trại trong rừng. Anh ta loay hoay nhóm bếp mà mãi không được vì củi bị ướt. Cậu bé thấy vậy liền chạy lại cho người đàn ông một ít củi khô</a:t>
            </a:r>
            <a:r>
              <a:rPr lang="vi-VN" sz="2000" smtClean="0">
                <a:latin typeface="+mj-lt"/>
              </a:rPr>
              <a:t>.</a:t>
            </a:r>
            <a:r>
              <a:rPr lang="vi-VN" sz="2000">
                <a:latin typeface="+mj-lt"/>
              </a:rPr>
              <a:t> au đó, cậu bé lễ phép xin anh ta một ít nước uống và thức ăn. Sau khi nhận được phần thức ăn và nước uống, cậu nhanh chóng quay trở lại đường cũ tìm gặp người đàn ông và chú nai con để giúp họ.</a:t>
            </a:r>
          </a:p>
          <a:p>
            <a:r>
              <a:rPr lang="en-US" sz="2000" smtClean="0">
                <a:latin typeface="+mj-lt"/>
              </a:rPr>
              <a:t>  </a:t>
            </a:r>
            <a:r>
              <a:rPr lang="vi-VN" sz="2000" smtClean="0">
                <a:latin typeface="+mj-lt"/>
              </a:rPr>
              <a:t>Do </a:t>
            </a:r>
            <a:r>
              <a:rPr lang="vi-VN" sz="2000">
                <a:latin typeface="+mj-lt"/>
              </a:rPr>
              <a:t>nôn nóng nên cậu bé bị vấp té, đầu gối bị trầy xước hết. Người đàn ông thấy vậy vội đỡ cậu bé ngồi xuống và xoa bóp chỗ đau cho cậu.</a:t>
            </a:r>
          </a:p>
          <a:p>
            <a:r>
              <a:rPr lang="vi-VN" sz="2000">
                <a:latin typeface="+mj-lt"/>
              </a:rPr>
              <a:t>Chú hươu có vẻ rất hiểu chuyện liền chạy đi hái một ít lá thuốc đắp vào vết thương cho cậu bé. Cả ba người và vật đều cảm thấy vui vẻ vô cùng vì mình đã giúp đỡ được người khác.</a:t>
            </a:r>
          </a:p>
          <a:p>
            <a:endParaRPr lang="vi-VN"/>
          </a:p>
        </p:txBody>
      </p:sp>
    </p:spTree>
    <p:extLst>
      <p:ext uri="{BB962C8B-B14F-4D97-AF65-F5344CB8AC3E}">
        <p14:creationId xmlns:p14="http://schemas.microsoft.com/office/powerpoint/2010/main" val="250396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1641B92-F551-477E-A844-CEA5897E526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9</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xmlns="" id="{2B1E42F0-59B9-4134-B74D-85A7999ED77D}"/>
              </a:ext>
            </a:extLst>
          </p:cNvPr>
          <p:cNvSpPr txBox="1"/>
          <p:nvPr/>
        </p:nvSpPr>
        <p:spPr>
          <a:xfrm>
            <a:off x="2851586" y="293913"/>
            <a:ext cx="6488828" cy="584775"/>
          </a:xfrm>
          <a:prstGeom prst="rect">
            <a:avLst/>
          </a:prstGeom>
          <a:noFill/>
        </p:spPr>
        <p:txBody>
          <a:bodyPr wrap="none" rtlCol="0">
            <a:spAutoFit/>
          </a:bodyPr>
          <a:lstStyle/>
          <a:p>
            <a:r>
              <a:rPr 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BÀI HỌC RÚT RA TỪ CÂU CHUYỆN</a:t>
            </a:r>
            <a:endParaRPr lang="vi-V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D693C0C1-79B1-4A61-8782-3FDA8EE678DB}"/>
              </a:ext>
            </a:extLst>
          </p:cNvPr>
          <p:cNvSpPr txBox="1"/>
          <p:nvPr/>
        </p:nvSpPr>
        <p:spPr>
          <a:xfrm>
            <a:off x="674914" y="1643743"/>
            <a:ext cx="105918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latin typeface="Cambria" panose="02040503050406030204" pitchFamily="18" charset="0"/>
                <a:ea typeface="Cambria" panose="02040503050406030204" pitchFamily="18" charset="0"/>
              </a:rPr>
              <a:t>Cậu bé trong câu chuyện tốt bụng quá phải không các em? Và các em có thấy không, khi giúp đỡ người khác, cậu bé ấy không chỉ cảm thấy vui mà còn nhận lại được sự giúp đỡ khi cần. Cuộc sống sẽ vui hơn và dễ dàng hơn khi mọi người biết giúp đỡ nhau nhé các em.</a:t>
            </a:r>
            <a:endParaRPr lang="vi-VN" sz="2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6979998"/>
      </p:ext>
    </p:extLst>
  </p:cSld>
  <p:clrMapOvr>
    <a:masterClrMapping/>
  </p:clrMapOvr>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Bé Mai đã lớn 1-2</Template>
  <TotalTime>24</TotalTime>
  <Words>669</Words>
  <Application>Microsoft Office PowerPoint</Application>
  <PresentationFormat>Custom</PresentationFormat>
  <Paragraphs>31</Paragraphs>
  <Slides>12</Slides>
  <Notes>2</Notes>
  <HiddenSlides>0</HiddenSlides>
  <MMClips>1</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3_Office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Đạo Nguyễn</dc:creator>
  <cp:lastModifiedBy>USER</cp:lastModifiedBy>
  <cp:revision>7</cp:revision>
  <dcterms:created xsi:type="dcterms:W3CDTF">2021-09-15T09:58:52Z</dcterms:created>
  <dcterms:modified xsi:type="dcterms:W3CDTF">2022-09-08T07:59:09Z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