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1"/>
  </p:notesMasterIdLst>
  <p:sldIdLst>
    <p:sldId id="324" r:id="rId3"/>
    <p:sldId id="322" r:id="rId4"/>
    <p:sldId id="342" r:id="rId5"/>
    <p:sldId id="343" r:id="rId6"/>
    <p:sldId id="344" r:id="rId7"/>
    <p:sldId id="331" r:id="rId8"/>
    <p:sldId id="336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6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531501" y="2407583"/>
            <a:ext cx="5864283" cy="93101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THỜI GIAN BIỂU</a:t>
            </a:r>
          </a:p>
          <a:p>
            <a:pPr algn="ctr"/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NGHE-VIẾT: BÉ MAI ĐÃ LỚN </a:t>
            </a: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6"/>
    </mc:Choice>
    <mc:Fallback xmlns="">
      <p:transition spd="slow" advTm="41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4.jpg">
            <a:extLst>
              <a:ext uri="{FF2B5EF4-FFF2-40B4-BE49-F238E27FC236}">
                <a16:creationId xmlns:a16="http://schemas.microsoft.com/office/drawing/2014/main" id="{41A9454B-B4DF-45D8-A4A1-6B924B55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-1"/>
            <a:ext cx="12204539" cy="68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9554F-B247-4E92-84B2-8ACD8F2665C1}"/>
              </a:ext>
            </a:extLst>
          </p:cNvPr>
          <p:cNvSpPr txBox="1"/>
          <p:nvPr/>
        </p:nvSpPr>
        <p:spPr>
          <a:xfrm>
            <a:off x="1309983" y="700218"/>
            <a:ext cx="93786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….,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…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9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……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                        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tả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(Nghe-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                        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Bé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Mai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lớn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3E5F5-2E5A-4302-A2F6-289EB0F7B964}"/>
              </a:ext>
            </a:extLst>
          </p:cNvPr>
          <p:cNvSpPr txBox="1"/>
          <p:nvPr/>
        </p:nvSpPr>
        <p:spPr>
          <a:xfrm>
            <a:off x="1309982" y="3265205"/>
            <a:ext cx="9885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>
                <a:solidFill>
                  <a:schemeClr val="bg1"/>
                </a:solidFill>
                <a:latin typeface="HP001 4 hang 1 ô ly" panose="020B0603050302020204" pitchFamily="34" charset="0"/>
              </a:rPr>
              <a:t>      </a:t>
            </a: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Bé Mai rất thích làm người lớn. Bé thử đủ </a:t>
            </a:r>
          </a:p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mọi cách. Lúc đầu, Bé đi giày của mẹ, buộc tóc theo </a:t>
            </a:r>
          </a:p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kiểu của cô. Bé lại còn đeo túi xách và đồng hồ nữa.</a:t>
            </a:r>
          </a:p>
          <a:p>
            <a:pPr algn="r"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Theo Tiếng Việt 2, tập 1, 1988</a:t>
            </a:r>
          </a:p>
        </p:txBody>
      </p:sp>
    </p:spTree>
    <p:extLst>
      <p:ext uri="{BB962C8B-B14F-4D97-AF65-F5344CB8AC3E}">
        <p14:creationId xmlns:p14="http://schemas.microsoft.com/office/powerpoint/2010/main" val="7423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4.jpg">
            <a:extLst>
              <a:ext uri="{FF2B5EF4-FFF2-40B4-BE49-F238E27FC236}">
                <a16:creationId xmlns:a16="http://schemas.microsoft.com/office/drawing/2014/main" id="{41A9454B-B4DF-45D8-A4A1-6B924B55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-1"/>
            <a:ext cx="12204539" cy="68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9554F-B247-4E92-84B2-8ACD8F2665C1}"/>
              </a:ext>
            </a:extLst>
          </p:cNvPr>
          <p:cNvSpPr txBox="1"/>
          <p:nvPr/>
        </p:nvSpPr>
        <p:spPr>
          <a:xfrm>
            <a:off x="1387063" y="712572"/>
            <a:ext cx="927681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….,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…..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9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……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                        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tả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(Nghe-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                        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Bé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Mai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lớn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3E5F5-2E5A-4302-A2F6-289EB0F7B964}"/>
              </a:ext>
            </a:extLst>
          </p:cNvPr>
          <p:cNvSpPr txBox="1"/>
          <p:nvPr/>
        </p:nvSpPr>
        <p:spPr>
          <a:xfrm>
            <a:off x="2174972" y="3252848"/>
            <a:ext cx="3726025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Luyện viết chữ khó:</a:t>
            </a:r>
          </a:p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     buộc tóc</a:t>
            </a:r>
          </a:p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     túi xách</a:t>
            </a:r>
          </a:p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     rất thích</a:t>
            </a:r>
          </a:p>
        </p:txBody>
      </p:sp>
    </p:spTree>
    <p:extLst>
      <p:ext uri="{BB962C8B-B14F-4D97-AF65-F5344CB8AC3E}">
        <p14:creationId xmlns:p14="http://schemas.microsoft.com/office/powerpoint/2010/main" val="428555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4.jpg">
            <a:extLst>
              <a:ext uri="{FF2B5EF4-FFF2-40B4-BE49-F238E27FC236}">
                <a16:creationId xmlns:a16="http://schemas.microsoft.com/office/drawing/2014/main" id="{41A9454B-B4DF-45D8-A4A1-6B924B55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" y="98853"/>
            <a:ext cx="12204539" cy="68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9554F-B247-4E92-84B2-8ACD8F2665C1}"/>
              </a:ext>
            </a:extLst>
          </p:cNvPr>
          <p:cNvSpPr txBox="1"/>
          <p:nvPr/>
        </p:nvSpPr>
        <p:spPr>
          <a:xfrm>
            <a:off x="1374706" y="762000"/>
            <a:ext cx="88690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…..  ,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… 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9 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……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                         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tả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(Nghe-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                          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Bé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Mai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</a:rPr>
              <a:t>lớn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3E5F5-2E5A-4302-A2F6-289EB0F7B964}"/>
              </a:ext>
            </a:extLst>
          </p:cNvPr>
          <p:cNvSpPr txBox="1"/>
          <p:nvPr/>
        </p:nvSpPr>
        <p:spPr>
          <a:xfrm>
            <a:off x="1322339" y="3364061"/>
            <a:ext cx="94083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>
                <a:solidFill>
                  <a:schemeClr val="bg1"/>
                </a:solidFill>
                <a:latin typeface="HP001 4 hang 1 ô ly" panose="020B0603050302020204" pitchFamily="34" charset="0"/>
              </a:rPr>
              <a:t>      </a:t>
            </a: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Bé Mai rất thích làm người lớn. Bé thử đủ </a:t>
            </a:r>
          </a:p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mọi cách. Lúc đầu, Bé đi giày của mẹ, buộc tóc theo </a:t>
            </a:r>
          </a:p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kiểu của cô. Bé lại còn đeo túi xách và đồng hồ nữa.</a:t>
            </a:r>
          </a:p>
          <a:p>
            <a:pPr algn="r"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Theo Tiếng Việt 2, tập 1, 1988</a:t>
            </a:r>
          </a:p>
        </p:txBody>
      </p:sp>
    </p:spTree>
    <p:extLst>
      <p:ext uri="{BB962C8B-B14F-4D97-AF65-F5344CB8AC3E}">
        <p14:creationId xmlns:p14="http://schemas.microsoft.com/office/powerpoint/2010/main" val="32858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9B40EE64-C5DF-4CA7-8981-01D913A635F4}"/>
              </a:ext>
            </a:extLst>
          </p:cNvPr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39AC9960-A96F-4E46-A402-E12B7344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FC7C79-A54F-40D0-87D8-043B3E51ED20}"/>
              </a:ext>
            </a:extLst>
          </p:cNvPr>
          <p:cNvSpPr txBox="1"/>
          <p:nvPr/>
        </p:nvSpPr>
        <p:spPr>
          <a:xfrm flipH="1">
            <a:off x="4397361" y="177281"/>
            <a:ext cx="339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HỌC SINH VIẾT BÀI</a:t>
            </a:r>
            <a:endParaRPr lang="vi-V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64157F-CF15-4896-99E1-C287FE065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095" y="0"/>
            <a:ext cx="7349809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9ED3AF-533C-4178-A77C-896B575A78E5}"/>
              </a:ext>
            </a:extLst>
          </p:cNvPr>
          <p:cNvSpPr txBox="1"/>
          <p:nvPr/>
        </p:nvSpPr>
        <p:spPr>
          <a:xfrm>
            <a:off x="5794311" y="3059668"/>
            <a:ext cx="391885" cy="369332"/>
          </a:xfrm>
          <a:prstGeom prst="rect">
            <a:avLst/>
          </a:prstGeom>
          <a:solidFill>
            <a:srgbClr val="FBEBCF"/>
          </a:solidFill>
          <a:ln>
            <a:solidFill>
              <a:srgbClr val="FBECC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ă</a:t>
            </a:r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C21DE0-A3C7-49BC-ADC5-32470B07BE94}"/>
              </a:ext>
            </a:extLst>
          </p:cNvPr>
          <p:cNvSpPr txBox="1"/>
          <p:nvPr/>
        </p:nvSpPr>
        <p:spPr>
          <a:xfrm>
            <a:off x="5794311" y="4033161"/>
            <a:ext cx="391885" cy="369332"/>
          </a:xfrm>
          <a:prstGeom prst="rect">
            <a:avLst/>
          </a:prstGeom>
          <a:solidFill>
            <a:srgbClr val="FBEBCF"/>
          </a:solidFill>
          <a:ln>
            <a:solidFill>
              <a:srgbClr val="FBECC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b</a:t>
            </a:r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C8A969-DB13-42C8-9DB7-FB31A7968833}"/>
              </a:ext>
            </a:extLst>
          </p:cNvPr>
          <p:cNvSpPr txBox="1"/>
          <p:nvPr/>
        </p:nvSpPr>
        <p:spPr>
          <a:xfrm>
            <a:off x="5794311" y="4472087"/>
            <a:ext cx="391885" cy="369332"/>
          </a:xfrm>
          <a:prstGeom prst="rect">
            <a:avLst/>
          </a:prstGeom>
          <a:solidFill>
            <a:srgbClr val="FBEBCF"/>
          </a:solidFill>
          <a:ln>
            <a:solidFill>
              <a:srgbClr val="FBECC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c</a:t>
            </a:r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7F767-03D0-4D98-8EA6-958E25BAA3B9}"/>
              </a:ext>
            </a:extLst>
          </p:cNvPr>
          <p:cNvSpPr txBox="1"/>
          <p:nvPr/>
        </p:nvSpPr>
        <p:spPr>
          <a:xfrm>
            <a:off x="5794310" y="5006654"/>
            <a:ext cx="391885" cy="369332"/>
          </a:xfrm>
          <a:prstGeom prst="rect">
            <a:avLst/>
          </a:prstGeom>
          <a:solidFill>
            <a:srgbClr val="FBEBCF"/>
          </a:solidFill>
          <a:ln>
            <a:solidFill>
              <a:srgbClr val="FBECC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d</a:t>
            </a:r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D3B5F2-AA1F-40EF-940E-63921089FC9B}"/>
              </a:ext>
            </a:extLst>
          </p:cNvPr>
          <p:cNvSpPr txBox="1"/>
          <p:nvPr/>
        </p:nvSpPr>
        <p:spPr>
          <a:xfrm>
            <a:off x="5794310" y="5937771"/>
            <a:ext cx="391885" cy="369332"/>
          </a:xfrm>
          <a:prstGeom prst="rect">
            <a:avLst/>
          </a:prstGeom>
          <a:solidFill>
            <a:srgbClr val="FBEBCF"/>
          </a:solidFill>
          <a:ln>
            <a:solidFill>
              <a:srgbClr val="FBECC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e</a:t>
            </a:r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06646B-D35F-4F09-9A26-C059FB56F691}"/>
              </a:ext>
            </a:extLst>
          </p:cNvPr>
          <p:cNvSpPr txBox="1"/>
          <p:nvPr/>
        </p:nvSpPr>
        <p:spPr>
          <a:xfrm>
            <a:off x="5794310" y="6419073"/>
            <a:ext cx="391885" cy="369332"/>
          </a:xfrm>
          <a:prstGeom prst="rect">
            <a:avLst/>
          </a:prstGeom>
          <a:solidFill>
            <a:srgbClr val="FBEBCF"/>
          </a:solidFill>
          <a:ln>
            <a:solidFill>
              <a:srgbClr val="FBECC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ê</a:t>
            </a:r>
            <a:endParaRPr lang="vi-VN"/>
          </a:p>
        </p:txBody>
      </p:sp>
      <p:pic>
        <p:nvPicPr>
          <p:cNvPr id="11" name="图片 9">
            <a:extLst>
              <a:ext uri="{FF2B5EF4-FFF2-40B4-BE49-F238E27FC236}">
                <a16:creationId xmlns:a16="http://schemas.microsoft.com/office/drawing/2014/main" id="{9A09E7AF-A9C8-43A2-AA11-15C6E83A1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35" y="-305290"/>
            <a:ext cx="2096378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9B40EE64-C5DF-4CA7-8981-01D913A635F4}"/>
              </a:ext>
            </a:extLst>
          </p:cNvPr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DEEE761-019E-4AAC-91D0-418DC8D5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62051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F4553A-CC36-4497-8E17-CBB25715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661"/>
            <a:ext cx="12192000" cy="49546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D167DE-B8E0-4106-92A1-260FF1A0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661"/>
            <a:ext cx="12192000" cy="49546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25E171-3218-4358-90C4-186C3031C514}"/>
              </a:ext>
            </a:extLst>
          </p:cNvPr>
          <p:cNvSpPr txBox="1"/>
          <p:nvPr/>
        </p:nvSpPr>
        <p:spPr>
          <a:xfrm>
            <a:off x="2230120" y="5475452"/>
            <a:ext cx="36322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endParaRPr lang="vi-VN" sz="2200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0325F-4886-445B-AE97-7862FC9045B9}"/>
              </a:ext>
            </a:extLst>
          </p:cNvPr>
          <p:cNvSpPr txBox="1"/>
          <p:nvPr/>
        </p:nvSpPr>
        <p:spPr>
          <a:xfrm>
            <a:off x="6314440" y="5475450"/>
            <a:ext cx="36322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endParaRPr lang="vi-VN" sz="2200" b="1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33A72-969E-43A6-863F-B22045015952}"/>
              </a:ext>
            </a:extLst>
          </p:cNvPr>
          <p:cNvSpPr txBox="1"/>
          <p:nvPr/>
        </p:nvSpPr>
        <p:spPr>
          <a:xfrm>
            <a:off x="9933940" y="5475452"/>
            <a:ext cx="36322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endParaRPr lang="vi-VN" sz="2200" b="1">
              <a:solidFill>
                <a:srgbClr val="FF0000"/>
              </a:solidFill>
            </a:endParaRPr>
          </a:p>
        </p:txBody>
      </p:sp>
      <p:pic>
        <p:nvPicPr>
          <p:cNvPr id="11" name="图片 9">
            <a:extLst>
              <a:ext uri="{FF2B5EF4-FFF2-40B4-BE49-F238E27FC236}">
                <a16:creationId xmlns:a16="http://schemas.microsoft.com/office/drawing/2014/main" id="{9A09E7AF-A9C8-43A2-AA11-15C6E83A1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071" y="-182837"/>
            <a:ext cx="2096378" cy="2268995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39AC9960-A96F-4E46-A402-E12B7344F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215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Century Gothic</vt:lpstr>
      <vt:lpstr>HP001 4 hang 1 ô ly</vt:lpstr>
      <vt:lpstr>HP001 5 hàng</vt:lpstr>
      <vt:lpstr>ITC Avant Garde Std Bk</vt:lpstr>
      <vt:lpstr>Times New Roman</vt:lpstr>
      <vt:lpstr>UTM Avo</vt:lpstr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48</cp:revision>
  <dcterms:created xsi:type="dcterms:W3CDTF">2021-05-04T10:26:00Z</dcterms:created>
  <dcterms:modified xsi:type="dcterms:W3CDTF">2024-09-10T02:35:25Z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