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 id="2147483825" r:id="rId2"/>
  </p:sldMasterIdLst>
  <p:notesMasterIdLst>
    <p:notesMasterId r:id="rId38"/>
  </p:notesMasterIdLst>
  <p:handoutMasterIdLst>
    <p:handoutMasterId r:id="rId39"/>
  </p:handoutMasterIdLst>
  <p:sldIdLst>
    <p:sldId id="393" r:id="rId3"/>
    <p:sldId id="395" r:id="rId4"/>
    <p:sldId id="281" r:id="rId5"/>
    <p:sldId id="282" r:id="rId6"/>
    <p:sldId id="283" r:id="rId7"/>
    <p:sldId id="284" r:id="rId8"/>
    <p:sldId id="285" r:id="rId9"/>
    <p:sldId id="439" r:id="rId10"/>
    <p:sldId id="540" r:id="rId11"/>
    <p:sldId id="526" r:id="rId12"/>
    <p:sldId id="434" r:id="rId13"/>
    <p:sldId id="445" r:id="rId14"/>
    <p:sldId id="529" r:id="rId15"/>
    <p:sldId id="530" r:id="rId16"/>
    <p:sldId id="437" r:id="rId17"/>
    <p:sldId id="531" r:id="rId18"/>
    <p:sldId id="532" r:id="rId19"/>
    <p:sldId id="541" r:id="rId20"/>
    <p:sldId id="533" r:id="rId21"/>
    <p:sldId id="441" r:id="rId22"/>
    <p:sldId id="539" r:id="rId23"/>
    <p:sldId id="542" r:id="rId24"/>
    <p:sldId id="534" r:id="rId25"/>
    <p:sldId id="535" r:id="rId26"/>
    <p:sldId id="536" r:id="rId27"/>
    <p:sldId id="537" r:id="rId28"/>
    <p:sldId id="543" r:id="rId29"/>
    <p:sldId id="538" r:id="rId30"/>
    <p:sldId id="446" r:id="rId31"/>
    <p:sldId id="289" r:id="rId32"/>
    <p:sldId id="290" r:id="rId33"/>
    <p:sldId id="291" r:id="rId34"/>
    <p:sldId id="292" r:id="rId35"/>
    <p:sldId id="267" r:id="rId36"/>
    <p:sldId id="432" r:id="rId37"/>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5313C"/>
    <a:srgbClr val="EF4546"/>
    <a:srgbClr val="D4EFFD"/>
    <a:srgbClr val="CC0066"/>
    <a:srgbClr val="A2CC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87103" autoAdjust="0"/>
  </p:normalViewPr>
  <p:slideViewPr>
    <p:cSldViewPr snapToGrid="0">
      <p:cViewPr varScale="1">
        <p:scale>
          <a:sx n="64" d="100"/>
          <a:sy n="64" d="100"/>
        </p:scale>
        <p:origin x="966" y="72"/>
      </p:cViewPr>
      <p:guideLst/>
    </p:cSldViewPr>
  </p:slideViewPr>
  <p:notesTextViewPr>
    <p:cViewPr>
      <p:scale>
        <a:sx n="1" d="1"/>
        <a:sy n="1" d="1"/>
      </p:scale>
      <p:origin x="0" y="0"/>
    </p:cViewPr>
  </p:notesTextViewPr>
  <p:notesViewPr>
    <p:cSldViewPr snapToGrid="0" showGuide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D43930-02E3-4C1E-A082-000CB840E52A}" type="datetimeFigureOut">
              <a:rPr lang="en-US" smtClean="0"/>
              <a:t>7/16/2023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3DABDE-FCB5-44C1-969D-1C329B0018C3}" type="slidenum">
              <a:rPr lang="en-US" smtClean="0"/>
              <a:t>‹#›</a:t>
            </a:fld>
            <a:endParaRPr lang="en-US"/>
          </a:p>
        </p:txBody>
      </p:sp>
    </p:spTree>
    <p:extLst>
      <p:ext uri="{BB962C8B-B14F-4D97-AF65-F5344CB8AC3E}">
        <p14:creationId xmlns:p14="http://schemas.microsoft.com/office/powerpoint/2010/main" val="2320775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44D09-78C9-491C-8874-AF631A1BF5B7}" type="datetimeFigureOut">
              <a:rPr lang="zh-CN" altLang="en-US" smtClean="0"/>
              <a:t>2023/7/16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BD2A6-323F-4802-8465-E74463170811}" type="slidenum">
              <a:rPr lang="zh-CN" altLang="en-US" smtClean="0"/>
              <a:t>‹#›</a:t>
            </a:fld>
            <a:endParaRPr lang="zh-CN" altLang="en-US"/>
          </a:p>
        </p:txBody>
      </p:sp>
    </p:spTree>
    <p:extLst>
      <p:ext uri="{BB962C8B-B14F-4D97-AF65-F5344CB8AC3E}">
        <p14:creationId xmlns:p14="http://schemas.microsoft.com/office/powerpoint/2010/main" val="232254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khinh khí cầu để đi tới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1779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Win để đến chào</a:t>
            </a:r>
          </a:p>
        </p:txBody>
      </p:sp>
      <p:sp>
        <p:nvSpPr>
          <p:cNvPr id="4" name="Slide Number Placeholder 3"/>
          <p:cNvSpPr>
            <a:spLocks noGrp="1"/>
          </p:cNvSpPr>
          <p:nvPr>
            <p:ph type="sldNum" sz="quarter" idx="5"/>
          </p:nvPr>
        </p:nvSpPr>
        <p:spPr/>
        <p:txBody>
          <a:bodyPr/>
          <a:lstStyle/>
          <a:p>
            <a:fld id="{01EBD2A6-323F-4802-8465-E74463170811}" type="slidenum">
              <a:rPr lang="zh-CN" altLang="en-US" smtClean="0"/>
              <a:t>31</a:t>
            </a:fld>
            <a:endParaRPr lang="zh-CN" altLang="en-US"/>
          </a:p>
        </p:txBody>
      </p:sp>
    </p:spTree>
    <p:extLst>
      <p:ext uri="{BB962C8B-B14F-4D97-AF65-F5344CB8AC3E}">
        <p14:creationId xmlns:p14="http://schemas.microsoft.com/office/powerpoint/2010/main" val="734219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ngôi nhà để quay về slide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0821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777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4501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16/07/2023</a:t>
            </a:fld>
            <a:endParaRPr lang="vi-VN"/>
          </a:p>
        </p:txBody>
      </p:sp>
      <p:sp>
        <p:nvSpPr>
          <p:cNvPr id="5" name="Footer Placeholder 4">
            <a:extLst>
              <a:ext uri="{FF2B5EF4-FFF2-40B4-BE49-F238E27FC236}">
                <a16:creationId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890140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16/07/2023</a:t>
            </a:fld>
            <a:endParaRPr lang="vi-VN"/>
          </a:p>
        </p:txBody>
      </p:sp>
      <p:sp>
        <p:nvSpPr>
          <p:cNvPr id="5" name="Footer Placeholder 4">
            <a:extLst>
              <a:ext uri="{FF2B5EF4-FFF2-40B4-BE49-F238E27FC236}">
                <a16:creationId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085320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203853"/>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3C82FBF3-CF15-4C00-A708-E6D10682C0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5" name="Picture 4">
            <a:extLst>
              <a:ext uri="{FF2B5EF4-FFF2-40B4-BE49-F238E27FC236}">
                <a16:creationId xmlns:a16="http://schemas.microsoft.com/office/drawing/2014/main" id="{2612858A-A300-41F3-A909-1B946F4DE9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3136518937"/>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FAF7-16DE-42ED-8A89-9DABE209DD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8A5CBB1-3EB9-4366-A1E1-CA59DD0078AA}"/>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16/07/2023</a:t>
            </a:fld>
            <a:endParaRPr lang="vi-VN"/>
          </a:p>
        </p:txBody>
      </p:sp>
      <p:sp>
        <p:nvSpPr>
          <p:cNvPr id="4" name="Footer Placeholder 3">
            <a:extLst>
              <a:ext uri="{FF2B5EF4-FFF2-40B4-BE49-F238E27FC236}">
                <a16:creationId xmlns:a16="http://schemas.microsoft.com/office/drawing/2014/main" id="{9E25A73C-8FB8-4938-9A82-8D016AA04AA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18026115-DBD5-4735-B33C-683CFF7E620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E0A81ED-B7DD-428E-BE07-392F733804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8" name="Picture 7">
            <a:extLst>
              <a:ext uri="{FF2B5EF4-FFF2-40B4-BE49-F238E27FC236}">
                <a16:creationId xmlns:a16="http://schemas.microsoft.com/office/drawing/2014/main" id="{E5F7D8F5-D221-4EA9-9B9D-9AD2613F8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2457830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2549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867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948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848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16/07/2023</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80243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16/07/2023</a:t>
            </a:fld>
            <a:endParaRPr lang="vi-VN"/>
          </a:p>
        </p:txBody>
      </p:sp>
      <p:sp>
        <p:nvSpPr>
          <p:cNvPr id="5" name="Footer Placeholder 4">
            <a:extLst>
              <a:ext uri="{FF2B5EF4-FFF2-40B4-BE49-F238E27FC236}">
                <a16:creationId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821162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16/07/2023</a:t>
            </a:fld>
            <a:endParaRPr lang="vi-VN"/>
          </a:p>
        </p:txBody>
      </p:sp>
      <p:sp>
        <p:nvSpPr>
          <p:cNvPr id="6" name="Footer Placeholder 5">
            <a:extLst>
              <a:ext uri="{FF2B5EF4-FFF2-40B4-BE49-F238E27FC236}">
                <a16:creationId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632706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16/07/2023</a:t>
            </a:fld>
            <a:endParaRPr lang="vi-VN"/>
          </a:p>
        </p:txBody>
      </p:sp>
      <p:sp>
        <p:nvSpPr>
          <p:cNvPr id="8" name="Footer Placeholder 7">
            <a:extLst>
              <a:ext uri="{FF2B5EF4-FFF2-40B4-BE49-F238E27FC236}">
                <a16:creationId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234123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16/07/2023</a:t>
            </a:fld>
            <a:endParaRPr lang="vi-VN"/>
          </a:p>
        </p:txBody>
      </p:sp>
      <p:sp>
        <p:nvSpPr>
          <p:cNvPr id="4" name="Footer Placeholder 3">
            <a:extLst>
              <a:ext uri="{FF2B5EF4-FFF2-40B4-BE49-F238E27FC236}">
                <a16:creationId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482843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16/07/2023</a:t>
            </a:fld>
            <a:endParaRPr lang="vi-VN"/>
          </a:p>
        </p:txBody>
      </p:sp>
      <p:sp>
        <p:nvSpPr>
          <p:cNvPr id="3" name="Footer Placeholder 2">
            <a:extLst>
              <a:ext uri="{FF2B5EF4-FFF2-40B4-BE49-F238E27FC236}">
                <a16:creationId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96435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16/07/2023</a:t>
            </a:fld>
            <a:endParaRPr lang="vi-VN"/>
          </a:p>
        </p:txBody>
      </p:sp>
      <p:sp>
        <p:nvSpPr>
          <p:cNvPr id="6" name="Footer Placeholder 5">
            <a:extLst>
              <a:ext uri="{FF2B5EF4-FFF2-40B4-BE49-F238E27FC236}">
                <a16:creationId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1291690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16/07/2023</a:t>
            </a:fld>
            <a:endParaRPr lang="vi-VN"/>
          </a:p>
        </p:txBody>
      </p:sp>
      <p:sp>
        <p:nvSpPr>
          <p:cNvPr id="6" name="Footer Placeholder 5">
            <a:extLst>
              <a:ext uri="{FF2B5EF4-FFF2-40B4-BE49-F238E27FC236}">
                <a16:creationId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66988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B5E7C7C-ECB9-445D-B882-46E4FF0A57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6" name="Picture 5">
            <a:extLst>
              <a:ext uri="{FF2B5EF4-FFF2-40B4-BE49-F238E27FC236}">
                <a16:creationId xmlns:a16="http://schemas.microsoft.com/office/drawing/2014/main" id="{76F9F26F-2852-4E95-A0FD-198AAD78A71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7" name="Picture 6">
            <a:extLst>
              <a:ext uri="{FF2B5EF4-FFF2-40B4-BE49-F238E27FC236}">
                <a16:creationId xmlns:a16="http://schemas.microsoft.com/office/drawing/2014/main" id="{31446912-E5E5-41B8-B519-3B20B0C65F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200899646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E318861A-D75C-4AEB-9DED-D9EDFE63E3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8373693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48.png"/><Relationship Id="rId7" Type="http://schemas.openxmlformats.org/officeDocument/2006/relationships/image" Target="../media/image5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33.xml"/><Relationship Id="rId5" Type="http://schemas.openxmlformats.org/officeDocument/2006/relationships/image" Target="../media/image49.gif"/><Relationship Id="rId10" Type="http://schemas.openxmlformats.org/officeDocument/2006/relationships/image" Target="../media/image52.gif"/><Relationship Id="rId4" Type="http://schemas.openxmlformats.org/officeDocument/2006/relationships/slide" Target="slide32.xml"/><Relationship Id="rId9" Type="http://schemas.openxmlformats.org/officeDocument/2006/relationships/image" Target="../media/image51.gif"/></Relationships>
</file>

<file path=ppt/slides/_rels/slide31.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audio" Target="../media/audio6.wav"/><Relationship Id="rId7" Type="http://schemas.openxmlformats.org/officeDocument/2006/relationships/image" Target="../media/image55.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0.gif"/><Relationship Id="rId5" Type="http://schemas.openxmlformats.org/officeDocument/2006/relationships/image" Target="../media/image54.gif"/><Relationship Id="rId10" Type="http://schemas.openxmlformats.org/officeDocument/2006/relationships/image" Target="../media/image57.gif"/><Relationship Id="rId4" Type="http://schemas.openxmlformats.org/officeDocument/2006/relationships/image" Target="../media/image53.png"/><Relationship Id="rId9" Type="http://schemas.openxmlformats.org/officeDocument/2006/relationships/image" Target="../media/image56.gif"/></Relationships>
</file>

<file path=ppt/slides/_rels/slide3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audio" Target="../media/audio7.wav"/><Relationship Id="rId7"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3.gif"/><Relationship Id="rId5" Type="http://schemas.openxmlformats.org/officeDocument/2006/relationships/image" Target="../media/image58.png"/><Relationship Id="rId10" Type="http://schemas.openxmlformats.org/officeDocument/2006/relationships/image" Target="../media/image62.gif"/><Relationship Id="rId4" Type="http://schemas.openxmlformats.org/officeDocument/2006/relationships/audio" Target="../media/audio8.wav"/><Relationship Id="rId9"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audio" Target="../media/audio7.wav"/><Relationship Id="rId7"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3.gif"/><Relationship Id="rId5" Type="http://schemas.openxmlformats.org/officeDocument/2006/relationships/image" Target="../media/image58.png"/><Relationship Id="rId10" Type="http://schemas.openxmlformats.org/officeDocument/2006/relationships/image" Target="../media/image62.gif"/><Relationship Id="rId4" Type="http://schemas.openxmlformats.org/officeDocument/2006/relationships/audio" Target="../media/audio8.wav"/><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audio" Target="../media/audio7.wav"/><Relationship Id="rId7"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3.gif"/><Relationship Id="rId5" Type="http://schemas.openxmlformats.org/officeDocument/2006/relationships/image" Target="../media/image58.png"/><Relationship Id="rId10" Type="http://schemas.openxmlformats.org/officeDocument/2006/relationships/image" Target="../media/image62.gif"/><Relationship Id="rId4" Type="http://schemas.openxmlformats.org/officeDocument/2006/relationships/audio" Target="../media/audio8.wav"/><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1.xml"/><Relationship Id="rId5" Type="http://schemas.openxmlformats.org/officeDocument/2006/relationships/image" Target="../media/image6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slide" Target="slide8.xml"/><Relationship Id="rId5" Type="http://schemas.openxmlformats.org/officeDocument/2006/relationships/slide" Target="slide5.xml"/><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4.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jpg"/><Relationship Id="rId10" Type="http://schemas.openxmlformats.org/officeDocument/2006/relationships/image" Target="../media/image19.png"/><Relationship Id="rId4" Type="http://schemas.openxmlformats.org/officeDocument/2006/relationships/audio" Target="../media/audio5.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jpg"/><Relationship Id="rId10" Type="http://schemas.openxmlformats.org/officeDocument/2006/relationships/image" Target="../media/image20.png"/><Relationship Id="rId4" Type="http://schemas.openxmlformats.org/officeDocument/2006/relationships/audio" Target="../media/audio5.wav"/><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image" Target="../media/image16.jpg"/><Relationship Id="rId12"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5.wav"/><Relationship Id="rId11" Type="http://schemas.openxmlformats.org/officeDocument/2006/relationships/image" Target="../media/image21.png"/><Relationship Id="rId5" Type="http://schemas.openxmlformats.org/officeDocument/2006/relationships/audio" Target="../media/audio4.wav"/><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7.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09" y="-7013"/>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7029" y="3771197"/>
            <a:ext cx="3372430" cy="3372430"/>
          </a:xfrm>
          <a:prstGeom prst="rect">
            <a:avLst/>
          </a:prstGeom>
        </p:spPr>
      </p:pic>
      <p:grpSp>
        <p:nvGrpSpPr>
          <p:cNvPr id="10" name="组合 9"/>
          <p:cNvGrpSpPr/>
          <p:nvPr/>
        </p:nvGrpSpPr>
        <p:grpSpPr>
          <a:xfrm>
            <a:off x="3224299" y="1310354"/>
            <a:ext cx="5672288" cy="584775"/>
            <a:chOff x="2821828" y="1718929"/>
            <a:chExt cx="6249601" cy="584775"/>
          </a:xfrm>
        </p:grpSpPr>
        <p:sp>
          <p:nvSpPr>
            <p:cNvPr id="33" name="圆角矩形 32"/>
            <p:cNvSpPr/>
            <p:nvPr/>
          </p:nvSpPr>
          <p:spPr>
            <a:xfrm>
              <a:off x="2821828" y="1731045"/>
              <a:ext cx="6249601" cy="523220"/>
            </a:xfrm>
            <a:prstGeom prst="roundRect">
              <a:avLst>
                <a:gd name="adj" fmla="val 50000"/>
              </a:avLst>
            </a:prstGeom>
            <a:solidFill>
              <a:srgbClr val="40A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思源黑体 CN Normal"/>
                <a:cs typeface="+mn-cs"/>
              </a:endParaRPr>
            </a:p>
          </p:txBody>
        </p:sp>
        <p:sp>
          <p:nvSpPr>
            <p:cNvPr id="8" name="文本框 7"/>
            <p:cNvSpPr txBox="1"/>
            <p:nvPr/>
          </p:nvSpPr>
          <p:spPr>
            <a:xfrm>
              <a:off x="3168896" y="1718929"/>
              <a:ext cx="5422286" cy="584775"/>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SVN-Poky's" panose="020B0606040200020203" pitchFamily="34" charset="0"/>
                  <a:ea typeface="字魂131号-酷乐潮玩体" panose="00000500000000000000" pitchFamily="2" charset="-122"/>
                  <a:cs typeface="字体视界-蓝瘦想哭体" panose="02010601030101010101" charset="-122"/>
                  <a:sym typeface="思源黑体 CN" panose="020B0500000000000000" pitchFamily="34" charset="-122"/>
                </a:rPr>
                <a:t>LUYỆN TỪ VÀ CÂU</a:t>
              </a:r>
              <a:endParaRPr kumimoji="0" lang="zh-CN" altLang="en-US" sz="3200" b="0" i="0" u="none" strike="noStrike" kern="1200" cap="none" spc="0" normalizeH="0" baseline="0" noProof="0" dirty="0">
                <a:ln>
                  <a:noFill/>
                </a:ln>
                <a:solidFill>
                  <a:srgbClr val="FFFFFF"/>
                </a:solidFill>
                <a:effectLst/>
                <a:uLnTx/>
                <a:uFillTx/>
                <a:latin typeface="SVN-Poky's" panose="020B0606040200020203" pitchFamily="34" charset="0"/>
                <a:ea typeface="字魂131号-酷乐潮玩体" panose="00000500000000000000" pitchFamily="2" charset="-122"/>
                <a:cs typeface="字体视界-蓝瘦想哭体" panose="02010601030101010101" charset="-122"/>
                <a:sym typeface="思源黑体 CN" panose="020B0500000000000000" pitchFamily="34" charset="-122"/>
              </a:endParaRPr>
            </a:p>
          </p:txBody>
        </p:sp>
      </p:grpSp>
      <p:pic>
        <p:nvPicPr>
          <p:cNvPr id="13" name="Picture 12">
            <a:extLst>
              <a:ext uri="{FF2B5EF4-FFF2-40B4-BE49-F238E27FC236}">
                <a16:creationId xmlns:a16="http://schemas.microsoft.com/office/drawing/2014/main" id="{9CBCCBF5-525B-4CC6-9CCB-EC7D71A5A98F}"/>
              </a:ext>
            </a:extLst>
          </p:cNvPr>
          <p:cNvPicPr>
            <a:picLocks noChangeAspect="1"/>
          </p:cNvPicPr>
          <p:nvPr/>
        </p:nvPicPr>
        <p:blipFill>
          <a:blip r:embed="rId5"/>
          <a:stretch>
            <a:fillRect/>
          </a:stretch>
        </p:blipFill>
        <p:spPr>
          <a:xfrm>
            <a:off x="5231084" y="-9744"/>
            <a:ext cx="1658718" cy="1306077"/>
          </a:xfrm>
          <a:prstGeom prst="rect">
            <a:avLst/>
          </a:prstGeom>
        </p:spPr>
      </p:pic>
      <p:pic>
        <p:nvPicPr>
          <p:cNvPr id="2" name="Picture 1">
            <a:extLst>
              <a:ext uri="{FF2B5EF4-FFF2-40B4-BE49-F238E27FC236}">
                <a16:creationId xmlns:a16="http://schemas.microsoft.com/office/drawing/2014/main" id="{494B2A3C-B880-4830-81B5-B2A808D08F2F}"/>
              </a:ext>
            </a:extLst>
          </p:cNvPr>
          <p:cNvPicPr>
            <a:picLocks noChangeAspect="1"/>
          </p:cNvPicPr>
          <p:nvPr/>
        </p:nvPicPr>
        <p:blipFill>
          <a:blip r:embed="rId6"/>
          <a:stretch>
            <a:fillRect/>
          </a:stretch>
        </p:blipFill>
        <p:spPr>
          <a:xfrm>
            <a:off x="310394" y="1635201"/>
            <a:ext cx="11571211" cy="3554276"/>
          </a:xfrm>
          <a:prstGeom prst="rect">
            <a:avLst/>
          </a:prstGeom>
        </p:spPr>
      </p:pic>
    </p:spTree>
    <p:extLst>
      <p:ext uri="{BB962C8B-B14F-4D97-AF65-F5344CB8AC3E}">
        <p14:creationId xmlns:p14="http://schemas.microsoft.com/office/powerpoint/2010/main" val="296340608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pic>
        <p:nvPicPr>
          <p:cNvPr id="7" name="Hình ảnh 17">
            <a:extLst>
              <a:ext uri="{FF2B5EF4-FFF2-40B4-BE49-F238E27FC236}">
                <a16:creationId xmlns:a16="http://schemas.microsoft.com/office/drawing/2014/main" id="{EC87A266-82C0-4252-9DE3-DDBAA01AFF54}"/>
              </a:ext>
            </a:extLst>
          </p:cNvPr>
          <p:cNvPicPr>
            <a:picLocks noChangeAspect="1"/>
          </p:cNvPicPr>
          <p:nvPr/>
        </p:nvPicPr>
        <p:blipFill>
          <a:blip r:embed="rId5"/>
          <a:stretch>
            <a:fillRect/>
          </a:stretch>
        </p:blipFill>
        <p:spPr>
          <a:xfrm>
            <a:off x="1097554" y="1070092"/>
            <a:ext cx="9248434" cy="4121253"/>
          </a:xfrm>
          <a:prstGeom prst="rect">
            <a:avLst/>
          </a:prstGeom>
        </p:spPr>
      </p:pic>
    </p:spTree>
    <p:extLst>
      <p:ext uri="{BB962C8B-B14F-4D97-AF65-F5344CB8AC3E}">
        <p14:creationId xmlns:p14="http://schemas.microsoft.com/office/powerpoint/2010/main" val="327294457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5262979"/>
          </a:xfrm>
          <a:prstGeom prst="rect">
            <a:avLst/>
          </a:prstGeom>
          <a:noFill/>
        </p:spPr>
        <p:txBody>
          <a:bodyPr wrap="square">
            <a:spAutoFit/>
          </a:bodyPr>
          <a:lstStyle/>
          <a:p>
            <a:r>
              <a:rPr lang="en-US" sz="2800" b="1">
                <a:solidFill>
                  <a:srgbClr val="FF0000"/>
                </a:solidFill>
                <a:latin typeface="Arial" panose="020B0604020202020204" pitchFamily="34" charset="0"/>
                <a:cs typeface="Arial" panose="020B0604020202020204" pitchFamily="34" charset="0"/>
              </a:rPr>
              <a:t>1.Xếp từ in đậm trong các câu ca dao sau vào nhóm thích hợp:</a:t>
            </a:r>
          </a:p>
          <a:p>
            <a:r>
              <a:rPr lang="en-US" sz="2800">
                <a:latin typeface="Arial" panose="020B0604020202020204" pitchFamily="34" charset="0"/>
                <a:cs typeface="Arial" panose="020B0604020202020204" pitchFamily="34" charset="0"/>
              </a:rPr>
              <a:t>			</a:t>
            </a:r>
          </a:p>
          <a:p>
            <a:r>
              <a:rPr lang="en-US" sz="2800">
                <a:latin typeface="Arial" panose="020B0604020202020204" pitchFamily="34" charset="0"/>
                <a:cs typeface="Arial" panose="020B0604020202020204" pitchFamily="34" charset="0"/>
              </a:rPr>
              <a:t>			Sâu nhất là sông Bạch Đằng</a:t>
            </a:r>
          </a:p>
          <a:p>
            <a:r>
              <a:rPr lang="en-US" sz="2800">
                <a:latin typeface="Arial" panose="020B0604020202020204" pitchFamily="34" charset="0"/>
                <a:cs typeface="Arial" panose="020B0604020202020204" pitchFamily="34" charset="0"/>
              </a:rPr>
              <a:t>		Ba lần giặc đến ba lần giặc tan</a:t>
            </a:r>
          </a:p>
          <a:p>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Cao nhất là núi </a:t>
            </a:r>
            <a:r>
              <a:rPr lang="vi-VN" sz="2800" b="1">
                <a:latin typeface="Arial" panose="020B0604020202020204" pitchFamily="34" charset="0"/>
                <a:cs typeface="Arial" panose="020B0604020202020204" pitchFamily="34" charset="0"/>
              </a:rPr>
              <a:t>Lam Sơn     </a:t>
            </a:r>
            <a:endParaRPr lang="en-US" sz="2800" b="1">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Có ông </a:t>
            </a:r>
            <a:r>
              <a:rPr lang="vi-VN" sz="2800" b="1">
                <a:latin typeface="Arial" panose="020B0604020202020204" pitchFamily="34" charset="0"/>
                <a:cs typeface="Arial" panose="020B0604020202020204" pitchFamily="34" charset="0"/>
              </a:rPr>
              <a:t>Lê Lợi </a:t>
            </a:r>
            <a:r>
              <a:rPr lang="vi-VN" sz="2800">
                <a:latin typeface="Arial" panose="020B0604020202020204" pitchFamily="34" charset="0"/>
                <a:cs typeface="Arial" panose="020B0604020202020204" pitchFamily="34" charset="0"/>
              </a:rPr>
              <a:t>trong ngàn bước ra.</a:t>
            </a:r>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Bình Định</a:t>
            </a:r>
            <a:r>
              <a:rPr lang="en-US" sz="2800">
                <a:latin typeface="Arial" panose="020B0604020202020204" pitchFamily="34" charset="0"/>
                <a:cs typeface="Arial" panose="020B0604020202020204" pitchFamily="34" charset="0"/>
              </a:rPr>
              <a:t> có núi </a:t>
            </a:r>
            <a:r>
              <a:rPr lang="en-US" sz="2800" b="1">
                <a:latin typeface="Arial" panose="020B0604020202020204" pitchFamily="34" charset="0"/>
                <a:cs typeface="Arial" panose="020B0604020202020204" pitchFamily="34" charset="0"/>
              </a:rPr>
              <a:t>Vọng Phu</a:t>
            </a:r>
          </a:p>
          <a:p>
            <a:r>
              <a:rPr lang="en-US" sz="2800">
                <a:latin typeface="Arial" panose="020B0604020202020204" pitchFamily="34" charset="0"/>
                <a:cs typeface="Arial" panose="020B0604020202020204" pitchFamily="34" charset="0"/>
              </a:rPr>
              <a:t>		Có đầm </a:t>
            </a:r>
            <a:r>
              <a:rPr lang="en-US" sz="2800" b="1">
                <a:latin typeface="Arial" panose="020B0604020202020204" pitchFamily="34" charset="0"/>
                <a:cs typeface="Arial" panose="020B0604020202020204" pitchFamily="34" charset="0"/>
              </a:rPr>
              <a:t>Thị Nại</a:t>
            </a:r>
            <a:r>
              <a:rPr lang="en-US" sz="2800">
                <a:latin typeface="Arial" panose="020B0604020202020204" pitchFamily="34" charset="0"/>
                <a:cs typeface="Arial" panose="020B0604020202020204" pitchFamily="34" charset="0"/>
              </a:rPr>
              <a:t>, có cù lao xanh. </a:t>
            </a:r>
          </a:p>
          <a:p>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			Ai về </a:t>
            </a:r>
            <a:r>
              <a:rPr lang="en-US" sz="2800" b="1">
                <a:latin typeface="Arial" panose="020B0604020202020204" pitchFamily="34" charset="0"/>
                <a:cs typeface="Arial" panose="020B0604020202020204" pitchFamily="34" charset="0"/>
              </a:rPr>
              <a:t>Quảng Ngãi </a:t>
            </a:r>
            <a:r>
              <a:rPr lang="en-US" sz="2800">
                <a:latin typeface="Arial" panose="020B0604020202020204" pitchFamily="34" charset="0"/>
                <a:cs typeface="Arial" panose="020B0604020202020204" pitchFamily="34" charset="0"/>
              </a:rPr>
              <a:t>quê ta</a:t>
            </a:r>
          </a:p>
          <a:p>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Mía ngon, đường ngọt trắng ngà dễ ăn.</a:t>
            </a:r>
            <a:endParaRPr lang="en-US" sz="28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36A9F60-4C05-4913-ADB1-5CCFD640CE92}"/>
              </a:ext>
            </a:extLst>
          </p:cNvPr>
          <p:cNvSpPr txBox="1"/>
          <p:nvPr/>
        </p:nvSpPr>
        <p:spPr>
          <a:xfrm>
            <a:off x="1113956" y="1308423"/>
            <a:ext cx="849755"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a)</a:t>
            </a:r>
          </a:p>
        </p:txBody>
      </p:sp>
      <p:sp>
        <p:nvSpPr>
          <p:cNvPr id="15" name="TextBox 14">
            <a:extLst>
              <a:ext uri="{FF2B5EF4-FFF2-40B4-BE49-F238E27FC236}">
                <a16:creationId xmlns:a16="http://schemas.microsoft.com/office/drawing/2014/main" id="{6F565120-560F-41BE-B4DD-C18D81D58D82}"/>
              </a:ext>
            </a:extLst>
          </p:cNvPr>
          <p:cNvSpPr txBox="1"/>
          <p:nvPr/>
        </p:nvSpPr>
        <p:spPr>
          <a:xfrm>
            <a:off x="1113957" y="2828836"/>
            <a:ext cx="849755"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b)</a:t>
            </a:r>
          </a:p>
        </p:txBody>
      </p:sp>
      <p:sp>
        <p:nvSpPr>
          <p:cNvPr id="16" name="TextBox 15">
            <a:extLst>
              <a:ext uri="{FF2B5EF4-FFF2-40B4-BE49-F238E27FC236}">
                <a16:creationId xmlns:a16="http://schemas.microsoft.com/office/drawing/2014/main" id="{931FCD29-7EEB-4C68-8C24-3C177D98E3BC}"/>
              </a:ext>
            </a:extLst>
          </p:cNvPr>
          <p:cNvSpPr txBox="1"/>
          <p:nvPr/>
        </p:nvSpPr>
        <p:spPr>
          <a:xfrm>
            <a:off x="1113956" y="3972563"/>
            <a:ext cx="849755"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c)</a:t>
            </a:r>
          </a:p>
        </p:txBody>
      </p:sp>
      <p:grpSp>
        <p:nvGrpSpPr>
          <p:cNvPr id="3" name="Group 2">
            <a:extLst>
              <a:ext uri="{FF2B5EF4-FFF2-40B4-BE49-F238E27FC236}">
                <a16:creationId xmlns:a16="http://schemas.microsoft.com/office/drawing/2014/main" id="{171C0BB9-2AD4-4B64-A95B-125E35B6BD15}"/>
              </a:ext>
            </a:extLst>
          </p:cNvPr>
          <p:cNvGrpSpPr/>
          <p:nvPr/>
        </p:nvGrpSpPr>
        <p:grpSpPr>
          <a:xfrm>
            <a:off x="7972974" y="741342"/>
            <a:ext cx="2525486" cy="2221941"/>
            <a:chOff x="7736114" y="934580"/>
            <a:chExt cx="2525486" cy="2221941"/>
          </a:xfrm>
          <a:solidFill>
            <a:schemeClr val="accent4">
              <a:lumMod val="20000"/>
              <a:lumOff val="80000"/>
            </a:schemeClr>
          </a:solidFill>
        </p:grpSpPr>
        <p:sp>
          <p:nvSpPr>
            <p:cNvPr id="2" name="Sun 1">
              <a:extLst>
                <a:ext uri="{FF2B5EF4-FFF2-40B4-BE49-F238E27FC236}">
                  <a16:creationId xmlns:a16="http://schemas.microsoft.com/office/drawing/2014/main" id="{3665868D-7795-4E7E-82B2-AC86BD094891}"/>
                </a:ext>
              </a:extLst>
            </p:cNvPr>
            <p:cNvSpPr/>
            <p:nvPr/>
          </p:nvSpPr>
          <p:spPr>
            <a:xfrm>
              <a:off x="7736114" y="934580"/>
              <a:ext cx="2525486" cy="2221941"/>
            </a:xfrm>
            <a:prstGeom prst="sun">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55838BF-40B4-446D-BDA8-C501968A0C27}"/>
                </a:ext>
              </a:extLst>
            </p:cNvPr>
            <p:cNvSpPr txBox="1"/>
            <p:nvPr/>
          </p:nvSpPr>
          <p:spPr>
            <a:xfrm>
              <a:off x="8437896" y="1630051"/>
              <a:ext cx="1121922" cy="830997"/>
            </a:xfrm>
            <a:prstGeom prst="rect">
              <a:avLst/>
            </a:prstGeom>
            <a:noFill/>
          </p:spPr>
          <p:txBody>
            <a:bodyPr wrap="square">
              <a:spAutoFit/>
            </a:bodyPr>
            <a:lstStyle/>
            <a:p>
              <a:pPr algn="ctr"/>
              <a:r>
                <a:rPr lang="en-US" sz="2400" b="1">
                  <a:solidFill>
                    <a:sysClr val="windowText" lastClr="000000"/>
                  </a:solidFill>
                  <a:latin typeface="Arial" panose="020B0604020202020204" pitchFamily="34" charset="0"/>
                  <a:cs typeface="Arial" panose="020B0604020202020204" pitchFamily="34" charset="0"/>
                </a:rPr>
                <a:t>Tên người</a:t>
              </a:r>
              <a:endParaRPr lang="en-US" sz="2400">
                <a:solidFill>
                  <a:sysClr val="windowText" lastClr="000000"/>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114DA44F-76D6-4E07-A1A1-A07363012B0E}"/>
              </a:ext>
            </a:extLst>
          </p:cNvPr>
          <p:cNvGrpSpPr/>
          <p:nvPr/>
        </p:nvGrpSpPr>
        <p:grpSpPr>
          <a:xfrm>
            <a:off x="8873324" y="2315982"/>
            <a:ext cx="3053615" cy="2686593"/>
            <a:chOff x="7736114" y="934580"/>
            <a:chExt cx="2525486" cy="2221941"/>
          </a:xfrm>
          <a:solidFill>
            <a:schemeClr val="accent4">
              <a:lumMod val="20000"/>
              <a:lumOff val="80000"/>
            </a:schemeClr>
          </a:solidFill>
        </p:grpSpPr>
        <p:sp>
          <p:nvSpPr>
            <p:cNvPr id="11" name="Sun 10">
              <a:extLst>
                <a:ext uri="{FF2B5EF4-FFF2-40B4-BE49-F238E27FC236}">
                  <a16:creationId xmlns:a16="http://schemas.microsoft.com/office/drawing/2014/main" id="{0333E1E6-5F58-4853-8283-88C3E420216D}"/>
                </a:ext>
              </a:extLst>
            </p:cNvPr>
            <p:cNvSpPr/>
            <p:nvPr/>
          </p:nvSpPr>
          <p:spPr>
            <a:xfrm>
              <a:off x="7736114" y="934580"/>
              <a:ext cx="2525486" cy="2221941"/>
            </a:xfrm>
            <a:prstGeom prst="sun">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7136001-5A03-4CF8-B0E1-7EEB6C2D4004}"/>
                </a:ext>
              </a:extLst>
            </p:cNvPr>
            <p:cNvSpPr txBox="1"/>
            <p:nvPr/>
          </p:nvSpPr>
          <p:spPr>
            <a:xfrm>
              <a:off x="8331205" y="1713060"/>
              <a:ext cx="1493608" cy="1200329"/>
            </a:xfrm>
            <a:prstGeom prst="rect">
              <a:avLst/>
            </a:prstGeom>
            <a:noFill/>
          </p:spPr>
          <p:txBody>
            <a:bodyPr wrap="square">
              <a:spAutoFit/>
            </a:bodyPr>
            <a:lstStyle/>
            <a:p>
              <a:pPr algn="ctr"/>
              <a:r>
                <a:rPr lang="en-US" sz="2400" b="1">
                  <a:solidFill>
                    <a:sysClr val="windowText" lastClr="000000"/>
                  </a:solidFill>
                  <a:latin typeface="Arial" panose="020B0604020202020204" pitchFamily="34" charset="0"/>
                  <a:cs typeface="Arial" panose="020B0604020202020204" pitchFamily="34" charset="0"/>
                </a:rPr>
                <a:t>Tên sông, núi, đầm</a:t>
              </a:r>
              <a:endParaRPr lang="en-US" sz="2400">
                <a:solidFill>
                  <a:sysClr val="windowText" lastClr="000000"/>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F03D100B-74C3-4B69-A32F-2CD8A9905E95}"/>
              </a:ext>
            </a:extLst>
          </p:cNvPr>
          <p:cNvGrpSpPr/>
          <p:nvPr/>
        </p:nvGrpSpPr>
        <p:grpSpPr>
          <a:xfrm>
            <a:off x="7729245" y="4329921"/>
            <a:ext cx="2525486" cy="2221941"/>
            <a:chOff x="7736114" y="934580"/>
            <a:chExt cx="2525486" cy="2221941"/>
          </a:xfrm>
          <a:solidFill>
            <a:schemeClr val="accent4">
              <a:lumMod val="20000"/>
              <a:lumOff val="80000"/>
            </a:schemeClr>
          </a:solidFill>
        </p:grpSpPr>
        <p:sp>
          <p:nvSpPr>
            <p:cNvPr id="19" name="Sun 18">
              <a:extLst>
                <a:ext uri="{FF2B5EF4-FFF2-40B4-BE49-F238E27FC236}">
                  <a16:creationId xmlns:a16="http://schemas.microsoft.com/office/drawing/2014/main" id="{7A5DE03D-6D49-43BB-B702-F3EF74EDBBBA}"/>
                </a:ext>
              </a:extLst>
            </p:cNvPr>
            <p:cNvSpPr/>
            <p:nvPr/>
          </p:nvSpPr>
          <p:spPr>
            <a:xfrm>
              <a:off x="7736114" y="934580"/>
              <a:ext cx="2525486" cy="2221941"/>
            </a:xfrm>
            <a:prstGeom prst="sun">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374FF4A-7000-447C-BABB-F63A879EE84A}"/>
                </a:ext>
              </a:extLst>
            </p:cNvPr>
            <p:cNvSpPr txBox="1"/>
            <p:nvPr/>
          </p:nvSpPr>
          <p:spPr>
            <a:xfrm>
              <a:off x="8437896" y="1630051"/>
              <a:ext cx="1121922" cy="830997"/>
            </a:xfrm>
            <a:prstGeom prst="rect">
              <a:avLst/>
            </a:prstGeom>
            <a:noFill/>
          </p:spPr>
          <p:txBody>
            <a:bodyPr wrap="square">
              <a:spAutoFit/>
            </a:bodyPr>
            <a:lstStyle/>
            <a:p>
              <a:pPr algn="ctr"/>
              <a:r>
                <a:rPr lang="en-US" sz="2400" b="1">
                  <a:solidFill>
                    <a:sysClr val="windowText" lastClr="000000"/>
                  </a:solidFill>
                  <a:latin typeface="Arial" panose="020B0604020202020204" pitchFamily="34" charset="0"/>
                  <a:cs typeface="Arial" panose="020B0604020202020204" pitchFamily="34" charset="0"/>
                </a:rPr>
                <a:t>Tên tỉnh</a:t>
              </a:r>
              <a:endParaRPr lang="en-US" sz="2400">
                <a:solidFill>
                  <a:sysClr val="windowText" lastClr="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6936350"/>
      </p:ext>
    </p:extLst>
  </p:cSld>
  <p:clrMapOvr>
    <a:masterClrMapping/>
  </p:clrMapOvr>
  <p:transition spd="slow" advTm="3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617C0ED-A86F-357D-3CAA-90E7CC8534EB}"/>
              </a:ext>
            </a:extLst>
          </p:cNvPr>
          <p:cNvGrpSpPr/>
          <p:nvPr/>
        </p:nvGrpSpPr>
        <p:grpSpPr>
          <a:xfrm>
            <a:off x="7504056" y="4259025"/>
            <a:ext cx="4019402" cy="2029876"/>
            <a:chOff x="5805734" y="3886065"/>
            <a:chExt cx="4019402" cy="2029876"/>
          </a:xfrm>
        </p:grpSpPr>
        <p:pic>
          <p:nvPicPr>
            <p:cNvPr id="21" name="Picture 20">
              <a:extLst>
                <a:ext uri="{FF2B5EF4-FFF2-40B4-BE49-F238E27FC236}">
                  <a16:creationId xmlns:a16="http://schemas.microsoft.com/office/drawing/2014/main" id="{7ACBA013-6F2B-022D-60DA-DCA2CDC20F55}"/>
                </a:ext>
              </a:extLst>
            </p:cNvPr>
            <p:cNvPicPr>
              <a:picLocks noChangeAspect="1"/>
            </p:cNvPicPr>
            <p:nvPr/>
          </p:nvPicPr>
          <p:blipFill>
            <a:blip r:embed="rId2">
              <a:duotone>
                <a:prstClr val="black"/>
                <a:srgbClr val="FF7C80">
                  <a:tint val="45000"/>
                  <a:satMod val="400000"/>
                </a:srgbClr>
              </a:duotone>
              <a:extLst>
                <a:ext uri="{28A0092B-C50C-407E-A947-70E740481C1C}">
                  <a14:useLocalDpi xmlns:a14="http://schemas.microsoft.com/office/drawing/2010/main" val="0"/>
                </a:ext>
              </a:extLst>
            </a:blip>
            <a:stretch>
              <a:fillRect/>
            </a:stretch>
          </p:blipFill>
          <p:spPr>
            <a:xfrm>
              <a:off x="5805734" y="3886065"/>
              <a:ext cx="4019402" cy="2029876"/>
            </a:xfrm>
            <a:prstGeom prst="rect">
              <a:avLst/>
            </a:prstGeom>
          </p:spPr>
        </p:pic>
        <p:sp>
          <p:nvSpPr>
            <p:cNvPr id="4" name="TextBox 3">
              <a:extLst>
                <a:ext uri="{FF2B5EF4-FFF2-40B4-BE49-F238E27FC236}">
                  <a16:creationId xmlns:a16="http://schemas.microsoft.com/office/drawing/2014/main" id="{EEBEB198-DA1B-5B4D-23BD-1BD2781D5BA9}"/>
                </a:ext>
              </a:extLst>
            </p:cNvPr>
            <p:cNvSpPr txBox="1"/>
            <p:nvPr/>
          </p:nvSpPr>
          <p:spPr>
            <a:xfrm>
              <a:off x="6306531" y="4901044"/>
              <a:ext cx="284404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4472C4">
                        <a:lumMod val="50000"/>
                      </a:srgbClr>
                    </a:solidFill>
                  </a:ln>
                  <a:solidFill>
                    <a:prstClr val="white"/>
                  </a:solidFill>
                  <a:effectLst>
                    <a:glow rad="63500">
                      <a:srgbClr val="5B9BD5">
                        <a:satMod val="175000"/>
                        <a:alpha val="40000"/>
                      </a:srgbClr>
                    </a:glow>
                  </a:effectLst>
                  <a:uLnTx/>
                  <a:uFillTx/>
                  <a:latin typeface="Arial" panose="020B0604020202020204" pitchFamily="34" charset="0"/>
                  <a:ea typeface="+mn-ea"/>
                  <a:cs typeface="Arial" panose="020B0604020202020204" pitchFamily="34" charset="0"/>
                </a:rPr>
                <a:t>tên người</a:t>
              </a:r>
              <a:endParaRPr kumimoji="0" lang="en-US" sz="4400" b="1" i="0" u="none" strike="noStrike" kern="1200" cap="none" spc="0" normalizeH="0" baseline="0" noProof="0" dirty="0">
                <a:ln>
                  <a:solidFill>
                    <a:srgbClr val="4472C4">
                      <a:lumMod val="50000"/>
                    </a:srgbClr>
                  </a:solidFill>
                </a:ln>
                <a:solidFill>
                  <a:prstClr val="white"/>
                </a:solidFill>
                <a:effectLst>
                  <a:glow rad="63500">
                    <a:srgbClr val="5B9BD5">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27" name="TextBox 26">
            <a:extLst>
              <a:ext uri="{FF2B5EF4-FFF2-40B4-BE49-F238E27FC236}">
                <a16:creationId xmlns:a16="http://schemas.microsoft.com/office/drawing/2014/main" id="{4BDD1313-8D50-F64F-D0E2-29D0C961886A}"/>
              </a:ext>
            </a:extLst>
          </p:cNvPr>
          <p:cNvSpPr txBox="1"/>
          <p:nvPr/>
        </p:nvSpPr>
        <p:spPr>
          <a:xfrm>
            <a:off x="1649560" y="5341250"/>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FA89BE90-279D-4C1E-89BF-568E9F8F3273}"/>
              </a:ext>
            </a:extLst>
          </p:cNvPr>
          <p:cNvSpPr txBox="1"/>
          <p:nvPr/>
        </p:nvSpPr>
        <p:spPr>
          <a:xfrm>
            <a:off x="3344939" y="1812168"/>
            <a:ext cx="1404598"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Lê Lợi</a:t>
            </a:r>
          </a:p>
        </p:txBody>
      </p:sp>
      <p:grpSp>
        <p:nvGrpSpPr>
          <p:cNvPr id="2" name="Group 1">
            <a:extLst>
              <a:ext uri="{FF2B5EF4-FFF2-40B4-BE49-F238E27FC236}">
                <a16:creationId xmlns:a16="http://schemas.microsoft.com/office/drawing/2014/main" id="{70CD2EBC-6DEE-49BF-9606-D4BE88C3FAE9}"/>
              </a:ext>
            </a:extLst>
          </p:cNvPr>
          <p:cNvGrpSpPr/>
          <p:nvPr/>
        </p:nvGrpSpPr>
        <p:grpSpPr>
          <a:xfrm>
            <a:off x="274507" y="531465"/>
            <a:ext cx="10893477" cy="4413610"/>
            <a:chOff x="274507" y="531465"/>
            <a:chExt cx="10893477" cy="4413610"/>
          </a:xfrm>
        </p:grpSpPr>
        <p:sp>
          <p:nvSpPr>
            <p:cNvPr id="48" name="TextBox 47">
              <a:extLst>
                <a:ext uri="{FF2B5EF4-FFF2-40B4-BE49-F238E27FC236}">
                  <a16:creationId xmlns:a16="http://schemas.microsoft.com/office/drawing/2014/main" id="{3712C776-17DB-4CB1-B1C5-F11AEA80BE07}"/>
                </a:ext>
              </a:extLst>
            </p:cNvPr>
            <p:cNvSpPr txBox="1"/>
            <p:nvPr/>
          </p:nvSpPr>
          <p:spPr>
            <a:xfrm>
              <a:off x="274507" y="543870"/>
              <a:ext cx="10893477" cy="4401205"/>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			Sâu nhất là sông Bạch Đằng</a:t>
              </a:r>
            </a:p>
            <a:p>
              <a:r>
                <a:rPr lang="en-US" sz="2800">
                  <a:latin typeface="Arial" panose="020B0604020202020204" pitchFamily="34" charset="0"/>
                  <a:cs typeface="Arial" panose="020B0604020202020204" pitchFamily="34" charset="0"/>
                </a:rPr>
                <a:t>		Ba lần giặc đến ba lần giặc tan</a:t>
              </a:r>
            </a:p>
            <a:p>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Cao nhất là núi </a:t>
              </a:r>
              <a:r>
                <a:rPr lang="vi-VN" sz="2800" b="1">
                  <a:latin typeface="Arial" panose="020B0604020202020204" pitchFamily="34" charset="0"/>
                  <a:cs typeface="Arial" panose="020B0604020202020204" pitchFamily="34" charset="0"/>
                </a:rPr>
                <a:t>Lam Sơn     </a:t>
              </a:r>
              <a:endParaRPr lang="en-US" sz="2800" b="1">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Có ông </a:t>
              </a:r>
              <a:r>
                <a:rPr lang="vi-VN" sz="2800" b="1">
                  <a:latin typeface="Arial" panose="020B0604020202020204" pitchFamily="34" charset="0"/>
                  <a:cs typeface="Arial" panose="020B0604020202020204" pitchFamily="34" charset="0"/>
                </a:rPr>
                <a:t>Lê Lợi </a:t>
              </a:r>
              <a:r>
                <a:rPr lang="vi-VN" sz="2800">
                  <a:latin typeface="Arial" panose="020B0604020202020204" pitchFamily="34" charset="0"/>
                  <a:cs typeface="Arial" panose="020B0604020202020204" pitchFamily="34" charset="0"/>
                </a:rPr>
                <a:t>trong ngàn bước ra.</a:t>
              </a:r>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Bình Định</a:t>
              </a:r>
              <a:r>
                <a:rPr lang="en-US" sz="2800">
                  <a:latin typeface="Arial" panose="020B0604020202020204" pitchFamily="34" charset="0"/>
                  <a:cs typeface="Arial" panose="020B0604020202020204" pitchFamily="34" charset="0"/>
                </a:rPr>
                <a:t> có núi </a:t>
              </a:r>
              <a:r>
                <a:rPr lang="en-US" sz="2800" b="1">
                  <a:latin typeface="Arial" panose="020B0604020202020204" pitchFamily="34" charset="0"/>
                  <a:cs typeface="Arial" panose="020B0604020202020204" pitchFamily="34" charset="0"/>
                </a:rPr>
                <a:t>Vọng Phu</a:t>
              </a:r>
            </a:p>
            <a:p>
              <a:r>
                <a:rPr lang="en-US" sz="2800">
                  <a:latin typeface="Arial" panose="020B0604020202020204" pitchFamily="34" charset="0"/>
                  <a:cs typeface="Arial" panose="020B0604020202020204" pitchFamily="34" charset="0"/>
                </a:rPr>
                <a:t>		Có đầm </a:t>
              </a:r>
              <a:r>
                <a:rPr lang="en-US" sz="2800" b="1">
                  <a:latin typeface="Arial" panose="020B0604020202020204" pitchFamily="34" charset="0"/>
                  <a:cs typeface="Arial" panose="020B0604020202020204" pitchFamily="34" charset="0"/>
                </a:rPr>
                <a:t>Thị Nại</a:t>
              </a:r>
              <a:r>
                <a:rPr lang="en-US" sz="2800">
                  <a:latin typeface="Arial" panose="020B0604020202020204" pitchFamily="34" charset="0"/>
                  <a:cs typeface="Arial" panose="020B0604020202020204" pitchFamily="34" charset="0"/>
                </a:rPr>
                <a:t>, có cù lao xanh. </a:t>
              </a:r>
            </a:p>
            <a:p>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			Ai về </a:t>
              </a:r>
              <a:r>
                <a:rPr lang="en-US" sz="2800" b="1">
                  <a:latin typeface="Arial" panose="020B0604020202020204" pitchFamily="34" charset="0"/>
                  <a:cs typeface="Arial" panose="020B0604020202020204" pitchFamily="34" charset="0"/>
                </a:rPr>
                <a:t>Quảng Ngãi </a:t>
              </a:r>
              <a:r>
                <a:rPr lang="en-US" sz="2800">
                  <a:latin typeface="Arial" panose="020B0604020202020204" pitchFamily="34" charset="0"/>
                  <a:cs typeface="Arial" panose="020B0604020202020204" pitchFamily="34" charset="0"/>
                </a:rPr>
                <a:t>quê ta</a:t>
              </a:r>
            </a:p>
            <a:p>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Mía ngon, đường ngọt trắng ngà dễ ăn.</a:t>
              </a:r>
              <a:endParaRPr lang="en-US" sz="280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99923B9-79E1-435C-B272-C42ABDAB7575}"/>
                </a:ext>
              </a:extLst>
            </p:cNvPr>
            <p:cNvSpPr txBox="1"/>
            <p:nvPr/>
          </p:nvSpPr>
          <p:spPr>
            <a:xfrm>
              <a:off x="905770" y="531465"/>
              <a:ext cx="849755" cy="584775"/>
            </a:xfrm>
            <a:prstGeom prst="rect">
              <a:avLst/>
            </a:prstGeom>
            <a:noFill/>
          </p:spPr>
          <p:txBody>
            <a:bodyPr wrap="square">
              <a:spAutoFit/>
            </a:bodyPr>
            <a:lstStyle/>
            <a:p>
              <a:r>
                <a:rPr lang="en-US" sz="3200">
                  <a:latin typeface="Arial" panose="020B0604020202020204" pitchFamily="34" charset="0"/>
                  <a:cs typeface="Arial" panose="020B0604020202020204" pitchFamily="34" charset="0"/>
                </a:rPr>
                <a:t>a)</a:t>
              </a:r>
            </a:p>
          </p:txBody>
        </p:sp>
        <p:sp>
          <p:nvSpPr>
            <p:cNvPr id="50" name="TextBox 49">
              <a:extLst>
                <a:ext uri="{FF2B5EF4-FFF2-40B4-BE49-F238E27FC236}">
                  <a16:creationId xmlns:a16="http://schemas.microsoft.com/office/drawing/2014/main" id="{D41B16B0-2DE8-4DF0-91A1-AD55998FEFF5}"/>
                </a:ext>
              </a:extLst>
            </p:cNvPr>
            <p:cNvSpPr txBox="1"/>
            <p:nvPr/>
          </p:nvSpPr>
          <p:spPr>
            <a:xfrm>
              <a:off x="905770" y="2404196"/>
              <a:ext cx="849755" cy="584775"/>
            </a:xfrm>
            <a:prstGeom prst="rect">
              <a:avLst/>
            </a:prstGeom>
            <a:noFill/>
          </p:spPr>
          <p:txBody>
            <a:bodyPr wrap="square">
              <a:spAutoFit/>
            </a:bodyPr>
            <a:lstStyle/>
            <a:p>
              <a:r>
                <a:rPr lang="en-US" sz="3200">
                  <a:latin typeface="Arial" panose="020B0604020202020204" pitchFamily="34" charset="0"/>
                  <a:cs typeface="Arial" panose="020B0604020202020204" pitchFamily="34" charset="0"/>
                </a:rPr>
                <a:t>b)</a:t>
              </a:r>
            </a:p>
          </p:txBody>
        </p:sp>
        <p:sp>
          <p:nvSpPr>
            <p:cNvPr id="51" name="TextBox 50">
              <a:extLst>
                <a:ext uri="{FF2B5EF4-FFF2-40B4-BE49-F238E27FC236}">
                  <a16:creationId xmlns:a16="http://schemas.microsoft.com/office/drawing/2014/main" id="{E56A36BF-3476-4C20-96FB-FC7179EB3682}"/>
                </a:ext>
              </a:extLst>
            </p:cNvPr>
            <p:cNvSpPr txBox="1"/>
            <p:nvPr/>
          </p:nvSpPr>
          <p:spPr>
            <a:xfrm>
              <a:off x="905770" y="3407365"/>
              <a:ext cx="849755" cy="584775"/>
            </a:xfrm>
            <a:prstGeom prst="rect">
              <a:avLst/>
            </a:prstGeom>
            <a:noFill/>
          </p:spPr>
          <p:txBody>
            <a:bodyPr wrap="square">
              <a:spAutoFit/>
            </a:bodyPr>
            <a:lstStyle/>
            <a:p>
              <a:r>
                <a:rPr lang="en-US" sz="3200">
                  <a:latin typeface="Arial" panose="020B0604020202020204" pitchFamily="34" charset="0"/>
                  <a:cs typeface="Arial" panose="020B0604020202020204" pitchFamily="34" charset="0"/>
                </a:rPr>
                <a:t>c)</a:t>
              </a:r>
            </a:p>
          </p:txBody>
        </p:sp>
      </p:grpSp>
      <p:grpSp>
        <p:nvGrpSpPr>
          <p:cNvPr id="5" name="Group 4">
            <a:extLst>
              <a:ext uri="{FF2B5EF4-FFF2-40B4-BE49-F238E27FC236}">
                <a16:creationId xmlns:a16="http://schemas.microsoft.com/office/drawing/2014/main" id="{AE04ED3D-7C97-2D55-B4D9-7CE8EAA05E80}"/>
              </a:ext>
            </a:extLst>
          </p:cNvPr>
          <p:cNvGrpSpPr/>
          <p:nvPr/>
        </p:nvGrpSpPr>
        <p:grpSpPr>
          <a:xfrm>
            <a:off x="8399595" y="2028808"/>
            <a:ext cx="2886635" cy="1308847"/>
            <a:chOff x="4239491" y="2666650"/>
            <a:chExt cx="3267547" cy="1704808"/>
          </a:xfrm>
        </p:grpSpPr>
        <p:pic>
          <p:nvPicPr>
            <p:cNvPr id="6" name="Picture 5">
              <a:extLst>
                <a:ext uri="{FF2B5EF4-FFF2-40B4-BE49-F238E27FC236}">
                  <a16:creationId xmlns:a16="http://schemas.microsoft.com/office/drawing/2014/main" id="{280C8BD1-F9D2-5785-A742-9B5E4D46E4D5}"/>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7" name="TextBox 6">
              <a:extLst>
                <a:ext uri="{FF2B5EF4-FFF2-40B4-BE49-F238E27FC236}">
                  <a16:creationId xmlns:a16="http://schemas.microsoft.com/office/drawing/2014/main" id="{8F719BF6-B0E7-D35D-7E65-21D721D22ECC}"/>
                </a:ext>
              </a:extLst>
            </p:cNvPr>
            <p:cNvSpPr txBox="1"/>
            <p:nvPr/>
          </p:nvSpPr>
          <p:spPr>
            <a:xfrm>
              <a:off x="4949162" y="3519055"/>
              <a:ext cx="1749571" cy="7616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Lê Lợi </a:t>
              </a:r>
            </a:p>
          </p:txBody>
        </p:sp>
      </p:grpSp>
    </p:spTree>
    <p:extLst>
      <p:ext uri="{BB962C8B-B14F-4D97-AF65-F5344CB8AC3E}">
        <p14:creationId xmlns:p14="http://schemas.microsoft.com/office/powerpoint/2010/main" val="62361632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04167E-6 -4.81481E-6 L 0.47852 0.13357 " pathEditMode="relative" rAng="0" ptsTypes="AA">
                                      <p:cBhvr>
                                        <p:cTn id="11" dur="2000" fill="hold"/>
                                        <p:tgtEl>
                                          <p:spTgt spid="53"/>
                                        </p:tgtEl>
                                        <p:attrNameLst>
                                          <p:attrName>ppt_x</p:attrName>
                                          <p:attrName>ppt_y</p:attrName>
                                        </p:attrNameLst>
                                      </p:cBhvr>
                                      <p:rCtr x="23919" y="6667"/>
                                    </p:animMotion>
                                  </p:childTnLst>
                                </p:cTn>
                              </p:par>
                            </p:childTnLst>
                          </p:cTn>
                        </p:par>
                        <p:par>
                          <p:cTn id="12" fill="hold">
                            <p:stCondLst>
                              <p:cond delay="20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CD2EBC-6DEE-49BF-9606-D4BE88C3FAE9}"/>
              </a:ext>
            </a:extLst>
          </p:cNvPr>
          <p:cNvGrpSpPr/>
          <p:nvPr/>
        </p:nvGrpSpPr>
        <p:grpSpPr>
          <a:xfrm>
            <a:off x="274507" y="531465"/>
            <a:ext cx="10893477" cy="4413610"/>
            <a:chOff x="274507" y="531465"/>
            <a:chExt cx="10893477" cy="4413610"/>
          </a:xfrm>
        </p:grpSpPr>
        <p:sp>
          <p:nvSpPr>
            <p:cNvPr id="48" name="TextBox 47">
              <a:extLst>
                <a:ext uri="{FF2B5EF4-FFF2-40B4-BE49-F238E27FC236}">
                  <a16:creationId xmlns:a16="http://schemas.microsoft.com/office/drawing/2014/main" id="{3712C776-17DB-4CB1-B1C5-F11AEA80BE07}"/>
                </a:ext>
              </a:extLst>
            </p:cNvPr>
            <p:cNvSpPr txBox="1"/>
            <p:nvPr/>
          </p:nvSpPr>
          <p:spPr>
            <a:xfrm>
              <a:off x="274507" y="543870"/>
              <a:ext cx="10893477"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Sâu nhất là sông Bạch Đằng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Ba lần giặc đến ba lần giặc tan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Cao nhất là núi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Lam Sơn     </a:t>
              </a:r>
              <a:endPar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ông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Lê Lợi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trong ngàn bước ra.</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Bình Định</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núi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Vọng Phu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đầm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Thị Nại</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cù lao xanh.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Ai về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Quảng Ngãi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quê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Mía ngon, đường ngọt trắng ngà dễ ăn.</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F99923B9-79E1-435C-B272-C42ABDAB7575}"/>
                </a:ext>
              </a:extLst>
            </p:cNvPr>
            <p:cNvSpPr txBox="1"/>
            <p:nvPr/>
          </p:nvSpPr>
          <p:spPr>
            <a:xfrm>
              <a:off x="905770" y="531465"/>
              <a:ext cx="84975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50" name="TextBox 49">
              <a:extLst>
                <a:ext uri="{FF2B5EF4-FFF2-40B4-BE49-F238E27FC236}">
                  <a16:creationId xmlns:a16="http://schemas.microsoft.com/office/drawing/2014/main" id="{D41B16B0-2DE8-4DF0-91A1-AD55998FEFF5}"/>
                </a:ext>
              </a:extLst>
            </p:cNvPr>
            <p:cNvSpPr txBox="1"/>
            <p:nvPr/>
          </p:nvSpPr>
          <p:spPr>
            <a:xfrm>
              <a:off x="905770" y="2404196"/>
              <a:ext cx="84975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p>
          </p:txBody>
        </p:sp>
        <p:sp>
          <p:nvSpPr>
            <p:cNvPr id="51" name="TextBox 50">
              <a:extLst>
                <a:ext uri="{FF2B5EF4-FFF2-40B4-BE49-F238E27FC236}">
                  <a16:creationId xmlns:a16="http://schemas.microsoft.com/office/drawing/2014/main" id="{E56A36BF-3476-4C20-96FB-FC7179EB3682}"/>
                </a:ext>
              </a:extLst>
            </p:cNvPr>
            <p:cNvSpPr txBox="1"/>
            <p:nvPr/>
          </p:nvSpPr>
          <p:spPr>
            <a:xfrm>
              <a:off x="905770" y="3407365"/>
              <a:ext cx="84975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p>
          </p:txBody>
        </p:sp>
      </p:grpSp>
      <p:sp>
        <p:nvSpPr>
          <p:cNvPr id="27" name="TextBox 26">
            <a:extLst>
              <a:ext uri="{FF2B5EF4-FFF2-40B4-BE49-F238E27FC236}">
                <a16:creationId xmlns:a16="http://schemas.microsoft.com/office/drawing/2014/main" id="{4BDD1313-8D50-F64F-D0E2-29D0C961886A}"/>
              </a:ext>
            </a:extLst>
          </p:cNvPr>
          <p:cNvSpPr txBox="1"/>
          <p:nvPr/>
        </p:nvSpPr>
        <p:spPr>
          <a:xfrm>
            <a:off x="1649560" y="5341250"/>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FA89BE90-279D-4C1E-89BF-568E9F8F3273}"/>
              </a:ext>
            </a:extLst>
          </p:cNvPr>
          <p:cNvSpPr txBox="1"/>
          <p:nvPr/>
        </p:nvSpPr>
        <p:spPr>
          <a:xfrm>
            <a:off x="5500221" y="1397415"/>
            <a:ext cx="23246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Lam Sơn</a:t>
            </a:r>
          </a:p>
        </p:txBody>
      </p:sp>
      <p:grpSp>
        <p:nvGrpSpPr>
          <p:cNvPr id="15" name="Group 14">
            <a:extLst>
              <a:ext uri="{FF2B5EF4-FFF2-40B4-BE49-F238E27FC236}">
                <a16:creationId xmlns:a16="http://schemas.microsoft.com/office/drawing/2014/main" id="{B7FCC221-1F16-4D50-8F08-E2CFF1DBBD79}"/>
              </a:ext>
            </a:extLst>
          </p:cNvPr>
          <p:cNvGrpSpPr/>
          <p:nvPr/>
        </p:nvGrpSpPr>
        <p:grpSpPr>
          <a:xfrm>
            <a:off x="2675669" y="4835386"/>
            <a:ext cx="4345740" cy="2066339"/>
            <a:chOff x="5805734" y="3886065"/>
            <a:chExt cx="4345740" cy="2066339"/>
          </a:xfrm>
        </p:grpSpPr>
        <p:pic>
          <p:nvPicPr>
            <p:cNvPr id="16" name="Picture 15">
              <a:extLst>
                <a:ext uri="{FF2B5EF4-FFF2-40B4-BE49-F238E27FC236}">
                  <a16:creationId xmlns:a16="http://schemas.microsoft.com/office/drawing/2014/main" id="{87F7293D-BFDE-478E-A413-F8C22F620E0B}"/>
                </a:ext>
              </a:extLst>
            </p:cNvPr>
            <p:cNvPicPr>
              <a:picLocks noChangeAspect="1"/>
            </p:cNvPicPr>
            <p:nvPr/>
          </p:nvPicPr>
          <p:blipFill>
            <a:blip r:embed="rId2">
              <a:duotone>
                <a:prstClr val="black"/>
                <a:srgbClr val="FF7C80">
                  <a:tint val="45000"/>
                  <a:satMod val="400000"/>
                </a:srgbClr>
              </a:duotone>
              <a:extLst>
                <a:ext uri="{28A0092B-C50C-407E-A947-70E740481C1C}">
                  <a14:useLocalDpi xmlns:a14="http://schemas.microsoft.com/office/drawing/2010/main" val="0"/>
                </a:ext>
              </a:extLst>
            </a:blip>
            <a:stretch>
              <a:fillRect/>
            </a:stretch>
          </p:blipFill>
          <p:spPr>
            <a:xfrm>
              <a:off x="5805734" y="3886065"/>
              <a:ext cx="4019402" cy="2029876"/>
            </a:xfrm>
            <a:prstGeom prst="rect">
              <a:avLst/>
            </a:prstGeom>
          </p:spPr>
        </p:pic>
        <p:sp>
          <p:nvSpPr>
            <p:cNvPr id="17" name="TextBox 16">
              <a:extLst>
                <a:ext uri="{FF2B5EF4-FFF2-40B4-BE49-F238E27FC236}">
                  <a16:creationId xmlns:a16="http://schemas.microsoft.com/office/drawing/2014/main" id="{DB0DB255-DC1E-45B3-BA43-D04C0FAABD86}"/>
                </a:ext>
              </a:extLst>
            </p:cNvPr>
            <p:cNvSpPr txBox="1"/>
            <p:nvPr/>
          </p:nvSpPr>
          <p:spPr>
            <a:xfrm>
              <a:off x="6733308" y="4505854"/>
              <a:ext cx="341816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4472C4">
                        <a:lumMod val="50000"/>
                      </a:srgbClr>
                    </a:solidFill>
                  </a:ln>
                  <a:solidFill>
                    <a:prstClr val="white"/>
                  </a:solidFill>
                  <a:effectLst>
                    <a:glow rad="63500">
                      <a:srgbClr val="5B9BD5">
                        <a:satMod val="175000"/>
                        <a:alpha val="40000"/>
                      </a:srgbClr>
                    </a:glow>
                  </a:effectLst>
                  <a:uLnTx/>
                  <a:uFillTx/>
                  <a:latin typeface="Arial" panose="020B0604020202020204" pitchFamily="34" charset="0"/>
                  <a:ea typeface="+mn-ea"/>
                  <a:cs typeface="Arial" panose="020B0604020202020204" pitchFamily="34" charset="0"/>
                </a:rPr>
                <a:t>tên sông,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4472C4">
                        <a:lumMod val="50000"/>
                      </a:srgbClr>
                    </a:solidFill>
                  </a:ln>
                  <a:solidFill>
                    <a:prstClr val="white"/>
                  </a:solidFill>
                  <a:effectLst>
                    <a:glow rad="63500">
                      <a:srgbClr val="5B9BD5">
                        <a:satMod val="175000"/>
                        <a:alpha val="40000"/>
                      </a:srgbClr>
                    </a:glow>
                  </a:effectLst>
                  <a:uLnTx/>
                  <a:uFillTx/>
                  <a:latin typeface="Arial" panose="020B0604020202020204" pitchFamily="34" charset="0"/>
                  <a:ea typeface="+mn-ea"/>
                  <a:cs typeface="Arial" panose="020B0604020202020204" pitchFamily="34" charset="0"/>
                </a:rPr>
                <a:t>núi, đầm</a:t>
              </a:r>
              <a:endParaRPr kumimoji="0" lang="en-US" sz="4400" b="1" i="0" u="none" strike="noStrike" kern="1200" cap="none" spc="0" normalizeH="0" baseline="0" noProof="0" dirty="0">
                <a:ln>
                  <a:solidFill>
                    <a:srgbClr val="4472C4">
                      <a:lumMod val="50000"/>
                    </a:srgbClr>
                  </a:solidFill>
                </a:ln>
                <a:solidFill>
                  <a:prstClr val="white"/>
                </a:solidFill>
                <a:effectLst>
                  <a:glow rad="63500">
                    <a:srgbClr val="5B9BD5">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0" name="TextBox 29">
            <a:extLst>
              <a:ext uri="{FF2B5EF4-FFF2-40B4-BE49-F238E27FC236}">
                <a16:creationId xmlns:a16="http://schemas.microsoft.com/office/drawing/2014/main" id="{38F968DD-3A98-49DA-909E-539ABAFB243C}"/>
              </a:ext>
            </a:extLst>
          </p:cNvPr>
          <p:cNvSpPr txBox="1"/>
          <p:nvPr/>
        </p:nvSpPr>
        <p:spPr>
          <a:xfrm>
            <a:off x="5934872" y="2677037"/>
            <a:ext cx="2324641" cy="523220"/>
          </a:xfrm>
          <a:prstGeom prst="rect">
            <a:avLst/>
          </a:prstGeom>
          <a:noFill/>
        </p:spPr>
        <p:txBody>
          <a:bodyPr wrap="square">
            <a:spAutoFit/>
          </a:bodyPr>
          <a:lstStyle/>
          <a:p>
            <a:pPr lvl="0"/>
            <a:r>
              <a:rPr lang="en-US" sz="2800" b="1">
                <a:solidFill>
                  <a:prstClr val="black"/>
                </a:solidFill>
                <a:latin typeface="Arial" panose="020B0604020202020204" pitchFamily="34" charset="0"/>
                <a:cs typeface="Arial" panose="020B0604020202020204" pitchFamily="34" charset="0"/>
              </a:rPr>
              <a:t>Vọng Phu</a:t>
            </a:r>
          </a:p>
        </p:txBody>
      </p:sp>
      <p:sp>
        <p:nvSpPr>
          <p:cNvPr id="31" name="TextBox 30">
            <a:extLst>
              <a:ext uri="{FF2B5EF4-FFF2-40B4-BE49-F238E27FC236}">
                <a16:creationId xmlns:a16="http://schemas.microsoft.com/office/drawing/2014/main" id="{53AA3F29-E841-4168-BEDC-ECADB4C20498}"/>
              </a:ext>
            </a:extLst>
          </p:cNvPr>
          <p:cNvSpPr txBox="1"/>
          <p:nvPr/>
        </p:nvSpPr>
        <p:spPr>
          <a:xfrm>
            <a:off x="3453495" y="3109298"/>
            <a:ext cx="2324641" cy="523220"/>
          </a:xfrm>
          <a:prstGeom prst="rect">
            <a:avLst/>
          </a:prstGeom>
          <a:noFill/>
        </p:spPr>
        <p:txBody>
          <a:bodyPr wrap="square">
            <a:spAutoFit/>
          </a:bodyPr>
          <a:lstStyle/>
          <a:p>
            <a:pPr lvl="0"/>
            <a:r>
              <a:rPr lang="en-US" sz="2800" b="1">
                <a:solidFill>
                  <a:prstClr val="black"/>
                </a:solidFill>
                <a:latin typeface="Arial" panose="020B0604020202020204" pitchFamily="34" charset="0"/>
                <a:cs typeface="Arial" panose="020B0604020202020204" pitchFamily="34" charset="0"/>
              </a:rPr>
              <a:t>Thị Nại,</a:t>
            </a:r>
          </a:p>
        </p:txBody>
      </p:sp>
      <p:grpSp>
        <p:nvGrpSpPr>
          <p:cNvPr id="18" name="Group 17">
            <a:extLst>
              <a:ext uri="{FF2B5EF4-FFF2-40B4-BE49-F238E27FC236}">
                <a16:creationId xmlns:a16="http://schemas.microsoft.com/office/drawing/2014/main" id="{012490D0-BB26-4720-B8C4-68129078B41A}"/>
              </a:ext>
            </a:extLst>
          </p:cNvPr>
          <p:cNvGrpSpPr/>
          <p:nvPr/>
        </p:nvGrpSpPr>
        <p:grpSpPr>
          <a:xfrm>
            <a:off x="8003039" y="612387"/>
            <a:ext cx="2886635" cy="1308847"/>
            <a:chOff x="4239491" y="2666650"/>
            <a:chExt cx="3267547" cy="1704808"/>
          </a:xfrm>
        </p:grpSpPr>
        <p:pic>
          <p:nvPicPr>
            <p:cNvPr id="19" name="Picture 18">
              <a:extLst>
                <a:ext uri="{FF2B5EF4-FFF2-40B4-BE49-F238E27FC236}">
                  <a16:creationId xmlns:a16="http://schemas.microsoft.com/office/drawing/2014/main" id="{00402739-521B-42D4-929B-54E75BD606A0}"/>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20" name="TextBox 19">
              <a:extLst>
                <a:ext uri="{FF2B5EF4-FFF2-40B4-BE49-F238E27FC236}">
                  <a16:creationId xmlns:a16="http://schemas.microsoft.com/office/drawing/2014/main" id="{68EB6143-9B8F-43DA-B16F-8F337808C39D}"/>
                </a:ext>
              </a:extLst>
            </p:cNvPr>
            <p:cNvSpPr txBox="1"/>
            <p:nvPr/>
          </p:nvSpPr>
          <p:spPr>
            <a:xfrm>
              <a:off x="4949162" y="3519055"/>
              <a:ext cx="2373770" cy="7616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Lam Sơn </a:t>
              </a: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BE5AE464-9606-42EB-A739-8B3E231AEAB5}"/>
              </a:ext>
            </a:extLst>
          </p:cNvPr>
          <p:cNvGrpSpPr/>
          <p:nvPr/>
        </p:nvGrpSpPr>
        <p:grpSpPr>
          <a:xfrm>
            <a:off x="7946042" y="2198773"/>
            <a:ext cx="2886635" cy="1308847"/>
            <a:chOff x="4239491" y="2666650"/>
            <a:chExt cx="3267547" cy="1704808"/>
          </a:xfrm>
        </p:grpSpPr>
        <p:pic>
          <p:nvPicPr>
            <p:cNvPr id="23" name="Picture 22">
              <a:extLst>
                <a:ext uri="{FF2B5EF4-FFF2-40B4-BE49-F238E27FC236}">
                  <a16:creationId xmlns:a16="http://schemas.microsoft.com/office/drawing/2014/main" id="{280F18EB-7A1D-44E4-8F4E-3FAE42E60C9F}"/>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25" name="TextBox 24">
              <a:extLst>
                <a:ext uri="{FF2B5EF4-FFF2-40B4-BE49-F238E27FC236}">
                  <a16:creationId xmlns:a16="http://schemas.microsoft.com/office/drawing/2014/main" id="{86862917-A2BF-4E1A-A90A-4E5DFC89E04D}"/>
                </a:ext>
              </a:extLst>
            </p:cNvPr>
            <p:cNvSpPr txBox="1"/>
            <p:nvPr/>
          </p:nvSpPr>
          <p:spPr>
            <a:xfrm>
              <a:off x="4949162" y="3519055"/>
              <a:ext cx="2373770" cy="7616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Vọng Phu</a:t>
              </a:r>
            </a:p>
          </p:txBody>
        </p:sp>
      </p:grpSp>
      <p:grpSp>
        <p:nvGrpSpPr>
          <p:cNvPr id="26" name="Group 25">
            <a:extLst>
              <a:ext uri="{FF2B5EF4-FFF2-40B4-BE49-F238E27FC236}">
                <a16:creationId xmlns:a16="http://schemas.microsoft.com/office/drawing/2014/main" id="{1CB32F8E-1F19-414B-A026-00F61F0D697F}"/>
              </a:ext>
            </a:extLst>
          </p:cNvPr>
          <p:cNvGrpSpPr/>
          <p:nvPr/>
        </p:nvGrpSpPr>
        <p:grpSpPr>
          <a:xfrm>
            <a:off x="7862788" y="4180963"/>
            <a:ext cx="2886635" cy="1308847"/>
            <a:chOff x="4239491" y="2666650"/>
            <a:chExt cx="3267547" cy="1704808"/>
          </a:xfrm>
        </p:grpSpPr>
        <p:pic>
          <p:nvPicPr>
            <p:cNvPr id="28" name="Picture 27">
              <a:extLst>
                <a:ext uri="{FF2B5EF4-FFF2-40B4-BE49-F238E27FC236}">
                  <a16:creationId xmlns:a16="http://schemas.microsoft.com/office/drawing/2014/main" id="{2B2CE4F6-D46A-425D-8DC5-6649E04A560C}"/>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29" name="TextBox 28">
              <a:extLst>
                <a:ext uri="{FF2B5EF4-FFF2-40B4-BE49-F238E27FC236}">
                  <a16:creationId xmlns:a16="http://schemas.microsoft.com/office/drawing/2014/main" id="{1C2E8B4C-7948-443F-B920-6742E8550C58}"/>
                </a:ext>
              </a:extLst>
            </p:cNvPr>
            <p:cNvSpPr txBox="1"/>
            <p:nvPr/>
          </p:nvSpPr>
          <p:spPr>
            <a:xfrm>
              <a:off x="4949162" y="3519055"/>
              <a:ext cx="1755013" cy="7616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Thị Nại</a:t>
              </a:r>
            </a:p>
          </p:txBody>
        </p:sp>
      </p:grpSp>
    </p:spTree>
    <p:extLst>
      <p:ext uri="{BB962C8B-B14F-4D97-AF65-F5344CB8AC3E}">
        <p14:creationId xmlns:p14="http://schemas.microsoft.com/office/powerpoint/2010/main" val="321634976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375E-6 1.85185E-6 L 0.25756 -0.01945 " pathEditMode="relative" rAng="0" ptsTypes="AA">
                                      <p:cBhvr>
                                        <p:cTn id="11" dur="2000" fill="hold"/>
                                        <p:tgtEl>
                                          <p:spTgt spid="53"/>
                                        </p:tgtEl>
                                        <p:attrNameLst>
                                          <p:attrName>ppt_x</p:attrName>
                                          <p:attrName>ppt_y</p:attrName>
                                        </p:attrNameLst>
                                      </p:cBhvr>
                                      <p:rCtr x="12878" y="-972"/>
                                    </p:animMotion>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45833E-6 -2.22222E-6 L 0.22318 0.025 " pathEditMode="relative" rAng="0" ptsTypes="AA">
                                      <p:cBhvr>
                                        <p:cTn id="21" dur="2000" fill="hold"/>
                                        <p:tgtEl>
                                          <p:spTgt spid="30"/>
                                        </p:tgtEl>
                                        <p:attrNameLst>
                                          <p:attrName>ppt_x</p:attrName>
                                          <p:attrName>ppt_y</p:attrName>
                                        </p:attrNameLst>
                                      </p:cBhvr>
                                      <p:rCtr x="11159" y="1250"/>
                                    </p:animMotion>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4.375E-6 4.81481E-6 L 0.41211 0.25856 " pathEditMode="relative" rAng="0" ptsTypes="AA">
                                      <p:cBhvr>
                                        <p:cTn id="31" dur="2000" fill="hold"/>
                                        <p:tgtEl>
                                          <p:spTgt spid="31"/>
                                        </p:tgtEl>
                                        <p:attrNameLst>
                                          <p:attrName>ppt_x</p:attrName>
                                          <p:attrName>ppt_y</p:attrName>
                                        </p:attrNameLst>
                                      </p:cBhvr>
                                      <p:rCtr x="20599" y="12917"/>
                                    </p:animMotion>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CD2EBC-6DEE-49BF-9606-D4BE88C3FAE9}"/>
              </a:ext>
            </a:extLst>
          </p:cNvPr>
          <p:cNvGrpSpPr/>
          <p:nvPr/>
        </p:nvGrpSpPr>
        <p:grpSpPr>
          <a:xfrm>
            <a:off x="274507" y="531465"/>
            <a:ext cx="10893477" cy="4413610"/>
            <a:chOff x="274507" y="531465"/>
            <a:chExt cx="10893477" cy="4413610"/>
          </a:xfrm>
        </p:grpSpPr>
        <p:sp>
          <p:nvSpPr>
            <p:cNvPr id="48" name="TextBox 47">
              <a:extLst>
                <a:ext uri="{FF2B5EF4-FFF2-40B4-BE49-F238E27FC236}">
                  <a16:creationId xmlns:a16="http://schemas.microsoft.com/office/drawing/2014/main" id="{3712C776-17DB-4CB1-B1C5-F11AEA80BE07}"/>
                </a:ext>
              </a:extLst>
            </p:cNvPr>
            <p:cNvSpPr txBox="1"/>
            <p:nvPr/>
          </p:nvSpPr>
          <p:spPr>
            <a:xfrm>
              <a:off x="274507" y="543870"/>
              <a:ext cx="10893477"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Sâu nhất là sông Bạch Đằng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Ba lần giặc đến ba lần giặc tan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Cao nhất là núi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Lam Sơn     </a:t>
              </a:r>
              <a:endPar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ông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Lê Lợi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trong ngàn bước ra.</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Bình Định</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núi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Vọng Phu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đầm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Thị Nại</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cù lao xanh.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Ai về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Quảng Ngãi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quê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Mía ngon, đường ngọt trắng ngà dễ ăn.</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F99923B9-79E1-435C-B272-C42ABDAB7575}"/>
                </a:ext>
              </a:extLst>
            </p:cNvPr>
            <p:cNvSpPr txBox="1"/>
            <p:nvPr/>
          </p:nvSpPr>
          <p:spPr>
            <a:xfrm>
              <a:off x="905770" y="531465"/>
              <a:ext cx="84975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50" name="TextBox 49">
              <a:extLst>
                <a:ext uri="{FF2B5EF4-FFF2-40B4-BE49-F238E27FC236}">
                  <a16:creationId xmlns:a16="http://schemas.microsoft.com/office/drawing/2014/main" id="{D41B16B0-2DE8-4DF0-91A1-AD55998FEFF5}"/>
                </a:ext>
              </a:extLst>
            </p:cNvPr>
            <p:cNvSpPr txBox="1"/>
            <p:nvPr/>
          </p:nvSpPr>
          <p:spPr>
            <a:xfrm>
              <a:off x="905770" y="2404196"/>
              <a:ext cx="84975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p>
          </p:txBody>
        </p:sp>
        <p:sp>
          <p:nvSpPr>
            <p:cNvPr id="51" name="TextBox 50">
              <a:extLst>
                <a:ext uri="{FF2B5EF4-FFF2-40B4-BE49-F238E27FC236}">
                  <a16:creationId xmlns:a16="http://schemas.microsoft.com/office/drawing/2014/main" id="{E56A36BF-3476-4C20-96FB-FC7179EB3682}"/>
                </a:ext>
              </a:extLst>
            </p:cNvPr>
            <p:cNvSpPr txBox="1"/>
            <p:nvPr/>
          </p:nvSpPr>
          <p:spPr>
            <a:xfrm>
              <a:off x="905770" y="3407365"/>
              <a:ext cx="84975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p>
          </p:txBody>
        </p:sp>
      </p:grpSp>
      <p:sp>
        <p:nvSpPr>
          <p:cNvPr id="27" name="TextBox 26">
            <a:extLst>
              <a:ext uri="{FF2B5EF4-FFF2-40B4-BE49-F238E27FC236}">
                <a16:creationId xmlns:a16="http://schemas.microsoft.com/office/drawing/2014/main" id="{4BDD1313-8D50-F64F-D0E2-29D0C961886A}"/>
              </a:ext>
            </a:extLst>
          </p:cNvPr>
          <p:cNvSpPr txBox="1"/>
          <p:nvPr/>
        </p:nvSpPr>
        <p:spPr>
          <a:xfrm>
            <a:off x="1649560" y="5341250"/>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FA89BE90-279D-4C1E-89BF-568E9F8F3273}"/>
              </a:ext>
            </a:extLst>
          </p:cNvPr>
          <p:cNvSpPr txBox="1"/>
          <p:nvPr/>
        </p:nvSpPr>
        <p:spPr>
          <a:xfrm>
            <a:off x="3122795" y="2677888"/>
            <a:ext cx="21247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Arial" panose="020B0604020202020204" pitchFamily="34" charset="0"/>
                <a:cs typeface="Arial" panose="020B0604020202020204" pitchFamily="34" charset="0"/>
              </a:rPr>
              <a:t>Bình Định</a:t>
            </a:r>
            <a:endPar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53AA3F29-E841-4168-BEDC-ECADB4C20498}"/>
              </a:ext>
            </a:extLst>
          </p:cNvPr>
          <p:cNvSpPr txBox="1"/>
          <p:nvPr/>
        </p:nvSpPr>
        <p:spPr>
          <a:xfrm>
            <a:off x="3898220" y="3958412"/>
            <a:ext cx="24545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Quảng</a:t>
            </a:r>
            <a:r>
              <a:rPr kumimoji="0" lang="en-US" sz="28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Ngãi</a:t>
            </a:r>
            <a:endPar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1FEC1C5D-3C9E-4BD9-9271-27CFF11BFAAC}"/>
              </a:ext>
            </a:extLst>
          </p:cNvPr>
          <p:cNvGrpSpPr/>
          <p:nvPr/>
        </p:nvGrpSpPr>
        <p:grpSpPr>
          <a:xfrm>
            <a:off x="8095801" y="2909821"/>
            <a:ext cx="2886635" cy="1308847"/>
            <a:chOff x="4239491" y="2666650"/>
            <a:chExt cx="3267547" cy="1704808"/>
          </a:xfrm>
        </p:grpSpPr>
        <p:pic>
          <p:nvPicPr>
            <p:cNvPr id="32" name="Picture 31">
              <a:extLst>
                <a:ext uri="{FF2B5EF4-FFF2-40B4-BE49-F238E27FC236}">
                  <a16:creationId xmlns:a16="http://schemas.microsoft.com/office/drawing/2014/main" id="{8A1CEBEC-745A-48EE-B758-B7D4680CFF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3" name="TextBox 32">
              <a:extLst>
                <a:ext uri="{FF2B5EF4-FFF2-40B4-BE49-F238E27FC236}">
                  <a16:creationId xmlns:a16="http://schemas.microsoft.com/office/drawing/2014/main" id="{20F1A849-BCFC-46BA-940B-7FB2F67EB570}"/>
                </a:ext>
              </a:extLst>
            </p:cNvPr>
            <p:cNvSpPr txBox="1"/>
            <p:nvPr/>
          </p:nvSpPr>
          <p:spPr>
            <a:xfrm>
              <a:off x="4479895" y="3500322"/>
              <a:ext cx="2811071" cy="7616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Quảng Ngãi</a:t>
              </a:r>
            </a:p>
          </p:txBody>
        </p:sp>
      </p:grpSp>
      <p:grpSp>
        <p:nvGrpSpPr>
          <p:cNvPr id="34" name="Group 33">
            <a:extLst>
              <a:ext uri="{FF2B5EF4-FFF2-40B4-BE49-F238E27FC236}">
                <a16:creationId xmlns:a16="http://schemas.microsoft.com/office/drawing/2014/main" id="{690EA905-5777-4C52-AB30-9CE836BE87BE}"/>
              </a:ext>
            </a:extLst>
          </p:cNvPr>
          <p:cNvGrpSpPr/>
          <p:nvPr/>
        </p:nvGrpSpPr>
        <p:grpSpPr>
          <a:xfrm>
            <a:off x="7672779" y="4336775"/>
            <a:ext cx="4019402" cy="2029876"/>
            <a:chOff x="5905795" y="3859347"/>
            <a:chExt cx="4019402" cy="2029876"/>
          </a:xfrm>
        </p:grpSpPr>
        <p:pic>
          <p:nvPicPr>
            <p:cNvPr id="35" name="Picture 34">
              <a:extLst>
                <a:ext uri="{FF2B5EF4-FFF2-40B4-BE49-F238E27FC236}">
                  <a16:creationId xmlns:a16="http://schemas.microsoft.com/office/drawing/2014/main" id="{1488A1A8-39AD-4C5D-9EF6-94E5A3E9BED2}"/>
                </a:ext>
              </a:extLst>
            </p:cNvPr>
            <p:cNvPicPr>
              <a:picLocks noChangeAspect="1"/>
            </p:cNvPicPr>
            <p:nvPr/>
          </p:nvPicPr>
          <p:blipFill>
            <a:blip r:embed="rId2">
              <a:duotone>
                <a:prstClr val="black"/>
                <a:srgbClr val="FF7C80">
                  <a:tint val="45000"/>
                  <a:satMod val="400000"/>
                </a:srgbClr>
              </a:duotone>
              <a:extLst>
                <a:ext uri="{28A0092B-C50C-407E-A947-70E740481C1C}">
                  <a14:useLocalDpi xmlns:a14="http://schemas.microsoft.com/office/drawing/2010/main" val="0"/>
                </a:ext>
              </a:extLst>
            </a:blip>
            <a:stretch>
              <a:fillRect/>
            </a:stretch>
          </p:blipFill>
          <p:spPr>
            <a:xfrm>
              <a:off x="5905795" y="3859347"/>
              <a:ext cx="4019402" cy="2029876"/>
            </a:xfrm>
            <a:prstGeom prst="rect">
              <a:avLst/>
            </a:prstGeom>
          </p:spPr>
        </p:pic>
        <p:sp>
          <p:nvSpPr>
            <p:cNvPr id="36" name="TextBox 35">
              <a:extLst>
                <a:ext uri="{FF2B5EF4-FFF2-40B4-BE49-F238E27FC236}">
                  <a16:creationId xmlns:a16="http://schemas.microsoft.com/office/drawing/2014/main" id="{5239E942-5805-42A8-8D4C-6065C8112332}"/>
                </a:ext>
              </a:extLst>
            </p:cNvPr>
            <p:cNvSpPr txBox="1"/>
            <p:nvPr/>
          </p:nvSpPr>
          <p:spPr>
            <a:xfrm>
              <a:off x="7059646" y="4916414"/>
              <a:ext cx="222208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4472C4">
                        <a:lumMod val="50000"/>
                      </a:srgbClr>
                    </a:solidFill>
                  </a:ln>
                  <a:solidFill>
                    <a:prstClr val="white"/>
                  </a:solidFill>
                  <a:effectLst>
                    <a:glow rad="63500">
                      <a:srgbClr val="5B9BD5">
                        <a:satMod val="175000"/>
                        <a:alpha val="40000"/>
                      </a:srgbClr>
                    </a:glow>
                  </a:effectLst>
                  <a:uLnTx/>
                  <a:uFillTx/>
                  <a:latin typeface="Arial" panose="020B0604020202020204" pitchFamily="34" charset="0"/>
                  <a:ea typeface="+mn-ea"/>
                  <a:cs typeface="Arial" panose="020B0604020202020204" pitchFamily="34" charset="0"/>
                </a:rPr>
                <a:t>tên tỉnh</a:t>
              </a:r>
              <a:endParaRPr kumimoji="0" lang="en-US" sz="4400" b="1" i="0" u="none" strike="noStrike" kern="1200" cap="none" spc="0" normalizeH="0" baseline="0" noProof="0" dirty="0">
                <a:ln>
                  <a:solidFill>
                    <a:srgbClr val="4472C4">
                      <a:lumMod val="50000"/>
                    </a:srgbClr>
                  </a:solidFill>
                </a:ln>
                <a:solidFill>
                  <a:prstClr val="white"/>
                </a:solidFill>
                <a:effectLst>
                  <a:glow rad="63500">
                    <a:srgbClr val="5B9BD5">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id="{7022C09A-28BD-4056-81FD-B8BB4DE2BE13}"/>
              </a:ext>
            </a:extLst>
          </p:cNvPr>
          <p:cNvGrpSpPr/>
          <p:nvPr/>
        </p:nvGrpSpPr>
        <p:grpSpPr>
          <a:xfrm>
            <a:off x="8024121" y="793075"/>
            <a:ext cx="2958315" cy="1308847"/>
            <a:chOff x="4239491" y="2666650"/>
            <a:chExt cx="3348686" cy="1704808"/>
          </a:xfrm>
        </p:grpSpPr>
        <p:pic>
          <p:nvPicPr>
            <p:cNvPr id="38" name="Picture 37">
              <a:extLst>
                <a:ext uri="{FF2B5EF4-FFF2-40B4-BE49-F238E27FC236}">
                  <a16:creationId xmlns:a16="http://schemas.microsoft.com/office/drawing/2014/main" id="{694BBFB4-1936-4922-9CC3-A4F8FF357B98}"/>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9" name="TextBox 38">
              <a:extLst>
                <a:ext uri="{FF2B5EF4-FFF2-40B4-BE49-F238E27FC236}">
                  <a16:creationId xmlns:a16="http://schemas.microsoft.com/office/drawing/2014/main" id="{1389BA85-B456-4AEE-A1EE-BF4921F4ACA0}"/>
                </a:ext>
              </a:extLst>
            </p:cNvPr>
            <p:cNvSpPr txBox="1"/>
            <p:nvPr/>
          </p:nvSpPr>
          <p:spPr>
            <a:xfrm>
              <a:off x="5189004" y="3502068"/>
              <a:ext cx="2399173" cy="7616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Bình Định</a:t>
              </a:r>
            </a:p>
          </p:txBody>
        </p:sp>
      </p:grpSp>
    </p:spTree>
    <p:extLst>
      <p:ext uri="{BB962C8B-B14F-4D97-AF65-F5344CB8AC3E}">
        <p14:creationId xmlns:p14="http://schemas.microsoft.com/office/powerpoint/2010/main" val="38176198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8.33333E-7 -2.22222E-6 L 0.46458 -0.16828 " pathEditMode="relative" rAng="0" ptsTypes="AA">
                                      <p:cBhvr>
                                        <p:cTn id="11" dur="2000" fill="hold"/>
                                        <p:tgtEl>
                                          <p:spTgt spid="53"/>
                                        </p:tgtEl>
                                        <p:attrNameLst>
                                          <p:attrName>ppt_x</p:attrName>
                                          <p:attrName>ppt_y</p:attrName>
                                        </p:attrNameLst>
                                      </p:cBhvr>
                                      <p:rCtr x="23229" y="-8426"/>
                                    </p:animMotion>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70833E-6 2.22222E-6 L 0.39349 -0.05509 " pathEditMode="relative" rAng="0" ptsTypes="AA">
                                      <p:cBhvr>
                                        <p:cTn id="21" dur="2000" fill="hold"/>
                                        <p:tgtEl>
                                          <p:spTgt spid="31"/>
                                        </p:tgtEl>
                                        <p:attrNameLst>
                                          <p:attrName>ppt_x</p:attrName>
                                          <p:attrName>ppt_y</p:attrName>
                                        </p:attrNameLst>
                                      </p:cBhvr>
                                      <p:rCtr x="19674" y="-2755"/>
                                    </p:animMotion>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0B95063F-F657-447F-A0B2-ABAE65CEE101}"/>
              </a:ext>
            </a:extLst>
          </p:cNvPr>
          <p:cNvSpPr txBox="1">
            <a:spLocks noChangeArrowheads="1"/>
          </p:cNvSpPr>
          <p:nvPr/>
        </p:nvSpPr>
        <p:spPr bwMode="auto">
          <a:xfrm>
            <a:off x="1052803" y="500970"/>
            <a:ext cx="98251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6513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eaLnBrk="1" hangingPunct="1">
              <a:spcBef>
                <a:spcPct val="50000"/>
              </a:spcBef>
              <a:defRPr/>
            </a:pPr>
            <a:r>
              <a:rPr lang="en-US" sz="3600" b="1">
                <a:ln w="10541" cmpd="sng">
                  <a:solidFill>
                    <a:srgbClr val="58BD91"/>
                  </a:solidFill>
                  <a:prstDash val="solid"/>
                </a:ln>
                <a:gradFill>
                  <a:gsLst>
                    <a:gs pos="24000">
                      <a:srgbClr val="26A2AA"/>
                    </a:gs>
                    <a:gs pos="92000">
                      <a:srgbClr val="A5B432"/>
                    </a:gs>
                    <a:gs pos="68000">
                      <a:srgbClr val="FE912C"/>
                    </a:gs>
                  </a:gsLst>
                  <a:lin ang="5400000"/>
                </a:gradFill>
                <a:latin typeface="Arial" panose="020B0604020202020204" pitchFamily="34" charset="0"/>
                <a:cs typeface="Arial" panose="020B0604020202020204" pitchFamily="34" charset="0"/>
              </a:rPr>
              <a:t>2.	 Xếp các từ sau vào hai nhóm:</a:t>
            </a:r>
            <a:endParaRPr lang="en-US" sz="3600" b="1" dirty="0">
              <a:ln w="10541" cmpd="sng">
                <a:solidFill>
                  <a:srgbClr val="58BD91"/>
                </a:solidFill>
                <a:prstDash val="solid"/>
              </a:ln>
              <a:gradFill>
                <a:gsLst>
                  <a:gs pos="24000">
                    <a:srgbClr val="26A2AA"/>
                  </a:gs>
                  <a:gs pos="92000">
                    <a:srgbClr val="A5B432"/>
                  </a:gs>
                  <a:gs pos="68000">
                    <a:srgbClr val="FE912C"/>
                  </a:gs>
                </a:gsLst>
                <a:lin ang="5400000"/>
              </a:gra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4E92C7C-8A8E-4DF4-9528-1B383C22A14F}"/>
              </a:ext>
            </a:extLst>
          </p:cNvPr>
          <p:cNvSpPr txBox="1"/>
          <p:nvPr/>
        </p:nvSpPr>
        <p:spPr>
          <a:xfrm>
            <a:off x="1676072" y="1376761"/>
            <a:ext cx="9589705"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vi-VN" sz="3200" b="1" u="none" strike="noStrike" cap="none" normalizeH="0" baseline="0">
                <a:ln>
                  <a:noFill/>
                </a:ln>
                <a:solidFill>
                  <a:srgbClr val="F95B01"/>
                </a:solidFill>
                <a:effectLst/>
                <a:latin typeface="+mn-lt"/>
                <a:cs typeface="Arial" panose="020B0604020202020204" pitchFamily="34" charset="0"/>
              </a:rPr>
              <a:t>a.</a:t>
            </a:r>
            <a:r>
              <a:rPr kumimoji="0" lang="en-US" sz="3200" b="1" u="none" strike="noStrike" cap="none" normalizeH="0" baseline="0">
                <a:ln>
                  <a:noFill/>
                </a:ln>
                <a:solidFill>
                  <a:srgbClr val="F95B01"/>
                </a:solidFill>
                <a:effectLst/>
                <a:latin typeface="+mn-lt"/>
                <a:cs typeface="Arial" panose="020B0604020202020204" pitchFamily="34" charset="0"/>
              </a:rPr>
              <a:t> </a:t>
            </a:r>
            <a:r>
              <a:rPr kumimoji="0" lang="vi-VN" sz="3200" b="1" u="none" strike="noStrike" cap="none" normalizeH="0" baseline="0">
                <a:ln>
                  <a:noFill/>
                </a:ln>
                <a:solidFill>
                  <a:srgbClr val="F95B01"/>
                </a:solidFill>
                <a:effectLst/>
                <a:latin typeface="+mn-lt"/>
                <a:cs typeface="Arial" panose="020B0604020202020204" pitchFamily="34" charset="0"/>
              </a:rPr>
              <a:t>Nhóm từ là tên gọi của một sự vật cụ thể.</a:t>
            </a:r>
            <a:endParaRPr kumimoji="0" lang="vi-VN" sz="3200" b="1" u="none" strike="noStrike" cap="none" normalizeH="0" baseline="0" dirty="0" err="1">
              <a:ln>
                <a:noFill/>
              </a:ln>
              <a:solidFill>
                <a:srgbClr val="F95B01"/>
              </a:solidFill>
              <a:effectLst/>
              <a:latin typeface="+mn-lt"/>
              <a:cs typeface="Arial" panose="020B0604020202020204" pitchFamily="34" charset="0"/>
            </a:endParaRPr>
          </a:p>
        </p:txBody>
      </p:sp>
      <p:sp>
        <p:nvSpPr>
          <p:cNvPr id="9" name="TextBox 8">
            <a:extLst>
              <a:ext uri="{FF2B5EF4-FFF2-40B4-BE49-F238E27FC236}">
                <a16:creationId xmlns:a16="http://schemas.microsoft.com/office/drawing/2014/main" id="{185546B0-CA28-482C-AFC1-A403C06383F2}"/>
              </a:ext>
            </a:extLst>
          </p:cNvPr>
          <p:cNvSpPr txBox="1"/>
          <p:nvPr/>
        </p:nvSpPr>
        <p:spPr>
          <a:xfrm>
            <a:off x="1676072" y="2129840"/>
            <a:ext cx="10080886"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sz="3200" b="1" u="none" strike="noStrike" kern="1200" cap="none" normalizeH="0" baseline="0">
                <a:ln>
                  <a:noFill/>
                </a:ln>
                <a:solidFill>
                  <a:srgbClr val="C00000"/>
                </a:solidFill>
                <a:effectLst/>
                <a:cs typeface="Arial" panose="020B0604020202020204" pitchFamily="34" charset="0"/>
              </a:rPr>
              <a:t>b. </a:t>
            </a:r>
            <a:r>
              <a:rPr kumimoji="0" lang="vi-VN" sz="3200" b="1" u="none" strike="noStrike" kern="1200" cap="none" normalizeH="0" baseline="0">
                <a:ln>
                  <a:noFill/>
                </a:ln>
                <a:solidFill>
                  <a:srgbClr val="C00000"/>
                </a:solidFill>
                <a:effectLst/>
                <a:cs typeface="Arial" panose="020B0604020202020204" pitchFamily="34" charset="0"/>
              </a:rPr>
              <a:t>Nhóm từ là tên gọi chung của một loại sự vật.</a:t>
            </a:r>
            <a:endParaRPr kumimoji="0" lang="en-US" sz="3200" b="1" u="none" strike="noStrike" kern="1200" cap="none" normalizeH="0" baseline="0" dirty="0">
              <a:ln>
                <a:noFill/>
              </a:ln>
              <a:solidFill>
                <a:srgbClr val="C00000"/>
              </a:solidFill>
              <a:effectLst/>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6A1A8694-58F9-4BE6-A7BA-30850791485A}"/>
              </a:ext>
            </a:extLst>
          </p:cNvPr>
          <p:cNvGrpSpPr/>
          <p:nvPr/>
        </p:nvGrpSpPr>
        <p:grpSpPr>
          <a:xfrm>
            <a:off x="1071698" y="3297345"/>
            <a:ext cx="10194079" cy="2444184"/>
            <a:chOff x="1181013" y="3282355"/>
            <a:chExt cx="10194079" cy="2444184"/>
          </a:xfrm>
        </p:grpSpPr>
        <p:pic>
          <p:nvPicPr>
            <p:cNvPr id="4" name="Picture 3">
              <a:extLst>
                <a:ext uri="{FF2B5EF4-FFF2-40B4-BE49-F238E27FC236}">
                  <a16:creationId xmlns:a16="http://schemas.microsoft.com/office/drawing/2014/main" id="{1CA5965C-CEB5-4384-B6B5-F615CD389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013" y="3282355"/>
              <a:ext cx="10194079" cy="2444184"/>
            </a:xfrm>
            <a:prstGeom prst="rect">
              <a:avLst/>
            </a:prstGeom>
          </p:spPr>
        </p:pic>
        <p:sp>
          <p:nvSpPr>
            <p:cNvPr id="10" name="TextBox 9">
              <a:extLst>
                <a:ext uri="{FF2B5EF4-FFF2-40B4-BE49-F238E27FC236}">
                  <a16:creationId xmlns:a16="http://schemas.microsoft.com/office/drawing/2014/main" id="{6A6427E7-00D4-4B2F-8216-227E5D42EC37}"/>
                </a:ext>
              </a:extLst>
            </p:cNvPr>
            <p:cNvSpPr txBox="1"/>
            <p:nvPr/>
          </p:nvSpPr>
          <p:spPr>
            <a:xfrm>
              <a:off x="9408554" y="4273614"/>
              <a:ext cx="1966538" cy="461665"/>
            </a:xfrm>
            <a:prstGeom prst="rect">
              <a:avLst/>
            </a:prstGeom>
            <a:noFill/>
          </p:spPr>
          <p:txBody>
            <a:bodyPr wrap="square">
              <a:spAutoFit/>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sz="2400" u="none" strike="noStrike" kern="1200" cap="none" normalizeH="0" baseline="0">
                  <a:ln>
                    <a:noFill/>
                  </a:ln>
                  <a:solidFill>
                    <a:sysClr val="windowText" lastClr="000000"/>
                  </a:solidFill>
                  <a:effectLst/>
                  <a:latin typeface="Arial" panose="020B0604020202020204" pitchFamily="34" charset="0"/>
                  <a:cs typeface="Arial" panose="020B0604020202020204" pitchFamily="34" charset="0"/>
                </a:rPr>
                <a:t>Quảng Ngãi </a:t>
              </a:r>
              <a:endParaRPr kumimoji="0" lang="en-US" sz="2400" u="none" strike="noStrike" kern="1200" cap="none" normalizeH="0" baseline="0" dirty="0">
                <a:ln>
                  <a:noFill/>
                </a:ln>
                <a:solidFill>
                  <a:sysClr val="windowText" lastClr="000000"/>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9432438"/>
      </p:ext>
    </p:extLst>
  </p:cSld>
  <p:clrMapOvr>
    <a:masterClrMapping/>
  </p:clrMapOvr>
  <p:transition spd="slow" advTm="3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3">
            <a:extLst>
              <a:ext uri="{FF2B5EF4-FFF2-40B4-BE49-F238E27FC236}">
                <a16:creationId xmlns:a16="http://schemas.microsoft.com/office/drawing/2014/main" id="{0C2C2112-06E5-B9E5-E1DC-B964F528EBD0}"/>
              </a:ext>
            </a:extLst>
          </p:cNvPr>
          <p:cNvGraphicFramePr>
            <a:graphicFrameLocks noGrp="1"/>
          </p:cNvGraphicFramePr>
          <p:nvPr>
            <p:extLst>
              <p:ext uri="{D42A27DB-BD31-4B8C-83A1-F6EECF244321}">
                <p14:modId xmlns:p14="http://schemas.microsoft.com/office/powerpoint/2010/main" val="1209639534"/>
              </p:ext>
            </p:extLst>
          </p:nvPr>
        </p:nvGraphicFramePr>
        <p:xfrm>
          <a:off x="1139854" y="1851837"/>
          <a:ext cx="10342007" cy="3589591"/>
        </p:xfrm>
        <a:graphic>
          <a:graphicData uri="http://schemas.openxmlformats.org/drawingml/2006/table">
            <a:tbl>
              <a:tblPr>
                <a:effectLst>
                  <a:innerShdw blurRad="63500" dist="50800" dir="13500000">
                    <a:prstClr val="black">
                      <a:alpha val="50000"/>
                    </a:prstClr>
                  </a:innerShdw>
                </a:effectLst>
                <a:tableStyleId>{8A107856-5554-42FB-B03E-39F5DBC370BA}</a:tableStyleId>
              </a:tblPr>
              <a:tblGrid>
                <a:gridCol w="3812286">
                  <a:extLst>
                    <a:ext uri="{9D8B030D-6E8A-4147-A177-3AD203B41FA5}">
                      <a16:colId xmlns:a16="http://schemas.microsoft.com/office/drawing/2014/main" val="20000"/>
                    </a:ext>
                  </a:extLst>
                </a:gridCol>
                <a:gridCol w="6529721">
                  <a:extLst>
                    <a:ext uri="{9D8B030D-6E8A-4147-A177-3AD203B41FA5}">
                      <a16:colId xmlns:a16="http://schemas.microsoft.com/office/drawing/2014/main" val="20001"/>
                    </a:ext>
                  </a:extLst>
                </a:gridCol>
              </a:tblGrid>
              <a:tr h="1712861">
                <a:tc>
                  <a:txBody>
                    <a:body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vi-VN" sz="2800" b="1" u="none" strike="noStrike" cap="none" normalizeH="0" baseline="0">
                          <a:ln>
                            <a:noFill/>
                          </a:ln>
                          <a:solidFill>
                            <a:srgbClr val="F95B01"/>
                          </a:solidFill>
                          <a:effectLst/>
                          <a:latin typeface="+mn-lt"/>
                          <a:cs typeface="Arial" panose="020B0604020202020204" pitchFamily="34" charset="0"/>
                        </a:rPr>
                        <a:t>a.</a:t>
                      </a:r>
                      <a:r>
                        <a:rPr kumimoji="0" lang="en-US" sz="2800" b="1" u="none" strike="noStrike" cap="none" normalizeH="0" baseline="0">
                          <a:ln>
                            <a:noFill/>
                          </a:ln>
                          <a:solidFill>
                            <a:srgbClr val="F95B01"/>
                          </a:solidFill>
                          <a:effectLst/>
                          <a:latin typeface="+mn-lt"/>
                          <a:cs typeface="Arial" panose="020B0604020202020204" pitchFamily="34" charset="0"/>
                        </a:rPr>
                        <a:t> </a:t>
                      </a:r>
                      <a:r>
                        <a:rPr kumimoji="0" lang="vi-VN" sz="2800" b="1" u="none" strike="noStrike" cap="none" normalizeH="0" baseline="0">
                          <a:ln>
                            <a:noFill/>
                          </a:ln>
                          <a:solidFill>
                            <a:srgbClr val="F95B01"/>
                          </a:solidFill>
                          <a:effectLst/>
                          <a:latin typeface="+mn-lt"/>
                          <a:cs typeface="Arial" panose="020B0604020202020204" pitchFamily="34" charset="0"/>
                        </a:rPr>
                        <a:t>Nhóm từ là tên gọi của một sự vật cụ thể.</a:t>
                      </a:r>
                      <a:endParaRPr kumimoji="0" lang="vi-VN" sz="2800" b="1" u="none" strike="noStrike" cap="none" normalizeH="0" baseline="0" dirty="0" err="1">
                        <a:ln>
                          <a:noFill/>
                        </a:ln>
                        <a:solidFill>
                          <a:srgbClr val="F95B01"/>
                        </a:solidFill>
                        <a:effectLst/>
                        <a:latin typeface="+mn-lt"/>
                        <a:cs typeface="Arial" panose="020B0604020202020204" pitchFamily="34" charset="0"/>
                      </a:endParaRPr>
                    </a:p>
                  </a:txBody>
                  <a:tcPr marL="121920" marR="121920"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lang="en-US" altLang="en-US" sz="2800" dirty="0">
                        <a:solidFill>
                          <a:schemeClr val="accent6">
                            <a:lumMod val="50000"/>
                          </a:schemeClr>
                        </a:solidFill>
                        <a:latin typeface="Arial" panose="020B0604020202020204" pitchFamily="34" charset="0"/>
                        <a:cs typeface="Arial" panose="020B0604020202020204" pitchFamily="34" charset="0"/>
                      </a:endParaRPr>
                    </a:p>
                  </a:txBody>
                  <a:tcPr marL="121920" marR="121920" anchor="ctr" horzOverflow="overflow">
                    <a:solidFill>
                      <a:schemeClr val="accent4">
                        <a:lumMod val="20000"/>
                        <a:lumOff val="80000"/>
                      </a:schemeClr>
                    </a:solidFill>
                  </a:tcPr>
                </a:tc>
                <a:extLst>
                  <a:ext uri="{0D108BD9-81ED-4DB2-BD59-A6C34878D82A}">
                    <a16:rowId xmlns:a16="http://schemas.microsoft.com/office/drawing/2014/main" val="10000"/>
                  </a:ext>
                </a:extLst>
              </a:tr>
              <a:tr h="1876730">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sz="2800" b="1" u="none" strike="noStrike" kern="1200" cap="none" normalizeH="0" baseline="0">
                          <a:ln>
                            <a:noFill/>
                          </a:ln>
                          <a:solidFill>
                            <a:srgbClr val="26A2AA"/>
                          </a:solidFill>
                          <a:effectLst/>
                          <a:latin typeface="+mn-lt"/>
                          <a:cs typeface="Arial" panose="020B0604020202020204" pitchFamily="34" charset="0"/>
                        </a:rPr>
                        <a:t>b. </a:t>
                      </a:r>
                      <a:r>
                        <a:rPr kumimoji="0" lang="vi-VN" sz="2800" b="1" u="none" strike="noStrike" kern="1200" cap="none" normalizeH="0" baseline="0">
                          <a:ln>
                            <a:noFill/>
                          </a:ln>
                          <a:solidFill>
                            <a:srgbClr val="26A2AA"/>
                          </a:solidFill>
                          <a:effectLst/>
                          <a:latin typeface="+mn-lt"/>
                          <a:cs typeface="Arial" panose="020B0604020202020204" pitchFamily="34" charset="0"/>
                        </a:rPr>
                        <a:t>Nhóm từ là tên gọi chung của một loại sự vật.</a:t>
                      </a:r>
                      <a:endParaRPr kumimoji="0" lang="en-US" sz="2800" b="1" u="none" strike="noStrike" kern="1200" cap="none" normalizeH="0" baseline="0" dirty="0">
                        <a:ln>
                          <a:noFill/>
                        </a:ln>
                        <a:solidFill>
                          <a:srgbClr val="26A2AA"/>
                        </a:solidFill>
                        <a:effectLst/>
                        <a:latin typeface="Arial" panose="020B0604020202020204" pitchFamily="34" charset="0"/>
                        <a:cs typeface="Arial" panose="020B0604020202020204" pitchFamily="34" charset="0"/>
                      </a:endParaRPr>
                    </a:p>
                  </a:txBody>
                  <a:tcPr marL="121920" marR="121920" anchor="ctr"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L="121920" marR="121920" anchor="ctr" horzOverflow="overflow"/>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39502EA8-EF30-46AD-BED2-901738B78F3E}"/>
              </a:ext>
            </a:extLst>
          </p:cNvPr>
          <p:cNvSpPr txBox="1"/>
          <p:nvPr/>
        </p:nvSpPr>
        <p:spPr>
          <a:xfrm>
            <a:off x="2248524" y="704538"/>
            <a:ext cx="8124669"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HOÀN THÀNH PHIẾU HỌC TẬP</a:t>
            </a:r>
          </a:p>
        </p:txBody>
      </p:sp>
    </p:spTree>
    <p:extLst>
      <p:ext uri="{BB962C8B-B14F-4D97-AF65-F5344CB8AC3E}">
        <p14:creationId xmlns:p14="http://schemas.microsoft.com/office/powerpoint/2010/main" val="194810825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3">
            <a:extLst>
              <a:ext uri="{FF2B5EF4-FFF2-40B4-BE49-F238E27FC236}">
                <a16:creationId xmlns:a16="http://schemas.microsoft.com/office/drawing/2014/main" id="{0C2C2112-06E5-B9E5-E1DC-B964F528EBD0}"/>
              </a:ext>
            </a:extLst>
          </p:cNvPr>
          <p:cNvGraphicFramePr>
            <a:graphicFrameLocks noGrp="1"/>
          </p:cNvGraphicFramePr>
          <p:nvPr>
            <p:extLst>
              <p:ext uri="{D42A27DB-BD31-4B8C-83A1-F6EECF244321}">
                <p14:modId xmlns:p14="http://schemas.microsoft.com/office/powerpoint/2010/main" val="139659636"/>
              </p:ext>
            </p:extLst>
          </p:nvPr>
        </p:nvGraphicFramePr>
        <p:xfrm>
          <a:off x="1139854" y="1851837"/>
          <a:ext cx="10342007" cy="3589591"/>
        </p:xfrm>
        <a:graphic>
          <a:graphicData uri="http://schemas.openxmlformats.org/drawingml/2006/table">
            <a:tbl>
              <a:tblPr>
                <a:effectLst>
                  <a:innerShdw blurRad="63500" dist="50800" dir="13500000">
                    <a:prstClr val="black">
                      <a:alpha val="50000"/>
                    </a:prstClr>
                  </a:innerShdw>
                </a:effectLst>
                <a:tableStyleId>{8A107856-5554-42FB-B03E-39F5DBC370BA}</a:tableStyleId>
              </a:tblPr>
              <a:tblGrid>
                <a:gridCol w="3812286">
                  <a:extLst>
                    <a:ext uri="{9D8B030D-6E8A-4147-A177-3AD203B41FA5}">
                      <a16:colId xmlns:a16="http://schemas.microsoft.com/office/drawing/2014/main" val="20000"/>
                    </a:ext>
                  </a:extLst>
                </a:gridCol>
                <a:gridCol w="6529721">
                  <a:extLst>
                    <a:ext uri="{9D8B030D-6E8A-4147-A177-3AD203B41FA5}">
                      <a16:colId xmlns:a16="http://schemas.microsoft.com/office/drawing/2014/main" val="20001"/>
                    </a:ext>
                  </a:extLst>
                </a:gridCol>
              </a:tblGrid>
              <a:tr h="1712861">
                <a:tc>
                  <a:txBody>
                    <a:body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vi-VN" sz="2800" b="1" u="none" strike="noStrike" cap="none" normalizeH="0" baseline="0">
                          <a:ln>
                            <a:noFill/>
                          </a:ln>
                          <a:solidFill>
                            <a:srgbClr val="FF0000"/>
                          </a:solidFill>
                          <a:effectLst/>
                          <a:latin typeface="+mn-lt"/>
                          <a:cs typeface="Arial" panose="020B0604020202020204" pitchFamily="34" charset="0"/>
                        </a:rPr>
                        <a:t>a.</a:t>
                      </a:r>
                      <a:r>
                        <a:rPr kumimoji="0" lang="en-US" sz="2800" b="1" u="none" strike="noStrike" cap="none" normalizeH="0" baseline="0">
                          <a:ln>
                            <a:noFill/>
                          </a:ln>
                          <a:solidFill>
                            <a:srgbClr val="FF0000"/>
                          </a:solidFill>
                          <a:effectLst/>
                          <a:latin typeface="+mn-lt"/>
                          <a:cs typeface="Arial" panose="020B0604020202020204" pitchFamily="34" charset="0"/>
                        </a:rPr>
                        <a:t> </a:t>
                      </a:r>
                      <a:r>
                        <a:rPr kumimoji="0" lang="vi-VN" sz="2800" b="1" u="none" strike="noStrike" cap="none" normalizeH="0" baseline="0">
                          <a:ln>
                            <a:noFill/>
                          </a:ln>
                          <a:solidFill>
                            <a:srgbClr val="FF0000"/>
                          </a:solidFill>
                          <a:effectLst/>
                          <a:latin typeface="+mn-lt"/>
                          <a:cs typeface="Arial" panose="020B0604020202020204" pitchFamily="34" charset="0"/>
                        </a:rPr>
                        <a:t>Nhóm từ là tên gọi của một sự vật cụ thể.</a:t>
                      </a:r>
                      <a:endParaRPr kumimoji="0" lang="vi-VN" sz="2800" b="1" u="none" strike="noStrike" cap="none" normalizeH="0" baseline="0" dirty="0" err="1">
                        <a:ln>
                          <a:noFill/>
                        </a:ln>
                        <a:solidFill>
                          <a:srgbClr val="FF0000"/>
                        </a:solidFill>
                        <a:effectLst/>
                        <a:latin typeface="+mn-lt"/>
                        <a:cs typeface="Arial" panose="020B0604020202020204" pitchFamily="34" charset="0"/>
                      </a:endParaRPr>
                    </a:p>
                  </a:txBody>
                  <a:tcPr marL="121920" marR="121920" anchor="ctr" horzOverflow="overflow">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lang="en-US" altLang="en-US" sz="2800" dirty="0">
                        <a:solidFill>
                          <a:schemeClr val="accent6">
                            <a:lumMod val="50000"/>
                          </a:schemeClr>
                        </a:solidFill>
                        <a:latin typeface="Arial" panose="020B0604020202020204" pitchFamily="34" charset="0"/>
                        <a:cs typeface="Arial" panose="020B0604020202020204" pitchFamily="34" charset="0"/>
                      </a:endParaRPr>
                    </a:p>
                  </a:txBody>
                  <a:tcPr marL="121920" marR="121920" anchor="ctr" horzOverflow="overflow">
                    <a:solidFill>
                      <a:schemeClr val="accent6">
                        <a:lumMod val="20000"/>
                        <a:lumOff val="80000"/>
                      </a:schemeClr>
                    </a:solidFill>
                  </a:tcPr>
                </a:tc>
                <a:extLst>
                  <a:ext uri="{0D108BD9-81ED-4DB2-BD59-A6C34878D82A}">
                    <a16:rowId xmlns:a16="http://schemas.microsoft.com/office/drawing/2014/main" val="10000"/>
                  </a:ext>
                </a:extLst>
              </a:tr>
              <a:tr h="1876730">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sz="2800" b="1" u="none" strike="noStrike" kern="1200" cap="none" normalizeH="0" baseline="0">
                          <a:ln>
                            <a:noFill/>
                          </a:ln>
                          <a:solidFill>
                            <a:srgbClr val="0070C0"/>
                          </a:solidFill>
                          <a:effectLst/>
                          <a:latin typeface="+mn-lt"/>
                          <a:cs typeface="Arial" panose="020B0604020202020204" pitchFamily="34" charset="0"/>
                        </a:rPr>
                        <a:t>b. </a:t>
                      </a:r>
                      <a:r>
                        <a:rPr kumimoji="0" lang="vi-VN" sz="2800" b="1" u="none" strike="noStrike" kern="1200" cap="none" normalizeH="0" baseline="0">
                          <a:ln>
                            <a:noFill/>
                          </a:ln>
                          <a:solidFill>
                            <a:srgbClr val="0070C0"/>
                          </a:solidFill>
                          <a:effectLst/>
                          <a:latin typeface="+mn-lt"/>
                          <a:cs typeface="Arial" panose="020B0604020202020204" pitchFamily="34" charset="0"/>
                        </a:rPr>
                        <a:t>Nhóm từ là tên gọi chung của một loại sự vật.</a:t>
                      </a:r>
                      <a:endParaRPr kumimoji="0" lang="en-US" sz="2800" b="1" u="none" strike="noStrike" kern="1200" cap="none" normalizeH="0" baseline="0" dirty="0">
                        <a:ln>
                          <a:noFill/>
                        </a:ln>
                        <a:solidFill>
                          <a:srgbClr val="0070C0"/>
                        </a:solidFill>
                        <a:effectLst/>
                        <a:latin typeface="Arial" panose="020B0604020202020204" pitchFamily="34" charset="0"/>
                        <a:cs typeface="Arial" panose="020B0604020202020204" pitchFamily="34" charset="0"/>
                      </a:endParaRPr>
                    </a:p>
                  </a:txBody>
                  <a:tcPr marL="121920" marR="121920" anchor="ctr"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L="121920" marR="121920" anchor="ctr" horzOverflow="overflow"/>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39502EA8-EF30-46AD-BED2-901738B78F3E}"/>
              </a:ext>
            </a:extLst>
          </p:cNvPr>
          <p:cNvSpPr txBox="1"/>
          <p:nvPr/>
        </p:nvSpPr>
        <p:spPr>
          <a:xfrm>
            <a:off x="2248524" y="704538"/>
            <a:ext cx="81246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HOÀN THÀNH PHIẾU HỌC TẬP</a:t>
            </a:r>
          </a:p>
        </p:txBody>
      </p:sp>
      <p:pic>
        <p:nvPicPr>
          <p:cNvPr id="4" name="Picture 3">
            <a:extLst>
              <a:ext uri="{FF2B5EF4-FFF2-40B4-BE49-F238E27FC236}">
                <a16:creationId xmlns:a16="http://schemas.microsoft.com/office/drawing/2014/main" id="{6CE8EE46-2647-4EEF-A3D6-426272F9A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9179" y="1946332"/>
            <a:ext cx="1577183" cy="576930"/>
          </a:xfrm>
          <a:prstGeom prst="rect">
            <a:avLst/>
          </a:prstGeom>
        </p:spPr>
      </p:pic>
      <p:pic>
        <p:nvPicPr>
          <p:cNvPr id="6" name="Picture 5">
            <a:extLst>
              <a:ext uri="{FF2B5EF4-FFF2-40B4-BE49-F238E27FC236}">
                <a16:creationId xmlns:a16="http://schemas.microsoft.com/office/drawing/2014/main" id="{2BDAEEC0-3303-4CD0-BF1F-6DF587069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742" y="1957288"/>
            <a:ext cx="1214438" cy="576930"/>
          </a:xfrm>
          <a:prstGeom prst="rect">
            <a:avLst/>
          </a:prstGeom>
        </p:spPr>
      </p:pic>
      <p:pic>
        <p:nvPicPr>
          <p:cNvPr id="9" name="Picture 8">
            <a:extLst>
              <a:ext uri="{FF2B5EF4-FFF2-40B4-BE49-F238E27FC236}">
                <a16:creationId xmlns:a16="http://schemas.microsoft.com/office/drawing/2014/main" id="{107F33B4-10A4-404F-88F3-1A0961688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521" y="1931310"/>
            <a:ext cx="1577183" cy="576930"/>
          </a:xfrm>
          <a:prstGeom prst="rect">
            <a:avLst/>
          </a:prstGeom>
        </p:spPr>
      </p:pic>
      <p:pic>
        <p:nvPicPr>
          <p:cNvPr id="11" name="Picture 10">
            <a:extLst>
              <a:ext uri="{FF2B5EF4-FFF2-40B4-BE49-F238E27FC236}">
                <a16:creationId xmlns:a16="http://schemas.microsoft.com/office/drawing/2014/main" id="{D16CD164-94A4-443B-944B-35DE5FAF9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714" y="2754266"/>
            <a:ext cx="1214438" cy="576930"/>
          </a:xfrm>
          <a:prstGeom prst="rect">
            <a:avLst/>
          </a:prstGeom>
        </p:spPr>
      </p:pic>
      <p:pic>
        <p:nvPicPr>
          <p:cNvPr id="13" name="Picture 12">
            <a:extLst>
              <a:ext uri="{FF2B5EF4-FFF2-40B4-BE49-F238E27FC236}">
                <a16:creationId xmlns:a16="http://schemas.microsoft.com/office/drawing/2014/main" id="{E1E48314-43B2-4C34-82C8-F71E835169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7863" y="1946332"/>
            <a:ext cx="1577183" cy="576930"/>
          </a:xfrm>
          <a:prstGeom prst="rect">
            <a:avLst/>
          </a:prstGeom>
        </p:spPr>
      </p:pic>
      <p:pic>
        <p:nvPicPr>
          <p:cNvPr id="15" name="Picture 14">
            <a:extLst>
              <a:ext uri="{FF2B5EF4-FFF2-40B4-BE49-F238E27FC236}">
                <a16:creationId xmlns:a16="http://schemas.microsoft.com/office/drawing/2014/main" id="{94E5AF1D-7A9E-4662-B370-BF8F000B51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2378" y="2806477"/>
            <a:ext cx="1577183" cy="576930"/>
          </a:xfrm>
          <a:prstGeom prst="rect">
            <a:avLst/>
          </a:prstGeom>
        </p:spPr>
      </p:pic>
      <p:pic>
        <p:nvPicPr>
          <p:cNvPr id="17" name="Picture 16">
            <a:extLst>
              <a:ext uri="{FF2B5EF4-FFF2-40B4-BE49-F238E27FC236}">
                <a16:creationId xmlns:a16="http://schemas.microsoft.com/office/drawing/2014/main" id="{6B75931E-7F26-4373-8F37-32A535B8D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4471" y="3690413"/>
            <a:ext cx="1352923" cy="644326"/>
          </a:xfrm>
          <a:prstGeom prst="rect">
            <a:avLst/>
          </a:prstGeom>
        </p:spPr>
      </p:pic>
      <p:pic>
        <p:nvPicPr>
          <p:cNvPr id="19" name="Picture 18">
            <a:extLst>
              <a:ext uri="{FF2B5EF4-FFF2-40B4-BE49-F238E27FC236}">
                <a16:creationId xmlns:a16="http://schemas.microsoft.com/office/drawing/2014/main" id="{A16FC2E3-AF6B-4D9B-A579-F23669B28E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5978" y="4537068"/>
            <a:ext cx="1352923" cy="644326"/>
          </a:xfrm>
          <a:prstGeom prst="rect">
            <a:avLst/>
          </a:prstGeom>
        </p:spPr>
      </p:pic>
      <p:pic>
        <p:nvPicPr>
          <p:cNvPr id="21" name="Picture 20">
            <a:extLst>
              <a:ext uri="{FF2B5EF4-FFF2-40B4-BE49-F238E27FC236}">
                <a16:creationId xmlns:a16="http://schemas.microsoft.com/office/drawing/2014/main" id="{7EE9CA96-1E05-4CD5-A8C6-B24A2E3A65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6638" y="3739994"/>
            <a:ext cx="1352923" cy="644326"/>
          </a:xfrm>
          <a:prstGeom prst="rect">
            <a:avLst/>
          </a:prstGeom>
        </p:spPr>
      </p:pic>
      <p:pic>
        <p:nvPicPr>
          <p:cNvPr id="25" name="Picture 24">
            <a:extLst>
              <a:ext uri="{FF2B5EF4-FFF2-40B4-BE49-F238E27FC236}">
                <a16:creationId xmlns:a16="http://schemas.microsoft.com/office/drawing/2014/main" id="{8EB0D882-2003-4710-89CC-46AC404A93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73765" y="4556812"/>
            <a:ext cx="1352923" cy="644326"/>
          </a:xfrm>
          <a:prstGeom prst="rect">
            <a:avLst/>
          </a:prstGeom>
        </p:spPr>
      </p:pic>
      <p:pic>
        <p:nvPicPr>
          <p:cNvPr id="27" name="Picture 26">
            <a:extLst>
              <a:ext uri="{FF2B5EF4-FFF2-40B4-BE49-F238E27FC236}">
                <a16:creationId xmlns:a16="http://schemas.microsoft.com/office/drawing/2014/main" id="{F65F7D1D-AD4E-4D10-80E7-85316ADC21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6623" y="3841075"/>
            <a:ext cx="1352923" cy="644326"/>
          </a:xfrm>
          <a:prstGeom prst="rect">
            <a:avLst/>
          </a:prstGeom>
        </p:spPr>
      </p:pic>
      <p:grpSp>
        <p:nvGrpSpPr>
          <p:cNvPr id="29" name="Group 28">
            <a:extLst>
              <a:ext uri="{FF2B5EF4-FFF2-40B4-BE49-F238E27FC236}">
                <a16:creationId xmlns:a16="http://schemas.microsoft.com/office/drawing/2014/main" id="{24D2A9D2-8EC7-4560-B02C-E32278B7659E}"/>
              </a:ext>
            </a:extLst>
          </p:cNvPr>
          <p:cNvGrpSpPr/>
          <p:nvPr/>
        </p:nvGrpSpPr>
        <p:grpSpPr>
          <a:xfrm>
            <a:off x="9262435" y="2777527"/>
            <a:ext cx="2211521" cy="576930"/>
            <a:chOff x="6401139" y="5335347"/>
            <a:chExt cx="2737742" cy="1324459"/>
          </a:xfrm>
        </p:grpSpPr>
        <p:pic>
          <p:nvPicPr>
            <p:cNvPr id="23" name="Picture 22">
              <a:extLst>
                <a:ext uri="{FF2B5EF4-FFF2-40B4-BE49-F238E27FC236}">
                  <a16:creationId xmlns:a16="http://schemas.microsoft.com/office/drawing/2014/main" id="{D6E97D61-6530-4CC7-B172-A99640ED0B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01139" y="5335347"/>
              <a:ext cx="2551778" cy="1324459"/>
            </a:xfrm>
            <a:prstGeom prst="rect">
              <a:avLst/>
            </a:prstGeom>
          </p:spPr>
        </p:pic>
        <p:sp>
          <p:nvSpPr>
            <p:cNvPr id="28" name="TextBox 27">
              <a:extLst>
                <a:ext uri="{FF2B5EF4-FFF2-40B4-BE49-F238E27FC236}">
                  <a16:creationId xmlns:a16="http://schemas.microsoft.com/office/drawing/2014/main" id="{F8BED3DD-33F0-4D93-88FC-A9667F0FF492}"/>
                </a:ext>
              </a:extLst>
            </p:cNvPr>
            <p:cNvSpPr txBox="1"/>
            <p:nvPr/>
          </p:nvSpPr>
          <p:spPr>
            <a:xfrm>
              <a:off x="6587103" y="5467653"/>
              <a:ext cx="2551778" cy="1059845"/>
            </a:xfrm>
            <a:prstGeom prst="rect">
              <a:avLst/>
            </a:prstGeom>
            <a:noFill/>
          </p:spPr>
          <p:txBody>
            <a:bodyPr wrap="square">
              <a:spAutoFit/>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sz="2400" u="none" strike="noStrike" kern="1200" cap="none" normalizeH="0" baseline="0">
                  <a:ln>
                    <a:noFill/>
                  </a:ln>
                  <a:solidFill>
                    <a:sysClr val="windowText" lastClr="000000"/>
                  </a:solidFill>
                  <a:effectLst/>
                  <a:latin typeface="Arial" panose="020B0604020202020204" pitchFamily="34" charset="0"/>
                  <a:cs typeface="Arial" panose="020B0604020202020204" pitchFamily="34" charset="0"/>
                </a:rPr>
                <a:t>Quảng Ngãi </a:t>
              </a:r>
              <a:endParaRPr kumimoji="0" lang="en-US" sz="2400" u="none" strike="noStrike" kern="1200" cap="none" normalizeH="0" baseline="0" dirty="0">
                <a:ln>
                  <a:noFill/>
                </a:ln>
                <a:solidFill>
                  <a:sysClr val="windowText" lastClr="000000"/>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2300189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pic>
        <p:nvPicPr>
          <p:cNvPr id="8" name="Hình ảnh 8">
            <a:extLst>
              <a:ext uri="{FF2B5EF4-FFF2-40B4-BE49-F238E27FC236}">
                <a16:creationId xmlns:a16="http://schemas.microsoft.com/office/drawing/2014/main" id="{13E31A61-A40F-437E-B372-4456BF1FA722}"/>
              </a:ext>
            </a:extLst>
          </p:cNvPr>
          <p:cNvPicPr>
            <a:picLocks noChangeAspect="1"/>
          </p:cNvPicPr>
          <p:nvPr/>
        </p:nvPicPr>
        <p:blipFill>
          <a:blip r:embed="rId5"/>
          <a:stretch>
            <a:fillRect/>
          </a:stretch>
        </p:blipFill>
        <p:spPr>
          <a:xfrm>
            <a:off x="1160261" y="782712"/>
            <a:ext cx="9248434" cy="4121253"/>
          </a:xfrm>
          <a:prstGeom prst="rect">
            <a:avLst/>
          </a:prstGeom>
        </p:spPr>
      </p:pic>
    </p:spTree>
    <p:extLst>
      <p:ext uri="{BB962C8B-B14F-4D97-AF65-F5344CB8AC3E}">
        <p14:creationId xmlns:p14="http://schemas.microsoft.com/office/powerpoint/2010/main" val="321173200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3">
            <a:extLst>
              <a:ext uri="{FF2B5EF4-FFF2-40B4-BE49-F238E27FC236}">
                <a16:creationId xmlns:a16="http://schemas.microsoft.com/office/drawing/2014/main" id="{0C2C2112-06E5-B9E5-E1DC-B964F528EBD0}"/>
              </a:ext>
            </a:extLst>
          </p:cNvPr>
          <p:cNvGraphicFramePr>
            <a:graphicFrameLocks noGrp="1"/>
          </p:cNvGraphicFramePr>
          <p:nvPr/>
        </p:nvGraphicFramePr>
        <p:xfrm>
          <a:off x="1139854" y="1851837"/>
          <a:ext cx="10342007" cy="3589591"/>
        </p:xfrm>
        <a:graphic>
          <a:graphicData uri="http://schemas.openxmlformats.org/drawingml/2006/table">
            <a:tbl>
              <a:tblPr>
                <a:effectLst>
                  <a:innerShdw blurRad="63500" dist="50800" dir="13500000">
                    <a:prstClr val="black">
                      <a:alpha val="50000"/>
                    </a:prstClr>
                  </a:innerShdw>
                </a:effectLst>
                <a:tableStyleId>{8A107856-5554-42FB-B03E-39F5DBC370BA}</a:tableStyleId>
              </a:tblPr>
              <a:tblGrid>
                <a:gridCol w="3812286">
                  <a:extLst>
                    <a:ext uri="{9D8B030D-6E8A-4147-A177-3AD203B41FA5}">
                      <a16:colId xmlns:a16="http://schemas.microsoft.com/office/drawing/2014/main" val="20000"/>
                    </a:ext>
                  </a:extLst>
                </a:gridCol>
                <a:gridCol w="6529721">
                  <a:extLst>
                    <a:ext uri="{9D8B030D-6E8A-4147-A177-3AD203B41FA5}">
                      <a16:colId xmlns:a16="http://schemas.microsoft.com/office/drawing/2014/main" val="20001"/>
                    </a:ext>
                  </a:extLst>
                </a:gridCol>
              </a:tblGrid>
              <a:tr h="1712861">
                <a:tc>
                  <a:txBody>
                    <a:body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vi-VN" sz="2800" b="1" u="none" strike="noStrike" cap="none" normalizeH="0" baseline="0">
                          <a:ln>
                            <a:noFill/>
                          </a:ln>
                          <a:solidFill>
                            <a:srgbClr val="FF0000"/>
                          </a:solidFill>
                          <a:effectLst/>
                          <a:latin typeface="+mn-lt"/>
                          <a:cs typeface="Arial" panose="020B0604020202020204" pitchFamily="34" charset="0"/>
                        </a:rPr>
                        <a:t>a.</a:t>
                      </a:r>
                      <a:r>
                        <a:rPr kumimoji="0" lang="en-US" sz="2800" b="1" u="none" strike="noStrike" cap="none" normalizeH="0" baseline="0">
                          <a:ln>
                            <a:noFill/>
                          </a:ln>
                          <a:solidFill>
                            <a:srgbClr val="FF0000"/>
                          </a:solidFill>
                          <a:effectLst/>
                          <a:latin typeface="+mn-lt"/>
                          <a:cs typeface="Arial" panose="020B0604020202020204" pitchFamily="34" charset="0"/>
                        </a:rPr>
                        <a:t> </a:t>
                      </a:r>
                      <a:r>
                        <a:rPr kumimoji="0" lang="vi-VN" sz="2800" b="1" u="none" strike="noStrike" cap="none" normalizeH="0" baseline="0">
                          <a:ln>
                            <a:noFill/>
                          </a:ln>
                          <a:solidFill>
                            <a:srgbClr val="FF0000"/>
                          </a:solidFill>
                          <a:effectLst/>
                          <a:latin typeface="+mn-lt"/>
                          <a:cs typeface="Arial" panose="020B0604020202020204" pitchFamily="34" charset="0"/>
                        </a:rPr>
                        <a:t>Nhóm từ là tên gọi của một sự vật cụ thể.</a:t>
                      </a:r>
                      <a:endParaRPr kumimoji="0" lang="vi-VN" sz="2800" b="1" u="none" strike="noStrike" cap="none" normalizeH="0" baseline="0" dirty="0" err="1">
                        <a:ln>
                          <a:noFill/>
                        </a:ln>
                        <a:solidFill>
                          <a:srgbClr val="FF0000"/>
                        </a:solidFill>
                        <a:effectLst/>
                        <a:latin typeface="+mn-lt"/>
                        <a:cs typeface="Arial" panose="020B0604020202020204" pitchFamily="34" charset="0"/>
                      </a:endParaRPr>
                    </a:p>
                  </a:txBody>
                  <a:tcPr marL="121920" marR="121920" anchor="ctr" horzOverflow="overflow">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lang="en-US" altLang="en-US" sz="2800" dirty="0">
                        <a:solidFill>
                          <a:schemeClr val="accent6">
                            <a:lumMod val="50000"/>
                          </a:schemeClr>
                        </a:solidFill>
                        <a:latin typeface="Arial" panose="020B0604020202020204" pitchFamily="34" charset="0"/>
                        <a:cs typeface="Arial" panose="020B0604020202020204" pitchFamily="34" charset="0"/>
                      </a:endParaRPr>
                    </a:p>
                  </a:txBody>
                  <a:tcPr marL="121920" marR="121920" anchor="ctr" horzOverflow="overflow">
                    <a:solidFill>
                      <a:schemeClr val="accent6">
                        <a:lumMod val="20000"/>
                        <a:lumOff val="80000"/>
                      </a:schemeClr>
                    </a:solidFill>
                  </a:tcPr>
                </a:tc>
                <a:extLst>
                  <a:ext uri="{0D108BD9-81ED-4DB2-BD59-A6C34878D82A}">
                    <a16:rowId xmlns:a16="http://schemas.microsoft.com/office/drawing/2014/main" val="10000"/>
                  </a:ext>
                </a:extLst>
              </a:tr>
              <a:tr h="1876730">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sz="2800" b="1" u="none" strike="noStrike" kern="1200" cap="none" normalizeH="0" baseline="0">
                          <a:ln>
                            <a:noFill/>
                          </a:ln>
                          <a:solidFill>
                            <a:srgbClr val="0070C0"/>
                          </a:solidFill>
                          <a:effectLst/>
                          <a:latin typeface="+mn-lt"/>
                          <a:cs typeface="Arial" panose="020B0604020202020204" pitchFamily="34" charset="0"/>
                        </a:rPr>
                        <a:t>b. </a:t>
                      </a:r>
                      <a:r>
                        <a:rPr kumimoji="0" lang="vi-VN" sz="2800" b="1" u="none" strike="noStrike" kern="1200" cap="none" normalizeH="0" baseline="0">
                          <a:ln>
                            <a:noFill/>
                          </a:ln>
                          <a:solidFill>
                            <a:srgbClr val="0070C0"/>
                          </a:solidFill>
                          <a:effectLst/>
                          <a:latin typeface="+mn-lt"/>
                          <a:cs typeface="Arial" panose="020B0604020202020204" pitchFamily="34" charset="0"/>
                        </a:rPr>
                        <a:t>Nhóm từ là tên gọi chung của một loại sự vật.</a:t>
                      </a:r>
                      <a:endParaRPr kumimoji="0" lang="en-US" sz="2800" b="1" u="none" strike="noStrike" kern="1200" cap="none" normalizeH="0" baseline="0" dirty="0">
                        <a:ln>
                          <a:noFill/>
                        </a:ln>
                        <a:solidFill>
                          <a:srgbClr val="0070C0"/>
                        </a:solidFill>
                        <a:effectLst/>
                        <a:latin typeface="Arial" panose="020B0604020202020204" pitchFamily="34" charset="0"/>
                        <a:cs typeface="Arial" panose="020B0604020202020204" pitchFamily="34" charset="0"/>
                      </a:endParaRPr>
                    </a:p>
                  </a:txBody>
                  <a:tcPr marL="121920" marR="121920" anchor="ctr"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L="121920" marR="121920" anchor="ctr" horzOverflow="overflow"/>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39502EA8-EF30-46AD-BED2-901738B78F3E}"/>
              </a:ext>
            </a:extLst>
          </p:cNvPr>
          <p:cNvSpPr txBox="1"/>
          <p:nvPr/>
        </p:nvSpPr>
        <p:spPr>
          <a:xfrm>
            <a:off x="1361435" y="482367"/>
            <a:ext cx="103420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Nhận xét cách viết các từ thuộc mỗi nhóm ở bài tập 2.</a:t>
            </a:r>
          </a:p>
        </p:txBody>
      </p:sp>
      <p:pic>
        <p:nvPicPr>
          <p:cNvPr id="4" name="Picture 3">
            <a:extLst>
              <a:ext uri="{FF2B5EF4-FFF2-40B4-BE49-F238E27FC236}">
                <a16:creationId xmlns:a16="http://schemas.microsoft.com/office/drawing/2014/main" id="{6CE8EE46-2647-4EEF-A3D6-426272F9A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9179" y="1946332"/>
            <a:ext cx="1577183" cy="576930"/>
          </a:xfrm>
          <a:prstGeom prst="rect">
            <a:avLst/>
          </a:prstGeom>
        </p:spPr>
      </p:pic>
      <p:pic>
        <p:nvPicPr>
          <p:cNvPr id="6" name="Picture 5">
            <a:extLst>
              <a:ext uri="{FF2B5EF4-FFF2-40B4-BE49-F238E27FC236}">
                <a16:creationId xmlns:a16="http://schemas.microsoft.com/office/drawing/2014/main" id="{2BDAEEC0-3303-4CD0-BF1F-6DF587069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742" y="1957288"/>
            <a:ext cx="1214438" cy="576930"/>
          </a:xfrm>
          <a:prstGeom prst="rect">
            <a:avLst/>
          </a:prstGeom>
        </p:spPr>
      </p:pic>
      <p:pic>
        <p:nvPicPr>
          <p:cNvPr id="9" name="Picture 8">
            <a:extLst>
              <a:ext uri="{FF2B5EF4-FFF2-40B4-BE49-F238E27FC236}">
                <a16:creationId xmlns:a16="http://schemas.microsoft.com/office/drawing/2014/main" id="{107F33B4-10A4-404F-88F3-1A0961688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521" y="1931310"/>
            <a:ext cx="1577183" cy="576930"/>
          </a:xfrm>
          <a:prstGeom prst="rect">
            <a:avLst/>
          </a:prstGeom>
        </p:spPr>
      </p:pic>
      <p:pic>
        <p:nvPicPr>
          <p:cNvPr id="11" name="Picture 10">
            <a:extLst>
              <a:ext uri="{FF2B5EF4-FFF2-40B4-BE49-F238E27FC236}">
                <a16:creationId xmlns:a16="http://schemas.microsoft.com/office/drawing/2014/main" id="{D16CD164-94A4-443B-944B-35DE5FAF9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714" y="2754266"/>
            <a:ext cx="1214438" cy="576930"/>
          </a:xfrm>
          <a:prstGeom prst="rect">
            <a:avLst/>
          </a:prstGeom>
        </p:spPr>
      </p:pic>
      <p:pic>
        <p:nvPicPr>
          <p:cNvPr id="13" name="Picture 12">
            <a:extLst>
              <a:ext uri="{FF2B5EF4-FFF2-40B4-BE49-F238E27FC236}">
                <a16:creationId xmlns:a16="http://schemas.microsoft.com/office/drawing/2014/main" id="{E1E48314-43B2-4C34-82C8-F71E835169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7863" y="1946332"/>
            <a:ext cx="1577183" cy="576930"/>
          </a:xfrm>
          <a:prstGeom prst="rect">
            <a:avLst/>
          </a:prstGeom>
        </p:spPr>
      </p:pic>
      <p:pic>
        <p:nvPicPr>
          <p:cNvPr id="15" name="Picture 14">
            <a:extLst>
              <a:ext uri="{FF2B5EF4-FFF2-40B4-BE49-F238E27FC236}">
                <a16:creationId xmlns:a16="http://schemas.microsoft.com/office/drawing/2014/main" id="{94E5AF1D-7A9E-4662-B370-BF8F000B51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2378" y="2806477"/>
            <a:ext cx="1577183" cy="576930"/>
          </a:xfrm>
          <a:prstGeom prst="rect">
            <a:avLst/>
          </a:prstGeom>
        </p:spPr>
      </p:pic>
      <p:pic>
        <p:nvPicPr>
          <p:cNvPr id="17" name="Picture 16">
            <a:extLst>
              <a:ext uri="{FF2B5EF4-FFF2-40B4-BE49-F238E27FC236}">
                <a16:creationId xmlns:a16="http://schemas.microsoft.com/office/drawing/2014/main" id="{6B75931E-7F26-4373-8F37-32A535B8D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4471" y="3690413"/>
            <a:ext cx="1352923" cy="644326"/>
          </a:xfrm>
          <a:prstGeom prst="rect">
            <a:avLst/>
          </a:prstGeom>
        </p:spPr>
      </p:pic>
      <p:pic>
        <p:nvPicPr>
          <p:cNvPr id="19" name="Picture 18">
            <a:extLst>
              <a:ext uri="{FF2B5EF4-FFF2-40B4-BE49-F238E27FC236}">
                <a16:creationId xmlns:a16="http://schemas.microsoft.com/office/drawing/2014/main" id="{A16FC2E3-AF6B-4D9B-A579-F23669B28E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5978" y="4537068"/>
            <a:ext cx="1352923" cy="644326"/>
          </a:xfrm>
          <a:prstGeom prst="rect">
            <a:avLst/>
          </a:prstGeom>
        </p:spPr>
      </p:pic>
      <p:pic>
        <p:nvPicPr>
          <p:cNvPr id="21" name="Picture 20">
            <a:extLst>
              <a:ext uri="{FF2B5EF4-FFF2-40B4-BE49-F238E27FC236}">
                <a16:creationId xmlns:a16="http://schemas.microsoft.com/office/drawing/2014/main" id="{7EE9CA96-1E05-4CD5-A8C6-B24A2E3A65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6638" y="3739994"/>
            <a:ext cx="1352923" cy="644326"/>
          </a:xfrm>
          <a:prstGeom prst="rect">
            <a:avLst/>
          </a:prstGeom>
        </p:spPr>
      </p:pic>
      <p:pic>
        <p:nvPicPr>
          <p:cNvPr id="25" name="Picture 24">
            <a:extLst>
              <a:ext uri="{FF2B5EF4-FFF2-40B4-BE49-F238E27FC236}">
                <a16:creationId xmlns:a16="http://schemas.microsoft.com/office/drawing/2014/main" id="{8EB0D882-2003-4710-89CC-46AC404A93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73765" y="4556812"/>
            <a:ext cx="1352923" cy="644326"/>
          </a:xfrm>
          <a:prstGeom prst="rect">
            <a:avLst/>
          </a:prstGeom>
        </p:spPr>
      </p:pic>
      <p:pic>
        <p:nvPicPr>
          <p:cNvPr id="27" name="Picture 26">
            <a:extLst>
              <a:ext uri="{FF2B5EF4-FFF2-40B4-BE49-F238E27FC236}">
                <a16:creationId xmlns:a16="http://schemas.microsoft.com/office/drawing/2014/main" id="{F65F7D1D-AD4E-4D10-80E7-85316ADC21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6623" y="3841075"/>
            <a:ext cx="1352923" cy="644326"/>
          </a:xfrm>
          <a:prstGeom prst="rect">
            <a:avLst/>
          </a:prstGeom>
        </p:spPr>
      </p:pic>
      <p:grpSp>
        <p:nvGrpSpPr>
          <p:cNvPr id="29" name="Group 28">
            <a:extLst>
              <a:ext uri="{FF2B5EF4-FFF2-40B4-BE49-F238E27FC236}">
                <a16:creationId xmlns:a16="http://schemas.microsoft.com/office/drawing/2014/main" id="{24D2A9D2-8EC7-4560-B02C-E32278B7659E}"/>
              </a:ext>
            </a:extLst>
          </p:cNvPr>
          <p:cNvGrpSpPr/>
          <p:nvPr/>
        </p:nvGrpSpPr>
        <p:grpSpPr>
          <a:xfrm>
            <a:off x="9262435" y="2777527"/>
            <a:ext cx="2211521" cy="576930"/>
            <a:chOff x="6401139" y="5335347"/>
            <a:chExt cx="2737742" cy="1324459"/>
          </a:xfrm>
        </p:grpSpPr>
        <p:pic>
          <p:nvPicPr>
            <p:cNvPr id="23" name="Picture 22">
              <a:extLst>
                <a:ext uri="{FF2B5EF4-FFF2-40B4-BE49-F238E27FC236}">
                  <a16:creationId xmlns:a16="http://schemas.microsoft.com/office/drawing/2014/main" id="{D6E97D61-6530-4CC7-B172-A99640ED0B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01139" y="5335347"/>
              <a:ext cx="2551778" cy="1324459"/>
            </a:xfrm>
            <a:prstGeom prst="rect">
              <a:avLst/>
            </a:prstGeom>
          </p:spPr>
        </p:pic>
        <p:sp>
          <p:nvSpPr>
            <p:cNvPr id="28" name="TextBox 27">
              <a:extLst>
                <a:ext uri="{FF2B5EF4-FFF2-40B4-BE49-F238E27FC236}">
                  <a16:creationId xmlns:a16="http://schemas.microsoft.com/office/drawing/2014/main" id="{F8BED3DD-33F0-4D93-88FC-A9667F0FF492}"/>
                </a:ext>
              </a:extLst>
            </p:cNvPr>
            <p:cNvSpPr txBox="1"/>
            <p:nvPr/>
          </p:nvSpPr>
          <p:spPr>
            <a:xfrm>
              <a:off x="6587103" y="5467653"/>
              <a:ext cx="2551778" cy="1059845"/>
            </a:xfrm>
            <a:prstGeom prst="rect">
              <a:avLst/>
            </a:prstGeom>
            <a:noFill/>
          </p:spPr>
          <p:txBody>
            <a:bodyPr wrap="square">
              <a:spAutoFit/>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Quảng Ngãi </a:t>
              </a: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sp>
        <p:nvSpPr>
          <p:cNvPr id="5" name="Arrow: Curved Up 4">
            <a:extLst>
              <a:ext uri="{FF2B5EF4-FFF2-40B4-BE49-F238E27FC236}">
                <a16:creationId xmlns:a16="http://schemas.microsoft.com/office/drawing/2014/main" id="{B8612226-BDB3-4DF0-8E30-9F5DDBA1C420}"/>
              </a:ext>
            </a:extLst>
          </p:cNvPr>
          <p:cNvSpPr/>
          <p:nvPr/>
        </p:nvSpPr>
        <p:spPr>
          <a:xfrm flipV="1">
            <a:off x="4212236" y="1005587"/>
            <a:ext cx="1883764" cy="738416"/>
          </a:xfrm>
          <a:prstGeom prst="curved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710B5D49-3459-4EED-9A03-7D8EE3580516}"/>
              </a:ext>
            </a:extLst>
          </p:cNvPr>
          <p:cNvSpPr/>
          <p:nvPr/>
        </p:nvSpPr>
        <p:spPr>
          <a:xfrm>
            <a:off x="6441152" y="1109384"/>
            <a:ext cx="2428409" cy="619597"/>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VIẾT HOA</a:t>
            </a:r>
          </a:p>
        </p:txBody>
      </p:sp>
      <p:sp>
        <p:nvSpPr>
          <p:cNvPr id="22" name="Arrow: Curved Up 21">
            <a:extLst>
              <a:ext uri="{FF2B5EF4-FFF2-40B4-BE49-F238E27FC236}">
                <a16:creationId xmlns:a16="http://schemas.microsoft.com/office/drawing/2014/main" id="{6356AD18-1704-4416-96C8-D38B2CB68FC6}"/>
              </a:ext>
            </a:extLst>
          </p:cNvPr>
          <p:cNvSpPr/>
          <p:nvPr/>
        </p:nvSpPr>
        <p:spPr>
          <a:xfrm>
            <a:off x="4297180" y="5564284"/>
            <a:ext cx="1883764" cy="738416"/>
          </a:xfrm>
          <a:prstGeom prst="curved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Rounded Corners 23">
            <a:extLst>
              <a:ext uri="{FF2B5EF4-FFF2-40B4-BE49-F238E27FC236}">
                <a16:creationId xmlns:a16="http://schemas.microsoft.com/office/drawing/2014/main" id="{C16A64C2-EF41-4956-902C-A7DF59D8EEF4}"/>
              </a:ext>
            </a:extLst>
          </p:cNvPr>
          <p:cNvSpPr/>
          <p:nvPr/>
        </p:nvSpPr>
        <p:spPr>
          <a:xfrm>
            <a:off x="6646362" y="5680586"/>
            <a:ext cx="2766293" cy="619597"/>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Viết thường</a:t>
            </a:r>
          </a:p>
        </p:txBody>
      </p:sp>
    </p:spTree>
    <p:extLst>
      <p:ext uri="{BB962C8B-B14F-4D97-AF65-F5344CB8AC3E}">
        <p14:creationId xmlns:p14="http://schemas.microsoft.com/office/powerpoint/2010/main" val="42939020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2"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7029" y="2990534"/>
            <a:ext cx="4162424" cy="4162424"/>
          </a:xfrm>
          <a:prstGeom prst="rect">
            <a:avLst/>
          </a:prstGeom>
        </p:spPr>
      </p:pic>
      <p:grpSp>
        <p:nvGrpSpPr>
          <p:cNvPr id="8" name="Group 7">
            <a:extLst>
              <a:ext uri="{FF2B5EF4-FFF2-40B4-BE49-F238E27FC236}">
                <a16:creationId xmlns:a16="http://schemas.microsoft.com/office/drawing/2014/main" id="{68B72980-4883-4A11-97EB-015D606F1575}"/>
              </a:ext>
            </a:extLst>
          </p:cNvPr>
          <p:cNvGrpSpPr/>
          <p:nvPr/>
        </p:nvGrpSpPr>
        <p:grpSpPr>
          <a:xfrm>
            <a:off x="15913360" y="3429000"/>
            <a:ext cx="7664523" cy="1577122"/>
            <a:chOff x="1186949" y="1868514"/>
            <a:chExt cx="6528373" cy="1577122"/>
          </a:xfrm>
        </p:grpSpPr>
        <p:sp>
          <p:nvSpPr>
            <p:cNvPr id="10" name="文本框 20">
              <a:extLst>
                <a:ext uri="{FF2B5EF4-FFF2-40B4-BE49-F238E27FC236}">
                  <a16:creationId xmlns:a16="http://schemas.microsoft.com/office/drawing/2014/main" id="{B5331C81-9A84-4E0D-9630-FFB44AD36B48}"/>
                </a:ext>
              </a:extLst>
            </p:cNvPr>
            <p:cNvSpPr txBox="1"/>
            <p:nvPr/>
          </p:nvSpPr>
          <p:spPr>
            <a:xfrm>
              <a:off x="1186949" y="1875976"/>
              <a:ext cx="6510805" cy="156966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203200">
                    <a:solidFill>
                      <a:srgbClr val="FE912C"/>
                    </a:solidFill>
                  </a:ln>
                  <a:solidFill>
                    <a:srgbClr val="FE912C"/>
                  </a:solidFill>
                  <a:effectLst>
                    <a:outerShdw blurRad="50800" dist="38100" algn="l"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KHỞI ĐỘNG</a:t>
              </a:r>
            </a:p>
          </p:txBody>
        </p:sp>
        <p:sp>
          <p:nvSpPr>
            <p:cNvPr id="13" name="文本框 25">
              <a:extLst>
                <a:ext uri="{FF2B5EF4-FFF2-40B4-BE49-F238E27FC236}">
                  <a16:creationId xmlns:a16="http://schemas.microsoft.com/office/drawing/2014/main" id="{C70E5DC5-2320-488B-A640-80DE28D6610A}"/>
                </a:ext>
              </a:extLst>
            </p:cNvPr>
            <p:cNvSpPr txBox="1"/>
            <p:nvPr/>
          </p:nvSpPr>
          <p:spPr>
            <a:xfrm>
              <a:off x="1204517" y="1868514"/>
              <a:ext cx="6510805" cy="156966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0">
                    <a:solidFill>
                      <a:srgbClr val="FFFFFF"/>
                    </a:solidFill>
                  </a:ln>
                  <a:solidFill>
                    <a:prstClr val="white"/>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KHỞI ĐỘNG</a:t>
              </a:r>
            </a:p>
          </p:txBody>
        </p:sp>
      </p:grpSp>
      <p:pic>
        <p:nvPicPr>
          <p:cNvPr id="3" name="Picture 2">
            <a:extLst>
              <a:ext uri="{FF2B5EF4-FFF2-40B4-BE49-F238E27FC236}">
                <a16:creationId xmlns:a16="http://schemas.microsoft.com/office/drawing/2014/main" id="{D4965CB9-B6BD-4568-8214-D8595A991ED4}"/>
              </a:ext>
            </a:extLst>
          </p:cNvPr>
          <p:cNvPicPr>
            <a:picLocks noChangeAspect="1"/>
          </p:cNvPicPr>
          <p:nvPr/>
        </p:nvPicPr>
        <p:blipFill>
          <a:blip r:embed="rId6"/>
          <a:stretch>
            <a:fillRect/>
          </a:stretch>
        </p:blipFill>
        <p:spPr>
          <a:xfrm>
            <a:off x="1738515" y="1566484"/>
            <a:ext cx="8984598" cy="2151443"/>
          </a:xfrm>
          <a:prstGeom prst="rect">
            <a:avLst/>
          </a:prstGeom>
        </p:spPr>
      </p:pic>
    </p:spTree>
    <p:extLst>
      <p:ext uri="{BB962C8B-B14F-4D97-AF65-F5344CB8AC3E}">
        <p14:creationId xmlns:p14="http://schemas.microsoft.com/office/powerpoint/2010/main" val="349208336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831BDFD6-9E14-274F-A998-9AB8A24D6C82}"/>
              </a:ext>
            </a:extLst>
          </p:cNvPr>
          <p:cNvSpPr txBox="1">
            <a:spLocks noChangeArrowheads="1"/>
          </p:cNvSpPr>
          <p:nvPr/>
        </p:nvSpPr>
        <p:spPr bwMode="auto">
          <a:xfrm>
            <a:off x="680803" y="745084"/>
            <a:ext cx="945346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6513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465138" algn="ctr" defTabSz="9144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a:ln w="10541" cmpd="sng">
                  <a:solidFill>
                    <a:srgbClr val="58BD91"/>
                  </a:solidFill>
                  <a:prstDash val="solid"/>
                </a:ln>
                <a:solidFill>
                  <a:srgbClr val="FF0000"/>
                </a:solidFill>
                <a:effectLst/>
                <a:uLnTx/>
                <a:uFillTx/>
                <a:latin typeface="Arial" panose="020B0604020202020204" pitchFamily="34" charset="0"/>
                <a:ea typeface="+mn-ea"/>
                <a:cs typeface="Arial" panose="020B0604020202020204" pitchFamily="34" charset="0"/>
              </a:rPr>
              <a:t>GHI NHỚ</a:t>
            </a:r>
            <a:endParaRPr kumimoji="0" lang="en-US" sz="4400" b="1" i="0" u="none" strike="noStrike" kern="1200" cap="none" spc="0" normalizeH="0" baseline="0" noProof="0" dirty="0">
              <a:ln w="10541" cmpd="sng">
                <a:solidFill>
                  <a:srgbClr val="58BD91"/>
                </a:solidFill>
                <a:prstDash val="solid"/>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B9A07640-0E12-4A66-82E8-9D77FE168AA7}"/>
              </a:ext>
            </a:extLst>
          </p:cNvPr>
          <p:cNvGrpSpPr/>
          <p:nvPr/>
        </p:nvGrpSpPr>
        <p:grpSpPr>
          <a:xfrm>
            <a:off x="902149" y="1705222"/>
            <a:ext cx="10025308" cy="2417073"/>
            <a:chOff x="1929856" y="2904600"/>
            <a:chExt cx="8819010" cy="1701032"/>
          </a:xfrm>
        </p:grpSpPr>
        <p:pic>
          <p:nvPicPr>
            <p:cNvPr id="6" name="Picture 5">
              <a:extLst>
                <a:ext uri="{FF2B5EF4-FFF2-40B4-BE49-F238E27FC236}">
                  <a16:creationId xmlns:a16="http://schemas.microsoft.com/office/drawing/2014/main" id="{7CB50784-8ABA-4491-9CF1-344D162F1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856" y="2904600"/>
              <a:ext cx="8819010" cy="1701032"/>
            </a:xfrm>
            <a:prstGeom prst="rect">
              <a:avLst/>
            </a:prstGeom>
          </p:spPr>
        </p:pic>
        <p:sp>
          <p:nvSpPr>
            <p:cNvPr id="8" name="TextBox 7">
              <a:extLst>
                <a:ext uri="{FF2B5EF4-FFF2-40B4-BE49-F238E27FC236}">
                  <a16:creationId xmlns:a16="http://schemas.microsoft.com/office/drawing/2014/main" id="{4B313143-2E17-4A30-9EFD-BAB681C4B1AE}"/>
                </a:ext>
              </a:extLst>
            </p:cNvPr>
            <p:cNvSpPr txBox="1"/>
            <p:nvPr/>
          </p:nvSpPr>
          <p:spPr>
            <a:xfrm>
              <a:off x="2051620" y="2984370"/>
              <a:ext cx="8567695" cy="1451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rPr>
                <a:t>–	Danh từ chung là tên của một loại sự vật.</a:t>
              </a:r>
              <a:endParaRPr kumimoji="0" lang="en-US" sz="32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rPr>
                <a:t>–	Danh từ riêng là tên riêng của một sự vật. Danh từ riêng được viết hoa.</a:t>
              </a:r>
              <a:endParaRPr kumimoji="0" lang="vi-VN" sz="3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grpSp>
      <p:pic>
        <p:nvPicPr>
          <p:cNvPr id="11" name="Picture 10">
            <a:extLst>
              <a:ext uri="{FF2B5EF4-FFF2-40B4-BE49-F238E27FC236}">
                <a16:creationId xmlns:a16="http://schemas.microsoft.com/office/drawing/2014/main" id="{756E78D5-2BBA-4009-8B65-45B073952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193" y="2199964"/>
            <a:ext cx="5107650" cy="5107650"/>
          </a:xfrm>
          <a:prstGeom prst="rect">
            <a:avLst/>
          </a:prstGeom>
        </p:spPr>
      </p:pic>
    </p:spTree>
    <p:extLst>
      <p:ext uri="{BB962C8B-B14F-4D97-AF65-F5344CB8AC3E}">
        <p14:creationId xmlns:p14="http://schemas.microsoft.com/office/powerpoint/2010/main" val="271965443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C3B02A-2944-4C19-83BF-8E775EB3CA54}"/>
              </a:ext>
            </a:extLst>
          </p:cNvPr>
          <p:cNvPicPr>
            <a:picLocks noChangeAspect="1"/>
          </p:cNvPicPr>
          <p:nvPr/>
        </p:nvPicPr>
        <p:blipFill>
          <a:blip r:embed="rId2"/>
          <a:stretch>
            <a:fillRect/>
          </a:stretch>
        </p:blipFill>
        <p:spPr>
          <a:xfrm>
            <a:off x="1153363" y="279302"/>
            <a:ext cx="9427552" cy="6054452"/>
          </a:xfrm>
          <a:prstGeom prst="rect">
            <a:avLst/>
          </a:prstGeom>
        </p:spPr>
      </p:pic>
    </p:spTree>
    <p:extLst>
      <p:ext uri="{BB962C8B-B14F-4D97-AF65-F5344CB8AC3E}">
        <p14:creationId xmlns:p14="http://schemas.microsoft.com/office/powerpoint/2010/main" val="1102055212"/>
      </p:ext>
    </p:extLst>
  </p:cSld>
  <p:clrMapOvr>
    <a:masterClrMapping/>
  </p:clrMapOvr>
  <p:transition spd="slow" advTm="3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344" y="3323140"/>
            <a:ext cx="3333309" cy="3333309"/>
          </a:xfrm>
          <a:prstGeom prst="rect">
            <a:avLst/>
          </a:prstGeom>
        </p:spPr>
      </p:pic>
      <p:pic>
        <p:nvPicPr>
          <p:cNvPr id="7" name="Hình ảnh 8">
            <a:extLst>
              <a:ext uri="{FF2B5EF4-FFF2-40B4-BE49-F238E27FC236}">
                <a16:creationId xmlns:a16="http://schemas.microsoft.com/office/drawing/2014/main" id="{F1611029-B077-40D3-9575-B66E042CCD35}"/>
              </a:ext>
            </a:extLst>
          </p:cNvPr>
          <p:cNvPicPr>
            <a:picLocks noChangeAspect="1"/>
          </p:cNvPicPr>
          <p:nvPr/>
        </p:nvPicPr>
        <p:blipFill>
          <a:blip r:embed="rId5"/>
          <a:stretch>
            <a:fillRect/>
          </a:stretch>
        </p:blipFill>
        <p:spPr>
          <a:xfrm>
            <a:off x="1282790" y="2001291"/>
            <a:ext cx="9626418" cy="1926503"/>
          </a:xfrm>
          <a:prstGeom prst="rect">
            <a:avLst/>
          </a:prstGeom>
        </p:spPr>
      </p:pic>
    </p:spTree>
    <p:extLst>
      <p:ext uri="{BB962C8B-B14F-4D97-AF65-F5344CB8AC3E}">
        <p14:creationId xmlns:p14="http://schemas.microsoft.com/office/powerpoint/2010/main" val="324134553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1298523" y="1281100"/>
            <a:ext cx="1089347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4.</a:t>
            </a:r>
            <a:r>
              <a:rPr kumimoji="0" lang="en-US" sz="3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Tìm 2 – 3 danh từ riêng cho mỗi nhóm dưới đây:</a:t>
            </a:r>
            <a:endParaRPr kumimoji="0" lang="en-US" sz="3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2F7B6EB-61DE-4822-8BAA-F253AEAD1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251" y="2400318"/>
            <a:ext cx="10768281" cy="2057364"/>
          </a:xfrm>
          <a:prstGeom prst="rect">
            <a:avLst/>
          </a:prstGeom>
        </p:spPr>
      </p:pic>
    </p:spTree>
    <p:extLst>
      <p:ext uri="{BB962C8B-B14F-4D97-AF65-F5344CB8AC3E}">
        <p14:creationId xmlns:p14="http://schemas.microsoft.com/office/powerpoint/2010/main" val="1428202667"/>
      </p:ext>
    </p:extLst>
  </p:cSld>
  <p:clrMapOvr>
    <a:masterClrMapping/>
  </p:clrMapOvr>
  <p:transition spd="slow" advTm="300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1298523" y="1281100"/>
            <a:ext cx="1089347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4.</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 2 – 3 danh từ riêng cho mỗi nhóm dưới đây:</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2F7B6EB-61DE-4822-8BAA-F253AEAD1B93}"/>
              </a:ext>
            </a:extLst>
          </p:cNvPr>
          <p:cNvPicPr>
            <a:picLocks noChangeAspect="1"/>
          </p:cNvPicPr>
          <p:nvPr/>
        </p:nvPicPr>
        <p:blipFill rotWithShape="1">
          <a:blip r:embed="rId2">
            <a:extLst>
              <a:ext uri="{28A0092B-C50C-407E-A947-70E740481C1C}">
                <a14:useLocalDpi xmlns:a14="http://schemas.microsoft.com/office/drawing/2010/main" val="0"/>
              </a:ext>
            </a:extLst>
          </a:blip>
          <a:srcRect r="63200" b="9015"/>
          <a:stretch/>
        </p:blipFill>
        <p:spPr>
          <a:xfrm>
            <a:off x="522746" y="3114658"/>
            <a:ext cx="3962680" cy="1871879"/>
          </a:xfrm>
          <a:prstGeom prst="rect">
            <a:avLst/>
          </a:prstGeom>
        </p:spPr>
      </p:pic>
      <p:sp>
        <p:nvSpPr>
          <p:cNvPr id="4" name="AutoShape 8">
            <a:extLst>
              <a:ext uri="{FF2B5EF4-FFF2-40B4-BE49-F238E27FC236}">
                <a16:creationId xmlns:a16="http://schemas.microsoft.com/office/drawing/2014/main" id="{6A180C1D-9A80-4FDB-AA2C-7027FFAE313D}"/>
              </a:ext>
            </a:extLst>
          </p:cNvPr>
          <p:cNvSpPr>
            <a:spLocks noChangeArrowheads="1"/>
          </p:cNvSpPr>
          <p:nvPr/>
        </p:nvSpPr>
        <p:spPr bwMode="auto">
          <a:xfrm>
            <a:off x="5908624" y="2422244"/>
            <a:ext cx="4678122" cy="874643"/>
          </a:xfrm>
          <a:prstGeom prst="flowChartTerminator">
            <a:avLst/>
          </a:prstGeom>
          <a:ln>
            <a:solidFill>
              <a:srgbClr val="FE912C"/>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Tố</a:t>
            </a:r>
            <a:r>
              <a:rPr kumimoji="0" lang="en-US" sz="4000" b="1" i="0" u="none" strike="noStrike" kern="1200" cap="none" spc="0" normalizeH="0" noProof="0">
                <a:ln>
                  <a:noFill/>
                </a:ln>
                <a:solidFill>
                  <a:srgbClr val="FF0000"/>
                </a:solidFill>
                <a:effectLst/>
                <a:uLnTx/>
                <a:uFillTx/>
                <a:latin typeface="Times New Roman" pitchFamily="18" charset="0"/>
                <a:ea typeface="+mn-ea"/>
                <a:cs typeface="Times New Roman" pitchFamily="18" charset="0"/>
              </a:rPr>
              <a:t> Hữu</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5" name="AutoShape 10">
            <a:extLst>
              <a:ext uri="{FF2B5EF4-FFF2-40B4-BE49-F238E27FC236}">
                <a16:creationId xmlns:a16="http://schemas.microsoft.com/office/drawing/2014/main" id="{72C66EFD-E23F-49D4-9354-49EE679415BB}"/>
              </a:ext>
            </a:extLst>
          </p:cNvPr>
          <p:cNvSpPr>
            <a:spLocks noChangeArrowheads="1"/>
          </p:cNvSpPr>
          <p:nvPr/>
        </p:nvSpPr>
        <p:spPr bwMode="auto">
          <a:xfrm>
            <a:off x="5908624" y="3654695"/>
            <a:ext cx="4790306" cy="967409"/>
          </a:xfrm>
          <a:prstGeom prst="flowChartTerminator">
            <a:avLst/>
          </a:prstGeom>
          <a:ln>
            <a:solidFill>
              <a:srgbClr val="FE912C"/>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Times New Roman" pitchFamily="18" charset="0"/>
                <a:cs typeface="Times New Roman" pitchFamily="18" charset="0"/>
              </a:rPr>
              <a:t>Nam Cao</a:t>
            </a:r>
            <a:endPar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6" name="Line 11">
            <a:extLst>
              <a:ext uri="{FF2B5EF4-FFF2-40B4-BE49-F238E27FC236}">
                <a16:creationId xmlns:a16="http://schemas.microsoft.com/office/drawing/2014/main" id="{11121EDC-359F-403B-9538-A8BC293112B7}"/>
              </a:ext>
            </a:extLst>
          </p:cNvPr>
          <p:cNvSpPr>
            <a:spLocks noChangeShapeType="1"/>
          </p:cNvSpPr>
          <p:nvPr/>
        </p:nvSpPr>
        <p:spPr bwMode="auto">
          <a:xfrm flipV="1">
            <a:off x="4447323" y="2878821"/>
            <a:ext cx="1387219" cy="1259577"/>
          </a:xfrm>
          <a:prstGeom prst="line">
            <a:avLst/>
          </a:prstGeom>
          <a:ln w="38100">
            <a:solidFill>
              <a:srgbClr val="FE912C"/>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Line 12">
            <a:extLst>
              <a:ext uri="{FF2B5EF4-FFF2-40B4-BE49-F238E27FC236}">
                <a16:creationId xmlns:a16="http://schemas.microsoft.com/office/drawing/2014/main" id="{4B3EA2BF-95DF-4EE8-8D45-DF6BD5002525}"/>
              </a:ext>
            </a:extLst>
          </p:cNvPr>
          <p:cNvSpPr>
            <a:spLocks noChangeShapeType="1"/>
          </p:cNvSpPr>
          <p:nvPr/>
        </p:nvSpPr>
        <p:spPr bwMode="auto">
          <a:xfrm flipV="1">
            <a:off x="4447323" y="4138399"/>
            <a:ext cx="1461301" cy="62859"/>
          </a:xfrm>
          <a:prstGeom prst="line">
            <a:avLst/>
          </a:prstGeom>
          <a:ln w="38100">
            <a:solidFill>
              <a:srgbClr val="FE912C"/>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AutoShape 8">
            <a:extLst>
              <a:ext uri="{FF2B5EF4-FFF2-40B4-BE49-F238E27FC236}">
                <a16:creationId xmlns:a16="http://schemas.microsoft.com/office/drawing/2014/main" id="{B0D1AA0C-0AC5-4AC7-8B1B-1DB156BDD9A3}"/>
              </a:ext>
            </a:extLst>
          </p:cNvPr>
          <p:cNvSpPr>
            <a:spLocks noChangeArrowheads="1"/>
          </p:cNvSpPr>
          <p:nvPr/>
        </p:nvSpPr>
        <p:spPr bwMode="auto">
          <a:xfrm>
            <a:off x="5908625" y="4986537"/>
            <a:ext cx="4790306" cy="874643"/>
          </a:xfrm>
          <a:prstGeom prst="flowChartTerminator">
            <a:avLst/>
          </a:prstGeom>
          <a:ln>
            <a:solidFill>
              <a:srgbClr val="FE912C"/>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Nguyễn</a:t>
            </a:r>
            <a:r>
              <a:rPr kumimoji="0" lang="en-US" sz="4000" b="1" i="0" u="none" strike="noStrike" kern="1200" cap="none" spc="0" normalizeH="0" noProof="0">
                <a:ln>
                  <a:noFill/>
                </a:ln>
                <a:solidFill>
                  <a:srgbClr val="FF0000"/>
                </a:solidFill>
                <a:effectLst/>
                <a:uLnTx/>
                <a:uFillTx/>
                <a:latin typeface="Times New Roman" pitchFamily="18" charset="0"/>
                <a:ea typeface="+mn-ea"/>
                <a:cs typeface="Times New Roman" pitchFamily="18" charset="0"/>
              </a:rPr>
              <a:t> Tuân</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9" name="Line 11">
            <a:extLst>
              <a:ext uri="{FF2B5EF4-FFF2-40B4-BE49-F238E27FC236}">
                <a16:creationId xmlns:a16="http://schemas.microsoft.com/office/drawing/2014/main" id="{313DDB66-2363-43A8-AA60-A21FE2939589}"/>
              </a:ext>
            </a:extLst>
          </p:cNvPr>
          <p:cNvSpPr>
            <a:spLocks noChangeShapeType="1"/>
          </p:cNvSpPr>
          <p:nvPr/>
        </p:nvSpPr>
        <p:spPr bwMode="auto">
          <a:xfrm>
            <a:off x="4447324" y="4201257"/>
            <a:ext cx="1499404" cy="1241857"/>
          </a:xfrm>
          <a:prstGeom prst="line">
            <a:avLst/>
          </a:prstGeom>
          <a:ln w="38100">
            <a:solidFill>
              <a:srgbClr val="FE912C"/>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19105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1298523" y="1281100"/>
            <a:ext cx="1089347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4.</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 2 – 3 danh từ riêng cho mỗi nhóm dưới đây:</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2F7B6EB-61DE-4822-8BAA-F253AEAD1B93}"/>
              </a:ext>
            </a:extLst>
          </p:cNvPr>
          <p:cNvPicPr>
            <a:picLocks noChangeAspect="1"/>
          </p:cNvPicPr>
          <p:nvPr/>
        </p:nvPicPr>
        <p:blipFill rotWithShape="1">
          <a:blip r:embed="rId2">
            <a:extLst>
              <a:ext uri="{28A0092B-C50C-407E-A947-70E740481C1C}">
                <a14:useLocalDpi xmlns:a14="http://schemas.microsoft.com/office/drawing/2010/main" val="0"/>
              </a:ext>
            </a:extLst>
          </a:blip>
          <a:srcRect l="37307" t="-2815" r="35251" b="11830"/>
          <a:stretch/>
        </p:blipFill>
        <p:spPr>
          <a:xfrm>
            <a:off x="596827" y="2717761"/>
            <a:ext cx="3850495" cy="2439164"/>
          </a:xfrm>
          <a:prstGeom prst="rect">
            <a:avLst/>
          </a:prstGeom>
        </p:spPr>
      </p:pic>
      <p:sp>
        <p:nvSpPr>
          <p:cNvPr id="4" name="AutoShape 8">
            <a:extLst>
              <a:ext uri="{FF2B5EF4-FFF2-40B4-BE49-F238E27FC236}">
                <a16:creationId xmlns:a16="http://schemas.microsoft.com/office/drawing/2014/main" id="{6A180C1D-9A80-4FDB-AA2C-7027FFAE313D}"/>
              </a:ext>
            </a:extLst>
          </p:cNvPr>
          <p:cNvSpPr>
            <a:spLocks noChangeArrowheads="1"/>
          </p:cNvSpPr>
          <p:nvPr/>
        </p:nvSpPr>
        <p:spPr bwMode="auto">
          <a:xfrm>
            <a:off x="5908624" y="2422244"/>
            <a:ext cx="4678122" cy="874643"/>
          </a:xfrm>
          <a:prstGeom prst="flowChartTerminator">
            <a:avLst/>
          </a:prstGeom>
          <a:ln>
            <a:solidFill>
              <a:srgbClr val="FE912C"/>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lvl="0" algn="ctr">
              <a:defRPr/>
            </a:pPr>
            <a:r>
              <a:rPr lang="en-US" sz="4000" b="1">
                <a:solidFill>
                  <a:srgbClr val="FF0000"/>
                </a:solidFill>
                <a:latin typeface="Times New Roman" pitchFamily="18" charset="0"/>
                <a:cs typeface="Times New Roman" pitchFamily="18" charset="0"/>
              </a:rPr>
              <a:t>sông Đà</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5" name="AutoShape 10">
            <a:extLst>
              <a:ext uri="{FF2B5EF4-FFF2-40B4-BE49-F238E27FC236}">
                <a16:creationId xmlns:a16="http://schemas.microsoft.com/office/drawing/2014/main" id="{72C66EFD-E23F-49D4-9354-49EE679415BB}"/>
              </a:ext>
            </a:extLst>
          </p:cNvPr>
          <p:cNvSpPr>
            <a:spLocks noChangeArrowheads="1"/>
          </p:cNvSpPr>
          <p:nvPr/>
        </p:nvSpPr>
        <p:spPr bwMode="auto">
          <a:xfrm>
            <a:off x="5908624" y="3654695"/>
            <a:ext cx="4790306" cy="967409"/>
          </a:xfrm>
          <a:prstGeom prst="flowChartTerminator">
            <a:avLst/>
          </a:prstGeom>
          <a:ln>
            <a:solidFill>
              <a:srgbClr val="FE912C"/>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lvl="0" algn="ctr">
              <a:defRPr/>
            </a:pPr>
            <a:r>
              <a:rPr lang="en-US" sz="4000" b="1">
                <a:solidFill>
                  <a:srgbClr val="FF0000"/>
                </a:solidFill>
                <a:latin typeface="Times New Roman" pitchFamily="18" charset="0"/>
                <a:cs typeface="Times New Roman" pitchFamily="18" charset="0"/>
              </a:rPr>
              <a:t>sông Hồng</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6" name="Line 11">
            <a:extLst>
              <a:ext uri="{FF2B5EF4-FFF2-40B4-BE49-F238E27FC236}">
                <a16:creationId xmlns:a16="http://schemas.microsoft.com/office/drawing/2014/main" id="{11121EDC-359F-403B-9538-A8BC293112B7}"/>
              </a:ext>
            </a:extLst>
          </p:cNvPr>
          <p:cNvSpPr>
            <a:spLocks noChangeShapeType="1"/>
          </p:cNvSpPr>
          <p:nvPr/>
        </p:nvSpPr>
        <p:spPr bwMode="auto">
          <a:xfrm flipV="1">
            <a:off x="4447323" y="2878821"/>
            <a:ext cx="1387219" cy="1259577"/>
          </a:xfrm>
          <a:prstGeom prst="line">
            <a:avLst/>
          </a:prstGeom>
          <a:ln w="38100">
            <a:solidFill>
              <a:srgbClr val="FE912C"/>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Line 12">
            <a:extLst>
              <a:ext uri="{FF2B5EF4-FFF2-40B4-BE49-F238E27FC236}">
                <a16:creationId xmlns:a16="http://schemas.microsoft.com/office/drawing/2014/main" id="{4B3EA2BF-95DF-4EE8-8D45-DF6BD5002525}"/>
              </a:ext>
            </a:extLst>
          </p:cNvPr>
          <p:cNvSpPr>
            <a:spLocks noChangeShapeType="1"/>
          </p:cNvSpPr>
          <p:nvPr/>
        </p:nvSpPr>
        <p:spPr bwMode="auto">
          <a:xfrm flipV="1">
            <a:off x="4447323" y="4138399"/>
            <a:ext cx="1461301" cy="62859"/>
          </a:xfrm>
          <a:prstGeom prst="line">
            <a:avLst/>
          </a:prstGeom>
          <a:ln w="38100">
            <a:solidFill>
              <a:srgbClr val="FE912C"/>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AutoShape 8">
            <a:extLst>
              <a:ext uri="{FF2B5EF4-FFF2-40B4-BE49-F238E27FC236}">
                <a16:creationId xmlns:a16="http://schemas.microsoft.com/office/drawing/2014/main" id="{B0D1AA0C-0AC5-4AC7-8B1B-1DB156BDD9A3}"/>
              </a:ext>
            </a:extLst>
          </p:cNvPr>
          <p:cNvSpPr>
            <a:spLocks noChangeArrowheads="1"/>
          </p:cNvSpPr>
          <p:nvPr/>
        </p:nvSpPr>
        <p:spPr bwMode="auto">
          <a:xfrm>
            <a:off x="5908625" y="4986537"/>
            <a:ext cx="4790306" cy="874643"/>
          </a:xfrm>
          <a:prstGeom prst="flowChartTerminator">
            <a:avLst/>
          </a:prstGeom>
          <a:ln>
            <a:solidFill>
              <a:srgbClr val="FE912C"/>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lvl="0" algn="ctr">
              <a:defRPr/>
            </a:pPr>
            <a:r>
              <a:rPr lang="en-US" sz="4000" b="1">
                <a:solidFill>
                  <a:srgbClr val="FF0000"/>
                </a:solidFill>
                <a:latin typeface="Times New Roman" pitchFamily="18" charset="0"/>
                <a:cs typeface="Times New Roman" pitchFamily="18" charset="0"/>
              </a:rPr>
              <a:t>núi Tản</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9" name="Line 11">
            <a:extLst>
              <a:ext uri="{FF2B5EF4-FFF2-40B4-BE49-F238E27FC236}">
                <a16:creationId xmlns:a16="http://schemas.microsoft.com/office/drawing/2014/main" id="{313DDB66-2363-43A8-AA60-A21FE2939589}"/>
              </a:ext>
            </a:extLst>
          </p:cNvPr>
          <p:cNvSpPr>
            <a:spLocks noChangeShapeType="1"/>
          </p:cNvSpPr>
          <p:nvPr/>
        </p:nvSpPr>
        <p:spPr bwMode="auto">
          <a:xfrm>
            <a:off x="4447324" y="4201257"/>
            <a:ext cx="1499404" cy="1241857"/>
          </a:xfrm>
          <a:prstGeom prst="line">
            <a:avLst/>
          </a:prstGeom>
          <a:ln w="38100">
            <a:solidFill>
              <a:srgbClr val="FE912C"/>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20516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1298523" y="1281100"/>
            <a:ext cx="1089347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4.</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 2 – 3 danh từ riêng cho mỗi nhóm dưới đây:</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AutoShape 8">
            <a:extLst>
              <a:ext uri="{FF2B5EF4-FFF2-40B4-BE49-F238E27FC236}">
                <a16:creationId xmlns:a16="http://schemas.microsoft.com/office/drawing/2014/main" id="{6A180C1D-9A80-4FDB-AA2C-7027FFAE313D}"/>
              </a:ext>
            </a:extLst>
          </p:cNvPr>
          <p:cNvSpPr>
            <a:spLocks noChangeArrowheads="1"/>
          </p:cNvSpPr>
          <p:nvPr/>
        </p:nvSpPr>
        <p:spPr bwMode="auto">
          <a:xfrm>
            <a:off x="5908624" y="2422244"/>
            <a:ext cx="4678122" cy="874643"/>
          </a:xfrm>
          <a:prstGeom prst="flowChartTerminator">
            <a:avLst/>
          </a:prstGeom>
          <a:ln>
            <a:solidFill>
              <a:srgbClr val="FE912C"/>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lvl="0" algn="ctr">
              <a:defRPr/>
            </a:pPr>
            <a:r>
              <a:rPr lang="en-US" sz="4000" b="1">
                <a:solidFill>
                  <a:srgbClr val="FF0000"/>
                </a:solidFill>
                <a:latin typeface="Times New Roman" pitchFamily="18" charset="0"/>
                <a:cs typeface="Times New Roman" pitchFamily="18" charset="0"/>
              </a:rPr>
              <a:t>Hà Nội</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5" name="AutoShape 10">
            <a:extLst>
              <a:ext uri="{FF2B5EF4-FFF2-40B4-BE49-F238E27FC236}">
                <a16:creationId xmlns:a16="http://schemas.microsoft.com/office/drawing/2014/main" id="{72C66EFD-E23F-49D4-9354-49EE679415BB}"/>
              </a:ext>
            </a:extLst>
          </p:cNvPr>
          <p:cNvSpPr>
            <a:spLocks noChangeArrowheads="1"/>
          </p:cNvSpPr>
          <p:nvPr/>
        </p:nvSpPr>
        <p:spPr bwMode="auto">
          <a:xfrm>
            <a:off x="5908624" y="3654695"/>
            <a:ext cx="4790306" cy="967409"/>
          </a:xfrm>
          <a:prstGeom prst="flowChartTerminator">
            <a:avLst/>
          </a:prstGeom>
          <a:ln>
            <a:solidFill>
              <a:srgbClr val="FE912C"/>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lvl="0" algn="ctr">
              <a:defRPr/>
            </a:pPr>
            <a:r>
              <a:rPr lang="en-US" sz="4000" b="1">
                <a:solidFill>
                  <a:srgbClr val="FF0000"/>
                </a:solidFill>
                <a:latin typeface="Times New Roman" pitchFamily="18" charset="0"/>
                <a:cs typeface="Times New Roman" pitchFamily="18" charset="0"/>
              </a:rPr>
              <a:t>Thái Bình</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6" name="Line 11">
            <a:extLst>
              <a:ext uri="{FF2B5EF4-FFF2-40B4-BE49-F238E27FC236}">
                <a16:creationId xmlns:a16="http://schemas.microsoft.com/office/drawing/2014/main" id="{11121EDC-359F-403B-9538-A8BC293112B7}"/>
              </a:ext>
            </a:extLst>
          </p:cNvPr>
          <p:cNvSpPr>
            <a:spLocks noChangeShapeType="1"/>
          </p:cNvSpPr>
          <p:nvPr/>
        </p:nvSpPr>
        <p:spPr bwMode="auto">
          <a:xfrm flipV="1">
            <a:off x="4447323" y="2878821"/>
            <a:ext cx="1387219" cy="1259577"/>
          </a:xfrm>
          <a:prstGeom prst="line">
            <a:avLst/>
          </a:prstGeom>
          <a:ln w="38100">
            <a:solidFill>
              <a:srgbClr val="FE912C"/>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Line 12">
            <a:extLst>
              <a:ext uri="{FF2B5EF4-FFF2-40B4-BE49-F238E27FC236}">
                <a16:creationId xmlns:a16="http://schemas.microsoft.com/office/drawing/2014/main" id="{4B3EA2BF-95DF-4EE8-8D45-DF6BD5002525}"/>
              </a:ext>
            </a:extLst>
          </p:cNvPr>
          <p:cNvSpPr>
            <a:spLocks noChangeShapeType="1"/>
          </p:cNvSpPr>
          <p:nvPr/>
        </p:nvSpPr>
        <p:spPr bwMode="auto">
          <a:xfrm flipV="1">
            <a:off x="4447323" y="4138399"/>
            <a:ext cx="1461301" cy="62859"/>
          </a:xfrm>
          <a:prstGeom prst="line">
            <a:avLst/>
          </a:prstGeom>
          <a:ln w="38100">
            <a:solidFill>
              <a:srgbClr val="FE912C"/>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AutoShape 8">
            <a:extLst>
              <a:ext uri="{FF2B5EF4-FFF2-40B4-BE49-F238E27FC236}">
                <a16:creationId xmlns:a16="http://schemas.microsoft.com/office/drawing/2014/main" id="{B0D1AA0C-0AC5-4AC7-8B1B-1DB156BDD9A3}"/>
              </a:ext>
            </a:extLst>
          </p:cNvPr>
          <p:cNvSpPr>
            <a:spLocks noChangeArrowheads="1"/>
          </p:cNvSpPr>
          <p:nvPr/>
        </p:nvSpPr>
        <p:spPr bwMode="auto">
          <a:xfrm>
            <a:off x="5908625" y="4986537"/>
            <a:ext cx="4790306" cy="874643"/>
          </a:xfrm>
          <a:prstGeom prst="flowChartTerminator">
            <a:avLst/>
          </a:prstGeom>
          <a:ln>
            <a:solidFill>
              <a:srgbClr val="FE912C"/>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lvl="0" algn="ctr">
              <a:defRPr/>
            </a:pPr>
            <a:r>
              <a:rPr lang="en-US" sz="4000" b="1">
                <a:solidFill>
                  <a:srgbClr val="FF0000"/>
                </a:solidFill>
                <a:latin typeface="Times New Roman" pitchFamily="18" charset="0"/>
                <a:cs typeface="Times New Roman" pitchFamily="18" charset="0"/>
              </a:rPr>
              <a:t>Hà Nam</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9" name="Line 11">
            <a:extLst>
              <a:ext uri="{FF2B5EF4-FFF2-40B4-BE49-F238E27FC236}">
                <a16:creationId xmlns:a16="http://schemas.microsoft.com/office/drawing/2014/main" id="{313DDB66-2363-43A8-AA60-A21FE2939589}"/>
              </a:ext>
            </a:extLst>
          </p:cNvPr>
          <p:cNvSpPr>
            <a:spLocks noChangeShapeType="1"/>
          </p:cNvSpPr>
          <p:nvPr/>
        </p:nvSpPr>
        <p:spPr bwMode="auto">
          <a:xfrm>
            <a:off x="4447324" y="4201257"/>
            <a:ext cx="1499404" cy="1241857"/>
          </a:xfrm>
          <a:prstGeom prst="line">
            <a:avLst/>
          </a:prstGeom>
          <a:ln w="38100">
            <a:solidFill>
              <a:srgbClr val="FE912C"/>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2F7B6EB-61DE-4822-8BAA-F253AEAD1B93}"/>
              </a:ext>
            </a:extLst>
          </p:cNvPr>
          <p:cNvPicPr>
            <a:picLocks noChangeAspect="1"/>
          </p:cNvPicPr>
          <p:nvPr/>
        </p:nvPicPr>
        <p:blipFill rotWithShape="1">
          <a:blip r:embed="rId2">
            <a:extLst>
              <a:ext uri="{28A0092B-C50C-407E-A947-70E740481C1C}">
                <a14:useLocalDpi xmlns:a14="http://schemas.microsoft.com/office/drawing/2010/main" val="0"/>
              </a:ext>
            </a:extLst>
          </a:blip>
          <a:srcRect l="64947" t="2572" r="5149" b="3562"/>
          <a:stretch/>
        </p:blipFill>
        <p:spPr>
          <a:xfrm>
            <a:off x="596827" y="2717760"/>
            <a:ext cx="4195890" cy="2516391"/>
          </a:xfrm>
          <a:prstGeom prst="rect">
            <a:avLst/>
          </a:prstGeom>
        </p:spPr>
      </p:pic>
    </p:spTree>
    <p:extLst>
      <p:ext uri="{BB962C8B-B14F-4D97-AF65-F5344CB8AC3E}">
        <p14:creationId xmlns:p14="http://schemas.microsoft.com/office/powerpoint/2010/main" val="203633270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pic>
        <p:nvPicPr>
          <p:cNvPr id="8" name="Hình ảnh 12">
            <a:extLst>
              <a:ext uri="{FF2B5EF4-FFF2-40B4-BE49-F238E27FC236}">
                <a16:creationId xmlns:a16="http://schemas.microsoft.com/office/drawing/2014/main" id="{7299520C-D8F3-4117-90CA-95F2B49272E8}"/>
              </a:ext>
            </a:extLst>
          </p:cNvPr>
          <p:cNvPicPr>
            <a:picLocks noChangeAspect="1"/>
          </p:cNvPicPr>
          <p:nvPr/>
        </p:nvPicPr>
        <p:blipFill>
          <a:blip r:embed="rId5"/>
          <a:stretch>
            <a:fillRect/>
          </a:stretch>
        </p:blipFill>
        <p:spPr>
          <a:xfrm>
            <a:off x="550017" y="1566484"/>
            <a:ext cx="11327350" cy="3023878"/>
          </a:xfrm>
          <a:prstGeom prst="rect">
            <a:avLst/>
          </a:prstGeom>
        </p:spPr>
      </p:pic>
    </p:spTree>
    <p:extLst>
      <p:ext uri="{BB962C8B-B14F-4D97-AF65-F5344CB8AC3E}">
        <p14:creationId xmlns:p14="http://schemas.microsoft.com/office/powerpoint/2010/main" val="328393938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1283533" y="1188189"/>
            <a:ext cx="1006402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5. </a:t>
            </a:r>
            <a:r>
              <a:rPr kumimoji="0" lang="vi-VN" sz="3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Viết 3 – 4 câu giới thiệu về nơi em ở, trong câu có sử dụng danh từ</a:t>
            </a:r>
            <a:r>
              <a:rPr kumimoji="0" lang="en-US" sz="3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riêng.</a:t>
            </a:r>
            <a:endParaRPr kumimoji="0" lang="en-US" sz="3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A27D5193-B978-4885-920B-AD714CB20143}"/>
              </a:ext>
            </a:extLst>
          </p:cNvPr>
          <p:cNvGrpSpPr/>
          <p:nvPr/>
        </p:nvGrpSpPr>
        <p:grpSpPr>
          <a:xfrm>
            <a:off x="1169233" y="2584166"/>
            <a:ext cx="10064021" cy="3282846"/>
            <a:chOff x="1169233" y="2584166"/>
            <a:chExt cx="10064021" cy="3282846"/>
          </a:xfrm>
        </p:grpSpPr>
        <p:sp>
          <p:nvSpPr>
            <p:cNvPr id="4" name="Rectangle: Rounded Corners 3">
              <a:extLst>
                <a:ext uri="{FF2B5EF4-FFF2-40B4-BE49-F238E27FC236}">
                  <a16:creationId xmlns:a16="http://schemas.microsoft.com/office/drawing/2014/main" id="{6EB2DF80-2051-4CB8-9295-F4F3C82B36C2}"/>
                </a:ext>
              </a:extLst>
            </p:cNvPr>
            <p:cNvSpPr/>
            <p:nvPr/>
          </p:nvSpPr>
          <p:spPr>
            <a:xfrm>
              <a:off x="1169233" y="2584166"/>
              <a:ext cx="10064021" cy="3282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 name="TextBox 4">
              <a:extLst>
                <a:ext uri="{FF2B5EF4-FFF2-40B4-BE49-F238E27FC236}">
                  <a16:creationId xmlns:a16="http://schemas.microsoft.com/office/drawing/2014/main" id="{6AB43734-7372-45BC-93BD-383585E19EB9}"/>
                </a:ext>
              </a:extLst>
            </p:cNvPr>
            <p:cNvSpPr txBox="1"/>
            <p:nvPr/>
          </p:nvSpPr>
          <p:spPr>
            <a:xfrm>
              <a:off x="1536803" y="2886761"/>
              <a:ext cx="9328879"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Em đang sống ở thủ đô Hà Nội. Trung tâm thành phố có nhiều tòa nhà cao tầng. Các con đường rộng lớn, có nhiều xe cộ. Thành phố có nhiều điểm tham quan rất nổi tiếng như hồ Gươm, tháp Rùa, đền Ngọc Sơn, chùa Một Cột, Hoàng Thành Thăng Long. Con người ở đây rất hiếu khách, nhiệt tình. Em rất yêu Hà Nội.</a:t>
              </a:r>
              <a:endPar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7919218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4EB197-EAB9-3ED4-6C33-A3E719A275C9}"/>
              </a:ext>
            </a:extLst>
          </p:cNvPr>
          <p:cNvGrpSpPr/>
          <p:nvPr/>
        </p:nvGrpSpPr>
        <p:grpSpPr>
          <a:xfrm>
            <a:off x="3394408" y="722101"/>
            <a:ext cx="6175742" cy="1446550"/>
            <a:chOff x="2118152" y="802713"/>
            <a:chExt cx="5342998" cy="1446550"/>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w="190500">
                    <a:solidFill>
                      <a:srgbClr val="FFFFFF"/>
                    </a:solidFill>
                  </a:ln>
                  <a:solidFill>
                    <a:prstClr val="white"/>
                  </a:solidFill>
                  <a:effectLst>
                    <a:outerShdw blurRad="50800" dist="38100" dir="10800000" algn="r"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118152" y="802713"/>
              <a:ext cx="5211149"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endParaRPr kumimoji="0" lang="en-US" altLang="zh-CN" sz="8800" b="0" i="0" u="none" strike="noStrike" kern="1200" cap="none" spc="0" normalizeH="0" baseline="0" noProof="0" dirty="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endParaRPr>
            </a:p>
          </p:txBody>
        </p:sp>
      </p:grpSp>
      <p:pic>
        <p:nvPicPr>
          <p:cNvPr id="3" name="Picture 2">
            <a:extLst>
              <a:ext uri="{FF2B5EF4-FFF2-40B4-BE49-F238E27FC236}">
                <a16:creationId xmlns:a16="http://schemas.microsoft.com/office/drawing/2014/main" id="{A2F4A41E-FABB-2400-949F-A56A47D1A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709" y="2650602"/>
            <a:ext cx="9377265" cy="4207398"/>
          </a:xfrm>
          <a:prstGeom prst="rect">
            <a:avLst/>
          </a:prstGeom>
        </p:spPr>
      </p:pic>
    </p:spTree>
    <p:extLst>
      <p:ext uri="{BB962C8B-B14F-4D97-AF65-F5344CB8AC3E}">
        <p14:creationId xmlns:p14="http://schemas.microsoft.com/office/powerpoint/2010/main" val="246119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sp>
        <p:nvSpPr>
          <p:cNvPr id="4" name="Rectangle 3"/>
          <p:cNvSpPr/>
          <p:nvPr/>
        </p:nvSpPr>
        <p:spPr>
          <a:xfrm>
            <a:off x="1632857" y="0"/>
            <a:ext cx="8077200" cy="192328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gradFill>
                  <a:gsLst>
                    <a:gs pos="0">
                      <a:srgbClr val="FFFFC5"/>
                    </a:gs>
                    <a:gs pos="27000">
                      <a:srgbClr val="FFFF00"/>
                    </a:gs>
                    <a:gs pos="60000">
                      <a:srgbClr val="FFC000"/>
                    </a:gs>
                  </a:gsLst>
                  <a:lin ang="16200000" scaled="1"/>
                </a:gra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a:ln w="9525">
                  <a:solidFill>
                    <a:prstClr val="white"/>
                  </a:solidFill>
                  <a:prstDash val="solid"/>
                </a:ln>
                <a:gradFill flip="none" rotWithShape="1">
                  <a:gsLst>
                    <a:gs pos="0">
                      <a:srgbClr val="FFFFC5"/>
                    </a:gs>
                    <a:gs pos="27000">
                      <a:srgbClr val="FFFF00"/>
                    </a:gs>
                    <a:gs pos="60000">
                      <a:srgbClr val="FFC000"/>
                    </a:gs>
                  </a:gsLst>
                  <a:lin ang="16200000" scaled="1"/>
                  <a:tileRect/>
                </a:gradFill>
                <a:effectLst>
                  <a:outerShdw blurRad="12700" dist="38100" dir="2700000" algn="tl" rotWithShape="0">
                    <a:srgbClr val="4BACC6">
                      <a:lumMod val="60000"/>
                      <a:lumOff val="40000"/>
                    </a:srgbClr>
                  </a:outerShdw>
                </a:effectLst>
                <a:uLnTx/>
                <a:uFillTx/>
                <a:latin typeface="UTM Showcard" panose="02040603050506020204" pitchFamily="18" charset="0"/>
                <a:ea typeface="+mn-ea"/>
                <a:cs typeface="+mn-cs"/>
              </a:rPr>
              <a:t>ONG </a:t>
            </a:r>
            <a:r>
              <a:rPr kumimoji="0" lang="en-US" sz="8000" b="1" i="0" u="none" strike="noStrike" kern="1200" cap="none" spc="0" normalizeH="0" baseline="0" noProof="0" dirty="0">
                <a:ln w="9525">
                  <a:solidFill>
                    <a:prstClr val="white"/>
                  </a:solidFill>
                  <a:prstDash val="solid"/>
                </a:ln>
                <a:gradFill flip="none" rotWithShape="1">
                  <a:gsLst>
                    <a:gs pos="0">
                      <a:srgbClr val="FFFFC5"/>
                    </a:gs>
                    <a:gs pos="27000">
                      <a:srgbClr val="FFFF00"/>
                    </a:gs>
                    <a:gs pos="60000">
                      <a:srgbClr val="FFC000"/>
                    </a:gs>
                  </a:gsLst>
                  <a:lin ang="16200000" scaled="1"/>
                  <a:tileRect/>
                </a:gradFill>
                <a:effectLst>
                  <a:outerShdw blurRad="12700" dist="38100" dir="2700000" algn="tl" rotWithShape="0">
                    <a:srgbClr val="4BACC6">
                      <a:lumMod val="60000"/>
                      <a:lumOff val="40000"/>
                    </a:srgbClr>
                  </a:outerShdw>
                </a:effectLst>
                <a:uLnTx/>
                <a:uFillTx/>
                <a:latin typeface="UTM Showcard" panose="02040603050506020204" pitchFamily="18" charset="0"/>
                <a:ea typeface="+mn-ea"/>
                <a:cs typeface="+mn-cs"/>
              </a:rPr>
              <a:t>VỀ TỔ</a:t>
            </a:r>
            <a:endParaRPr kumimoji="0" lang="en-US" sz="9600" b="1" i="0" u="none" strike="noStrike" kern="1200" cap="none" spc="0" normalizeH="0" baseline="0" noProof="0" dirty="0">
              <a:ln w="9525">
                <a:solidFill>
                  <a:prstClr val="white"/>
                </a:solidFill>
                <a:prstDash val="solid"/>
              </a:ln>
              <a:gradFill flip="none" rotWithShape="1">
                <a:gsLst>
                  <a:gs pos="0">
                    <a:srgbClr val="FFFFC5"/>
                  </a:gs>
                  <a:gs pos="27000">
                    <a:srgbClr val="FFFF00"/>
                  </a:gs>
                  <a:gs pos="60000">
                    <a:srgbClr val="FFC000"/>
                  </a:gs>
                </a:gsLst>
                <a:lin ang="16200000" scaled="1"/>
                <a:tileRect/>
              </a:gradFill>
              <a:effectLst>
                <a:outerShdw blurRad="12700" dist="38100" dir="2700000" algn="tl" rotWithShape="0">
                  <a:srgbClr val="4BACC6">
                    <a:lumMod val="60000"/>
                    <a:lumOff val="40000"/>
                  </a:srgbClr>
                </a:outerShdw>
              </a:effectLst>
              <a:uLnTx/>
              <a:uFillTx/>
              <a:latin typeface="UTM Showcard" panose="02040603050506020204" pitchFamily="18" charset="0"/>
              <a:ea typeface="+mn-ea"/>
              <a:cs typeface="+mn-cs"/>
            </a:endParaRPr>
          </a:p>
        </p:txBody>
      </p:sp>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977840275"/>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rotWithShape="1">
          <a:blip r:embed="rId3"/>
          <a:srcRect b="31790"/>
          <a:stretch/>
        </p:blipFill>
        <p:spPr>
          <a:xfrm>
            <a:off x="0" y="-7553"/>
            <a:ext cx="12260119" cy="6865553"/>
          </a:xfrm>
          <a:prstGeom prst="rect">
            <a:avLst/>
          </a:prstGeom>
        </p:spPr>
      </p:pic>
      <p:sp>
        <p:nvSpPr>
          <p:cNvPr id="13" name="TextBox 12">
            <a:extLst>
              <a:ext uri="{FF2B5EF4-FFF2-40B4-BE49-F238E27FC236}">
                <a16:creationId xmlns:a16="http://schemas.microsoft.com/office/drawing/2014/main" id="{6271F841-EAB3-4CA9-A9CB-4AE1D9790235}"/>
              </a:ext>
            </a:extLst>
          </p:cNvPr>
          <p:cNvSpPr txBox="1"/>
          <p:nvPr/>
        </p:nvSpPr>
        <p:spPr>
          <a:xfrm>
            <a:off x="615551" y="93279"/>
            <a:ext cx="11275528" cy="2202001"/>
          </a:xfrm>
          <a:prstGeom prst="cloud">
            <a:avLst/>
          </a:prstGeom>
          <a:solidFill>
            <a:schemeClr val="bg1">
              <a:alpha val="81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rPr>
              <a:t>BAY </a:t>
            </a:r>
            <a:r>
              <a:rPr kumimoji="0" lang="en-US" sz="8800" b="0" i="0" u="none" strike="noStrike" kern="1200" cap="none" spc="0" normalizeH="0" baseline="0" noProof="0">
                <a:ln>
                  <a:noFill/>
                </a:ln>
                <a:solidFill>
                  <a:srgbClr val="5CB5C3"/>
                </a:solidFill>
                <a:effectLst/>
                <a:uLnTx/>
                <a:uFillTx/>
                <a:latin typeface="UTM Azuki" panose="02040603050506020204" pitchFamily="18" charset="0"/>
                <a:ea typeface="+mn-ea"/>
                <a:cs typeface="+mn-cs"/>
              </a:rPr>
              <a:t>LÊN NÀO!</a:t>
            </a:r>
            <a:endPar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endParaRPr>
          </a:p>
        </p:txBody>
      </p:sp>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51" y="2860339"/>
            <a:ext cx="2125354" cy="3778408"/>
          </a:xfrm>
          <a:prstGeom prst="rect">
            <a:avLst/>
          </a:prstGeom>
        </p:spPr>
      </p:pic>
      <p:pic>
        <p:nvPicPr>
          <p:cNvPr id="33" name="ĐC SHARE MIỄN PHÍ BỞI NK POWERSKILLS">
            <a:hlinkClick r:id="rId6" action="ppaction://hlinksldjump"/>
          </p:cNvPr>
          <p:cNvPicPr>
            <a:picLocks noChangeAspect="1"/>
          </p:cNvPicPr>
          <p:nvPr/>
        </p:nvPicPr>
        <p:blipFill>
          <a:blip r:embed="rId7">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885340" y="1901893"/>
            <a:ext cx="2044557" cy="3046660"/>
          </a:xfrm>
          <a:prstGeom prst="rect">
            <a:avLst/>
          </a:prstGeom>
        </p:spPr>
      </p:pic>
      <p:pic>
        <p:nvPicPr>
          <p:cNvPr id="34" name="CẤM BUÔN BÁN, CẤM REUP">
            <a:hlinkClick r:id="rId8"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55412" y="2506108"/>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0">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7 -2.59259E-6 L -2.08333E-7 0.00047 C 0.00104 -0.0037 0.00195 -0.0074 0.00313 -0.01088 C 0.00378 -0.01296 0.00482 -0.01458 0.00547 -0.01666 C 0.00573 -0.01782 0.00573 -0.01944 0.00612 -0.0206 C 0.00664 -0.02245 0.00716 -0.02407 0.00768 -0.02615 C 0.00833 -0.02893 0.00859 -0.03194 0.00925 -0.03472 C 0.00977 -0.03634 0.01029 -0.03819 0.01081 -0.04004 C 0.01107 -0.0412 0.01133 -0.04259 0.01159 -0.04421 C 0.01367 -0.06157 0.01341 -0.05949 0.01471 -0.07315 C 0.01406 -0.09213 0.01419 -0.11111 0.01315 -0.12963 C 0.01289 -0.13264 0.01133 -0.13426 0.01081 -0.13657 C 0.01016 -0.13889 0.01042 -0.14143 0.01003 -0.14352 C 0.00925 -0.14653 0.00781 -0.14907 0.00703 -0.15185 C 0.00651 -0.15324 0.00651 -0.15486 0.00612 -0.15602 C 0.00547 -0.15833 0.00469 -0.16065 0.00391 -0.16296 C 0.00247 -0.16713 0.00169 -0.16852 -2.08333E-7 -0.17245 C -0.00156 -0.18102 -0.00182 -0.18403 -0.00365 -0.19074 C -0.00417 -0.19236 -0.00482 -0.19328 -0.00521 -0.19467 C -0.00586 -0.19884 -0.00612 -0.20301 -0.00677 -0.20717 C -0.00716 -0.20833 -0.00807 -0.20972 -0.00833 -0.21134 C -0.00937 -0.2162 -0.00872 -0.22014 -0.00977 -0.22523 C -0.01315 -0.23842 -0.00977 -0.21713 -0.01289 -0.23611 C -0.01328 -0.23842 -0.01354 -0.24074 -0.01367 -0.24305 C -0.01406 -0.2449 -0.01445 -0.24676 -0.01445 -0.24861 C -0.01484 -0.25185 -0.01497 -0.25602 -0.01523 -0.25995 C -0.01549 -0.26296 -0.01589 -0.2662 -0.01589 -0.26921 C -0.01549 -0.28611 -0.01523 -0.30324 -0.01445 -0.32037 C -0.01419 -0.32801 -0.01328 -0.32801 -0.01133 -0.33541 C -0.01016 -0.34051 -0.01081 -0.34143 -0.00977 -0.34791 C -0.00937 -0.35254 -0.00794 -0.35856 -0.00677 -0.36319 C -0.00677 -0.36412 -0.00521 -0.38148 -0.00456 -0.38634 C -0.0043 -0.38796 -0.00404 -0.38935 -0.00365 -0.39051 C -0.00065 -0.42778 -0.0013 -0.41342 -0.00299 -0.47639 C -0.00325 -0.48102 -0.00417 -0.48541 -0.00456 -0.49004 C -0.0056 -0.50278 -0.0056 -0.5206 -0.00755 -0.53148 L -0.00911 -0.53981 L -0.01133 -0.53426 " pathEditMode="relative" rAng="0" ptsTypes="AAAAAAAAAAAAAAAAAAAAAAAAAAAAAAAAAAAAAA">
                                      <p:cBhvr>
                                        <p:cTn id="1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91667E-6 -4.07407E-6 L 2.91667E-6 0.00047 C 0.01692 -0.02476 0.00781 -0.00763 0.00429 -0.05949 C 0.00299 -0.08101 0.0039 -0.06689 -0.00235 -0.0824 C -0.00352 -0.08518 -0.00365 -0.08796 -0.00469 -0.09074 C -0.00599 -0.09444 -0.00873 -0.09583 -0.01107 -0.09907 C -0.0168 -0.10601 -0.0099 -0.0993 -0.01563 -0.1074 C -0.01706 -0.10926 -0.01888 -0.11064 -0.02005 -0.11226 C -0.02188 -0.11458 -0.02292 -0.11713 -0.02435 -0.11944 L -0.0267 -0.12314 C -0.02761 -0.12407 -0.02826 -0.12523 -0.02891 -0.12638 L -0.03334 -0.13611 C -0.03399 -0.13773 -0.03464 -0.13935 -0.03542 -0.1412 L -0.03737 -0.14467 C -0.03633 -0.15509 -0.03516 -0.1662 -0.03334 -0.17662 C -0.03282 -0.17824 -0.03242 -0.17986 -0.03099 -0.18171 C -0.03034 -0.18287 -0.02826 -0.18402 -0.0267 -0.18518 C -0.02617 -0.1868 -0.02578 -0.18842 -0.02435 -0.18981 C -0.02344 -0.1912 -0.02136 -0.19236 -0.02005 -0.19375 C -0.01914 -0.19444 -0.01862 -0.19583 -0.01797 -0.19699 C -0.01237 -0.21689 -0.01979 -0.19652 -0.01107 -0.20995 C -0.00964 -0.2125 -0.00899 -0.21805 -0.00664 -0.2206 C -0.00573 -0.22199 -0.00417 -0.22314 -0.00235 -0.2243 C 0.00403 -0.2412 -0.00573 -0.21412 0.00221 -0.24189 C 0.00312 -0.24583 0.00495 -0.25 0.00638 -0.25416 C 0.01028 -0.27615 0.01028 -0.26967 0.00638 -0.30185 C 0.00612 -0.30509 0.00273 -0.30856 2.91667E-6 -0.31157 C -0.00144 -0.31273 -0.00352 -0.31365 -0.00469 -0.31504 C -0.00651 -0.31736 -0.00899 -0.32222 -0.00899 -0.32199 " pathEditMode="relative" rAng="0" ptsTypes="AAAAAAAAAAAAAAAAAAAAAAAAAAAAA">
                                      <p:cBhvr>
                                        <p:cTn id="21" dur="5000" fill="hold"/>
                                        <p:tgtEl>
                                          <p:spTgt spid="34"/>
                                        </p:tgtEl>
                                        <p:attrNameLst>
                                          <p:attrName>ppt_x</p:attrName>
                                          <p:attrName>ppt_y</p:attrName>
                                        </p:attrNameLst>
                                      </p:cBhvr>
                                      <p:rCtr x="-1380" y="-16088"/>
                                    </p:animMotion>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4.79167E-6 4.44444E-6 L 4.79167E-6 0.00046 C 0.00013 -0.00811 0.00052 -0.01621 0.00091 -0.02408 C 0.00117 -0.03056 0.00182 -0.03704 0.00182 -0.04352 C 0.00182 -0.05394 0.00273 -0.06459 0.00091 -0.07477 C -0.00105 -0.0845 -0.00456 -0.08172 -0.0086 -0.0845 C -0.00964 -0.08519 -0.01068 -0.08588 -0.01133 -0.08681 C -0.0125 -0.0882 -0.01784 -0.09838 -0.01797 -0.09885 C -0.01836 -0.1 -0.01849 -0.10139 -0.01888 -0.10255 C -0.0198 -0.10394 -0.02084 -0.10487 -0.02175 -0.10625 L -0.02357 -0.11343 C -0.02396 -0.11459 -0.0237 -0.11644 -0.02461 -0.1169 L -0.02722 -0.11945 C -0.02683 -0.12338 -0.02722 -0.12825 -0.02553 -0.13149 L -0.02175 -0.13866 C -0.0211 -0.14028 -0.0198 -0.14098 -0.01888 -0.14237 C -0.01472 -0.15024 -0.0198 -0.14491 -0.0142 -0.14977 C -0.00743 -0.16274 -0.01797 -0.14283 -0.00951 -0.15695 C -0.00821 -0.15926 -0.00652 -0.16158 -0.00573 -0.16412 C -0.00547 -0.16528 -0.00534 -0.16667 -0.00482 -0.16783 C -0.00066 -0.17593 -0.00326 -0.16713 4.79167E-6 -0.175 C 0.00026 -0.17639 0.00026 -0.17755 0.00091 -0.17848 C 0.00156 -0.18033 0.00286 -0.18172 0.00377 -0.18334 C 0.01132 -0.20116 0.00104 -0.18079 0.00755 -0.19306 C 0.00768 -0.19537 0.00794 -0.19792 0.00846 -0.20024 C 0.00859 -0.20162 0.00898 -0.20278 0.00937 -0.20394 C 0.00976 -0.20556 0.01002 -0.20718 0.01028 -0.2088 C 0.01067 -0.21112 0.0108 -0.21366 0.01132 -0.21598 C 0.01171 -0.21829 0.01263 -0.22061 0.01315 -0.22315 C 0.01354 -0.22547 0.0138 -0.22801 0.01406 -0.23033 C 0.01432 -0.23241 0.01471 -0.2345 0.01523 -0.23635 C 0.01471 -0.24422 0.01458 -0.25232 0.01406 -0.26042 C 0.01393 -0.2625 0.01341 -0.26436 0.01315 -0.26644 C 0.0121 -0.27223 0.01223 -0.2713 0.01028 -0.27732 C 0.00976 -0.28125 0.00859 -0.29121 0.00755 -0.29422 L 0.00559 -0.29908 C 0.00494 -0.30394 0.00429 -0.3088 0.00377 -0.31366 C 0.00338 -0.31621 0.00286 -0.31922 0.00273 -0.322 C 0.0026 -0.32524 0.00273 -0.32848 0.00273 -0.33172 " pathEditMode="relative" rAng="0" ptsTypes="AAAAAAAAAAAAAAAAAAAAAAAAAAAAAAAAAAAAAAA">
                                      <p:cBhvr>
                                        <p:cTn id="26"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bldLst>
      <p:bldP spid="13" grpId="0" animBg="1"/>
      <p:bldP spid="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3247" t="19426" r="3668" b="4034"/>
          <a:stretch/>
        </p:blipFill>
        <p:spPr>
          <a:xfrm>
            <a:off x="0" y="-57150"/>
            <a:ext cx="12192000" cy="6915150"/>
          </a:xfrm>
          <a:prstGeom prst="rect">
            <a:avLst/>
          </a:prstGeom>
        </p:spPr>
      </p:pic>
      <p:pic>
        <p:nvPicPr>
          <p:cNvPr id="32" name="Picture 31"/>
          <p:cNvPicPr>
            <a:picLocks noChangeAspect="1"/>
          </p:cNvPicPr>
          <p:nvPr/>
        </p:nvPicPr>
        <p:blipFill>
          <a:blip r:embed="rId5">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p:cNvPicPr>
            <a:picLocks noChangeAspect="1"/>
          </p:cNvPicPr>
          <p:nvPr/>
        </p:nvPicPr>
        <p:blipFill>
          <a:blip r:embed="rId6"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9" name="Picture 6"/>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224727" y="994129"/>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a:hlinkClick r:id="rId8"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13906" y="3123928"/>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a:hlinkClick r:id="rId8"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6" dur="5000" fill="hold"/>
                                        <p:tgtEl>
                                          <p:spTgt spid="3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66667E-6 2.59259E-6 L -1.66667E-6 0.00023 C -0.00234 -0.00232 -0.00482 -0.0044 -0.00703 -0.00695 C -0.0082 -0.00857 -0.00898 -0.01088 -0.01015 -0.0125 C -0.01081 -0.01366 -0.01172 -0.01435 -0.0125 -0.01528 C -0.01575 -0.02431 -0.01185 -0.01435 -0.01719 -0.025 C -0.01797 -0.02685 -0.01862 -0.02894 -0.01953 -0.03056 C -0.02278 -0.03727 -0.02252 -0.03658 -0.02578 -0.04028 C -0.02656 -0.0426 -0.02708 -0.04537 -0.02812 -0.04722 C -0.02877 -0.04861 -0.02982 -0.04885 -0.03047 -0.05 C -0.03164 -0.05232 -0.03255 -0.05463 -0.03359 -0.05695 C -0.03555 -0.06783 -0.03594 -0.06783 -0.03359 -0.08611 C -0.0332 -0.08889 -0.03138 -0.08982 -0.03047 -0.09167 C -0.02982 -0.09306 -0.02956 -0.09468 -0.0289 -0.09584 C -0.02786 -0.09769 -0.02474 -0.10139 -0.02344 -0.10278 C -0.02291 -0.10417 -0.02252 -0.10602 -0.02187 -0.10695 C -0.01849 -0.11227 -0.01797 -0.11204 -0.01484 -0.11389 C -0.0138 -0.11574 -0.01263 -0.1176 -0.01172 -0.11945 C -0.01107 -0.12084 -0.01081 -0.12246 -0.01015 -0.12361 C -0.0095 -0.125 -0.00846 -0.12547 -0.00781 -0.12639 C -0.0069 -0.12778 -0.00625 -0.12917 -0.00547 -0.13056 C -0.00521 -0.13195 -0.00508 -0.13357 -0.00469 -0.13472 C -0.00377 -0.13773 -0.00156 -0.14306 -0.00156 -0.14283 C -0.0013 -0.14537 -0.00104 -0.14792 -0.00078 -0.15 C -0.00052 -0.15162 -0.00013 -0.15278 -1.66667E-6 -0.15417 C 0.00039 -0.15602 0.00052 -0.15787 0.00091 -0.15972 C 0.00052 -0.16991 0.00052 -0.18033 -1.66667E-6 -0.19028 C -1.66667E-6 -0.1919 -0.00026 -0.19352 -0.00078 -0.19445 C -0.00208 -0.19769 -0.00325 -0.20162 -0.00547 -0.20278 C -0.00859 -0.20463 -0.01159 -0.20695 -0.01484 -0.20834 C -0.02461 -0.21273 -0.01237 -0.20718 -0.02031 -0.21111 C -0.02135 -0.21181 -0.02239 -0.21204 -0.02344 -0.2125 C -0.02656 -0.21459 -0.02695 -0.21621 -0.02969 -0.21945 C -0.03177 -0.22222 -0.03268 -0.22246 -0.03437 -0.22639 C -0.0345 -0.22685 -0.03437 -0.22732 -0.03437 -0.22778 " pathEditMode="relative" rAng="0" ptsTypes="AAAAAAAAAAAAAAAAAAAAAAAAAAAAAAAAAAA">
                                      <p:cBhvr>
                                        <p:cTn id="8" dur="5000" fill="hold"/>
                                        <p:tgtEl>
                                          <p:spTgt spid="9"/>
                                        </p:tgtEl>
                                        <p:attrNameLst>
                                          <p:attrName>ppt_x</p:attrName>
                                          <p:attrName>ppt_y</p:attrName>
                                        </p:attrNameLst>
                                      </p:cBhvr>
                                      <p:rCtr x="-1719" y="-11389"/>
                                    </p:animMotion>
                                  </p:childTnLst>
                                </p:cTn>
                              </p:par>
                              <p:par>
                                <p:cTn id="9"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0" dur="5000" fill="hold"/>
                                        <p:tgtEl>
                                          <p:spTgt spid="33"/>
                                        </p:tgtEl>
                                        <p:attrNameLst>
                                          <p:attrName>ppt_x</p:attrName>
                                          <p:attrName>ppt_y</p:attrName>
                                        </p:attrNameLst>
                                      </p:cBhvr>
                                    </p:animMotion>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Tieng-yeah-tre-con-www_nhacchuongvui_com.wav"/>
                                        </p:tgtEl>
                                      </p:cMediaNode>
                                    </p:audio>
                                  </p:sub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1100495"/>
            <a:ext cx="10500851" cy="210821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1709831" y="1431896"/>
            <a:ext cx="101763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CÂU </a:t>
            </a:r>
            <a:r>
              <a:rPr kumimoji="0" lang="en-US" sz="4400" b="0" i="0" u="none" strike="noStrike" kern="1200" cap="none" spc="0" normalizeH="0" baseline="0" noProof="0" err="1">
                <a:ln>
                  <a:noFill/>
                </a:ln>
                <a:solidFill>
                  <a:sysClr val="windowText" lastClr="000000"/>
                </a:solidFill>
                <a:effectLst/>
                <a:uLnTx/>
                <a:uFillTx/>
                <a:latin typeface="Times New Roman" pitchFamily="18" charset="0"/>
                <a:ea typeface="+mn-ea"/>
                <a:cs typeface="Times New Roman" pitchFamily="18" charset="0"/>
              </a:rPr>
              <a:t>HỎI</a:t>
            </a:r>
            <a:r>
              <a:rPr kumimoji="0" lang="en-US" sz="4400" b="0" i="0" u="none" strike="noStrike" kern="1200" cap="none" spc="0" normalizeH="0" baseline="0" noProof="0">
                <a:ln>
                  <a:noFill/>
                </a:ln>
                <a:solidFill>
                  <a:sysClr val="windowText" lastClr="000000"/>
                </a:solidFill>
                <a:effectLst/>
                <a:uLnTx/>
                <a:uFillTx/>
                <a:latin typeface="Times New Roman" pitchFamily="18" charset="0"/>
                <a:ea typeface="+mn-ea"/>
                <a:cs typeface="Times New Roman" pitchFamily="18" charset="0"/>
              </a:rPr>
              <a:t>: </a:t>
            </a:r>
            <a:r>
              <a:rPr lang="en-US" sz="4400" b="1" i="1">
                <a:solidFill>
                  <a:sysClr val="windowText" lastClr="000000"/>
                </a:solidFill>
                <a:latin typeface="Times New Roman" pitchFamily="18" charset="0"/>
                <a:cs typeface="Times New Roman" pitchFamily="18" charset="0"/>
              </a:rPr>
              <a:t>Đâu là danh từ riêng?</a:t>
            </a:r>
            <a:endParaRPr kumimoji="0" lang="en-US" alt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25" name="Rectangle 24"/>
          <p:cNvSpPr/>
          <p:nvPr/>
        </p:nvSpPr>
        <p:spPr>
          <a:xfrm>
            <a:off x="6671600" y="522390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a:t>
            </a:r>
            <a:r>
              <a:rPr kumimoji="0" lang="en-US" sz="4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 Hồ</a:t>
            </a:r>
            <a:r>
              <a:rPr kumimoji="0" lang="en-US" sz="4000" b="1" i="0" u="none" strike="noStrike" kern="1200" cap="none" spc="0" normalizeH="0" noProof="0">
                <a:ln>
                  <a:noFill/>
                </a:ln>
                <a:solidFill>
                  <a:prstClr val="white"/>
                </a:solidFill>
                <a:effectLst/>
                <a:uLnTx/>
                <a:uFillTx/>
                <a:latin typeface="Times New Roman" pitchFamily="18" charset="0"/>
                <a:ea typeface="+mn-ea"/>
                <a:cs typeface="Times New Roman" pitchFamily="18" charset="0"/>
              </a:rPr>
              <a:t> Chí Minh</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376178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a:t>
            </a:r>
            <a:r>
              <a:rPr kumimoji="0" lang="en-US" sz="4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 núi</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376178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a:t>
            </a:r>
            <a:r>
              <a:rPr kumimoji="0" lang="en-US" sz="4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 </a:t>
            </a:r>
            <a:r>
              <a:rPr lang="en-US" sz="4000" b="1">
                <a:solidFill>
                  <a:prstClr val="white"/>
                </a:solidFill>
                <a:latin typeface="Times New Roman" pitchFamily="18" charset="0"/>
                <a:cs typeface="Times New Roman" pitchFamily="18" charset="0"/>
              </a:rPr>
              <a:t>đường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r>
              <a:rPr kumimoji="0" lang="en-US" sz="4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 sông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35268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4205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9150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161388" y="2046549"/>
            <a:ext cx="7177510" cy="6096001"/>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VnCooper" panose="020B7200000000000000" pitchFamily="34" charset="0"/>
                  <a:ea typeface="+mn-ea"/>
                  <a:cs typeface="+mn-cs"/>
                </a:rPr>
                <a:t>HU </a:t>
              </a:r>
              <a:r>
                <a:rPr kumimoji="0" lang="en-US" sz="4000" b="0" i="0" u="none" strike="noStrike" kern="1200" cap="none" spc="0" normalizeH="0" baseline="0" noProof="0" dirty="0" err="1">
                  <a:ln>
                    <a:noFill/>
                  </a:ln>
                  <a:solidFill>
                    <a:prstClr val="black"/>
                  </a:solidFill>
                  <a:effectLst/>
                  <a:uLnTx/>
                  <a:uFillTx/>
                  <a:latin typeface=".VnCooper" panose="020B7200000000000000" pitchFamily="34" charset="0"/>
                  <a:ea typeface="+mn-ea"/>
                  <a:cs typeface="+mn-cs"/>
                </a:rPr>
                <a:t>HU</a:t>
              </a:r>
              <a:r>
                <a:rPr kumimoji="0" lang="en-US" sz="4000" b="0" i="0" u="none" strike="noStrike" kern="1200" cap="none" spc="0" normalizeH="0" baseline="0" noProof="0" dirty="0">
                  <a:ln>
                    <a:noFill/>
                  </a:ln>
                  <a:solidFill>
                    <a:prstClr val="black"/>
                  </a:solidFill>
                  <a:effectLst/>
                  <a:uLnTx/>
                  <a:uFillTx/>
                  <a:latin typeface=".VnCooper" panose="020B7200000000000000" pitchFamily="34" charset="0"/>
                  <a:ea typeface="+mn-ea"/>
                  <a:cs typeface="+mn-cs"/>
                </a:rPr>
                <a:t>...</a:t>
              </a:r>
            </a:p>
          </p:txBody>
        </p:sp>
      </p:grpSp>
      <p:pic>
        <p:nvPicPr>
          <p:cNvPr id="19" name="Picture 4"/>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1350735" y="2046549"/>
            <a:ext cx="7834872" cy="547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772629" y="1333399"/>
            <a:ext cx="10500851" cy="1640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1479664" y="1740332"/>
            <a:ext cx="10339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Trong </a:t>
            </a:r>
            <a:r>
              <a:rPr kumimoji="0" lang="en-US" altLang="en-US" sz="40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altLang="en-US" sz="40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0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0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0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sau</a:t>
            </a:r>
            <a:r>
              <a:rPr kumimoji="0" lang="en-US" altLang="en-US" sz="40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0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0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0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nào</a:t>
            </a:r>
            <a:r>
              <a:rPr kumimoji="0" lang="en-US" altLang="en-US" sz="40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000" b="1" i="1" u="none" strike="noStrike" kern="1200" cap="none" spc="0" normalizeH="0" baseline="0" noProof="0" err="1">
                <a:ln>
                  <a:noFill/>
                </a:ln>
                <a:solidFill>
                  <a:prstClr val="white"/>
                </a:solidFill>
                <a:effectLst/>
                <a:uLnTx/>
                <a:uFillTx/>
                <a:latin typeface="Times New Roman" pitchFamily="18" charset="0"/>
                <a:ea typeface="+mn-ea"/>
                <a:cs typeface="Times New Roman" pitchFamily="18" charset="0"/>
              </a:rPr>
              <a:t>là</a:t>
            </a:r>
            <a:r>
              <a:rPr kumimoji="0" lang="en-US" altLang="en-US" sz="40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 danh từ</a:t>
            </a:r>
            <a:r>
              <a:rPr kumimoji="0" lang="en-US" altLang="en-US" sz="4000" b="1" i="1" u="none" strike="noStrike" kern="1200" cap="none" spc="0" normalizeH="0" noProof="0">
                <a:ln>
                  <a:noFill/>
                </a:ln>
                <a:solidFill>
                  <a:prstClr val="white"/>
                </a:solidFill>
                <a:effectLst/>
                <a:uLnTx/>
                <a:uFillTx/>
                <a:latin typeface="Times New Roman" pitchFamily="18" charset="0"/>
                <a:ea typeface="+mn-ea"/>
                <a:cs typeface="Times New Roman" pitchFamily="18" charset="0"/>
              </a:rPr>
              <a:t> chung</a:t>
            </a:r>
            <a:endParaRPr kumimoji="0" lang="en-US" altLang="en-US" sz="40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Rectangle 24"/>
          <p:cNvSpPr/>
          <p:nvPr/>
        </p:nvSpPr>
        <p:spPr>
          <a:xfrm>
            <a:off x="6671600" y="431093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a:t>
            </a:r>
            <a:r>
              <a:rPr kumimoji="0" lang="en-US" sz="49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 người</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293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a:t>
            </a:r>
            <a:r>
              <a:rPr kumimoji="0" lang="en-US" sz="49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 </a:t>
            </a:r>
            <a:r>
              <a:rPr lang="en-US" sz="4900" b="1">
                <a:solidFill>
                  <a:prstClr val="white"/>
                </a:solidFill>
                <a:latin typeface="Times New Roman" pitchFamily="18" charset="0"/>
                <a:cs typeface="Times New Roman" pitchFamily="18" charset="0"/>
              </a:rPr>
              <a:t>đi</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7"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đẹp</a:t>
            </a: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đẽ</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xinh</a:t>
            </a: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xẻo</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7380"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79982" y="35765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060621" y="1547129"/>
            <a:ext cx="7177510" cy="6096001"/>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VnCooper" panose="020B7200000000000000" pitchFamily="34" charset="0"/>
                  <a:ea typeface="+mn-ea"/>
                  <a:cs typeface="+mn-cs"/>
                </a:rPr>
                <a:t>HU </a:t>
              </a:r>
              <a:r>
                <a:rPr kumimoji="0" lang="en-US" sz="4000" b="0" i="0" u="none" strike="noStrike" kern="1200" cap="none" spc="0" normalizeH="0" baseline="0" noProof="0" dirty="0" err="1">
                  <a:ln>
                    <a:noFill/>
                  </a:ln>
                  <a:solidFill>
                    <a:prstClr val="black"/>
                  </a:solidFill>
                  <a:effectLst/>
                  <a:uLnTx/>
                  <a:uFillTx/>
                  <a:latin typeface=".VnCooper" panose="020B7200000000000000" pitchFamily="34" charset="0"/>
                  <a:ea typeface="+mn-ea"/>
                  <a:cs typeface="+mn-cs"/>
                </a:rPr>
                <a:t>HU</a:t>
              </a:r>
              <a:r>
                <a:rPr kumimoji="0" lang="en-US" sz="4000" b="0" i="0" u="none" strike="noStrike" kern="1200" cap="none" spc="0" normalizeH="0" baseline="0" noProof="0" dirty="0">
                  <a:ln>
                    <a:noFill/>
                  </a:ln>
                  <a:solidFill>
                    <a:prstClr val="black"/>
                  </a:solidFill>
                  <a:effectLst/>
                  <a:uLnTx/>
                  <a:uFillTx/>
                  <a:latin typeface=".VnCooper" panose="020B7200000000000000" pitchFamily="34" charset="0"/>
                  <a:ea typeface="+mn-ea"/>
                  <a:cs typeface="+mn-cs"/>
                </a:rPr>
                <a:t>...</a:t>
              </a:r>
            </a:p>
          </p:txBody>
        </p:sp>
      </p:grpSp>
      <p:pic>
        <p:nvPicPr>
          <p:cNvPr id="19" name="Picture 4"/>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1538266" y="1769469"/>
            <a:ext cx="7834872" cy="547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3" name="Rectangle 22"/>
          <p:cNvSpPr/>
          <p:nvPr/>
        </p:nvSpPr>
        <p:spPr>
          <a:xfrm>
            <a:off x="854552" y="515396"/>
            <a:ext cx="10500851" cy="2423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2914941" y="1266095"/>
            <a:ext cx="101763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4400" b="1">
                <a:solidFill>
                  <a:prstClr val="white"/>
                </a:solidFill>
                <a:latin typeface="Times New Roman" pitchFamily="18" charset="0"/>
                <a:cs typeface="Times New Roman" pitchFamily="18" charset="0"/>
              </a:rPr>
              <a:t>Đâu là tên một ngọn núi?</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Rectangle 24"/>
          <p:cNvSpPr/>
          <p:nvPr/>
        </p:nvSpPr>
        <p:spPr>
          <a:xfrm>
            <a:off x="894015" y="524616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r>
              <a:rPr kumimoji="0" lang="en-US" sz="4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 Ngự</a:t>
            </a:r>
            <a:r>
              <a:rPr kumimoji="0" lang="en-US" sz="4000" b="1" i="0" u="none" strike="noStrike" kern="1200" cap="none" spc="0" normalizeH="0" noProof="0">
                <a:ln>
                  <a:noFill/>
                </a:ln>
                <a:solidFill>
                  <a:prstClr val="white"/>
                </a:solidFill>
                <a:effectLst/>
                <a:uLnTx/>
                <a:uFillTx/>
                <a:latin typeface="Times New Roman" pitchFamily="18" charset="0"/>
                <a:ea typeface="+mn-ea"/>
                <a:cs typeface="Times New Roman" pitchFamily="18" charset="0"/>
              </a:rPr>
              <a:t> Bình</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293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a:t>
            </a:r>
            <a:r>
              <a:rPr kumimoji="0" lang="en-US" sz="4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 Bạch</a:t>
            </a:r>
            <a:r>
              <a:rPr kumimoji="0" lang="en-US" sz="4000" b="1" i="0" u="none" strike="noStrike" kern="1200" cap="none" spc="0" normalizeH="0" noProof="0">
                <a:ln>
                  <a:noFill/>
                </a:ln>
                <a:solidFill>
                  <a:prstClr val="white"/>
                </a:solidFill>
                <a:effectLst/>
                <a:uLnTx/>
                <a:uFillTx/>
                <a:latin typeface="Times New Roman" pitchFamily="18" charset="0"/>
                <a:ea typeface="+mn-ea"/>
                <a:cs typeface="Times New Roman" pitchFamily="18" charset="0"/>
              </a:rPr>
              <a:t> Đằng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42937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a:t>
            </a:r>
            <a:r>
              <a:rPr kumimoji="0" lang="en-US" sz="4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 Nho Quế</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6649378" y="524898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a:t>
            </a:r>
            <a:r>
              <a:rPr kumimoji="0" lang="en-US" sz="4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 </a:t>
            </a:r>
            <a:r>
              <a:rPr lang="en-US" sz="4000" b="1">
                <a:solidFill>
                  <a:prstClr val="white"/>
                </a:solidFill>
                <a:latin typeface="Times New Roman" pitchFamily="18" charset="0"/>
                <a:cs typeface="Times New Roman" pitchFamily="18" charset="0"/>
              </a:rPr>
              <a:t>Bắc Giang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9134" y="49484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405884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0609" y="493728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2914941" y="1743275"/>
            <a:ext cx="7177510" cy="6096001"/>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VnCooper" panose="020B7200000000000000" pitchFamily="34" charset="0"/>
                  <a:ea typeface="+mn-ea"/>
                  <a:cs typeface="+mn-cs"/>
                </a:rPr>
                <a:t>HU </a:t>
              </a:r>
              <a:r>
                <a:rPr kumimoji="0" lang="en-US" sz="4000" b="0" i="0" u="none" strike="noStrike" kern="1200" cap="none" spc="0" normalizeH="0" baseline="0" noProof="0" dirty="0" err="1">
                  <a:ln>
                    <a:noFill/>
                  </a:ln>
                  <a:solidFill>
                    <a:prstClr val="black"/>
                  </a:solidFill>
                  <a:effectLst/>
                  <a:uLnTx/>
                  <a:uFillTx/>
                  <a:latin typeface=".VnCooper" panose="020B7200000000000000" pitchFamily="34" charset="0"/>
                  <a:ea typeface="+mn-ea"/>
                  <a:cs typeface="+mn-cs"/>
                </a:rPr>
                <a:t>HU</a:t>
              </a:r>
              <a:r>
                <a:rPr kumimoji="0" lang="en-US" sz="4000" b="0" i="0" u="none" strike="noStrike" kern="1200" cap="none" spc="0" normalizeH="0" baseline="0" noProof="0" dirty="0">
                  <a:ln>
                    <a:noFill/>
                  </a:ln>
                  <a:solidFill>
                    <a:prstClr val="black"/>
                  </a:solidFill>
                  <a:effectLst/>
                  <a:uLnTx/>
                  <a:uFillTx/>
                  <a:latin typeface=".VnCooper" panose="020B7200000000000000" pitchFamily="34" charset="0"/>
                  <a:ea typeface="+mn-ea"/>
                  <a:cs typeface="+mn-cs"/>
                </a:rPr>
                <a:t>...</a:t>
              </a:r>
            </a:p>
          </p:txBody>
        </p:sp>
      </p:grpSp>
      <p:pic>
        <p:nvPicPr>
          <p:cNvPr id="19" name="Picture 4"/>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2600564" y="1640079"/>
            <a:ext cx="7834872" cy="547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819"/>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980"/>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853" y="3200710"/>
            <a:ext cx="3986647" cy="3986647"/>
          </a:xfrm>
          <a:prstGeom prst="rect">
            <a:avLst/>
          </a:prstGeom>
        </p:spPr>
      </p:pic>
      <p:pic>
        <p:nvPicPr>
          <p:cNvPr id="2" name="Picture 1">
            <a:extLst>
              <a:ext uri="{FF2B5EF4-FFF2-40B4-BE49-F238E27FC236}">
                <a16:creationId xmlns:a16="http://schemas.microsoft.com/office/drawing/2014/main" id="{0F490138-1B2D-AE95-6150-F4ECFA0D1E42}"/>
              </a:ext>
            </a:extLst>
          </p:cNvPr>
          <p:cNvPicPr>
            <a:picLocks noChangeAspect="1"/>
          </p:cNvPicPr>
          <p:nvPr/>
        </p:nvPicPr>
        <p:blipFill>
          <a:blip r:embed="rId5"/>
          <a:stretch>
            <a:fillRect/>
          </a:stretch>
        </p:blipFill>
        <p:spPr>
          <a:xfrm>
            <a:off x="1284276" y="1264905"/>
            <a:ext cx="9772735" cy="3548180"/>
          </a:xfrm>
          <a:prstGeom prst="rect">
            <a:avLst/>
          </a:prstGeom>
        </p:spPr>
      </p:pic>
    </p:spTree>
    <p:extLst>
      <p:ext uri="{BB962C8B-B14F-4D97-AF65-F5344CB8AC3E}">
        <p14:creationId xmlns:p14="http://schemas.microsoft.com/office/powerpoint/2010/main" val="375291282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71800" y="1217715"/>
            <a:ext cx="6324600" cy="90505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en-US" sz="40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Từ nào sau đây là danh từ?</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495805" y="330142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dịch Covid</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vui vẻ</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chạy nhảy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nhân hậu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2312754" y="402044"/>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33700" y="876101"/>
            <a:ext cx="6324600" cy="182838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en-US" sz="40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4000" b="1" i="1" u="none" strike="noStrike" kern="1200" cap="none" spc="0" normalizeH="0" baseline="0" noProof="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tình nguyện viên</a:t>
            </a:r>
            <a:r>
              <a:rPr kumimoji="0" lang="en-US" altLang="en-US" sz="40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là danh từ chỉ…. </a:t>
            </a: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khái niệm</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hiện tượng</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đồ vật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2971800" y="1295400"/>
            <a:ext cx="63246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0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4000" b="1" i="1" u="none" strike="noStrike" kern="1200" cap="none" spc="0" normalizeH="0" baseline="0" noProof="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hạn hán</a:t>
            </a:r>
            <a:r>
              <a:rPr kumimoji="0" lang="en-US" altLang="en-US" sz="40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40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là danh từ chỉ….</a:t>
            </a:r>
          </a:p>
        </p:txBody>
      </p:sp>
      <p:pic>
        <p:nvPicPr>
          <p:cNvPr id="6" name="Picture 5" descr="1456.png"/>
          <p:cNvPicPr>
            <a:picLocks noChangeAspect="1"/>
          </p:cNvPicPr>
          <p:nvPr/>
        </p:nvPicPr>
        <p:blipFill>
          <a:blip r:embed="rId10" cstate="print"/>
          <a:stretch>
            <a:fillRect/>
          </a:stretch>
        </p:blipFill>
        <p:spPr>
          <a:xfrm>
            <a:off x="4217586" y="3276600"/>
            <a:ext cx="3513222" cy="575440"/>
          </a:xfrm>
          <a:prstGeom prst="rect">
            <a:avLst/>
          </a:prstGeom>
        </p:spPr>
      </p:pic>
      <p:sp>
        <p:nvSpPr>
          <p:cNvPr id="7" name="Oval 6"/>
          <p:cNvSpPr/>
          <p:nvPr/>
        </p:nvSpPr>
        <p:spPr>
          <a:xfrm>
            <a:off x="3303186"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10" cstate="print"/>
          <a:stretch>
            <a:fillRect/>
          </a:stretch>
        </p:blipFill>
        <p:spPr>
          <a:xfrm>
            <a:off x="4217586" y="4259940"/>
            <a:ext cx="3513222" cy="575440"/>
          </a:xfrm>
          <a:prstGeom prst="rect">
            <a:avLst/>
          </a:prstGeom>
        </p:spPr>
      </p:pic>
      <p:pic>
        <p:nvPicPr>
          <p:cNvPr id="9" name="Picture 8" descr="1456.png"/>
          <p:cNvPicPr>
            <a:picLocks noChangeAspect="1"/>
          </p:cNvPicPr>
          <p:nvPr/>
        </p:nvPicPr>
        <p:blipFill>
          <a:blip r:embed="rId10" cstate="print"/>
          <a:stretch>
            <a:fillRect/>
          </a:stretch>
        </p:blipFill>
        <p:spPr>
          <a:xfrm>
            <a:off x="4217586" y="5105400"/>
            <a:ext cx="3513222" cy="575440"/>
          </a:xfrm>
          <a:prstGeom prst="rect">
            <a:avLst/>
          </a:prstGeom>
        </p:spPr>
      </p:pic>
      <p:pic>
        <p:nvPicPr>
          <p:cNvPr id="10" name="Picture 9" descr="1456.png"/>
          <p:cNvPicPr>
            <a:picLocks noChangeAspect="1"/>
          </p:cNvPicPr>
          <p:nvPr/>
        </p:nvPicPr>
        <p:blipFill>
          <a:blip r:embed="rId10" cstate="print"/>
          <a:stretch>
            <a:fillRect/>
          </a:stretch>
        </p:blipFill>
        <p:spPr>
          <a:xfrm>
            <a:off x="4217586" y="6019800"/>
            <a:ext cx="3513222" cy="575440"/>
          </a:xfrm>
          <a:prstGeom prst="rect">
            <a:avLst/>
          </a:prstGeom>
        </p:spPr>
      </p:pic>
      <p:sp>
        <p:nvSpPr>
          <p:cNvPr id="11" name="Oval 10"/>
          <p:cNvSpPr/>
          <p:nvPr/>
        </p:nvSpPr>
        <p:spPr>
          <a:xfrm>
            <a:off x="3303186"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303186"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412044" y="41910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5" name="TextBox 14"/>
          <p:cNvSpPr txBox="1"/>
          <p:nvPr/>
        </p:nvSpPr>
        <p:spPr>
          <a:xfrm>
            <a:off x="3412044"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6" name="TextBox 15"/>
          <p:cNvSpPr txBox="1"/>
          <p:nvPr/>
        </p:nvSpPr>
        <p:spPr>
          <a:xfrm>
            <a:off x="3379386"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8" name="TextBox 17"/>
          <p:cNvSpPr txBox="1"/>
          <p:nvPr/>
        </p:nvSpPr>
        <p:spPr>
          <a:xfrm>
            <a:off x="4335897" y="327899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đơn vị</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293786" y="427303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hiện tượng</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293786"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đồ vật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293786"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9336615" y="4690240"/>
            <a:ext cx="2194563" cy="182880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rgbClr val="548DD4"/>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5"/>
                  </p:tgtEl>
                </p:cond>
              </p:nextCondLst>
            </p:seq>
            <p:audio>
              <p:cMediaNode vol="100000">
                <p:cTn id="64"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B5D81561-A54B-473A-9D4C-22308E8EB925}"/>
              </a:ext>
            </a:extLst>
          </p:cNvPr>
          <p:cNvSpPr/>
          <p:nvPr/>
        </p:nvSpPr>
        <p:spPr>
          <a:xfrm>
            <a:off x="392723" y="327073"/>
            <a:ext cx="11406553" cy="6203853"/>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 Box 8">
            <a:extLst>
              <a:ext uri="{FF2B5EF4-FFF2-40B4-BE49-F238E27FC236}">
                <a16:creationId xmlns:a16="http://schemas.microsoft.com/office/drawing/2014/main" id="{8D2A6D66-0EF3-4AA7-A94C-6A2ACD74647C}"/>
              </a:ext>
            </a:extLst>
          </p:cNvPr>
          <p:cNvSpPr txBox="1">
            <a:spLocks noChangeArrowheads="1"/>
          </p:cNvSpPr>
          <p:nvPr/>
        </p:nvSpPr>
        <p:spPr bwMode="auto">
          <a:xfrm>
            <a:off x="3686849" y="977530"/>
            <a:ext cx="4164355" cy="646331"/>
          </a:xfrm>
          <a:custGeom>
            <a:avLst/>
            <a:gdLst>
              <a:gd name="connsiteX0" fmla="*/ 0 w 4164355"/>
              <a:gd name="connsiteY0" fmla="*/ 0 h 646331"/>
              <a:gd name="connsiteX1" fmla="*/ 636551 w 4164355"/>
              <a:gd name="connsiteY1" fmla="*/ 0 h 646331"/>
              <a:gd name="connsiteX2" fmla="*/ 1148172 w 4164355"/>
              <a:gd name="connsiteY2" fmla="*/ 0 h 646331"/>
              <a:gd name="connsiteX3" fmla="*/ 1784724 w 4164355"/>
              <a:gd name="connsiteY3" fmla="*/ 0 h 646331"/>
              <a:gd name="connsiteX4" fmla="*/ 2337988 w 4164355"/>
              <a:gd name="connsiteY4" fmla="*/ 0 h 646331"/>
              <a:gd name="connsiteX5" fmla="*/ 2891252 w 4164355"/>
              <a:gd name="connsiteY5" fmla="*/ 0 h 646331"/>
              <a:gd name="connsiteX6" fmla="*/ 3527804 w 4164355"/>
              <a:gd name="connsiteY6" fmla="*/ 0 h 646331"/>
              <a:gd name="connsiteX7" fmla="*/ 4164355 w 4164355"/>
              <a:gd name="connsiteY7" fmla="*/ 0 h 646331"/>
              <a:gd name="connsiteX8" fmla="*/ 4164355 w 4164355"/>
              <a:gd name="connsiteY8" fmla="*/ 303776 h 646331"/>
              <a:gd name="connsiteX9" fmla="*/ 4164355 w 4164355"/>
              <a:gd name="connsiteY9" fmla="*/ 646331 h 646331"/>
              <a:gd name="connsiteX10" fmla="*/ 3694378 w 4164355"/>
              <a:gd name="connsiteY10" fmla="*/ 646331 h 646331"/>
              <a:gd name="connsiteX11" fmla="*/ 3141113 w 4164355"/>
              <a:gd name="connsiteY11" fmla="*/ 646331 h 646331"/>
              <a:gd name="connsiteX12" fmla="*/ 2546206 w 4164355"/>
              <a:gd name="connsiteY12" fmla="*/ 646331 h 646331"/>
              <a:gd name="connsiteX13" fmla="*/ 1909654 w 4164355"/>
              <a:gd name="connsiteY13" fmla="*/ 646331 h 646331"/>
              <a:gd name="connsiteX14" fmla="*/ 1273103 w 4164355"/>
              <a:gd name="connsiteY14" fmla="*/ 646331 h 646331"/>
              <a:gd name="connsiteX15" fmla="*/ 803126 w 4164355"/>
              <a:gd name="connsiteY15" fmla="*/ 646331 h 646331"/>
              <a:gd name="connsiteX16" fmla="*/ 0 w 4164355"/>
              <a:gd name="connsiteY16" fmla="*/ 646331 h 646331"/>
              <a:gd name="connsiteX17" fmla="*/ 0 w 4164355"/>
              <a:gd name="connsiteY17" fmla="*/ 310239 h 646331"/>
              <a:gd name="connsiteX18" fmla="*/ 0 w 4164355"/>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4355" h="646331" fill="none" extrusionOk="0">
                <a:moveTo>
                  <a:pt x="0" y="0"/>
                </a:moveTo>
                <a:cubicBezTo>
                  <a:pt x="185028" y="-73633"/>
                  <a:pt x="368584" y="73887"/>
                  <a:pt x="636551" y="0"/>
                </a:cubicBezTo>
                <a:cubicBezTo>
                  <a:pt x="904518" y="-73887"/>
                  <a:pt x="974236" y="1331"/>
                  <a:pt x="1148172" y="0"/>
                </a:cubicBezTo>
                <a:cubicBezTo>
                  <a:pt x="1322108" y="-1331"/>
                  <a:pt x="1555547" y="41153"/>
                  <a:pt x="1784724" y="0"/>
                </a:cubicBezTo>
                <a:cubicBezTo>
                  <a:pt x="2013901" y="-41153"/>
                  <a:pt x="2190105" y="11611"/>
                  <a:pt x="2337988" y="0"/>
                </a:cubicBezTo>
                <a:cubicBezTo>
                  <a:pt x="2485871" y="-11611"/>
                  <a:pt x="2695720" y="44624"/>
                  <a:pt x="2891252" y="0"/>
                </a:cubicBezTo>
                <a:cubicBezTo>
                  <a:pt x="3086784" y="-44624"/>
                  <a:pt x="3374405" y="66021"/>
                  <a:pt x="3527804" y="0"/>
                </a:cubicBezTo>
                <a:cubicBezTo>
                  <a:pt x="3681203" y="-66021"/>
                  <a:pt x="3989474" y="10924"/>
                  <a:pt x="4164355" y="0"/>
                </a:cubicBezTo>
                <a:cubicBezTo>
                  <a:pt x="4177180" y="94230"/>
                  <a:pt x="4144614" y="226546"/>
                  <a:pt x="4164355" y="303776"/>
                </a:cubicBezTo>
                <a:cubicBezTo>
                  <a:pt x="4184096" y="381006"/>
                  <a:pt x="4135174" y="495978"/>
                  <a:pt x="4164355" y="646331"/>
                </a:cubicBezTo>
                <a:cubicBezTo>
                  <a:pt x="3939868" y="666232"/>
                  <a:pt x="3823363" y="605147"/>
                  <a:pt x="3694378" y="646331"/>
                </a:cubicBezTo>
                <a:cubicBezTo>
                  <a:pt x="3565393" y="687515"/>
                  <a:pt x="3413457" y="613900"/>
                  <a:pt x="3141113" y="646331"/>
                </a:cubicBezTo>
                <a:cubicBezTo>
                  <a:pt x="2868770" y="678762"/>
                  <a:pt x="2831848" y="593348"/>
                  <a:pt x="2546206" y="646331"/>
                </a:cubicBezTo>
                <a:cubicBezTo>
                  <a:pt x="2260564" y="699314"/>
                  <a:pt x="2152523" y="640853"/>
                  <a:pt x="1909654" y="646331"/>
                </a:cubicBezTo>
                <a:cubicBezTo>
                  <a:pt x="1666785" y="651809"/>
                  <a:pt x="1427239" y="576098"/>
                  <a:pt x="1273103" y="646331"/>
                </a:cubicBezTo>
                <a:cubicBezTo>
                  <a:pt x="1118967" y="716564"/>
                  <a:pt x="999834" y="609750"/>
                  <a:pt x="803126" y="646331"/>
                </a:cubicBezTo>
                <a:cubicBezTo>
                  <a:pt x="606418" y="682912"/>
                  <a:pt x="365652" y="626106"/>
                  <a:pt x="0" y="646331"/>
                </a:cubicBezTo>
                <a:cubicBezTo>
                  <a:pt x="-10352" y="482551"/>
                  <a:pt x="29282" y="471887"/>
                  <a:pt x="0" y="310239"/>
                </a:cubicBezTo>
                <a:cubicBezTo>
                  <a:pt x="-29282" y="148591"/>
                  <a:pt x="25605" y="93864"/>
                  <a:pt x="0" y="0"/>
                </a:cubicBezTo>
                <a:close/>
              </a:path>
              <a:path w="4164355" h="646331" stroke="0" extrusionOk="0">
                <a:moveTo>
                  <a:pt x="0" y="0"/>
                </a:moveTo>
                <a:cubicBezTo>
                  <a:pt x="234319" y="-34320"/>
                  <a:pt x="396588" y="28959"/>
                  <a:pt x="511621" y="0"/>
                </a:cubicBezTo>
                <a:cubicBezTo>
                  <a:pt x="626654" y="-28959"/>
                  <a:pt x="884501" y="2504"/>
                  <a:pt x="1023242" y="0"/>
                </a:cubicBezTo>
                <a:cubicBezTo>
                  <a:pt x="1161983" y="-2504"/>
                  <a:pt x="1367803" y="7559"/>
                  <a:pt x="1493219" y="0"/>
                </a:cubicBezTo>
                <a:cubicBezTo>
                  <a:pt x="1618635" y="-7559"/>
                  <a:pt x="1936797" y="11500"/>
                  <a:pt x="2171414" y="0"/>
                </a:cubicBezTo>
                <a:cubicBezTo>
                  <a:pt x="2406031" y="-11500"/>
                  <a:pt x="2489066" y="42577"/>
                  <a:pt x="2641391" y="0"/>
                </a:cubicBezTo>
                <a:cubicBezTo>
                  <a:pt x="2793716" y="-42577"/>
                  <a:pt x="2982483" y="38715"/>
                  <a:pt x="3153012" y="0"/>
                </a:cubicBezTo>
                <a:cubicBezTo>
                  <a:pt x="3323541" y="-38715"/>
                  <a:pt x="3873494" y="33602"/>
                  <a:pt x="4164355" y="0"/>
                </a:cubicBezTo>
                <a:cubicBezTo>
                  <a:pt x="4176126" y="81425"/>
                  <a:pt x="4136311" y="210277"/>
                  <a:pt x="4164355" y="310239"/>
                </a:cubicBezTo>
                <a:cubicBezTo>
                  <a:pt x="4192399" y="410201"/>
                  <a:pt x="4155450" y="558001"/>
                  <a:pt x="4164355" y="646331"/>
                </a:cubicBezTo>
                <a:cubicBezTo>
                  <a:pt x="3933104" y="688446"/>
                  <a:pt x="3908042" y="587482"/>
                  <a:pt x="3652734" y="646331"/>
                </a:cubicBezTo>
                <a:cubicBezTo>
                  <a:pt x="3397426" y="705180"/>
                  <a:pt x="3178629" y="587354"/>
                  <a:pt x="2974539" y="646331"/>
                </a:cubicBezTo>
                <a:cubicBezTo>
                  <a:pt x="2770449" y="705308"/>
                  <a:pt x="2594959" y="631336"/>
                  <a:pt x="2421275" y="646331"/>
                </a:cubicBezTo>
                <a:cubicBezTo>
                  <a:pt x="2247591" y="661326"/>
                  <a:pt x="2055536" y="600126"/>
                  <a:pt x="1784724" y="646331"/>
                </a:cubicBezTo>
                <a:cubicBezTo>
                  <a:pt x="1513912" y="692536"/>
                  <a:pt x="1521075" y="608961"/>
                  <a:pt x="1273103" y="646331"/>
                </a:cubicBezTo>
                <a:cubicBezTo>
                  <a:pt x="1025131" y="683701"/>
                  <a:pt x="816319" y="606265"/>
                  <a:pt x="636551" y="646331"/>
                </a:cubicBezTo>
                <a:cubicBezTo>
                  <a:pt x="456783" y="686397"/>
                  <a:pt x="272464" y="601221"/>
                  <a:pt x="0" y="646331"/>
                </a:cubicBezTo>
                <a:cubicBezTo>
                  <a:pt x="-30952" y="514487"/>
                  <a:pt x="17227" y="469668"/>
                  <a:pt x="0" y="323166"/>
                </a:cubicBezTo>
                <a:cubicBezTo>
                  <a:pt x="-17227" y="176664"/>
                  <a:pt x="35887" y="101050"/>
                  <a:pt x="0" y="0"/>
                </a:cubicBezTo>
                <a:close/>
              </a:path>
            </a:pathLst>
          </a:custGeom>
          <a:solidFill>
            <a:schemeClr val="accent4">
              <a:lumMod val="40000"/>
              <a:lumOff val="60000"/>
              <a:alpha val="69000"/>
            </a:schemeClr>
          </a:solidFill>
          <a:ln w="12700">
            <a:solidFill>
              <a:schemeClr val="tx1"/>
            </a:solidFill>
            <a:miter lim="800000"/>
            <a:headEnd/>
            <a:tailEnd/>
            <a:extLst>
              <a:ext uri="{C807C97D-BFC1-408E-A445-0C87EB9F89A2}">
                <ask:lineSketchStyleProps xmlns:ask="http://schemas.microsoft.com/office/drawing/2018/sketchyshapes" sd="1273554953">
                  <a:prstGeom prst="rect">
                    <a:avLst/>
                  </a:prstGeom>
                  <ask:type>
                    <ask:lineSketchScribble/>
                  </ask:type>
                </ask:lineSketchStyleProps>
              </a:ext>
            </a:extLst>
          </a:ln>
          <a:effectLst>
            <a:outerShdw dist="35921" dir="2700000" algn="ctr" rotWithShape="0">
              <a:schemeClr val="bg2"/>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Danh từ là gì?</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16E11009-B785-487F-B149-245F5F649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674" y="2386119"/>
            <a:ext cx="11202649" cy="1416085"/>
          </a:xfrm>
          <a:prstGeom prst="rect">
            <a:avLst/>
          </a:prstGeom>
        </p:spPr>
      </p:pic>
    </p:spTree>
    <p:extLst>
      <p:ext uri="{BB962C8B-B14F-4D97-AF65-F5344CB8AC3E}">
        <p14:creationId xmlns:p14="http://schemas.microsoft.com/office/powerpoint/2010/main" val="2332410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B5D81561-A54B-473A-9D4C-22308E8EB925}"/>
              </a:ext>
            </a:extLst>
          </p:cNvPr>
          <p:cNvSpPr/>
          <p:nvPr/>
        </p:nvSpPr>
        <p:spPr>
          <a:xfrm>
            <a:off x="392723" y="327073"/>
            <a:ext cx="11406553" cy="6203853"/>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7A5B334-4EB4-4932-8F51-52E77A8764D2}"/>
              </a:ext>
            </a:extLst>
          </p:cNvPr>
          <p:cNvSpPr txBox="1"/>
          <p:nvPr/>
        </p:nvSpPr>
        <p:spPr>
          <a:xfrm>
            <a:off x="3500388" y="3848733"/>
            <a:ext cx="6935734" cy="861774"/>
          </a:xfrm>
          <a:prstGeom prst="rect">
            <a:avLst/>
          </a:prstGeom>
          <a:noFill/>
        </p:spPr>
        <p:txBody>
          <a:bodyPr wrap="square" rtlCol="0">
            <a:spAutoFit/>
          </a:bodyPr>
          <a:lstStyle/>
          <a:p>
            <a:r>
              <a:rPr lang="en-US" sz="5000" b="1">
                <a:solidFill>
                  <a:sysClr val="windowText" lastClr="000000"/>
                </a:solidFill>
                <a:latin typeface="Arial" panose="020B0604020202020204" pitchFamily="34" charset="0"/>
                <a:cs typeface="Arial" panose="020B0604020202020204" pitchFamily="34" charset="0"/>
              </a:rPr>
              <a:t>lá cờ Việt Nam</a:t>
            </a:r>
          </a:p>
        </p:txBody>
      </p:sp>
      <p:pic>
        <p:nvPicPr>
          <p:cNvPr id="1026" name="Picture 2" descr="100+ Hình Nền Cờ Việt Nam - Lá Cờ Đỏ Sao Vàng Đầy Tự Hào">
            <a:extLst>
              <a:ext uri="{FF2B5EF4-FFF2-40B4-BE49-F238E27FC236}">
                <a16:creationId xmlns:a16="http://schemas.microsoft.com/office/drawing/2014/main" id="{6AD3DC40-E10B-437C-97F0-77EA62EDD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388" y="778111"/>
            <a:ext cx="4469560" cy="29810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6A2B4D7-3002-4DCA-85BC-966A90913E92}"/>
              </a:ext>
            </a:extLst>
          </p:cNvPr>
          <p:cNvSpPr txBox="1"/>
          <p:nvPr/>
        </p:nvSpPr>
        <p:spPr>
          <a:xfrm>
            <a:off x="3500388" y="3839998"/>
            <a:ext cx="6935734" cy="861774"/>
          </a:xfrm>
          <a:prstGeom prst="rect">
            <a:avLst/>
          </a:prstGeom>
          <a:noFill/>
        </p:spPr>
        <p:txBody>
          <a:bodyPr wrap="square" rtlCol="0">
            <a:spAutoFit/>
          </a:bodyPr>
          <a:lstStyle/>
          <a:p>
            <a:r>
              <a:rPr lang="en-US" sz="5000" b="1">
                <a:solidFill>
                  <a:srgbClr val="00B050"/>
                </a:solidFill>
                <a:latin typeface="Arial" panose="020B0604020202020204" pitchFamily="34" charset="0"/>
                <a:cs typeface="Arial" panose="020B0604020202020204" pitchFamily="34" charset="0"/>
              </a:rPr>
              <a:t>lá cờ</a:t>
            </a:r>
          </a:p>
        </p:txBody>
      </p:sp>
      <p:sp>
        <p:nvSpPr>
          <p:cNvPr id="11" name="TextBox 10">
            <a:extLst>
              <a:ext uri="{FF2B5EF4-FFF2-40B4-BE49-F238E27FC236}">
                <a16:creationId xmlns:a16="http://schemas.microsoft.com/office/drawing/2014/main" id="{892015B3-6C3E-483E-9B9C-AE42C521C049}"/>
              </a:ext>
            </a:extLst>
          </p:cNvPr>
          <p:cNvSpPr txBox="1"/>
          <p:nvPr/>
        </p:nvSpPr>
        <p:spPr>
          <a:xfrm>
            <a:off x="5190254" y="3846974"/>
            <a:ext cx="3219726" cy="861774"/>
          </a:xfrm>
          <a:prstGeom prst="rect">
            <a:avLst/>
          </a:prstGeom>
          <a:noFill/>
        </p:spPr>
        <p:txBody>
          <a:bodyPr wrap="square" rtlCol="0">
            <a:spAutoFit/>
          </a:bodyPr>
          <a:lstStyle/>
          <a:p>
            <a:r>
              <a:rPr lang="en-US" sz="5000" b="1">
                <a:solidFill>
                  <a:srgbClr val="FF0000"/>
                </a:solidFill>
                <a:latin typeface="Arial" panose="020B0604020202020204" pitchFamily="34" charset="0"/>
                <a:cs typeface="Arial" panose="020B0604020202020204" pitchFamily="34" charset="0"/>
              </a:rPr>
              <a:t>Việt Nam</a:t>
            </a:r>
          </a:p>
        </p:txBody>
      </p:sp>
      <p:grpSp>
        <p:nvGrpSpPr>
          <p:cNvPr id="14" name="Group 13">
            <a:extLst>
              <a:ext uri="{FF2B5EF4-FFF2-40B4-BE49-F238E27FC236}">
                <a16:creationId xmlns:a16="http://schemas.microsoft.com/office/drawing/2014/main" id="{A7C8DCCB-75BA-421C-B9F7-E12ABC7B3A36}"/>
              </a:ext>
            </a:extLst>
          </p:cNvPr>
          <p:cNvGrpSpPr/>
          <p:nvPr/>
        </p:nvGrpSpPr>
        <p:grpSpPr>
          <a:xfrm>
            <a:off x="2351315" y="4689860"/>
            <a:ext cx="3686629" cy="1582263"/>
            <a:chOff x="2351315" y="4689860"/>
            <a:chExt cx="3686629" cy="1582263"/>
          </a:xfrm>
        </p:grpSpPr>
        <p:sp>
          <p:nvSpPr>
            <p:cNvPr id="13" name="Callout: Up Arrow 12">
              <a:extLst>
                <a:ext uri="{FF2B5EF4-FFF2-40B4-BE49-F238E27FC236}">
                  <a16:creationId xmlns:a16="http://schemas.microsoft.com/office/drawing/2014/main" id="{F1694A78-E767-483C-958C-4DFAAF8F9506}"/>
                </a:ext>
              </a:extLst>
            </p:cNvPr>
            <p:cNvSpPr/>
            <p:nvPr/>
          </p:nvSpPr>
          <p:spPr>
            <a:xfrm>
              <a:off x="2351315" y="4689860"/>
              <a:ext cx="3135086" cy="1567749"/>
            </a:xfrm>
            <a:prstGeom prst="upArrowCallou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5" name="TextBox 14">
              <a:extLst>
                <a:ext uri="{FF2B5EF4-FFF2-40B4-BE49-F238E27FC236}">
                  <a16:creationId xmlns:a16="http://schemas.microsoft.com/office/drawing/2014/main" id="{1D87984B-B5E6-4CAC-9FC7-D1A68D70FD2F}"/>
                </a:ext>
              </a:extLst>
            </p:cNvPr>
            <p:cNvSpPr txBox="1"/>
            <p:nvPr/>
          </p:nvSpPr>
          <p:spPr>
            <a:xfrm>
              <a:off x="2484389" y="5194905"/>
              <a:ext cx="3553555" cy="1077218"/>
            </a:xfrm>
            <a:prstGeom prst="rect">
              <a:avLst/>
            </a:prstGeom>
            <a:noFill/>
          </p:spPr>
          <p:txBody>
            <a:bodyPr wrap="square" rtlCol="0">
              <a:spAutoFit/>
            </a:bodyPr>
            <a:lstStyle/>
            <a:p>
              <a:r>
                <a:rPr lang="en-US" sz="3200" b="1">
                  <a:solidFill>
                    <a:srgbClr val="00B050"/>
                  </a:solidFill>
                  <a:latin typeface="Arial" panose="020B0604020202020204" pitchFamily="34" charset="0"/>
                  <a:cs typeface="Arial" panose="020B0604020202020204" pitchFamily="34" charset="0"/>
                </a:rPr>
                <a:t>Tên gọi chung </a:t>
              </a:r>
            </a:p>
            <a:p>
              <a:r>
                <a:rPr lang="en-US" sz="3200" b="1">
                  <a:solidFill>
                    <a:srgbClr val="00B050"/>
                  </a:solidFill>
                  <a:latin typeface="Arial" panose="020B0604020202020204" pitchFamily="34" charset="0"/>
                  <a:cs typeface="Arial" panose="020B0604020202020204" pitchFamily="34" charset="0"/>
                </a:rPr>
                <a:t>một loại sự vật</a:t>
              </a:r>
            </a:p>
          </p:txBody>
        </p:sp>
      </p:grpSp>
      <p:grpSp>
        <p:nvGrpSpPr>
          <p:cNvPr id="17" name="Group 16">
            <a:extLst>
              <a:ext uri="{FF2B5EF4-FFF2-40B4-BE49-F238E27FC236}">
                <a16:creationId xmlns:a16="http://schemas.microsoft.com/office/drawing/2014/main" id="{ED4D879C-6917-4B34-9C0B-79C6568B6144}"/>
              </a:ext>
            </a:extLst>
          </p:cNvPr>
          <p:cNvGrpSpPr/>
          <p:nvPr/>
        </p:nvGrpSpPr>
        <p:grpSpPr>
          <a:xfrm>
            <a:off x="5733230" y="4689860"/>
            <a:ext cx="3974381" cy="1582263"/>
            <a:chOff x="2351314" y="4689860"/>
            <a:chExt cx="3974381" cy="1582263"/>
          </a:xfrm>
        </p:grpSpPr>
        <p:sp>
          <p:nvSpPr>
            <p:cNvPr id="18" name="Callout: Up Arrow 17">
              <a:extLst>
                <a:ext uri="{FF2B5EF4-FFF2-40B4-BE49-F238E27FC236}">
                  <a16:creationId xmlns:a16="http://schemas.microsoft.com/office/drawing/2014/main" id="{CB45C4A9-7A52-4B50-898F-0C7D18837B2F}"/>
                </a:ext>
              </a:extLst>
            </p:cNvPr>
            <p:cNvSpPr/>
            <p:nvPr/>
          </p:nvSpPr>
          <p:spPr>
            <a:xfrm>
              <a:off x="2351314" y="4689860"/>
              <a:ext cx="3841305" cy="1567749"/>
            </a:xfrm>
            <a:prstGeom prst="upArrowCallou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TextBox 18">
              <a:extLst>
                <a:ext uri="{FF2B5EF4-FFF2-40B4-BE49-F238E27FC236}">
                  <a16:creationId xmlns:a16="http://schemas.microsoft.com/office/drawing/2014/main" id="{05D30CCC-2366-41EC-822D-7D3DF47637A3}"/>
                </a:ext>
              </a:extLst>
            </p:cNvPr>
            <p:cNvSpPr txBox="1"/>
            <p:nvPr/>
          </p:nvSpPr>
          <p:spPr>
            <a:xfrm>
              <a:off x="2484389" y="5194905"/>
              <a:ext cx="3841306" cy="1077218"/>
            </a:xfrm>
            <a:prstGeom prst="rect">
              <a:avLst/>
            </a:prstGeom>
            <a:noFill/>
          </p:spPr>
          <p:txBody>
            <a:bodyPr wrap="square" rtlCol="0">
              <a:spAutoFit/>
            </a:bodyPr>
            <a:lstStyle/>
            <a:p>
              <a:pPr algn="ctr"/>
              <a:r>
                <a:rPr lang="en-US" sz="3200" b="1">
                  <a:solidFill>
                    <a:srgbClr val="FF0000"/>
                  </a:solidFill>
                  <a:latin typeface="Arial" panose="020B0604020202020204" pitchFamily="34" charset="0"/>
                  <a:cs typeface="Arial" panose="020B0604020202020204" pitchFamily="34" charset="0"/>
                </a:rPr>
                <a:t>Tên gọi riêng</a:t>
              </a:r>
            </a:p>
            <a:p>
              <a:pPr algn="ctr"/>
              <a:r>
                <a:rPr lang="en-US" sz="3200" b="1">
                  <a:solidFill>
                    <a:srgbClr val="FF0000"/>
                  </a:solidFill>
                  <a:latin typeface="Arial" panose="020B0604020202020204" pitchFamily="34" charset="0"/>
                  <a:cs typeface="Arial" panose="020B0604020202020204" pitchFamily="34" charset="0"/>
                </a:rPr>
                <a:t>một sự vật cụ thể</a:t>
              </a:r>
            </a:p>
          </p:txBody>
        </p:sp>
      </p:grpSp>
    </p:spTree>
    <p:extLst>
      <p:ext uri="{BB962C8B-B14F-4D97-AF65-F5344CB8AC3E}">
        <p14:creationId xmlns:p14="http://schemas.microsoft.com/office/powerpoint/2010/main" val="332825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1100547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621</TotalTime>
  <Words>1041</Words>
  <Application>Microsoft Office PowerPoint</Application>
  <PresentationFormat>Widescreen</PresentationFormat>
  <Paragraphs>184</Paragraphs>
  <Slides>35</Slides>
  <Notes>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等线</vt:lpstr>
      <vt:lpstr>.VnCooper</vt:lpstr>
      <vt:lpstr>Arial</vt:lpstr>
      <vt:lpstr>Calibri</vt:lpstr>
      <vt:lpstr>Calibri Light</vt:lpstr>
      <vt:lpstr>SVN-Poky's</vt:lpstr>
      <vt:lpstr>Times New Roman</vt:lpstr>
      <vt:lpstr>UTM Azuki</vt:lpstr>
      <vt:lpstr>UTM Showcard</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1</cp:revision>
  <dcterms:created xsi:type="dcterms:W3CDTF">2018-08-12T12:27:35Z</dcterms:created>
  <dcterms:modified xsi:type="dcterms:W3CDTF">2023-07-16T02:27:00Z</dcterms:modified>
  <cp:category>9Slide.vn</cp:category>
</cp:coreProperties>
</file>