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5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3"/>
  </p:sldMasterIdLst>
  <p:notesMasterIdLst>
    <p:notesMasterId r:id="rId6"/>
  </p:notesMasterIdLst>
  <p:handoutMasterIdLst>
    <p:handoutMasterId r:id="rId31"/>
  </p:handoutMasterIdLst>
  <p:sldIdLst>
    <p:sldId id="499" r:id="rId4"/>
    <p:sldId id="516" r:id="rId5"/>
    <p:sldId id="472" r:id="rId7"/>
    <p:sldId id="503" r:id="rId8"/>
    <p:sldId id="473" r:id="rId9"/>
    <p:sldId id="500" r:id="rId10"/>
    <p:sldId id="502" r:id="rId11"/>
    <p:sldId id="517" r:id="rId12"/>
    <p:sldId id="474" r:id="rId13"/>
    <p:sldId id="532" r:id="rId14"/>
    <p:sldId id="518" r:id="rId15"/>
    <p:sldId id="519" r:id="rId16"/>
    <p:sldId id="520" r:id="rId17"/>
    <p:sldId id="527" r:id="rId18"/>
    <p:sldId id="521" r:id="rId19"/>
    <p:sldId id="522" r:id="rId20"/>
    <p:sldId id="523" r:id="rId21"/>
    <p:sldId id="528" r:id="rId22"/>
    <p:sldId id="529" r:id="rId23"/>
    <p:sldId id="530" r:id="rId24"/>
    <p:sldId id="531" r:id="rId25"/>
    <p:sldId id="506" r:id="rId26"/>
    <p:sldId id="730" r:id="rId27"/>
    <p:sldId id="729" r:id="rId28"/>
    <p:sldId id="731" r:id="rId29"/>
    <p:sldId id="505"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EFFD"/>
    <a:srgbClr val="CC0066"/>
    <a:srgbClr val="A2CC4E"/>
    <a:srgbClr val="EF4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68" autoAdjust="0"/>
    <p:restoredTop sz="84921" autoAdjust="0"/>
  </p:normalViewPr>
  <p:slideViewPr>
    <p:cSldViewPr snapToGrid="0">
      <p:cViewPr varScale="1">
        <p:scale>
          <a:sx n="61" d="100"/>
          <a:sy n="61" d="100"/>
        </p:scale>
        <p:origin x="828" y="4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D43930-02E3-4C1E-A082-000CB840E52A}"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3DABDE-FCB5-44C1-969D-1C329B0018C3}"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44D09-78C9-491C-8874-AF631A1BF5B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BD2A6-323F-4802-8465-E744631708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EBD2A6-323F-4802-8465-E744631708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fld>
            <a:endParaRPr 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1.jpeg"/><Relationship Id="rId22" Type="http://schemas.openxmlformats.org/officeDocument/2006/relationships/image" Target="../media/image2.jpe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1.jpe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3000" b="-3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13" name="Picture 1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15" name="Picture 14"/>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16" name="Picture 15"/>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mc:Choice xmlns:p14="http://schemas.microsoft.com/office/powerpoint/2010/main" Requires="p14">
      <p:transition spd="slow" p14:dur="2000" advClick="0" advTm="2000">
        <p:random/>
      </p:transition>
    </mc:Choice>
    <mc:Fallback>
      <p:transition spd="slow" advClick="0" advTm="2000">
        <p:random/>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grpSp>
        <p:nvGrpSpPr>
          <p:cNvPr id="2" name="组合 1"/>
          <p:cNvGrpSpPr/>
          <p:nvPr userDrawn="1"/>
        </p:nvGrpSpPr>
        <p:grpSpPr>
          <a:xfrm>
            <a:off x="0" y="0"/>
            <a:ext cx="12309881" cy="6858000"/>
            <a:chOff x="0" y="0"/>
            <a:chExt cx="12309881" cy="685800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4" name="矩形: 圆角 3"/>
            <p:cNvSpPr/>
            <p:nvPr/>
          </p:nvSpPr>
          <p:spPr>
            <a:xfrm>
              <a:off x="429986" y="664016"/>
              <a:ext cx="11332027" cy="57588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831" t="71037" r="529" b="3042"/>
            <a:stretch>
              <a:fillRect/>
            </a:stretch>
          </p:blipFill>
          <p:spPr>
            <a:xfrm>
              <a:off x="8904514" y="5528668"/>
              <a:ext cx="3405367" cy="1329332"/>
            </a:xfrm>
            <a:prstGeom prst="rect">
              <a:avLst/>
            </a:prstGeom>
          </p:spPr>
        </p:pic>
        <p:grpSp>
          <p:nvGrpSpPr>
            <p:cNvPr id="6" name="组合 5"/>
            <p:cNvGrpSpPr/>
            <p:nvPr/>
          </p:nvGrpSpPr>
          <p:grpSpPr>
            <a:xfrm rot="5400000">
              <a:off x="5855396" y="-922095"/>
              <a:ext cx="432193" cy="2620065"/>
              <a:chOff x="246324" y="1213812"/>
              <a:chExt cx="542866" cy="4514837"/>
            </a:xfrm>
          </p:grpSpPr>
          <p:sp>
            <p:nvSpPr>
              <p:cNvPr id="10" name="矩形: 圆角 9"/>
              <p:cNvSpPr/>
              <p:nvPr/>
            </p:nvSpPr>
            <p:spPr>
              <a:xfrm rot="5400000" flipH="1" flipV="1">
                <a:off x="369398" y="5318468"/>
                <a:ext cx="287107" cy="533255"/>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11" name="矩形: 圆角 10"/>
              <p:cNvSpPr/>
              <p:nvPr/>
            </p:nvSpPr>
            <p:spPr>
              <a:xfrm rot="5400000" flipH="1" flipV="1">
                <a:off x="379009" y="1090739"/>
                <a:ext cx="287107" cy="533254"/>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a:fillRect/>
            </a:stretch>
          </p:blipFill>
          <p:spPr>
            <a:xfrm>
              <a:off x="7381524" y="609676"/>
              <a:ext cx="837659" cy="52795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004" t="41607" r="74503" b="49783"/>
            <a:stretch>
              <a:fillRect/>
            </a:stretch>
          </p:blipFill>
          <p:spPr>
            <a:xfrm>
              <a:off x="3923800" y="185838"/>
              <a:ext cx="837659" cy="527951"/>
            </a:xfrm>
            <a:prstGeom prst="rect">
              <a:avLst/>
            </a:prstGeom>
          </p:spPr>
        </p:pic>
      </p:grpSp>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mc:Choice xmlns:p14="http://schemas.microsoft.com/office/powerpoint/2010/main" Requires="p14">
      <p:transition spd="slow" p14:dur="3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jpeg"/><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png"/><Relationship Id="rId13" Type="http://schemas.openxmlformats.org/officeDocument/2006/relationships/slideLayout" Target="../slideLayouts/slideLayout7.xml"/><Relationship Id="rId12" Type="http://schemas.openxmlformats.org/officeDocument/2006/relationships/image" Target="../media/image37.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1.jpeg"/><Relationship Id="rId3" Type="http://schemas.openxmlformats.org/officeDocument/2006/relationships/image" Target="../media/image47.png"/><Relationship Id="rId2" Type="http://schemas.openxmlformats.org/officeDocument/2006/relationships/image" Target="../media/image50.sv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jpeg"/><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png"/><Relationship Id="rId2" Type="http://schemas.microsoft.com/office/2007/relationships/hdphoto" Target="../media/image7.wdp"/><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jpeg"/><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3" Type="http://schemas.openxmlformats.org/officeDocument/2006/relationships/notesSlide" Target="../notesSlides/notesSlide2.xml"/><Relationship Id="rId12" Type="http://schemas.openxmlformats.org/officeDocument/2006/relationships/slideLayout" Target="../slideLayouts/slideLayout22.xml"/><Relationship Id="rId11" Type="http://schemas.openxmlformats.org/officeDocument/2006/relationships/image" Target="../media/image11.png"/><Relationship Id="rId10" Type="http://schemas.openxmlformats.org/officeDocument/2006/relationships/image" Target="../media/image18.GIF"/><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hqprint">
            <a:extLst>
              <a:ext uri="{BEBA8EAE-BF5A-486C-A8C5-ECC9F3942E4B}">
                <a14:imgProps xmlns:a14="http://schemas.microsoft.com/office/drawing/2010/main">
                  <a14:imgLayer r:embed="rId2">
                    <a14:imgEffect>
                      <a14:backgroundRemoval t="5088" b="100000" l="424" r="100000"/>
                    </a14:imgEffect>
                  </a14:imgLayer>
                </a14:imgProps>
              </a:ext>
              <a:ext uri="{28A0092B-C50C-407E-A947-70E740481C1C}">
                <a14:useLocalDpi xmlns:a14="http://schemas.microsoft.com/office/drawing/2010/main" val="0"/>
              </a:ext>
            </a:extLst>
          </a:blip>
          <a:stretch>
            <a:fillRect/>
          </a:stretch>
        </p:blipFill>
        <p:spPr>
          <a:xfrm>
            <a:off x="533401" y="4618181"/>
            <a:ext cx="1473200" cy="1473200"/>
          </a:xfrm>
          <a:prstGeom prst="rect">
            <a:avLst/>
          </a:prstGeom>
        </p:spPr>
      </p:pic>
      <p:sp>
        <p:nvSpPr>
          <p:cNvPr id="4" name="Rectangle 3"/>
          <p:cNvSpPr/>
          <p:nvPr/>
        </p:nvSpPr>
        <p:spPr>
          <a:xfrm>
            <a:off x="554906" y="784851"/>
            <a:ext cx="5266185" cy="1231106"/>
          </a:xfrm>
          <a:prstGeom prst="rect">
            <a:avLst/>
          </a:prstGeom>
        </p:spPr>
        <p:txBody>
          <a:bodyPr wrap="none">
            <a:spAutoFit/>
          </a:bodyPr>
          <a:lstStyle/>
          <a:p>
            <a:pPr lvl="0" algn="ctr" defTabSz="685800">
              <a:lnSpc>
                <a:spcPct val="90000"/>
              </a:lnSpc>
              <a:spcBef>
                <a:spcPct val="0"/>
              </a:spcBef>
              <a:defRPr/>
            </a:pPr>
            <a:r>
              <a:rPr lang="vi-VN" sz="8000" b="1" dirty="0">
                <a:solidFill>
                  <a:srgbClr val="FFFF00"/>
                </a:solidFill>
                <a:latin typeface="#9Slide07 HoneyCream" pitchFamily="2" charset="0"/>
              </a:rPr>
              <a:t>Luyện</a:t>
            </a:r>
            <a:r>
              <a:rPr lang="en-US" sz="8000" b="1" dirty="0">
                <a:solidFill>
                  <a:srgbClr val="FFFF00"/>
                </a:solidFill>
                <a:latin typeface="#9Slide07 HoneyCream" pitchFamily="2" charset="0"/>
              </a:rPr>
              <a:t> </a:t>
            </a:r>
            <a:r>
              <a:rPr lang="vi-VN" sz="8000" b="1" dirty="0">
                <a:solidFill>
                  <a:srgbClr val="FFFF00"/>
                </a:solidFill>
                <a:latin typeface="#9Slide07 HoneyCream" pitchFamily="2" charset="0"/>
              </a:rPr>
              <a:t>từ và câu</a:t>
            </a:r>
            <a:endParaRPr lang="en-US" sz="8000" b="1" dirty="0">
              <a:solidFill>
                <a:srgbClr val="FFFF00"/>
              </a:solidFill>
              <a:latin typeface="#9Slide07 HoneyCream" pitchFamily="2" charset="0"/>
            </a:endParaRPr>
          </a:p>
        </p:txBody>
      </p:sp>
      <p:pic>
        <p:nvPicPr>
          <p:cNvPr id="9" name="Picture 8"/>
          <p:cNvPicPr>
            <a:picLocks noChangeAspect="1"/>
          </p:cNvPicPr>
          <p:nvPr/>
        </p:nvPicPr>
        <p:blipFill>
          <a:blip r:embed="rId3"/>
          <a:stretch>
            <a:fillRect/>
          </a:stretch>
        </p:blipFill>
        <p:spPr>
          <a:xfrm>
            <a:off x="10502538" y="0"/>
            <a:ext cx="1399235" cy="1101760"/>
          </a:xfrm>
          <a:prstGeom prst="rect">
            <a:avLst/>
          </a:prstGeom>
        </p:spPr>
      </p:pic>
      <p:sp>
        <p:nvSpPr>
          <p:cNvPr id="11" name="Rectangle 10"/>
          <p:cNvSpPr/>
          <p:nvPr/>
        </p:nvSpPr>
        <p:spPr>
          <a:xfrm>
            <a:off x="2139351" y="2104611"/>
            <a:ext cx="8363187" cy="3494418"/>
          </a:xfrm>
          <a:prstGeom prst="rect">
            <a:avLst/>
          </a:prstGeom>
        </p:spPr>
        <p:txBody>
          <a:bodyPr wrap="none">
            <a:spAutoFit/>
          </a:bodyPr>
          <a:lstStyle/>
          <a:p>
            <a:pPr lvl="0" algn="ctr" defTabSz="685800">
              <a:lnSpc>
                <a:spcPct val="90000"/>
              </a:lnSpc>
              <a:spcBef>
                <a:spcPct val="0"/>
              </a:spcBef>
              <a:defRPr/>
            </a:pPr>
            <a:r>
              <a:rPr lang="en-US" sz="23900" b="1">
                <a:solidFill>
                  <a:srgbClr val="FF0000"/>
                </a:solidFill>
                <a:latin typeface="#9Slide07 HoneyCream" pitchFamily="2" charset="0"/>
              </a:rPr>
              <a:t>Danh từ</a:t>
            </a:r>
            <a:endParaRPr lang="en-US" sz="23900" b="1" dirty="0">
              <a:solidFill>
                <a:srgbClr val="FF0000"/>
              </a:solidFill>
              <a:latin typeface="#9Slide07 HoneyCream"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1100" y="5143500"/>
            <a:ext cx="1543050" cy="154305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43078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Rectangle: Rounded Corners 4"/>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endParaRPr lang="en-US">
              <a:solidFill>
                <a:srgbClr val="E6E6E6"/>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068" y="1085280"/>
            <a:ext cx="9182322" cy="1729320"/>
          </a:xfrm>
          <a:prstGeom prst="rect">
            <a:avLst/>
          </a:prstGeom>
        </p:spPr>
        <p:txBody>
          <a:bodyPr wrap="none">
            <a:spAutoFit/>
          </a:bodyPr>
          <a:lstStyle/>
          <a:p>
            <a:pPr lvl="0" algn="ctr" defTabSz="685800">
              <a:lnSpc>
                <a:spcPct val="90000"/>
              </a:lnSpc>
              <a:spcBef>
                <a:spcPct val="0"/>
              </a:spcBef>
              <a:defRPr/>
            </a:pPr>
            <a:r>
              <a:rPr lang="en-US" sz="11500" b="1">
                <a:solidFill>
                  <a:srgbClr val="FFFF00"/>
                </a:solidFill>
                <a:latin typeface="#9Slide07 HoneyCream" pitchFamily="2" charset="0"/>
              </a:rPr>
              <a:t>Nhận diện danh từ</a:t>
            </a:r>
            <a:endParaRPr kumimoji="0" lang="en-US" sz="11500" b="1" i="0" u="none" strike="noStrike" kern="1200" cap="none" spc="0" normalizeH="0" baseline="0" noProof="0" dirty="0">
              <a:ln>
                <a:noFill/>
              </a:ln>
              <a:solidFill>
                <a:srgbClr val="FFFF00"/>
              </a:solidFill>
              <a:effectLst/>
              <a:uLnTx/>
              <a:uFillTx/>
              <a:latin typeface="#9Slide07 HoneyCream" pitchFamily="2"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056027"/>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1574706" y="592111"/>
            <a:ext cx="11131062" cy="584775"/>
          </a:xfrm>
          <a:prstGeom prst="rect">
            <a:avLst/>
          </a:prstGeom>
          <a:noFill/>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2. Tìm 5 – 7 danh từ có trong đoạn văn sau:</a:t>
            </a:r>
            <a:endParaRPr lang="en-US" sz="3200">
              <a:solidFill>
                <a:srgbClr val="FF0000"/>
              </a:solidFill>
              <a:latin typeface="Arial" panose="020B0604020202020204" pitchFamily="34" charset="0"/>
              <a:cs typeface="Arial" panose="020B0604020202020204" pitchFamily="34" charset="0"/>
            </a:endParaRPr>
          </a:p>
        </p:txBody>
      </p:sp>
      <p:sp>
        <p:nvSpPr>
          <p:cNvPr id="37" name="TextBox 36"/>
          <p:cNvSpPr txBox="1"/>
          <p:nvPr/>
        </p:nvSpPr>
        <p:spPr>
          <a:xfrm>
            <a:off x="246773" y="1642731"/>
            <a:ext cx="11698450" cy="2554545"/>
          </a:xfrm>
          <a:prstGeom prst="rect">
            <a:avLst/>
          </a:prstGeom>
          <a:noFill/>
        </p:spPr>
        <p:txBody>
          <a:bodyPr wrap="square">
            <a:spAutoFit/>
          </a:bodyPr>
          <a:lstStyle/>
          <a:p>
            <a:pPr algn="just"/>
            <a:r>
              <a:rPr lang="en-US" sz="3200">
                <a:solidFill>
                  <a:sysClr val="windowText" lastClr="000000"/>
                </a:solidFill>
                <a:latin typeface="Arial" panose="020B0604020202020204" pitchFamily="34" charset="0"/>
                <a:cs typeface="Arial" panose="020B0604020202020204" pitchFamily="34" charset="0"/>
              </a:rPr>
              <a:t>	</a:t>
            </a:r>
            <a:r>
              <a:rPr lang="vi-VN" sz="3200">
                <a:solidFill>
                  <a:sysClr val="windowText" lastClr="000000"/>
                </a:solidFill>
                <a:latin typeface="Arial" panose="020B0604020202020204" pitchFamily="34" charset="0"/>
                <a:cs typeface="Arial" panose="020B0604020202020204" pitchFamily="34" charset="0"/>
              </a:rPr>
              <a:t>Cánh đồng thênh thang gió nắng. Cái xóm nhỏ ngó ra con kinh. Không gian sống động đến nỗi có thể cảm nhận được mùi hương của bông súng nở trong đìa, tiếng con chim tu hú gọi bầy tao tác, cá quẫy dưới váng bèo. Trên bờ vườn, dưới ao, mấy bầy gà, bầy vịt ta thong dong bới tìm mồi trong rào sậy. </a:t>
            </a:r>
            <a:endParaRPr lang="en-US" sz="3200">
              <a:solidFill>
                <a:sysClr val="windowText" lastClr="000000"/>
              </a:solidFill>
              <a:latin typeface="Arial" panose="020B0604020202020204" pitchFamily="34" charset="0"/>
              <a:cs typeface="Arial" panose="020B0604020202020204" pitchFamily="34" charset="0"/>
            </a:endParaRPr>
          </a:p>
        </p:txBody>
      </p:sp>
      <p:sp>
        <p:nvSpPr>
          <p:cNvPr id="38" name="Rectangle: Rounded Corners 37"/>
          <p:cNvSpPr/>
          <p:nvPr/>
        </p:nvSpPr>
        <p:spPr>
          <a:xfrm>
            <a:off x="3299890" y="4663121"/>
            <a:ext cx="5199764" cy="1399495"/>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LÀM VÀO VỞ BÀI TẬP</a:t>
            </a:r>
            <a:endParaRPr kumimoji="0" lang="vi-VN" sz="3600" b="0" i="0" u="none" strike="noStrike" kern="1200" cap="none" spc="0" normalizeH="0" baseline="0" noProof="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barn(inVertical)">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50573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Box 5"/>
          <p:cNvSpPr txBox="1"/>
          <p:nvPr/>
        </p:nvSpPr>
        <p:spPr>
          <a:xfrm>
            <a:off x="203200" y="273943"/>
            <a:ext cx="2235835" cy="2456557"/>
          </a:xfrm>
          <a:prstGeom prst="rect">
            <a:avLst/>
          </a:prstGeom>
        </p:spPr>
        <p:txBody>
          <a:bodyPr lIns="33867" tIns="33867" rIns="33867" bIns="33867" rtlCol="0" anchor="ctr"/>
          <a:lstStyle/>
          <a:p>
            <a:pPr algn="ctr" defTabSz="609600">
              <a:lnSpc>
                <a:spcPts val="2080"/>
              </a:lnSpc>
            </a:pPr>
            <a:endParaRPr sz="1200">
              <a:solidFill>
                <a:prstClr val="black"/>
              </a:solidFill>
              <a:latin typeface="Calibri" panose="020F0502020204030204"/>
            </a:endParaRPr>
          </a:p>
        </p:txBody>
      </p:sp>
      <p:sp>
        <p:nvSpPr>
          <p:cNvPr id="29"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0"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2. Tìm 5 – 7 danh từ có trong đoạn văn sau.</a:t>
            </a:r>
            <a:endParaRPr lang="vi-VN" sz="3200" b="1">
              <a:ln w="0"/>
              <a:solidFill>
                <a:srgbClr val="C00000"/>
              </a:solidFill>
              <a:latin typeface="Arial" panose="020B0604020202020204" pitchFamily="34" charset="0"/>
            </a:endParaRPr>
          </a:p>
        </p:txBody>
      </p:sp>
      <p:sp>
        <p:nvSpPr>
          <p:cNvPr id="31" name="Hình chữ nhật 8"/>
          <p:cNvSpPr/>
          <p:nvPr/>
        </p:nvSpPr>
        <p:spPr>
          <a:xfrm>
            <a:off x="246315" y="1465184"/>
            <a:ext cx="5672183" cy="4165884"/>
          </a:xfrm>
          <a:prstGeom prst="rect">
            <a:avLst/>
          </a:prstGeom>
          <a:noFill/>
        </p:spPr>
        <p:txBody>
          <a:bodyPr wrap="square" lIns="60960" tIns="30480" rIns="60960" bIns="30480">
            <a:spAutoFit/>
          </a:bodyPr>
          <a:lstStyle/>
          <a:p>
            <a:pPr indent="479425" algn="just" defTabSz="609600"/>
            <a:r>
              <a:rPr lang="vi-VN" sz="2665">
                <a:ln w="0"/>
                <a:solidFill>
                  <a:prstClr val="black"/>
                </a:solidFill>
                <a:latin typeface="Arial" panose="020B0604020202020204" pitchFamily="34" charset="0"/>
              </a:rPr>
              <a:t>Cánh đồng thênh thang gió nắng. Cái xóm nhỏ ngó ra con kinh. Không gian sống động đến nỗi có thể cảm nhận được mùi hương của bông súng nở trong đìa, tiếng con chim tu hú gọi bầy tao tác, cá quẫy dưới váng bèo. Trên bờ vườn, dưới ao, mấy bầy gà, bầy vịt ta thong dong bới tìm mồi trong rào sậy. </a:t>
            </a:r>
            <a:endParaRPr lang="vi-VN" sz="2665">
              <a:ln w="0"/>
              <a:solidFill>
                <a:prstClr val="black"/>
              </a:solidFill>
              <a:latin typeface="Arial" panose="020B0604020202020204" pitchFamily="34" charset="0"/>
            </a:endParaRPr>
          </a:p>
          <a:p>
            <a:pPr indent="479425" algn="r" defTabSz="609600"/>
            <a:r>
              <a:rPr lang="vi-VN" sz="2665" i="1">
                <a:ln w="0"/>
                <a:solidFill>
                  <a:prstClr val="black"/>
                </a:solidFill>
                <a:latin typeface="Arial" panose="020B0604020202020204" pitchFamily="34" charset="0"/>
              </a:rPr>
              <a:t>Theo</a:t>
            </a:r>
            <a:r>
              <a:rPr lang="vi-VN" sz="2665">
                <a:ln w="0"/>
                <a:solidFill>
                  <a:prstClr val="black"/>
                </a:solidFill>
                <a:latin typeface="Arial" panose="020B0604020202020204" pitchFamily="34" charset="0"/>
              </a:rPr>
              <a:t> Nguyễn Ngọc Tư</a:t>
            </a:r>
            <a:endParaRPr lang="vi-VN" sz="2665">
              <a:ln w="0"/>
              <a:solidFill>
                <a:prstClr val="black"/>
              </a:solidFill>
              <a:latin typeface="Arial" panose="020B0604020202020204" pitchFamily="34" charset="0"/>
            </a:endParaRPr>
          </a:p>
        </p:txBody>
      </p:sp>
      <p:sp>
        <p:nvSpPr>
          <p:cNvPr id="32" name="Hình chữ nhật 9"/>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4" name="Hình chữ nhật: Góc Tròn 13"/>
          <p:cNvSpPr/>
          <p:nvPr/>
        </p:nvSpPr>
        <p:spPr>
          <a:xfrm>
            <a:off x="762000" y="1459190"/>
            <a:ext cx="167703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35" name="Picture 2" descr="Ruộng lúa&quot; - 437.678 Ảnh, vector và hình chụp có sẵn | Shutterstock"/>
          <p:cNvPicPr>
            <a:picLocks noChangeAspect="1" noChangeArrowheads="1"/>
          </p:cNvPicPr>
          <p:nvPr/>
        </p:nvPicPr>
        <p:blipFill rotWithShape="1">
          <a:blip r:embed="rId1">
            <a:extLst>
              <a:ext uri="{28A0092B-C50C-407E-A947-70E740481C1C}">
                <a14:useLocalDpi xmlns:a14="http://schemas.microsoft.com/office/drawing/2010/main" val="0"/>
              </a:ext>
            </a:extLst>
          </a:blip>
          <a:srcRect b="6911"/>
          <a:stretch>
            <a:fillRect/>
          </a:stretch>
        </p:blipFill>
        <p:spPr bwMode="auto">
          <a:xfrm>
            <a:off x="6427834" y="510417"/>
            <a:ext cx="1750967" cy="1243557"/>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36" name="Hình chữ nhật 27"/>
          <p:cNvSpPr/>
          <p:nvPr/>
        </p:nvSpPr>
        <p:spPr>
          <a:xfrm>
            <a:off x="6350001" y="1766674"/>
            <a:ext cx="2242831"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cánh đồng</a:t>
            </a:r>
            <a:endParaRPr lang="vi-VN" sz="3200">
              <a:ln w="0"/>
              <a:solidFill>
                <a:prstClr val="black"/>
              </a:solidFill>
              <a:latin typeface="Arial" panose="020B0604020202020204" pitchFamily="34" charset="0"/>
            </a:endParaRPr>
          </a:p>
        </p:txBody>
      </p:sp>
      <p:sp>
        <p:nvSpPr>
          <p:cNvPr id="37" name="Hình chữ nhật: Góc Tròn 30"/>
          <p:cNvSpPr/>
          <p:nvPr/>
        </p:nvSpPr>
        <p:spPr>
          <a:xfrm>
            <a:off x="4419600" y="1459190"/>
            <a:ext cx="520631"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9377" y="500677"/>
            <a:ext cx="1409363" cy="1409363"/>
          </a:xfrm>
          <a:prstGeom prst="rect">
            <a:avLst/>
          </a:prstGeom>
          <a:noFill/>
          <a:extLst>
            <a:ext uri="{909E8E84-426E-40DD-AFC4-6F175D3DCCD1}">
              <a14:hiddenFill xmlns:a14="http://schemas.microsoft.com/office/drawing/2010/main">
                <a:solidFill>
                  <a:srgbClr val="FFFFFF"/>
                </a:solidFill>
              </a14:hiddenFill>
            </a:ext>
          </a:extLst>
        </p:spPr>
      </p:pic>
      <p:sp>
        <p:nvSpPr>
          <p:cNvPr id="39" name="Hình chữ nhật 47"/>
          <p:cNvSpPr/>
          <p:nvPr/>
        </p:nvSpPr>
        <p:spPr>
          <a:xfrm>
            <a:off x="8991600" y="1744196"/>
            <a:ext cx="761365"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gió</a:t>
            </a:r>
            <a:endParaRPr lang="vi-VN" sz="3200">
              <a:ln w="0"/>
              <a:solidFill>
                <a:prstClr val="black"/>
              </a:solidFill>
              <a:latin typeface="Arial" panose="020B0604020202020204" pitchFamily="34" charset="0"/>
            </a:endParaRPr>
          </a:p>
        </p:txBody>
      </p:sp>
      <p:pic>
        <p:nvPicPr>
          <p:cNvPr id="40" name="Picture 6" descr="Trời nắng đẹp nền xanh vec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83"/>
          <a:stretch>
            <a:fillRect/>
          </a:stretch>
        </p:blipFill>
        <p:spPr bwMode="auto">
          <a:xfrm>
            <a:off x="10416860" y="700395"/>
            <a:ext cx="1285909" cy="863600"/>
          </a:xfrm>
          <a:prstGeom prst="rect">
            <a:avLst/>
          </a:prstGeom>
          <a:noFill/>
          <a:extLst>
            <a:ext uri="{909E8E84-426E-40DD-AFC4-6F175D3DCCD1}">
              <a14:hiddenFill xmlns:a14="http://schemas.microsoft.com/office/drawing/2010/main">
                <a:solidFill>
                  <a:srgbClr val="FFFFFF"/>
                </a:solidFill>
              </a14:hiddenFill>
            </a:ext>
          </a:extLst>
        </p:spPr>
      </p:pic>
      <p:sp>
        <p:nvSpPr>
          <p:cNvPr id="41" name="Hình chữ nhật 48"/>
          <p:cNvSpPr/>
          <p:nvPr/>
        </p:nvSpPr>
        <p:spPr>
          <a:xfrm>
            <a:off x="10505401" y="1744196"/>
            <a:ext cx="1157268"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nắng</a:t>
            </a:r>
            <a:endParaRPr lang="vi-VN" sz="3200">
              <a:ln w="0"/>
              <a:solidFill>
                <a:prstClr val="black"/>
              </a:solidFill>
              <a:latin typeface="Arial" panose="020B0604020202020204" pitchFamily="34" charset="0"/>
            </a:endParaRPr>
          </a:p>
        </p:txBody>
      </p:sp>
      <p:sp>
        <p:nvSpPr>
          <p:cNvPr id="42" name="Hình chữ nhật: Góc Tròn 49"/>
          <p:cNvSpPr/>
          <p:nvPr/>
        </p:nvSpPr>
        <p:spPr>
          <a:xfrm>
            <a:off x="4977121" y="1459190"/>
            <a:ext cx="799858"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43" name="Hình chữ nhật: Góc Tròn 50"/>
          <p:cNvSpPr/>
          <p:nvPr/>
        </p:nvSpPr>
        <p:spPr>
          <a:xfrm>
            <a:off x="4032653" y="1924547"/>
            <a:ext cx="653612"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44" name="Hình chữ nhật 51"/>
          <p:cNvSpPr/>
          <p:nvPr/>
        </p:nvSpPr>
        <p:spPr>
          <a:xfrm>
            <a:off x="8691880" y="3440430"/>
            <a:ext cx="1061085" cy="553085"/>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k</a:t>
            </a:r>
            <a:r>
              <a:rPr lang="en-US" altLang="vi-VN" sz="3200">
                <a:ln w="0"/>
                <a:solidFill>
                  <a:prstClr val="black"/>
                </a:solidFill>
                <a:latin typeface="Arial" panose="020B0604020202020204" pitchFamily="34" charset="0"/>
              </a:rPr>
              <a:t>ê</a:t>
            </a:r>
            <a:r>
              <a:rPr lang="vi-VN" sz="3200">
                <a:ln w="0"/>
                <a:solidFill>
                  <a:prstClr val="black"/>
                </a:solidFill>
                <a:latin typeface="Arial" panose="020B0604020202020204" pitchFamily="34" charset="0"/>
              </a:rPr>
              <a:t>nh</a:t>
            </a:r>
            <a:endParaRPr lang="vi-VN" sz="3200">
              <a:ln w="0"/>
              <a:solidFill>
                <a:prstClr val="black"/>
              </a:solidFill>
              <a:latin typeface="Arial" panose="020B0604020202020204" pitchFamily="34" charset="0"/>
            </a:endParaRPr>
          </a:p>
        </p:txBody>
      </p:sp>
      <p:pic>
        <p:nvPicPr>
          <p:cNvPr id="45" name="Picture 10" descr="Free Vector | Blank river in forest nature scen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6269" y="2324785"/>
            <a:ext cx="1600979" cy="1131089"/>
          </a:xfrm>
          <a:prstGeom prst="roundRect">
            <a:avLst>
              <a:gd name="adj" fmla="val 22967"/>
            </a:avLst>
          </a:prstGeom>
          <a:noFill/>
          <a:extLst>
            <a:ext uri="{909E8E84-426E-40DD-AFC4-6F175D3DCCD1}">
              <a14:hiddenFill xmlns:a14="http://schemas.microsoft.com/office/drawing/2010/main">
                <a:solidFill>
                  <a:srgbClr val="FFFFFF"/>
                </a:solidFill>
              </a14:hiddenFill>
            </a:ext>
          </a:extLst>
        </p:spPr>
      </p:pic>
      <p:sp>
        <p:nvSpPr>
          <p:cNvPr id="46" name="Hình chữ nhật: Góc Tròn 52"/>
          <p:cNvSpPr/>
          <p:nvPr/>
        </p:nvSpPr>
        <p:spPr>
          <a:xfrm>
            <a:off x="863600" y="1931657"/>
            <a:ext cx="1371600"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47" name="Picture 12" descr="Bài số 2 VẼ TRANH Đề tài tự chon | Chợ Quê | Một số gợi ý về bài kiểm tra  cuối kỳ I |@CenterART - YouTub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25" t="3334" r="13125" b="4069"/>
          <a:stretch>
            <a:fillRect/>
          </a:stretch>
        </p:blipFill>
        <p:spPr bwMode="auto">
          <a:xfrm>
            <a:off x="6515028" y="2304544"/>
            <a:ext cx="1600979" cy="1170373"/>
          </a:xfrm>
          <a:prstGeom prst="roundRect">
            <a:avLst>
              <a:gd name="adj" fmla="val 33723"/>
            </a:avLst>
          </a:prstGeom>
          <a:noFill/>
          <a:extLst>
            <a:ext uri="{909E8E84-426E-40DD-AFC4-6F175D3DCCD1}">
              <a14:hiddenFill xmlns:a14="http://schemas.microsoft.com/office/drawing/2010/main">
                <a:solidFill>
                  <a:srgbClr val="FFFFFF"/>
                </a:solidFill>
              </a14:hiddenFill>
            </a:ext>
          </a:extLst>
        </p:spPr>
      </p:pic>
      <p:sp>
        <p:nvSpPr>
          <p:cNvPr id="48" name="Hình chữ nhật 53"/>
          <p:cNvSpPr/>
          <p:nvPr/>
        </p:nvSpPr>
        <p:spPr>
          <a:xfrm>
            <a:off x="6453328" y="3437092"/>
            <a:ext cx="1907441"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xóm nhỏ</a:t>
            </a:r>
            <a:endParaRPr lang="vi-VN" sz="3200">
              <a:ln w="0"/>
              <a:solidFill>
                <a:prstClr val="black"/>
              </a:solidFill>
              <a:latin typeface="Arial" panose="020B0604020202020204" pitchFamily="34" charset="0"/>
            </a:endParaRPr>
          </a:p>
        </p:txBody>
      </p:sp>
      <p:sp>
        <p:nvSpPr>
          <p:cNvPr id="49" name="Hình chữ nhật: Góc Tròn 54"/>
          <p:cNvSpPr/>
          <p:nvPr/>
        </p:nvSpPr>
        <p:spPr>
          <a:xfrm>
            <a:off x="4848984" y="1924547"/>
            <a:ext cx="1024191"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0" name="Hình chữ nhật: Góc Tròn 55"/>
          <p:cNvSpPr/>
          <p:nvPr/>
        </p:nvSpPr>
        <p:spPr>
          <a:xfrm>
            <a:off x="293308" y="2376156"/>
            <a:ext cx="732915"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51"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6523" t="21343" r="9899" b="21981"/>
          <a:stretch>
            <a:fillRect/>
          </a:stretch>
        </p:blipFill>
        <p:spPr bwMode="auto">
          <a:xfrm>
            <a:off x="10217118" y="2478394"/>
            <a:ext cx="1441051" cy="977198"/>
          </a:xfrm>
          <a:prstGeom prst="rect">
            <a:avLst/>
          </a:prstGeom>
          <a:noFill/>
          <a:extLst>
            <a:ext uri="{909E8E84-426E-40DD-AFC4-6F175D3DCCD1}">
              <a14:hiddenFill xmlns:a14="http://schemas.microsoft.com/office/drawing/2010/main">
                <a:solidFill>
                  <a:srgbClr val="FFFFFF"/>
                </a:solidFill>
              </a14:hiddenFill>
            </a:ext>
          </a:extLst>
        </p:spPr>
      </p:pic>
      <p:sp>
        <p:nvSpPr>
          <p:cNvPr id="52" name="Hình chữ nhật 56"/>
          <p:cNvSpPr/>
          <p:nvPr/>
        </p:nvSpPr>
        <p:spPr>
          <a:xfrm>
            <a:off x="9740901" y="3436542"/>
            <a:ext cx="2210097" cy="553998"/>
          </a:xfrm>
          <a:prstGeom prst="rect">
            <a:avLst/>
          </a:prstGeom>
          <a:noFill/>
        </p:spPr>
        <p:txBody>
          <a:bodyPr wrap="square" lIns="60960" tIns="30480" rIns="60960" bIns="30480">
            <a:spAutoFit/>
          </a:bodyPr>
          <a:lstStyle/>
          <a:p>
            <a:pPr algn="r" defTabSz="609600"/>
            <a:r>
              <a:rPr lang="vi-VN" sz="3200">
                <a:ln w="0"/>
                <a:solidFill>
                  <a:prstClr val="black"/>
                </a:solidFill>
                <a:latin typeface="Arial" panose="020B0604020202020204" pitchFamily="34" charset="0"/>
              </a:rPr>
              <a:t>không gian</a:t>
            </a:r>
            <a:endParaRPr lang="vi-VN" sz="3200">
              <a:ln w="0"/>
              <a:solidFill>
                <a:prstClr val="black"/>
              </a:solidFill>
              <a:latin typeface="Arial" panose="020B0604020202020204" pitchFamily="34" charset="0"/>
            </a:endParaRPr>
          </a:p>
        </p:txBody>
      </p:sp>
      <p:sp>
        <p:nvSpPr>
          <p:cNvPr id="53" name="Hình chữ nhật: Góc Tròn 57"/>
          <p:cNvSpPr/>
          <p:nvPr/>
        </p:nvSpPr>
        <p:spPr>
          <a:xfrm>
            <a:off x="2244753" y="2715181"/>
            <a:ext cx="181680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54" name="Hình ảnh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4121" y="3885040"/>
            <a:ext cx="1601941" cy="1067960"/>
          </a:xfrm>
          <a:prstGeom prst="rect">
            <a:avLst/>
          </a:prstGeom>
        </p:spPr>
      </p:pic>
      <p:sp>
        <p:nvSpPr>
          <p:cNvPr id="55" name="Hình chữ nhật 61"/>
          <p:cNvSpPr/>
          <p:nvPr/>
        </p:nvSpPr>
        <p:spPr>
          <a:xfrm>
            <a:off x="6248400" y="4908972"/>
            <a:ext cx="2112369"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mùi hương</a:t>
            </a:r>
            <a:endParaRPr lang="vi-VN" sz="3200">
              <a:ln w="0"/>
              <a:solidFill>
                <a:prstClr val="black"/>
              </a:solidFill>
              <a:latin typeface="Arial" panose="020B0604020202020204" pitchFamily="34" charset="0"/>
            </a:endParaRPr>
          </a:p>
        </p:txBody>
      </p:sp>
      <p:sp>
        <p:nvSpPr>
          <p:cNvPr id="56" name="Hình chữ nhật: Góc Tròn 62"/>
          <p:cNvSpPr/>
          <p:nvPr/>
        </p:nvSpPr>
        <p:spPr>
          <a:xfrm>
            <a:off x="5080000" y="2715181"/>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7" name="Hình chữ nhật: Góc Tròn 1023"/>
          <p:cNvSpPr/>
          <p:nvPr/>
        </p:nvSpPr>
        <p:spPr>
          <a:xfrm>
            <a:off x="301854"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58" name="Picture 1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028"/>
          <a:stretch>
            <a:fillRect/>
          </a:stretch>
        </p:blipFill>
        <p:spPr bwMode="auto">
          <a:xfrm>
            <a:off x="8288656" y="3936478"/>
            <a:ext cx="1405001" cy="1027105"/>
          </a:xfrm>
          <a:prstGeom prst="rect">
            <a:avLst/>
          </a:prstGeom>
          <a:noFill/>
          <a:extLst>
            <a:ext uri="{909E8E84-426E-40DD-AFC4-6F175D3DCCD1}">
              <a14:hiddenFill xmlns:a14="http://schemas.microsoft.com/office/drawing/2010/main">
                <a:solidFill>
                  <a:srgbClr val="FFFFFF"/>
                </a:solidFill>
              </a14:hiddenFill>
            </a:ext>
          </a:extLst>
        </p:spPr>
      </p:pic>
      <p:sp>
        <p:nvSpPr>
          <p:cNvPr id="59" name="Hình chữ nhật 1024"/>
          <p:cNvSpPr/>
          <p:nvPr/>
        </p:nvSpPr>
        <p:spPr>
          <a:xfrm>
            <a:off x="8361530" y="4902865"/>
            <a:ext cx="2112369"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bông súng</a:t>
            </a:r>
            <a:endParaRPr lang="vi-VN" sz="3200">
              <a:ln w="0"/>
              <a:solidFill>
                <a:prstClr val="black"/>
              </a:solidFill>
              <a:latin typeface="Arial" panose="020B0604020202020204" pitchFamily="34" charset="0"/>
            </a:endParaRPr>
          </a:p>
        </p:txBody>
      </p:sp>
      <p:pic>
        <p:nvPicPr>
          <p:cNvPr id="60" name="Picture 18" descr="Cata Con Ếch Ao Đầm - Miễn Phí vector hình ảnh trên Pixabay"/>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558" b="9345"/>
          <a:stretch>
            <a:fillRect/>
          </a:stretch>
        </p:blipFill>
        <p:spPr bwMode="auto">
          <a:xfrm>
            <a:off x="10060505" y="3990540"/>
            <a:ext cx="1747811" cy="1049243"/>
          </a:xfrm>
          <a:prstGeom prst="rect">
            <a:avLst/>
          </a:prstGeom>
          <a:noFill/>
          <a:extLst>
            <a:ext uri="{909E8E84-426E-40DD-AFC4-6F175D3DCCD1}">
              <a14:hiddenFill xmlns:a14="http://schemas.microsoft.com/office/drawing/2010/main">
                <a:solidFill>
                  <a:srgbClr val="FFFFFF"/>
                </a:solidFill>
              </a14:hiddenFill>
            </a:ext>
          </a:extLst>
        </p:spPr>
      </p:pic>
      <p:sp>
        <p:nvSpPr>
          <p:cNvPr id="61" name="Hình chữ nhật 1026"/>
          <p:cNvSpPr/>
          <p:nvPr/>
        </p:nvSpPr>
        <p:spPr>
          <a:xfrm>
            <a:off x="10833126" y="4908972"/>
            <a:ext cx="776934"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đìa</a:t>
            </a:r>
            <a:endParaRPr lang="vi-VN" sz="3200">
              <a:ln w="0"/>
              <a:solidFill>
                <a:prstClr val="black"/>
              </a:solidFill>
              <a:latin typeface="Arial" panose="020B0604020202020204" pitchFamily="34" charset="0"/>
            </a:endParaRPr>
          </a:p>
        </p:txBody>
      </p:sp>
      <p:sp>
        <p:nvSpPr>
          <p:cNvPr id="62" name="Hình chữ nhật: Góc Tròn 1028"/>
          <p:cNvSpPr/>
          <p:nvPr/>
        </p:nvSpPr>
        <p:spPr>
          <a:xfrm>
            <a:off x="2534820" y="3153669"/>
            <a:ext cx="503107"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3" name="Hình chữ nhật: Góc Tròn 1030"/>
          <p:cNvSpPr/>
          <p:nvPr/>
        </p:nvSpPr>
        <p:spPr>
          <a:xfrm>
            <a:off x="3189697"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64" name="Picture 20"/>
          <p:cNvPicPr>
            <a:picLocks noChangeAspect="1" noChangeArrowheads="1"/>
          </p:cNvPicPr>
          <p:nvPr/>
        </p:nvPicPr>
        <p:blipFill rotWithShape="1">
          <a:blip r:embed="rId10">
            <a:extLst>
              <a:ext uri="{28A0092B-C50C-407E-A947-70E740481C1C}">
                <a14:useLocalDpi xmlns:a14="http://schemas.microsoft.com/office/drawing/2010/main" val="0"/>
              </a:ext>
            </a:extLst>
          </a:blip>
          <a:srcRect l="924" r="45705"/>
          <a:stretch>
            <a:fillRect/>
          </a:stretch>
        </p:blipFill>
        <p:spPr bwMode="auto">
          <a:xfrm>
            <a:off x="6474612" y="5225947"/>
            <a:ext cx="1253810" cy="1176640"/>
          </a:xfrm>
          <a:prstGeom prst="rect">
            <a:avLst/>
          </a:prstGeom>
          <a:noFill/>
          <a:extLst>
            <a:ext uri="{909E8E84-426E-40DD-AFC4-6F175D3DCCD1}">
              <a14:hiddenFill xmlns:a14="http://schemas.microsoft.com/office/drawing/2010/main">
                <a:solidFill>
                  <a:srgbClr val="FFFFFF"/>
                </a:solidFill>
              </a14:hiddenFill>
            </a:ext>
          </a:extLst>
        </p:spPr>
      </p:pic>
      <p:sp>
        <p:nvSpPr>
          <p:cNvPr id="65" name="Hình chữ nhật 1032"/>
          <p:cNvSpPr/>
          <p:nvPr/>
        </p:nvSpPr>
        <p:spPr>
          <a:xfrm>
            <a:off x="6610153" y="6096854"/>
            <a:ext cx="1168400"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tiếng</a:t>
            </a:r>
            <a:endParaRPr lang="vi-VN" sz="3200">
              <a:ln w="0"/>
              <a:solidFill>
                <a:prstClr val="black"/>
              </a:solidFill>
              <a:latin typeface="Arial" panose="020B0604020202020204" pitchFamily="34" charset="0"/>
            </a:endParaRPr>
          </a:p>
        </p:txBody>
      </p:sp>
      <p:sp>
        <p:nvSpPr>
          <p:cNvPr id="66" name="Hình chữ nhật: Góc Tròn 1034"/>
          <p:cNvSpPr/>
          <p:nvPr/>
        </p:nvSpPr>
        <p:spPr>
          <a:xfrm>
            <a:off x="4738791" y="3153669"/>
            <a:ext cx="1103209"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67"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5175" y="5269509"/>
            <a:ext cx="1780945" cy="929431"/>
          </a:xfrm>
          <a:prstGeom prst="rect">
            <a:avLst/>
          </a:prstGeom>
          <a:noFill/>
          <a:extLst>
            <a:ext uri="{909E8E84-426E-40DD-AFC4-6F175D3DCCD1}">
              <a14:hiddenFill xmlns:a14="http://schemas.microsoft.com/office/drawing/2010/main">
                <a:solidFill>
                  <a:srgbClr val="FFFFFF"/>
                </a:solidFill>
              </a14:hiddenFill>
            </a:ext>
          </a:extLst>
        </p:spPr>
      </p:pic>
      <p:sp>
        <p:nvSpPr>
          <p:cNvPr id="68" name="Hình chữ nhật 1038"/>
          <p:cNvSpPr/>
          <p:nvPr/>
        </p:nvSpPr>
        <p:spPr>
          <a:xfrm>
            <a:off x="8146758" y="6120512"/>
            <a:ext cx="2112369"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chim tu hú</a:t>
            </a:r>
            <a:endParaRPr lang="vi-VN" sz="3200">
              <a:ln w="0"/>
              <a:solidFill>
                <a:prstClr val="black"/>
              </a:solidFill>
              <a:latin typeface="Arial" panose="020B0604020202020204" pitchFamily="34" charset="0"/>
            </a:endParaRPr>
          </a:p>
        </p:txBody>
      </p:sp>
      <p:sp>
        <p:nvSpPr>
          <p:cNvPr id="69" name="Hình chữ nhật: Góc Tròn 1040"/>
          <p:cNvSpPr/>
          <p:nvPr/>
        </p:nvSpPr>
        <p:spPr>
          <a:xfrm>
            <a:off x="293308" y="3597812"/>
            <a:ext cx="468693"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0" name="Hình chữ nhật: Góc Tròn 1042"/>
          <p:cNvSpPr/>
          <p:nvPr/>
        </p:nvSpPr>
        <p:spPr>
          <a:xfrm>
            <a:off x="1498354" y="3558938"/>
            <a:ext cx="572783" cy="39790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71" name="Picture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71827" y="5086627"/>
            <a:ext cx="1571630" cy="1336623"/>
          </a:xfrm>
          <a:prstGeom prst="rect">
            <a:avLst/>
          </a:prstGeom>
          <a:noFill/>
          <a:extLst>
            <a:ext uri="{909E8E84-426E-40DD-AFC4-6F175D3DCCD1}">
              <a14:hiddenFill xmlns:a14="http://schemas.microsoft.com/office/drawing/2010/main">
                <a:solidFill>
                  <a:srgbClr val="FFFFFF"/>
                </a:solidFill>
              </a14:hiddenFill>
            </a:ext>
          </a:extLst>
        </p:spPr>
      </p:pic>
      <p:sp>
        <p:nvSpPr>
          <p:cNvPr id="72" name="Hình chữ nhật 1046"/>
          <p:cNvSpPr/>
          <p:nvPr/>
        </p:nvSpPr>
        <p:spPr>
          <a:xfrm>
            <a:off x="10640682" y="6120512"/>
            <a:ext cx="882330"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bầy</a:t>
            </a:r>
            <a:endParaRPr lang="vi-VN" sz="3200">
              <a:ln w="0"/>
              <a:solidFill>
                <a:prstClr val="black"/>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9">
                                            <p:txEl>
                                              <p:pRg st="0" end="0"/>
                                            </p:txEl>
                                          </p:spTgt>
                                        </p:tgtEl>
                                        <p:attrNameLst>
                                          <p:attrName>style.visibility</p:attrName>
                                        </p:attrNameLst>
                                      </p:cBhvr>
                                      <p:to>
                                        <p:strVal val="visible"/>
                                      </p:to>
                                    </p:set>
                                    <p:animEffect transition="in" filter="wipe(left)">
                                      <p:cBhvr>
                                        <p:cTn id="26" dur="500"/>
                                        <p:tgtEl>
                                          <p:spTgt spid="39">
                                            <p:txEl>
                                              <p:pRg st="0" end="0"/>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anim calcmode="lin" valueType="num">
                                      <p:cBhvr>
                                        <p:cTn id="31" dur="1000" fill="hold"/>
                                        <p:tgtEl>
                                          <p:spTgt spid="38"/>
                                        </p:tgtEl>
                                        <p:attrNameLst>
                                          <p:attrName>ppt_x</p:attrName>
                                        </p:attrNameLst>
                                      </p:cBhvr>
                                      <p:tavLst>
                                        <p:tav tm="0">
                                          <p:val>
                                            <p:strVal val="#ppt_x"/>
                                          </p:val>
                                        </p:tav>
                                        <p:tav tm="100000">
                                          <p:val>
                                            <p:strVal val="#ppt_x"/>
                                          </p:val>
                                        </p:tav>
                                      </p:tavLst>
                                    </p:anim>
                                    <p:anim calcmode="lin" valueType="num">
                                      <p:cBhvr>
                                        <p:cTn id="3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Effect transition="in" filter="wipe(left)">
                                      <p:cBhvr>
                                        <p:cTn id="41" dur="500"/>
                                        <p:tgtEl>
                                          <p:spTgt spid="41">
                                            <p:txEl>
                                              <p:pRg st="0" end="0"/>
                                            </p:txEl>
                                          </p:spTgt>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wipe(left)">
                                      <p:cBhvr>
                                        <p:cTn id="56" dur="500"/>
                                        <p:tgtEl>
                                          <p:spTgt spid="48">
                                            <p:txEl>
                                              <p:pRg st="0" end="0"/>
                                            </p:txEl>
                                          </p:spTgt>
                                        </p:tgtEl>
                                      </p:cBhvr>
                                    </p:animEffect>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1000"/>
                                        <p:tgtEl>
                                          <p:spTgt spid="47"/>
                                        </p:tgtEl>
                                      </p:cBhvr>
                                    </p:animEffect>
                                    <p:anim calcmode="lin" valueType="num">
                                      <p:cBhvr>
                                        <p:cTn id="61" dur="1000" fill="hold"/>
                                        <p:tgtEl>
                                          <p:spTgt spid="47"/>
                                        </p:tgtEl>
                                        <p:attrNameLst>
                                          <p:attrName>ppt_x</p:attrName>
                                        </p:attrNameLst>
                                      </p:cBhvr>
                                      <p:tavLst>
                                        <p:tav tm="0">
                                          <p:val>
                                            <p:strVal val="#ppt_x"/>
                                          </p:val>
                                        </p:tav>
                                        <p:tav tm="100000">
                                          <p:val>
                                            <p:strVal val="#ppt_x"/>
                                          </p:val>
                                        </p:tav>
                                      </p:tavLst>
                                    </p:anim>
                                    <p:anim calcmode="lin" valueType="num">
                                      <p:cBhvr>
                                        <p:cTn id="6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44">
                                            <p:txEl>
                                              <p:pRg st="0" end="0"/>
                                            </p:txEl>
                                          </p:spTgt>
                                        </p:tgtEl>
                                        <p:attrNameLst>
                                          <p:attrName>style.visibility</p:attrName>
                                        </p:attrNameLst>
                                      </p:cBhvr>
                                      <p:to>
                                        <p:strVal val="visible"/>
                                      </p:to>
                                    </p:set>
                                    <p:animEffect transition="in" filter="wipe(left)">
                                      <p:cBhvr>
                                        <p:cTn id="71" dur="500"/>
                                        <p:tgtEl>
                                          <p:spTgt spid="44">
                                            <p:txEl>
                                              <p:pRg st="0" end="0"/>
                                            </p:txEl>
                                          </p:spTgt>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1000"/>
                                        <p:tgtEl>
                                          <p:spTgt spid="45"/>
                                        </p:tgtEl>
                                      </p:cBhvr>
                                    </p:animEffect>
                                    <p:anim calcmode="lin" valueType="num">
                                      <p:cBhvr>
                                        <p:cTn id="76" dur="1000" fill="hold"/>
                                        <p:tgtEl>
                                          <p:spTgt spid="45"/>
                                        </p:tgtEl>
                                        <p:attrNameLst>
                                          <p:attrName>ppt_x</p:attrName>
                                        </p:attrNameLst>
                                      </p:cBhvr>
                                      <p:tavLst>
                                        <p:tav tm="0">
                                          <p:val>
                                            <p:strVal val="#ppt_x"/>
                                          </p:val>
                                        </p:tav>
                                        <p:tav tm="100000">
                                          <p:val>
                                            <p:strVal val="#ppt_x"/>
                                          </p:val>
                                        </p:tav>
                                      </p:tavLst>
                                    </p:anim>
                                    <p:anim calcmode="lin" valueType="num">
                                      <p:cBhvr>
                                        <p:cTn id="7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left)">
                                      <p:cBhvr>
                                        <p:cTn id="86" dur="500"/>
                                        <p:tgtEl>
                                          <p:spTgt spid="50"/>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wipe(left)">
                                      <p:cBhvr>
                                        <p:cTn id="90" dur="500"/>
                                        <p:tgtEl>
                                          <p:spTgt spid="52">
                                            <p:txEl>
                                              <p:pRg st="0" end="0"/>
                                            </p:txEl>
                                          </p:spTgt>
                                        </p:tgtEl>
                                      </p:cBhvr>
                                    </p:animEffect>
                                  </p:childTnLst>
                                </p:cTn>
                              </p:par>
                            </p:childTnLst>
                          </p:cTn>
                        </p:par>
                        <p:par>
                          <p:cTn id="91" fill="hold">
                            <p:stCondLst>
                              <p:cond delay="1500"/>
                            </p:stCondLst>
                            <p:childTnLst>
                              <p:par>
                                <p:cTn id="92" presetID="42" presetClass="entr" presetSubtype="0" fill="hold"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1000"/>
                                        <p:tgtEl>
                                          <p:spTgt spid="51"/>
                                        </p:tgtEl>
                                      </p:cBhvr>
                                    </p:animEffect>
                                    <p:anim calcmode="lin" valueType="num">
                                      <p:cBhvr>
                                        <p:cTn id="95" dur="1000" fill="hold"/>
                                        <p:tgtEl>
                                          <p:spTgt spid="51"/>
                                        </p:tgtEl>
                                        <p:attrNameLst>
                                          <p:attrName>ppt_x</p:attrName>
                                        </p:attrNameLst>
                                      </p:cBhvr>
                                      <p:tavLst>
                                        <p:tav tm="0">
                                          <p:val>
                                            <p:strVal val="#ppt_x"/>
                                          </p:val>
                                        </p:tav>
                                        <p:tav tm="100000">
                                          <p:val>
                                            <p:strVal val="#ppt_x"/>
                                          </p:val>
                                        </p:tav>
                                      </p:tavLst>
                                    </p:anim>
                                    <p:anim calcmode="lin" valueType="num">
                                      <p:cBhvr>
                                        <p:cTn id="9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wipe(left)">
                                      <p:cBhvr>
                                        <p:cTn id="101" dur="500"/>
                                        <p:tgtEl>
                                          <p:spTgt spid="53"/>
                                        </p:tgtEl>
                                      </p:cBhvr>
                                    </p:animEffect>
                                  </p:childTnLst>
                                </p:cTn>
                              </p:par>
                            </p:childTnLst>
                          </p:cTn>
                        </p:par>
                        <p:par>
                          <p:cTn id="102" fill="hold">
                            <p:stCondLst>
                              <p:cond delay="500"/>
                            </p:stCondLst>
                            <p:childTnLst>
                              <p:par>
                                <p:cTn id="103" presetID="22" presetClass="entr" presetSubtype="8" fill="hold" nodeType="afterEffect">
                                  <p:stCondLst>
                                    <p:cond delay="0"/>
                                  </p:stCondLst>
                                  <p:childTnLst>
                                    <p:set>
                                      <p:cBhvr>
                                        <p:cTn id="104" dur="1" fill="hold">
                                          <p:stCondLst>
                                            <p:cond delay="0"/>
                                          </p:stCondLst>
                                        </p:cTn>
                                        <p:tgtEl>
                                          <p:spTgt spid="55">
                                            <p:txEl>
                                              <p:pRg st="0" end="0"/>
                                            </p:txEl>
                                          </p:spTgt>
                                        </p:tgtEl>
                                        <p:attrNameLst>
                                          <p:attrName>style.visibility</p:attrName>
                                        </p:attrNameLst>
                                      </p:cBhvr>
                                      <p:to>
                                        <p:strVal val="visible"/>
                                      </p:to>
                                    </p:set>
                                    <p:animEffect transition="in" filter="wipe(left)">
                                      <p:cBhvr>
                                        <p:cTn id="105" dur="500"/>
                                        <p:tgtEl>
                                          <p:spTgt spid="55">
                                            <p:txEl>
                                              <p:pRg st="0" end="0"/>
                                            </p:txEl>
                                          </p:spTgt>
                                        </p:tgtEl>
                                      </p:cBhvr>
                                    </p:animEffect>
                                  </p:childTnLst>
                                </p:cTn>
                              </p:par>
                            </p:childTnLst>
                          </p:cTn>
                        </p:par>
                        <p:par>
                          <p:cTn id="106" fill="hold">
                            <p:stCondLst>
                              <p:cond delay="1000"/>
                            </p:stCondLst>
                            <p:childTnLst>
                              <p:par>
                                <p:cTn id="107" presetID="42" presetClass="entr" presetSubtype="0" fill="hold" nodeType="after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1000"/>
                                        <p:tgtEl>
                                          <p:spTgt spid="54"/>
                                        </p:tgtEl>
                                      </p:cBhvr>
                                    </p:animEffect>
                                    <p:anim calcmode="lin" valueType="num">
                                      <p:cBhvr>
                                        <p:cTn id="110" dur="1000" fill="hold"/>
                                        <p:tgtEl>
                                          <p:spTgt spid="54"/>
                                        </p:tgtEl>
                                        <p:attrNameLst>
                                          <p:attrName>ppt_x</p:attrName>
                                        </p:attrNameLst>
                                      </p:cBhvr>
                                      <p:tavLst>
                                        <p:tav tm="0">
                                          <p:val>
                                            <p:strVal val="#ppt_x"/>
                                          </p:val>
                                        </p:tav>
                                        <p:tav tm="100000">
                                          <p:val>
                                            <p:strVal val="#ppt_x"/>
                                          </p:val>
                                        </p:tav>
                                      </p:tavLst>
                                    </p:anim>
                                    <p:anim calcmode="lin" valueType="num">
                                      <p:cBhvr>
                                        <p:cTn id="11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wipe(left)">
                                      <p:cBhvr>
                                        <p:cTn id="120" dur="500"/>
                                        <p:tgtEl>
                                          <p:spTgt spid="57"/>
                                        </p:tgtEl>
                                      </p:cBhvr>
                                    </p:animEffect>
                                  </p:childTnLst>
                                </p:cTn>
                              </p:par>
                            </p:childTnLst>
                          </p:cTn>
                        </p:par>
                        <p:par>
                          <p:cTn id="121" fill="hold">
                            <p:stCondLst>
                              <p:cond delay="1000"/>
                            </p:stCondLst>
                            <p:childTnLst>
                              <p:par>
                                <p:cTn id="122" presetID="22" presetClass="entr" presetSubtype="8" fill="hold" nodeType="afterEffect">
                                  <p:stCondLst>
                                    <p:cond delay="0"/>
                                  </p:stCondLst>
                                  <p:childTnLst>
                                    <p:set>
                                      <p:cBhvr>
                                        <p:cTn id="123" dur="1" fill="hold">
                                          <p:stCondLst>
                                            <p:cond delay="0"/>
                                          </p:stCondLst>
                                        </p:cTn>
                                        <p:tgtEl>
                                          <p:spTgt spid="59">
                                            <p:txEl>
                                              <p:pRg st="0" end="0"/>
                                            </p:txEl>
                                          </p:spTgt>
                                        </p:tgtEl>
                                        <p:attrNameLst>
                                          <p:attrName>style.visibility</p:attrName>
                                        </p:attrNameLst>
                                      </p:cBhvr>
                                      <p:to>
                                        <p:strVal val="visible"/>
                                      </p:to>
                                    </p:set>
                                    <p:animEffect transition="in" filter="wipe(left)">
                                      <p:cBhvr>
                                        <p:cTn id="124" dur="500"/>
                                        <p:tgtEl>
                                          <p:spTgt spid="59">
                                            <p:txEl>
                                              <p:pRg st="0" end="0"/>
                                            </p:txEl>
                                          </p:spTgt>
                                        </p:tgtEl>
                                      </p:cBhvr>
                                    </p:animEffect>
                                  </p:childTnLst>
                                </p:cTn>
                              </p:par>
                            </p:childTnLst>
                          </p:cTn>
                        </p:par>
                        <p:par>
                          <p:cTn id="125" fill="hold">
                            <p:stCondLst>
                              <p:cond delay="1500"/>
                            </p:stCondLst>
                            <p:childTnLst>
                              <p:par>
                                <p:cTn id="126" presetID="42" presetClass="entr" presetSubtype="0" fill="hold" nodeType="after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1000"/>
                                        <p:tgtEl>
                                          <p:spTgt spid="58"/>
                                        </p:tgtEl>
                                      </p:cBhvr>
                                    </p:animEffect>
                                    <p:anim calcmode="lin" valueType="num">
                                      <p:cBhvr>
                                        <p:cTn id="129" dur="1000" fill="hold"/>
                                        <p:tgtEl>
                                          <p:spTgt spid="58"/>
                                        </p:tgtEl>
                                        <p:attrNameLst>
                                          <p:attrName>ppt_x</p:attrName>
                                        </p:attrNameLst>
                                      </p:cBhvr>
                                      <p:tavLst>
                                        <p:tav tm="0">
                                          <p:val>
                                            <p:strVal val="#ppt_x"/>
                                          </p:val>
                                        </p:tav>
                                        <p:tav tm="100000">
                                          <p:val>
                                            <p:strVal val="#ppt_x"/>
                                          </p:val>
                                        </p:tav>
                                      </p:tavLst>
                                    </p:anim>
                                    <p:anim calcmode="lin" valueType="num">
                                      <p:cBhvr>
                                        <p:cTn id="13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animEffect transition="in" filter="wipe(left)">
                                      <p:cBhvr>
                                        <p:cTn id="135" dur="500"/>
                                        <p:tgtEl>
                                          <p:spTgt spid="62"/>
                                        </p:tgtEl>
                                      </p:cBhvr>
                                    </p:animEffect>
                                  </p:childTnLst>
                                </p:cTn>
                              </p:par>
                            </p:childTnLst>
                          </p:cTn>
                        </p:par>
                        <p:par>
                          <p:cTn id="136" fill="hold">
                            <p:stCondLst>
                              <p:cond delay="500"/>
                            </p:stCondLst>
                            <p:childTnLst>
                              <p:par>
                                <p:cTn id="137" presetID="22" presetClass="entr" presetSubtype="8" fill="hold" nodeType="afterEffect">
                                  <p:stCondLst>
                                    <p:cond delay="0"/>
                                  </p:stCondLst>
                                  <p:childTnLst>
                                    <p:set>
                                      <p:cBhvr>
                                        <p:cTn id="138" dur="1" fill="hold">
                                          <p:stCondLst>
                                            <p:cond delay="0"/>
                                          </p:stCondLst>
                                        </p:cTn>
                                        <p:tgtEl>
                                          <p:spTgt spid="61">
                                            <p:txEl>
                                              <p:pRg st="0" end="0"/>
                                            </p:txEl>
                                          </p:spTgt>
                                        </p:tgtEl>
                                        <p:attrNameLst>
                                          <p:attrName>style.visibility</p:attrName>
                                        </p:attrNameLst>
                                      </p:cBhvr>
                                      <p:to>
                                        <p:strVal val="visible"/>
                                      </p:to>
                                    </p:set>
                                    <p:animEffect transition="in" filter="wipe(left)">
                                      <p:cBhvr>
                                        <p:cTn id="139" dur="500"/>
                                        <p:tgtEl>
                                          <p:spTgt spid="61">
                                            <p:txEl>
                                              <p:pRg st="0" end="0"/>
                                            </p:txEl>
                                          </p:spTgt>
                                        </p:tgtEl>
                                      </p:cBhvr>
                                    </p:animEffect>
                                  </p:childTnLst>
                                </p:cTn>
                              </p:par>
                            </p:childTnLst>
                          </p:cTn>
                        </p:par>
                        <p:par>
                          <p:cTn id="140" fill="hold">
                            <p:stCondLst>
                              <p:cond delay="1000"/>
                            </p:stCondLst>
                            <p:childTnLst>
                              <p:par>
                                <p:cTn id="141" presetID="42" presetClass="entr" presetSubtype="0" fill="hold" nodeType="after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1000"/>
                                        <p:tgtEl>
                                          <p:spTgt spid="60"/>
                                        </p:tgtEl>
                                      </p:cBhvr>
                                    </p:animEffect>
                                    <p:anim calcmode="lin" valueType="num">
                                      <p:cBhvr>
                                        <p:cTn id="144" dur="1000" fill="hold"/>
                                        <p:tgtEl>
                                          <p:spTgt spid="60"/>
                                        </p:tgtEl>
                                        <p:attrNameLst>
                                          <p:attrName>ppt_x</p:attrName>
                                        </p:attrNameLst>
                                      </p:cBhvr>
                                      <p:tavLst>
                                        <p:tav tm="0">
                                          <p:val>
                                            <p:strVal val="#ppt_x"/>
                                          </p:val>
                                        </p:tav>
                                        <p:tav tm="100000">
                                          <p:val>
                                            <p:strVal val="#ppt_x"/>
                                          </p:val>
                                        </p:tav>
                                      </p:tavLst>
                                    </p:anim>
                                    <p:anim calcmode="lin" valueType="num">
                                      <p:cBhvr>
                                        <p:cTn id="14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63"/>
                                        </p:tgtEl>
                                        <p:attrNameLst>
                                          <p:attrName>style.visibility</p:attrName>
                                        </p:attrNameLst>
                                      </p:cBhvr>
                                      <p:to>
                                        <p:strVal val="visible"/>
                                      </p:to>
                                    </p:set>
                                    <p:animEffect transition="in" filter="wipe(left)">
                                      <p:cBhvr>
                                        <p:cTn id="150" dur="500"/>
                                        <p:tgtEl>
                                          <p:spTgt spid="63"/>
                                        </p:tgtEl>
                                      </p:cBhvr>
                                    </p:animEffect>
                                  </p:childTnLst>
                                </p:cTn>
                              </p:par>
                            </p:childTnLst>
                          </p:cTn>
                        </p:par>
                        <p:par>
                          <p:cTn id="151" fill="hold">
                            <p:stCondLst>
                              <p:cond delay="500"/>
                            </p:stCondLst>
                            <p:childTnLst>
                              <p:par>
                                <p:cTn id="152" presetID="22" presetClass="entr" presetSubtype="8" fill="hold" nodeType="afterEffect">
                                  <p:stCondLst>
                                    <p:cond delay="0"/>
                                  </p:stCondLst>
                                  <p:childTnLst>
                                    <p:set>
                                      <p:cBhvr>
                                        <p:cTn id="153" dur="1" fill="hold">
                                          <p:stCondLst>
                                            <p:cond delay="0"/>
                                          </p:stCondLst>
                                        </p:cTn>
                                        <p:tgtEl>
                                          <p:spTgt spid="65">
                                            <p:txEl>
                                              <p:pRg st="0" end="0"/>
                                            </p:txEl>
                                          </p:spTgt>
                                        </p:tgtEl>
                                        <p:attrNameLst>
                                          <p:attrName>style.visibility</p:attrName>
                                        </p:attrNameLst>
                                      </p:cBhvr>
                                      <p:to>
                                        <p:strVal val="visible"/>
                                      </p:to>
                                    </p:set>
                                    <p:animEffect transition="in" filter="wipe(left)">
                                      <p:cBhvr>
                                        <p:cTn id="154" dur="500"/>
                                        <p:tgtEl>
                                          <p:spTgt spid="65">
                                            <p:txEl>
                                              <p:pRg st="0" end="0"/>
                                            </p:txEl>
                                          </p:spTgt>
                                        </p:tgtEl>
                                      </p:cBhvr>
                                    </p:animEffect>
                                  </p:childTnLst>
                                </p:cTn>
                              </p:par>
                            </p:childTnLst>
                          </p:cTn>
                        </p:par>
                        <p:par>
                          <p:cTn id="155" fill="hold">
                            <p:stCondLst>
                              <p:cond delay="1000"/>
                            </p:stCondLst>
                            <p:childTnLst>
                              <p:par>
                                <p:cTn id="156" presetID="42" presetClass="entr" presetSubtype="0" fill="hold" nodeType="afterEffect">
                                  <p:stCondLst>
                                    <p:cond delay="0"/>
                                  </p:stCondLst>
                                  <p:childTnLst>
                                    <p:set>
                                      <p:cBhvr>
                                        <p:cTn id="157" dur="1" fill="hold">
                                          <p:stCondLst>
                                            <p:cond delay="0"/>
                                          </p:stCondLst>
                                        </p:cTn>
                                        <p:tgtEl>
                                          <p:spTgt spid="64"/>
                                        </p:tgtEl>
                                        <p:attrNameLst>
                                          <p:attrName>style.visibility</p:attrName>
                                        </p:attrNameLst>
                                      </p:cBhvr>
                                      <p:to>
                                        <p:strVal val="visible"/>
                                      </p:to>
                                    </p:set>
                                    <p:animEffect transition="in" filter="fade">
                                      <p:cBhvr>
                                        <p:cTn id="158" dur="1000"/>
                                        <p:tgtEl>
                                          <p:spTgt spid="64"/>
                                        </p:tgtEl>
                                      </p:cBhvr>
                                    </p:animEffect>
                                    <p:anim calcmode="lin" valueType="num">
                                      <p:cBhvr>
                                        <p:cTn id="159" dur="1000" fill="hold"/>
                                        <p:tgtEl>
                                          <p:spTgt spid="64"/>
                                        </p:tgtEl>
                                        <p:attrNameLst>
                                          <p:attrName>ppt_x</p:attrName>
                                        </p:attrNameLst>
                                      </p:cBhvr>
                                      <p:tavLst>
                                        <p:tav tm="0">
                                          <p:val>
                                            <p:strVal val="#ppt_x"/>
                                          </p:val>
                                        </p:tav>
                                        <p:tav tm="100000">
                                          <p:val>
                                            <p:strVal val="#ppt_x"/>
                                          </p:val>
                                        </p:tav>
                                      </p:tavLst>
                                    </p:anim>
                                    <p:anim calcmode="lin" valueType="num">
                                      <p:cBhvr>
                                        <p:cTn id="16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animEffect transition="in" filter="wipe(left)">
                                      <p:cBhvr>
                                        <p:cTn id="165" dur="500"/>
                                        <p:tgtEl>
                                          <p:spTgt spid="66"/>
                                        </p:tgtEl>
                                      </p:cBhvr>
                                    </p:animEffect>
                                  </p:childTnLst>
                                </p:cTn>
                              </p:par>
                            </p:childTnLst>
                          </p:cTn>
                        </p:par>
                        <p:par>
                          <p:cTn id="166" fill="hold">
                            <p:stCondLst>
                              <p:cond delay="500"/>
                            </p:stCondLst>
                            <p:childTnLst>
                              <p:par>
                                <p:cTn id="167" presetID="22" presetClass="entr" presetSubtype="8" fill="hold" grpId="0" nodeType="after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wipe(left)">
                                      <p:cBhvr>
                                        <p:cTn id="169" dur="500"/>
                                        <p:tgtEl>
                                          <p:spTgt spid="69"/>
                                        </p:tgtEl>
                                      </p:cBhvr>
                                    </p:animEffect>
                                  </p:childTnLst>
                                </p:cTn>
                              </p:par>
                            </p:childTnLst>
                          </p:cTn>
                        </p:par>
                        <p:par>
                          <p:cTn id="170" fill="hold">
                            <p:stCondLst>
                              <p:cond delay="1000"/>
                            </p:stCondLst>
                            <p:childTnLst>
                              <p:par>
                                <p:cTn id="171" presetID="22" presetClass="entr" presetSubtype="8" fill="hold" nodeType="afterEffect">
                                  <p:stCondLst>
                                    <p:cond delay="0"/>
                                  </p:stCondLst>
                                  <p:childTnLst>
                                    <p:set>
                                      <p:cBhvr>
                                        <p:cTn id="172" dur="1" fill="hold">
                                          <p:stCondLst>
                                            <p:cond delay="0"/>
                                          </p:stCondLst>
                                        </p:cTn>
                                        <p:tgtEl>
                                          <p:spTgt spid="68">
                                            <p:txEl>
                                              <p:pRg st="0" end="0"/>
                                            </p:txEl>
                                          </p:spTgt>
                                        </p:tgtEl>
                                        <p:attrNameLst>
                                          <p:attrName>style.visibility</p:attrName>
                                        </p:attrNameLst>
                                      </p:cBhvr>
                                      <p:to>
                                        <p:strVal val="visible"/>
                                      </p:to>
                                    </p:set>
                                    <p:animEffect transition="in" filter="wipe(left)">
                                      <p:cBhvr>
                                        <p:cTn id="173" dur="500"/>
                                        <p:tgtEl>
                                          <p:spTgt spid="68">
                                            <p:txEl>
                                              <p:pRg st="0" end="0"/>
                                            </p:txEl>
                                          </p:spTgt>
                                        </p:tgtEl>
                                      </p:cBhvr>
                                    </p:animEffect>
                                  </p:childTnLst>
                                </p:cTn>
                              </p:par>
                            </p:childTnLst>
                          </p:cTn>
                        </p:par>
                        <p:par>
                          <p:cTn id="174" fill="hold">
                            <p:stCondLst>
                              <p:cond delay="1500"/>
                            </p:stCondLst>
                            <p:childTnLst>
                              <p:par>
                                <p:cTn id="175" presetID="42" presetClass="entr" presetSubtype="0" fill="hold" nodeType="afterEffect">
                                  <p:stCondLst>
                                    <p:cond delay="0"/>
                                  </p:stCondLst>
                                  <p:childTnLst>
                                    <p:set>
                                      <p:cBhvr>
                                        <p:cTn id="176" dur="1" fill="hold">
                                          <p:stCondLst>
                                            <p:cond delay="0"/>
                                          </p:stCondLst>
                                        </p:cTn>
                                        <p:tgtEl>
                                          <p:spTgt spid="67"/>
                                        </p:tgtEl>
                                        <p:attrNameLst>
                                          <p:attrName>style.visibility</p:attrName>
                                        </p:attrNameLst>
                                      </p:cBhvr>
                                      <p:to>
                                        <p:strVal val="visible"/>
                                      </p:to>
                                    </p:set>
                                    <p:animEffect transition="in" filter="fade">
                                      <p:cBhvr>
                                        <p:cTn id="177" dur="1000"/>
                                        <p:tgtEl>
                                          <p:spTgt spid="67"/>
                                        </p:tgtEl>
                                      </p:cBhvr>
                                    </p:animEffect>
                                    <p:anim calcmode="lin" valueType="num">
                                      <p:cBhvr>
                                        <p:cTn id="178" dur="1000" fill="hold"/>
                                        <p:tgtEl>
                                          <p:spTgt spid="67"/>
                                        </p:tgtEl>
                                        <p:attrNameLst>
                                          <p:attrName>ppt_x</p:attrName>
                                        </p:attrNameLst>
                                      </p:cBhvr>
                                      <p:tavLst>
                                        <p:tav tm="0">
                                          <p:val>
                                            <p:strVal val="#ppt_x"/>
                                          </p:val>
                                        </p:tav>
                                        <p:tav tm="100000">
                                          <p:val>
                                            <p:strVal val="#ppt_x"/>
                                          </p:val>
                                        </p:tav>
                                      </p:tavLst>
                                    </p:anim>
                                    <p:anim calcmode="lin" valueType="num">
                                      <p:cBhvr>
                                        <p:cTn id="17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70"/>
                                        </p:tgtEl>
                                        <p:attrNameLst>
                                          <p:attrName>style.visibility</p:attrName>
                                        </p:attrNameLst>
                                      </p:cBhvr>
                                      <p:to>
                                        <p:strVal val="visible"/>
                                      </p:to>
                                    </p:set>
                                    <p:animEffect transition="in" filter="wipe(left)">
                                      <p:cBhvr>
                                        <p:cTn id="184" dur="500"/>
                                        <p:tgtEl>
                                          <p:spTgt spid="70"/>
                                        </p:tgtEl>
                                      </p:cBhvr>
                                    </p:animEffect>
                                  </p:childTnLst>
                                </p:cTn>
                              </p:par>
                            </p:childTnLst>
                          </p:cTn>
                        </p:par>
                        <p:par>
                          <p:cTn id="185" fill="hold">
                            <p:stCondLst>
                              <p:cond delay="500"/>
                            </p:stCondLst>
                            <p:childTnLst>
                              <p:par>
                                <p:cTn id="186" presetID="22" presetClass="entr" presetSubtype="8" fill="hold" nodeType="afterEffect">
                                  <p:stCondLst>
                                    <p:cond delay="0"/>
                                  </p:stCondLst>
                                  <p:childTnLst>
                                    <p:set>
                                      <p:cBhvr>
                                        <p:cTn id="187" dur="1" fill="hold">
                                          <p:stCondLst>
                                            <p:cond delay="0"/>
                                          </p:stCondLst>
                                        </p:cTn>
                                        <p:tgtEl>
                                          <p:spTgt spid="72">
                                            <p:txEl>
                                              <p:pRg st="0" end="0"/>
                                            </p:txEl>
                                          </p:spTgt>
                                        </p:tgtEl>
                                        <p:attrNameLst>
                                          <p:attrName>style.visibility</p:attrName>
                                        </p:attrNameLst>
                                      </p:cBhvr>
                                      <p:to>
                                        <p:strVal val="visible"/>
                                      </p:to>
                                    </p:set>
                                    <p:animEffect transition="in" filter="wipe(left)">
                                      <p:cBhvr>
                                        <p:cTn id="188" dur="500"/>
                                        <p:tgtEl>
                                          <p:spTgt spid="72">
                                            <p:txEl>
                                              <p:pRg st="0" end="0"/>
                                            </p:txEl>
                                          </p:spTgt>
                                        </p:tgtEl>
                                      </p:cBhvr>
                                    </p:animEffect>
                                  </p:childTnLst>
                                </p:cTn>
                              </p:par>
                            </p:childTnLst>
                          </p:cTn>
                        </p:par>
                        <p:par>
                          <p:cTn id="189" fill="hold">
                            <p:stCondLst>
                              <p:cond delay="1000"/>
                            </p:stCondLst>
                            <p:childTnLst>
                              <p:par>
                                <p:cTn id="190" presetID="42" presetClass="entr" presetSubtype="0" fill="hold" nodeType="afterEffect">
                                  <p:stCondLst>
                                    <p:cond delay="0"/>
                                  </p:stCondLst>
                                  <p:childTnLst>
                                    <p:set>
                                      <p:cBhvr>
                                        <p:cTn id="191" dur="1" fill="hold">
                                          <p:stCondLst>
                                            <p:cond delay="0"/>
                                          </p:stCondLst>
                                        </p:cTn>
                                        <p:tgtEl>
                                          <p:spTgt spid="71"/>
                                        </p:tgtEl>
                                        <p:attrNameLst>
                                          <p:attrName>style.visibility</p:attrName>
                                        </p:attrNameLst>
                                      </p:cBhvr>
                                      <p:to>
                                        <p:strVal val="visible"/>
                                      </p:to>
                                    </p:set>
                                    <p:animEffect transition="in" filter="fade">
                                      <p:cBhvr>
                                        <p:cTn id="192" dur="1000"/>
                                        <p:tgtEl>
                                          <p:spTgt spid="71"/>
                                        </p:tgtEl>
                                      </p:cBhvr>
                                    </p:animEffect>
                                    <p:anim calcmode="lin" valueType="num">
                                      <p:cBhvr>
                                        <p:cTn id="193" dur="1000" fill="hold"/>
                                        <p:tgtEl>
                                          <p:spTgt spid="71"/>
                                        </p:tgtEl>
                                        <p:attrNameLst>
                                          <p:attrName>ppt_x</p:attrName>
                                        </p:attrNameLst>
                                      </p:cBhvr>
                                      <p:tavLst>
                                        <p:tav tm="0">
                                          <p:val>
                                            <p:strVal val="#ppt_x"/>
                                          </p:val>
                                        </p:tav>
                                        <p:tav tm="100000">
                                          <p:val>
                                            <p:strVal val="#ppt_x"/>
                                          </p:val>
                                        </p:tav>
                                      </p:tavLst>
                                    </p:anim>
                                    <p:anim calcmode="lin" valueType="num">
                                      <p:cBhvr>
                                        <p:cTn id="19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2" grpId="0" animBg="1"/>
      <p:bldP spid="43" grpId="0" animBg="1"/>
      <p:bldP spid="46" grpId="0" animBg="1"/>
      <p:bldP spid="49" grpId="0" animBg="1"/>
      <p:bldP spid="50" grpId="0" animBg="1"/>
      <p:bldP spid="53" grpId="0" animBg="1"/>
      <p:bldP spid="56" grpId="0" animBg="1"/>
      <p:bldP spid="57" grpId="0" animBg="1"/>
      <p:bldP spid="62" grpId="0" animBg="1"/>
      <p:bldP spid="63" grpId="0" animBg="1"/>
      <p:bldP spid="66"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50573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 name="TextBox 5"/>
          <p:cNvSpPr txBox="1"/>
          <p:nvPr/>
        </p:nvSpPr>
        <p:spPr>
          <a:xfrm>
            <a:off x="203200" y="273943"/>
            <a:ext cx="2235835" cy="2456557"/>
          </a:xfrm>
          <a:prstGeom prst="rect">
            <a:avLst/>
          </a:prstGeom>
        </p:spPr>
        <p:txBody>
          <a:bodyPr lIns="33867" tIns="33867" rIns="33867" bIns="33867" rtlCol="0" anchor="ctr"/>
          <a:lstStyle/>
          <a:p>
            <a:pPr algn="ctr" defTabSz="609600">
              <a:lnSpc>
                <a:spcPts val="2080"/>
              </a:lnSpc>
            </a:pPr>
            <a:endParaRPr sz="1200">
              <a:solidFill>
                <a:prstClr val="black"/>
              </a:solidFill>
              <a:latin typeface="Calibri" panose="020F0502020204030204"/>
            </a:endParaRPr>
          </a:p>
        </p:txBody>
      </p:sp>
      <p:sp>
        <p:nvSpPr>
          <p:cNvPr id="76"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7"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2. Tìm 5 – 7 danh từ có trong đoạn văn sau.</a:t>
            </a:r>
            <a:endParaRPr lang="vi-VN" sz="3200" b="1">
              <a:ln w="0"/>
              <a:solidFill>
                <a:srgbClr val="C00000"/>
              </a:solidFill>
              <a:latin typeface="Arial" panose="020B0604020202020204" pitchFamily="34" charset="0"/>
            </a:endParaRPr>
          </a:p>
        </p:txBody>
      </p:sp>
      <p:sp>
        <p:nvSpPr>
          <p:cNvPr id="78" name="Hình chữ nhật 8"/>
          <p:cNvSpPr/>
          <p:nvPr/>
        </p:nvSpPr>
        <p:spPr>
          <a:xfrm>
            <a:off x="246315" y="1465184"/>
            <a:ext cx="5672183" cy="4164330"/>
          </a:xfrm>
          <a:prstGeom prst="rect">
            <a:avLst/>
          </a:prstGeom>
          <a:noFill/>
        </p:spPr>
        <p:txBody>
          <a:bodyPr wrap="square" lIns="60960" tIns="30480" rIns="60960" bIns="30480">
            <a:spAutoFit/>
          </a:bodyPr>
          <a:lstStyle/>
          <a:p>
            <a:pPr indent="479425" algn="just" defTabSz="609600"/>
            <a:r>
              <a:rPr lang="vi-VN" sz="2665">
                <a:ln w="0"/>
                <a:solidFill>
                  <a:prstClr val="black"/>
                </a:solidFill>
                <a:latin typeface="Arial" panose="020B0604020202020204" pitchFamily="34" charset="0"/>
              </a:rPr>
              <a:t>Cánh đồng thênh thang gió nắng. Cái xóm nhỏ ngó ra con k</a:t>
            </a:r>
            <a:r>
              <a:rPr lang="en-US" altLang="vi-VN" sz="2665">
                <a:ln w="0"/>
                <a:solidFill>
                  <a:prstClr val="black"/>
                </a:solidFill>
                <a:latin typeface="Arial" panose="020B0604020202020204" pitchFamily="34" charset="0"/>
              </a:rPr>
              <a:t>ê</a:t>
            </a:r>
            <a:r>
              <a:rPr lang="vi-VN" sz="2665">
                <a:ln w="0"/>
                <a:solidFill>
                  <a:prstClr val="black"/>
                </a:solidFill>
                <a:latin typeface="Arial" panose="020B0604020202020204" pitchFamily="34" charset="0"/>
              </a:rPr>
              <a:t>nh. Không gian sống động đến nỗi có thể cảm nhận được mùi hương của bông súng nở trong đìa, tiếng con chim tu hú gọi bầy tao tác, cá quẫy dưới váng bèo. Trên bờ vườn, dưới ao, mấy bầy gà, bầy vịt ta thong dong bới tìm mồi trong rào sậy. </a:t>
            </a:r>
            <a:endParaRPr lang="vi-VN" sz="2665">
              <a:ln w="0"/>
              <a:solidFill>
                <a:prstClr val="black"/>
              </a:solidFill>
              <a:latin typeface="Arial" panose="020B0604020202020204" pitchFamily="34" charset="0"/>
            </a:endParaRPr>
          </a:p>
          <a:p>
            <a:pPr indent="479425" algn="r" defTabSz="609600"/>
            <a:r>
              <a:rPr lang="vi-VN" sz="2665" i="1">
                <a:ln w="0"/>
                <a:solidFill>
                  <a:prstClr val="black"/>
                </a:solidFill>
                <a:latin typeface="Arial" panose="020B0604020202020204" pitchFamily="34" charset="0"/>
              </a:rPr>
              <a:t>Theo</a:t>
            </a:r>
            <a:r>
              <a:rPr lang="vi-VN" sz="2665">
                <a:ln w="0"/>
                <a:solidFill>
                  <a:prstClr val="black"/>
                </a:solidFill>
                <a:latin typeface="Arial" panose="020B0604020202020204" pitchFamily="34" charset="0"/>
              </a:rPr>
              <a:t> Nguyễn Ngọc Tư</a:t>
            </a:r>
            <a:endParaRPr lang="vi-VN" sz="2665">
              <a:ln w="0"/>
              <a:solidFill>
                <a:prstClr val="black"/>
              </a:solidFill>
              <a:latin typeface="Arial" panose="020B0604020202020204" pitchFamily="34" charset="0"/>
            </a:endParaRPr>
          </a:p>
        </p:txBody>
      </p:sp>
      <p:sp>
        <p:nvSpPr>
          <p:cNvPr id="79" name="Hình chữ nhật 9"/>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1" name="Hình chữ nhật: Góc Tròn 13"/>
          <p:cNvSpPr/>
          <p:nvPr/>
        </p:nvSpPr>
        <p:spPr>
          <a:xfrm>
            <a:off x="762000" y="1459190"/>
            <a:ext cx="167703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2" name="Hình chữ nhật: Góc Tròn 30"/>
          <p:cNvSpPr/>
          <p:nvPr/>
        </p:nvSpPr>
        <p:spPr>
          <a:xfrm>
            <a:off x="4419600" y="1459190"/>
            <a:ext cx="520631"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3" name="Hình chữ nhật: Góc Tròn 49"/>
          <p:cNvSpPr/>
          <p:nvPr/>
        </p:nvSpPr>
        <p:spPr>
          <a:xfrm>
            <a:off x="4977121" y="1459190"/>
            <a:ext cx="799858"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4" name="Hình chữ nhật: Góc Tròn 50"/>
          <p:cNvSpPr/>
          <p:nvPr/>
        </p:nvSpPr>
        <p:spPr>
          <a:xfrm>
            <a:off x="4032653" y="1924547"/>
            <a:ext cx="653612"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5" name="Hình chữ nhật: Góc Tròn 52"/>
          <p:cNvSpPr/>
          <p:nvPr/>
        </p:nvSpPr>
        <p:spPr>
          <a:xfrm>
            <a:off x="863600" y="1931670"/>
            <a:ext cx="94869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6" name="Hình chữ nhật: Góc Tròn 54"/>
          <p:cNvSpPr/>
          <p:nvPr/>
        </p:nvSpPr>
        <p:spPr>
          <a:xfrm>
            <a:off x="4848984" y="1924547"/>
            <a:ext cx="1024191"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7" name="Hình chữ nhật: Góc Tròn 55"/>
          <p:cNvSpPr/>
          <p:nvPr/>
        </p:nvSpPr>
        <p:spPr>
          <a:xfrm>
            <a:off x="293370" y="2376170"/>
            <a:ext cx="1810385" cy="398145"/>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8" name="Hình chữ nhật: Góc Tròn 57"/>
          <p:cNvSpPr/>
          <p:nvPr/>
        </p:nvSpPr>
        <p:spPr>
          <a:xfrm>
            <a:off x="3368675" y="2715260"/>
            <a:ext cx="171132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0" name="Hình chữ nhật: Góc Tròn 1023"/>
          <p:cNvSpPr/>
          <p:nvPr/>
        </p:nvSpPr>
        <p:spPr>
          <a:xfrm>
            <a:off x="301625" y="3153410"/>
            <a:ext cx="173037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2" name="Hình chữ nhật: Góc Tròn 1030"/>
          <p:cNvSpPr/>
          <p:nvPr/>
        </p:nvSpPr>
        <p:spPr>
          <a:xfrm>
            <a:off x="3561807" y="322859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3" name="Hình chữ nhật: Góc Tròn 1034"/>
          <p:cNvSpPr/>
          <p:nvPr/>
        </p:nvSpPr>
        <p:spPr>
          <a:xfrm>
            <a:off x="4419600" y="3153410"/>
            <a:ext cx="149860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4" name="Hình chữ nhật: Góc Tròn 1040"/>
          <p:cNvSpPr/>
          <p:nvPr/>
        </p:nvSpPr>
        <p:spPr>
          <a:xfrm>
            <a:off x="293370" y="3597910"/>
            <a:ext cx="1738630" cy="398145"/>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5" name="Hình chữ nhật: Góc Tròn 1042"/>
          <p:cNvSpPr/>
          <p:nvPr/>
        </p:nvSpPr>
        <p:spPr>
          <a:xfrm>
            <a:off x="4507375" y="3540245"/>
            <a:ext cx="572783"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6" name="Hình chữ nhật 1044"/>
          <p:cNvSpPr/>
          <p:nvPr/>
        </p:nvSpPr>
        <p:spPr>
          <a:xfrm>
            <a:off x="7569140" y="1317623"/>
            <a:ext cx="642678"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cá</a:t>
            </a:r>
            <a:endParaRPr lang="vi-VN" sz="3200">
              <a:ln w="0"/>
              <a:solidFill>
                <a:prstClr val="black"/>
              </a:solidFill>
              <a:latin typeface="Arial" panose="020B0604020202020204" pitchFamily="34" charset="0"/>
            </a:endParaRPr>
          </a:p>
        </p:txBody>
      </p:sp>
      <p:sp>
        <p:nvSpPr>
          <p:cNvPr id="97" name="Hình chữ nhật: Góc Tròn 5"/>
          <p:cNvSpPr/>
          <p:nvPr/>
        </p:nvSpPr>
        <p:spPr>
          <a:xfrm>
            <a:off x="2633776" y="3540027"/>
            <a:ext cx="572783"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98" name="Hình chữ nhật: Góc Tròn 11"/>
          <p:cNvSpPr/>
          <p:nvPr/>
        </p:nvSpPr>
        <p:spPr>
          <a:xfrm>
            <a:off x="863600" y="4342130"/>
            <a:ext cx="2042160" cy="457200"/>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99" name="Picture 2" descr="Bèo tấm (bèo cám) | Cây cảnh - Hoa cảnh - Bonsai - Hòn non bộ - Sân vườn  tiểu cảnh - Blog Cây cảnh .Vn"/>
          <p:cNvPicPr>
            <a:picLocks noChangeAspect="1" noChangeArrowheads="1"/>
          </p:cNvPicPr>
          <p:nvPr/>
        </p:nvPicPr>
        <p:blipFill rotWithShape="1">
          <a:blip r:embed="rId1">
            <a:extLst>
              <a:ext uri="{28A0092B-C50C-407E-A947-70E740481C1C}">
                <a14:useLocalDpi xmlns:a14="http://schemas.microsoft.com/office/drawing/2010/main" val="0"/>
              </a:ext>
            </a:extLst>
          </a:blip>
          <a:srcRect b="18207"/>
          <a:stretch>
            <a:fillRect/>
          </a:stretch>
        </p:blipFill>
        <p:spPr bwMode="auto">
          <a:xfrm>
            <a:off x="9889166" y="450924"/>
            <a:ext cx="1767945" cy="947816"/>
          </a:xfrm>
          <a:prstGeom prst="roundRect">
            <a:avLst/>
          </a:prstGeom>
          <a:noFill/>
          <a:extLst>
            <a:ext uri="{909E8E84-426E-40DD-AFC4-6F175D3DCCD1}">
              <a14:hiddenFill xmlns:a14="http://schemas.microsoft.com/office/drawing/2010/main">
                <a:solidFill>
                  <a:srgbClr val="FFFFFF"/>
                </a:solidFill>
              </a14:hiddenFill>
            </a:ext>
          </a:extLst>
        </p:spPr>
      </p:pic>
      <p:sp>
        <p:nvSpPr>
          <p:cNvPr id="100" name="Hình chữ nhật 12"/>
          <p:cNvSpPr/>
          <p:nvPr/>
        </p:nvSpPr>
        <p:spPr>
          <a:xfrm>
            <a:off x="9929933" y="1343448"/>
            <a:ext cx="1929761" cy="553998"/>
          </a:xfrm>
          <a:prstGeom prst="rect">
            <a:avLst/>
          </a:prstGeom>
          <a:noFill/>
        </p:spPr>
        <p:txBody>
          <a:bodyPr wrap="square" lIns="60960" tIns="30480" rIns="60960" bIns="30480">
            <a:spAutoFit/>
          </a:bodyPr>
          <a:lstStyle/>
          <a:p>
            <a:pPr defTabSz="609600"/>
            <a:r>
              <a:rPr lang="vi-VN" sz="3200">
                <a:ln w="0"/>
                <a:solidFill>
                  <a:prstClr val="black"/>
                </a:solidFill>
                <a:latin typeface="Arial" panose="020B0604020202020204" pitchFamily="34" charset="0"/>
              </a:rPr>
              <a:t>váng bèo</a:t>
            </a:r>
            <a:endParaRPr lang="vi-VN" sz="3200">
              <a:ln w="0"/>
              <a:solidFill>
                <a:prstClr val="black"/>
              </a:solidFill>
              <a:latin typeface="Arial" panose="020B0604020202020204" pitchFamily="34" charset="0"/>
            </a:endParaRPr>
          </a:p>
        </p:txBody>
      </p:sp>
      <p:sp>
        <p:nvSpPr>
          <p:cNvPr id="101" name="Hình chữ nhật: Góc Tròn 14"/>
          <p:cNvSpPr/>
          <p:nvPr/>
        </p:nvSpPr>
        <p:spPr>
          <a:xfrm>
            <a:off x="3443210" y="3996348"/>
            <a:ext cx="1406198"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02" name="Hình chữ nhật: Góc Tròn 15"/>
          <p:cNvSpPr/>
          <p:nvPr/>
        </p:nvSpPr>
        <p:spPr>
          <a:xfrm>
            <a:off x="245745" y="4401478"/>
            <a:ext cx="503141"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03" name="Picture 4" descr="Địa chỉ 8 vườn trái cây ở miền Nam bạn phải ghé thăm mùa hè này | Bài viết  | Foody.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9005" y="1844116"/>
            <a:ext cx="2228491" cy="1295609"/>
          </a:xfrm>
          <a:prstGeom prst="roundRect">
            <a:avLst/>
          </a:prstGeom>
          <a:noFill/>
          <a:extLst>
            <a:ext uri="{909E8E84-426E-40DD-AFC4-6F175D3DCCD1}">
              <a14:hiddenFill xmlns:a14="http://schemas.microsoft.com/office/drawing/2010/main">
                <a:solidFill>
                  <a:srgbClr val="FFFFFF"/>
                </a:solidFill>
              </a14:hiddenFill>
            </a:ext>
          </a:extLst>
        </p:spPr>
      </p:pic>
      <p:sp>
        <p:nvSpPr>
          <p:cNvPr id="104" name="Hình chữ nhật 16"/>
          <p:cNvSpPr/>
          <p:nvPr/>
        </p:nvSpPr>
        <p:spPr>
          <a:xfrm>
            <a:off x="6909737" y="3131632"/>
            <a:ext cx="1929761"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bờ vườn</a:t>
            </a:r>
            <a:endParaRPr lang="vi-VN" sz="3200">
              <a:ln w="0"/>
              <a:solidFill>
                <a:prstClr val="black"/>
              </a:solidFill>
              <a:latin typeface="Arial" panose="020B0604020202020204" pitchFamily="34" charset="0"/>
            </a:endParaRPr>
          </a:p>
        </p:txBody>
      </p:sp>
      <p:pic>
        <p:nvPicPr>
          <p:cNvPr id="10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8126" b="4476"/>
          <a:stretch>
            <a:fillRect/>
          </a:stretch>
        </p:blipFill>
        <p:spPr bwMode="auto">
          <a:xfrm flipH="1">
            <a:off x="6686459" y="577761"/>
            <a:ext cx="2061539" cy="104268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183" y="3539880"/>
            <a:ext cx="2415292" cy="1160191"/>
          </a:xfrm>
          <a:prstGeom prst="rect">
            <a:avLst/>
          </a:prstGeom>
          <a:noFill/>
          <a:extLst>
            <a:ext uri="{909E8E84-426E-40DD-AFC4-6F175D3DCCD1}">
              <a14:hiddenFill xmlns:a14="http://schemas.microsoft.com/office/drawing/2010/main">
                <a:solidFill>
                  <a:srgbClr val="FFFFFF"/>
                </a:solidFill>
              </a14:hiddenFill>
            </a:ext>
          </a:extLst>
        </p:spPr>
      </p:pic>
      <p:sp>
        <p:nvSpPr>
          <p:cNvPr id="107" name="Hình chữ nhật 17"/>
          <p:cNvSpPr/>
          <p:nvPr/>
        </p:nvSpPr>
        <p:spPr>
          <a:xfrm>
            <a:off x="6966204" y="4593728"/>
            <a:ext cx="1399474"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bầy gà</a:t>
            </a:r>
            <a:endParaRPr lang="vi-VN" sz="3200">
              <a:ln w="0"/>
              <a:solidFill>
                <a:prstClr val="black"/>
              </a:solidFill>
              <a:latin typeface="Arial" panose="020B0604020202020204" pitchFamily="34" charset="0"/>
            </a:endParaRPr>
          </a:p>
        </p:txBody>
      </p:sp>
      <p:pic>
        <p:nvPicPr>
          <p:cNvPr id="10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923" y="3521637"/>
            <a:ext cx="2434268" cy="1088298"/>
          </a:xfrm>
          <a:prstGeom prst="rect">
            <a:avLst/>
          </a:prstGeom>
          <a:noFill/>
          <a:extLst>
            <a:ext uri="{909E8E84-426E-40DD-AFC4-6F175D3DCCD1}">
              <a14:hiddenFill xmlns:a14="http://schemas.microsoft.com/office/drawing/2010/main">
                <a:solidFill>
                  <a:srgbClr val="FFFFFF"/>
                </a:solidFill>
              </a14:hiddenFill>
            </a:ext>
          </a:extLst>
        </p:spPr>
      </p:pic>
      <p:sp>
        <p:nvSpPr>
          <p:cNvPr id="109" name="Hình chữ nhật 18"/>
          <p:cNvSpPr/>
          <p:nvPr/>
        </p:nvSpPr>
        <p:spPr>
          <a:xfrm>
            <a:off x="9564473" y="4593137"/>
            <a:ext cx="1916327"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bầy vịt ta</a:t>
            </a:r>
            <a:endParaRPr lang="vi-VN" sz="3200">
              <a:ln w="0"/>
              <a:solidFill>
                <a:prstClr val="black"/>
              </a:solidFill>
              <a:latin typeface="Arial" panose="020B0604020202020204" pitchFamily="34" charset="0"/>
            </a:endParaRPr>
          </a:p>
        </p:txBody>
      </p:sp>
      <p:sp>
        <p:nvSpPr>
          <p:cNvPr id="110" name="Hình chữ nhật: Góc Tròn 19"/>
          <p:cNvSpPr/>
          <p:nvPr/>
        </p:nvSpPr>
        <p:spPr>
          <a:xfrm>
            <a:off x="3206750" y="4342130"/>
            <a:ext cx="1573530" cy="457200"/>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11" name="Hình chữ nhật: Góc Tròn 20"/>
          <p:cNvSpPr/>
          <p:nvPr/>
        </p:nvSpPr>
        <p:spPr>
          <a:xfrm>
            <a:off x="2224850" y="4700264"/>
            <a:ext cx="585660"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12" name="Picture 12" descr="Con gà khôn hay khờ? - BBC News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696" y="5116706"/>
            <a:ext cx="2089910" cy="1062230"/>
          </a:xfrm>
          <a:prstGeom prst="roundRect">
            <a:avLst>
              <a:gd name="adj" fmla="val 35010"/>
            </a:avLst>
          </a:prstGeom>
          <a:noFill/>
          <a:extLst>
            <a:ext uri="{909E8E84-426E-40DD-AFC4-6F175D3DCCD1}">
              <a14:hiddenFill xmlns:a14="http://schemas.microsoft.com/office/drawing/2010/main">
                <a:solidFill>
                  <a:srgbClr val="FFFFFF"/>
                </a:solidFill>
              </a14:hiddenFill>
            </a:ext>
          </a:extLst>
        </p:spPr>
      </p:pic>
      <p:sp>
        <p:nvSpPr>
          <p:cNvPr id="113" name="Hình chữ nhật 22"/>
          <p:cNvSpPr/>
          <p:nvPr/>
        </p:nvSpPr>
        <p:spPr>
          <a:xfrm>
            <a:off x="7043864" y="6157060"/>
            <a:ext cx="1399474"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mồi</a:t>
            </a:r>
            <a:endParaRPr lang="vi-VN" sz="3200">
              <a:ln w="0"/>
              <a:solidFill>
                <a:prstClr val="black"/>
              </a:solidFill>
              <a:latin typeface="Arial" panose="020B0604020202020204" pitchFamily="34" charset="0"/>
            </a:endParaRPr>
          </a:p>
        </p:txBody>
      </p:sp>
      <p:pic>
        <p:nvPicPr>
          <p:cNvPr id="114" name="Picture 14" descr="Hàng Rào Sậy Vườn - Buy Sậy Hàng Rào,Thuận Lợi Hàng Rào Vườn Hàng Rào,Cán Sậy  Hàng Rào Product on Aliba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7003" y="5156200"/>
            <a:ext cx="2434268" cy="1098167"/>
          </a:xfrm>
          <a:prstGeom prst="roundRect">
            <a:avLst/>
          </a:prstGeom>
          <a:noFill/>
          <a:extLst>
            <a:ext uri="{909E8E84-426E-40DD-AFC4-6F175D3DCCD1}">
              <a14:hiddenFill xmlns:a14="http://schemas.microsoft.com/office/drawing/2010/main">
                <a:solidFill>
                  <a:srgbClr val="FFFFFF"/>
                </a:solidFill>
              </a14:hiddenFill>
            </a:ext>
          </a:extLst>
        </p:spPr>
      </p:pic>
      <p:sp>
        <p:nvSpPr>
          <p:cNvPr id="115" name="Hình chữ nhật 23"/>
          <p:cNvSpPr/>
          <p:nvPr/>
        </p:nvSpPr>
        <p:spPr>
          <a:xfrm>
            <a:off x="9459156" y="6148566"/>
            <a:ext cx="2262437"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rào sậy</a:t>
            </a:r>
            <a:endParaRPr lang="vi-VN" sz="3200">
              <a:ln w="0"/>
              <a:solidFill>
                <a:prstClr val="black"/>
              </a:solidFill>
              <a:latin typeface="Arial" panose="020B0604020202020204" pitchFamily="34" charset="0"/>
            </a:endParaRPr>
          </a:p>
        </p:txBody>
      </p:sp>
      <p:sp>
        <p:nvSpPr>
          <p:cNvPr id="116" name="Hình chữ nhật: Góc Tròn 24"/>
          <p:cNvSpPr/>
          <p:nvPr/>
        </p:nvSpPr>
        <p:spPr>
          <a:xfrm>
            <a:off x="3690699" y="4780909"/>
            <a:ext cx="1158649"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17" name="Hình chữ nhật: Góc Tròn 25"/>
          <p:cNvSpPr/>
          <p:nvPr/>
        </p:nvSpPr>
        <p:spPr>
          <a:xfrm>
            <a:off x="1039527" y="3937928"/>
            <a:ext cx="1521533"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18" name="Picture 18" descr="Trình bày quy trình chuẩn bị ao nuôi cá"/>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5889" y="1906510"/>
            <a:ext cx="1854498" cy="1225122"/>
          </a:xfrm>
          <a:prstGeom prst="roundRect">
            <a:avLst>
              <a:gd name="adj" fmla="val 20814"/>
            </a:avLst>
          </a:prstGeom>
          <a:noFill/>
          <a:extLst>
            <a:ext uri="{909E8E84-426E-40DD-AFC4-6F175D3DCCD1}">
              <a14:hiddenFill xmlns:a14="http://schemas.microsoft.com/office/drawing/2010/main">
                <a:solidFill>
                  <a:srgbClr val="FFFFFF"/>
                </a:solidFill>
              </a14:hiddenFill>
            </a:ext>
          </a:extLst>
        </p:spPr>
      </p:pic>
      <p:sp>
        <p:nvSpPr>
          <p:cNvPr id="119" name="Hình chữ nhật 26"/>
          <p:cNvSpPr/>
          <p:nvPr/>
        </p:nvSpPr>
        <p:spPr>
          <a:xfrm>
            <a:off x="9864136" y="3131632"/>
            <a:ext cx="1929761" cy="553998"/>
          </a:xfrm>
          <a:prstGeom prst="rect">
            <a:avLst/>
          </a:prstGeom>
          <a:noFill/>
        </p:spPr>
        <p:txBody>
          <a:bodyPr wrap="square" lIns="60960" tIns="30480" rIns="60960" bIns="30480">
            <a:spAutoFit/>
          </a:bodyPr>
          <a:lstStyle/>
          <a:p>
            <a:pPr algn="ctr" defTabSz="609600"/>
            <a:r>
              <a:rPr lang="vi-VN" sz="3200">
                <a:ln w="0"/>
                <a:solidFill>
                  <a:prstClr val="black"/>
                </a:solidFill>
                <a:latin typeface="Arial" panose="020B0604020202020204" pitchFamily="34" charset="0"/>
              </a:rPr>
              <a:t>ao</a:t>
            </a:r>
            <a:endParaRPr lang="vi-VN" sz="3200">
              <a:ln w="0"/>
              <a:solidFill>
                <a:prstClr val="black"/>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500"/>
                                        <p:tgtEl>
                                          <p:spTgt spid="9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wipe(left)">
                                      <p:cBhvr>
                                        <p:cTn id="11" dur="500"/>
                                        <p:tgtEl>
                                          <p:spTgt spid="9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1000"/>
                                        <p:tgtEl>
                                          <p:spTgt spid="105"/>
                                        </p:tgtEl>
                                      </p:cBhvr>
                                    </p:animEffect>
                                    <p:anim calcmode="lin" valueType="num">
                                      <p:cBhvr>
                                        <p:cTn id="16" dur="1000" fill="hold"/>
                                        <p:tgtEl>
                                          <p:spTgt spid="105"/>
                                        </p:tgtEl>
                                        <p:attrNameLst>
                                          <p:attrName>ppt_x</p:attrName>
                                        </p:attrNameLst>
                                      </p:cBhvr>
                                      <p:tavLst>
                                        <p:tav tm="0">
                                          <p:val>
                                            <p:strVal val="#ppt_x"/>
                                          </p:val>
                                        </p:tav>
                                        <p:tav tm="100000">
                                          <p:val>
                                            <p:strVal val="#ppt_x"/>
                                          </p:val>
                                        </p:tav>
                                      </p:tavLst>
                                    </p:anim>
                                    <p:anim calcmode="lin" valueType="num">
                                      <p:cBhvr>
                                        <p:cTn id="1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wipe(left)">
                                      <p:cBhvr>
                                        <p:cTn id="22" dur="500"/>
                                        <p:tgtEl>
                                          <p:spTgt spid="11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0">
                                            <p:txEl>
                                              <p:pRg st="0" end="0"/>
                                            </p:txEl>
                                          </p:spTgt>
                                        </p:tgtEl>
                                        <p:attrNameLst>
                                          <p:attrName>style.visibility</p:attrName>
                                        </p:attrNameLst>
                                      </p:cBhvr>
                                      <p:to>
                                        <p:strVal val="visible"/>
                                      </p:to>
                                    </p:set>
                                    <p:animEffect transition="in" filter="wipe(left)">
                                      <p:cBhvr>
                                        <p:cTn id="26" dur="500"/>
                                        <p:tgtEl>
                                          <p:spTgt spid="100">
                                            <p:txEl>
                                              <p:pRg st="0" end="0"/>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1000"/>
                                        <p:tgtEl>
                                          <p:spTgt spid="99"/>
                                        </p:tgtEl>
                                      </p:cBhvr>
                                    </p:animEffect>
                                    <p:anim calcmode="lin" valueType="num">
                                      <p:cBhvr>
                                        <p:cTn id="31" dur="1000" fill="hold"/>
                                        <p:tgtEl>
                                          <p:spTgt spid="99"/>
                                        </p:tgtEl>
                                        <p:attrNameLst>
                                          <p:attrName>ppt_x</p:attrName>
                                        </p:attrNameLst>
                                      </p:cBhvr>
                                      <p:tavLst>
                                        <p:tav tm="0">
                                          <p:val>
                                            <p:strVal val="#ppt_x"/>
                                          </p:val>
                                        </p:tav>
                                        <p:tav tm="100000">
                                          <p:val>
                                            <p:strVal val="#ppt_x"/>
                                          </p:val>
                                        </p:tav>
                                      </p:tavLst>
                                    </p:anim>
                                    <p:anim calcmode="lin" valueType="num">
                                      <p:cBhvr>
                                        <p:cTn id="3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ipe(left)">
                                      <p:cBhvr>
                                        <p:cTn id="37" dur="500"/>
                                        <p:tgtEl>
                                          <p:spTgt spid="101"/>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04">
                                            <p:txEl>
                                              <p:pRg st="0" end="0"/>
                                            </p:txEl>
                                          </p:spTgt>
                                        </p:tgtEl>
                                        <p:attrNameLst>
                                          <p:attrName>style.visibility</p:attrName>
                                        </p:attrNameLst>
                                      </p:cBhvr>
                                      <p:to>
                                        <p:strVal val="visible"/>
                                      </p:to>
                                    </p:set>
                                    <p:animEffect transition="in" filter="wipe(left)">
                                      <p:cBhvr>
                                        <p:cTn id="41" dur="500"/>
                                        <p:tgtEl>
                                          <p:spTgt spid="104">
                                            <p:txEl>
                                              <p:pRg st="0" end="0"/>
                                            </p:txEl>
                                          </p:spTgt>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1000"/>
                                        <p:tgtEl>
                                          <p:spTgt spid="103"/>
                                        </p:tgtEl>
                                      </p:cBhvr>
                                    </p:animEffect>
                                    <p:anim calcmode="lin" valueType="num">
                                      <p:cBhvr>
                                        <p:cTn id="46" dur="1000" fill="hold"/>
                                        <p:tgtEl>
                                          <p:spTgt spid="103"/>
                                        </p:tgtEl>
                                        <p:attrNameLst>
                                          <p:attrName>ppt_x</p:attrName>
                                        </p:attrNameLst>
                                      </p:cBhvr>
                                      <p:tavLst>
                                        <p:tav tm="0">
                                          <p:val>
                                            <p:strVal val="#ppt_x"/>
                                          </p:val>
                                        </p:tav>
                                        <p:tav tm="100000">
                                          <p:val>
                                            <p:strVal val="#ppt_x"/>
                                          </p:val>
                                        </p:tav>
                                      </p:tavLst>
                                    </p:anim>
                                    <p:anim calcmode="lin" valueType="num">
                                      <p:cBhvr>
                                        <p:cTn id="4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left)">
                                      <p:cBhvr>
                                        <p:cTn id="52" dur="500"/>
                                        <p:tgtEl>
                                          <p:spTgt spid="10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wipe(left)">
                                      <p:cBhvr>
                                        <p:cTn id="56" dur="500"/>
                                        <p:tgtEl>
                                          <p:spTgt spid="119">
                                            <p:txEl>
                                              <p:pRg st="0" end="0"/>
                                            </p:txEl>
                                          </p:spTgt>
                                        </p:tgtEl>
                                      </p:cBhvr>
                                    </p:animEffect>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fade">
                                      <p:cBhvr>
                                        <p:cTn id="60" dur="1000"/>
                                        <p:tgtEl>
                                          <p:spTgt spid="118"/>
                                        </p:tgtEl>
                                      </p:cBhvr>
                                    </p:animEffect>
                                    <p:anim calcmode="lin" valueType="num">
                                      <p:cBhvr>
                                        <p:cTn id="61" dur="1000" fill="hold"/>
                                        <p:tgtEl>
                                          <p:spTgt spid="118"/>
                                        </p:tgtEl>
                                        <p:attrNameLst>
                                          <p:attrName>ppt_x</p:attrName>
                                        </p:attrNameLst>
                                      </p:cBhvr>
                                      <p:tavLst>
                                        <p:tav tm="0">
                                          <p:val>
                                            <p:strVal val="#ppt_x"/>
                                          </p:val>
                                        </p:tav>
                                        <p:tav tm="100000">
                                          <p:val>
                                            <p:strVal val="#ppt_x"/>
                                          </p:val>
                                        </p:tav>
                                      </p:tavLst>
                                    </p:anim>
                                    <p:anim calcmode="lin" valueType="num">
                                      <p:cBhvr>
                                        <p:cTn id="62"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wipe(left)">
                                      <p:cBhvr>
                                        <p:cTn id="67" dur="500"/>
                                        <p:tgtEl>
                                          <p:spTgt spid="98"/>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07">
                                            <p:txEl>
                                              <p:pRg st="0" end="0"/>
                                            </p:txEl>
                                          </p:spTgt>
                                        </p:tgtEl>
                                        <p:attrNameLst>
                                          <p:attrName>style.visibility</p:attrName>
                                        </p:attrNameLst>
                                      </p:cBhvr>
                                      <p:to>
                                        <p:strVal val="visible"/>
                                      </p:to>
                                    </p:set>
                                    <p:animEffect transition="in" filter="wipe(left)">
                                      <p:cBhvr>
                                        <p:cTn id="71" dur="500"/>
                                        <p:tgtEl>
                                          <p:spTgt spid="107">
                                            <p:txEl>
                                              <p:pRg st="0" end="0"/>
                                            </p:txEl>
                                          </p:spTgt>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fade">
                                      <p:cBhvr>
                                        <p:cTn id="75" dur="1000"/>
                                        <p:tgtEl>
                                          <p:spTgt spid="106"/>
                                        </p:tgtEl>
                                      </p:cBhvr>
                                    </p:animEffect>
                                    <p:anim calcmode="lin" valueType="num">
                                      <p:cBhvr>
                                        <p:cTn id="76" dur="1000" fill="hold"/>
                                        <p:tgtEl>
                                          <p:spTgt spid="106"/>
                                        </p:tgtEl>
                                        <p:attrNameLst>
                                          <p:attrName>ppt_x</p:attrName>
                                        </p:attrNameLst>
                                      </p:cBhvr>
                                      <p:tavLst>
                                        <p:tav tm="0">
                                          <p:val>
                                            <p:strVal val="#ppt_x"/>
                                          </p:val>
                                        </p:tav>
                                        <p:tav tm="100000">
                                          <p:val>
                                            <p:strVal val="#ppt_x"/>
                                          </p:val>
                                        </p:tav>
                                      </p:tavLst>
                                    </p:anim>
                                    <p:anim calcmode="lin" valueType="num">
                                      <p:cBhvr>
                                        <p:cTn id="77"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wipe(left)">
                                      <p:cBhvr>
                                        <p:cTn id="82" dur="500"/>
                                        <p:tgtEl>
                                          <p:spTgt spid="110"/>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109">
                                            <p:txEl>
                                              <p:pRg st="0" end="0"/>
                                            </p:txEl>
                                          </p:spTgt>
                                        </p:tgtEl>
                                        <p:attrNameLst>
                                          <p:attrName>style.visibility</p:attrName>
                                        </p:attrNameLst>
                                      </p:cBhvr>
                                      <p:to>
                                        <p:strVal val="visible"/>
                                      </p:to>
                                    </p:set>
                                    <p:animEffect transition="in" filter="wipe(left)">
                                      <p:cBhvr>
                                        <p:cTn id="86" dur="500"/>
                                        <p:tgtEl>
                                          <p:spTgt spid="109">
                                            <p:txEl>
                                              <p:pRg st="0" end="0"/>
                                            </p:txEl>
                                          </p:spTgt>
                                        </p:tgtEl>
                                      </p:cBhvr>
                                    </p:animEffect>
                                  </p:childTnLst>
                                </p:cTn>
                              </p:par>
                            </p:childTnLst>
                          </p:cTn>
                        </p:par>
                        <p:par>
                          <p:cTn id="87" fill="hold">
                            <p:stCondLst>
                              <p:cond delay="1000"/>
                            </p:stCondLst>
                            <p:childTnLst>
                              <p:par>
                                <p:cTn id="88" presetID="42" presetClass="entr" presetSubtype="0" fill="hold" nodeType="after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1000"/>
                                        <p:tgtEl>
                                          <p:spTgt spid="108"/>
                                        </p:tgtEl>
                                      </p:cBhvr>
                                    </p:animEffect>
                                    <p:anim calcmode="lin" valueType="num">
                                      <p:cBhvr>
                                        <p:cTn id="91" dur="1000" fill="hold"/>
                                        <p:tgtEl>
                                          <p:spTgt spid="108"/>
                                        </p:tgtEl>
                                        <p:attrNameLst>
                                          <p:attrName>ppt_x</p:attrName>
                                        </p:attrNameLst>
                                      </p:cBhvr>
                                      <p:tavLst>
                                        <p:tav tm="0">
                                          <p:val>
                                            <p:strVal val="#ppt_x"/>
                                          </p:val>
                                        </p:tav>
                                        <p:tav tm="100000">
                                          <p:val>
                                            <p:strVal val="#ppt_x"/>
                                          </p:val>
                                        </p:tav>
                                      </p:tavLst>
                                    </p:anim>
                                    <p:anim calcmode="lin" valueType="num">
                                      <p:cBhvr>
                                        <p:cTn id="9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wipe(left)">
                                      <p:cBhvr>
                                        <p:cTn id="97" dur="500"/>
                                        <p:tgtEl>
                                          <p:spTgt spid="111"/>
                                        </p:tgtEl>
                                      </p:cBhvr>
                                    </p:animEffect>
                                  </p:childTnLst>
                                </p:cTn>
                              </p:par>
                            </p:childTnLst>
                          </p:cTn>
                        </p:par>
                        <p:par>
                          <p:cTn id="98" fill="hold">
                            <p:stCondLst>
                              <p:cond delay="500"/>
                            </p:stCondLst>
                            <p:childTnLst>
                              <p:par>
                                <p:cTn id="99" presetID="22" presetClass="entr" presetSubtype="8" fill="hold" nodeType="afterEffect">
                                  <p:stCondLst>
                                    <p:cond delay="0"/>
                                  </p:stCondLst>
                                  <p:childTnLst>
                                    <p:set>
                                      <p:cBhvr>
                                        <p:cTn id="100" dur="1" fill="hold">
                                          <p:stCondLst>
                                            <p:cond delay="0"/>
                                          </p:stCondLst>
                                        </p:cTn>
                                        <p:tgtEl>
                                          <p:spTgt spid="113">
                                            <p:txEl>
                                              <p:pRg st="0" end="0"/>
                                            </p:txEl>
                                          </p:spTgt>
                                        </p:tgtEl>
                                        <p:attrNameLst>
                                          <p:attrName>style.visibility</p:attrName>
                                        </p:attrNameLst>
                                      </p:cBhvr>
                                      <p:to>
                                        <p:strVal val="visible"/>
                                      </p:to>
                                    </p:set>
                                    <p:animEffect transition="in" filter="wipe(left)">
                                      <p:cBhvr>
                                        <p:cTn id="101" dur="500"/>
                                        <p:tgtEl>
                                          <p:spTgt spid="113">
                                            <p:txEl>
                                              <p:pRg st="0" end="0"/>
                                            </p:txEl>
                                          </p:spTgt>
                                        </p:tgtEl>
                                      </p:cBhvr>
                                    </p:animEffect>
                                  </p:childTnLst>
                                </p:cTn>
                              </p:par>
                            </p:childTnLst>
                          </p:cTn>
                        </p:par>
                        <p:par>
                          <p:cTn id="102" fill="hold">
                            <p:stCondLst>
                              <p:cond delay="1000"/>
                            </p:stCondLst>
                            <p:childTnLst>
                              <p:par>
                                <p:cTn id="103" presetID="42" presetClass="entr" presetSubtype="0" fill="hold" nodeType="after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fade">
                                      <p:cBhvr>
                                        <p:cTn id="105" dur="1000"/>
                                        <p:tgtEl>
                                          <p:spTgt spid="112"/>
                                        </p:tgtEl>
                                      </p:cBhvr>
                                    </p:animEffect>
                                    <p:anim calcmode="lin" valueType="num">
                                      <p:cBhvr>
                                        <p:cTn id="106" dur="1000" fill="hold"/>
                                        <p:tgtEl>
                                          <p:spTgt spid="112"/>
                                        </p:tgtEl>
                                        <p:attrNameLst>
                                          <p:attrName>ppt_x</p:attrName>
                                        </p:attrNameLst>
                                      </p:cBhvr>
                                      <p:tavLst>
                                        <p:tav tm="0">
                                          <p:val>
                                            <p:strVal val="#ppt_x"/>
                                          </p:val>
                                        </p:tav>
                                        <p:tav tm="100000">
                                          <p:val>
                                            <p:strVal val="#ppt_x"/>
                                          </p:val>
                                        </p:tav>
                                      </p:tavLst>
                                    </p:anim>
                                    <p:anim calcmode="lin" valueType="num">
                                      <p:cBhvr>
                                        <p:cTn id="107"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16"/>
                                        </p:tgtEl>
                                        <p:attrNameLst>
                                          <p:attrName>style.visibility</p:attrName>
                                        </p:attrNameLst>
                                      </p:cBhvr>
                                      <p:to>
                                        <p:strVal val="visible"/>
                                      </p:to>
                                    </p:set>
                                    <p:animEffect transition="in" filter="wipe(left)">
                                      <p:cBhvr>
                                        <p:cTn id="112" dur="500"/>
                                        <p:tgtEl>
                                          <p:spTgt spid="116"/>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115">
                                            <p:txEl>
                                              <p:pRg st="0" end="0"/>
                                            </p:txEl>
                                          </p:spTgt>
                                        </p:tgtEl>
                                        <p:attrNameLst>
                                          <p:attrName>style.visibility</p:attrName>
                                        </p:attrNameLst>
                                      </p:cBhvr>
                                      <p:to>
                                        <p:strVal val="visible"/>
                                      </p:to>
                                    </p:set>
                                    <p:animEffect transition="in" filter="wipe(left)">
                                      <p:cBhvr>
                                        <p:cTn id="116" dur="500"/>
                                        <p:tgtEl>
                                          <p:spTgt spid="115">
                                            <p:txEl>
                                              <p:pRg st="0" end="0"/>
                                            </p:txEl>
                                          </p:spTgt>
                                        </p:tgtEl>
                                      </p:cBhvr>
                                    </p:animEffect>
                                  </p:childTnLst>
                                </p:cTn>
                              </p:par>
                            </p:childTnLst>
                          </p:cTn>
                        </p:par>
                        <p:par>
                          <p:cTn id="117" fill="hold">
                            <p:stCondLst>
                              <p:cond delay="1000"/>
                            </p:stCondLst>
                            <p:childTnLst>
                              <p:par>
                                <p:cTn id="118" presetID="42" presetClass="entr" presetSubtype="0" fill="hold" nodeType="afterEffect">
                                  <p:stCondLst>
                                    <p:cond delay="0"/>
                                  </p:stCondLst>
                                  <p:childTnLst>
                                    <p:set>
                                      <p:cBhvr>
                                        <p:cTn id="119" dur="1" fill="hold">
                                          <p:stCondLst>
                                            <p:cond delay="0"/>
                                          </p:stCondLst>
                                        </p:cTn>
                                        <p:tgtEl>
                                          <p:spTgt spid="114"/>
                                        </p:tgtEl>
                                        <p:attrNameLst>
                                          <p:attrName>style.visibility</p:attrName>
                                        </p:attrNameLst>
                                      </p:cBhvr>
                                      <p:to>
                                        <p:strVal val="visible"/>
                                      </p:to>
                                    </p:set>
                                    <p:animEffect transition="in" filter="fade">
                                      <p:cBhvr>
                                        <p:cTn id="120" dur="1000"/>
                                        <p:tgtEl>
                                          <p:spTgt spid="114"/>
                                        </p:tgtEl>
                                      </p:cBhvr>
                                    </p:animEffect>
                                    <p:anim calcmode="lin" valueType="num">
                                      <p:cBhvr>
                                        <p:cTn id="121" dur="1000" fill="hold"/>
                                        <p:tgtEl>
                                          <p:spTgt spid="114"/>
                                        </p:tgtEl>
                                        <p:attrNameLst>
                                          <p:attrName>ppt_x</p:attrName>
                                        </p:attrNameLst>
                                      </p:cBhvr>
                                      <p:tavLst>
                                        <p:tav tm="0">
                                          <p:val>
                                            <p:strVal val="#ppt_x"/>
                                          </p:val>
                                        </p:tav>
                                        <p:tav tm="100000">
                                          <p:val>
                                            <p:strVal val="#ppt_x"/>
                                          </p:val>
                                        </p:tav>
                                      </p:tavLst>
                                    </p:anim>
                                    <p:anim calcmode="lin" valueType="num">
                                      <p:cBhvr>
                                        <p:cTn id="122"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ldLvl="0" animBg="1"/>
      <p:bldP spid="98" grpId="0" bldLvl="0" animBg="1"/>
      <p:bldP spid="101" grpId="0" bldLvl="0" animBg="1"/>
      <p:bldP spid="102" grpId="0" bldLvl="0" animBg="1"/>
      <p:bldP spid="110" grpId="0" bldLvl="0" animBg="1"/>
      <p:bldP spid="111" grpId="0" bldLvl="0" animBg="1"/>
      <p:bldP spid="116" grpId="0" bldLvl="0" animBg="1"/>
      <p:bldP spid="1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p:cNvSpPr txBox="1">
            <a:spLocks noChangeArrowheads="1"/>
          </p:cNvSpPr>
          <p:nvPr/>
        </p:nvSpPr>
        <p:spPr bwMode="auto">
          <a:xfrm>
            <a:off x="-176463" y="34445"/>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Giải nghĩa</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1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6757" t="62546" b="8278"/>
          <a:stretch>
            <a:fillRect/>
          </a:stretch>
        </p:blipFill>
        <p:spPr>
          <a:xfrm>
            <a:off x="-176462" y="2022641"/>
            <a:ext cx="12392334" cy="4859504"/>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9055" y="880894"/>
            <a:ext cx="6096012" cy="6096012"/>
          </a:xfrm>
          <a:prstGeom prst="rect">
            <a:avLst/>
          </a:prstGeom>
        </p:spPr>
      </p:pic>
      <p:sp>
        <p:nvSpPr>
          <p:cNvPr id="5" name="Rectangle: Rounded Corners 4"/>
          <p:cNvSpPr/>
          <p:nvPr/>
        </p:nvSpPr>
        <p:spPr>
          <a:xfrm>
            <a:off x="3477718" y="2293495"/>
            <a:ext cx="8289561" cy="23534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FF0000"/>
                </a:solidFill>
                <a:latin typeface="Arial" panose="020B0604020202020204" pitchFamily="34" charset="0"/>
                <a:cs typeface="Arial" panose="020B0604020202020204" pitchFamily="34" charset="0"/>
              </a:rPr>
              <a:t>Đìa: </a:t>
            </a:r>
            <a:r>
              <a:rPr lang="vi-VN" sz="4400">
                <a:solidFill>
                  <a:schemeClr val="tx1"/>
                </a:solidFill>
                <a:latin typeface="Arial" panose="020B0604020202020204" pitchFamily="34" charset="0"/>
                <a:cs typeface="Arial" panose="020B0604020202020204" pitchFamily="34" charset="0"/>
              </a:rPr>
              <a:t>chỗ trũng nhỏ ở giữa đồng, có bờ để giữ nước và cá.</a:t>
            </a:r>
            <a:endPar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00" advClick="0">
        <p14:pan dir="u"/>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0436" y="515654"/>
            <a:ext cx="8331127" cy="3322063"/>
          </a:xfrm>
          <a:prstGeom prst="rect">
            <a:avLst/>
          </a:prstGeom>
        </p:spPr>
        <p:txBody>
          <a:bodyPr wrap="none">
            <a:spAutoFit/>
          </a:bodyPr>
          <a:lstStyle/>
          <a:p>
            <a:pPr lvl="0" algn="ctr" defTabSz="685800">
              <a:lnSpc>
                <a:spcPct val="90000"/>
              </a:lnSpc>
              <a:spcBef>
                <a:spcPct val="0"/>
              </a:spcBef>
              <a:defRPr/>
            </a:pPr>
            <a:r>
              <a:rPr lang="vi-VN" sz="11500" b="1">
                <a:solidFill>
                  <a:srgbClr val="FFFF00"/>
                </a:solidFill>
                <a:latin typeface="#9Slide07 HoneyCream" pitchFamily="2" charset="0"/>
              </a:rPr>
              <a:t>Đặt câu với </a:t>
            </a:r>
            <a:endParaRPr lang="en-US" sz="11500" b="1">
              <a:solidFill>
                <a:srgbClr val="FFFF00"/>
              </a:solidFill>
              <a:latin typeface="#9Slide07 HoneyCream" pitchFamily="2" charset="0"/>
            </a:endParaRPr>
          </a:p>
          <a:p>
            <a:pPr lvl="0" algn="ctr" defTabSz="685800">
              <a:lnSpc>
                <a:spcPct val="90000"/>
              </a:lnSpc>
              <a:spcBef>
                <a:spcPct val="0"/>
              </a:spcBef>
              <a:defRPr/>
            </a:pPr>
            <a:r>
              <a:rPr lang="vi-VN" sz="11500" b="1">
                <a:solidFill>
                  <a:srgbClr val="FFFF00"/>
                </a:solidFill>
                <a:latin typeface="#9Slide07 HoneyCream" pitchFamily="2" charset="0"/>
              </a:rPr>
              <a:t>danh từ cho trước</a:t>
            </a:r>
            <a:endParaRPr kumimoji="0" lang="en-US" sz="11500" b="1" i="0" u="none" strike="noStrike" kern="1200" cap="none" spc="0" normalizeH="0" baseline="0" noProof="0" dirty="0">
              <a:ln>
                <a:noFill/>
              </a:ln>
              <a:solidFill>
                <a:srgbClr val="FFFF00"/>
              </a:solidFill>
              <a:effectLst/>
              <a:uLnTx/>
              <a:uFillTx/>
              <a:latin typeface="#9Slide07 HoneyCream" pitchFamily="2"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Box 25"/>
          <p:cNvSpPr txBox="1"/>
          <p:nvPr/>
        </p:nvSpPr>
        <p:spPr>
          <a:xfrm>
            <a:off x="2387404" y="625401"/>
            <a:ext cx="1113106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3. Đặt 2 – 3 câu có các danh từ sau:</a:t>
            </a: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TextBox 27"/>
          <p:cNvSpPr txBox="1"/>
          <p:nvPr/>
        </p:nvSpPr>
        <p:spPr>
          <a:xfrm>
            <a:off x="1389802" y="4797121"/>
            <a:ext cx="641436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B050"/>
                </a:solidFill>
                <a:effectLst/>
                <a:uLnTx/>
                <a:uFillTx/>
                <a:latin typeface="Calibri" panose="020F0502020204030204"/>
                <a:ea typeface="+mn-ea"/>
                <a:cs typeface="+mn-cs"/>
              </a:rPr>
              <a:t>TRÒ CHƠI TRUYỀN HOA</a:t>
            </a:r>
            <a:endParaRPr kumimoji="0" lang="en-US" sz="4800" b="1"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4" name="Rectangle: Rounded Corners 3"/>
          <p:cNvSpPr/>
          <p:nvPr/>
        </p:nvSpPr>
        <p:spPr>
          <a:xfrm>
            <a:off x="594468" y="1608175"/>
            <a:ext cx="2593299"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buổi sáng</a:t>
            </a:r>
            <a:endParaRPr lang="en-US" sz="3600">
              <a:solidFill>
                <a:sysClr val="windowText" lastClr="000000"/>
              </a:solidFill>
              <a:latin typeface="Arial" panose="020B0604020202020204" pitchFamily="34" charset="0"/>
              <a:cs typeface="Arial" panose="020B0604020202020204" pitchFamily="34" charset="0"/>
            </a:endParaRPr>
          </a:p>
        </p:txBody>
      </p:sp>
      <p:sp>
        <p:nvSpPr>
          <p:cNvPr id="29" name="Rectangle: Rounded Corners 28"/>
          <p:cNvSpPr/>
          <p:nvPr/>
        </p:nvSpPr>
        <p:spPr>
          <a:xfrm>
            <a:off x="3187767" y="2398427"/>
            <a:ext cx="2593299"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ánh nắng</a:t>
            </a:r>
            <a:endParaRPr lang="en-US" sz="3600">
              <a:solidFill>
                <a:sysClr val="windowText" lastClr="000000"/>
              </a:solidFill>
              <a:latin typeface="Arial" panose="020B0604020202020204" pitchFamily="34" charset="0"/>
              <a:cs typeface="Arial" panose="020B0604020202020204" pitchFamily="34" charset="0"/>
            </a:endParaRPr>
          </a:p>
        </p:txBody>
      </p:sp>
      <p:sp>
        <p:nvSpPr>
          <p:cNvPr id="30" name="Rectangle: Rounded Corners 29"/>
          <p:cNvSpPr/>
          <p:nvPr/>
        </p:nvSpPr>
        <p:spPr>
          <a:xfrm>
            <a:off x="5781066" y="3244951"/>
            <a:ext cx="2791748"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con đường</a:t>
            </a:r>
            <a:endParaRPr lang="en-US" sz="3600">
              <a:solidFill>
                <a:sysClr val="windowText" lastClr="000000"/>
              </a:solidFill>
              <a:latin typeface="Arial" panose="020B0604020202020204" pitchFamily="34" charset="0"/>
              <a:cs typeface="Arial" panose="020B0604020202020204" pitchFamily="34" charset="0"/>
            </a:endParaRPr>
          </a:p>
        </p:txBody>
      </p:sp>
      <p:sp>
        <p:nvSpPr>
          <p:cNvPr id="31" name="Rectangle: Rounded Corners 30"/>
          <p:cNvSpPr/>
          <p:nvPr/>
        </p:nvSpPr>
        <p:spPr>
          <a:xfrm>
            <a:off x="8929568" y="4021589"/>
            <a:ext cx="2791748"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học sinh</a:t>
            </a:r>
            <a:endParaRPr lang="en-US" sz="360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0"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3. Đặt 2 – 3 câu có các danh từ sau:</a:t>
            </a:r>
            <a:endParaRPr lang="vi-VN" sz="3200" b="1">
              <a:ln w="0"/>
              <a:solidFill>
                <a:srgbClr val="C00000"/>
              </a:solidFill>
              <a:latin typeface="Arial" panose="020B0604020202020204" pitchFamily="34" charset="0"/>
            </a:endParaRPr>
          </a:p>
        </p:txBody>
      </p:sp>
      <p:sp>
        <p:nvSpPr>
          <p:cNvPr id="11" name="Hình chữ nhật 9"/>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grpSp>
        <p:nvGrpSpPr>
          <p:cNvPr id="13" name="Nhóm 29"/>
          <p:cNvGrpSpPr/>
          <p:nvPr/>
        </p:nvGrpSpPr>
        <p:grpSpPr>
          <a:xfrm>
            <a:off x="1219200" y="1663836"/>
            <a:ext cx="3352800" cy="885686"/>
            <a:chOff x="990600" y="2367171"/>
            <a:chExt cx="5029200" cy="1328529"/>
          </a:xfrm>
        </p:grpSpPr>
        <p:sp>
          <p:nvSpPr>
            <p:cNvPr id="14" name="Hình chữ nhật: Góc Tròn 27"/>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6" name="Hình chữ nhật 28"/>
            <p:cNvSpPr/>
            <p:nvPr/>
          </p:nvSpPr>
          <p:spPr>
            <a:xfrm>
              <a:off x="2343524" y="2589957"/>
              <a:ext cx="3185487" cy="923330"/>
            </a:xfrm>
            <a:prstGeom prst="rect">
              <a:avLst/>
            </a:prstGeom>
            <a:noFill/>
          </p:spPr>
          <p:txBody>
            <a:bodyPr wrap="none" lIns="60960" tIns="30480" rIns="60960" bIns="30480">
              <a:spAutoFit/>
            </a:bodyPr>
            <a:lstStyle/>
            <a:p>
              <a:pPr algn="ctr" defTabSz="60960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buổi sáng</a:t>
              </a:r>
              <a:endPar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sp>
        <p:nvSpPr>
          <p:cNvPr id="17" name="Hình chữ nhật 31"/>
          <p:cNvSpPr/>
          <p:nvPr/>
        </p:nvSpPr>
        <p:spPr>
          <a:xfrm>
            <a:off x="6299200" y="787400"/>
            <a:ext cx="5486400" cy="4247317"/>
          </a:xfrm>
          <a:prstGeom prst="rect">
            <a:avLst/>
          </a:prstGeom>
          <a:noFill/>
        </p:spPr>
        <p:txBody>
          <a:bodyPr wrap="square" lIns="60960" tIns="30480" rIns="60960" bIns="30480">
            <a:spAutoFit/>
          </a:bodyPr>
          <a:lstStyle/>
          <a:p>
            <a:pPr marL="457200" indent="-457200" defTabSz="60960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Buổi sáng</a:t>
            </a:r>
            <a:r>
              <a:rPr lang="vi-VN" sz="3600">
                <a:ln w="0"/>
                <a:solidFill>
                  <a:prstClr val="black"/>
                </a:solidFill>
                <a:latin typeface="Arial" panose="020B0604020202020204" pitchFamily="34" charset="0"/>
              </a:rPr>
              <a:t>, mọi người ra đồng làm việc.</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Tập thể dục </a:t>
            </a:r>
            <a:r>
              <a:rPr lang="vi-VN" sz="3600">
                <a:ln w="0"/>
                <a:solidFill>
                  <a:srgbClr val="FF0000"/>
                </a:solidFill>
                <a:latin typeface="Arial" panose="020B0604020202020204" pitchFamily="34" charset="0"/>
              </a:rPr>
              <a:t>buổi sáng </a:t>
            </a:r>
            <a:r>
              <a:rPr lang="vi-VN" sz="3600">
                <a:ln w="0"/>
                <a:solidFill>
                  <a:prstClr val="black"/>
                </a:solidFill>
                <a:latin typeface="Arial" panose="020B0604020202020204" pitchFamily="34" charset="0"/>
              </a:rPr>
              <a:t>rất tốt cho sức khoẻ. </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Em thích xem chương trình </a:t>
            </a:r>
            <a:r>
              <a:rPr lang="vi-VN" sz="3600" i="1">
                <a:ln w="0"/>
                <a:solidFill>
                  <a:prstClr val="black"/>
                </a:solidFill>
                <a:latin typeface="Arial" panose="020B0604020202020204" pitchFamily="34" charset="0"/>
              </a:rPr>
              <a:t>Chào </a:t>
            </a:r>
            <a:r>
              <a:rPr lang="vi-VN" sz="3600" i="1">
                <a:ln w="0"/>
                <a:solidFill>
                  <a:srgbClr val="FF0000"/>
                </a:solidFill>
                <a:latin typeface="Arial" panose="020B0604020202020204" pitchFamily="34" charset="0"/>
              </a:rPr>
              <a:t>buổi sáng </a:t>
            </a:r>
            <a:r>
              <a:rPr lang="vi-VN" sz="3600">
                <a:ln w="0"/>
                <a:solidFill>
                  <a:prstClr val="black"/>
                </a:solidFill>
                <a:latin typeface="Arial" panose="020B0604020202020204" pitchFamily="34" charset="0"/>
              </a:rPr>
              <a:t>trên tivi. </a:t>
            </a:r>
            <a:endParaRPr lang="vi-VN" sz="3600">
              <a:ln w="0"/>
              <a:solidFill>
                <a:prstClr val="black"/>
              </a:solidFill>
              <a:latin typeface="Arial" panose="020B0604020202020204" pitchFamily="34" charset="0"/>
            </a:endParaRPr>
          </a:p>
        </p:txBody>
      </p:sp>
      <p:pic>
        <p:nvPicPr>
          <p:cNvPr id="18" name="Picture 4" descr="Hình nền Thiết Kế Nền Mặt Trời Mọc Buổi Sáng, Vẽ Tay, Nền Minh Họa, Trong Buổi  Sáng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47" y="2951166"/>
            <a:ext cx="4826000" cy="2714625"/>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5"/>
          <p:cNvSpPr txBox="1"/>
          <p:nvPr/>
        </p:nvSpPr>
        <p:spPr>
          <a:xfrm>
            <a:off x="203200" y="273943"/>
            <a:ext cx="2235835" cy="2456557"/>
          </a:xfrm>
          <a:prstGeom prst="rect">
            <a:avLst/>
          </a:prstGeom>
        </p:spPr>
        <p:txBody>
          <a:bodyPr lIns="33867" tIns="33867" rIns="33867" bIns="33867" rtlCol="0" anchor="ctr"/>
          <a:lstStyle/>
          <a:p>
            <a:pPr algn="ctr" defTabSz="609600">
              <a:lnSpc>
                <a:spcPts val="2080"/>
              </a:lnSpc>
            </a:pPr>
            <a:endParaRPr sz="1200">
              <a:solidFill>
                <a:prstClr val="black"/>
              </a:solidFill>
              <a:latin typeface="Calibri" panose="020F0502020204030204"/>
            </a:endParaRPr>
          </a:p>
        </p:txBody>
      </p:sp>
      <p:sp>
        <p:nvSpPr>
          <p:cNvPr id="13"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14"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3. Đặt 2 – 3 câu có các danh từ sau:</a:t>
            </a:r>
            <a:endParaRPr lang="vi-VN" sz="3200" b="1">
              <a:ln w="0"/>
              <a:solidFill>
                <a:srgbClr val="C00000"/>
              </a:solidFill>
              <a:latin typeface="Arial" panose="020B0604020202020204" pitchFamily="34" charset="0"/>
            </a:endParaRPr>
          </a:p>
        </p:txBody>
      </p:sp>
      <p:sp>
        <p:nvSpPr>
          <p:cNvPr id="15" name="Hình chữ nhật 9"/>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6" name="Picture 7"/>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129370" y="5655973"/>
            <a:ext cx="1831660" cy="1202027"/>
          </a:xfrm>
          <a:prstGeom prst="rect">
            <a:avLst/>
          </a:prstGeom>
        </p:spPr>
      </p:pic>
      <p:grpSp>
        <p:nvGrpSpPr>
          <p:cNvPr id="17" name="Nhóm 29"/>
          <p:cNvGrpSpPr/>
          <p:nvPr/>
        </p:nvGrpSpPr>
        <p:grpSpPr>
          <a:xfrm>
            <a:off x="1219200" y="1663836"/>
            <a:ext cx="3352800" cy="885686"/>
            <a:chOff x="990600" y="2367171"/>
            <a:chExt cx="5029200" cy="1328529"/>
          </a:xfrm>
        </p:grpSpPr>
        <p:sp>
          <p:nvSpPr>
            <p:cNvPr id="18" name="Hình chữ nhật: Góc Tròn 27"/>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20" name="Hình chữ nhật 28"/>
            <p:cNvSpPr/>
            <p:nvPr/>
          </p:nvSpPr>
          <p:spPr>
            <a:xfrm>
              <a:off x="2401233" y="2589957"/>
              <a:ext cx="3070071" cy="923330"/>
            </a:xfrm>
            <a:prstGeom prst="rect">
              <a:avLst/>
            </a:prstGeom>
            <a:noFill/>
          </p:spPr>
          <p:txBody>
            <a:bodyPr wrap="none" lIns="60960" tIns="30480" rIns="60960" bIns="30480">
              <a:spAutoFit/>
            </a:bodyPr>
            <a:lstStyle/>
            <a:p>
              <a:pPr algn="ctr" defTabSz="60960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ánh nắng</a:t>
              </a:r>
              <a:endPar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sp>
        <p:nvSpPr>
          <p:cNvPr id="21" name="Hình chữ nhật 31"/>
          <p:cNvSpPr/>
          <p:nvPr/>
        </p:nvSpPr>
        <p:spPr>
          <a:xfrm>
            <a:off x="6299200" y="787400"/>
            <a:ext cx="5486400" cy="4801314"/>
          </a:xfrm>
          <a:prstGeom prst="rect">
            <a:avLst/>
          </a:prstGeom>
          <a:noFill/>
        </p:spPr>
        <p:txBody>
          <a:bodyPr wrap="square" lIns="60960" tIns="30480" rIns="60960" bIns="30480">
            <a:spAutoFit/>
          </a:bodyPr>
          <a:lstStyle/>
          <a:p>
            <a:pPr marL="457200" indent="-457200" defTabSz="60960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cuối thu nhè nhẹ xuyên qua kẽ lá.</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Dưới </a:t>
            </a: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gay gắt của mùa hè, những đoá phượng càng thêm rực rỡ. </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ấm áp sưởi ấm cho muôn loài. </a:t>
            </a:r>
            <a:endParaRPr lang="vi-VN" sz="3600">
              <a:ln w="0"/>
              <a:solidFill>
                <a:prstClr val="black"/>
              </a:solidFill>
              <a:latin typeface="Arial" panose="020B0604020202020204" pitchFamily="34" charset="0"/>
            </a:endParaRPr>
          </a:p>
        </p:txBody>
      </p:sp>
      <p:pic>
        <p:nvPicPr>
          <p:cNvPr id="22" name="Picture 2" descr="Trời Nắng đẹp Nền Xanh Vector-vector Nền-miễn Phí Vector Miễn Phí Tải Về"/>
          <p:cNvPicPr>
            <a:picLocks noChangeAspect="1" noChangeArrowheads="1"/>
          </p:cNvPicPr>
          <p:nvPr/>
        </p:nvPicPr>
        <p:blipFill rotWithShape="1">
          <a:blip r:embed="rId4">
            <a:extLst>
              <a:ext uri="{28A0092B-C50C-407E-A947-70E740481C1C}">
                <a14:useLocalDpi xmlns:a14="http://schemas.microsoft.com/office/drawing/2010/main" val="0"/>
              </a:ext>
            </a:extLst>
          </a:blip>
          <a:srcRect b="18419"/>
          <a:stretch>
            <a:fillRect/>
          </a:stretch>
        </p:blipFill>
        <p:spPr bwMode="auto">
          <a:xfrm>
            <a:off x="799191" y="2875342"/>
            <a:ext cx="4268079" cy="2813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wipe(left)">
                                      <p:cBhvr>
                                        <p:cTn id="23" dur="500"/>
                                        <p:tgtEl>
                                          <p:spTgt spid="2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wipe(left)">
                                      <p:cBhvr>
                                        <p:cTn id="28"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
          <p:cNvSpPr/>
          <p:nvPr/>
        </p:nvSpPr>
        <p:spPr>
          <a:xfrm>
            <a:off x="418623" y="975991"/>
            <a:ext cx="11154251" cy="2951432"/>
          </a:xfrm>
          <a:prstGeom prst="rect">
            <a:avLst/>
          </a:prstGeom>
          <a:solidFill>
            <a:schemeClr val="bg1"/>
          </a:solidFill>
          <a:ln w="12700" cap="rnd" cmpd="sng" algn="ctr">
            <a:solidFill>
              <a:schemeClr val="tx1">
                <a:lumMod val="75000"/>
                <a:lumOff val="25000"/>
              </a:schemeClr>
            </a:solidFill>
            <a:prstDash val="dashDot"/>
          </a:ln>
          <a:effectLst>
            <a:outerShdw blurRad="355600" dist="127000" dir="2940000" algn="t" rotWithShape="0">
              <a:prstClr val="black">
                <a:alpha val="40000"/>
              </a:prstClr>
            </a:outerShdw>
          </a:effectLst>
        </p:spPr>
        <p:txBody>
          <a:bodyPr rtlCol="0" anchor="t"/>
          <a:lstStyle/>
          <a:p>
            <a:pPr marL="342900" indent="-342900" algn="just">
              <a:buFont typeface="Wingdings" panose="05000000000000000000" pitchFamily="2" charset="2"/>
              <a:buChar char="§"/>
            </a:pPr>
            <a:endParaRPr lang="nl-NL" sz="3200" b="1">
              <a:solidFill>
                <a:srgbClr val="002060"/>
              </a:solidFill>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
            </a:pPr>
            <a:endParaRPr lang="nl-NL" sz="3200" b="1">
              <a:solidFill>
                <a:srgbClr val="002060"/>
              </a:solidFill>
              <a:latin typeface="Cambria" panose="02040503050406030204" pitchFamily="18" charset="0"/>
              <a:ea typeface="Cambria" panose="02040503050406030204" pitchFamily="18" charset="0"/>
            </a:endParaRPr>
          </a:p>
          <a:p>
            <a:pPr algn="ctr"/>
            <a:r>
              <a:rPr lang="nl-NL" sz="3200" b="1">
                <a:solidFill>
                  <a:srgbClr val="002060"/>
                </a:solidFill>
                <a:latin typeface="Cambria" panose="02040503050406030204" pitchFamily="18" charset="0"/>
                <a:ea typeface="Cambria" panose="02040503050406030204" pitchFamily="18" charset="0"/>
              </a:rPr>
              <a:t>Nhận diện và biết cách sử dụng danh từ.</a:t>
            </a:r>
            <a:endParaRPr lang="nl-NL" sz="3200" b="1">
              <a:solidFill>
                <a:srgbClr val="002060"/>
              </a:solidFill>
              <a:latin typeface="Cambria" panose="02040503050406030204" pitchFamily="18" charset="0"/>
              <a:ea typeface="Cambria" panose="02040503050406030204" pitchFamily="18" charset="0"/>
            </a:endParaRPr>
          </a:p>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320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6" name="TextBox 5"/>
          <p:cNvSpPr txBox="1"/>
          <p:nvPr/>
        </p:nvSpPr>
        <p:spPr>
          <a:xfrm>
            <a:off x="3911748" y="1596009"/>
            <a:ext cx="4368504" cy="369332"/>
          </a:xfrm>
          <a:prstGeom prst="rect">
            <a:avLst/>
          </a:prstGeom>
          <a:noFill/>
        </p:spPr>
        <p:txBody>
          <a:bodyPr wrap="square" rtlCol="0">
            <a:prstTxWarp prst="textArchUp">
              <a:avLst/>
            </a:prstTxWarp>
            <a:spAutoFit/>
          </a:bodyPr>
          <a:lstStyle/>
          <a:p>
            <a:r>
              <a:rPr lang="vi-VN" sz="4500" dirty="0">
                <a:solidFill>
                  <a:schemeClr val="accent4">
                    <a:lumMod val="75000"/>
                  </a:schemeClr>
                </a:solidFill>
                <a:effectLst/>
                <a:latin typeface="#9Slide07 Bungee Inline" pitchFamily="2" charset="0"/>
              </a:rPr>
              <a:t>Yêu cầu cần đạt</a:t>
            </a:r>
            <a:endParaRPr lang="en-US" sz="4500" dirty="0">
              <a:solidFill>
                <a:schemeClr val="accent4">
                  <a:lumMod val="75000"/>
                </a:schemeClr>
              </a:solidFill>
              <a:effectLst/>
              <a:latin typeface="#9Slide07 Bungee Inline"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3. Đặt 2 – 3 câu có các danh từ sau:</a:t>
            </a:r>
            <a:endParaRPr lang="vi-VN" sz="3200" b="1">
              <a:ln w="0"/>
              <a:solidFill>
                <a:srgbClr val="C00000"/>
              </a:solidFill>
              <a:latin typeface="Arial" panose="020B0604020202020204" pitchFamily="34" charset="0"/>
            </a:endParaRPr>
          </a:p>
        </p:txBody>
      </p:sp>
      <p:sp>
        <p:nvSpPr>
          <p:cNvPr id="8" name="Hình chữ nhật 9"/>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grpSp>
        <p:nvGrpSpPr>
          <p:cNvPr id="10" name="Nhóm 29"/>
          <p:cNvGrpSpPr/>
          <p:nvPr/>
        </p:nvGrpSpPr>
        <p:grpSpPr>
          <a:xfrm>
            <a:off x="1219200" y="1663836"/>
            <a:ext cx="3352800" cy="885686"/>
            <a:chOff x="990600" y="2367171"/>
            <a:chExt cx="5029200" cy="1328529"/>
          </a:xfrm>
        </p:grpSpPr>
        <p:sp>
          <p:nvSpPr>
            <p:cNvPr id="11" name="Hình chữ nhật: Góc Tròn 27"/>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28"/>
            <p:cNvSpPr/>
            <p:nvPr/>
          </p:nvSpPr>
          <p:spPr>
            <a:xfrm>
              <a:off x="2153571" y="2589957"/>
              <a:ext cx="3565401" cy="923330"/>
            </a:xfrm>
            <a:prstGeom prst="rect">
              <a:avLst/>
            </a:prstGeom>
            <a:noFill/>
          </p:spPr>
          <p:txBody>
            <a:bodyPr wrap="none" lIns="60960" tIns="30480" rIns="60960" bIns="30480">
              <a:spAutoFit/>
            </a:bodyPr>
            <a:lstStyle/>
            <a:p>
              <a:pPr algn="ctr" defTabSz="60960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con đường</a:t>
              </a:r>
              <a:endPar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sp>
        <p:nvSpPr>
          <p:cNvPr id="14" name="Hình chữ nhật 31"/>
          <p:cNvSpPr/>
          <p:nvPr/>
        </p:nvSpPr>
        <p:spPr>
          <a:xfrm>
            <a:off x="6299200" y="787400"/>
            <a:ext cx="5486400" cy="5355312"/>
          </a:xfrm>
          <a:prstGeom prst="rect">
            <a:avLst/>
          </a:prstGeom>
          <a:noFill/>
        </p:spPr>
        <p:txBody>
          <a:bodyPr wrap="square" lIns="60960" tIns="30480" rIns="60960" bIns="30480">
            <a:spAutoFit/>
          </a:bodyPr>
          <a:lstStyle/>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Mỗi chiều, em đi học về trên </a:t>
            </a: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quen thuộc.</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Những </a:t>
            </a: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quê em đã được trải nhựa bằng phẳng. </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dẫn đến khu vườn quanh co, khúc khuỷu. </a:t>
            </a:r>
            <a:endParaRPr lang="vi-VN" sz="3600">
              <a:ln w="0"/>
              <a:solidFill>
                <a:prstClr val="black"/>
              </a:solidFill>
              <a:latin typeface="Arial" panose="020B0604020202020204" pitchFamily="34" charset="0"/>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679" b="21698"/>
          <a:stretch>
            <a:fillRect/>
          </a:stretch>
        </p:blipFill>
        <p:spPr bwMode="auto">
          <a:xfrm>
            <a:off x="559834" y="3137788"/>
            <a:ext cx="5128732" cy="2391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583606"/>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203200" y="273943"/>
            <a:ext cx="2235835" cy="2456557"/>
          </a:xfrm>
          <a:prstGeom prst="rect">
            <a:avLst/>
          </a:prstGeom>
        </p:spPr>
        <p:txBody>
          <a:bodyPr lIns="33867" tIns="33867" rIns="33867" bIns="33867" rtlCol="0" anchor="ctr"/>
          <a:lstStyle/>
          <a:p>
            <a:pPr algn="ctr" defTabSz="609600">
              <a:lnSpc>
                <a:spcPts val="2080"/>
              </a:lnSpc>
            </a:pPr>
            <a:endParaRPr sz="1200">
              <a:solidFill>
                <a:prstClr val="black"/>
              </a:solidFill>
              <a:latin typeface="Calibri" panose="020F0502020204030204"/>
            </a:endParaRPr>
          </a:p>
        </p:txBody>
      </p:sp>
      <p:sp>
        <p:nvSpPr>
          <p:cNvPr id="7"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8" name="Hình chữ nhật 10"/>
          <p:cNvSpPr/>
          <p:nvPr/>
        </p:nvSpPr>
        <p:spPr>
          <a:xfrm>
            <a:off x="245493" y="431800"/>
            <a:ext cx="5698107" cy="1046440"/>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3. Đặt 2 – 3 câu có các danh từ sau:</a:t>
            </a:r>
            <a:endParaRPr lang="vi-VN" sz="3200" b="1">
              <a:ln w="0"/>
              <a:solidFill>
                <a:srgbClr val="C00000"/>
              </a:solidFill>
              <a:latin typeface="Arial" panose="020B0604020202020204" pitchFamily="34" charset="0"/>
            </a:endParaRPr>
          </a:p>
        </p:txBody>
      </p:sp>
      <p:sp>
        <p:nvSpPr>
          <p:cNvPr id="9" name="Hình chữ nhật 9"/>
          <p:cNvSpPr/>
          <p:nvPr/>
        </p:nvSpPr>
        <p:spPr>
          <a:xfrm>
            <a:off x="6197600" y="331926"/>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grpSp>
        <p:nvGrpSpPr>
          <p:cNvPr id="11" name="Nhóm 29"/>
          <p:cNvGrpSpPr/>
          <p:nvPr/>
        </p:nvGrpSpPr>
        <p:grpSpPr>
          <a:xfrm>
            <a:off x="1219200" y="1663836"/>
            <a:ext cx="3352800" cy="885686"/>
            <a:chOff x="990600" y="2367171"/>
            <a:chExt cx="5029200" cy="1328529"/>
          </a:xfrm>
        </p:grpSpPr>
        <p:sp>
          <p:nvSpPr>
            <p:cNvPr id="12" name="Hình chữ nhật: Góc Tròn 27"/>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1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28"/>
            <p:cNvSpPr/>
            <p:nvPr/>
          </p:nvSpPr>
          <p:spPr>
            <a:xfrm>
              <a:off x="2555123" y="2589957"/>
              <a:ext cx="2762297" cy="923330"/>
            </a:xfrm>
            <a:prstGeom prst="rect">
              <a:avLst/>
            </a:prstGeom>
            <a:noFill/>
          </p:spPr>
          <p:txBody>
            <a:bodyPr wrap="none" lIns="60960" tIns="30480" rIns="60960" bIns="30480">
              <a:spAutoFit/>
            </a:bodyPr>
            <a:lstStyle/>
            <a:p>
              <a:pPr algn="ctr" defTabSz="60960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học sinh</a:t>
              </a:r>
              <a:endPar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sp>
        <p:nvSpPr>
          <p:cNvPr id="15" name="Hình chữ nhật 31"/>
          <p:cNvSpPr/>
          <p:nvPr/>
        </p:nvSpPr>
        <p:spPr>
          <a:xfrm>
            <a:off x="6299200" y="787401"/>
            <a:ext cx="5486400" cy="4247317"/>
          </a:xfrm>
          <a:prstGeom prst="rect">
            <a:avLst/>
          </a:prstGeom>
          <a:noFill/>
        </p:spPr>
        <p:txBody>
          <a:bodyPr wrap="square" lIns="60960" tIns="30480" rIns="60960" bIns="30480">
            <a:spAutoFit/>
          </a:bodyPr>
          <a:lstStyle/>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Em là </a:t>
            </a:r>
            <a:r>
              <a:rPr lang="vi-VN" sz="3600">
                <a:ln w="0"/>
                <a:solidFill>
                  <a:srgbClr val="FF0000"/>
                </a:solidFill>
                <a:latin typeface="Arial" panose="020B0604020202020204" pitchFamily="34" charset="0"/>
              </a:rPr>
              <a:t>học sinh </a:t>
            </a:r>
            <a:r>
              <a:rPr lang="vi-VN" sz="3600">
                <a:ln w="0"/>
                <a:solidFill>
                  <a:prstClr val="black"/>
                </a:solidFill>
                <a:latin typeface="Arial" panose="020B0604020202020204" pitchFamily="34" charset="0"/>
              </a:rPr>
              <a:t>lớp Bốn. </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Buổi họp phụ huynh </a:t>
            </a:r>
            <a:r>
              <a:rPr lang="vi-VN" sz="3600">
                <a:ln w="0"/>
                <a:solidFill>
                  <a:srgbClr val="FF0000"/>
                </a:solidFill>
                <a:latin typeface="Arial" panose="020B0604020202020204" pitchFamily="34" charset="0"/>
              </a:rPr>
              <a:t>học sinh </a:t>
            </a:r>
            <a:r>
              <a:rPr lang="vi-VN" sz="3600">
                <a:ln w="0"/>
                <a:solidFill>
                  <a:prstClr val="black"/>
                </a:solidFill>
                <a:latin typeface="Arial" panose="020B0604020202020204" pitchFamily="34" charset="0"/>
              </a:rPr>
              <a:t>sẽ diễn ra vào cuối tuần này. </a:t>
            </a:r>
            <a:endParaRPr lang="vi-VN" sz="3600">
              <a:ln w="0"/>
              <a:solidFill>
                <a:prstClr val="black"/>
              </a:solidFill>
              <a:latin typeface="Arial" panose="020B0604020202020204" pitchFamily="34" charset="0"/>
            </a:endParaRPr>
          </a:p>
          <a:p>
            <a:pPr marL="457200" indent="-457200" defTabSz="60960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Ngoài sân, các bạn </a:t>
            </a:r>
            <a:r>
              <a:rPr lang="vi-VN" sz="3600">
                <a:ln w="0"/>
                <a:solidFill>
                  <a:srgbClr val="FF0000"/>
                </a:solidFill>
                <a:latin typeface="Arial" panose="020B0604020202020204" pitchFamily="34" charset="0"/>
              </a:rPr>
              <a:t>học sinh</a:t>
            </a:r>
            <a:r>
              <a:rPr lang="vi-VN" sz="3600">
                <a:ln w="0"/>
                <a:solidFill>
                  <a:prstClr val="black"/>
                </a:solidFill>
                <a:latin typeface="Arial" panose="020B0604020202020204" pitchFamily="34" charset="0"/>
              </a:rPr>
              <a:t> lớp 4A đang tập thể dục. </a:t>
            </a:r>
            <a:endParaRPr lang="vi-VN" sz="3600">
              <a:ln w="0"/>
              <a:solidFill>
                <a:prstClr val="black"/>
              </a:solidFill>
              <a:latin typeface="Arial" panose="020B0604020202020204"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91" y="2951502"/>
            <a:ext cx="3549650" cy="283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left)">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left)">
                                      <p:cBhvr>
                                        <p:cTn id="2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7741" y="721757"/>
            <a:ext cx="9437840" cy="4198360"/>
            <a:chOff x="2196741" y="61357"/>
            <a:chExt cx="9437840" cy="4198360"/>
          </a:xfrm>
        </p:grpSpPr>
        <p:sp>
          <p:nvSpPr>
            <p:cNvPr id="26" name="TextBox 25"/>
            <p:cNvSpPr txBox="1"/>
            <p:nvPr/>
          </p:nvSpPr>
          <p:spPr>
            <a:xfrm>
              <a:off x="2196742" y="61357"/>
              <a:ext cx="9437839"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3000" b="0" i="0" u="none" strike="noStrike" kern="1200" cap="none" spc="0" normalizeH="0" baseline="0" noProof="0">
                  <a:ln w="276225">
                    <a:solidFill>
                      <a:srgbClr val="FFFFFF"/>
                    </a:solidFill>
                  </a:ln>
                  <a:solidFill>
                    <a:srgbClr val="FFFFFF"/>
                  </a:solidFill>
                  <a:effectLst/>
                  <a:uLnTx/>
                  <a:uFillTx/>
                  <a:latin typeface="#9Slide03 SFU Grenoble" panose="00000500000000000000" pitchFamily="2" charset="0"/>
                  <a:ea typeface="FZHei-B01S"/>
                  <a:cs typeface="+mn-cs"/>
                </a:rPr>
                <a:t>HOẠT ĐỘNG NỐI TIẾP</a:t>
              </a:r>
              <a:endParaRPr kumimoji="0" lang="vi-VN" sz="13000" b="0" i="0" u="none" strike="noStrike" kern="1200" cap="none" spc="0" normalizeH="0" baseline="0" noProof="0">
                <a:ln w="276225">
                  <a:solidFill>
                    <a:srgbClr val="FFFFFF"/>
                  </a:solidFill>
                </a:ln>
                <a:solidFill>
                  <a:srgbClr val="FFFFFF"/>
                </a:solidFill>
                <a:effectLst/>
                <a:uLnTx/>
                <a:uFillTx/>
                <a:latin typeface="#9Slide03 SFU Grenoble" panose="00000500000000000000" pitchFamily="2" charset="0"/>
                <a:ea typeface="FZHei-B01S"/>
                <a:cs typeface="+mn-cs"/>
              </a:endParaRPr>
            </a:p>
          </p:txBody>
        </p:sp>
        <p:sp>
          <p:nvSpPr>
            <p:cNvPr id="27" name="TextBox 26"/>
            <p:cNvSpPr txBox="1"/>
            <p:nvPr/>
          </p:nvSpPr>
          <p:spPr>
            <a:xfrm>
              <a:off x="2196741" y="166289"/>
              <a:ext cx="9437839"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3000" b="0" i="0" u="none" strike="noStrike" kern="1200" cap="none" spc="0" normalizeH="0" baseline="0" noProof="0">
                  <a:ln>
                    <a:noFill/>
                  </a:ln>
                  <a:solidFill>
                    <a:srgbClr val="CC0066"/>
                  </a:solidFill>
                  <a:effectLst/>
                  <a:uLnTx/>
                  <a:uFillTx/>
                  <a:latin typeface="#9Slide03 SFU Grenoble" panose="00000500000000000000" pitchFamily="2" charset="0"/>
                  <a:ea typeface="FZHei-B01S"/>
                  <a:cs typeface="+mn-cs"/>
                </a:rPr>
                <a:t>HOẠT ĐỘNG NỐI TIẾP</a:t>
              </a:r>
              <a:endParaRPr kumimoji="0" lang="en-US" sz="13000" b="0" i="0" u="none" strike="noStrike" kern="1200" cap="none" spc="0" normalizeH="0" baseline="0" noProof="0" dirty="0">
                <a:ln>
                  <a:noFill/>
                </a:ln>
                <a:solidFill>
                  <a:srgbClr val="CC0066"/>
                </a:solidFill>
                <a:effectLst/>
                <a:uLnTx/>
                <a:uFillTx/>
                <a:latin typeface="#9Slide03 SFU Grenoble" panose="00000500000000000000" pitchFamily="2" charset="0"/>
                <a:ea typeface="FZHei-B01S"/>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p14:ferris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10"/>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A. </a:t>
            </a:r>
            <a:r>
              <a:rPr kumimoji="0" lang="en-US" sz="32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Danh từ là từ chỉ sự vật (người, vật, hiện tượng tự nhiên, thời gian,…).</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panose="020B0604020202020204"/>
            </a:endParaRPr>
          </a:p>
        </p:txBody>
      </p:sp>
      <p:sp>
        <p:nvSpPr>
          <p:cNvPr id="12" name="Rectangle 11"/>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B. Danh từ là từ chỉ hoạt động (ăn, uống, đi, ngủ,…).</a:t>
            </a:r>
            <a:endParaRPr kumimoji="0" lang="en-US" sz="3200" b="0" i="0" u="none" strike="noStrike" kern="0" cap="none" spc="0" normalizeH="0" baseline="0" noProof="0" dirty="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15" name="Rectangle 14"/>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C. Danh từ là từ chỉ đặc điểm (xanh, đỏ, tím, vàng, cao, thấp,…).</a:t>
            </a:r>
            <a:endParaRPr kumimoji="0" lang="en-US" sz="3200" b="0" i="0" u="none" strike="noStrike" kern="0" cap="none" spc="0" normalizeH="0" baseline="0" noProof="0" dirty="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17" name="Rectangle: Rounded Corners 16"/>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Khái niệm nào đúng khi nói về </a:t>
            </a:r>
            <a:r>
              <a:rPr kumimoji="0" lang="en-US" sz="4000" b="1" i="1"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danh từ</a:t>
            </a:r>
            <a:r>
              <a:rPr kumimoji="0" lang="en-US" sz="4000" b="1" i="0" u="none" strike="noStrike" kern="0" cap="none" spc="0" normalizeH="0" baseline="0" noProof="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rPr>
              <a:t>?</a:t>
            </a:r>
            <a:endParaRPr kumimoji="0" lang="en-US" sz="4000" b="1" i="0" u="none" strike="noStrike" kern="0" cap="none" spc="0" normalizeH="0" baseline="0" noProof="0" dirty="0">
              <a:ln>
                <a:noFill/>
              </a:ln>
              <a:solidFill>
                <a:srgbClr val="000000"/>
              </a:solidFill>
              <a:effectLst/>
              <a:uLnTx/>
              <a:uFillTx/>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18" name="Picture 17"/>
          <p:cNvPicPr>
            <a:picLocks noChangeAspect="1"/>
          </p:cNvPicPr>
          <p:nvPr/>
        </p:nvPicPr>
        <p:blipFill>
          <a:blip r:embed="rId3"/>
          <a:stretch>
            <a:fillRect/>
          </a:stretch>
        </p:blipFill>
        <p:spPr>
          <a:xfrm>
            <a:off x="13843428" y="2026006"/>
            <a:ext cx="1226585" cy="1226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0.70"/>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1"/>
                                        </p:tgtEl>
                                        <p:attrNameLst>
                                          <p:attrName>fillcolor</p:attrName>
                                        </p:attrNameLst>
                                      </p:cBhvr>
                                      <p:to>
                                        <a:schemeClr val="bg2"/>
                                      </p:to>
                                    </p:animClr>
                                    <p:set>
                                      <p:cBhvr>
                                        <p:cTn id="29" dur="250" fill="hold"/>
                                        <p:tgtEl>
                                          <p:spTgt spid="11"/>
                                        </p:tgtEl>
                                        <p:attrNameLst>
                                          <p:attrName>fill.type</p:attrName>
                                        </p:attrNameLst>
                                      </p:cBhvr>
                                      <p:to>
                                        <p:strVal val="solid"/>
                                      </p:to>
                                    </p:set>
                                    <p:set>
                                      <p:cBhvr>
                                        <p:cTn id="30" dur="25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1" presetID="1" presetClass="emph" presetSubtype="2" fill="hold" nodeType="withEffect">
                                  <p:stCondLst>
                                    <p:cond delay="500"/>
                                  </p:stCondLst>
                                  <p:childTnLst>
                                    <p:animClr clrSpc="rgb" dir="cw">
                                      <p:cBhvr>
                                        <p:cTn id="32" dur="250" fill="hold"/>
                                        <p:tgtEl>
                                          <p:spTgt spid="11"/>
                                        </p:tgtEl>
                                        <p:attrNameLst>
                                          <p:attrName>fillcolor</p:attrName>
                                        </p:attrNameLst>
                                      </p:cBhvr>
                                      <p:to>
                                        <a:srgbClr val="FFFF00"/>
                                      </p:to>
                                    </p:animClr>
                                    <p:set>
                                      <p:cBhvr>
                                        <p:cTn id="33" dur="250" fill="hold"/>
                                        <p:tgtEl>
                                          <p:spTgt spid="11"/>
                                        </p:tgtEl>
                                        <p:attrNameLst>
                                          <p:attrName>fill.type</p:attrName>
                                        </p:attrNameLst>
                                      </p:cBhvr>
                                      <p:to>
                                        <p:strVal val="solid"/>
                                      </p:to>
                                    </p:set>
                                    <p:set>
                                      <p:cBhvr>
                                        <p:cTn id="34" dur="250" fill="hold"/>
                                        <p:tgtEl>
                                          <p:spTgt spid="11"/>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250" fill="hold"/>
                                        <p:tgtEl>
                                          <p:spTgt spid="13"/>
                                        </p:tgtEl>
                                        <p:attrNameLst>
                                          <p:attrName>ppt_w</p:attrName>
                                        </p:attrNameLst>
                                      </p:cBhvr>
                                      <p:tavLst>
                                        <p:tav tm="0">
                                          <p:val>
                                            <p:strVal val="4*#ppt_w"/>
                                          </p:val>
                                        </p:tav>
                                        <p:tav tm="100000">
                                          <p:val>
                                            <p:strVal val="#ppt_w"/>
                                          </p:val>
                                        </p:tav>
                                      </p:tavLst>
                                    </p:anim>
                                    <p:anim calcmode="lin" valueType="num">
                                      <p:cBhvr>
                                        <p:cTn id="3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18"/>
                                        </p:tgtEl>
                                        <p:attrNameLst>
                                          <p:attrName>ppt_x</p:attrName>
                                          <p:attrName>ppt_y</p:attrName>
                                        </p:attrNameLst>
                                      </p:cBhvr>
                                      <p:rCtr x="-12714" y="-6366"/>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22"/>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C. cây đào</a:t>
            </a:r>
            <a:endParaRPr lang="vi-VN" sz="4400" kern="0" dirty="0">
              <a:solidFill>
                <a:srgbClr val="000000"/>
              </a:solidFill>
              <a:latin typeface="Times New Roman" panose="02020603050405020304" pitchFamily="18" charset="0"/>
              <a:ea typeface="Arial-Rounded" panose="020B0500000000000000" pitchFamily="34" charset="0"/>
              <a:cs typeface="Arial-Rounded" panose="020B0500000000000000" pitchFamily="34" charset="0"/>
              <a:sym typeface="Arial" panose="020B0604020202020204"/>
            </a:endParaRPr>
          </a:p>
        </p:txBody>
      </p:sp>
      <p:sp>
        <p:nvSpPr>
          <p:cNvPr id="24" name="Rectangle 23"/>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A. đọc</a:t>
            </a:r>
            <a:endParaRPr lang="en-US" sz="4400"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25" name="Picture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27" name="Rectangle 26"/>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B. khóc</a:t>
            </a:r>
            <a:endParaRPr lang="en-US" sz="4400"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29" name="Rectangle: Rounded Corners 28"/>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Từ nào dưới đây là </a:t>
            </a:r>
            <a:r>
              <a:rPr lang="en-US" sz="4000" b="1" i="1"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danh từ</a:t>
            </a:r>
            <a:r>
              <a:rPr lang="en-US" sz="4000" b="1"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a:t>
            </a:r>
            <a:endParaRPr lang="en-US" sz="4000" b="1"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30" name="Picture 29"/>
          <p:cNvPicPr>
            <a:picLocks noChangeAspect="1"/>
          </p:cNvPicPr>
          <p:nvPr/>
        </p:nvPicPr>
        <p:blipFill>
          <a:blip r:embed="rId3"/>
          <a:stretch>
            <a:fillRect/>
          </a:stretch>
        </p:blipFill>
        <p:spPr>
          <a:xfrm>
            <a:off x="13748178" y="5047504"/>
            <a:ext cx="1226585" cy="1226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0.70"/>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strVal val="#ppt_w*0.70"/>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Effect transition="in" filter="fade">
                                      <p:cBhvr>
                                        <p:cTn id="18" dur="1000"/>
                                        <p:tgtEl>
                                          <p:spTgt spid="2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3"/>
                                        </p:tgtEl>
                                        <p:attrNameLst>
                                          <p:attrName>fillcolor</p:attrName>
                                        </p:attrNameLst>
                                      </p:cBhvr>
                                      <p:to>
                                        <a:schemeClr val="bg2"/>
                                      </p:to>
                                    </p:animClr>
                                    <p:set>
                                      <p:cBhvr>
                                        <p:cTn id="29" dur="250" fill="hold"/>
                                        <p:tgtEl>
                                          <p:spTgt spid="23"/>
                                        </p:tgtEl>
                                        <p:attrNameLst>
                                          <p:attrName>fill.type</p:attrName>
                                        </p:attrNameLst>
                                      </p:cBhvr>
                                      <p:to>
                                        <p:strVal val="solid"/>
                                      </p:to>
                                    </p:set>
                                    <p:set>
                                      <p:cBhvr>
                                        <p:cTn id="30" dur="250" fill="hold"/>
                                        <p:tgtEl>
                                          <p:spTgt spid="2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1" presetID="1" presetClass="emph" presetSubtype="2" fill="hold" nodeType="withEffect">
                                  <p:stCondLst>
                                    <p:cond delay="500"/>
                                  </p:stCondLst>
                                  <p:childTnLst>
                                    <p:animClr clrSpc="rgb" dir="cw">
                                      <p:cBhvr>
                                        <p:cTn id="32" dur="250" fill="hold"/>
                                        <p:tgtEl>
                                          <p:spTgt spid="23"/>
                                        </p:tgtEl>
                                        <p:attrNameLst>
                                          <p:attrName>fillcolor</p:attrName>
                                        </p:attrNameLst>
                                      </p:cBhvr>
                                      <p:to>
                                        <a:srgbClr val="FFFF00"/>
                                      </p:to>
                                    </p:animClr>
                                    <p:set>
                                      <p:cBhvr>
                                        <p:cTn id="33" dur="250" fill="hold"/>
                                        <p:tgtEl>
                                          <p:spTgt spid="23"/>
                                        </p:tgtEl>
                                        <p:attrNameLst>
                                          <p:attrName>fill.type</p:attrName>
                                        </p:attrNameLst>
                                      </p:cBhvr>
                                      <p:to>
                                        <p:strVal val="solid"/>
                                      </p:to>
                                    </p:set>
                                    <p:set>
                                      <p:cBhvr>
                                        <p:cTn id="34" dur="250" fill="hold"/>
                                        <p:tgtEl>
                                          <p:spTgt spid="23"/>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250" fill="hold"/>
                                        <p:tgtEl>
                                          <p:spTgt spid="25"/>
                                        </p:tgtEl>
                                        <p:attrNameLst>
                                          <p:attrName>ppt_w</p:attrName>
                                        </p:attrNameLst>
                                      </p:cBhvr>
                                      <p:tavLst>
                                        <p:tav tm="0">
                                          <p:val>
                                            <p:strVal val="4*#ppt_w"/>
                                          </p:val>
                                        </p:tav>
                                        <p:tav tm="100000">
                                          <p:val>
                                            <p:strVal val="#ppt_w"/>
                                          </p:val>
                                        </p:tav>
                                      </p:tavLst>
                                    </p:anim>
                                    <p:anim calcmode="lin" valueType="num">
                                      <p:cBhvr>
                                        <p:cTn id="3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30"/>
                                        </p:tgtEl>
                                        <p:attrNameLst>
                                          <p:attrName>ppt_x</p:attrName>
                                          <p:attrName>ppt_y</p:attrName>
                                        </p:attrNameLst>
                                      </p:cBhvr>
                                      <p:rCtr x="-13445" y="-417"/>
                                    </p:animMotion>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24"/>
                                        </p:tgtEl>
                                        <p:attrNameLst>
                                          <p:attrName>fillcolor</p:attrName>
                                        </p:attrNameLst>
                                      </p:cBhvr>
                                      <p:to>
                                        <a:schemeClr val="accent1"/>
                                      </p:to>
                                    </p:animClr>
                                    <p:set>
                                      <p:cBhvr>
                                        <p:cTn id="46" dur="250" fill="hold"/>
                                        <p:tgtEl>
                                          <p:spTgt spid="24"/>
                                        </p:tgtEl>
                                        <p:attrNameLst>
                                          <p:attrName>fill.type</p:attrName>
                                        </p:attrNameLst>
                                      </p:cBhvr>
                                      <p:to>
                                        <p:strVal val="solid"/>
                                      </p:to>
                                    </p:set>
                                    <p:set>
                                      <p:cBhvr>
                                        <p:cTn id="47" dur="250" fill="hold"/>
                                        <p:tgtEl>
                                          <p:spTgt spid="24"/>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strVal val="4*#ppt_w"/>
                                          </p:val>
                                        </p:tav>
                                        <p:tav tm="100000">
                                          <p:val>
                                            <p:strVal val="#ppt_w"/>
                                          </p:val>
                                        </p:tav>
                                      </p:tavLst>
                                    </p:anim>
                                    <p:anim calcmode="lin" valueType="num">
                                      <p:cBhvr>
                                        <p:cTn id="5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7"/>
                                        </p:tgtEl>
                                        <p:attrNameLst>
                                          <p:attrName>fillcolor</p:attrName>
                                        </p:attrNameLst>
                                      </p:cBhvr>
                                      <p:to>
                                        <a:schemeClr val="accent1"/>
                                      </p:to>
                                    </p:animClr>
                                    <p:set>
                                      <p:cBhvr>
                                        <p:cTn id="61" dur="250" fill="hold"/>
                                        <p:tgtEl>
                                          <p:spTgt spid="27"/>
                                        </p:tgtEl>
                                        <p:attrNameLst>
                                          <p:attrName>fill.type</p:attrName>
                                        </p:attrNameLst>
                                      </p:cBhvr>
                                      <p:to>
                                        <p:strVal val="solid"/>
                                      </p:to>
                                    </p:set>
                                    <p:set>
                                      <p:cBhvr>
                                        <p:cTn id="62" dur="250" fill="hold"/>
                                        <p:tgtEl>
                                          <p:spTgt spid="27"/>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250" fill="hold"/>
                                        <p:tgtEl>
                                          <p:spTgt spid="28"/>
                                        </p:tgtEl>
                                        <p:attrNameLst>
                                          <p:attrName>ppt_w</p:attrName>
                                        </p:attrNameLst>
                                      </p:cBhvr>
                                      <p:tavLst>
                                        <p:tav tm="0">
                                          <p:val>
                                            <p:strVal val="4*#ppt_w"/>
                                          </p:val>
                                        </p:tav>
                                        <p:tav tm="100000">
                                          <p:val>
                                            <p:strVal val="#ppt_w"/>
                                          </p:val>
                                        </p:tav>
                                      </p:tavLst>
                                    </p:anim>
                                    <p:anim calcmode="lin" valueType="num">
                                      <p:cBhvr>
                                        <p:cTn id="7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7"/>
                  </p:tgtEl>
                </p:cond>
              </p:nextCondLst>
            </p:seq>
          </p:childTnLst>
        </p:cTn>
      </p:par>
    </p:tnLst>
    <p:bldLst>
      <p:bldP spid="23" grpId="0" animBg="1"/>
      <p:bldP spid="24" grpId="0" animBg="1"/>
      <p:bldP spid="27"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A. thời gian</a:t>
            </a:r>
            <a:endParaRPr lang="vi-VN" sz="4400" kern="0" dirty="0">
              <a:solidFill>
                <a:srgbClr val="000000"/>
              </a:solidFill>
              <a:latin typeface="Times New Roman" panose="02020603050405020304" pitchFamily="18" charset="0"/>
              <a:ea typeface="Arial-Rounded" panose="020B0500000000000000" pitchFamily="34" charset="0"/>
              <a:cs typeface="Arial-Rounded" panose="020B0500000000000000" pitchFamily="34" charset="0"/>
              <a:sym typeface="Arial" panose="020B0604020202020204"/>
            </a:endParaRPr>
          </a:p>
        </p:txBody>
      </p:sp>
      <p:sp>
        <p:nvSpPr>
          <p:cNvPr id="20" name="Rectangle 19"/>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C. vật</a:t>
            </a:r>
            <a:endParaRPr lang="en-US" sz="4400"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21" name="Picture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23" name="Rectangle 22"/>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B. người</a:t>
            </a:r>
            <a:endParaRPr lang="en-US" sz="4400"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25" name="Rectangle: Rounded Corners 24"/>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Từ </a:t>
            </a:r>
            <a:r>
              <a:rPr lang="en-US" sz="4000" b="1" i="1" kern="0">
                <a:solidFill>
                  <a:srgbClr val="FF0000"/>
                </a:solidFill>
                <a:latin typeface="Arial" panose="020B0604020202020204"/>
                <a:ea typeface="Arial-Rounded" panose="020B0500000000000000" pitchFamily="34" charset="0"/>
                <a:cs typeface="Arial-Rounded" panose="020B0500000000000000" pitchFamily="34" charset="0"/>
                <a:sym typeface="Arial" panose="020B0604020202020204"/>
              </a:rPr>
              <a:t>ngày mai </a:t>
            </a:r>
            <a:r>
              <a:rPr lang="en-US" sz="4000" b="1" kern="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rPr>
              <a:t>là danh từ chỉ:</a:t>
            </a:r>
            <a:endParaRPr lang="en-US" sz="4000" b="1" kern="0" dirty="0">
              <a:solidFill>
                <a:srgbClr val="000000"/>
              </a:solidFill>
              <a:latin typeface="Arial" panose="020B0604020202020204"/>
              <a:ea typeface="Arial-Rounded" panose="020B0500000000000000" pitchFamily="34" charset="0"/>
              <a:cs typeface="Arial-Rounded" panose="020B0500000000000000" pitchFamily="34" charset="0"/>
              <a:sym typeface="Arial" panose="020B0604020202020204"/>
            </a:endParaRPr>
          </a:p>
        </p:txBody>
      </p:sp>
      <p:pic>
        <p:nvPicPr>
          <p:cNvPr id="26" name="Picture 25"/>
          <p:cNvPicPr>
            <a:picLocks noChangeAspect="1"/>
          </p:cNvPicPr>
          <p:nvPr/>
        </p:nvPicPr>
        <p:blipFill>
          <a:blip r:embed="rId3"/>
          <a:stretch>
            <a:fillRect/>
          </a:stretch>
        </p:blipFill>
        <p:spPr>
          <a:xfrm>
            <a:off x="13633878" y="1898305"/>
            <a:ext cx="1226585" cy="1226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strVal val="#ppt_w*0.70"/>
                                          </p:val>
                                        </p:tav>
                                        <p:tav tm="100000">
                                          <p:val>
                                            <p:strVal val="#ppt_w"/>
                                          </p:val>
                                        </p:tav>
                                      </p:tavLst>
                                    </p:anim>
                                    <p:anim calcmode="lin" valueType="num">
                                      <p:cBhvr>
                                        <p:cTn id="12" dur="1000" fill="hold"/>
                                        <p:tgtEl>
                                          <p:spTgt spid="19"/>
                                        </p:tgtEl>
                                        <p:attrNameLst>
                                          <p:attrName>ppt_h</p:attrName>
                                        </p:attrNameLst>
                                      </p:cBhvr>
                                      <p:tavLst>
                                        <p:tav tm="0">
                                          <p:val>
                                            <p:strVal val="#ppt_h"/>
                                          </p:val>
                                        </p:tav>
                                        <p:tav tm="100000">
                                          <p:val>
                                            <p:strVal val="#ppt_h"/>
                                          </p:val>
                                        </p:tav>
                                      </p:tavLst>
                                    </p:anim>
                                    <p:animEffect transition="in" filter="fade">
                                      <p:cBhvr>
                                        <p:cTn id="13" dur="1000"/>
                                        <p:tgtEl>
                                          <p:spTgt spid="19"/>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strVal val="#ppt_w*0.70"/>
                                          </p:val>
                                        </p:tav>
                                        <p:tav tm="100000">
                                          <p:val>
                                            <p:strVal val="#ppt_w"/>
                                          </p:val>
                                        </p:tav>
                                      </p:tavLst>
                                    </p:anim>
                                    <p:anim calcmode="lin" valueType="num">
                                      <p:cBhvr>
                                        <p:cTn id="17" dur="1000" fill="hold"/>
                                        <p:tgtEl>
                                          <p:spTgt spid="20"/>
                                        </p:tgtEl>
                                        <p:attrNameLst>
                                          <p:attrName>ppt_h</p:attrName>
                                        </p:attrNameLst>
                                      </p:cBhvr>
                                      <p:tavLst>
                                        <p:tav tm="0">
                                          <p:val>
                                            <p:strVal val="#ppt_h"/>
                                          </p:val>
                                        </p:tav>
                                        <p:tav tm="100000">
                                          <p:val>
                                            <p:strVal val="#ppt_h"/>
                                          </p:val>
                                        </p:tav>
                                      </p:tavLst>
                                    </p:anim>
                                    <p:animEffect transition="in" filter="fade">
                                      <p:cBhvr>
                                        <p:cTn id="18" dur="1000"/>
                                        <p:tgtEl>
                                          <p:spTgt spid="20"/>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9"/>
                                        </p:tgtEl>
                                        <p:attrNameLst>
                                          <p:attrName>fillcolor</p:attrName>
                                        </p:attrNameLst>
                                      </p:cBhvr>
                                      <p:to>
                                        <a:schemeClr val="bg2"/>
                                      </p:to>
                                    </p:animClr>
                                    <p:set>
                                      <p:cBhvr>
                                        <p:cTn id="29" dur="250" fill="hold"/>
                                        <p:tgtEl>
                                          <p:spTgt spid="19"/>
                                        </p:tgtEl>
                                        <p:attrNameLst>
                                          <p:attrName>fill.type</p:attrName>
                                        </p:attrNameLst>
                                      </p:cBhvr>
                                      <p:to>
                                        <p:strVal val="solid"/>
                                      </p:to>
                                    </p:set>
                                    <p:set>
                                      <p:cBhvr>
                                        <p:cTn id="30" dur="250" fill="hold"/>
                                        <p:tgtEl>
                                          <p:spTgt spid="1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1" presetID="1" presetClass="emph" presetSubtype="2" fill="hold" nodeType="withEffect">
                                  <p:stCondLst>
                                    <p:cond delay="500"/>
                                  </p:stCondLst>
                                  <p:childTnLst>
                                    <p:animClr clrSpc="rgb" dir="cw">
                                      <p:cBhvr>
                                        <p:cTn id="32" dur="250" fill="hold"/>
                                        <p:tgtEl>
                                          <p:spTgt spid="19"/>
                                        </p:tgtEl>
                                        <p:attrNameLst>
                                          <p:attrName>fillcolor</p:attrName>
                                        </p:attrNameLst>
                                      </p:cBhvr>
                                      <p:to>
                                        <a:srgbClr val="FFFF00"/>
                                      </p:to>
                                    </p:animClr>
                                    <p:set>
                                      <p:cBhvr>
                                        <p:cTn id="33" dur="250" fill="hold"/>
                                        <p:tgtEl>
                                          <p:spTgt spid="19"/>
                                        </p:tgtEl>
                                        <p:attrNameLst>
                                          <p:attrName>fill.type</p:attrName>
                                        </p:attrNameLst>
                                      </p:cBhvr>
                                      <p:to>
                                        <p:strVal val="solid"/>
                                      </p:to>
                                    </p:set>
                                    <p:set>
                                      <p:cBhvr>
                                        <p:cTn id="34" dur="250" fill="hold"/>
                                        <p:tgtEl>
                                          <p:spTgt spid="19"/>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250" fill="hold"/>
                                        <p:tgtEl>
                                          <p:spTgt spid="21"/>
                                        </p:tgtEl>
                                        <p:attrNameLst>
                                          <p:attrName>ppt_w</p:attrName>
                                        </p:attrNameLst>
                                      </p:cBhvr>
                                      <p:tavLst>
                                        <p:tav tm="0">
                                          <p:val>
                                            <p:strVal val="4*#ppt_w"/>
                                          </p:val>
                                        </p:tav>
                                        <p:tav tm="100000">
                                          <p:val>
                                            <p:strVal val="#ppt_w"/>
                                          </p:val>
                                        </p:tav>
                                      </p:tavLst>
                                    </p:anim>
                                    <p:anim calcmode="lin" valueType="num">
                                      <p:cBhvr>
                                        <p:cTn id="38"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26"/>
                                        </p:tgtEl>
                                        <p:attrNameLst>
                                          <p:attrName>ppt_x</p:attrName>
                                          <p:attrName>ppt_y</p:attrName>
                                        </p:attrNameLst>
                                      </p:cBhvr>
                                      <p:rCtr x="-13445" y="-417"/>
                                    </p:animMotion>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20"/>
                                        </p:tgtEl>
                                        <p:attrNameLst>
                                          <p:attrName>fillcolor</p:attrName>
                                        </p:attrNameLst>
                                      </p:cBhvr>
                                      <p:to>
                                        <a:schemeClr val="accent1"/>
                                      </p:to>
                                    </p:animClr>
                                    <p:set>
                                      <p:cBhvr>
                                        <p:cTn id="46" dur="250" fill="hold"/>
                                        <p:tgtEl>
                                          <p:spTgt spid="20"/>
                                        </p:tgtEl>
                                        <p:attrNameLst>
                                          <p:attrName>fill.type</p:attrName>
                                        </p:attrNameLst>
                                      </p:cBhvr>
                                      <p:to>
                                        <p:strVal val="solid"/>
                                      </p:to>
                                    </p:set>
                                    <p:set>
                                      <p:cBhvr>
                                        <p:cTn id="47" dur="250" fill="hold"/>
                                        <p:tgtEl>
                                          <p:spTgt spid="2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20"/>
                                        </p:tgtEl>
                                        <p:attrNameLst>
                                          <p:attrName>fillcolor</p:attrName>
                                        </p:attrNameLst>
                                      </p:cBhvr>
                                      <p:to>
                                        <a:schemeClr val="accent1"/>
                                      </p:to>
                                    </p:animClr>
                                    <p:set>
                                      <p:cBhvr>
                                        <p:cTn id="50" dur="250" fill="hold"/>
                                        <p:tgtEl>
                                          <p:spTgt spid="20"/>
                                        </p:tgtEl>
                                        <p:attrNameLst>
                                          <p:attrName>fill.type</p:attrName>
                                        </p:attrNameLst>
                                      </p:cBhvr>
                                      <p:to>
                                        <p:strVal val="solid"/>
                                      </p:to>
                                    </p:set>
                                    <p:set>
                                      <p:cBhvr>
                                        <p:cTn id="51" dur="250" fill="hold"/>
                                        <p:tgtEl>
                                          <p:spTgt spid="20"/>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strVal val="4*#ppt_w"/>
                                          </p:val>
                                        </p:tav>
                                        <p:tav tm="100000">
                                          <p:val>
                                            <p:strVal val="#ppt_w"/>
                                          </p:val>
                                        </p:tav>
                                      </p:tavLst>
                                    </p:anim>
                                    <p:anim calcmode="lin" valueType="num">
                                      <p:cBhvr>
                                        <p:cTn id="5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3"/>
                                        </p:tgtEl>
                                        <p:attrNameLst>
                                          <p:attrName>fillcolor</p:attrName>
                                        </p:attrNameLst>
                                      </p:cBhvr>
                                      <p:to>
                                        <a:schemeClr val="accent1"/>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3"/>
                                        </p:tgtEl>
                                        <p:attrNameLst>
                                          <p:attrName>fillcolor</p:attrName>
                                        </p:attrNameLst>
                                      </p:cBhvr>
                                      <p:to>
                                        <a:schemeClr val="accent1"/>
                                      </p:to>
                                    </p:animClr>
                                    <p:set>
                                      <p:cBhvr>
                                        <p:cTn id="65" dur="250" fill="hold"/>
                                        <p:tgtEl>
                                          <p:spTgt spid="23"/>
                                        </p:tgtEl>
                                        <p:attrNameLst>
                                          <p:attrName>fill.type</p:attrName>
                                        </p:attrNameLst>
                                      </p:cBhvr>
                                      <p:to>
                                        <p:strVal val="solid"/>
                                      </p:to>
                                    </p:set>
                                    <p:set>
                                      <p:cBhvr>
                                        <p:cTn id="66" dur="250" fill="hold"/>
                                        <p:tgtEl>
                                          <p:spTgt spid="2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250" fill="hold"/>
                                        <p:tgtEl>
                                          <p:spTgt spid="24"/>
                                        </p:tgtEl>
                                        <p:attrNameLst>
                                          <p:attrName>ppt_w</p:attrName>
                                        </p:attrNameLst>
                                      </p:cBhvr>
                                      <p:tavLst>
                                        <p:tav tm="0">
                                          <p:val>
                                            <p:strVal val="4*#ppt_w"/>
                                          </p:val>
                                        </p:tav>
                                        <p:tav tm="100000">
                                          <p:val>
                                            <p:strVal val="#ppt_w"/>
                                          </p:val>
                                        </p:tav>
                                      </p:tavLst>
                                    </p:anim>
                                    <p:anim calcmode="lin" valueType="num">
                                      <p:cBhvr>
                                        <p:cTn id="7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3"/>
                  </p:tgtEl>
                </p:cond>
              </p:nextCondLst>
            </p:seq>
          </p:childTnLst>
        </p:cTn>
      </p:par>
    </p:tnLst>
    <p:bldLst>
      <p:bldP spid="19" grpId="0" animBg="1"/>
      <p:bldP spid="20"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669387" y="1043703"/>
            <a:ext cx="9437426" cy="5456393"/>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cstate="hqprint">
            <a:extLst>
              <a:ext uri="{BEBA8EAE-BF5A-486C-A8C5-ECC9F3942E4B}">
                <a14:imgProps xmlns:a14="http://schemas.microsoft.com/office/drawing/2010/main">
                  <a14:imgLayer r:embed="rId2">
                    <a14:imgEffect>
                      <a14:backgroundRemoval t="5088" b="100000" l="424" r="100000"/>
                    </a14:imgEffect>
                  </a14:imgLayer>
                </a14:imgProps>
              </a:ext>
              <a:ext uri="{28A0092B-C50C-407E-A947-70E740481C1C}">
                <a14:useLocalDpi xmlns:a14="http://schemas.microsoft.com/office/drawing/2010/main" val="0"/>
              </a:ext>
            </a:extLst>
          </a:blip>
          <a:stretch>
            <a:fillRect/>
          </a:stretch>
        </p:blipFill>
        <p:spPr>
          <a:xfrm>
            <a:off x="754781" y="4472741"/>
            <a:ext cx="1473200" cy="1473200"/>
          </a:xfrm>
          <a:prstGeom prst="rect">
            <a:avLst/>
          </a:prstGeom>
        </p:spPr>
      </p:pic>
      <p:pic>
        <p:nvPicPr>
          <p:cNvPr id="27" name="Picture 26"/>
          <p:cNvPicPr>
            <a:picLocks noChangeAspect="1"/>
          </p:cNvPicPr>
          <p:nvPr/>
        </p:nvPicPr>
        <p:blipFill>
          <a:blip r:embed="rId3"/>
          <a:stretch>
            <a:fillRect/>
          </a:stretch>
        </p:blipFill>
        <p:spPr>
          <a:xfrm>
            <a:off x="1201395" y="1534214"/>
            <a:ext cx="9437426" cy="29385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7"/>
                                        </p:tgtEl>
                                      </p:cBhvr>
                                    </p:animEffect>
                                    <p:animScale>
                                      <p:cBhvr>
                                        <p:cTn id="10"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39506" y="426720"/>
            <a:ext cx="10991135" cy="60071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2957" y="860428"/>
            <a:ext cx="9076524" cy="3322063"/>
          </a:xfrm>
          <a:prstGeom prst="rect">
            <a:avLst/>
          </a:prstGeom>
        </p:spPr>
        <p:txBody>
          <a:bodyPr wrap="none">
            <a:spAutoFit/>
          </a:bodyPr>
          <a:lstStyle/>
          <a:p>
            <a:pPr lvl="0" algn="ctr" defTabSz="685800">
              <a:lnSpc>
                <a:spcPct val="90000"/>
              </a:lnSpc>
              <a:spcBef>
                <a:spcPct val="0"/>
              </a:spcBef>
              <a:defRPr/>
            </a:pPr>
            <a:r>
              <a:rPr lang="en-US" sz="11500" b="1">
                <a:solidFill>
                  <a:srgbClr val="FFFF00"/>
                </a:solidFill>
                <a:latin typeface="#9Slide07 HoneyCream" pitchFamily="2" charset="0"/>
              </a:rPr>
              <a:t>Hình thành</a:t>
            </a:r>
            <a:endParaRPr lang="en-US" sz="11500" b="1">
              <a:solidFill>
                <a:srgbClr val="FFFF00"/>
              </a:solidFill>
              <a:latin typeface="#9Slide07 HoneyCream" pitchFamily="2" charset="0"/>
            </a:endParaRPr>
          </a:p>
          <a:p>
            <a:pPr lvl="0" algn="ctr" defTabSz="685800">
              <a:lnSpc>
                <a:spcPct val="90000"/>
              </a:lnSpc>
              <a:spcBef>
                <a:spcPct val="0"/>
              </a:spcBef>
              <a:defRPr/>
            </a:pPr>
            <a:r>
              <a:rPr lang="en-US" sz="11500" b="1">
                <a:solidFill>
                  <a:srgbClr val="FFFF00"/>
                </a:solidFill>
                <a:latin typeface="#9Slide07 HoneyCream" pitchFamily="2" charset="0"/>
              </a:rPr>
              <a:t> khái niệm danh từ</a:t>
            </a:r>
            <a:endParaRPr lang="en-US" sz="11500" b="1" dirty="0">
              <a:solidFill>
                <a:srgbClr val="FFFF00"/>
              </a:solidFill>
              <a:latin typeface="#9Slide07 HoneyCream"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056027"/>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Rounded Corners 11"/>
          <p:cNvSpPr/>
          <p:nvPr/>
        </p:nvSpPr>
        <p:spPr>
          <a:xfrm>
            <a:off x="171427" y="877113"/>
            <a:ext cx="11760743" cy="5103774"/>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3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1</a:t>
            </a:r>
            <a:r>
              <a:rPr lang="vi-VN" sz="3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a:t>
            </a:r>
            <a:r>
              <a:rPr lang="en-US" sz="3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32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Tìm từ chỉ sự vật có trong hai khổ thơ dưới đây và xếp vào nhóm thích hợp.</a:t>
            </a:r>
            <a:endParaRPr lang="vi-VN" sz="3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p:txBody>
      </p:sp>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7429" y="4211601"/>
            <a:ext cx="10884349" cy="1152392"/>
          </a:xfrm>
          <a:prstGeom prst="rect">
            <a:avLst/>
          </a:prstGeom>
        </p:spPr>
      </p:pic>
      <p:sp>
        <p:nvSpPr>
          <p:cNvPr id="15" name="Rectangle: Rounded Corners 14"/>
          <p:cNvSpPr/>
          <p:nvPr/>
        </p:nvSpPr>
        <p:spPr>
          <a:xfrm>
            <a:off x="815926" y="4754880"/>
            <a:ext cx="2194560" cy="506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Rounded Corners 15"/>
          <p:cNvSpPr/>
          <p:nvPr/>
        </p:nvSpPr>
        <p:spPr>
          <a:xfrm>
            <a:off x="3221501" y="4754880"/>
            <a:ext cx="2194560" cy="506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Rounded Corners 16"/>
          <p:cNvSpPr/>
          <p:nvPr/>
        </p:nvSpPr>
        <p:spPr>
          <a:xfrm>
            <a:off x="5808719" y="4787797"/>
            <a:ext cx="2194560" cy="506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Rounded Corners 17"/>
          <p:cNvSpPr/>
          <p:nvPr/>
        </p:nvSpPr>
        <p:spPr>
          <a:xfrm>
            <a:off x="8700248" y="4781472"/>
            <a:ext cx="2194560" cy="506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9" name="Table 6"/>
          <p:cNvGraphicFramePr>
            <a:graphicFrameLocks noGrp="1"/>
          </p:cNvGraphicFramePr>
          <p:nvPr/>
        </p:nvGraphicFramePr>
        <p:xfrm>
          <a:off x="-319344" y="2115333"/>
          <a:ext cx="11473956" cy="2072640"/>
        </p:xfrm>
        <a:graphic>
          <a:graphicData uri="http://schemas.openxmlformats.org/drawingml/2006/table">
            <a:tbl>
              <a:tblPr firstRow="1" bandRow="1">
                <a:tableStyleId>{5C22544A-7EE6-4342-B048-85BDC9FD1C3A}</a:tableStyleId>
              </a:tblPr>
              <a:tblGrid>
                <a:gridCol w="5736978"/>
                <a:gridCol w="5736978"/>
              </a:tblGrid>
              <a:tr h="370840">
                <a:tc>
                  <a:txBody>
                    <a:bodyPr/>
                    <a:lstStyle/>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a.</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Đôi bàn tay be bé</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Nhanh nhẹn ai biết không?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Chiều tưới cây cho 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Tối chép thơ tặng bố.</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Table 6"/>
          <p:cNvGraphicFramePr>
            <a:graphicFrameLocks noGrp="1"/>
          </p:cNvGraphicFramePr>
          <p:nvPr/>
        </p:nvGraphicFramePr>
        <p:xfrm>
          <a:off x="69435" y="2174372"/>
          <a:ext cx="11473956" cy="2072640"/>
        </p:xfrm>
        <a:graphic>
          <a:graphicData uri="http://schemas.openxmlformats.org/drawingml/2006/table">
            <a:tbl>
              <a:tblPr firstRow="1" bandRow="1">
                <a:tableStyleId>{5C22544A-7EE6-4342-B048-85BDC9FD1C3A}</a:tableStyleId>
              </a:tblPr>
              <a:tblGrid>
                <a:gridCol w="5736978"/>
                <a:gridCol w="5736978"/>
              </a:tblGrid>
              <a:tr h="370840">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 Tàu chú cưỡi sóng đi</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Gió mặn đùa chân tóc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Bãi cát trắng, dừa xanh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Biển vàng đêm trăng biếc.</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Rectangle: Rounded Corners 10"/>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endParaRPr lang="en-US">
              <a:solidFill>
                <a:srgbClr val="E6E6E6"/>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31" name="Rectangle 30"/>
          <p:cNvSpPr/>
          <p:nvPr/>
        </p:nvSpPr>
        <p:spPr>
          <a:xfrm>
            <a:off x="86179" y="67377"/>
            <a:ext cx="11955025" cy="6790623"/>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61" t="28401" r="72175" b="58456"/>
          <a:stretch>
            <a:fillRect/>
          </a:stretch>
        </p:blipFill>
        <p:spPr>
          <a:xfrm>
            <a:off x="96050" y="-39654"/>
            <a:ext cx="3249894" cy="2839787"/>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a:fillRect/>
          </a:stretch>
        </p:blipFill>
        <p:spPr>
          <a:xfrm>
            <a:off x="5060983" y="4904042"/>
            <a:ext cx="4556667" cy="1778758"/>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1831" t="71037" r="14311" b="3042"/>
          <a:stretch>
            <a:fillRect/>
          </a:stretch>
        </p:blipFill>
        <p:spPr>
          <a:xfrm>
            <a:off x="8278551" y="5079243"/>
            <a:ext cx="3913450" cy="1778758"/>
          </a:xfrm>
          <a:prstGeom prst="rect">
            <a:avLst/>
          </a:prstGeom>
        </p:spPr>
      </p:pic>
      <p:pic>
        <p:nvPicPr>
          <p:cNvPr id="27" name="Picture 26"/>
          <p:cNvPicPr>
            <a:picLocks noChangeAspect="1"/>
          </p:cNvPicPr>
          <p:nvPr/>
        </p:nvPicPr>
        <p:blipFill>
          <a:blip r:embed="rId5"/>
          <a:stretch>
            <a:fillRect/>
          </a:stretch>
        </p:blipFill>
        <p:spPr>
          <a:xfrm>
            <a:off x="4710692" y="4097463"/>
            <a:ext cx="3524250" cy="2857500"/>
          </a:xfrm>
          <a:prstGeom prst="rect">
            <a:avLst/>
          </a:prstGeom>
        </p:spPr>
      </p:pic>
      <p:pic>
        <p:nvPicPr>
          <p:cNvPr id="33" name="Picture 32"/>
          <p:cNvPicPr>
            <a:picLocks noChangeAspect="1"/>
          </p:cNvPicPr>
          <p:nvPr/>
        </p:nvPicPr>
        <p:blipFill>
          <a:blip r:embed="rId6"/>
          <a:stretch>
            <a:fillRect/>
          </a:stretch>
        </p:blipFill>
        <p:spPr>
          <a:xfrm>
            <a:off x="2941684" y="4786494"/>
            <a:ext cx="3048000" cy="2095500"/>
          </a:xfrm>
          <a:prstGeom prst="rect">
            <a:avLst/>
          </a:prstGeom>
        </p:spPr>
      </p:pic>
      <p:pic>
        <p:nvPicPr>
          <p:cNvPr id="35" name="ai nhanh hơn (mp3cut.net)">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47261" y="4764565"/>
            <a:ext cx="487363" cy="487362"/>
          </a:xfrm>
          <a:prstGeom prst="rect">
            <a:avLst/>
          </a:prstGeom>
        </p:spPr>
      </p:pic>
      <p:pic>
        <p:nvPicPr>
          <p:cNvPr id="37" name="Picture 36"/>
          <p:cNvPicPr>
            <a:picLocks noChangeAspect="1"/>
          </p:cNvPicPr>
          <p:nvPr/>
        </p:nvPicPr>
        <p:blipFill>
          <a:blip r:embed="rId10"/>
          <a:stretch>
            <a:fillRect/>
          </a:stretch>
        </p:blipFill>
        <p:spPr>
          <a:xfrm>
            <a:off x="-109508" y="3622925"/>
            <a:ext cx="3429000" cy="3429000"/>
          </a:xfrm>
          <a:prstGeom prst="rect">
            <a:avLst/>
          </a:prstGeom>
        </p:spPr>
      </p:pic>
      <p:sp>
        <p:nvSpPr>
          <p:cNvPr id="38" name="TextBox 37"/>
          <p:cNvSpPr txBox="1"/>
          <p:nvPr/>
        </p:nvSpPr>
        <p:spPr>
          <a:xfrm>
            <a:off x="2676006" y="1120206"/>
            <a:ext cx="8405499" cy="923330"/>
          </a:xfrm>
          <a:prstGeom prst="rect">
            <a:avLst/>
          </a:prstGeom>
          <a:noFill/>
        </p:spPr>
        <p:txBody>
          <a:bodyPr wrap="square" rtlCol="0">
            <a:spAutoFit/>
            <a:scene3d>
              <a:camera prst="orthographicFront"/>
              <a:lightRig rig="threePt" dir="t"/>
            </a:scene3d>
            <a:sp3d extrusionH="57150">
              <a:bevelT w="82550" h="38100" prst="coolSlant"/>
            </a:sp3d>
          </a:bodyPr>
          <a:lstStyle/>
          <a:p>
            <a:pPr lvl="0" defTabSz="457200">
              <a:defRPr/>
            </a:pPr>
            <a:r>
              <a:rPr lang="vi-VN" sz="5400">
                <a:solidFill>
                  <a:srgbClr val="FF0000"/>
                </a:solidFill>
                <a:effectLst>
                  <a:glow rad="228600">
                    <a:srgbClr val="8064A2">
                      <a:satMod val="175000"/>
                      <a:alpha val="40000"/>
                    </a:srgbClr>
                  </a:glow>
                  <a:reflection blurRad="6350" stA="55000" endA="300" endPos="45500" dir="5400000" sy="-100000" algn="bl" rotWithShape="0"/>
                </a:effectLst>
                <a:latin typeface="UTM Showcard" panose="02040603050506020204" pitchFamily="18" charset="0"/>
              </a:rPr>
              <a:t>THẢO LUẬN NHÓM 3</a:t>
            </a:r>
            <a:endParaRPr lang="vi-VN" sz="5400" dirty="0">
              <a:solidFill>
                <a:srgbClr val="FF0000"/>
              </a:solidFill>
              <a:effectLst>
                <a:glow rad="228600">
                  <a:srgbClr val="8064A2">
                    <a:satMod val="175000"/>
                    <a:alpha val="40000"/>
                  </a:srgbClr>
                </a:glow>
                <a:reflection blurRad="6350" stA="55000" endA="300" endPos="45500" dir="5400000" sy="-100000" algn="bl" rotWithShape="0"/>
              </a:effectLst>
              <a:latin typeface="UTM Showcard" panose="02040603050506020204" pitchFamily="18" charset="0"/>
            </a:endParaRPr>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436" y="2597392"/>
            <a:ext cx="10884349" cy="11523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7867" fill="hold"/>
                                        <p:tgtEl>
                                          <p:spTgt spid="35"/>
                                        </p:tgtEl>
                                      </p:cBhvr>
                                    </p:cmd>
                                  </p:childTnLst>
                                </p:cTn>
                              </p:par>
                              <p:par>
                                <p:cTn id="11" presetID="37" presetClass="path" presetSubtype="0" accel="50000" decel="50000" fill="hold" grpId="0" nodeType="withEffect">
                                  <p:stCondLst>
                                    <p:cond delay="0"/>
                                  </p:stCondLst>
                                  <p:childTnLst>
                                    <p:animMotion origin="layout" path="M -2.70833E-6 4.44444E-6 L 0.15977 0.25092 C 0.19258 0.30763 0.24232 0.33865 0.29466 0.33865 C 0.3543 0.33865 0.40183 0.30763 0.43503 0.25092 L 0.59479 4.44444E-6 " pathEditMode="relative" rAng="0" ptsTypes="AAAAA">
                                      <p:cBhvr>
                                        <p:cTn id="12" dur="2000" fill="hold"/>
                                        <p:tgtEl>
                                          <p:spTgt spid="38"/>
                                        </p:tgtEl>
                                        <p:attrNameLst>
                                          <p:attrName>ppt_x</p:attrName>
                                          <p:attrName>ppt_y</p:attrName>
                                        </p:attrNameLst>
                                      </p:cBhvr>
                                      <p:rCtr x="29740" y="16921"/>
                                    </p:animMotion>
                                  </p:childTnLst>
                                </p:cTn>
                              </p:par>
                              <p:par>
                                <p:cTn id="13" presetID="32" presetClass="emph" presetSubtype="0" fill="hold" grpId="1" nodeType="withEffect">
                                  <p:stCondLst>
                                    <p:cond delay="0"/>
                                  </p:stCondLst>
                                  <p:childTnLst>
                                    <p:animRot by="120000">
                                      <p:cBhvr>
                                        <p:cTn id="14" dur="100" fill="hold">
                                          <p:stCondLst>
                                            <p:cond delay="0"/>
                                          </p:stCondLst>
                                        </p:cTn>
                                        <p:tgtEl>
                                          <p:spTgt spid="38"/>
                                        </p:tgtEl>
                                        <p:attrNameLst>
                                          <p:attrName>r</p:attrName>
                                        </p:attrNameLst>
                                      </p:cBhvr>
                                    </p:animRot>
                                    <p:animRot by="-240000">
                                      <p:cBhvr>
                                        <p:cTn id="15" dur="200" fill="hold">
                                          <p:stCondLst>
                                            <p:cond delay="200"/>
                                          </p:stCondLst>
                                        </p:cTn>
                                        <p:tgtEl>
                                          <p:spTgt spid="38"/>
                                        </p:tgtEl>
                                        <p:attrNameLst>
                                          <p:attrName>r</p:attrName>
                                        </p:attrNameLst>
                                      </p:cBhvr>
                                    </p:animRot>
                                    <p:animRot by="240000">
                                      <p:cBhvr>
                                        <p:cTn id="16" dur="200" fill="hold">
                                          <p:stCondLst>
                                            <p:cond delay="400"/>
                                          </p:stCondLst>
                                        </p:cTn>
                                        <p:tgtEl>
                                          <p:spTgt spid="38"/>
                                        </p:tgtEl>
                                        <p:attrNameLst>
                                          <p:attrName>r</p:attrName>
                                        </p:attrNameLst>
                                      </p:cBhvr>
                                    </p:animRot>
                                    <p:animRot by="-240000">
                                      <p:cBhvr>
                                        <p:cTn id="17" dur="200" fill="hold">
                                          <p:stCondLst>
                                            <p:cond delay="600"/>
                                          </p:stCondLst>
                                        </p:cTn>
                                        <p:tgtEl>
                                          <p:spTgt spid="38"/>
                                        </p:tgtEl>
                                        <p:attrNameLst>
                                          <p:attrName>r</p:attrName>
                                        </p:attrNameLst>
                                      </p:cBhvr>
                                    </p:animRot>
                                    <p:animRot by="120000">
                                      <p:cBhvr>
                                        <p:cTn id="18"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5"/>
                </p:tgtEl>
              </p:cMediaNode>
            </p:audio>
          </p:childTnLst>
        </p:cTn>
      </p:par>
    </p:tnLst>
    <p:bldLst>
      <p:bldP spid="38"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7823" y="209862"/>
            <a:ext cx="11956351" cy="643078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76" name="Table 6"/>
          <p:cNvGraphicFramePr>
            <a:graphicFrameLocks noGrp="1"/>
          </p:cNvGraphicFramePr>
          <p:nvPr/>
        </p:nvGraphicFramePr>
        <p:xfrm>
          <a:off x="-319344" y="2115333"/>
          <a:ext cx="11473956" cy="2072640"/>
        </p:xfrm>
        <a:graphic>
          <a:graphicData uri="http://schemas.openxmlformats.org/drawingml/2006/table">
            <a:tbl>
              <a:tblPr firstRow="1" bandRow="1">
                <a:tableStyleId>{5C22544A-7EE6-4342-B048-85BDC9FD1C3A}</a:tableStyleId>
              </a:tblPr>
              <a:tblGrid>
                <a:gridCol w="5736978"/>
                <a:gridCol w="5736978"/>
              </a:tblGrid>
              <a:tr h="370840">
                <a:tc>
                  <a:txBody>
                    <a:bodyPr/>
                    <a:lstStyle/>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a.</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Đôi bàn tay be bé</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Nhanh nhẹn ai biết không?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Chiều tưới cây cho 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Tối chép thơ tặng bố.</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7" name="Table 6"/>
          <p:cNvGraphicFramePr>
            <a:graphicFrameLocks noGrp="1"/>
          </p:cNvGraphicFramePr>
          <p:nvPr/>
        </p:nvGraphicFramePr>
        <p:xfrm>
          <a:off x="-6081520" y="4256573"/>
          <a:ext cx="11473956" cy="2072640"/>
        </p:xfrm>
        <a:graphic>
          <a:graphicData uri="http://schemas.openxmlformats.org/drawingml/2006/table">
            <a:tbl>
              <a:tblPr firstRow="1" bandRow="1">
                <a:tableStyleId>{5C22544A-7EE6-4342-B048-85BDC9FD1C3A}</a:tableStyleId>
              </a:tblPr>
              <a:tblGrid>
                <a:gridCol w="5736978"/>
                <a:gridCol w="5736978"/>
              </a:tblGrid>
              <a:tr h="370840">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 Tàu chú cưỡi sóng đi</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Gió mặn đùa chân tóc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Bãi cát trắng, dừa xanh </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Biển vàng đêm trăng biếc.</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0" name="Hình chữ nhật 7"/>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41" name="Hình chữ nhật 10"/>
          <p:cNvSpPr/>
          <p:nvPr/>
        </p:nvSpPr>
        <p:spPr>
          <a:xfrm>
            <a:off x="245493" y="431800"/>
            <a:ext cx="5698107" cy="1538883"/>
          </a:xfrm>
          <a:prstGeom prst="rect">
            <a:avLst/>
          </a:prstGeom>
          <a:noFill/>
        </p:spPr>
        <p:txBody>
          <a:bodyPr wrap="square" lIns="60960" tIns="30480" rIns="60960" bIns="30480">
            <a:spAutoFit/>
          </a:bodyPr>
          <a:lstStyle/>
          <a:p>
            <a:pPr defTabSz="609600"/>
            <a:r>
              <a:rPr lang="vi-VN" sz="3200" b="1">
                <a:ln w="0"/>
                <a:solidFill>
                  <a:srgbClr val="C00000"/>
                </a:solidFill>
                <a:latin typeface="Arial" panose="020B0604020202020204" pitchFamily="34" charset="0"/>
              </a:rPr>
              <a:t>1. Tìm từ chỉ sự vật có trong hai khổ thơ dưới đây và xếp vào nhóm thích hợp.</a:t>
            </a:r>
            <a:endParaRPr lang="vi-VN" sz="3200" b="1">
              <a:ln w="0"/>
              <a:solidFill>
                <a:srgbClr val="C00000"/>
              </a:solidFill>
              <a:latin typeface="Arial" panose="020B0604020202020204" pitchFamily="34" charset="0"/>
            </a:endParaRPr>
          </a:p>
        </p:txBody>
      </p:sp>
      <p:graphicFrame>
        <p:nvGraphicFramePr>
          <p:cNvPr id="45" name="Bảng 16"/>
          <p:cNvGraphicFramePr>
            <a:graphicFrameLocks noGrp="1"/>
          </p:cNvGraphicFramePr>
          <p:nvPr/>
        </p:nvGraphicFramePr>
        <p:xfrm>
          <a:off x="6248400" y="431800"/>
          <a:ext cx="5588000" cy="6096000"/>
        </p:xfrm>
        <a:graphic>
          <a:graphicData uri="http://schemas.openxmlformats.org/drawingml/2006/table">
            <a:tbl>
              <a:tblPr firstRow="1" bandRow="1">
                <a:tableStyleId>{5C22544A-7EE6-4342-B048-85BDC9FD1C3A}</a:tableStyleId>
              </a:tblPr>
              <a:tblGrid>
                <a:gridCol w="2794000"/>
                <a:gridCol w="2794000"/>
              </a:tblGrid>
              <a:tr h="3048000">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c>
                  <a:txBody>
                    <a:bodyPr/>
                    <a:lstStyle/>
                    <a:p>
                      <a:endParaRPr lang="vi-VN" sz="800"/>
                    </a:p>
                    <a:p>
                      <a:r>
                        <a:rPr lang="en-US" altLang="vi-VN" sz="800"/>
                        <a:t>  Tră</a:t>
                      </a:r>
                      <a:endParaRPr lang="vi-VN" sz="800">
                        <a:ln w="0"/>
                        <a:solidFill>
                          <a:prstClr val="black"/>
                        </a:solidFill>
                        <a:latin typeface="Arial" panose="020B0604020202020204" pitchFamily="34" charset="0"/>
                      </a:endParaRPr>
                    </a:p>
                    <a:p>
                      <a:endParaRPr lang="vi-VN" sz="800">
                        <a:ln w="0"/>
                        <a:solidFill>
                          <a:prstClr val="black"/>
                        </a:solidFill>
                        <a:latin typeface="Arial" panose="020B0604020202020204" pitchFamily="34" charset="0"/>
                      </a:endParaRPr>
                    </a:p>
                    <a:p>
                      <a:endParaRPr lang="en-US" alt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r>
              <a:tr h="3048000">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r>
            </a:tbl>
          </a:graphicData>
        </a:graphic>
      </p:graphicFrame>
      <p:sp>
        <p:nvSpPr>
          <p:cNvPr id="47" name="Hình chữ nhật 16"/>
          <p:cNvSpPr/>
          <p:nvPr/>
        </p:nvSpPr>
        <p:spPr>
          <a:xfrm>
            <a:off x="6403090" y="430074"/>
            <a:ext cx="2477922" cy="512897"/>
          </a:xfrm>
          <a:prstGeom prst="rect">
            <a:avLst/>
          </a:prstGeom>
          <a:noFill/>
        </p:spPr>
        <p:txBody>
          <a:bodyPr wrap="none" lIns="60960" tIns="30480" rIns="60960" bIns="30480">
            <a:spAutoFit/>
          </a:bodyPr>
          <a:lstStyle/>
          <a:p>
            <a:pPr algn="ctr" defTabSz="609600"/>
            <a:r>
              <a:rPr lang="vi-VN" sz="2935" b="1">
                <a:ln w="0"/>
                <a:solidFill>
                  <a:prstClr val="black"/>
                </a:solidFill>
                <a:latin typeface="Arial" panose="020B0604020202020204" pitchFamily="34" charset="0"/>
              </a:rPr>
              <a:t>Từ chỉ người</a:t>
            </a:r>
            <a:endParaRPr lang="vi-VN" sz="2935" b="1">
              <a:ln w="0"/>
              <a:solidFill>
                <a:prstClr val="black"/>
              </a:solidFill>
              <a:latin typeface="Arial" panose="020B0604020202020204" pitchFamily="34" charset="0"/>
            </a:endParaRPr>
          </a:p>
        </p:txBody>
      </p:sp>
      <p:sp>
        <p:nvSpPr>
          <p:cNvPr id="48" name="Hình chữ nhật 18"/>
          <p:cNvSpPr/>
          <p:nvPr/>
        </p:nvSpPr>
        <p:spPr>
          <a:xfrm>
            <a:off x="6290270" y="3478937"/>
            <a:ext cx="2703561" cy="512897"/>
          </a:xfrm>
          <a:prstGeom prst="rect">
            <a:avLst/>
          </a:prstGeom>
          <a:noFill/>
        </p:spPr>
        <p:txBody>
          <a:bodyPr wrap="none" lIns="60960" tIns="30480" rIns="60960" bIns="30480">
            <a:spAutoFit/>
          </a:bodyPr>
          <a:lstStyle/>
          <a:p>
            <a:pPr algn="ctr" defTabSz="609600"/>
            <a:r>
              <a:rPr lang="vi-VN" sz="2935" b="1" spc="-133">
                <a:ln w="0"/>
                <a:solidFill>
                  <a:prstClr val="black"/>
                </a:solidFill>
                <a:latin typeface="Arial" panose="020B0604020202020204" pitchFamily="34" charset="0"/>
              </a:rPr>
              <a:t>Từ chỉ thời gian</a:t>
            </a:r>
            <a:endParaRPr lang="vi-VN" sz="2935" b="1" spc="-133">
              <a:ln w="0"/>
              <a:solidFill>
                <a:prstClr val="black"/>
              </a:solidFill>
              <a:latin typeface="Arial" panose="020B0604020202020204" pitchFamily="34" charset="0"/>
            </a:endParaRPr>
          </a:p>
        </p:txBody>
      </p:sp>
      <p:sp>
        <p:nvSpPr>
          <p:cNvPr id="49" name="Hình chữ nhật 19"/>
          <p:cNvSpPr/>
          <p:nvPr/>
        </p:nvSpPr>
        <p:spPr>
          <a:xfrm>
            <a:off x="9064446" y="3478937"/>
            <a:ext cx="2791918" cy="512897"/>
          </a:xfrm>
          <a:prstGeom prst="rect">
            <a:avLst/>
          </a:prstGeom>
          <a:noFill/>
        </p:spPr>
        <p:txBody>
          <a:bodyPr wrap="none" lIns="60960" tIns="30480" rIns="60960" bIns="30480">
            <a:spAutoFit/>
          </a:bodyPr>
          <a:lstStyle/>
          <a:p>
            <a:pPr algn="ctr" defTabSz="609600"/>
            <a:r>
              <a:rPr lang="vi-VN" sz="2935" b="1" spc="-267">
                <a:ln w="0"/>
                <a:solidFill>
                  <a:prstClr val="black"/>
                </a:solidFill>
                <a:latin typeface="Arial" panose="020B0604020202020204" pitchFamily="34" charset="0"/>
              </a:rPr>
              <a:t>Từ chỉ hiện tượng</a:t>
            </a:r>
            <a:endParaRPr lang="vi-VN" sz="2935" b="1" spc="-267">
              <a:ln w="0"/>
              <a:solidFill>
                <a:prstClr val="black"/>
              </a:solidFill>
              <a:latin typeface="Arial" panose="020B0604020202020204" pitchFamily="34" charset="0"/>
            </a:endParaRPr>
          </a:p>
        </p:txBody>
      </p:sp>
      <p:pic>
        <p:nvPicPr>
          <p:cNvPr id="50" name="Hình ảnh 20"/>
          <p:cNvPicPr>
            <a:picLocks noChangeAspect="1"/>
          </p:cNvPicPr>
          <p:nvPr/>
        </p:nvPicPr>
        <p:blipFill>
          <a:blip r:embed="rId1"/>
          <a:stretch>
            <a:fillRect/>
          </a:stretch>
        </p:blipFill>
        <p:spPr>
          <a:xfrm>
            <a:off x="6570480" y="943035"/>
            <a:ext cx="2143141" cy="600079"/>
          </a:xfrm>
          <a:prstGeom prst="rect">
            <a:avLst/>
          </a:prstGeom>
        </p:spPr>
      </p:pic>
      <p:pic>
        <p:nvPicPr>
          <p:cNvPr id="51" name="Hình ảnh 21"/>
          <p:cNvPicPr>
            <a:picLocks noChangeAspect="1"/>
          </p:cNvPicPr>
          <p:nvPr/>
        </p:nvPicPr>
        <p:blipFill>
          <a:blip r:embed="rId2"/>
          <a:stretch>
            <a:fillRect/>
          </a:stretch>
        </p:blipFill>
        <p:spPr>
          <a:xfrm>
            <a:off x="9420585" y="856310"/>
            <a:ext cx="2079640" cy="619129"/>
          </a:xfrm>
          <a:prstGeom prst="rect">
            <a:avLst/>
          </a:prstGeom>
        </p:spPr>
      </p:pic>
      <p:pic>
        <p:nvPicPr>
          <p:cNvPr id="52" name="Hình ảnh 22"/>
          <p:cNvPicPr>
            <a:picLocks noChangeAspect="1"/>
          </p:cNvPicPr>
          <p:nvPr/>
        </p:nvPicPr>
        <p:blipFill>
          <a:blip r:embed="rId3"/>
          <a:stretch>
            <a:fillRect/>
          </a:stretch>
        </p:blipFill>
        <p:spPr>
          <a:xfrm>
            <a:off x="6602944" y="3982441"/>
            <a:ext cx="2130441" cy="581029"/>
          </a:xfrm>
          <a:prstGeom prst="rect">
            <a:avLst/>
          </a:prstGeom>
        </p:spPr>
      </p:pic>
      <p:pic>
        <p:nvPicPr>
          <p:cNvPr id="53" name="Hình ảnh 23"/>
          <p:cNvPicPr>
            <a:picLocks noChangeAspect="1"/>
          </p:cNvPicPr>
          <p:nvPr/>
        </p:nvPicPr>
        <p:blipFill>
          <a:blip r:embed="rId4"/>
          <a:stretch>
            <a:fillRect/>
          </a:stretch>
        </p:blipFill>
        <p:spPr>
          <a:xfrm>
            <a:off x="9413196" y="3957041"/>
            <a:ext cx="2079640" cy="606429"/>
          </a:xfrm>
          <a:prstGeom prst="rect">
            <a:avLst/>
          </a:prstGeom>
        </p:spPr>
      </p:pic>
      <p:sp>
        <p:nvSpPr>
          <p:cNvPr id="54" name="Hình chữ nhật: Góc Tròn 24"/>
          <p:cNvSpPr/>
          <p:nvPr/>
        </p:nvSpPr>
        <p:spPr>
          <a:xfrm>
            <a:off x="3778138" y="3328798"/>
            <a:ext cx="60960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5" name="Hình chữ nhật 25"/>
          <p:cNvSpPr/>
          <p:nvPr/>
        </p:nvSpPr>
        <p:spPr>
          <a:xfrm>
            <a:off x="6668370" y="1536694"/>
            <a:ext cx="2242831" cy="1046440"/>
          </a:xfrm>
          <a:prstGeom prst="rect">
            <a:avLst/>
          </a:prstGeom>
          <a:noFill/>
        </p:spPr>
        <p:txBody>
          <a:bodyPr wrap="square" lIns="60960" tIns="30480" rIns="60960" bIns="30480">
            <a:spAutoFit/>
          </a:bodyPr>
          <a:lstStyle/>
          <a:p>
            <a:pPr marL="457200" indent="-457200" defTabSz="609600">
              <a:buFont typeface="Wingdings" panose="05000000000000000000" pitchFamily="2" charset="2"/>
              <a:buChar char="Ø"/>
            </a:pPr>
            <a:r>
              <a:rPr lang="vi-VN" sz="3200">
                <a:ln w="0"/>
                <a:solidFill>
                  <a:prstClr val="black"/>
                </a:solidFill>
                <a:latin typeface="Arial" panose="020B0604020202020204" pitchFamily="34" charset="0"/>
              </a:rPr>
              <a:t>bố</a:t>
            </a:r>
            <a:endParaRPr lang="vi-VN" sz="3200">
              <a:ln w="0"/>
              <a:solidFill>
                <a:prstClr val="black"/>
              </a:solidFill>
              <a:latin typeface="Arial" panose="020B0604020202020204" pitchFamily="34" charset="0"/>
            </a:endParaRPr>
          </a:p>
          <a:p>
            <a:pPr marL="457200" indent="-457200" defTabSz="609600">
              <a:buFont typeface="Wingdings" panose="05000000000000000000" pitchFamily="2" charset="2"/>
              <a:buChar char="Ø"/>
            </a:pPr>
            <a:r>
              <a:rPr lang="vi-VN" sz="3200">
                <a:ln w="0"/>
                <a:solidFill>
                  <a:prstClr val="black"/>
                </a:solidFill>
                <a:latin typeface="Arial" panose="020B0604020202020204" pitchFamily="34" charset="0"/>
              </a:rPr>
              <a:t>chú</a:t>
            </a:r>
            <a:endParaRPr lang="vi-VN" sz="3200">
              <a:ln w="0"/>
              <a:solidFill>
                <a:prstClr val="black"/>
              </a:solidFill>
              <a:latin typeface="Arial" panose="020B0604020202020204" pitchFamily="34" charset="0"/>
            </a:endParaRPr>
          </a:p>
        </p:txBody>
      </p:sp>
      <p:sp>
        <p:nvSpPr>
          <p:cNvPr id="56" name="Hình chữ nhật: Góc Tròn 26"/>
          <p:cNvSpPr/>
          <p:nvPr/>
        </p:nvSpPr>
        <p:spPr>
          <a:xfrm>
            <a:off x="2042245" y="4256573"/>
            <a:ext cx="60960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7" name="Hình chữ nhật: Góc Tròn 28"/>
          <p:cNvSpPr/>
          <p:nvPr/>
        </p:nvSpPr>
        <p:spPr>
          <a:xfrm>
            <a:off x="1906801" y="2160507"/>
            <a:ext cx="1262068"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58" name="Hình chữ nhật 29"/>
          <p:cNvSpPr/>
          <p:nvPr/>
        </p:nvSpPr>
        <p:spPr>
          <a:xfrm>
            <a:off x="9365603" y="1332266"/>
            <a:ext cx="2242831"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a:t>
            </a:r>
            <a:r>
              <a:rPr lang="vi-VN" sz="2935">
                <a:ln w="0"/>
                <a:solidFill>
                  <a:prstClr val="black"/>
                </a:solidFill>
                <a:latin typeface="Arial" panose="020B0604020202020204" pitchFamily="34" charset="0"/>
              </a:rPr>
              <a:t>bàn tay</a:t>
            </a:r>
            <a:endParaRPr lang="vi-VN" sz="2935">
              <a:ln w="0"/>
              <a:solidFill>
                <a:prstClr val="black"/>
              </a:solidFill>
              <a:latin typeface="Arial" panose="020B0604020202020204" pitchFamily="34" charset="0"/>
            </a:endParaRPr>
          </a:p>
        </p:txBody>
      </p:sp>
      <p:sp>
        <p:nvSpPr>
          <p:cNvPr id="59" name="Hình chữ nhật: Góc Tròn 31"/>
          <p:cNvSpPr/>
          <p:nvPr/>
        </p:nvSpPr>
        <p:spPr>
          <a:xfrm>
            <a:off x="1334245" y="4302462"/>
            <a:ext cx="606400"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0" name="Hình chữ nhật: Góc Tròn 32"/>
          <p:cNvSpPr/>
          <p:nvPr/>
        </p:nvSpPr>
        <p:spPr>
          <a:xfrm>
            <a:off x="2992842" y="4682952"/>
            <a:ext cx="1538152"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1" name="Hình chữ nhật: Góc Tròn 33"/>
          <p:cNvSpPr/>
          <p:nvPr/>
        </p:nvSpPr>
        <p:spPr>
          <a:xfrm>
            <a:off x="1572278" y="5129286"/>
            <a:ext cx="469967"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2" name="Hình chữ nhật: Góc Tròn 34"/>
          <p:cNvSpPr/>
          <p:nvPr/>
        </p:nvSpPr>
        <p:spPr>
          <a:xfrm>
            <a:off x="3094546" y="5129286"/>
            <a:ext cx="725397"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3" name="Hình chữ nhật: Góc Tròn 35"/>
          <p:cNvSpPr/>
          <p:nvPr/>
        </p:nvSpPr>
        <p:spPr>
          <a:xfrm>
            <a:off x="862814" y="5514180"/>
            <a:ext cx="791849"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64" name="Hình chữ nhật 36"/>
          <p:cNvSpPr/>
          <p:nvPr/>
        </p:nvSpPr>
        <p:spPr>
          <a:xfrm>
            <a:off x="9359098" y="1665125"/>
            <a:ext cx="1156360"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a:t>
            </a:r>
            <a:r>
              <a:rPr lang="vi-VN" sz="2935">
                <a:ln w="0"/>
                <a:solidFill>
                  <a:prstClr val="black"/>
                </a:solidFill>
                <a:latin typeface="Arial" panose="020B0604020202020204" pitchFamily="34" charset="0"/>
              </a:rPr>
              <a:t>tàu</a:t>
            </a:r>
            <a:endParaRPr lang="vi-VN" sz="2935">
              <a:ln w="0"/>
              <a:solidFill>
                <a:prstClr val="black"/>
              </a:solidFill>
              <a:latin typeface="Arial" panose="020B0604020202020204" pitchFamily="34" charset="0"/>
            </a:endParaRPr>
          </a:p>
        </p:txBody>
      </p:sp>
      <p:sp>
        <p:nvSpPr>
          <p:cNvPr id="65" name="Hình chữ nhật 37"/>
          <p:cNvSpPr/>
          <p:nvPr/>
        </p:nvSpPr>
        <p:spPr>
          <a:xfrm>
            <a:off x="9371695" y="2004299"/>
            <a:ext cx="2186015"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a:t>
            </a:r>
            <a:r>
              <a:rPr lang="vi-VN" sz="2935">
                <a:ln w="0"/>
                <a:solidFill>
                  <a:prstClr val="black"/>
                </a:solidFill>
                <a:latin typeface="Arial" panose="020B0604020202020204" pitchFamily="34" charset="0"/>
              </a:rPr>
              <a:t>chân tóc</a:t>
            </a:r>
            <a:endParaRPr lang="vi-VN" sz="2935">
              <a:ln w="0"/>
              <a:solidFill>
                <a:prstClr val="black"/>
              </a:solidFill>
              <a:latin typeface="Arial" panose="020B0604020202020204" pitchFamily="34" charset="0"/>
            </a:endParaRPr>
          </a:p>
        </p:txBody>
      </p:sp>
      <p:sp>
        <p:nvSpPr>
          <p:cNvPr id="66" name="Hình chữ nhật 38"/>
          <p:cNvSpPr/>
          <p:nvPr/>
        </p:nvSpPr>
        <p:spPr>
          <a:xfrm>
            <a:off x="9372510" y="2336614"/>
            <a:ext cx="1299122"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a:t>
            </a:r>
            <a:r>
              <a:rPr lang="vi-VN" sz="2935">
                <a:ln w="0"/>
                <a:solidFill>
                  <a:prstClr val="black"/>
                </a:solidFill>
                <a:latin typeface="Arial" panose="020B0604020202020204" pitchFamily="34" charset="0"/>
              </a:rPr>
              <a:t>cát</a:t>
            </a:r>
            <a:endParaRPr lang="vi-VN" sz="2935">
              <a:ln w="0"/>
              <a:solidFill>
                <a:prstClr val="black"/>
              </a:solidFill>
              <a:latin typeface="Arial" panose="020B0604020202020204" pitchFamily="34" charset="0"/>
            </a:endParaRPr>
          </a:p>
        </p:txBody>
      </p:sp>
      <p:sp>
        <p:nvSpPr>
          <p:cNvPr id="67" name="Hình chữ nhật 39"/>
          <p:cNvSpPr/>
          <p:nvPr/>
        </p:nvSpPr>
        <p:spPr>
          <a:xfrm>
            <a:off x="9367594" y="2656077"/>
            <a:ext cx="1299122"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dừa</a:t>
            </a:r>
            <a:endParaRPr lang="vi-VN" sz="2935">
              <a:ln w="0"/>
              <a:solidFill>
                <a:prstClr val="black"/>
              </a:solidFill>
              <a:latin typeface="Arial" panose="020B0604020202020204" pitchFamily="34" charset="0"/>
            </a:endParaRPr>
          </a:p>
        </p:txBody>
      </p:sp>
      <p:sp>
        <p:nvSpPr>
          <p:cNvPr id="68" name="Hình chữ nhật 40"/>
          <p:cNvSpPr/>
          <p:nvPr/>
        </p:nvSpPr>
        <p:spPr>
          <a:xfrm>
            <a:off x="9363286" y="3009192"/>
            <a:ext cx="1756322" cy="512897"/>
          </a:xfrm>
          <a:prstGeom prst="rect">
            <a:avLst/>
          </a:prstGeom>
          <a:noFill/>
        </p:spPr>
        <p:txBody>
          <a:bodyPr wrap="square" lIns="60960" tIns="30480" rIns="60960" bIns="30480">
            <a:spAutoFit/>
          </a:bodyPr>
          <a:lstStyle/>
          <a:p>
            <a:pPr defTabSz="609600"/>
            <a:r>
              <a:rPr lang="vi-VN" sz="2935">
                <a:ln w="0"/>
                <a:solidFill>
                  <a:prstClr val="black"/>
                </a:solidFill>
                <a:latin typeface="Arial" panose="020B0604020202020204" pitchFamily="34" charset="0"/>
                <a:sym typeface="Wingdings" panose="05000000000000000000" pitchFamily="2" charset="2"/>
              </a:rPr>
              <a:t> </a:t>
            </a:r>
            <a:r>
              <a:rPr lang="vi-VN" sz="2935">
                <a:ln w="0"/>
                <a:solidFill>
                  <a:prstClr val="black"/>
                </a:solidFill>
                <a:latin typeface="Arial" panose="020B0604020202020204" pitchFamily="34" charset="0"/>
              </a:rPr>
              <a:t>biển</a:t>
            </a:r>
            <a:endParaRPr lang="vi-VN" sz="2935">
              <a:ln w="0"/>
              <a:solidFill>
                <a:prstClr val="black"/>
              </a:solidFill>
              <a:latin typeface="Arial" panose="020B0604020202020204" pitchFamily="34" charset="0"/>
            </a:endParaRPr>
          </a:p>
        </p:txBody>
      </p:sp>
      <p:sp>
        <p:nvSpPr>
          <p:cNvPr id="69" name="Hình chữ nhật 17"/>
          <p:cNvSpPr/>
          <p:nvPr/>
        </p:nvSpPr>
        <p:spPr>
          <a:xfrm>
            <a:off x="9471909" y="393888"/>
            <a:ext cx="2021067" cy="512897"/>
          </a:xfrm>
          <a:prstGeom prst="rect">
            <a:avLst/>
          </a:prstGeom>
          <a:noFill/>
        </p:spPr>
        <p:txBody>
          <a:bodyPr wrap="none" lIns="60960" tIns="30480" rIns="60960" bIns="30480">
            <a:spAutoFit/>
          </a:bodyPr>
          <a:lstStyle/>
          <a:p>
            <a:pPr algn="ctr" defTabSz="609600"/>
            <a:r>
              <a:rPr lang="vi-VN" sz="2935" b="1">
                <a:ln w="0"/>
                <a:solidFill>
                  <a:prstClr val="black"/>
                </a:solidFill>
                <a:latin typeface="Arial" panose="020B0604020202020204" pitchFamily="34" charset="0"/>
              </a:rPr>
              <a:t>Từ chỉ vật </a:t>
            </a:r>
            <a:endParaRPr lang="vi-VN" sz="2935" b="1">
              <a:ln w="0"/>
              <a:solidFill>
                <a:prstClr val="black"/>
              </a:solidFill>
              <a:latin typeface="Arial" panose="020B0604020202020204" pitchFamily="34" charset="0"/>
            </a:endParaRPr>
          </a:p>
        </p:txBody>
      </p:sp>
      <p:sp>
        <p:nvSpPr>
          <p:cNvPr id="70" name="Hình chữ nhật: Góc Tròn 41"/>
          <p:cNvSpPr/>
          <p:nvPr/>
        </p:nvSpPr>
        <p:spPr>
          <a:xfrm>
            <a:off x="1005857" y="3328798"/>
            <a:ext cx="514684" cy="45720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1" name="Hình chữ nhật 42"/>
          <p:cNvSpPr/>
          <p:nvPr/>
        </p:nvSpPr>
        <p:spPr>
          <a:xfrm>
            <a:off x="6668370" y="4665070"/>
            <a:ext cx="2065015" cy="1046440"/>
          </a:xfrm>
          <a:prstGeom prst="rect">
            <a:avLst/>
          </a:prstGeom>
          <a:noFill/>
        </p:spPr>
        <p:txBody>
          <a:bodyPr wrap="square" lIns="60960" tIns="30480" rIns="60960" bIns="30480">
            <a:spAutoFit/>
          </a:bodyPr>
          <a:lstStyle/>
          <a:p>
            <a:pPr marL="457200" indent="-457200" defTabSz="609600">
              <a:buFont typeface="Wingdings" panose="05000000000000000000" pitchFamily="2" charset="2"/>
              <a:buChar char="Ø"/>
            </a:pPr>
            <a:r>
              <a:rPr lang="vi-VN" sz="3200">
                <a:ln w="0"/>
                <a:solidFill>
                  <a:prstClr val="black"/>
                </a:solidFill>
                <a:latin typeface="Arial" panose="020B0604020202020204" pitchFamily="34" charset="0"/>
              </a:rPr>
              <a:t>tối</a:t>
            </a:r>
            <a:endParaRPr lang="vi-VN" sz="3200">
              <a:ln w="0"/>
              <a:solidFill>
                <a:prstClr val="black"/>
              </a:solidFill>
              <a:latin typeface="Arial" panose="020B0604020202020204" pitchFamily="34" charset="0"/>
            </a:endParaRPr>
          </a:p>
          <a:p>
            <a:pPr marL="457200" indent="-457200" defTabSz="609600">
              <a:buFont typeface="Wingdings" panose="05000000000000000000" pitchFamily="2" charset="2"/>
              <a:buChar char="Ø"/>
            </a:pPr>
            <a:r>
              <a:rPr lang="vi-VN" sz="3200">
                <a:ln w="0"/>
                <a:solidFill>
                  <a:prstClr val="black"/>
                </a:solidFill>
                <a:latin typeface="Arial" panose="020B0604020202020204" pitchFamily="34" charset="0"/>
              </a:rPr>
              <a:t>đêm</a:t>
            </a:r>
            <a:endParaRPr lang="vi-VN" sz="3200">
              <a:ln w="0"/>
              <a:solidFill>
                <a:prstClr val="black"/>
              </a:solidFill>
              <a:latin typeface="Arial" panose="020B0604020202020204" pitchFamily="34" charset="0"/>
            </a:endParaRPr>
          </a:p>
        </p:txBody>
      </p:sp>
      <p:sp>
        <p:nvSpPr>
          <p:cNvPr id="72" name="Hình chữ nhật: Góc Tròn 43"/>
          <p:cNvSpPr/>
          <p:nvPr/>
        </p:nvSpPr>
        <p:spPr>
          <a:xfrm>
            <a:off x="2582831" y="5533548"/>
            <a:ext cx="725396" cy="45720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3" name="Hình chữ nhật: Góc Tròn 44"/>
          <p:cNvSpPr/>
          <p:nvPr/>
        </p:nvSpPr>
        <p:spPr>
          <a:xfrm>
            <a:off x="929267" y="4665070"/>
            <a:ext cx="725396" cy="457200"/>
          </a:xfrm>
          <a:prstGeom prst="round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74" name="Hình chữ nhật 45"/>
          <p:cNvSpPr/>
          <p:nvPr/>
        </p:nvSpPr>
        <p:spPr>
          <a:xfrm>
            <a:off x="9442849" y="4665070"/>
            <a:ext cx="2065015" cy="1045845"/>
          </a:xfrm>
          <a:prstGeom prst="rect">
            <a:avLst/>
          </a:prstGeom>
          <a:noFill/>
        </p:spPr>
        <p:txBody>
          <a:bodyPr wrap="square" lIns="60960" tIns="30480" rIns="60960" bIns="30480">
            <a:spAutoFit/>
          </a:bodyPr>
          <a:lstStyle/>
          <a:p>
            <a:pPr marL="457200" indent="-457200" defTabSz="609600">
              <a:buFont typeface="Wingdings" panose="05000000000000000000" pitchFamily="2" charset="2"/>
              <a:buChar char="Ø"/>
            </a:pPr>
            <a:r>
              <a:rPr lang="vi-VN" sz="3200">
                <a:ln w="0"/>
                <a:solidFill>
                  <a:prstClr val="black"/>
                </a:solidFill>
                <a:latin typeface="Arial" panose="020B0604020202020204" pitchFamily="34" charset="0"/>
              </a:rPr>
              <a:t>gió</a:t>
            </a:r>
            <a:endParaRPr lang="vi-VN" sz="3200">
              <a:ln w="0"/>
              <a:solidFill>
                <a:prstClr val="black"/>
              </a:solidFill>
              <a:latin typeface="Arial" panose="020B0604020202020204" pitchFamily="34" charset="0"/>
            </a:endParaRPr>
          </a:p>
          <a:p>
            <a:pPr marL="457200" indent="-457200" defTabSz="609600">
              <a:buFont typeface="Wingdings" panose="05000000000000000000" pitchFamily="2" charset="2"/>
              <a:buChar char="Ø"/>
            </a:pPr>
            <a:endParaRPr lang="vi-VN" sz="3200">
              <a:ln w="0"/>
              <a:solidFill>
                <a:prstClr val="black"/>
              </a:solidFill>
              <a:latin typeface="Arial" panose="020B0604020202020204" pitchFamily="34" charset="0"/>
            </a:endParaRPr>
          </a:p>
        </p:txBody>
      </p:sp>
      <p:sp>
        <p:nvSpPr>
          <p:cNvPr id="75" name="Hình chữ nhật: Góc Tròn 46"/>
          <p:cNvSpPr/>
          <p:nvPr/>
        </p:nvSpPr>
        <p:spPr>
          <a:xfrm>
            <a:off x="3344291" y="5540383"/>
            <a:ext cx="895621" cy="457200"/>
          </a:xfrm>
          <a:prstGeom prst="round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Rectangle: Rounded Corners 36"/>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endParaRPr lang="en-US">
              <a:solidFill>
                <a:srgbClr val="E6E6E6"/>
              </a:solidFill>
            </a:endParaRPr>
          </a:p>
        </p:txBody>
      </p:sp>
      <p:sp>
        <p:nvSpPr>
          <p:cNvPr id="3" name="Hình chữ nhật: Góc Tròn 46"/>
          <p:cNvSpPr/>
          <p:nvPr/>
        </p:nvSpPr>
        <p:spPr>
          <a:xfrm>
            <a:off x="10940796" y="3008638"/>
            <a:ext cx="895621" cy="457200"/>
          </a:xfrm>
          <a:prstGeom prst="round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09600"/>
            <a:r>
              <a:rPr lang="en-US" altLang="vi-VN" sz="2000">
                <a:solidFill>
                  <a:schemeClr val="tx1"/>
                </a:solidFill>
                <a:latin typeface="Arial" panose="020B0604020202020204" pitchFamily="34" charset="0"/>
              </a:rPr>
              <a:t>Trăng</a:t>
            </a:r>
            <a:endParaRPr lang="en-US" altLang="vi-VN" sz="200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xEl>
                                              <p:pRg st="1" end="1"/>
                                            </p:txEl>
                                          </p:spTgt>
                                        </p:tgtEl>
                                        <p:attrNameLst>
                                          <p:attrName>style.visibility</p:attrName>
                                        </p:attrNameLst>
                                      </p:cBhvr>
                                      <p:to>
                                        <p:strVal val="visible"/>
                                      </p:to>
                                    </p:set>
                                    <p:animEffect transition="in" filter="wipe(left)">
                                      <p:cBhvr>
                                        <p:cTn id="22" dur="500"/>
                                        <p:tgtEl>
                                          <p:spTgt spid="5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8">
                                            <p:txEl>
                                              <p:pRg st="0" end="0"/>
                                            </p:txEl>
                                          </p:spTgt>
                                        </p:tgtEl>
                                        <p:attrNameLst>
                                          <p:attrName>style.visibility</p:attrName>
                                        </p:attrNameLst>
                                      </p:cBhvr>
                                      <p:to>
                                        <p:strVal val="visible"/>
                                      </p:to>
                                    </p:set>
                                    <p:animEffect transition="in" filter="wipe(left)">
                                      <p:cBhvr>
                                        <p:cTn id="32" dur="500"/>
                                        <p:tgtEl>
                                          <p:spTgt spid="5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4">
                                            <p:txEl>
                                              <p:pRg st="0" end="0"/>
                                            </p:txEl>
                                          </p:spTgt>
                                        </p:tgtEl>
                                        <p:attrNameLst>
                                          <p:attrName>style.visibility</p:attrName>
                                        </p:attrNameLst>
                                      </p:cBhvr>
                                      <p:to>
                                        <p:strVal val="visible"/>
                                      </p:to>
                                    </p:set>
                                    <p:animEffect transition="in" filter="wipe(left)">
                                      <p:cBhvr>
                                        <p:cTn id="42" dur="500"/>
                                        <p:tgtEl>
                                          <p:spTgt spid="6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5">
                                            <p:txEl>
                                              <p:pRg st="0" end="0"/>
                                            </p:txEl>
                                          </p:spTgt>
                                        </p:tgtEl>
                                        <p:attrNameLst>
                                          <p:attrName>style.visibility</p:attrName>
                                        </p:attrNameLst>
                                      </p:cBhvr>
                                      <p:to>
                                        <p:strVal val="visible"/>
                                      </p:to>
                                    </p:set>
                                    <p:animEffect transition="in" filter="wipe(left)">
                                      <p:cBhvr>
                                        <p:cTn id="52" dur="500"/>
                                        <p:tgtEl>
                                          <p:spTgt spid="6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left)">
                                      <p:cBhvr>
                                        <p:cTn id="57" dur="5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6">
                                            <p:txEl>
                                              <p:pRg st="0" end="0"/>
                                            </p:txEl>
                                          </p:spTgt>
                                        </p:tgtEl>
                                        <p:attrNameLst>
                                          <p:attrName>style.visibility</p:attrName>
                                        </p:attrNameLst>
                                      </p:cBhvr>
                                      <p:to>
                                        <p:strVal val="visible"/>
                                      </p:to>
                                    </p:set>
                                    <p:animEffect transition="in" filter="wipe(left)">
                                      <p:cBhvr>
                                        <p:cTn id="62" dur="500"/>
                                        <p:tgtEl>
                                          <p:spTgt spid="6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xEl>
                                              <p:pRg st="0" end="0"/>
                                            </p:txEl>
                                          </p:spTgt>
                                        </p:tgtEl>
                                        <p:attrNameLst>
                                          <p:attrName>style.visibility</p:attrName>
                                        </p:attrNameLst>
                                      </p:cBhvr>
                                      <p:to>
                                        <p:strVal val="visible"/>
                                      </p:to>
                                    </p:set>
                                    <p:animEffect transition="in" filter="wipe(left)">
                                      <p:cBhvr>
                                        <p:cTn id="72" dur="500"/>
                                        <p:tgtEl>
                                          <p:spTgt spid="6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left)">
                                      <p:cBhvr>
                                        <p:cTn id="77"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8">
                                            <p:txEl>
                                              <p:pRg st="0" end="0"/>
                                            </p:txEl>
                                          </p:spTgt>
                                        </p:tgtEl>
                                        <p:attrNameLst>
                                          <p:attrName>style.visibility</p:attrName>
                                        </p:attrNameLst>
                                      </p:cBhvr>
                                      <p:to>
                                        <p:strVal val="visible"/>
                                      </p:to>
                                    </p:set>
                                    <p:animEffect transition="in" filter="wipe(left)">
                                      <p:cBhvr>
                                        <p:cTn id="82" dur="500"/>
                                        <p:tgtEl>
                                          <p:spTgt spid="6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71">
                                            <p:txEl>
                                              <p:pRg st="0" end="0"/>
                                            </p:txEl>
                                          </p:spTgt>
                                        </p:tgtEl>
                                        <p:attrNameLst>
                                          <p:attrName>style.visibility</p:attrName>
                                        </p:attrNameLst>
                                      </p:cBhvr>
                                      <p:to>
                                        <p:strVal val="visible"/>
                                      </p:to>
                                    </p:set>
                                    <p:animEffect transition="in" filter="wipe(left)">
                                      <p:cBhvr>
                                        <p:cTn id="92" dur="500"/>
                                        <p:tgtEl>
                                          <p:spTgt spid="7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5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71">
                                            <p:txEl>
                                              <p:pRg st="1" end="1"/>
                                            </p:txEl>
                                          </p:spTgt>
                                        </p:tgtEl>
                                        <p:attrNameLst>
                                          <p:attrName>style.visibility</p:attrName>
                                        </p:attrNameLst>
                                      </p:cBhvr>
                                      <p:to>
                                        <p:strVal val="visible"/>
                                      </p:to>
                                    </p:set>
                                    <p:animEffect transition="in" filter="wipe(left)">
                                      <p:cBhvr>
                                        <p:cTn id="102" dur="500"/>
                                        <p:tgtEl>
                                          <p:spTgt spid="71">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wipe(left)">
                                      <p:cBhvr>
                                        <p:cTn id="107" dur="500"/>
                                        <p:tgtEl>
                                          <p:spTgt spid="73"/>
                                        </p:tgtEl>
                                      </p:cBhvr>
                                    </p:animEffec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74">
                                            <p:txEl>
                                              <p:pRg st="0" end="0"/>
                                            </p:txEl>
                                          </p:spTgt>
                                        </p:tgtEl>
                                        <p:attrNameLst>
                                          <p:attrName>style.visibility</p:attrName>
                                        </p:attrNameLst>
                                      </p:cBhvr>
                                      <p:to>
                                        <p:strVal val="visible"/>
                                      </p:to>
                                    </p:set>
                                    <p:animEffect transition="in" filter="wipe(left)">
                                      <p:cBhvr>
                                        <p:cTn id="112" dur="500"/>
                                        <p:tgtEl>
                                          <p:spTgt spid="74">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left)">
                                      <p:cBhvr>
                                        <p:cTn id="117" dur="5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wipe(left)">
                                      <p:cBhvr>
                                        <p:cTn id="12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59" grpId="0" animBg="1"/>
      <p:bldP spid="60" grpId="0" animBg="1"/>
      <p:bldP spid="61" grpId="0" animBg="1"/>
      <p:bldP spid="62" grpId="0" animBg="1"/>
      <p:bldP spid="63" grpId="0" animBg="1"/>
      <p:bldP spid="70" grpId="0" animBg="1"/>
      <p:bldP spid="72" grpId="0" animBg="1"/>
      <p:bldP spid="73" grpId="0" animBg="1"/>
      <p:bldP spid="75" grpId="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28" name="TextBox 8"/>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lnSpc>
                <a:spcPct val="130000"/>
              </a:lnSpc>
            </a:pPr>
            <a:r>
              <a:rPr lang="en-US" altLang="zh-CN" sz="5400" b="1">
                <a:solidFill>
                  <a:schemeClr val="bg1"/>
                </a:solidFill>
                <a:latin typeface="Times New Roman" panose="02020603050405020304" pitchFamily="18" charset="0"/>
                <a:cs typeface="Times New Roman" panose="02020603050405020304" pitchFamily="18" charset="0"/>
                <a:sym typeface="+mn-lt"/>
              </a:rPr>
              <a:t>GHI NHỚ</a:t>
            </a:r>
            <a:endParaRPr lang="zh-CN" altLang="en-US" sz="54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p:cNvGrpSpPr/>
          <p:nvPr/>
        </p:nvGrpSpPr>
        <p:grpSpPr>
          <a:xfrm>
            <a:off x="2814122" y="1231323"/>
            <a:ext cx="9330166" cy="3950699"/>
            <a:chOff x="2369233" y="1275447"/>
            <a:chExt cx="13995248" cy="5926048"/>
          </a:xfrm>
        </p:grpSpPr>
        <p:sp>
          <p:nvSpPr>
            <p:cNvPr id="19" name="Hình chữ nhật: Góc Tròn 13"/>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20" name="Hình chữ nhật: Góc Tròn 12"/>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a:fillRect/>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p:cNvSpPr/>
            <p:nvPr/>
          </p:nvSpPr>
          <p:spPr>
            <a:xfrm>
              <a:off x="4101023" y="3057240"/>
              <a:ext cx="11433603" cy="3416320"/>
            </a:xfrm>
            <a:prstGeom prst="rect">
              <a:avLst/>
            </a:prstGeom>
            <a:noFill/>
          </p:spPr>
          <p:txBody>
            <a:bodyPr wrap="square" lIns="60960" tIns="30480" rIns="60960" bIns="30480">
              <a:spAutoFit/>
            </a:bodyPr>
            <a:lstStyle/>
            <a:p>
              <a:pPr algn="just" defTabSz="609600"/>
              <a:r>
                <a:rPr lang="vi-VN" sz="4800" b="1">
                  <a:ln w="0"/>
                  <a:solidFill>
                    <a:prstClr val="black"/>
                  </a:solidFill>
                  <a:latin typeface="Arial" panose="020B0604020202020204" pitchFamily="34" charset="0"/>
                </a:rPr>
                <a:t>Danh từ </a:t>
              </a:r>
              <a:r>
                <a:rPr lang="vi-VN" sz="4800">
                  <a:ln w="0"/>
                  <a:solidFill>
                    <a:prstClr val="black"/>
                  </a:solidFill>
                  <a:latin typeface="Arial" panose="020B0604020202020204" pitchFamily="34" charset="0"/>
                </a:rPr>
                <a:t> là </a:t>
              </a:r>
              <a:r>
                <a:rPr lang="vi-VN" sz="4800">
                  <a:ln w="0"/>
                  <a:solidFill>
                    <a:srgbClr val="FF0000"/>
                  </a:solidFill>
                  <a:latin typeface="Arial" panose="020B0604020202020204" pitchFamily="34" charset="0"/>
                </a:rPr>
                <a:t>từ chỉ sự vật </a:t>
              </a:r>
              <a:r>
                <a:rPr lang="vi-VN" sz="4800">
                  <a:ln w="0"/>
                  <a:solidFill>
                    <a:prstClr val="black"/>
                  </a:solidFill>
                  <a:latin typeface="Arial" panose="020B0604020202020204" pitchFamily="34" charset="0"/>
                </a:rPr>
                <a:t>(người, vật, thời gian, hiện tượng tự nhiên,…).</a:t>
              </a:r>
              <a:endParaRPr lang="vi-VN" sz="4800" b="1">
                <a:ln w="0"/>
                <a:solidFill>
                  <a:prstClr val="black"/>
                </a:solidFill>
                <a:latin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300" advClick="0">
        <p14:pan dir="u"/>
      </p:transition>
    </mc:Choice>
    <mc:Fallback>
      <p:transition spd="slow" advClick="0">
        <p:fade/>
      </p:transition>
    </mc:Fallback>
  </mc:AlternateContent>
</p:sld>
</file>

<file path=ppt/tags/tag1.xml><?xml version="1.0" encoding="utf-8"?>
<p:tagLst xmlns:p="http://schemas.openxmlformats.org/presentationml/2006/main">
  <p:tag name="INKNOELEADERBOARD" val="-181100547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3382</Words>
  <Application>WPS Presentation</Application>
  <PresentationFormat>Widescreen</PresentationFormat>
  <Paragraphs>225</Paragraphs>
  <Slides>26</Slides>
  <Notes>2</Notes>
  <HiddenSlides>0</HiddenSlides>
  <MMClips>2</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26</vt:i4>
      </vt:variant>
    </vt:vector>
  </HeadingPairs>
  <TitlesOfParts>
    <vt:vector size="52" baseType="lpstr">
      <vt:lpstr>Arial</vt:lpstr>
      <vt:lpstr>SimSun</vt:lpstr>
      <vt:lpstr>Wingdings</vt:lpstr>
      <vt:lpstr>Calibri</vt:lpstr>
      <vt:lpstr>ITC Avant Garde Std Bk</vt:lpstr>
      <vt:lpstr>Century Gothic</vt:lpstr>
      <vt:lpstr>等线</vt:lpstr>
      <vt:lpstr>#9Slide07 HoneyCream</vt:lpstr>
      <vt:lpstr>Segoe Print</vt:lpstr>
      <vt:lpstr>Cambria</vt:lpstr>
      <vt:lpstr>华康方圆体W7(P)</vt:lpstr>
      <vt:lpstr>#9Slide07 Bungee Inline</vt:lpstr>
      <vt:lpstr>Arial-Rounded</vt:lpstr>
      <vt:lpstr>VNI 27 Bendigo</vt:lpstr>
      <vt:lpstr>UTM Showcard</vt:lpstr>
      <vt:lpstr>等线</vt:lpstr>
      <vt:lpstr>Times New Roman</vt:lpstr>
      <vt:lpstr>HanaMinB</vt:lpstr>
      <vt:lpstr>Microsoft YaHei</vt:lpstr>
      <vt:lpstr>Arial Unicode MS</vt:lpstr>
      <vt:lpstr>HanaMinB</vt:lpstr>
      <vt:lpstr>#9Slide03 SFU Grenoble</vt:lpstr>
      <vt:lpstr>FZHei-B01S</vt:lpstr>
      <vt:lpstr>Arial</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trang nguyen thi minh</cp:lastModifiedBy>
  <cp:revision>7</cp:revision>
  <dcterms:created xsi:type="dcterms:W3CDTF">2018-08-12T12:27:00Z</dcterms:created>
  <dcterms:modified xsi:type="dcterms:W3CDTF">2024-09-09T07:55:32Z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5B94746F39F941879913A96C2AB36002_12</vt:lpwstr>
  </property>
  <property fmtid="{D5CDD505-2E9C-101B-9397-08002B2CF9AE}" pid="3" name="KSOProductBuildVer">
    <vt:lpwstr>1033-12.2.0.18165</vt:lpwstr>
  </property>
</Properties>
</file>