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4.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394" r:id="rId3"/>
    <p:sldId id="412" r:id="rId4"/>
    <p:sldId id="413" r:id="rId5"/>
    <p:sldId id="376" r:id="rId6"/>
    <p:sldId id="377" r:id="rId7"/>
    <p:sldId id="378" r:id="rId8"/>
    <p:sldId id="398" r:id="rId9"/>
    <p:sldId id="399" r:id="rId10"/>
    <p:sldId id="370" r:id="rId11"/>
    <p:sldId id="400" r:id="rId12"/>
    <p:sldId id="401" r:id="rId13"/>
    <p:sldId id="385" r:id="rId14"/>
    <p:sldId id="402" r:id="rId15"/>
    <p:sldId id="403" r:id="rId16"/>
    <p:sldId id="404" r:id="rId17"/>
    <p:sldId id="393" r:id="rId18"/>
    <p:sldId id="386" r:id="rId19"/>
    <p:sldId id="372" r:id="rId20"/>
    <p:sldId id="406" r:id="rId21"/>
    <p:sldId id="407" r:id="rId23"/>
    <p:sldId id="408" r:id="rId24"/>
    <p:sldId id="409" r:id="rId25"/>
    <p:sldId id="410" r:id="rId26"/>
    <p:sldId id="388" r:id="rId27"/>
    <p:sldId id="411" r:id="rId28"/>
    <p:sldId id="274"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FEE8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05" autoAdjust="0"/>
  </p:normalViewPr>
  <p:slideViewPr>
    <p:cSldViewPr snapToGrid="0">
      <p:cViewPr varScale="1">
        <p:scale>
          <a:sx n="43" d="100"/>
          <a:sy n="43" d="100"/>
        </p:scale>
        <p:origin x="145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D8A9A-8FD4-418D-97D1-E2040E0C3D38}" type="datetimeFigureOut">
              <a:rPr lang="vi-VN" smtClean="0"/>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7A45-ED62-4862-A381-4919675647B8}" type="slidenum">
              <a:rPr lang="vi-VN" smtClean="0"/>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1097A45-ED62-4862-A381-4919675647B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2EBB57E-363F-464F-8576-7C04926EDD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2EBB57E-363F-464F-8576-7C04926EDD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2EBB57E-363F-464F-8576-7C04926EDD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2EBB57E-363F-464F-8576-7C04926EDD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2EBB57E-363F-464F-8576-7C04926EDD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2EBB57E-363F-464F-8576-7C04926EDDF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2EBB57E-363F-464F-8576-7C04926EDDF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2EBB57E-363F-464F-8576-7C04926EDDF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BB57E-363F-464F-8576-7C04926EDDF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2EBB57E-363F-464F-8576-7C04926EDDF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2EBB57E-363F-464F-8576-7C04926EDDF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CF9D5-E5F5-42DD-A357-77EE3ADD47B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hyperlink" Target="https://www.hanhtranggiaovien.com/" TargetMode="Externa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EBB57E-363F-464F-8576-7C04926EDDF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BCF9D5-E5F5-42DD-A357-77EE3ADD47B8}" type="slidenum">
              <a:rPr lang="en-US" smtClean="0"/>
            </a:fld>
            <a:endParaRPr lang="en-US"/>
          </a:p>
        </p:txBody>
      </p:sp>
      <p:grpSp>
        <p:nvGrpSpPr>
          <p:cNvPr id="7" name="Group 6"/>
          <p:cNvGrpSpPr/>
          <p:nvPr userDrawn="1"/>
        </p:nvGrpSpPr>
        <p:grpSpPr>
          <a:xfrm>
            <a:off x="-3597035" y="734850"/>
            <a:ext cx="5085735" cy="3252950"/>
            <a:chOff x="-2177143" y="677820"/>
            <a:chExt cx="2496457" cy="2751180"/>
          </a:xfrm>
        </p:grpSpPr>
        <p:sp>
          <p:nvSpPr>
            <p:cNvPr id="8" name="TextBox 7"/>
            <p:cNvSpPr txBox="1"/>
            <p:nvPr userDrawn="1"/>
          </p:nvSpPr>
          <p:spPr>
            <a:xfrm>
              <a:off x="-2177143" y="677820"/>
              <a:ext cx="2496457" cy="780906"/>
            </a:xfrm>
            <a:prstGeom prst="rect">
              <a:avLst/>
            </a:prstGeom>
            <a:noFill/>
          </p:spPr>
          <p:txBody>
            <a:bodyPr wrap="square" rtlCol="0">
              <a:spAutoFit/>
            </a:bodyPr>
            <a:lstStyle/>
            <a:p>
              <a:r>
                <a:rPr lang="en-US" b="1">
                  <a:solidFill>
                    <a:sysClr val="windowText" lastClr="000000"/>
                  </a:solidFill>
                  <a:hlinkClick r:id="rId13"/>
                </a:rPr>
                <a:t>https://www.hanhtranggiaovien.com/</a:t>
              </a:r>
              <a:endParaRPr lang="en-US" b="1">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b="1">
                  <a:solidFill>
                    <a:srgbClr val="FF0000"/>
                  </a:solidFill>
                </a:rPr>
                <a:t>        zalo</a:t>
              </a:r>
              <a:r>
                <a:rPr lang="en-US" b="1" baseline="0">
                  <a:solidFill>
                    <a:srgbClr val="FF0000"/>
                  </a:solidFill>
                </a:rPr>
                <a:t> nhận giáo án miễn phí</a:t>
              </a:r>
              <a:endParaRPr lang="en-US" b="1">
                <a:solidFill>
                  <a:srgbClr val="FF0000"/>
                </a:solidFill>
              </a:endParaRPr>
            </a:p>
            <a:p>
              <a:endParaRPr lang="en-US" b="1">
                <a:solidFill>
                  <a:sysClr val="windowText" lastClr="000000"/>
                </a:solidFill>
              </a:endParaRPr>
            </a:p>
          </p:txBody>
        </p:sp>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77143" y="1505718"/>
              <a:ext cx="1665968" cy="1923282"/>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5.jpeg"/><Relationship Id="rId1"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jpeg"/><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jpeg"/><Relationship Id="rId1" Type="http://schemas.openxmlformats.org/officeDocument/2006/relationships/image" Target="../media/image30.jpeg"/></Relationships>
</file>

<file path=ppt/slides/_rels/slide15.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10.svg"/><Relationship Id="rId7" Type="http://schemas.openxmlformats.org/officeDocument/2006/relationships/image" Target="../media/image41.png"/><Relationship Id="rId6" Type="http://schemas.openxmlformats.org/officeDocument/2006/relationships/image" Target="../media/image8.svg"/><Relationship Id="rId5" Type="http://schemas.openxmlformats.org/officeDocument/2006/relationships/image" Target="../media/image40.png"/><Relationship Id="rId4" Type="http://schemas.openxmlformats.org/officeDocument/2006/relationships/image" Target="../media/image6.svg"/><Relationship Id="rId3" Type="http://schemas.openxmlformats.org/officeDocument/2006/relationships/image" Target="../media/image39.png"/><Relationship Id="rId27" Type="http://schemas.openxmlformats.org/officeDocument/2006/relationships/slideLayout" Target="../slideLayouts/slideLayout7.xml"/><Relationship Id="rId26" Type="http://schemas.openxmlformats.org/officeDocument/2006/relationships/image" Target="../media/image28.svg"/><Relationship Id="rId25" Type="http://schemas.openxmlformats.org/officeDocument/2006/relationships/image" Target="../media/image50.png"/><Relationship Id="rId24" Type="http://schemas.openxmlformats.org/officeDocument/2006/relationships/image" Target="../media/image26.svg"/><Relationship Id="rId23" Type="http://schemas.openxmlformats.org/officeDocument/2006/relationships/image" Target="../media/image49.png"/><Relationship Id="rId22" Type="http://schemas.openxmlformats.org/officeDocument/2006/relationships/image" Target="../media/image24.svg"/><Relationship Id="rId21" Type="http://schemas.openxmlformats.org/officeDocument/2006/relationships/image" Target="../media/image48.png"/><Relationship Id="rId20" Type="http://schemas.openxmlformats.org/officeDocument/2006/relationships/image" Target="../media/image22.svg"/><Relationship Id="rId2" Type="http://schemas.openxmlformats.org/officeDocument/2006/relationships/image" Target="../media/image4.svg"/><Relationship Id="rId19" Type="http://schemas.openxmlformats.org/officeDocument/2006/relationships/image" Target="../media/image47.png"/><Relationship Id="rId18" Type="http://schemas.openxmlformats.org/officeDocument/2006/relationships/image" Target="../media/image20.svg"/><Relationship Id="rId17" Type="http://schemas.openxmlformats.org/officeDocument/2006/relationships/image" Target="../media/image46.png"/><Relationship Id="rId16" Type="http://schemas.openxmlformats.org/officeDocument/2006/relationships/image" Target="../media/image18.svg"/><Relationship Id="rId15" Type="http://schemas.openxmlformats.org/officeDocument/2006/relationships/image" Target="../media/image45.png"/><Relationship Id="rId14" Type="http://schemas.openxmlformats.org/officeDocument/2006/relationships/image" Target="../media/image16.svg"/><Relationship Id="rId13" Type="http://schemas.openxmlformats.org/officeDocument/2006/relationships/image" Target="../media/image44.png"/><Relationship Id="rId12" Type="http://schemas.openxmlformats.org/officeDocument/2006/relationships/image" Target="../media/image14.svg"/><Relationship Id="rId11" Type="http://schemas.openxmlformats.org/officeDocument/2006/relationships/image" Target="../media/image43.png"/><Relationship Id="rId10" Type="http://schemas.openxmlformats.org/officeDocument/2006/relationships/image" Target="../media/image12.svg"/><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2.wdp"/><Relationship Id="rId2" Type="http://schemas.openxmlformats.org/officeDocument/2006/relationships/image" Target="../media/image51.png"/><Relationship Id="rId1"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3.png"/><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2.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7" Type="http://schemas.openxmlformats.org/officeDocument/2006/relationships/slideLayout" Target="../slideLayouts/slideLayout7.xml"/><Relationship Id="rId26" Type="http://schemas.openxmlformats.org/officeDocument/2006/relationships/image" Target="../media/image28.svg"/><Relationship Id="rId25" Type="http://schemas.openxmlformats.org/officeDocument/2006/relationships/image" Target="../media/image27.png"/><Relationship Id="rId24" Type="http://schemas.openxmlformats.org/officeDocument/2006/relationships/image" Target="../media/image26.svg"/><Relationship Id="rId23" Type="http://schemas.openxmlformats.org/officeDocument/2006/relationships/image" Target="../media/image25.png"/><Relationship Id="rId22" Type="http://schemas.openxmlformats.org/officeDocument/2006/relationships/image" Target="../media/image24.svg"/><Relationship Id="rId21" Type="http://schemas.openxmlformats.org/officeDocument/2006/relationships/image" Target="../media/image23.png"/><Relationship Id="rId20" Type="http://schemas.openxmlformats.org/officeDocument/2006/relationships/image" Target="../media/image22.svg"/><Relationship Id="rId2" Type="http://schemas.openxmlformats.org/officeDocument/2006/relationships/image" Target="../media/image4.svg"/><Relationship Id="rId19" Type="http://schemas.openxmlformats.org/officeDocument/2006/relationships/image" Target="../media/image21.png"/><Relationship Id="rId18" Type="http://schemas.openxmlformats.org/officeDocument/2006/relationships/image" Target="../media/image20.svg"/><Relationship Id="rId17" Type="http://schemas.openxmlformats.org/officeDocument/2006/relationships/image" Target="../media/image19.png"/><Relationship Id="rId16" Type="http://schemas.openxmlformats.org/officeDocument/2006/relationships/image" Target="../media/image18.svg"/><Relationship Id="rId15" Type="http://schemas.openxmlformats.org/officeDocument/2006/relationships/image" Target="../media/image17.png"/><Relationship Id="rId14" Type="http://schemas.openxmlformats.org/officeDocument/2006/relationships/image" Target="../media/image16.svg"/><Relationship Id="rId13" Type="http://schemas.openxmlformats.org/officeDocument/2006/relationships/image" Target="../media/image15.png"/><Relationship Id="rId12" Type="http://schemas.openxmlformats.org/officeDocument/2006/relationships/image" Target="../media/image14.svg"/><Relationship Id="rId11" Type="http://schemas.openxmlformats.org/officeDocument/2006/relationships/image" Target="../media/image13.png"/><Relationship Id="rId10" Type="http://schemas.openxmlformats.org/officeDocument/2006/relationships/image" Target="../media/image12.sv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21.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10.svg"/><Relationship Id="rId7" Type="http://schemas.openxmlformats.org/officeDocument/2006/relationships/image" Target="../media/image41.png"/><Relationship Id="rId6" Type="http://schemas.openxmlformats.org/officeDocument/2006/relationships/image" Target="../media/image8.svg"/><Relationship Id="rId5" Type="http://schemas.openxmlformats.org/officeDocument/2006/relationships/image" Target="../media/image40.png"/><Relationship Id="rId4" Type="http://schemas.openxmlformats.org/officeDocument/2006/relationships/image" Target="../media/image6.svg"/><Relationship Id="rId3" Type="http://schemas.openxmlformats.org/officeDocument/2006/relationships/image" Target="../media/image39.png"/><Relationship Id="rId27" Type="http://schemas.openxmlformats.org/officeDocument/2006/relationships/slideLayout" Target="../slideLayouts/slideLayout7.xml"/><Relationship Id="rId26" Type="http://schemas.openxmlformats.org/officeDocument/2006/relationships/image" Target="../media/image28.svg"/><Relationship Id="rId25" Type="http://schemas.openxmlformats.org/officeDocument/2006/relationships/image" Target="../media/image50.png"/><Relationship Id="rId24" Type="http://schemas.openxmlformats.org/officeDocument/2006/relationships/image" Target="../media/image26.svg"/><Relationship Id="rId23" Type="http://schemas.openxmlformats.org/officeDocument/2006/relationships/image" Target="../media/image49.png"/><Relationship Id="rId22" Type="http://schemas.openxmlformats.org/officeDocument/2006/relationships/image" Target="../media/image24.svg"/><Relationship Id="rId21" Type="http://schemas.openxmlformats.org/officeDocument/2006/relationships/image" Target="../media/image48.png"/><Relationship Id="rId20" Type="http://schemas.openxmlformats.org/officeDocument/2006/relationships/image" Target="../media/image22.svg"/><Relationship Id="rId2" Type="http://schemas.openxmlformats.org/officeDocument/2006/relationships/image" Target="../media/image4.svg"/><Relationship Id="rId19" Type="http://schemas.openxmlformats.org/officeDocument/2006/relationships/image" Target="../media/image47.png"/><Relationship Id="rId18" Type="http://schemas.openxmlformats.org/officeDocument/2006/relationships/image" Target="../media/image20.svg"/><Relationship Id="rId17" Type="http://schemas.openxmlformats.org/officeDocument/2006/relationships/image" Target="../media/image46.png"/><Relationship Id="rId16" Type="http://schemas.openxmlformats.org/officeDocument/2006/relationships/image" Target="../media/image18.svg"/><Relationship Id="rId15" Type="http://schemas.openxmlformats.org/officeDocument/2006/relationships/image" Target="../media/image45.png"/><Relationship Id="rId14" Type="http://schemas.openxmlformats.org/officeDocument/2006/relationships/image" Target="../media/image16.svg"/><Relationship Id="rId13" Type="http://schemas.openxmlformats.org/officeDocument/2006/relationships/image" Target="../media/image44.png"/><Relationship Id="rId12" Type="http://schemas.openxmlformats.org/officeDocument/2006/relationships/image" Target="../media/image14.svg"/><Relationship Id="rId11" Type="http://schemas.openxmlformats.org/officeDocument/2006/relationships/image" Target="../media/image43.png"/><Relationship Id="rId10" Type="http://schemas.openxmlformats.org/officeDocument/2006/relationships/image" Target="../media/image12.svg"/><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52.wdp"/><Relationship Id="rId2" Type="http://schemas.openxmlformats.org/officeDocument/2006/relationships/image" Target="../media/image51.png"/><Relationship Id="rId1" Type="http://schemas.openxmlformats.org/officeDocument/2006/relationships/image" Target="../media/image30.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52.wdp"/><Relationship Id="rId2" Type="http://schemas.openxmlformats.org/officeDocument/2006/relationships/image" Target="../media/image51.png"/><Relationship Id="rId1"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5.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png"/><Relationship Id="rId2" Type="http://schemas.microsoft.com/office/2007/relationships/media" Target="../media/media1.mp4"/><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7" Type="http://schemas.openxmlformats.org/officeDocument/2006/relationships/slideLayout" Target="../slideLayouts/slideLayout2.xml"/><Relationship Id="rId26" Type="http://schemas.openxmlformats.org/officeDocument/2006/relationships/image" Target="../media/image28.svg"/><Relationship Id="rId25" Type="http://schemas.openxmlformats.org/officeDocument/2006/relationships/image" Target="../media/image27.png"/><Relationship Id="rId24" Type="http://schemas.openxmlformats.org/officeDocument/2006/relationships/image" Target="../media/image26.svg"/><Relationship Id="rId23" Type="http://schemas.openxmlformats.org/officeDocument/2006/relationships/image" Target="../media/image25.png"/><Relationship Id="rId22" Type="http://schemas.openxmlformats.org/officeDocument/2006/relationships/image" Target="../media/image24.svg"/><Relationship Id="rId21" Type="http://schemas.openxmlformats.org/officeDocument/2006/relationships/image" Target="../media/image23.png"/><Relationship Id="rId20" Type="http://schemas.openxmlformats.org/officeDocument/2006/relationships/image" Target="../media/image22.svg"/><Relationship Id="rId2" Type="http://schemas.openxmlformats.org/officeDocument/2006/relationships/image" Target="../media/image4.svg"/><Relationship Id="rId19" Type="http://schemas.openxmlformats.org/officeDocument/2006/relationships/image" Target="../media/image21.png"/><Relationship Id="rId18" Type="http://schemas.openxmlformats.org/officeDocument/2006/relationships/image" Target="../media/image20.svg"/><Relationship Id="rId17" Type="http://schemas.openxmlformats.org/officeDocument/2006/relationships/image" Target="../media/image19.png"/><Relationship Id="rId16" Type="http://schemas.openxmlformats.org/officeDocument/2006/relationships/image" Target="../media/image18.svg"/><Relationship Id="rId15" Type="http://schemas.openxmlformats.org/officeDocument/2006/relationships/image" Target="../media/image17.png"/><Relationship Id="rId14" Type="http://schemas.openxmlformats.org/officeDocument/2006/relationships/image" Target="../media/image16.svg"/><Relationship Id="rId13" Type="http://schemas.openxmlformats.org/officeDocument/2006/relationships/image" Target="../media/image15.png"/><Relationship Id="rId12" Type="http://schemas.openxmlformats.org/officeDocument/2006/relationships/image" Target="../media/image14.svg"/><Relationship Id="rId11" Type="http://schemas.openxmlformats.org/officeDocument/2006/relationships/image" Target="../media/image13.png"/><Relationship Id="rId10" Type="http://schemas.openxmlformats.org/officeDocument/2006/relationships/image" Target="../media/image12.sv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audio" Target="../media/audio1.wav"/><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hoa, trang phục, bức vẽ, thực vật&#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r="15706" b="15706"/>
          <a:stretch>
            <a:fillRect/>
          </a:stretch>
        </p:blipFill>
        <p:spPr>
          <a:xfrm>
            <a:off x="-3387090" y="-991235"/>
            <a:ext cx="15579090" cy="7849235"/>
          </a:xfrm>
          <a:prstGeom prst="rect">
            <a:avLst/>
          </a:prstGeom>
        </p:spPr>
      </p:pic>
      <p:sp>
        <p:nvSpPr>
          <p:cNvPr id="8" name="Rectangle: Rounded Corners 7"/>
          <p:cNvSpPr/>
          <p:nvPr/>
        </p:nvSpPr>
        <p:spPr>
          <a:xfrm>
            <a:off x="200992" y="1103900"/>
            <a:ext cx="7004603" cy="3869706"/>
          </a:xfrm>
          <a:custGeom>
            <a:avLst/>
            <a:gdLst>
              <a:gd name="connsiteX0" fmla="*/ 0 w 7004603"/>
              <a:gd name="connsiteY0" fmla="*/ 644964 h 3869706"/>
              <a:gd name="connsiteX1" fmla="*/ 644964 w 7004603"/>
              <a:gd name="connsiteY1" fmla="*/ 0 h 3869706"/>
              <a:gd name="connsiteX2" fmla="*/ 6359639 w 7004603"/>
              <a:gd name="connsiteY2" fmla="*/ 0 h 3869706"/>
              <a:gd name="connsiteX3" fmla="*/ 7004603 w 7004603"/>
              <a:gd name="connsiteY3" fmla="*/ 644964 h 3869706"/>
              <a:gd name="connsiteX4" fmla="*/ 7004603 w 7004603"/>
              <a:gd name="connsiteY4" fmla="*/ 3224742 h 3869706"/>
              <a:gd name="connsiteX5" fmla="*/ 6359639 w 7004603"/>
              <a:gd name="connsiteY5" fmla="*/ 3869706 h 3869706"/>
              <a:gd name="connsiteX6" fmla="*/ 644964 w 7004603"/>
              <a:gd name="connsiteY6" fmla="*/ 3869706 h 3869706"/>
              <a:gd name="connsiteX7" fmla="*/ 0 w 7004603"/>
              <a:gd name="connsiteY7" fmla="*/ 3224742 h 3869706"/>
              <a:gd name="connsiteX8" fmla="*/ 0 w 7004603"/>
              <a:gd name="connsiteY8" fmla="*/ 644964 h 38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4603" h="3869706" fill="none" extrusionOk="0">
                <a:moveTo>
                  <a:pt x="0" y="644964"/>
                </a:moveTo>
                <a:cubicBezTo>
                  <a:pt x="1740" y="335859"/>
                  <a:pt x="301804" y="21892"/>
                  <a:pt x="644964" y="0"/>
                </a:cubicBezTo>
                <a:cubicBezTo>
                  <a:pt x="1302843" y="72427"/>
                  <a:pt x="4251110" y="61419"/>
                  <a:pt x="6359639" y="0"/>
                </a:cubicBezTo>
                <a:cubicBezTo>
                  <a:pt x="6710539" y="-36515"/>
                  <a:pt x="6972988" y="279197"/>
                  <a:pt x="7004603" y="644964"/>
                </a:cubicBezTo>
                <a:cubicBezTo>
                  <a:pt x="7105479" y="1219386"/>
                  <a:pt x="6897290" y="2173751"/>
                  <a:pt x="7004603" y="3224742"/>
                </a:cubicBezTo>
                <a:cubicBezTo>
                  <a:pt x="7013608" y="3535243"/>
                  <a:pt x="6689604" y="3840291"/>
                  <a:pt x="6359639" y="3869706"/>
                </a:cubicBezTo>
                <a:cubicBezTo>
                  <a:pt x="4943007" y="3899533"/>
                  <a:pt x="2898857" y="3790400"/>
                  <a:pt x="644964" y="3869706"/>
                </a:cubicBezTo>
                <a:cubicBezTo>
                  <a:pt x="305380" y="3867827"/>
                  <a:pt x="-48883" y="3590612"/>
                  <a:pt x="0" y="3224742"/>
                </a:cubicBezTo>
                <a:cubicBezTo>
                  <a:pt x="50037" y="2522413"/>
                  <a:pt x="770" y="1289091"/>
                  <a:pt x="0" y="644964"/>
                </a:cubicBezTo>
                <a:close/>
              </a:path>
              <a:path w="7004603" h="3869706" stroke="0" extrusionOk="0">
                <a:moveTo>
                  <a:pt x="0" y="644964"/>
                </a:moveTo>
                <a:cubicBezTo>
                  <a:pt x="51789" y="302877"/>
                  <a:pt x="295974" y="15031"/>
                  <a:pt x="644964" y="0"/>
                </a:cubicBezTo>
                <a:cubicBezTo>
                  <a:pt x="2660082" y="123000"/>
                  <a:pt x="5618147" y="-96860"/>
                  <a:pt x="6359639" y="0"/>
                </a:cubicBezTo>
                <a:cubicBezTo>
                  <a:pt x="6675901" y="-30442"/>
                  <a:pt x="7026360" y="244897"/>
                  <a:pt x="7004603" y="644964"/>
                </a:cubicBezTo>
                <a:cubicBezTo>
                  <a:pt x="7007776" y="916617"/>
                  <a:pt x="7098870" y="2111728"/>
                  <a:pt x="7004603" y="3224742"/>
                </a:cubicBezTo>
                <a:cubicBezTo>
                  <a:pt x="6958970" y="3597478"/>
                  <a:pt x="6689839" y="3865450"/>
                  <a:pt x="6359639" y="3869706"/>
                </a:cubicBezTo>
                <a:cubicBezTo>
                  <a:pt x="4237145" y="3708999"/>
                  <a:pt x="2761913" y="3909373"/>
                  <a:pt x="644964" y="3869706"/>
                </a:cubicBezTo>
                <a:cubicBezTo>
                  <a:pt x="242080" y="3860278"/>
                  <a:pt x="-55236" y="3555922"/>
                  <a:pt x="0" y="3224742"/>
                </a:cubicBezTo>
                <a:cubicBezTo>
                  <a:pt x="32216" y="1973955"/>
                  <a:pt x="57206" y="1495025"/>
                  <a:pt x="0" y="644964"/>
                </a:cubicBezTo>
                <a:close/>
              </a:path>
            </a:pathLst>
          </a:custGeom>
          <a:solidFill>
            <a:schemeClr val="bg1">
              <a:alpha val="83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579515" y="1805311"/>
            <a:ext cx="6149507" cy="3152657"/>
            <a:chOff x="-37225" y="2145032"/>
            <a:chExt cx="7671693" cy="3152657"/>
          </a:xfrm>
        </p:grpSpPr>
        <p:sp>
          <p:nvSpPr>
            <p:cNvPr id="10" name="Hộp Văn bản 9"/>
            <p:cNvSpPr txBox="1"/>
            <p:nvPr/>
          </p:nvSpPr>
          <p:spPr>
            <a:xfrm>
              <a:off x="-37225" y="2145032"/>
              <a:ext cx="7671693" cy="313932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600" b="0" i="0" u="none" strike="noStrike" kern="1200" cap="none" spc="0" normalizeH="0" baseline="0" noProof="0" dirty="0">
                  <a:ln w="161925">
                    <a:solidFill>
                      <a:schemeClr val="bg1"/>
                    </a:solidFill>
                  </a:ln>
                  <a:solidFill>
                    <a:schemeClr val="bg1"/>
                  </a:solidFill>
                  <a:effectLst/>
                  <a:uLnTx/>
                  <a:uFillTx/>
                  <a:latin typeface="SVN-Apple" panose="02040603050506020204" pitchFamily="18" charset="0"/>
                  <a:ea typeface="+mn-ea"/>
                  <a:cs typeface="Arial" panose="020B0604020202020204" pitchFamily="34" charset="0"/>
                </a:rPr>
                <a:t>Luyện tập về từ đồng nghĩa và từ đa nghĩa</a:t>
              </a:r>
              <a:endParaRPr kumimoji="0" lang="vi-VN" sz="6600" b="0" i="0" u="none" strike="noStrike" kern="1200" cap="none" spc="0" normalizeH="0" baseline="0" noProof="0" dirty="0">
                <a:ln w="161925">
                  <a:solidFill>
                    <a:schemeClr val="bg1"/>
                  </a:solidFill>
                </a:ln>
                <a:solidFill>
                  <a:schemeClr val="bg1"/>
                </a:solidFill>
                <a:effectLst/>
                <a:uLnTx/>
                <a:uFillTx/>
                <a:latin typeface="SVN-Apple" panose="02040603050506020204" pitchFamily="18" charset="0"/>
                <a:ea typeface="+mn-ea"/>
                <a:cs typeface="Arial" panose="020B0604020202020204" pitchFamily="34" charset="0"/>
              </a:endParaRPr>
            </a:p>
          </p:txBody>
        </p:sp>
        <p:sp>
          <p:nvSpPr>
            <p:cNvPr id="7" name="Hộp Văn bản 6"/>
            <p:cNvSpPr txBox="1"/>
            <p:nvPr/>
          </p:nvSpPr>
          <p:spPr>
            <a:xfrm>
              <a:off x="-37225" y="2159519"/>
              <a:ext cx="7406590" cy="31381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600" b="0" i="0" u="none" strike="noStrike" kern="1200" cap="none" spc="0" normalizeH="0" baseline="0" noProof="0" dirty="0">
                  <a:ln>
                    <a:noFill/>
                  </a:ln>
                  <a:solidFill>
                    <a:schemeClr val="accent6">
                      <a:lumMod val="50000"/>
                    </a:schemeClr>
                  </a:solidFill>
                  <a:effectLst/>
                  <a:uLnTx/>
                  <a:uFillTx/>
                  <a:latin typeface="Times New Roman" panose="02020603050405020304" charset="0"/>
                  <a:ea typeface="+mn-ea"/>
                  <a:cs typeface="Times New Roman" panose="02020603050405020304" charset="0"/>
                </a:rPr>
                <a:t>Luyện tập về từ đồng nghĩa và từ đa nghĩa</a:t>
              </a:r>
              <a:endParaRPr kumimoji="0" lang="vi-VN" sz="6600" b="0" i="0" u="none" strike="noStrike" kern="1200" cap="none" spc="0" normalizeH="0" baseline="0" noProof="0" dirty="0">
                <a:ln>
                  <a:noFill/>
                </a:ln>
                <a:solidFill>
                  <a:schemeClr val="accent6">
                    <a:lumMod val="50000"/>
                  </a:schemeClr>
                </a:solidFill>
                <a:effectLst/>
                <a:uLnTx/>
                <a:uFillTx/>
                <a:latin typeface="Times New Roman" panose="02020603050405020304" charset="0"/>
                <a:ea typeface="+mn-ea"/>
                <a:cs typeface="Times New Roman" panose="02020603050405020304" charset="0"/>
              </a:endParaRPr>
            </a:p>
          </p:txBody>
        </p:sp>
      </p:grpSp>
      <p:sp>
        <p:nvSpPr>
          <p:cNvPr id="6" name="Hộp Văn bản 5"/>
          <p:cNvSpPr txBox="1"/>
          <p:nvPr/>
        </p:nvSpPr>
        <p:spPr>
          <a:xfrm>
            <a:off x="1700443" y="1312357"/>
            <a:ext cx="4865100" cy="76835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defRPr/>
            </a:pPr>
            <a:r>
              <a:rPr lang="vi-VN" sz="4400">
                <a:solidFill>
                  <a:srgbClr val="D73921"/>
                </a:solidFill>
                <a:latin typeface="Times New Roman" panose="02020603050405020304" charset="0"/>
                <a:cs typeface="Times New Roman" panose="02020603050405020304" charset="0"/>
              </a:rPr>
              <a:t>Bài 4</a:t>
            </a:r>
            <a:r>
              <a:rPr lang="en-US" sz="4400">
                <a:solidFill>
                  <a:srgbClr val="D73921"/>
                </a:solidFill>
                <a:latin typeface="Times New Roman" panose="02020603050405020304" charset="0"/>
                <a:cs typeface="Times New Roman" panose="02020603050405020304" charset="0"/>
              </a:rPr>
              <a:t>- Tiết 2</a:t>
            </a:r>
            <a:r>
              <a:rPr lang="vi-VN" sz="4400">
                <a:solidFill>
                  <a:srgbClr val="D73921"/>
                </a:solidFill>
                <a:latin typeface="Times New Roman" panose="02020603050405020304" charset="0"/>
                <a:cs typeface="Times New Roman" panose="02020603050405020304" charset="0"/>
              </a:rPr>
              <a:t> </a:t>
            </a:r>
            <a:endParaRPr kumimoji="0" lang="sv-SE" sz="4400" b="0" i="0" u="none" strike="noStrike" kern="1200" cap="none" spc="0" normalizeH="0" baseline="0" noProof="0" dirty="0">
              <a:ln>
                <a:noFill/>
              </a:ln>
              <a:solidFill>
                <a:srgbClr val="D73921"/>
              </a:solidFill>
              <a:effectLst/>
              <a:uLnTx/>
              <a:uFillTx/>
              <a:latin typeface="Times New Roman" panose="02020603050405020304" charset="0"/>
              <a:ea typeface="+mn-ea"/>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p:cNvSpPr/>
          <p:nvPr/>
        </p:nvSpPr>
        <p:spPr>
          <a:xfrm>
            <a:off x="1101225" y="535094"/>
            <a:ext cx="9989548" cy="783772"/>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p:cNvSpPr txBox="1"/>
          <p:nvPr/>
        </p:nvSpPr>
        <p:spPr>
          <a:xfrm>
            <a:off x="1425495" y="616176"/>
            <a:ext cx="9989548"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1. Đọc các nghĩa của từ “ấm” và thực hiện yêu cầu:</a:t>
            </a:r>
            <a:endParaRPr kumimoji="0" lang="en-US" altLang="en-US" sz="32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grpSp>
        <p:nvGrpSpPr>
          <p:cNvPr id="5" name="Group 4"/>
          <p:cNvGrpSpPr/>
          <p:nvPr/>
        </p:nvGrpSpPr>
        <p:grpSpPr>
          <a:xfrm>
            <a:off x="673060" y="1816915"/>
            <a:ext cx="10585896" cy="1869682"/>
            <a:chOff x="504877" y="1887309"/>
            <a:chExt cx="10585896" cy="1869682"/>
          </a:xfrm>
        </p:grpSpPr>
        <p:sp>
          <p:nvSpPr>
            <p:cNvPr id="4" name="Rectangle: Rounded Corners 6"/>
            <p:cNvSpPr/>
            <p:nvPr/>
          </p:nvSpPr>
          <p:spPr>
            <a:xfrm>
              <a:off x="504877" y="1887309"/>
              <a:ext cx="10585896" cy="186968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Hộp Văn bản 14"/>
            <p:cNvSpPr txBox="1"/>
            <p:nvPr/>
          </p:nvSpPr>
          <p:spPr>
            <a:xfrm>
              <a:off x="2293372" y="2040167"/>
              <a:ext cx="83764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nhiệt độ cao hơn mức trung bình.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tác dụng giữ cho</a:t>
              </a:r>
              <a:r>
                <a:rPr kumimoji="0" lang="en-US" sz="3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cơ thể không bị lạnh.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tác dụng tạo nên cảm giác êm dịu, dễ chịu.</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p:cNvSpPr/>
            <p:nvPr/>
          </p:nvSpPr>
          <p:spPr>
            <a:xfrm>
              <a:off x="868134" y="2278963"/>
              <a:ext cx="1199378"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ấm</a:t>
              </a:r>
              <a:endParaRPr kumimoji="0" lang="en-US" sz="3600" b="1" i="0" u="none" strike="noStrike" kern="1200" cap="none" spc="0" normalizeH="0" baseline="0" noProof="0">
                <a:ln>
                  <a:noFill/>
                </a:ln>
                <a:solidFill>
                  <a:srgbClr val="0070C0"/>
                </a:solidFill>
                <a:effectLst/>
                <a:uLnTx/>
                <a:uFillTx/>
                <a:latin typeface="Aptos" panose="02110004020202020204"/>
                <a:ea typeface="+mn-ea"/>
                <a:cs typeface="+mn-cs"/>
              </a:endParaRPr>
            </a:p>
          </p:txBody>
        </p:sp>
      </p:grpSp>
      <p:sp>
        <p:nvSpPr>
          <p:cNvPr id="6" name="TextBox 6"/>
          <p:cNvSpPr txBox="1"/>
          <p:nvPr/>
        </p:nvSpPr>
        <p:spPr>
          <a:xfrm>
            <a:off x="1101225" y="3935294"/>
            <a:ext cx="9989548" cy="2554545"/>
          </a:xfrm>
          <a:prstGeom prst="rect">
            <a:avLst/>
          </a:prstGeom>
          <a:noFill/>
        </p:spPr>
        <p:txBody>
          <a:bodyPr wrap="square">
            <a:spAutoFit/>
          </a:bodyPr>
          <a:lstStyle/>
          <a:p>
            <a:pPr lvl="0" algn="just" eaLnBrk="0" fontAlgn="base" hangingPunct="0">
              <a:spcBef>
                <a:spcPct val="0"/>
              </a:spcBef>
              <a:spcAft>
                <a:spcPct val="0"/>
              </a:spcAft>
            </a:pPr>
            <a:r>
              <a:rPr lang="vi-VN" altLang="en-US" sz="4000" b="1">
                <a:solidFill>
                  <a:srgbClr val="7030A0"/>
                </a:solidFill>
                <a:latin typeface="Calibri" panose="020F0502020204030204" pitchFamily="34" charset="0"/>
                <a:cs typeface="Calibri" panose="020F0502020204030204" pitchFamily="34" charset="0"/>
              </a:rPr>
              <a:t>+</a:t>
            </a:r>
            <a:r>
              <a:rPr lang="en-US" altLang="en-US" sz="4000" b="1">
                <a:solidFill>
                  <a:srgbClr val="7030A0"/>
                </a:solidFill>
                <a:latin typeface="Calibri" panose="020F0502020204030204" pitchFamily="34" charset="0"/>
                <a:cs typeface="Calibri" panose="020F0502020204030204" pitchFamily="34" charset="0"/>
              </a:rPr>
              <a:t> Nghĩa gốc:</a:t>
            </a:r>
            <a:r>
              <a:rPr lang="vi-VN" altLang="en-US" sz="4000" b="1">
                <a:solidFill>
                  <a:srgbClr val="7030A0"/>
                </a:solidFill>
                <a:latin typeface="Calibri" panose="020F0502020204030204" pitchFamily="34" charset="0"/>
                <a:cs typeface="Calibri" panose="020F0502020204030204" pitchFamily="34" charset="0"/>
              </a:rPr>
              <a:t> nước ấm, nắng ấm, trời ấm lên,…</a:t>
            </a:r>
            <a:endParaRPr lang="vi-VN" altLang="en-US" sz="4000" b="1">
              <a:solidFill>
                <a:srgbClr val="7030A0"/>
              </a:solidFill>
              <a:latin typeface="Calibri" panose="020F0502020204030204" pitchFamily="34" charset="0"/>
              <a:cs typeface="Calibri" panose="020F0502020204030204" pitchFamily="34" charset="0"/>
            </a:endParaRPr>
          </a:p>
          <a:p>
            <a:pPr lvl="0" algn="just" eaLnBrk="0" fontAlgn="base" hangingPunct="0">
              <a:spcBef>
                <a:spcPct val="0"/>
              </a:spcBef>
              <a:spcAft>
                <a:spcPct val="0"/>
              </a:spcAft>
            </a:pPr>
            <a:r>
              <a:rPr lang="vi-VN" altLang="en-US" sz="4000" b="1">
                <a:solidFill>
                  <a:srgbClr val="7030A0"/>
                </a:solidFill>
                <a:latin typeface="Calibri" panose="020F0502020204030204" pitchFamily="34" charset="0"/>
                <a:cs typeface="Calibri" panose="020F0502020204030204" pitchFamily="34" charset="0"/>
              </a:rPr>
              <a:t>+</a:t>
            </a:r>
            <a:r>
              <a:rPr lang="en-US" altLang="en-US" sz="4000" b="1">
                <a:solidFill>
                  <a:srgbClr val="7030A0"/>
                </a:solidFill>
                <a:latin typeface="Calibri" panose="020F0502020204030204" pitchFamily="34" charset="0"/>
                <a:cs typeface="Calibri" panose="020F0502020204030204" pitchFamily="34" charset="0"/>
              </a:rPr>
              <a:t> Nghĩa chuyển: </a:t>
            </a:r>
            <a:endParaRPr lang="en-US" altLang="en-US" sz="4000" b="1">
              <a:solidFill>
                <a:srgbClr val="7030A0"/>
              </a:solidFill>
              <a:latin typeface="Calibri" panose="020F0502020204030204" pitchFamily="34" charset="0"/>
              <a:cs typeface="Calibri" panose="020F0502020204030204" pitchFamily="34" charset="0"/>
            </a:endParaRPr>
          </a:p>
          <a:p>
            <a:pPr lvl="0" algn="just" eaLnBrk="0" fontAlgn="base" hangingPunct="0">
              <a:spcBef>
                <a:spcPct val="0"/>
              </a:spcBef>
              <a:spcAft>
                <a:spcPct val="0"/>
              </a:spcAft>
            </a:pPr>
            <a:r>
              <a:rPr lang="en-US" altLang="en-US" sz="4000" b="1">
                <a:solidFill>
                  <a:srgbClr val="7030A0"/>
                </a:solidFill>
                <a:latin typeface="Calibri" panose="020F0502020204030204" pitchFamily="34" charset="0"/>
                <a:cs typeface="Calibri" panose="020F0502020204030204" pitchFamily="34" charset="0"/>
              </a:rPr>
              <a:t>-</a:t>
            </a:r>
            <a:r>
              <a:rPr lang="vi-VN" altLang="en-US" sz="4000" b="1">
                <a:solidFill>
                  <a:srgbClr val="7030A0"/>
                </a:solidFill>
                <a:latin typeface="Calibri" panose="020F0502020204030204" pitchFamily="34" charset="0"/>
                <a:cs typeface="Calibri" panose="020F0502020204030204" pitchFamily="34" charset="0"/>
              </a:rPr>
              <a:t> áo ấm, mặc đủ ấm,…</a:t>
            </a:r>
            <a:endParaRPr lang="vi-VN" altLang="en-US" sz="4000" b="1">
              <a:solidFill>
                <a:srgbClr val="7030A0"/>
              </a:solidFill>
              <a:latin typeface="Calibri" panose="020F0502020204030204" pitchFamily="34" charset="0"/>
              <a:cs typeface="Calibri" panose="020F0502020204030204" pitchFamily="34" charset="0"/>
            </a:endParaRPr>
          </a:p>
          <a:p>
            <a:pPr lvl="0" algn="just" eaLnBrk="0" fontAlgn="base" hangingPunct="0">
              <a:spcBef>
                <a:spcPct val="0"/>
              </a:spcBef>
              <a:spcAft>
                <a:spcPct val="0"/>
              </a:spcAft>
            </a:pPr>
            <a:r>
              <a:rPr lang="en-US" altLang="en-US" sz="4000" b="1">
                <a:solidFill>
                  <a:srgbClr val="7030A0"/>
                </a:solidFill>
                <a:latin typeface="Calibri" panose="020F0502020204030204" pitchFamily="34" charset="0"/>
                <a:cs typeface="Calibri" panose="020F0502020204030204" pitchFamily="34" charset="0"/>
              </a:rPr>
              <a:t>-</a:t>
            </a:r>
            <a:r>
              <a:rPr lang="vi-VN" altLang="en-US" sz="4000" b="1">
                <a:solidFill>
                  <a:srgbClr val="7030A0"/>
                </a:solidFill>
                <a:latin typeface="Calibri" panose="020F0502020204030204" pitchFamily="34" charset="0"/>
                <a:cs typeface="Calibri" panose="020F0502020204030204" pitchFamily="34" charset="0"/>
              </a:rPr>
              <a:t> ấm bụng, màu tranh ấm,…</a:t>
            </a:r>
            <a:endParaRPr lang="vi-VN" altLang="en-US" sz="4000" b="1">
              <a:solidFill>
                <a:srgbClr val="7030A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7"/>
          <p:cNvGrpSpPr/>
          <p:nvPr/>
        </p:nvGrpSpPr>
        <p:grpSpPr>
          <a:xfrm>
            <a:off x="2404443" y="559872"/>
            <a:ext cx="7077487" cy="5738255"/>
            <a:chOff x="7881553" y="1777262"/>
            <a:chExt cx="3844793" cy="4536566"/>
          </a:xfrm>
        </p:grpSpPr>
        <p:sp>
          <p:nvSpPr>
            <p:cNvPr id="7" name="Rectangle: Rounded Corners 18"/>
            <p:cNvSpPr/>
            <p:nvPr/>
          </p:nvSpPr>
          <p:spPr>
            <a:xfrm>
              <a:off x="7881553" y="1777262"/>
              <a:ext cx="3844793" cy="1657573"/>
            </a:xfrm>
            <a:custGeom>
              <a:avLst/>
              <a:gdLst>
                <a:gd name="connsiteX0" fmla="*/ 0 w 3844793"/>
                <a:gd name="connsiteY0" fmla="*/ 276268 h 1657573"/>
                <a:gd name="connsiteX1" fmla="*/ 276268 w 3844793"/>
                <a:gd name="connsiteY1" fmla="*/ 0 h 1657573"/>
                <a:gd name="connsiteX2" fmla="*/ 3568525 w 3844793"/>
                <a:gd name="connsiteY2" fmla="*/ 0 h 1657573"/>
                <a:gd name="connsiteX3" fmla="*/ 3844793 w 3844793"/>
                <a:gd name="connsiteY3" fmla="*/ 276268 h 1657573"/>
                <a:gd name="connsiteX4" fmla="*/ 3844793 w 3844793"/>
                <a:gd name="connsiteY4" fmla="*/ 1381305 h 1657573"/>
                <a:gd name="connsiteX5" fmla="*/ 3568525 w 3844793"/>
                <a:gd name="connsiteY5" fmla="*/ 1657573 h 1657573"/>
                <a:gd name="connsiteX6" fmla="*/ 276268 w 3844793"/>
                <a:gd name="connsiteY6" fmla="*/ 1657573 h 1657573"/>
                <a:gd name="connsiteX7" fmla="*/ 0 w 3844793"/>
                <a:gd name="connsiteY7" fmla="*/ 1381305 h 1657573"/>
                <a:gd name="connsiteX8" fmla="*/ 0 w 3844793"/>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4793" h="1657573" fill="none" extrusionOk="0">
                  <a:moveTo>
                    <a:pt x="0" y="276268"/>
                  </a:moveTo>
                  <a:cubicBezTo>
                    <a:pt x="76" y="125740"/>
                    <a:pt x="125096" y="2362"/>
                    <a:pt x="276268" y="0"/>
                  </a:cubicBezTo>
                  <a:cubicBezTo>
                    <a:pt x="851920" y="72427"/>
                    <a:pt x="2271442" y="61419"/>
                    <a:pt x="3568525" y="0"/>
                  </a:cubicBezTo>
                  <a:cubicBezTo>
                    <a:pt x="3720498" y="-4172"/>
                    <a:pt x="3839560" y="122106"/>
                    <a:pt x="3844793" y="276268"/>
                  </a:cubicBezTo>
                  <a:cubicBezTo>
                    <a:pt x="3894772" y="824394"/>
                    <a:pt x="3860524" y="1256471"/>
                    <a:pt x="3844793" y="1381305"/>
                  </a:cubicBezTo>
                  <a:cubicBezTo>
                    <a:pt x="3848151" y="1516843"/>
                    <a:pt x="3712341" y="1647750"/>
                    <a:pt x="3568525" y="1657573"/>
                  </a:cubicBezTo>
                  <a:cubicBezTo>
                    <a:pt x="3067894" y="1687400"/>
                    <a:pt x="1272015" y="1578267"/>
                    <a:pt x="276268" y="1657573"/>
                  </a:cubicBezTo>
                  <a:cubicBezTo>
                    <a:pt x="126808" y="1657220"/>
                    <a:pt x="-14583" y="1536768"/>
                    <a:pt x="0" y="1381305"/>
                  </a:cubicBezTo>
                  <a:cubicBezTo>
                    <a:pt x="-75329" y="1251181"/>
                    <a:pt x="54893" y="791664"/>
                    <a:pt x="0" y="276268"/>
                  </a:cubicBezTo>
                  <a:close/>
                </a:path>
                <a:path w="3844793" h="1657573" stroke="0" extrusionOk="0">
                  <a:moveTo>
                    <a:pt x="0" y="276268"/>
                  </a:moveTo>
                  <a:cubicBezTo>
                    <a:pt x="7413" y="125710"/>
                    <a:pt x="135193" y="23968"/>
                    <a:pt x="276268" y="0"/>
                  </a:cubicBezTo>
                  <a:cubicBezTo>
                    <a:pt x="780806" y="123000"/>
                    <a:pt x="2186934" y="-96860"/>
                    <a:pt x="3568525" y="0"/>
                  </a:cubicBezTo>
                  <a:cubicBezTo>
                    <a:pt x="3712985" y="-6188"/>
                    <a:pt x="3846492" y="120265"/>
                    <a:pt x="3844793" y="276268"/>
                  </a:cubicBezTo>
                  <a:cubicBezTo>
                    <a:pt x="3847404" y="394968"/>
                    <a:pt x="3790623" y="1083966"/>
                    <a:pt x="3844793" y="1381305"/>
                  </a:cubicBezTo>
                  <a:cubicBezTo>
                    <a:pt x="3816793" y="1544028"/>
                    <a:pt x="3696673" y="1653575"/>
                    <a:pt x="3568525" y="1657573"/>
                  </a:cubicBezTo>
                  <a:cubicBezTo>
                    <a:pt x="2462248" y="1496866"/>
                    <a:pt x="1084875"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TM Cookies" panose="02040603050506020204" pitchFamily="18" charset="0"/>
                  <a:ea typeface="+mn-ea"/>
                  <a:cs typeface="Calibri" panose="020F0502020204030204" pitchFamily="34" charset="0"/>
                </a:rPr>
                <a:t>Trò chơi Truyền điện</a:t>
              </a:r>
              <a:endPar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TM Cookies" panose="02040603050506020204" pitchFamily="18"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TM Cookies" panose="02040603050506020204" pitchFamily="18" charset="0"/>
                  <a:ea typeface="+mn-ea"/>
                  <a:cs typeface="Calibri" panose="020F0502020204030204" pitchFamily="34" charset="0"/>
                </a:rPr>
                <a:t>Đặt câu </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TM Cookies" panose="02040603050506020204" pitchFamily="18" charset="0"/>
                <a:ea typeface="+mn-ea"/>
                <a:cs typeface="Calibri" panose="020F0502020204030204" pitchFamily="34" charset="0"/>
              </a:endParaRPr>
            </a:p>
          </p:txBody>
        </p:sp>
        <p:grpSp>
          <p:nvGrpSpPr>
            <p:cNvPr id="8" name="Group 19"/>
            <p:cNvGrpSpPr/>
            <p:nvPr/>
          </p:nvGrpSpPr>
          <p:grpSpPr>
            <a:xfrm>
              <a:off x="8373112" y="3517818"/>
              <a:ext cx="2849153" cy="2796010"/>
              <a:chOff x="1562812" y="3970990"/>
              <a:chExt cx="2807485" cy="2692230"/>
            </a:xfrm>
          </p:grpSpPr>
          <p:pic>
            <p:nvPicPr>
              <p:cNvPr id="9" name="Picture 20"/>
              <p:cNvPicPr>
                <a:picLocks noChangeAspect="1"/>
              </p:cNvPicPr>
              <p:nvPr/>
            </p:nvPicPr>
            <p:blipFill>
              <a:blip r:embed="rId2"/>
              <a:stretch>
                <a:fillRect/>
              </a:stretch>
            </p:blipFill>
            <p:spPr>
              <a:xfrm>
                <a:off x="2871606" y="3970990"/>
                <a:ext cx="1498691" cy="2616200"/>
              </a:xfrm>
              <a:prstGeom prst="rect">
                <a:avLst/>
              </a:prstGeom>
            </p:spPr>
          </p:pic>
          <p:pic>
            <p:nvPicPr>
              <p:cNvPr id="10" name="Picture 21"/>
              <p:cNvPicPr>
                <a:picLocks noChangeAspect="1"/>
              </p:cNvPicPr>
              <p:nvPr/>
            </p:nvPicPr>
            <p:blipFill>
              <a:blip r:embed="rId3"/>
              <a:stretch>
                <a:fillRect/>
              </a:stretch>
            </p:blipFill>
            <p:spPr>
              <a:xfrm>
                <a:off x="1562812" y="4047020"/>
                <a:ext cx="1392098" cy="2616200"/>
              </a:xfrm>
              <a:prstGeom prst="rect">
                <a:avLst/>
              </a:prstGeom>
            </p:spPr>
          </p:pic>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6"/>
          <p:cNvSpPr/>
          <p:nvPr/>
        </p:nvSpPr>
        <p:spPr>
          <a:xfrm>
            <a:off x="1925256" y="711441"/>
            <a:ext cx="8341488" cy="78377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2" name="TextBox 6"/>
          <p:cNvSpPr txBox="1"/>
          <p:nvPr/>
        </p:nvSpPr>
        <p:spPr>
          <a:xfrm>
            <a:off x="2458954" y="725772"/>
            <a:ext cx="7925396" cy="769441"/>
          </a:xfrm>
          <a:prstGeom prst="rect">
            <a:avLst/>
          </a:prstGeom>
          <a:noFill/>
        </p:spPr>
        <p:txBody>
          <a:bodyPr wrap="square">
            <a:spAutoFit/>
          </a:bodyPr>
          <a:lstStyle/>
          <a:p>
            <a:pPr lvl="0" eaLnBrk="0" fontAlgn="base" hangingPunct="0">
              <a:spcBef>
                <a:spcPct val="0"/>
              </a:spcBef>
              <a:spcAft>
                <a:spcPct val="0"/>
              </a:spcAft>
            </a:pPr>
            <a:r>
              <a:rPr lang="en-US" altLang="en-US" sz="4400" b="1">
                <a:solidFill>
                  <a:srgbClr val="FF0C56"/>
                </a:solidFill>
                <a:latin typeface="Calibri" panose="020F0502020204030204" pitchFamily="34" charset="0"/>
                <a:cs typeface="Calibri" panose="020F0502020204030204" pitchFamily="34" charset="0"/>
              </a:rPr>
              <a:t>Thời tiết hôm nay rất ấm áp.</a:t>
            </a:r>
            <a:endParaRPr kumimoji="0" lang="en-US" altLang="en-US" sz="4400" b="0" i="0" u="none" strike="noStrike" cap="none" normalizeH="0" baseline="0" dirty="0">
              <a:ln>
                <a:noFill/>
              </a:ln>
              <a:solidFill>
                <a:srgbClr val="FF0C56"/>
              </a:solidFill>
              <a:effectLst/>
              <a:latin typeface="Calibri" panose="020F0502020204030204" pitchFamily="34" charset="0"/>
              <a:cs typeface="Calibri" panose="020F0502020204030204" pitchFamily="34" charset="0"/>
            </a:endParaRPr>
          </a:p>
        </p:txBody>
      </p:sp>
      <p:sp>
        <p:nvSpPr>
          <p:cNvPr id="4" name="Rectangle: Rounded Corners 3"/>
          <p:cNvSpPr/>
          <p:nvPr/>
        </p:nvSpPr>
        <p:spPr>
          <a:xfrm>
            <a:off x="840852" y="3423887"/>
            <a:ext cx="2661040"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Nghĩa gốc</a:t>
            </a:r>
            <a:endParaRPr kumimoji="0" lang="en-US" sz="3600" b="1" i="0" u="none" strike="noStrike" kern="1200" cap="none" spc="0" normalizeH="0" baseline="0" noProof="0">
              <a:ln>
                <a:noFill/>
              </a:ln>
              <a:solidFill>
                <a:srgbClr val="0070C0"/>
              </a:solidFill>
              <a:effectLst/>
              <a:uLnTx/>
              <a:uFillTx/>
              <a:latin typeface="Aptos" panose="02110004020202020204"/>
              <a:ea typeface="+mn-ea"/>
              <a:cs typeface="+mn-cs"/>
            </a:endParaRPr>
          </a:p>
        </p:txBody>
      </p:sp>
      <p:pic>
        <p:nvPicPr>
          <p:cNvPr id="1026" name="Picture 2" descr="Bắc Bộ có nắng, thời tiết ấm áp dễ chịu - Báo Công an Nhân dân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850" y="1965084"/>
            <a:ext cx="6286500" cy="4181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6"/>
          <p:cNvSpPr/>
          <p:nvPr/>
        </p:nvSpPr>
        <p:spPr>
          <a:xfrm>
            <a:off x="454534" y="693168"/>
            <a:ext cx="10958871" cy="78377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6"/>
          <p:cNvSpPr txBox="1"/>
          <p:nvPr/>
        </p:nvSpPr>
        <p:spPr>
          <a:xfrm>
            <a:off x="988233" y="707499"/>
            <a:ext cx="10958872" cy="769441"/>
          </a:xfrm>
          <a:prstGeom prst="rect">
            <a:avLst/>
          </a:prstGeom>
          <a:noFill/>
        </p:spPr>
        <p:txBody>
          <a:bodyPr wrap="square">
            <a:spAutoFit/>
          </a:bodyPr>
          <a:lstStyle/>
          <a:p>
            <a:pPr lvl="0" eaLnBrk="0" fontAlgn="base" hangingPunct="0">
              <a:spcBef>
                <a:spcPct val="0"/>
              </a:spcBef>
              <a:spcAft>
                <a:spcPct val="0"/>
              </a:spcAft>
            </a:pPr>
            <a:r>
              <a:rPr lang="en-US" altLang="en-US" sz="4400" b="1">
                <a:solidFill>
                  <a:srgbClr val="FF0C56"/>
                </a:solidFill>
                <a:latin typeface="Calibri" panose="020F0502020204030204" pitchFamily="34" charset="0"/>
                <a:cs typeface="Calibri" panose="020F0502020204030204" pitchFamily="34" charset="0"/>
              </a:rPr>
              <a:t>Chúng mình nên mặc áo ấm vào mùa đông.</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p:cNvSpPr/>
          <p:nvPr/>
        </p:nvSpPr>
        <p:spPr>
          <a:xfrm>
            <a:off x="840852" y="3423887"/>
            <a:ext cx="3256998"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Nghĩa chuyển</a:t>
            </a:r>
            <a:endParaRPr kumimoji="0" lang="en-US" sz="3600" b="1" i="0" u="none" strike="noStrike" kern="1200" cap="none" spc="0" normalizeH="0" baseline="0" noProof="0">
              <a:ln>
                <a:noFill/>
              </a:ln>
              <a:solidFill>
                <a:srgbClr val="0070C0"/>
              </a:solidFill>
              <a:effectLst/>
              <a:uLnTx/>
              <a:uFillTx/>
              <a:latin typeface="Aptos" panose="02110004020202020204"/>
              <a:ea typeface="+mn-ea"/>
              <a:cs typeface="+mn-cs"/>
            </a:endParaRPr>
          </a:p>
        </p:txBody>
      </p:sp>
      <p:pic>
        <p:nvPicPr>
          <p:cNvPr id="2050" name="Picture 2" descr="Làm thế nào để giữ ấm cơ thể trong mùa đô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182" y="1847991"/>
            <a:ext cx="5930347" cy="4447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6"/>
          <p:cNvSpPr/>
          <p:nvPr/>
        </p:nvSpPr>
        <p:spPr>
          <a:xfrm>
            <a:off x="454534" y="693168"/>
            <a:ext cx="10958871" cy="78377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6"/>
          <p:cNvSpPr txBox="1"/>
          <p:nvPr/>
        </p:nvSpPr>
        <p:spPr>
          <a:xfrm>
            <a:off x="840852" y="645293"/>
            <a:ext cx="10958872" cy="769441"/>
          </a:xfrm>
          <a:prstGeom prst="rect">
            <a:avLst/>
          </a:prstGeom>
          <a:noFill/>
        </p:spPr>
        <p:txBody>
          <a:bodyPr wrap="square">
            <a:spAutoFit/>
          </a:bodyPr>
          <a:lstStyle/>
          <a:p>
            <a:pPr lvl="0" eaLnBrk="0" fontAlgn="base" hangingPunct="0">
              <a:spcBef>
                <a:spcPct val="0"/>
              </a:spcBef>
              <a:spcAft>
                <a:spcPct val="0"/>
              </a:spcAft>
            </a:pPr>
            <a:r>
              <a:rPr lang="en-US" altLang="en-US" sz="4400" b="1">
                <a:solidFill>
                  <a:srgbClr val="FF0C56"/>
                </a:solidFill>
                <a:latin typeface="Calibri" panose="020F0502020204030204" pitchFamily="34" charset="0"/>
                <a:cs typeface="Calibri" panose="020F0502020204030204" pitchFamily="34" charset="0"/>
              </a:rPr>
              <a:t>Lời khen của mẹ khiến tôi cảm thấy ấm lòng.</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p:cNvSpPr/>
          <p:nvPr/>
        </p:nvSpPr>
        <p:spPr>
          <a:xfrm>
            <a:off x="840852" y="3423887"/>
            <a:ext cx="3256998"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Nghĩa chuyển</a:t>
            </a:r>
            <a:endParaRPr kumimoji="0" lang="en-US" sz="3600" b="1" i="0" u="none" strike="noStrike" kern="1200" cap="none" spc="0" normalizeH="0" baseline="0" noProof="0">
              <a:ln>
                <a:noFill/>
              </a:ln>
              <a:solidFill>
                <a:srgbClr val="0070C0"/>
              </a:solidFill>
              <a:effectLst/>
              <a:uLnTx/>
              <a:uFillTx/>
              <a:latin typeface="Aptos" panose="02110004020202020204"/>
              <a:ea typeface="+mn-ea"/>
              <a:cs typeface="+mn-cs"/>
            </a:endParaRPr>
          </a:p>
        </p:txBody>
      </p:sp>
      <p:pic>
        <p:nvPicPr>
          <p:cNvPr id="3074" name="Picture 2" descr="Hơn 100+ stt mẹ và con gái, stt về con gái yêu của mẹ cảm động -  Fptshop.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487" y="1857765"/>
            <a:ext cx="6571741" cy="43811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p:cNvPicPr/>
          <p:nvPr/>
        </p:nvPicPr>
        <p:blipFill>
          <a:blip r:embed="rId1">
            <a:extLst>
              <a:ext uri="{96DAC541-7B7A-43D3-8B79-37D633B846F1}">
                <asvg:svgBlip xmlns:asvg="http://schemas.microsoft.com/office/drawing/2016/SVG/main" r:embed="rId2"/>
              </a:ext>
            </a:extLst>
          </a:blip>
          <a:stretch>
            <a:fillRect/>
          </a:stretch>
        </p:blipFill>
        <p:spPr>
          <a:xfrm>
            <a:off x="3172850" y="999209"/>
            <a:ext cx="5846299" cy="4859582"/>
          </a:xfrm>
          <a:prstGeom prst="rect">
            <a:avLst/>
          </a:prstGeom>
        </p:spPr>
      </p:pic>
      <p:pic>
        <p:nvPicPr>
          <p:cNvPr id="9" name="Graphic 8"/>
          <p:cNvPicPr/>
          <p:nvPr/>
        </p:nvPicPr>
        <p:blipFill rotWithShape="1">
          <a:blip r:embed="rId3">
            <a:extLst>
              <a:ext uri="{96DAC541-7B7A-43D3-8B79-37D633B846F1}">
                <asvg:svgBlip xmlns:asvg="http://schemas.microsoft.com/office/drawing/2016/SVG/main" r:embed="rId4"/>
              </a:ext>
            </a:extLst>
          </a:blip>
          <a:srcRect r="79125"/>
          <a:stretch>
            <a:fillRect/>
          </a:stretch>
        </p:blipFill>
        <p:spPr>
          <a:xfrm>
            <a:off x="10331" y="0"/>
            <a:ext cx="1431607" cy="6858000"/>
          </a:xfrm>
          <a:prstGeom prst="rect">
            <a:avLst/>
          </a:prstGeom>
        </p:spPr>
      </p:pic>
      <p:pic>
        <p:nvPicPr>
          <p:cNvPr id="10" name="Graphic 9"/>
          <p:cNvPicPr/>
          <p:nvPr/>
        </p:nvPicPr>
        <p:blipFill rotWithShape="1">
          <a:blip r:embed="rId3">
            <a:extLst>
              <a:ext uri="{96DAC541-7B7A-43D3-8B79-37D633B846F1}">
                <asvg:svgBlip xmlns:asvg="http://schemas.microsoft.com/office/drawing/2016/SVG/main" r:embed="rId4"/>
              </a:ext>
            </a:extLst>
          </a:blip>
          <a:srcRect l="80953" r="-98"/>
          <a:stretch>
            <a:fillRect/>
          </a:stretch>
        </p:blipFill>
        <p:spPr>
          <a:xfrm>
            <a:off x="10887327" y="0"/>
            <a:ext cx="1312985" cy="6858000"/>
          </a:xfrm>
          <a:prstGeom prst="rect">
            <a:avLst/>
          </a:prstGeom>
        </p:spPr>
      </p:pic>
      <p:pic>
        <p:nvPicPr>
          <p:cNvPr id="11" name="Graphic 10"/>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a:off x="937845" y="5476897"/>
            <a:ext cx="6201509" cy="1381103"/>
          </a:xfrm>
          <a:prstGeom prst="rect">
            <a:avLst/>
          </a:prstGeom>
        </p:spPr>
      </p:pic>
      <p:pic>
        <p:nvPicPr>
          <p:cNvPr id="12" name="Graphic 11"/>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a:off x="7139353" y="5476897"/>
            <a:ext cx="3502524" cy="1381103"/>
          </a:xfrm>
          <a:prstGeom prst="rect">
            <a:avLst/>
          </a:prstGeom>
        </p:spPr>
      </p:pic>
      <p:pic>
        <p:nvPicPr>
          <p:cNvPr id="13" name="Graphic 12"/>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flipV="1">
            <a:off x="1066379" y="-1370"/>
            <a:ext cx="6201509" cy="1381103"/>
          </a:xfrm>
          <a:prstGeom prst="rect">
            <a:avLst/>
          </a:prstGeom>
        </p:spPr>
      </p:pic>
      <p:pic>
        <p:nvPicPr>
          <p:cNvPr id="14" name="Graphic 13"/>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flipV="1">
            <a:off x="7267887" y="-1370"/>
            <a:ext cx="3502524" cy="1381103"/>
          </a:xfrm>
          <a:prstGeom prst="rect">
            <a:avLst/>
          </a:prstGeom>
        </p:spPr>
      </p:pic>
      <p:grpSp>
        <p:nvGrpSpPr>
          <p:cNvPr id="15" name="Group 14"/>
          <p:cNvGrpSpPr/>
          <p:nvPr/>
        </p:nvGrpSpPr>
        <p:grpSpPr>
          <a:xfrm rot="405034">
            <a:off x="949616" y="3375584"/>
            <a:ext cx="3078388" cy="2780042"/>
            <a:chOff x="5003748" y="2403962"/>
            <a:chExt cx="2162175" cy="1952625"/>
          </a:xfrm>
        </p:grpSpPr>
        <p:sp>
          <p:nvSpPr>
            <p:cNvPr id="16" name="Graphic 29"/>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p:cNvPicPr/>
            <p:nvPr/>
          </p:nvPicPr>
          <p:blipFill>
            <a:blip r:embed="rId5">
              <a:extLst>
                <a:ext uri="{96DAC541-7B7A-43D3-8B79-37D633B846F1}">
                  <asvg:svgBlip xmlns:asvg="http://schemas.microsoft.com/office/drawing/2016/SVG/main" r:embed="rId6"/>
                </a:ext>
              </a:extLst>
            </a:blip>
            <a:stretch>
              <a:fillRect/>
            </a:stretch>
          </p:blipFill>
          <p:spPr>
            <a:xfrm>
              <a:off x="5003748" y="2403962"/>
              <a:ext cx="2162175" cy="1952625"/>
            </a:xfrm>
            <a:prstGeom prst="rect">
              <a:avLst/>
            </a:prstGeom>
          </p:spPr>
        </p:pic>
      </p:grpSp>
      <p:grpSp>
        <p:nvGrpSpPr>
          <p:cNvPr id="18" name="Group 17"/>
          <p:cNvGrpSpPr/>
          <p:nvPr/>
        </p:nvGrpSpPr>
        <p:grpSpPr>
          <a:xfrm rot="16848337">
            <a:off x="604614" y="2499764"/>
            <a:ext cx="2082849" cy="1320029"/>
            <a:chOff x="5636628" y="3140120"/>
            <a:chExt cx="901759" cy="571500"/>
          </a:xfrm>
        </p:grpSpPr>
        <p:sp>
          <p:nvSpPr>
            <p:cNvPr id="19" name="Graphic 36"/>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p:cNvPicPr/>
            <p:nvPr/>
          </p:nvPicPr>
          <p:blipFill>
            <a:blip r:embed="rId7">
              <a:extLst>
                <a:ext uri="{96DAC541-7B7A-43D3-8B79-37D633B846F1}">
                  <asvg:svgBlip xmlns:asvg="http://schemas.microsoft.com/office/drawing/2016/SVG/main" r:embed="rId8"/>
                </a:ext>
              </a:extLst>
            </a:blip>
            <a:stretch>
              <a:fillRect/>
            </a:stretch>
          </p:blipFill>
          <p:spPr>
            <a:xfrm>
              <a:off x="5636628" y="3140120"/>
              <a:ext cx="885825" cy="571500"/>
            </a:xfrm>
            <a:prstGeom prst="rect">
              <a:avLst/>
            </a:prstGeom>
          </p:spPr>
        </p:pic>
      </p:grpSp>
      <p:grpSp>
        <p:nvGrpSpPr>
          <p:cNvPr id="21" name="Group 20"/>
          <p:cNvGrpSpPr/>
          <p:nvPr/>
        </p:nvGrpSpPr>
        <p:grpSpPr>
          <a:xfrm>
            <a:off x="9672800" y="2462042"/>
            <a:ext cx="1574603" cy="1381103"/>
            <a:chOff x="5720147" y="2997178"/>
            <a:chExt cx="882811" cy="774324"/>
          </a:xfrm>
        </p:grpSpPr>
        <p:sp>
          <p:nvSpPr>
            <p:cNvPr id="22" name="Graphic 40"/>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p:cNvPicPr/>
            <p:nvPr/>
          </p:nvPicPr>
          <p:blipFill>
            <a:blip r:embed="rId9">
              <a:extLst>
                <a:ext uri="{96DAC541-7B7A-43D3-8B79-37D633B846F1}">
                  <asvg:svgBlip xmlns:asvg="http://schemas.microsoft.com/office/drawing/2016/SVG/main" r:embed="rId10"/>
                </a:ext>
              </a:extLst>
            </a:blip>
            <a:stretch>
              <a:fillRect/>
            </a:stretch>
          </p:blipFill>
          <p:spPr>
            <a:xfrm>
              <a:off x="5726658" y="2997178"/>
              <a:ext cx="876300" cy="723900"/>
            </a:xfrm>
            <a:prstGeom prst="rect">
              <a:avLst/>
            </a:prstGeom>
          </p:spPr>
        </p:pic>
      </p:grpSp>
      <p:grpSp>
        <p:nvGrpSpPr>
          <p:cNvPr id="24" name="Group 23"/>
          <p:cNvGrpSpPr/>
          <p:nvPr/>
        </p:nvGrpSpPr>
        <p:grpSpPr>
          <a:xfrm rot="21137960">
            <a:off x="889693" y="326274"/>
            <a:ext cx="3628500" cy="2685431"/>
            <a:chOff x="4879880" y="2466322"/>
            <a:chExt cx="2389530" cy="1768477"/>
          </a:xfrm>
        </p:grpSpPr>
        <p:sp>
          <p:nvSpPr>
            <p:cNvPr id="25" name="Graphic 46"/>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p:cNvPicPr/>
            <p:nvPr/>
          </p:nvPicPr>
          <p:blipFill>
            <a:blip r:embed="rId11">
              <a:extLst>
                <a:ext uri="{96DAC541-7B7A-43D3-8B79-37D633B846F1}">
                  <asvg:svgBlip xmlns:asvg="http://schemas.microsoft.com/office/drawing/2016/SVG/main" r:embed="rId12"/>
                </a:ext>
              </a:extLst>
            </a:blip>
            <a:stretch>
              <a:fillRect/>
            </a:stretch>
          </p:blipFill>
          <p:spPr>
            <a:xfrm>
              <a:off x="4879880" y="2466322"/>
              <a:ext cx="2381250" cy="1695450"/>
            </a:xfrm>
            <a:prstGeom prst="rect">
              <a:avLst/>
            </a:prstGeom>
          </p:spPr>
        </p:pic>
      </p:grpSp>
      <p:grpSp>
        <p:nvGrpSpPr>
          <p:cNvPr id="27" name="Group 26"/>
          <p:cNvGrpSpPr/>
          <p:nvPr/>
        </p:nvGrpSpPr>
        <p:grpSpPr>
          <a:xfrm>
            <a:off x="4547244" y="5184163"/>
            <a:ext cx="1390351" cy="1587178"/>
            <a:chOff x="5753098" y="2910995"/>
            <a:chExt cx="752475" cy="859000"/>
          </a:xfrm>
        </p:grpSpPr>
        <p:sp>
          <p:nvSpPr>
            <p:cNvPr id="28" name="Graphic 52"/>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p:cNvPicPr/>
            <p:nvPr/>
          </p:nvPicPr>
          <p:blipFill>
            <a:blip r:embed="rId13">
              <a:extLst>
                <a:ext uri="{96DAC541-7B7A-43D3-8B79-37D633B846F1}">
                  <asvg:svgBlip xmlns:asvg="http://schemas.microsoft.com/office/drawing/2016/SVG/main" r:embed="rId14"/>
                </a:ext>
              </a:extLst>
            </a:blip>
            <a:stretch>
              <a:fillRect/>
            </a:stretch>
          </p:blipFill>
          <p:spPr>
            <a:xfrm>
              <a:off x="5753098" y="2910995"/>
              <a:ext cx="752475" cy="752475"/>
            </a:xfrm>
            <a:prstGeom prst="rect">
              <a:avLst/>
            </a:prstGeom>
          </p:spPr>
        </p:pic>
      </p:grpSp>
      <p:grpSp>
        <p:nvGrpSpPr>
          <p:cNvPr id="30" name="Group 29"/>
          <p:cNvGrpSpPr/>
          <p:nvPr/>
        </p:nvGrpSpPr>
        <p:grpSpPr>
          <a:xfrm rot="20876770">
            <a:off x="8253904" y="3375190"/>
            <a:ext cx="3140803" cy="3571270"/>
            <a:chOff x="5039321" y="2227037"/>
            <a:chExt cx="2032991" cy="2311625"/>
          </a:xfrm>
        </p:grpSpPr>
        <p:pic>
          <p:nvPicPr>
            <p:cNvPr id="31" name="Graphic 30"/>
            <p:cNvPicPr/>
            <p:nvPr/>
          </p:nvPicPr>
          <p:blipFill>
            <a:blip r:embed="rId15">
              <a:extLst>
                <a:ext uri="{96DAC541-7B7A-43D3-8B79-37D633B846F1}">
                  <asvg:svgBlip xmlns:asvg="http://schemas.microsoft.com/office/drawing/2016/SVG/main" r:embed="rId16"/>
                </a:ext>
              </a:extLst>
            </a:blip>
            <a:stretch>
              <a:fillRect/>
            </a:stretch>
          </p:blipFill>
          <p:spPr>
            <a:xfrm>
              <a:off x="5119687" y="2319337"/>
              <a:ext cx="1952625" cy="2219325"/>
            </a:xfrm>
            <a:prstGeom prst="rect">
              <a:avLst/>
            </a:prstGeom>
          </p:spPr>
        </p:pic>
        <p:pic>
          <p:nvPicPr>
            <p:cNvPr id="32" name="Graphic 31"/>
            <p:cNvPicPr/>
            <p:nvPr/>
          </p:nvPicPr>
          <p:blipFill>
            <a:blip r:embed="rId17">
              <a:extLst>
                <a:ext uri="{96DAC541-7B7A-43D3-8B79-37D633B846F1}">
                  <asvg:svgBlip xmlns:asvg="http://schemas.microsoft.com/office/drawing/2016/SVG/main" r:embed="rId18"/>
                </a:ext>
              </a:extLst>
            </a:blip>
            <a:stretch>
              <a:fillRect/>
            </a:stretch>
          </p:blipFill>
          <p:spPr>
            <a:xfrm>
              <a:off x="5039321" y="2227037"/>
              <a:ext cx="2019300" cy="2295525"/>
            </a:xfrm>
            <a:prstGeom prst="rect">
              <a:avLst/>
            </a:prstGeom>
          </p:spPr>
        </p:pic>
      </p:grpSp>
      <p:grpSp>
        <p:nvGrpSpPr>
          <p:cNvPr id="33" name="Group 32"/>
          <p:cNvGrpSpPr/>
          <p:nvPr/>
        </p:nvGrpSpPr>
        <p:grpSpPr>
          <a:xfrm rot="1350781">
            <a:off x="7904833" y="151283"/>
            <a:ext cx="3246925" cy="3122641"/>
            <a:chOff x="5100637" y="2471737"/>
            <a:chExt cx="1990725" cy="1914525"/>
          </a:xfrm>
        </p:grpSpPr>
        <p:pic>
          <p:nvPicPr>
            <p:cNvPr id="34" name="Graphic 33"/>
            <p:cNvPicPr/>
            <p:nvPr/>
          </p:nvPicPr>
          <p:blipFill>
            <a:blip r:embed="rId19">
              <a:extLst>
                <a:ext uri="{96DAC541-7B7A-43D3-8B79-37D633B846F1}">
                  <asvg:svgBlip xmlns:asvg="http://schemas.microsoft.com/office/drawing/2016/SVG/main" r:embed="rId20"/>
                </a:ext>
              </a:extLst>
            </a:blip>
            <a:stretch>
              <a:fillRect/>
            </a:stretch>
          </p:blipFill>
          <p:spPr>
            <a:xfrm>
              <a:off x="5100637" y="2514600"/>
              <a:ext cx="1990725" cy="1828800"/>
            </a:xfrm>
            <a:prstGeom prst="rect">
              <a:avLst/>
            </a:prstGeom>
          </p:spPr>
        </p:pic>
        <p:pic>
          <p:nvPicPr>
            <p:cNvPr id="35" name="Graphic 34"/>
            <p:cNvPicPr/>
            <p:nvPr/>
          </p:nvPicPr>
          <p:blipFill>
            <a:blip r:embed="rId21">
              <a:extLst>
                <a:ext uri="{96DAC541-7B7A-43D3-8B79-37D633B846F1}">
                  <asvg:svgBlip xmlns:asvg="http://schemas.microsoft.com/office/drawing/2016/SVG/main" r:embed="rId22"/>
                </a:ext>
              </a:extLst>
            </a:blip>
            <a:stretch>
              <a:fillRect/>
            </a:stretch>
          </p:blipFill>
          <p:spPr>
            <a:xfrm>
              <a:off x="5119687" y="2471737"/>
              <a:ext cx="1952625" cy="1914525"/>
            </a:xfrm>
            <a:prstGeom prst="rect">
              <a:avLst/>
            </a:prstGeom>
          </p:spPr>
        </p:pic>
      </p:grpSp>
      <p:grpSp>
        <p:nvGrpSpPr>
          <p:cNvPr id="36" name="Group 35"/>
          <p:cNvGrpSpPr/>
          <p:nvPr/>
        </p:nvGrpSpPr>
        <p:grpSpPr>
          <a:xfrm rot="20292915">
            <a:off x="4678514" y="55317"/>
            <a:ext cx="1359763" cy="1692303"/>
            <a:chOff x="5834062" y="3062286"/>
            <a:chExt cx="589306" cy="733425"/>
          </a:xfrm>
        </p:grpSpPr>
        <p:pic>
          <p:nvPicPr>
            <p:cNvPr id="37" name="Graphic 36"/>
            <p:cNvPicPr/>
            <p:nvPr/>
          </p:nvPicPr>
          <p:blipFill>
            <a:blip r:embed="rId23">
              <a:extLst>
                <a:ext uri="{96DAC541-7B7A-43D3-8B79-37D633B846F1}">
                  <asvg:svgBlip xmlns:asvg="http://schemas.microsoft.com/office/drawing/2016/SVG/main" r:embed="rId24"/>
                </a:ext>
              </a:extLst>
            </a:blip>
            <a:stretch>
              <a:fillRect/>
            </a:stretch>
          </p:blipFill>
          <p:spPr>
            <a:xfrm>
              <a:off x="5834062" y="3095625"/>
              <a:ext cx="523875" cy="666750"/>
            </a:xfrm>
            <a:prstGeom prst="rect">
              <a:avLst/>
            </a:prstGeom>
          </p:spPr>
        </p:pic>
        <p:pic>
          <p:nvPicPr>
            <p:cNvPr id="38" name="Graphic 37"/>
            <p:cNvPicPr/>
            <p:nvPr/>
          </p:nvPicPr>
          <p:blipFill>
            <a:blip r:embed="rId25">
              <a:extLst>
                <a:ext uri="{96DAC541-7B7A-43D3-8B79-37D633B846F1}">
                  <asvg:svgBlip xmlns:asvg="http://schemas.microsoft.com/office/drawing/2016/SVG/main" r:embed="rId26"/>
                </a:ext>
              </a:extLst>
            </a:blip>
            <a:stretch>
              <a:fillRect/>
            </a:stretch>
          </p:blipFill>
          <p:spPr>
            <a:xfrm>
              <a:off x="5842343" y="3062286"/>
              <a:ext cx="581025" cy="733425"/>
            </a:xfrm>
            <a:prstGeom prst="rect">
              <a:avLst/>
            </a:prstGeom>
          </p:spPr>
        </p:pic>
      </p:grpSp>
      <p:sp>
        <p:nvSpPr>
          <p:cNvPr id="44" name="TextBox 43"/>
          <p:cNvSpPr txBox="1"/>
          <p:nvPr/>
        </p:nvSpPr>
        <p:spPr>
          <a:xfrm>
            <a:off x="3414442" y="2303113"/>
            <a:ext cx="5419610" cy="245156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4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2. Luyện tập sử dụng từ đồng nghĩa </a:t>
            </a:r>
            <a:endParaRPr kumimoji="0" lang="en-US" sz="4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TextBox 6"/>
          <p:cNvSpPr txBox="1"/>
          <p:nvPr/>
        </p:nvSpPr>
        <p:spPr>
          <a:xfrm>
            <a:off x="245110" y="655955"/>
            <a:ext cx="11502390" cy="3599815"/>
          </a:xfrm>
          <a:prstGeom prst="rect">
            <a:avLst/>
          </a:prstGeom>
          <a:noFill/>
        </p:spPr>
        <p:txBody>
          <a:bodyPr wrap="square">
            <a:spAutoFit/>
          </a:bodyPr>
          <a:lstStyle/>
          <a:p>
            <a:r>
              <a:rPr lang="en-US" sz="3600" b="1">
                <a:solidFill>
                  <a:srgbClr val="FF00FF"/>
                </a:solidFill>
                <a:latin typeface="Times New Roman" panose="02020603050405020304" charset="0"/>
                <a:cs typeface="Times New Roman" panose="02020603050405020304" charset="0"/>
              </a:rPr>
              <a:t>2. </a:t>
            </a:r>
            <a:r>
              <a:rPr lang="en-US" sz="3200" b="1">
                <a:solidFill>
                  <a:srgbClr val="000000"/>
                </a:solidFill>
                <a:latin typeface="Times New Roman" panose="02020603050405020304" charset="0"/>
                <a:cs typeface="Times New Roman" panose="02020603050405020304" charset="0"/>
              </a:rPr>
              <a:t>Tìm 1 – 2 từ đồng nghĩa có thể thay cho từ in đậm trong mỗi câu sau:</a:t>
            </a:r>
            <a:endParaRPr lang="en-US" sz="3200" b="1">
              <a:solidFill>
                <a:srgbClr val="000000"/>
              </a:solidFill>
              <a:latin typeface="Times New Roman" panose="02020603050405020304" charset="0"/>
              <a:cs typeface="Times New Roman" panose="02020603050405020304" charset="0"/>
            </a:endParaRPr>
          </a:p>
          <a:p>
            <a:r>
              <a:rPr lang="en-US" sz="3200">
                <a:solidFill>
                  <a:srgbClr val="000000"/>
                </a:solidFill>
                <a:latin typeface="Times New Roman" panose="02020603050405020304" charset="0"/>
                <a:cs typeface="Times New Roman" panose="02020603050405020304" charset="0"/>
              </a:rPr>
              <a:t>a. Cả lớp </a:t>
            </a:r>
            <a:r>
              <a:rPr lang="en-US" sz="3200" b="1">
                <a:solidFill>
                  <a:srgbClr val="000000"/>
                </a:solidFill>
                <a:latin typeface="Times New Roman" panose="02020603050405020304" charset="0"/>
                <a:cs typeface="Times New Roman" panose="02020603050405020304" charset="0"/>
              </a:rPr>
              <a:t>tích cực </a:t>
            </a:r>
            <a:r>
              <a:rPr lang="en-US" sz="3200">
                <a:solidFill>
                  <a:srgbClr val="000000"/>
                </a:solidFill>
                <a:latin typeface="Times New Roman" panose="02020603050405020304" charset="0"/>
                <a:cs typeface="Times New Roman" panose="02020603050405020304" charset="0"/>
              </a:rPr>
              <a:t>tham gia phong trào “Kế hoạch nhỏ”.</a:t>
            </a:r>
            <a:endParaRPr lang="en-US" sz="3200">
              <a:solidFill>
                <a:srgbClr val="000000"/>
              </a:solidFill>
              <a:latin typeface="Times New Roman" panose="02020603050405020304" charset="0"/>
              <a:cs typeface="Times New Roman" panose="02020603050405020304" charset="0"/>
            </a:endParaRPr>
          </a:p>
          <a:p>
            <a:r>
              <a:rPr lang="vi-VN" sz="3200">
                <a:solidFill>
                  <a:srgbClr val="000000"/>
                </a:solidFill>
                <a:latin typeface="Times New Roman" panose="02020603050405020304" charset="0"/>
                <a:cs typeface="Times New Roman" panose="02020603050405020304" charset="0"/>
              </a:rPr>
              <a:t>b. Học kì vừa qua, Nam đã </a:t>
            </a:r>
            <a:r>
              <a:rPr lang="vi-VN" sz="3200" b="1">
                <a:solidFill>
                  <a:srgbClr val="000000"/>
                </a:solidFill>
                <a:latin typeface="Times New Roman" panose="02020603050405020304" charset="0"/>
                <a:cs typeface="Times New Roman" panose="02020603050405020304" charset="0"/>
              </a:rPr>
              <a:t>nỗ lực </a:t>
            </a:r>
            <a:r>
              <a:rPr lang="vi-VN" sz="3200">
                <a:solidFill>
                  <a:srgbClr val="000000"/>
                </a:solidFill>
                <a:latin typeface="Times New Roman" panose="02020603050405020304" charset="0"/>
                <a:cs typeface="Times New Roman" panose="02020603050405020304" charset="0"/>
              </a:rPr>
              <a:t>vươn lên trong học tập.</a:t>
            </a:r>
            <a:r>
              <a:rPr lang="vi-VN" sz="3200">
                <a:latin typeface="Times New Roman" panose="02020603050405020304" charset="0"/>
                <a:cs typeface="Times New Roman" panose="02020603050405020304" charset="0"/>
              </a:rPr>
              <a:t> </a:t>
            </a:r>
            <a:endParaRPr lang="en-US" sz="3200">
              <a:latin typeface="Times New Roman" panose="02020603050405020304" charset="0"/>
              <a:cs typeface="Times New Roman" panose="02020603050405020304" charset="0"/>
            </a:endParaRPr>
          </a:p>
          <a:p>
            <a:r>
              <a:rPr lang="vi-VN" sz="3200">
                <a:latin typeface="Times New Roman" panose="02020603050405020304" charset="0"/>
                <a:cs typeface="Times New Roman" panose="02020603050405020304" charset="0"/>
              </a:rPr>
              <a:t>c. Uyên Phương </a:t>
            </a:r>
            <a:r>
              <a:rPr lang="vi-VN" sz="3200" b="1">
                <a:latin typeface="Times New Roman" panose="02020603050405020304" charset="0"/>
                <a:cs typeface="Times New Roman" panose="02020603050405020304" charset="0"/>
              </a:rPr>
              <a:t>say sưa </a:t>
            </a:r>
            <a:r>
              <a:rPr lang="vi-VN" sz="3200">
                <a:latin typeface="Times New Roman" panose="02020603050405020304" charset="0"/>
                <a:cs typeface="Times New Roman" panose="02020603050405020304" charset="0"/>
              </a:rPr>
              <a:t>luyện tập để chuẩn bị tham gia cuộc thi “Giọng</a:t>
            </a:r>
            <a:r>
              <a:rPr lang="en-US" sz="3200">
                <a:latin typeface="Times New Roman" panose="02020603050405020304" charset="0"/>
                <a:cs typeface="Times New Roman" panose="02020603050405020304" charset="0"/>
              </a:rPr>
              <a:t> hát Việt nhí”.</a:t>
            </a:r>
            <a:endParaRPr lang="en-US" sz="3200">
              <a:solidFill>
                <a:srgbClr val="000000"/>
              </a:solidFill>
              <a:latin typeface="Times New Roman" panose="02020603050405020304" charset="0"/>
              <a:cs typeface="Times New Roman" panose="02020603050405020304" charset="0"/>
            </a:endParaRPr>
          </a:p>
          <a:p>
            <a:endParaRPr kumimoji="0" lang="en-US" altLang="en-US" sz="3200" i="0" u="none" strike="noStrike" cap="none" normalizeH="0" baseline="0" dirty="0">
              <a:ln>
                <a:noFill/>
              </a:ln>
              <a:effectLst/>
              <a:latin typeface="Times New Roman" panose="02020603050405020304" charset="0"/>
              <a:cs typeface="Times New Roman" panose="02020603050405020304" charset="0"/>
            </a:endParaRPr>
          </a:p>
        </p:txBody>
      </p:sp>
      <p:pic>
        <p:nvPicPr>
          <p:cNvPr id="2" name="Hình ảnh 1" descr="Ảnh có chứa Phim hoạt hình, minh họa, hình vẽ, Hoạt hình&#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10000" b="92100" l="10000" r="90000">
                        <a14:foregroundMark x1="19600" y1="52351" x2="20700" y2="56350"/>
                        <a14:foregroundMark x1="14950" y1="35450" x2="18865" y2="49679"/>
                        <a14:foregroundMark x1="32838" y1="52550" x2="33200" y2="63100"/>
                        <a14:foregroundMark x1="32500" y1="42700" x2="32838" y2="52550"/>
                        <a14:foregroundMark x1="25900" y1="60600" x2="29000" y2="70100"/>
                        <a14:foregroundMark x1="29000" y1="70100" x2="32150" y2="74100"/>
                        <a14:foregroundMark x1="35700" y1="56050" x2="35700" y2="71900"/>
                        <a14:foregroundMark x1="70500" y1="41200" x2="71500" y2="59400"/>
                        <a14:foregroundMark x1="79400" y1="34250" x2="81450" y2="43900"/>
                        <a14:foregroundMark x1="63900" y1="32400" x2="65750" y2="40500"/>
                        <a14:foregroundMark x1="69450" y1="60400" x2="68100" y2="69850"/>
                        <a14:foregroundMark x1="85650" y1="52850" x2="71850" y2="62800"/>
                        <a14:foregroundMark x1="19900" y1="91000" x2="30800" y2="90800"/>
                        <a14:foregroundMark x1="64350" y1="91900" x2="73200" y2="92100"/>
                        <a14:foregroundMark x1="66650" y1="59000" x2="64650" y2="71800"/>
                        <a14:foregroundMark x1="73350" y1="66200" x2="72800" y2="70550"/>
                        <a14:foregroundMark x1="60800" y1="35900" x2="60800" y2="45000"/>
                        <a14:foregroundMark x1="54350" y1="50800" x2="59100" y2="55350"/>
                        <a14:backgroundMark x1="18000" y1="50350" x2="19100" y2="51100"/>
                        <a14:backgroundMark x1="19000" y1="51350" x2="19800" y2="52200"/>
                        <a14:backgroundMark x1="19100" y1="51800" x2="19900" y2="52650"/>
                        <a14:backgroundMark x1="32650" y1="52550" x2="32650" y2="52550"/>
                      </a14:backgroundRemoval>
                    </a14:imgEffect>
                  </a14:imgLayer>
                </a14:imgProps>
              </a:ext>
              <a:ext uri="{28A0092B-C50C-407E-A947-70E740481C1C}">
                <a14:useLocalDpi xmlns:a14="http://schemas.microsoft.com/office/drawing/2010/main" val="0"/>
              </a:ext>
            </a:extLst>
          </a:blip>
          <a:stretch>
            <a:fillRect/>
          </a:stretch>
        </p:blipFill>
        <p:spPr>
          <a:xfrm>
            <a:off x="6224352" y="2330543"/>
            <a:ext cx="4630124" cy="46301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0" name="Hình ảnh 9" descr="Ảnh có chứa Hoạt hình, Phim hoạt hình, hoạt hình Nhật Bản, phim hoạt hình&#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299" y="964398"/>
            <a:ext cx="7099375" cy="7099375"/>
          </a:xfrm>
          <a:prstGeom prst="rect">
            <a:avLst/>
          </a:prstGeom>
        </p:spPr>
      </p:pic>
      <p:sp>
        <p:nvSpPr>
          <p:cNvPr id="11" name="Hộp Văn bản 10"/>
          <p:cNvSpPr txBox="1"/>
          <p:nvPr/>
        </p:nvSpPr>
        <p:spPr>
          <a:xfrm>
            <a:off x="1765688" y="805372"/>
            <a:ext cx="793490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C00000"/>
                </a:solidFill>
                <a:effectLst/>
                <a:uLnTx/>
                <a:uFillTx/>
                <a:latin typeface="SVN-Apple" panose="02040603050506020204" pitchFamily="18" charset="0"/>
                <a:cs typeface="Arial" panose="020B0604020202020204" pitchFamily="34" charset="0"/>
              </a:rPr>
              <a:t>Thảo luận</a:t>
            </a:r>
            <a:r>
              <a:rPr kumimoji="0" lang="en-US" sz="5400" b="0" i="0" u="none" strike="noStrike" kern="1200" cap="none" spc="0" normalizeH="0" noProof="0">
                <a:ln>
                  <a:noFill/>
                </a:ln>
                <a:solidFill>
                  <a:srgbClr val="C00000"/>
                </a:solidFill>
                <a:effectLst/>
                <a:uLnTx/>
                <a:uFillTx/>
                <a:latin typeface="SVN-Apple" panose="02040603050506020204" pitchFamily="18" charset="0"/>
                <a:cs typeface="Arial" panose="020B0604020202020204" pitchFamily="34" charset="0"/>
              </a:rPr>
              <a:t> </a:t>
            </a:r>
            <a:r>
              <a:rPr lang="vi-VN" sz="5400" noProof="0">
                <a:solidFill>
                  <a:srgbClr val="C00000"/>
                </a:solidFill>
                <a:latin typeface="SVN-Apple" panose="02040603050506020204" pitchFamily="18" charset="0"/>
                <a:cs typeface="Arial" panose="020B0604020202020204" pitchFamily="34" charset="0"/>
              </a:rPr>
              <a:t>nhóm </a:t>
            </a:r>
            <a:r>
              <a:rPr lang="en-US" sz="5400" noProof="0">
                <a:solidFill>
                  <a:srgbClr val="C00000"/>
                </a:solidFill>
                <a:latin typeface="SVN-Apple" panose="02040603050506020204" pitchFamily="18" charset="0"/>
                <a:cs typeface="Arial" panose="020B0604020202020204" pitchFamily="34" charset="0"/>
              </a:rPr>
              <a:t>4 Khăn trải bàn</a:t>
            </a:r>
            <a:endParaRPr kumimoji="0" lang="vi-VN" sz="5400" b="0" i="0" u="none" strike="noStrike" kern="1200" cap="none" spc="0" normalizeH="0" baseline="0" noProof="0">
              <a:ln>
                <a:noFill/>
              </a:ln>
              <a:solidFill>
                <a:srgbClr val="C00000"/>
              </a:solidFill>
              <a:effectLst/>
              <a:uLnTx/>
              <a:uFillTx/>
              <a:latin typeface="SVN-Apple" panose="020406030505060202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0" y="0"/>
            <a:ext cx="12188952" cy="68580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Hình ảnh 4" descr="Ảnh có chứa Phim hoạt hình, Hoạt hình, Mặt người, trang phục&#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t="15429"/>
          <a:stretch>
            <a:fillRect/>
          </a:stretch>
        </p:blipFill>
        <p:spPr>
          <a:xfrm>
            <a:off x="-3028" y="0"/>
            <a:ext cx="12191980" cy="6856718"/>
          </a:xfrm>
          <a:prstGeom prst="rect">
            <a:avLst/>
          </a:prstGeom>
        </p:spPr>
      </p:pic>
      <p:sp>
        <p:nvSpPr>
          <p:cNvPr id="4" name="Hộp Văn bản 3"/>
          <p:cNvSpPr txBox="1"/>
          <p:nvPr/>
        </p:nvSpPr>
        <p:spPr>
          <a:xfrm>
            <a:off x="3681021" y="97255"/>
            <a:ext cx="431744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8000" b="0" i="0" u="none" strike="noStrike" kern="1200" cap="none" spc="0" normalizeH="0" baseline="0" noProof="0">
                <a:ln w="127000">
                  <a:solidFill>
                    <a:prstClr val="white"/>
                  </a:solidFill>
                </a:ln>
                <a:solidFill>
                  <a:prstClr val="white"/>
                </a:solidFill>
                <a:effectLst/>
                <a:uLnTx/>
                <a:uFillTx/>
                <a:latin typeface="SVN-Apple" panose="02040603050506020204" pitchFamily="18" charset="0"/>
                <a:ea typeface="+mn-ea"/>
                <a:cs typeface="Arial" panose="020B0604020202020204" pitchFamily="34" charset="0"/>
              </a:rPr>
              <a:t>CHIA SẺ TRƯỚC LỚP</a:t>
            </a:r>
            <a:endParaRPr kumimoji="0" lang="vi-VN" sz="8000" b="0" i="0" u="none" strike="noStrike" kern="1200" cap="none" spc="0" normalizeH="0" baseline="0" noProof="0">
              <a:ln w="127000">
                <a:solidFill>
                  <a:prstClr val="white"/>
                </a:solidFill>
              </a:ln>
              <a:solidFill>
                <a:prstClr val="white"/>
              </a:solidFill>
              <a:effectLst/>
              <a:uLnTx/>
              <a:uFillTx/>
              <a:latin typeface="SVN-Apple" panose="02040603050506020204" pitchFamily="18" charset="0"/>
              <a:ea typeface="+mn-ea"/>
              <a:cs typeface="Arial" panose="020B0604020202020204" pitchFamily="34" charset="0"/>
            </a:endParaRPr>
          </a:p>
        </p:txBody>
      </p:sp>
      <p:sp>
        <p:nvSpPr>
          <p:cNvPr id="3" name="Hộp Văn bản 2"/>
          <p:cNvSpPr txBox="1"/>
          <p:nvPr/>
        </p:nvSpPr>
        <p:spPr>
          <a:xfrm>
            <a:off x="3634362" y="98537"/>
            <a:ext cx="431744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80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rPr>
              <a:t>CHIA SẺ TRƯỚC LỚP</a:t>
            </a:r>
            <a:endParaRPr kumimoji="0" lang="vi-VN" sz="80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Hộp Văn bản 10"/>
          <p:cNvSpPr txBox="1"/>
          <p:nvPr/>
        </p:nvSpPr>
        <p:spPr>
          <a:xfrm>
            <a:off x="980524" y="1063789"/>
            <a:ext cx="11383889" cy="4154170"/>
          </a:xfrm>
          <a:prstGeom prst="rect">
            <a:avLst/>
          </a:prstGeom>
          <a:noFill/>
        </p:spPr>
        <p:txBody>
          <a:bodyPr wrap="square">
            <a:spAutoFit/>
          </a:bodyPr>
          <a:lstStyle/>
          <a:p>
            <a:pPr lvl="0" algn="just">
              <a:defRPr/>
            </a:pPr>
            <a:r>
              <a:rPr lang="en-US" sz="6600">
                <a:solidFill>
                  <a:srgbClr val="0070C0"/>
                </a:solidFill>
                <a:latin typeface="Arial" panose="020B0604020202020204" pitchFamily="34" charset="0"/>
                <a:cs typeface="Arial" panose="020B0604020202020204" pitchFamily="34" charset="0"/>
              </a:rPr>
              <a:t>Gợi ý</a:t>
            </a:r>
            <a:endParaRPr lang="en-US" sz="6600">
              <a:solidFill>
                <a:srgbClr val="0070C0"/>
              </a:solidFill>
              <a:latin typeface="Arial" panose="020B0604020202020204" pitchFamily="34" charset="0"/>
              <a:cs typeface="Arial" panose="020B0604020202020204" pitchFamily="34" charset="0"/>
            </a:endParaRPr>
          </a:p>
          <a:p>
            <a:pPr lvl="0" algn="just">
              <a:defRPr/>
            </a:pPr>
            <a:r>
              <a:rPr lang="vi-VN" sz="6600">
                <a:solidFill>
                  <a:srgbClr val="C00000"/>
                </a:solidFill>
                <a:latin typeface="Arial" panose="020B0604020202020204" pitchFamily="34" charset="0"/>
                <a:cs typeface="Arial" panose="020B0604020202020204" pitchFamily="34" charset="0"/>
              </a:rPr>
              <a:t>a. </a:t>
            </a:r>
            <a:r>
              <a:rPr lang="vi-VN" sz="6600">
                <a:solidFill>
                  <a:srgbClr val="C00000"/>
                </a:solidFill>
                <a:latin typeface="Times New Roman" panose="02020603050405020304" charset="0"/>
                <a:cs typeface="Times New Roman" panose="02020603050405020304" charset="0"/>
              </a:rPr>
              <a:t>nhi</a:t>
            </a:r>
            <a:r>
              <a:rPr lang="en-US" altLang="vi-VN" sz="6600">
                <a:solidFill>
                  <a:srgbClr val="C00000"/>
                </a:solidFill>
                <a:latin typeface="Times New Roman" panose="02020603050405020304" charset="0"/>
                <a:cs typeface="Times New Roman" panose="02020603050405020304" charset="0"/>
              </a:rPr>
              <a:t>ệt</a:t>
            </a:r>
            <a:r>
              <a:rPr lang="vi-VN" sz="6600">
                <a:solidFill>
                  <a:srgbClr val="C00000"/>
                </a:solidFill>
                <a:latin typeface="Times New Roman" panose="02020603050405020304" charset="0"/>
                <a:cs typeface="Times New Roman" panose="02020603050405020304" charset="0"/>
              </a:rPr>
              <a:t> tình, </a:t>
            </a:r>
            <a:r>
              <a:rPr lang="en-US" altLang="vi-VN" sz="6600">
                <a:solidFill>
                  <a:srgbClr val="C00000"/>
                </a:solidFill>
                <a:latin typeface="Times New Roman" panose="02020603050405020304" charset="0"/>
                <a:cs typeface="Times New Roman" panose="02020603050405020304" charset="0"/>
              </a:rPr>
              <a:t>hăng hái</a:t>
            </a:r>
            <a:r>
              <a:rPr lang="vi-VN" sz="6600">
                <a:solidFill>
                  <a:srgbClr val="C00000"/>
                </a:solidFill>
                <a:latin typeface="Times New Roman" panose="02020603050405020304" charset="0"/>
                <a:cs typeface="Times New Roman" panose="02020603050405020304" charset="0"/>
              </a:rPr>
              <a:t>,...</a:t>
            </a:r>
            <a:endParaRPr lang="vi-VN" sz="6600">
              <a:solidFill>
                <a:srgbClr val="C00000"/>
              </a:solidFill>
              <a:latin typeface="Times New Roman" panose="02020603050405020304" charset="0"/>
              <a:cs typeface="Times New Roman" panose="02020603050405020304" charset="0"/>
            </a:endParaRPr>
          </a:p>
          <a:p>
            <a:pPr lvl="0" algn="just">
              <a:defRPr/>
            </a:pPr>
            <a:r>
              <a:rPr lang="vi-VN" sz="6600">
                <a:solidFill>
                  <a:srgbClr val="C00000"/>
                </a:solidFill>
                <a:latin typeface="Times New Roman" panose="02020603050405020304" charset="0"/>
                <a:cs typeface="Times New Roman" panose="02020603050405020304" charset="0"/>
              </a:rPr>
              <a:t>b. cố gắng, gắng </a:t>
            </a:r>
            <a:r>
              <a:rPr lang="en-US" altLang="vi-VN" sz="6600">
                <a:solidFill>
                  <a:srgbClr val="C00000"/>
                </a:solidFill>
                <a:latin typeface="Times New Roman" panose="02020603050405020304" charset="0"/>
                <a:cs typeface="Times New Roman" panose="02020603050405020304" charset="0"/>
              </a:rPr>
              <a:t>sức</a:t>
            </a:r>
            <a:r>
              <a:rPr lang="vi-VN" sz="6600">
                <a:solidFill>
                  <a:srgbClr val="C00000"/>
                </a:solidFill>
                <a:latin typeface="Times New Roman" panose="02020603050405020304" charset="0"/>
                <a:cs typeface="Times New Roman" panose="02020603050405020304" charset="0"/>
              </a:rPr>
              <a:t>,...</a:t>
            </a:r>
            <a:endParaRPr lang="vi-VN" sz="6600">
              <a:solidFill>
                <a:srgbClr val="C00000"/>
              </a:solidFill>
              <a:latin typeface="Times New Roman" panose="02020603050405020304" charset="0"/>
              <a:cs typeface="Times New Roman" panose="02020603050405020304" charset="0"/>
            </a:endParaRPr>
          </a:p>
          <a:p>
            <a:pPr lvl="0" algn="just">
              <a:defRPr/>
            </a:pPr>
            <a:r>
              <a:rPr lang="vi-VN" sz="6600">
                <a:solidFill>
                  <a:srgbClr val="C00000"/>
                </a:solidFill>
                <a:latin typeface="Times New Roman" panose="02020603050405020304" charset="0"/>
                <a:cs typeface="Times New Roman" panose="02020603050405020304" charset="0"/>
              </a:rPr>
              <a:t>c. </a:t>
            </a:r>
            <a:r>
              <a:rPr lang="en-US" altLang="vi-VN" sz="6600">
                <a:solidFill>
                  <a:srgbClr val="C00000"/>
                </a:solidFill>
                <a:latin typeface="Times New Roman" panose="02020603050405020304" charset="0"/>
                <a:cs typeface="Times New Roman" panose="02020603050405020304" charset="0"/>
              </a:rPr>
              <a:t>miệt mài</a:t>
            </a:r>
            <a:r>
              <a:rPr lang="vi-VN" sz="6600">
                <a:solidFill>
                  <a:srgbClr val="C00000"/>
                </a:solidFill>
                <a:latin typeface="Times New Roman" panose="02020603050405020304" charset="0"/>
                <a:cs typeface="Times New Roman" panose="02020603050405020304" charset="0"/>
              </a:rPr>
              <a:t>, say </a:t>
            </a:r>
            <a:r>
              <a:rPr lang="en-US" altLang="vi-VN" sz="6600">
                <a:solidFill>
                  <a:srgbClr val="C00000"/>
                </a:solidFill>
                <a:latin typeface="Times New Roman" panose="02020603050405020304" charset="0"/>
                <a:cs typeface="Times New Roman" panose="02020603050405020304" charset="0"/>
              </a:rPr>
              <a:t>mê</a:t>
            </a:r>
            <a:r>
              <a:rPr lang="vi-VN" sz="6600">
                <a:solidFill>
                  <a:srgbClr val="C00000"/>
                </a:solidFill>
                <a:latin typeface="Times New Roman" panose="02020603050405020304" charset="0"/>
                <a:cs typeface="Times New Roman" panose="02020603050405020304" charset="0"/>
              </a:rPr>
              <a:t>,...</a:t>
            </a:r>
            <a:endParaRPr lang="vi-VN" sz="6600">
              <a:solidFill>
                <a:srgbClr val="C00000"/>
              </a:solidFill>
              <a:latin typeface="Times New Roman" panose="02020603050405020304" charset="0"/>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p:cNvPicPr/>
          <p:nvPr/>
        </p:nvPicPr>
        <p:blipFill>
          <a:blip r:embed="rId1">
            <a:extLst>
              <a:ext uri="{96DAC541-7B7A-43D3-8B79-37D633B846F1}">
                <asvg:svgBlip xmlns:asvg="http://schemas.microsoft.com/office/drawing/2016/SVG/main" r:embed="rId2"/>
              </a:ext>
            </a:extLst>
          </a:blip>
          <a:stretch>
            <a:fillRect/>
          </a:stretch>
        </p:blipFill>
        <p:spPr>
          <a:xfrm>
            <a:off x="3172850" y="999209"/>
            <a:ext cx="5846299" cy="4859582"/>
          </a:xfrm>
          <a:prstGeom prst="rect">
            <a:avLst/>
          </a:prstGeom>
        </p:spPr>
      </p:pic>
      <p:pic>
        <p:nvPicPr>
          <p:cNvPr id="9" name="Graphic 8"/>
          <p:cNvPicPr/>
          <p:nvPr/>
        </p:nvPicPr>
        <p:blipFill rotWithShape="1">
          <a:blip r:embed="rId3">
            <a:extLst>
              <a:ext uri="{96DAC541-7B7A-43D3-8B79-37D633B846F1}">
                <asvg:svgBlip xmlns:asvg="http://schemas.microsoft.com/office/drawing/2016/SVG/main" r:embed="rId4"/>
              </a:ext>
            </a:extLst>
          </a:blip>
          <a:srcRect r="79125"/>
          <a:stretch>
            <a:fillRect/>
          </a:stretch>
        </p:blipFill>
        <p:spPr>
          <a:xfrm>
            <a:off x="10331" y="0"/>
            <a:ext cx="1431607" cy="6858000"/>
          </a:xfrm>
          <a:prstGeom prst="rect">
            <a:avLst/>
          </a:prstGeom>
        </p:spPr>
      </p:pic>
      <p:pic>
        <p:nvPicPr>
          <p:cNvPr id="10" name="Graphic 9"/>
          <p:cNvPicPr/>
          <p:nvPr/>
        </p:nvPicPr>
        <p:blipFill rotWithShape="1">
          <a:blip r:embed="rId3">
            <a:extLst>
              <a:ext uri="{96DAC541-7B7A-43D3-8B79-37D633B846F1}">
                <asvg:svgBlip xmlns:asvg="http://schemas.microsoft.com/office/drawing/2016/SVG/main" r:embed="rId4"/>
              </a:ext>
            </a:extLst>
          </a:blip>
          <a:srcRect l="80953" r="-98"/>
          <a:stretch>
            <a:fillRect/>
          </a:stretch>
        </p:blipFill>
        <p:spPr>
          <a:xfrm>
            <a:off x="10887327" y="0"/>
            <a:ext cx="1312985" cy="6858000"/>
          </a:xfrm>
          <a:prstGeom prst="rect">
            <a:avLst/>
          </a:prstGeom>
        </p:spPr>
      </p:pic>
      <p:pic>
        <p:nvPicPr>
          <p:cNvPr id="11" name="Graphic 10"/>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a:off x="937845" y="5476897"/>
            <a:ext cx="6201509" cy="1381103"/>
          </a:xfrm>
          <a:prstGeom prst="rect">
            <a:avLst/>
          </a:prstGeom>
        </p:spPr>
      </p:pic>
      <p:pic>
        <p:nvPicPr>
          <p:cNvPr id="12" name="Graphic 11"/>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a:off x="7139353" y="5476897"/>
            <a:ext cx="3502524" cy="1381103"/>
          </a:xfrm>
          <a:prstGeom prst="rect">
            <a:avLst/>
          </a:prstGeom>
        </p:spPr>
      </p:pic>
      <p:pic>
        <p:nvPicPr>
          <p:cNvPr id="13" name="Graphic 12"/>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flipV="1">
            <a:off x="1066379" y="-1370"/>
            <a:ext cx="6201509" cy="1381103"/>
          </a:xfrm>
          <a:prstGeom prst="rect">
            <a:avLst/>
          </a:prstGeom>
        </p:spPr>
      </p:pic>
      <p:pic>
        <p:nvPicPr>
          <p:cNvPr id="14" name="Graphic 13"/>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flipV="1">
            <a:off x="7267887" y="-1370"/>
            <a:ext cx="3502524" cy="1381103"/>
          </a:xfrm>
          <a:prstGeom prst="rect">
            <a:avLst/>
          </a:prstGeom>
        </p:spPr>
      </p:pic>
      <p:grpSp>
        <p:nvGrpSpPr>
          <p:cNvPr id="15" name="Group 14"/>
          <p:cNvGrpSpPr/>
          <p:nvPr/>
        </p:nvGrpSpPr>
        <p:grpSpPr>
          <a:xfrm rot="405034">
            <a:off x="949616" y="3375584"/>
            <a:ext cx="3078388" cy="2780042"/>
            <a:chOff x="5003748" y="2403962"/>
            <a:chExt cx="2162175" cy="1952625"/>
          </a:xfrm>
        </p:grpSpPr>
        <p:sp>
          <p:nvSpPr>
            <p:cNvPr id="16" name="Graphic 29"/>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p:cNvPicPr/>
            <p:nvPr/>
          </p:nvPicPr>
          <p:blipFill>
            <a:blip r:embed="rId5">
              <a:extLst>
                <a:ext uri="{96DAC541-7B7A-43D3-8B79-37D633B846F1}">
                  <asvg:svgBlip xmlns:asvg="http://schemas.microsoft.com/office/drawing/2016/SVG/main" r:embed="rId6"/>
                </a:ext>
              </a:extLst>
            </a:blip>
            <a:stretch>
              <a:fillRect/>
            </a:stretch>
          </p:blipFill>
          <p:spPr>
            <a:xfrm>
              <a:off x="5003748" y="2403962"/>
              <a:ext cx="2162175" cy="1952625"/>
            </a:xfrm>
            <a:prstGeom prst="rect">
              <a:avLst/>
            </a:prstGeom>
          </p:spPr>
        </p:pic>
      </p:grpSp>
      <p:grpSp>
        <p:nvGrpSpPr>
          <p:cNvPr id="18" name="Group 17"/>
          <p:cNvGrpSpPr/>
          <p:nvPr/>
        </p:nvGrpSpPr>
        <p:grpSpPr>
          <a:xfrm rot="16848337">
            <a:off x="604614" y="2499764"/>
            <a:ext cx="2082849" cy="1320029"/>
            <a:chOff x="5636628" y="3140120"/>
            <a:chExt cx="901759" cy="571500"/>
          </a:xfrm>
        </p:grpSpPr>
        <p:sp>
          <p:nvSpPr>
            <p:cNvPr id="19" name="Graphic 36"/>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p:cNvPicPr/>
            <p:nvPr/>
          </p:nvPicPr>
          <p:blipFill>
            <a:blip r:embed="rId7">
              <a:extLst>
                <a:ext uri="{96DAC541-7B7A-43D3-8B79-37D633B846F1}">
                  <asvg:svgBlip xmlns:asvg="http://schemas.microsoft.com/office/drawing/2016/SVG/main" r:embed="rId8"/>
                </a:ext>
              </a:extLst>
            </a:blip>
            <a:stretch>
              <a:fillRect/>
            </a:stretch>
          </p:blipFill>
          <p:spPr>
            <a:xfrm>
              <a:off x="5636628" y="3140120"/>
              <a:ext cx="885825" cy="571500"/>
            </a:xfrm>
            <a:prstGeom prst="rect">
              <a:avLst/>
            </a:prstGeom>
          </p:spPr>
        </p:pic>
      </p:grpSp>
      <p:grpSp>
        <p:nvGrpSpPr>
          <p:cNvPr id="21" name="Group 20"/>
          <p:cNvGrpSpPr/>
          <p:nvPr/>
        </p:nvGrpSpPr>
        <p:grpSpPr>
          <a:xfrm>
            <a:off x="9672800" y="2462042"/>
            <a:ext cx="1574603" cy="1381103"/>
            <a:chOff x="5720147" y="2997178"/>
            <a:chExt cx="882811" cy="774324"/>
          </a:xfrm>
        </p:grpSpPr>
        <p:sp>
          <p:nvSpPr>
            <p:cNvPr id="22" name="Graphic 40"/>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p:cNvPicPr/>
            <p:nvPr/>
          </p:nvPicPr>
          <p:blipFill>
            <a:blip r:embed="rId9">
              <a:extLst>
                <a:ext uri="{96DAC541-7B7A-43D3-8B79-37D633B846F1}">
                  <asvg:svgBlip xmlns:asvg="http://schemas.microsoft.com/office/drawing/2016/SVG/main" r:embed="rId10"/>
                </a:ext>
              </a:extLst>
            </a:blip>
            <a:stretch>
              <a:fillRect/>
            </a:stretch>
          </p:blipFill>
          <p:spPr>
            <a:xfrm>
              <a:off x="5726658" y="2997178"/>
              <a:ext cx="876300" cy="723900"/>
            </a:xfrm>
            <a:prstGeom prst="rect">
              <a:avLst/>
            </a:prstGeom>
          </p:spPr>
        </p:pic>
      </p:grpSp>
      <p:grpSp>
        <p:nvGrpSpPr>
          <p:cNvPr id="24" name="Group 23"/>
          <p:cNvGrpSpPr/>
          <p:nvPr/>
        </p:nvGrpSpPr>
        <p:grpSpPr>
          <a:xfrm rot="21137960">
            <a:off x="889693" y="326274"/>
            <a:ext cx="3628500" cy="2685431"/>
            <a:chOff x="4879880" y="2466322"/>
            <a:chExt cx="2389530" cy="1768477"/>
          </a:xfrm>
        </p:grpSpPr>
        <p:sp>
          <p:nvSpPr>
            <p:cNvPr id="25" name="Graphic 46"/>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p:cNvPicPr/>
            <p:nvPr/>
          </p:nvPicPr>
          <p:blipFill>
            <a:blip r:embed="rId11">
              <a:extLst>
                <a:ext uri="{96DAC541-7B7A-43D3-8B79-37D633B846F1}">
                  <asvg:svgBlip xmlns:asvg="http://schemas.microsoft.com/office/drawing/2016/SVG/main" r:embed="rId12"/>
                </a:ext>
              </a:extLst>
            </a:blip>
            <a:stretch>
              <a:fillRect/>
            </a:stretch>
          </p:blipFill>
          <p:spPr>
            <a:xfrm>
              <a:off x="4879880" y="2466322"/>
              <a:ext cx="2381250" cy="1695450"/>
            </a:xfrm>
            <a:prstGeom prst="rect">
              <a:avLst/>
            </a:prstGeom>
          </p:spPr>
        </p:pic>
      </p:grpSp>
      <p:grpSp>
        <p:nvGrpSpPr>
          <p:cNvPr id="27" name="Group 26"/>
          <p:cNvGrpSpPr/>
          <p:nvPr/>
        </p:nvGrpSpPr>
        <p:grpSpPr>
          <a:xfrm>
            <a:off x="4547244" y="5184163"/>
            <a:ext cx="1390351" cy="1587178"/>
            <a:chOff x="5753098" y="2910995"/>
            <a:chExt cx="752475" cy="859000"/>
          </a:xfrm>
        </p:grpSpPr>
        <p:sp>
          <p:nvSpPr>
            <p:cNvPr id="28" name="Graphic 52"/>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p:cNvPicPr/>
            <p:nvPr/>
          </p:nvPicPr>
          <p:blipFill>
            <a:blip r:embed="rId13">
              <a:extLst>
                <a:ext uri="{96DAC541-7B7A-43D3-8B79-37D633B846F1}">
                  <asvg:svgBlip xmlns:asvg="http://schemas.microsoft.com/office/drawing/2016/SVG/main" r:embed="rId14"/>
                </a:ext>
              </a:extLst>
            </a:blip>
            <a:stretch>
              <a:fillRect/>
            </a:stretch>
          </p:blipFill>
          <p:spPr>
            <a:xfrm>
              <a:off x="5753098" y="2910995"/>
              <a:ext cx="752475" cy="752475"/>
            </a:xfrm>
            <a:prstGeom prst="rect">
              <a:avLst/>
            </a:prstGeom>
          </p:spPr>
        </p:pic>
      </p:grpSp>
      <p:grpSp>
        <p:nvGrpSpPr>
          <p:cNvPr id="30" name="Group 29"/>
          <p:cNvGrpSpPr/>
          <p:nvPr/>
        </p:nvGrpSpPr>
        <p:grpSpPr>
          <a:xfrm rot="20876770">
            <a:off x="8253904" y="3375190"/>
            <a:ext cx="3140803" cy="3571270"/>
            <a:chOff x="5039321" y="2227037"/>
            <a:chExt cx="2032991" cy="2311625"/>
          </a:xfrm>
        </p:grpSpPr>
        <p:pic>
          <p:nvPicPr>
            <p:cNvPr id="31" name="Graphic 30"/>
            <p:cNvPicPr/>
            <p:nvPr/>
          </p:nvPicPr>
          <p:blipFill>
            <a:blip r:embed="rId15">
              <a:extLst>
                <a:ext uri="{96DAC541-7B7A-43D3-8B79-37D633B846F1}">
                  <asvg:svgBlip xmlns:asvg="http://schemas.microsoft.com/office/drawing/2016/SVG/main" r:embed="rId16"/>
                </a:ext>
              </a:extLst>
            </a:blip>
            <a:stretch>
              <a:fillRect/>
            </a:stretch>
          </p:blipFill>
          <p:spPr>
            <a:xfrm>
              <a:off x="5119687" y="2319337"/>
              <a:ext cx="1952625" cy="2219325"/>
            </a:xfrm>
            <a:prstGeom prst="rect">
              <a:avLst/>
            </a:prstGeom>
          </p:spPr>
        </p:pic>
        <p:pic>
          <p:nvPicPr>
            <p:cNvPr id="32" name="Graphic 31"/>
            <p:cNvPicPr/>
            <p:nvPr/>
          </p:nvPicPr>
          <p:blipFill>
            <a:blip r:embed="rId17">
              <a:extLst>
                <a:ext uri="{96DAC541-7B7A-43D3-8B79-37D633B846F1}">
                  <asvg:svgBlip xmlns:asvg="http://schemas.microsoft.com/office/drawing/2016/SVG/main" r:embed="rId18"/>
                </a:ext>
              </a:extLst>
            </a:blip>
            <a:stretch>
              <a:fillRect/>
            </a:stretch>
          </p:blipFill>
          <p:spPr>
            <a:xfrm>
              <a:off x="5039321" y="2227037"/>
              <a:ext cx="2019300" cy="2295525"/>
            </a:xfrm>
            <a:prstGeom prst="rect">
              <a:avLst/>
            </a:prstGeom>
          </p:spPr>
        </p:pic>
      </p:grpSp>
      <p:grpSp>
        <p:nvGrpSpPr>
          <p:cNvPr id="33" name="Group 32"/>
          <p:cNvGrpSpPr/>
          <p:nvPr/>
        </p:nvGrpSpPr>
        <p:grpSpPr>
          <a:xfrm rot="1350781">
            <a:off x="7904833" y="151283"/>
            <a:ext cx="3246925" cy="3122641"/>
            <a:chOff x="5100637" y="2471737"/>
            <a:chExt cx="1990725" cy="1914525"/>
          </a:xfrm>
        </p:grpSpPr>
        <p:pic>
          <p:nvPicPr>
            <p:cNvPr id="34" name="Graphic 33"/>
            <p:cNvPicPr/>
            <p:nvPr/>
          </p:nvPicPr>
          <p:blipFill>
            <a:blip r:embed="rId19">
              <a:extLst>
                <a:ext uri="{96DAC541-7B7A-43D3-8B79-37D633B846F1}">
                  <asvg:svgBlip xmlns:asvg="http://schemas.microsoft.com/office/drawing/2016/SVG/main" r:embed="rId20"/>
                </a:ext>
              </a:extLst>
            </a:blip>
            <a:stretch>
              <a:fillRect/>
            </a:stretch>
          </p:blipFill>
          <p:spPr>
            <a:xfrm>
              <a:off x="5100637" y="2514600"/>
              <a:ext cx="1990725" cy="1828800"/>
            </a:xfrm>
            <a:prstGeom prst="rect">
              <a:avLst/>
            </a:prstGeom>
          </p:spPr>
        </p:pic>
        <p:pic>
          <p:nvPicPr>
            <p:cNvPr id="35" name="Graphic 34"/>
            <p:cNvPicPr/>
            <p:nvPr/>
          </p:nvPicPr>
          <p:blipFill>
            <a:blip r:embed="rId21">
              <a:extLst>
                <a:ext uri="{96DAC541-7B7A-43D3-8B79-37D633B846F1}">
                  <asvg:svgBlip xmlns:asvg="http://schemas.microsoft.com/office/drawing/2016/SVG/main" r:embed="rId22"/>
                </a:ext>
              </a:extLst>
            </a:blip>
            <a:stretch>
              <a:fillRect/>
            </a:stretch>
          </p:blipFill>
          <p:spPr>
            <a:xfrm>
              <a:off x="5119687" y="2471737"/>
              <a:ext cx="1952625" cy="1914525"/>
            </a:xfrm>
            <a:prstGeom prst="rect">
              <a:avLst/>
            </a:prstGeom>
          </p:spPr>
        </p:pic>
      </p:grpSp>
      <p:grpSp>
        <p:nvGrpSpPr>
          <p:cNvPr id="36" name="Group 35"/>
          <p:cNvGrpSpPr/>
          <p:nvPr/>
        </p:nvGrpSpPr>
        <p:grpSpPr>
          <a:xfrm rot="20292915">
            <a:off x="4678514" y="55317"/>
            <a:ext cx="1359763" cy="1692303"/>
            <a:chOff x="5834062" y="3062286"/>
            <a:chExt cx="589306" cy="733425"/>
          </a:xfrm>
        </p:grpSpPr>
        <p:pic>
          <p:nvPicPr>
            <p:cNvPr id="37" name="Graphic 36"/>
            <p:cNvPicPr/>
            <p:nvPr/>
          </p:nvPicPr>
          <p:blipFill>
            <a:blip r:embed="rId23">
              <a:extLst>
                <a:ext uri="{96DAC541-7B7A-43D3-8B79-37D633B846F1}">
                  <asvg:svgBlip xmlns:asvg="http://schemas.microsoft.com/office/drawing/2016/SVG/main" r:embed="rId24"/>
                </a:ext>
              </a:extLst>
            </a:blip>
            <a:stretch>
              <a:fillRect/>
            </a:stretch>
          </p:blipFill>
          <p:spPr>
            <a:xfrm>
              <a:off x="5834062" y="3095625"/>
              <a:ext cx="523875" cy="666750"/>
            </a:xfrm>
            <a:prstGeom prst="rect">
              <a:avLst/>
            </a:prstGeom>
          </p:spPr>
        </p:pic>
        <p:pic>
          <p:nvPicPr>
            <p:cNvPr id="38" name="Graphic 37"/>
            <p:cNvPicPr/>
            <p:nvPr/>
          </p:nvPicPr>
          <p:blipFill>
            <a:blip r:embed="rId25">
              <a:extLst>
                <a:ext uri="{96DAC541-7B7A-43D3-8B79-37D633B846F1}">
                  <asvg:svgBlip xmlns:asvg="http://schemas.microsoft.com/office/drawing/2016/SVG/main" r:embed="rId26"/>
                </a:ext>
              </a:extLst>
            </a:blip>
            <a:stretch>
              <a:fillRect/>
            </a:stretch>
          </p:blipFill>
          <p:spPr>
            <a:xfrm>
              <a:off x="5842343" y="3062286"/>
              <a:ext cx="581025" cy="733425"/>
            </a:xfrm>
            <a:prstGeom prst="rect">
              <a:avLst/>
            </a:prstGeom>
          </p:spPr>
        </p:pic>
      </p:grpSp>
      <p:sp>
        <p:nvSpPr>
          <p:cNvPr id="44" name="TextBox 43"/>
          <p:cNvSpPr txBox="1"/>
          <p:nvPr/>
        </p:nvSpPr>
        <p:spPr>
          <a:xfrm>
            <a:off x="3414442" y="2303113"/>
            <a:ext cx="5419610" cy="13667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8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KHỞI ĐỘNG</a:t>
            </a:r>
            <a:endParaRPr kumimoji="0" lang="en-US" sz="80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6"/>
          <p:cNvSpPr txBox="1"/>
          <p:nvPr/>
        </p:nvSpPr>
        <p:spPr>
          <a:xfrm>
            <a:off x="740410" y="610136"/>
            <a:ext cx="11047397" cy="5692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00FF"/>
                </a:solidFill>
                <a:effectLst/>
                <a:uLnTx/>
                <a:uFillTx/>
                <a:latin typeface="Arial-Rounded-Bold"/>
                <a:ea typeface="+mn-ea"/>
                <a:cs typeface="+mn-cs"/>
              </a:rPr>
              <a:t>LỜI</a:t>
            </a:r>
            <a:r>
              <a:rPr kumimoji="0" lang="en-US" sz="4000" b="1" i="0" u="none" strike="noStrike" kern="1200" cap="none" spc="0" normalizeH="0" noProof="0">
                <a:ln>
                  <a:noFill/>
                </a:ln>
                <a:solidFill>
                  <a:srgbClr val="FF00FF"/>
                </a:solidFill>
                <a:effectLst/>
                <a:uLnTx/>
                <a:uFillTx/>
                <a:latin typeface="Arial-Rounded-Bold"/>
                <a:ea typeface="+mn-ea"/>
                <a:cs typeface="+mn-cs"/>
              </a:rPr>
              <a:t> GIẢI</a:t>
            </a:r>
            <a:endParaRPr kumimoji="0" lang="en-US" sz="3600" b="1" i="0" u="none" strike="noStrike" kern="1200" cap="none" spc="0" normalizeH="0" baseline="0" noProof="0">
              <a:ln>
                <a:noFill/>
              </a:ln>
              <a:solidFill>
                <a:srgbClr val="000000"/>
              </a:solidFill>
              <a:effectLst/>
              <a:uLnTx/>
              <a:uFillTx/>
              <a:latin typeface="Arial-BoldMT"/>
              <a:ea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a.</a:t>
            </a:r>
            <a:r>
              <a:rPr kumimoji="0" lang="en-US" sz="3600" b="0" i="0" u="none" strike="noStrike" kern="1200" cap="none" spc="0" normalizeH="0" baseline="0" noProof="0">
                <a:ln>
                  <a:noFill/>
                </a:ln>
                <a:solidFill>
                  <a:srgbClr val="000000"/>
                </a:solidFill>
                <a:effectLst/>
                <a:uLnTx/>
                <a:uFillTx/>
                <a:latin typeface="Times New Roman" panose="02020603050405020304" charset="0"/>
                <a:ea typeface="+mn-ea"/>
                <a:cs typeface="Times New Roman" panose="02020603050405020304" charset="0"/>
              </a:rPr>
              <a:t> Cả lớp </a:t>
            </a:r>
            <a:r>
              <a:rPr kumimoji="0" lang="en-US" sz="3600" b="1" i="0" u="none" strike="noStrike" kern="1200" cap="none" spc="0" normalizeH="0" baseline="0" noProof="0">
                <a:ln>
                  <a:noFill/>
                </a:ln>
                <a:solidFill>
                  <a:srgbClr val="000000"/>
                </a:solidFill>
                <a:effectLst/>
                <a:uLnTx/>
                <a:uFillTx/>
                <a:latin typeface="Times New Roman" panose="02020603050405020304" charset="0"/>
                <a:ea typeface="+mn-ea"/>
                <a:cs typeface="Times New Roman" panose="02020603050405020304" charset="0"/>
              </a:rPr>
              <a:t>tích cực( </a:t>
            </a:r>
            <a:r>
              <a:rPr kumimoji="0" lang="en-US" sz="3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nhiệt</a:t>
            </a:r>
            <a:r>
              <a:rPr kumimoji="0" lang="en-US" sz="3600" b="1" i="0" u="none" strike="noStrike" kern="1200" cap="none" spc="0" normalizeH="0" noProof="0">
                <a:ln>
                  <a:noFill/>
                </a:ln>
                <a:solidFill>
                  <a:srgbClr val="FF0000"/>
                </a:solidFill>
                <a:effectLst/>
                <a:uLnTx/>
                <a:uFillTx/>
                <a:latin typeface="Times New Roman" panose="02020603050405020304" charset="0"/>
                <a:ea typeface="+mn-ea"/>
                <a:cs typeface="Times New Roman" panose="02020603050405020304" charset="0"/>
              </a:rPr>
              <a:t> tình, hăng hái</a:t>
            </a:r>
            <a:r>
              <a:rPr kumimoji="0" lang="en-US" sz="3600" b="1" i="0" u="none" strike="noStrike" kern="1200" cap="none" spc="0" normalizeH="0" noProof="0">
                <a:ln>
                  <a:noFill/>
                </a:ln>
                <a:solidFill>
                  <a:srgbClr val="000000"/>
                </a:solidFill>
                <a:effectLst/>
                <a:uLnTx/>
                <a:uFillTx/>
                <a:latin typeface="Times New Roman" panose="02020603050405020304" charset="0"/>
                <a:ea typeface="+mn-ea"/>
                <a:cs typeface="Times New Roman" panose="02020603050405020304" charset="0"/>
              </a:rPr>
              <a:t>..)</a:t>
            </a:r>
            <a:r>
              <a:rPr kumimoji="0" lang="en-US" sz="3600" b="1" i="0" u="none" strike="noStrike" kern="1200" cap="none" spc="0" normalizeH="0" baseline="0" noProof="0">
                <a:ln>
                  <a:noFill/>
                </a:ln>
                <a:solidFill>
                  <a:srgbClr val="000000"/>
                </a:solidFill>
                <a:effectLst/>
                <a:uLnTx/>
                <a:uFillTx/>
                <a:latin typeface="Times New Roman" panose="02020603050405020304" charset="0"/>
                <a:ea typeface="+mn-ea"/>
                <a:cs typeface="Times New Roman" panose="02020603050405020304" charset="0"/>
              </a:rPr>
              <a:t> </a:t>
            </a:r>
            <a:r>
              <a:rPr kumimoji="0" lang="en-US" sz="3600" b="0" i="0" u="none" strike="noStrike" kern="1200" cap="none" spc="0" normalizeH="0" baseline="0" noProof="0">
                <a:ln>
                  <a:noFill/>
                </a:ln>
                <a:solidFill>
                  <a:srgbClr val="000000"/>
                </a:solidFill>
                <a:effectLst/>
                <a:uLnTx/>
                <a:uFillTx/>
                <a:latin typeface="Times New Roman" panose="02020603050405020304" charset="0"/>
                <a:ea typeface="+mn-ea"/>
                <a:cs typeface="Times New Roman" panose="02020603050405020304" charset="0"/>
              </a:rPr>
              <a:t>tham gia phong trào “Kế hoạch nhỏ”.</a:t>
            </a:r>
            <a:endParaRPr kumimoji="0" lang="en-US" sz="3600" b="0" i="0" u="none" strike="noStrike" kern="1200" cap="none" spc="0" normalizeH="0" baseline="0" noProof="0">
              <a:ln>
                <a:noFill/>
              </a:ln>
              <a:solidFill>
                <a:srgbClr val="000000"/>
              </a:solidFill>
              <a:effectLst/>
              <a:uLnTx/>
              <a:uFillTx/>
              <a:latin typeface="Times New Roman" panose="02020603050405020304" charset="0"/>
              <a:ea typeface="+mn-ea"/>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srgbClr val="000000"/>
              </a:solidFill>
              <a:effectLst/>
              <a:uLnTx/>
              <a:uFillTx/>
              <a:latin typeface="Times New Roman" panose="02020603050405020304" charset="0"/>
              <a:ea typeface="+mn-ea"/>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b.</a:t>
            </a:r>
            <a:r>
              <a:rPr kumimoji="0" lang="vi-VN" sz="3600" b="0" i="0" u="none" strike="noStrike" kern="1200" cap="none" spc="0" normalizeH="0" baseline="0" noProof="0">
                <a:ln>
                  <a:noFill/>
                </a:ln>
                <a:solidFill>
                  <a:srgbClr val="000000"/>
                </a:solidFill>
                <a:effectLst/>
                <a:uLnTx/>
                <a:uFillTx/>
                <a:latin typeface="Times New Roman" panose="02020603050405020304" charset="0"/>
                <a:ea typeface="+mn-ea"/>
                <a:cs typeface="Times New Roman" panose="02020603050405020304" charset="0"/>
              </a:rPr>
              <a:t> Học kì vừa qua, Nam đã </a:t>
            </a:r>
            <a:r>
              <a:rPr kumimoji="0" lang="vi-VN" sz="3600" b="1" i="0" u="none" strike="noStrike" kern="1200" cap="none" spc="0" normalizeH="0" baseline="0" noProof="0">
                <a:ln>
                  <a:noFill/>
                </a:ln>
                <a:solidFill>
                  <a:srgbClr val="000000"/>
                </a:solidFill>
                <a:effectLst/>
                <a:uLnTx/>
                <a:uFillTx/>
                <a:latin typeface="Times New Roman" panose="02020603050405020304" charset="0"/>
                <a:ea typeface="+mn-ea"/>
                <a:cs typeface="Times New Roman" panose="02020603050405020304" charset="0"/>
              </a:rPr>
              <a:t>nỗ lực</a:t>
            </a:r>
            <a:r>
              <a:rPr kumimoji="0" lang="en-US" sz="3600" b="1" i="0" u="none" strike="noStrike" kern="1200" cap="none" spc="0" normalizeH="0" baseline="0" noProof="0">
                <a:ln>
                  <a:noFill/>
                </a:ln>
                <a:solidFill>
                  <a:srgbClr val="000000"/>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cố</a:t>
            </a:r>
            <a:r>
              <a:rPr kumimoji="0" lang="en-US" sz="3600" b="1" i="0" u="none" strike="noStrike" kern="1200" cap="none" spc="0" normalizeH="0" noProof="0">
                <a:ln>
                  <a:noFill/>
                </a:ln>
                <a:solidFill>
                  <a:srgbClr val="FF0000"/>
                </a:solidFill>
                <a:effectLst/>
                <a:uLnTx/>
                <a:uFillTx/>
                <a:latin typeface="Times New Roman" panose="02020603050405020304" charset="0"/>
                <a:ea typeface="+mn-ea"/>
                <a:cs typeface="Times New Roman" panose="02020603050405020304" charset="0"/>
              </a:rPr>
              <a:t> gắng, gắng sức</a:t>
            </a:r>
            <a:r>
              <a:rPr kumimoji="0" lang="en-US" sz="3600" b="1" i="0" u="none" strike="noStrike" kern="1200" cap="none" spc="0" normalizeH="0" noProof="0">
                <a:ln>
                  <a:noFill/>
                </a:ln>
                <a:solidFill>
                  <a:srgbClr val="000000"/>
                </a:solidFill>
                <a:effectLst/>
                <a:uLnTx/>
                <a:uFillTx/>
                <a:latin typeface="Times New Roman" panose="02020603050405020304" charset="0"/>
                <a:ea typeface="+mn-ea"/>
                <a:cs typeface="Times New Roman" panose="02020603050405020304" charset="0"/>
              </a:rPr>
              <a:t>...)</a:t>
            </a:r>
            <a:r>
              <a:rPr kumimoji="0" lang="vi-VN" sz="3600" b="1" i="0" u="none" strike="noStrike" kern="1200" cap="none" spc="0" normalizeH="0" baseline="0" noProof="0">
                <a:ln>
                  <a:noFill/>
                </a:ln>
                <a:solidFill>
                  <a:srgbClr val="000000"/>
                </a:solidFill>
                <a:effectLst/>
                <a:uLnTx/>
                <a:uFillTx/>
                <a:latin typeface="Times New Roman" panose="02020603050405020304" charset="0"/>
                <a:ea typeface="+mn-ea"/>
                <a:cs typeface="Times New Roman" panose="02020603050405020304" charset="0"/>
              </a:rPr>
              <a:t> </a:t>
            </a:r>
            <a:r>
              <a:rPr kumimoji="0" lang="vi-VN" sz="3600" b="0" i="0" u="none" strike="noStrike" kern="1200" cap="none" spc="0" normalizeH="0" baseline="0" noProof="0">
                <a:ln>
                  <a:noFill/>
                </a:ln>
                <a:solidFill>
                  <a:srgbClr val="000000"/>
                </a:solidFill>
                <a:effectLst/>
                <a:uLnTx/>
                <a:uFillTx/>
                <a:latin typeface="Times New Roman" panose="02020603050405020304" charset="0"/>
                <a:ea typeface="+mn-ea"/>
                <a:cs typeface="Times New Roman" panose="02020603050405020304" charset="0"/>
              </a:rPr>
              <a:t>vươn lên trong học tập.</a:t>
            </a:r>
            <a:r>
              <a:rPr kumimoji="0" lang="vi-VN" sz="36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a:t>
            </a:r>
            <a:endParaRPr kumimoji="0" lang="en-US" sz="36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c. </a:t>
            </a:r>
            <a:r>
              <a:rPr kumimoji="0" lang="vi-VN" sz="36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Uyên Phương </a:t>
            </a:r>
            <a:r>
              <a:rPr kumimoji="0" lang="vi-VN" sz="36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say sưa</a:t>
            </a:r>
            <a:r>
              <a:rPr kumimoji="0" lang="en-US" sz="36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miệt</a:t>
            </a:r>
            <a:r>
              <a:rPr kumimoji="0" lang="en-US" sz="3600" b="1" i="0" u="none" strike="noStrike" kern="1200" cap="none" spc="0" normalizeH="0" noProof="0">
                <a:ln>
                  <a:noFill/>
                </a:ln>
                <a:solidFill>
                  <a:srgbClr val="FF0000"/>
                </a:solidFill>
                <a:effectLst/>
                <a:uLnTx/>
                <a:uFillTx/>
                <a:latin typeface="Times New Roman" panose="02020603050405020304" charset="0"/>
                <a:ea typeface="+mn-ea"/>
                <a:cs typeface="Times New Roman" panose="02020603050405020304" charset="0"/>
              </a:rPr>
              <a:t> mài, say mê.</a:t>
            </a:r>
            <a:r>
              <a:rPr kumimoji="0" lang="en-US" sz="3600" b="1" i="0" u="none" strike="noStrike" kern="1200" cap="none" spc="0" normalizeH="0" noProof="0">
                <a:ln>
                  <a:noFill/>
                </a:ln>
                <a:solidFill>
                  <a:prstClr val="black"/>
                </a:solidFill>
                <a:effectLst/>
                <a:uLnTx/>
                <a:uFillTx/>
                <a:latin typeface="Times New Roman" panose="02020603050405020304" charset="0"/>
                <a:ea typeface="+mn-ea"/>
                <a:cs typeface="Times New Roman" panose="02020603050405020304" charset="0"/>
              </a:rPr>
              <a:t>..)</a:t>
            </a:r>
            <a:r>
              <a:rPr kumimoji="0" lang="vi-VN" sz="36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a:t>
            </a:r>
            <a:r>
              <a:rPr kumimoji="0" lang="vi-VN" sz="36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luyện tập để chuẩn bị tham gia cuộc thi “Giọng</a:t>
            </a:r>
            <a:r>
              <a:rPr kumimoji="0" lang="en-US" sz="36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hát Việt nhí”.</a:t>
            </a:r>
            <a:endParaRPr kumimoji="0" lang="en-US" sz="3600" b="0" i="0" u="none" strike="noStrike" kern="1200" cap="none" spc="0" normalizeH="0" baseline="0" noProof="0">
              <a:ln>
                <a:noFill/>
              </a:ln>
              <a:solidFill>
                <a:srgbClr val="000000"/>
              </a:solidFill>
              <a:effectLst/>
              <a:uLnTx/>
              <a:uFillTx/>
              <a:latin typeface="Times New Roman" panose="02020603050405020304" charset="0"/>
              <a:ea typeface="+mn-ea"/>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en-US" sz="36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p:cNvPicPr/>
          <p:nvPr/>
        </p:nvPicPr>
        <p:blipFill>
          <a:blip r:embed="rId1">
            <a:extLst>
              <a:ext uri="{96DAC541-7B7A-43D3-8B79-37D633B846F1}">
                <asvg:svgBlip xmlns:asvg="http://schemas.microsoft.com/office/drawing/2016/SVG/main" r:embed="rId2"/>
              </a:ext>
            </a:extLst>
          </a:blip>
          <a:stretch>
            <a:fillRect/>
          </a:stretch>
        </p:blipFill>
        <p:spPr>
          <a:xfrm>
            <a:off x="3172850" y="999209"/>
            <a:ext cx="5846299" cy="4859582"/>
          </a:xfrm>
          <a:prstGeom prst="rect">
            <a:avLst/>
          </a:prstGeom>
        </p:spPr>
      </p:pic>
      <p:pic>
        <p:nvPicPr>
          <p:cNvPr id="9" name="Graphic 8"/>
          <p:cNvPicPr/>
          <p:nvPr/>
        </p:nvPicPr>
        <p:blipFill rotWithShape="1">
          <a:blip r:embed="rId3">
            <a:extLst>
              <a:ext uri="{96DAC541-7B7A-43D3-8B79-37D633B846F1}">
                <asvg:svgBlip xmlns:asvg="http://schemas.microsoft.com/office/drawing/2016/SVG/main" r:embed="rId4"/>
              </a:ext>
            </a:extLst>
          </a:blip>
          <a:srcRect r="79125"/>
          <a:stretch>
            <a:fillRect/>
          </a:stretch>
        </p:blipFill>
        <p:spPr>
          <a:xfrm>
            <a:off x="10331" y="0"/>
            <a:ext cx="1431607" cy="6858000"/>
          </a:xfrm>
          <a:prstGeom prst="rect">
            <a:avLst/>
          </a:prstGeom>
        </p:spPr>
      </p:pic>
      <p:pic>
        <p:nvPicPr>
          <p:cNvPr id="10" name="Graphic 9"/>
          <p:cNvPicPr/>
          <p:nvPr/>
        </p:nvPicPr>
        <p:blipFill rotWithShape="1">
          <a:blip r:embed="rId3">
            <a:extLst>
              <a:ext uri="{96DAC541-7B7A-43D3-8B79-37D633B846F1}">
                <asvg:svgBlip xmlns:asvg="http://schemas.microsoft.com/office/drawing/2016/SVG/main" r:embed="rId4"/>
              </a:ext>
            </a:extLst>
          </a:blip>
          <a:srcRect l="80953" r="-98"/>
          <a:stretch>
            <a:fillRect/>
          </a:stretch>
        </p:blipFill>
        <p:spPr>
          <a:xfrm>
            <a:off x="10887327" y="0"/>
            <a:ext cx="1312985" cy="6858000"/>
          </a:xfrm>
          <a:prstGeom prst="rect">
            <a:avLst/>
          </a:prstGeom>
        </p:spPr>
      </p:pic>
      <p:pic>
        <p:nvPicPr>
          <p:cNvPr id="11" name="Graphic 10"/>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a:off x="937845" y="5476897"/>
            <a:ext cx="6201509" cy="1381103"/>
          </a:xfrm>
          <a:prstGeom prst="rect">
            <a:avLst/>
          </a:prstGeom>
        </p:spPr>
      </p:pic>
      <p:pic>
        <p:nvPicPr>
          <p:cNvPr id="12" name="Graphic 11"/>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a:off x="7139353" y="5476897"/>
            <a:ext cx="3502524" cy="1381103"/>
          </a:xfrm>
          <a:prstGeom prst="rect">
            <a:avLst/>
          </a:prstGeom>
        </p:spPr>
      </p:pic>
      <p:pic>
        <p:nvPicPr>
          <p:cNvPr id="13" name="Graphic 12"/>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flipV="1">
            <a:off x="1066379" y="-1370"/>
            <a:ext cx="6201509" cy="1381103"/>
          </a:xfrm>
          <a:prstGeom prst="rect">
            <a:avLst/>
          </a:prstGeom>
        </p:spPr>
      </p:pic>
      <p:pic>
        <p:nvPicPr>
          <p:cNvPr id="14" name="Graphic 13"/>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flipV="1">
            <a:off x="7267887" y="-1370"/>
            <a:ext cx="3502524" cy="1381103"/>
          </a:xfrm>
          <a:prstGeom prst="rect">
            <a:avLst/>
          </a:prstGeom>
        </p:spPr>
      </p:pic>
      <p:grpSp>
        <p:nvGrpSpPr>
          <p:cNvPr id="15" name="Group 14"/>
          <p:cNvGrpSpPr/>
          <p:nvPr/>
        </p:nvGrpSpPr>
        <p:grpSpPr>
          <a:xfrm rot="405034">
            <a:off x="949616" y="3375584"/>
            <a:ext cx="3078388" cy="2780042"/>
            <a:chOff x="5003748" y="2403962"/>
            <a:chExt cx="2162175" cy="1952625"/>
          </a:xfrm>
        </p:grpSpPr>
        <p:sp>
          <p:nvSpPr>
            <p:cNvPr id="16" name="Graphic 29"/>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p:cNvPicPr/>
            <p:nvPr/>
          </p:nvPicPr>
          <p:blipFill>
            <a:blip r:embed="rId5">
              <a:extLst>
                <a:ext uri="{96DAC541-7B7A-43D3-8B79-37D633B846F1}">
                  <asvg:svgBlip xmlns:asvg="http://schemas.microsoft.com/office/drawing/2016/SVG/main" r:embed="rId6"/>
                </a:ext>
              </a:extLst>
            </a:blip>
            <a:stretch>
              <a:fillRect/>
            </a:stretch>
          </p:blipFill>
          <p:spPr>
            <a:xfrm>
              <a:off x="5003748" y="2403962"/>
              <a:ext cx="2162175" cy="1952625"/>
            </a:xfrm>
            <a:prstGeom prst="rect">
              <a:avLst/>
            </a:prstGeom>
          </p:spPr>
        </p:pic>
      </p:grpSp>
      <p:grpSp>
        <p:nvGrpSpPr>
          <p:cNvPr id="18" name="Group 17"/>
          <p:cNvGrpSpPr/>
          <p:nvPr/>
        </p:nvGrpSpPr>
        <p:grpSpPr>
          <a:xfrm rot="16848337">
            <a:off x="604614" y="2499764"/>
            <a:ext cx="2082849" cy="1320029"/>
            <a:chOff x="5636628" y="3140120"/>
            <a:chExt cx="901759" cy="571500"/>
          </a:xfrm>
        </p:grpSpPr>
        <p:sp>
          <p:nvSpPr>
            <p:cNvPr id="19" name="Graphic 36"/>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p:cNvPicPr/>
            <p:nvPr/>
          </p:nvPicPr>
          <p:blipFill>
            <a:blip r:embed="rId7">
              <a:extLst>
                <a:ext uri="{96DAC541-7B7A-43D3-8B79-37D633B846F1}">
                  <asvg:svgBlip xmlns:asvg="http://schemas.microsoft.com/office/drawing/2016/SVG/main" r:embed="rId8"/>
                </a:ext>
              </a:extLst>
            </a:blip>
            <a:stretch>
              <a:fillRect/>
            </a:stretch>
          </p:blipFill>
          <p:spPr>
            <a:xfrm>
              <a:off x="5636628" y="3140120"/>
              <a:ext cx="885825" cy="571500"/>
            </a:xfrm>
            <a:prstGeom prst="rect">
              <a:avLst/>
            </a:prstGeom>
          </p:spPr>
        </p:pic>
      </p:grpSp>
      <p:grpSp>
        <p:nvGrpSpPr>
          <p:cNvPr id="21" name="Group 20"/>
          <p:cNvGrpSpPr/>
          <p:nvPr/>
        </p:nvGrpSpPr>
        <p:grpSpPr>
          <a:xfrm>
            <a:off x="9672800" y="2462042"/>
            <a:ext cx="1574603" cy="1381103"/>
            <a:chOff x="5720147" y="2997178"/>
            <a:chExt cx="882811" cy="774324"/>
          </a:xfrm>
        </p:grpSpPr>
        <p:sp>
          <p:nvSpPr>
            <p:cNvPr id="22" name="Graphic 40"/>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p:cNvPicPr/>
            <p:nvPr/>
          </p:nvPicPr>
          <p:blipFill>
            <a:blip r:embed="rId9">
              <a:extLst>
                <a:ext uri="{96DAC541-7B7A-43D3-8B79-37D633B846F1}">
                  <asvg:svgBlip xmlns:asvg="http://schemas.microsoft.com/office/drawing/2016/SVG/main" r:embed="rId10"/>
                </a:ext>
              </a:extLst>
            </a:blip>
            <a:stretch>
              <a:fillRect/>
            </a:stretch>
          </p:blipFill>
          <p:spPr>
            <a:xfrm>
              <a:off x="5726658" y="2997178"/>
              <a:ext cx="876300" cy="723900"/>
            </a:xfrm>
            <a:prstGeom prst="rect">
              <a:avLst/>
            </a:prstGeom>
          </p:spPr>
        </p:pic>
      </p:grpSp>
      <p:grpSp>
        <p:nvGrpSpPr>
          <p:cNvPr id="24" name="Group 23"/>
          <p:cNvGrpSpPr/>
          <p:nvPr/>
        </p:nvGrpSpPr>
        <p:grpSpPr>
          <a:xfrm rot="21137960">
            <a:off x="889693" y="326274"/>
            <a:ext cx="3628500" cy="2685431"/>
            <a:chOff x="4879880" y="2466322"/>
            <a:chExt cx="2389530" cy="1768477"/>
          </a:xfrm>
        </p:grpSpPr>
        <p:sp>
          <p:nvSpPr>
            <p:cNvPr id="25" name="Graphic 46"/>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p:cNvPicPr/>
            <p:nvPr/>
          </p:nvPicPr>
          <p:blipFill>
            <a:blip r:embed="rId11">
              <a:extLst>
                <a:ext uri="{96DAC541-7B7A-43D3-8B79-37D633B846F1}">
                  <asvg:svgBlip xmlns:asvg="http://schemas.microsoft.com/office/drawing/2016/SVG/main" r:embed="rId12"/>
                </a:ext>
              </a:extLst>
            </a:blip>
            <a:stretch>
              <a:fillRect/>
            </a:stretch>
          </p:blipFill>
          <p:spPr>
            <a:xfrm>
              <a:off x="4879880" y="2466322"/>
              <a:ext cx="2381250" cy="1695450"/>
            </a:xfrm>
            <a:prstGeom prst="rect">
              <a:avLst/>
            </a:prstGeom>
          </p:spPr>
        </p:pic>
      </p:grpSp>
      <p:grpSp>
        <p:nvGrpSpPr>
          <p:cNvPr id="27" name="Group 26"/>
          <p:cNvGrpSpPr/>
          <p:nvPr/>
        </p:nvGrpSpPr>
        <p:grpSpPr>
          <a:xfrm>
            <a:off x="4547244" y="5184163"/>
            <a:ext cx="1390351" cy="1587178"/>
            <a:chOff x="5753098" y="2910995"/>
            <a:chExt cx="752475" cy="859000"/>
          </a:xfrm>
        </p:grpSpPr>
        <p:sp>
          <p:nvSpPr>
            <p:cNvPr id="28" name="Graphic 52"/>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p:cNvPicPr/>
            <p:nvPr/>
          </p:nvPicPr>
          <p:blipFill>
            <a:blip r:embed="rId13">
              <a:extLst>
                <a:ext uri="{96DAC541-7B7A-43D3-8B79-37D633B846F1}">
                  <asvg:svgBlip xmlns:asvg="http://schemas.microsoft.com/office/drawing/2016/SVG/main" r:embed="rId14"/>
                </a:ext>
              </a:extLst>
            </a:blip>
            <a:stretch>
              <a:fillRect/>
            </a:stretch>
          </p:blipFill>
          <p:spPr>
            <a:xfrm>
              <a:off x="5753098" y="2910995"/>
              <a:ext cx="752475" cy="752475"/>
            </a:xfrm>
            <a:prstGeom prst="rect">
              <a:avLst/>
            </a:prstGeom>
          </p:spPr>
        </p:pic>
      </p:grpSp>
      <p:grpSp>
        <p:nvGrpSpPr>
          <p:cNvPr id="30" name="Group 29"/>
          <p:cNvGrpSpPr/>
          <p:nvPr/>
        </p:nvGrpSpPr>
        <p:grpSpPr>
          <a:xfrm rot="20876770">
            <a:off x="8253904" y="3375190"/>
            <a:ext cx="3140803" cy="3571270"/>
            <a:chOff x="5039321" y="2227037"/>
            <a:chExt cx="2032991" cy="2311625"/>
          </a:xfrm>
        </p:grpSpPr>
        <p:pic>
          <p:nvPicPr>
            <p:cNvPr id="31" name="Graphic 30"/>
            <p:cNvPicPr/>
            <p:nvPr/>
          </p:nvPicPr>
          <p:blipFill>
            <a:blip r:embed="rId15">
              <a:extLst>
                <a:ext uri="{96DAC541-7B7A-43D3-8B79-37D633B846F1}">
                  <asvg:svgBlip xmlns:asvg="http://schemas.microsoft.com/office/drawing/2016/SVG/main" r:embed="rId16"/>
                </a:ext>
              </a:extLst>
            </a:blip>
            <a:stretch>
              <a:fillRect/>
            </a:stretch>
          </p:blipFill>
          <p:spPr>
            <a:xfrm>
              <a:off x="5119687" y="2319337"/>
              <a:ext cx="1952625" cy="2219325"/>
            </a:xfrm>
            <a:prstGeom prst="rect">
              <a:avLst/>
            </a:prstGeom>
          </p:spPr>
        </p:pic>
        <p:pic>
          <p:nvPicPr>
            <p:cNvPr id="32" name="Graphic 31"/>
            <p:cNvPicPr/>
            <p:nvPr/>
          </p:nvPicPr>
          <p:blipFill>
            <a:blip r:embed="rId17">
              <a:extLst>
                <a:ext uri="{96DAC541-7B7A-43D3-8B79-37D633B846F1}">
                  <asvg:svgBlip xmlns:asvg="http://schemas.microsoft.com/office/drawing/2016/SVG/main" r:embed="rId18"/>
                </a:ext>
              </a:extLst>
            </a:blip>
            <a:stretch>
              <a:fillRect/>
            </a:stretch>
          </p:blipFill>
          <p:spPr>
            <a:xfrm>
              <a:off x="5039321" y="2227037"/>
              <a:ext cx="2019300" cy="2295525"/>
            </a:xfrm>
            <a:prstGeom prst="rect">
              <a:avLst/>
            </a:prstGeom>
          </p:spPr>
        </p:pic>
      </p:grpSp>
      <p:grpSp>
        <p:nvGrpSpPr>
          <p:cNvPr id="33" name="Group 32"/>
          <p:cNvGrpSpPr/>
          <p:nvPr/>
        </p:nvGrpSpPr>
        <p:grpSpPr>
          <a:xfrm rot="1350781">
            <a:off x="7904833" y="151283"/>
            <a:ext cx="3246925" cy="3122641"/>
            <a:chOff x="5100637" y="2471737"/>
            <a:chExt cx="1990725" cy="1914525"/>
          </a:xfrm>
        </p:grpSpPr>
        <p:pic>
          <p:nvPicPr>
            <p:cNvPr id="34" name="Graphic 33"/>
            <p:cNvPicPr/>
            <p:nvPr/>
          </p:nvPicPr>
          <p:blipFill>
            <a:blip r:embed="rId19">
              <a:extLst>
                <a:ext uri="{96DAC541-7B7A-43D3-8B79-37D633B846F1}">
                  <asvg:svgBlip xmlns:asvg="http://schemas.microsoft.com/office/drawing/2016/SVG/main" r:embed="rId20"/>
                </a:ext>
              </a:extLst>
            </a:blip>
            <a:stretch>
              <a:fillRect/>
            </a:stretch>
          </p:blipFill>
          <p:spPr>
            <a:xfrm>
              <a:off x="5100637" y="2514600"/>
              <a:ext cx="1990725" cy="1828800"/>
            </a:xfrm>
            <a:prstGeom prst="rect">
              <a:avLst/>
            </a:prstGeom>
          </p:spPr>
        </p:pic>
        <p:pic>
          <p:nvPicPr>
            <p:cNvPr id="35" name="Graphic 34"/>
            <p:cNvPicPr/>
            <p:nvPr/>
          </p:nvPicPr>
          <p:blipFill>
            <a:blip r:embed="rId21">
              <a:extLst>
                <a:ext uri="{96DAC541-7B7A-43D3-8B79-37D633B846F1}">
                  <asvg:svgBlip xmlns:asvg="http://schemas.microsoft.com/office/drawing/2016/SVG/main" r:embed="rId22"/>
                </a:ext>
              </a:extLst>
            </a:blip>
            <a:stretch>
              <a:fillRect/>
            </a:stretch>
          </p:blipFill>
          <p:spPr>
            <a:xfrm>
              <a:off x="5119687" y="2471737"/>
              <a:ext cx="1952625" cy="1914525"/>
            </a:xfrm>
            <a:prstGeom prst="rect">
              <a:avLst/>
            </a:prstGeom>
          </p:spPr>
        </p:pic>
      </p:grpSp>
      <p:grpSp>
        <p:nvGrpSpPr>
          <p:cNvPr id="36" name="Group 35"/>
          <p:cNvGrpSpPr/>
          <p:nvPr/>
        </p:nvGrpSpPr>
        <p:grpSpPr>
          <a:xfrm rot="20292915">
            <a:off x="4678514" y="55317"/>
            <a:ext cx="1359763" cy="1692303"/>
            <a:chOff x="5834062" y="3062286"/>
            <a:chExt cx="589306" cy="733425"/>
          </a:xfrm>
        </p:grpSpPr>
        <p:pic>
          <p:nvPicPr>
            <p:cNvPr id="37" name="Graphic 36"/>
            <p:cNvPicPr/>
            <p:nvPr/>
          </p:nvPicPr>
          <p:blipFill>
            <a:blip r:embed="rId23">
              <a:extLst>
                <a:ext uri="{96DAC541-7B7A-43D3-8B79-37D633B846F1}">
                  <asvg:svgBlip xmlns:asvg="http://schemas.microsoft.com/office/drawing/2016/SVG/main" r:embed="rId24"/>
                </a:ext>
              </a:extLst>
            </a:blip>
            <a:stretch>
              <a:fillRect/>
            </a:stretch>
          </p:blipFill>
          <p:spPr>
            <a:xfrm>
              <a:off x="5834062" y="3095625"/>
              <a:ext cx="523875" cy="666750"/>
            </a:xfrm>
            <a:prstGeom prst="rect">
              <a:avLst/>
            </a:prstGeom>
          </p:spPr>
        </p:pic>
        <p:pic>
          <p:nvPicPr>
            <p:cNvPr id="38" name="Graphic 37"/>
            <p:cNvPicPr/>
            <p:nvPr/>
          </p:nvPicPr>
          <p:blipFill>
            <a:blip r:embed="rId25">
              <a:extLst>
                <a:ext uri="{96DAC541-7B7A-43D3-8B79-37D633B846F1}">
                  <asvg:svgBlip xmlns:asvg="http://schemas.microsoft.com/office/drawing/2016/SVG/main" r:embed="rId26"/>
                </a:ext>
              </a:extLst>
            </a:blip>
            <a:stretch>
              <a:fillRect/>
            </a:stretch>
          </p:blipFill>
          <p:spPr>
            <a:xfrm>
              <a:off x="5842343" y="3062286"/>
              <a:ext cx="581025" cy="733425"/>
            </a:xfrm>
            <a:prstGeom prst="rect">
              <a:avLst/>
            </a:prstGeom>
          </p:spPr>
        </p:pic>
      </p:grpSp>
      <p:sp>
        <p:nvSpPr>
          <p:cNvPr id="44" name="TextBox 43"/>
          <p:cNvSpPr txBox="1"/>
          <p:nvPr/>
        </p:nvSpPr>
        <p:spPr>
          <a:xfrm>
            <a:off x="3414442" y="2303113"/>
            <a:ext cx="5419610" cy="245156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4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3. Viết đoạn văn có sử dụng từ đồng nghĩa </a:t>
            </a:r>
            <a:endParaRPr kumimoji="0" lang="en-US" sz="4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6"/>
          <p:cNvSpPr txBox="1"/>
          <p:nvPr/>
        </p:nvSpPr>
        <p:spPr>
          <a:xfrm>
            <a:off x="700654" y="656238"/>
            <a:ext cx="11047397" cy="1814830"/>
          </a:xfrm>
          <a:prstGeom prst="rect">
            <a:avLst/>
          </a:prstGeom>
          <a:noFill/>
        </p:spPr>
        <p:txBody>
          <a:bodyPr wrap="square">
            <a:spAutoFit/>
          </a:bodyPr>
          <a:lstStyle/>
          <a:p>
            <a:r>
              <a:rPr lang="en-US" sz="4000" b="1">
                <a:solidFill>
                  <a:srgbClr val="FF00FF"/>
                </a:solidFill>
                <a:latin typeface="Arial-Rounded-Bold"/>
              </a:rPr>
              <a:t>3</a:t>
            </a:r>
            <a:r>
              <a:rPr lang="en-US" sz="4000" b="1">
                <a:solidFill>
                  <a:srgbClr val="FF00FF"/>
                </a:solidFill>
                <a:latin typeface="Times New Roman" panose="02020603050405020304" charset="0"/>
                <a:cs typeface="Times New Roman" panose="02020603050405020304" charset="0"/>
              </a:rPr>
              <a:t>. </a:t>
            </a:r>
            <a:r>
              <a:rPr lang="en-US" sz="3600" b="1">
                <a:solidFill>
                  <a:srgbClr val="000000"/>
                </a:solidFill>
                <a:latin typeface="Times New Roman" panose="02020603050405020304" charset="0"/>
                <a:cs typeface="Times New Roman" panose="02020603050405020304" charset="0"/>
              </a:rPr>
              <a:t>Viết đoạn văn (từ 4 đến 5 câu) nói về một bạn học sinh có nhiều cố gắng trong học tập mà em biết, trong đó có sử dụng từ đồng nghĩa.</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pic>
        <p:nvPicPr>
          <p:cNvPr id="2" name="Hình ảnh 1" descr="Ảnh có chứa Phim hoạt hình, minh họa, hình vẽ, Hoạt hình&#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10000" b="92100" l="10000" r="90000">
                        <a14:foregroundMark x1="19600" y1="52351" x2="20700" y2="56350"/>
                        <a14:foregroundMark x1="14950" y1="35450" x2="18865" y2="49679"/>
                        <a14:foregroundMark x1="32838" y1="52550" x2="33200" y2="63100"/>
                        <a14:foregroundMark x1="32500" y1="42700" x2="32838" y2="52550"/>
                        <a14:foregroundMark x1="25900" y1="60600" x2="29000" y2="70100"/>
                        <a14:foregroundMark x1="29000" y1="70100" x2="32150" y2="74100"/>
                        <a14:foregroundMark x1="35700" y1="56050" x2="35700" y2="71900"/>
                        <a14:foregroundMark x1="70500" y1="41200" x2="71500" y2="59400"/>
                        <a14:foregroundMark x1="79400" y1="34250" x2="81450" y2="43900"/>
                        <a14:foregroundMark x1="63900" y1="32400" x2="65750" y2="40500"/>
                        <a14:foregroundMark x1="69450" y1="60400" x2="68100" y2="69850"/>
                        <a14:foregroundMark x1="85650" y1="52850" x2="71850" y2="62800"/>
                        <a14:foregroundMark x1="19900" y1="91000" x2="30800" y2="90800"/>
                        <a14:foregroundMark x1="64350" y1="91900" x2="73200" y2="92100"/>
                        <a14:foregroundMark x1="66650" y1="59000" x2="64650" y2="71800"/>
                        <a14:foregroundMark x1="73350" y1="66200" x2="72800" y2="70550"/>
                        <a14:foregroundMark x1="60800" y1="35900" x2="60800" y2="45000"/>
                        <a14:foregroundMark x1="54350" y1="50800" x2="59100" y2="55350"/>
                        <a14:backgroundMark x1="18000" y1="50350" x2="19100" y2="51100"/>
                        <a14:backgroundMark x1="19000" y1="51350" x2="19800" y2="52200"/>
                        <a14:backgroundMark x1="19100" y1="51800" x2="19900" y2="52650"/>
                        <a14:backgroundMark x1="32650" y1="52550" x2="32650" y2="52550"/>
                      </a14:backgroundRemoval>
                    </a14:imgEffect>
                  </a14:imgLayer>
                </a14:imgProps>
              </a:ext>
              <a:ext uri="{28A0092B-C50C-407E-A947-70E740481C1C}">
                <a14:useLocalDpi xmlns:a14="http://schemas.microsoft.com/office/drawing/2010/main" val="0"/>
              </a:ext>
            </a:extLst>
          </a:blip>
          <a:stretch>
            <a:fillRect/>
          </a:stretch>
        </p:blipFill>
        <p:spPr>
          <a:xfrm>
            <a:off x="3045915" y="856967"/>
            <a:ext cx="6100169" cy="610016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6"/>
          <p:cNvSpPr txBox="1"/>
          <p:nvPr/>
        </p:nvSpPr>
        <p:spPr>
          <a:xfrm>
            <a:off x="740410" y="610136"/>
            <a:ext cx="11047397" cy="2922905"/>
          </a:xfrm>
          <a:prstGeom prst="rect">
            <a:avLst/>
          </a:prstGeom>
          <a:noFill/>
        </p:spPr>
        <p:txBody>
          <a:bodyPr wrap="square">
            <a:spAutoFit/>
          </a:bodyPr>
          <a:lstStyle/>
          <a:p>
            <a:pPr lvl="0" algn="just"/>
            <a:r>
              <a:rPr lang="en-US" sz="4000" b="1">
                <a:solidFill>
                  <a:srgbClr val="FF00FF"/>
                </a:solidFill>
                <a:latin typeface="Times New Roman" panose="02020603050405020304" charset="0"/>
                <a:cs typeface="Times New Roman" panose="02020603050405020304" charset="0"/>
              </a:rPr>
              <a:t>GỢI Ý</a:t>
            </a:r>
            <a:endParaRPr lang="en-US" sz="4000" b="1">
              <a:solidFill>
                <a:srgbClr val="FF00FF"/>
              </a:solidFill>
              <a:latin typeface="Times New Roman" panose="02020603050405020304" charset="0"/>
              <a:cs typeface="Times New Roman" panose="02020603050405020304" charset="0"/>
            </a:endParaRPr>
          </a:p>
          <a:p>
            <a:pPr lvl="0" algn="just"/>
            <a:r>
              <a:rPr lang="vi-VN" sz="3600">
                <a:latin typeface="Times New Roman" panose="02020603050405020304" charset="0"/>
                <a:cs typeface="Times New Roman" panose="02020603050405020304" charset="0"/>
              </a:rPr>
              <a:t>+ Em sẽ nói về bạn nào?</a:t>
            </a:r>
            <a:endParaRPr lang="vi-VN" sz="3600">
              <a:latin typeface="Times New Roman" panose="02020603050405020304" charset="0"/>
              <a:cs typeface="Times New Roman" panose="02020603050405020304" charset="0"/>
            </a:endParaRPr>
          </a:p>
          <a:p>
            <a:pPr lvl="0" algn="just"/>
            <a:r>
              <a:rPr lang="vi-VN" sz="3600">
                <a:latin typeface="Times New Roman" panose="02020603050405020304" charset="0"/>
                <a:cs typeface="Times New Roman" panose="02020603050405020304" charset="0"/>
              </a:rPr>
              <a:t>+ Bạn ấy cố gắng trong học tập như thế nào?</a:t>
            </a:r>
            <a:endParaRPr lang="vi-VN" sz="3600">
              <a:latin typeface="Times New Roman" panose="02020603050405020304" charset="0"/>
              <a:cs typeface="Times New Roman" panose="02020603050405020304" charset="0"/>
            </a:endParaRPr>
          </a:p>
          <a:p>
            <a:pPr lvl="0" algn="just"/>
            <a:r>
              <a:rPr lang="vi-VN" sz="3600">
                <a:latin typeface="Times New Roman" panose="02020603050405020304" charset="0"/>
                <a:cs typeface="Times New Roman" panose="02020603050405020304" charset="0"/>
              </a:rPr>
              <a:t>+ Các từ đồng nghĩa sử dụng trong đoạn văn là từ nào?</a:t>
            </a:r>
            <a:endParaRPr lang="vi-VN" sz="3600">
              <a:latin typeface="Times New Roman" panose="0202060305040502030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en-US" sz="36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pic>
        <p:nvPicPr>
          <p:cNvPr id="2" name="Hình ảnh 1" descr="Ảnh có chứa Phim hoạt hình, minh họa, hình vẽ, Hoạt hình&#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10000" b="92100" l="10000" r="90000">
                        <a14:foregroundMark x1="19600" y1="52351" x2="20700" y2="56350"/>
                        <a14:foregroundMark x1="14950" y1="35450" x2="18865" y2="49679"/>
                        <a14:foregroundMark x1="32838" y1="52550" x2="33200" y2="63100"/>
                        <a14:foregroundMark x1="32500" y1="42700" x2="32838" y2="52550"/>
                        <a14:foregroundMark x1="25900" y1="60600" x2="29000" y2="70100"/>
                        <a14:foregroundMark x1="29000" y1="70100" x2="32150" y2="74100"/>
                        <a14:foregroundMark x1="35700" y1="56050" x2="35700" y2="71900"/>
                        <a14:foregroundMark x1="70500" y1="41200" x2="71500" y2="59400"/>
                        <a14:foregroundMark x1="79400" y1="34250" x2="81450" y2="43900"/>
                        <a14:foregroundMark x1="63900" y1="32400" x2="65750" y2="40500"/>
                        <a14:foregroundMark x1="69450" y1="60400" x2="68100" y2="69850"/>
                        <a14:foregroundMark x1="85650" y1="52850" x2="71850" y2="62800"/>
                        <a14:foregroundMark x1="19900" y1="91000" x2="30800" y2="90800"/>
                        <a14:foregroundMark x1="64350" y1="91900" x2="73200" y2="92100"/>
                        <a14:foregroundMark x1="66650" y1="59000" x2="64650" y2="71800"/>
                        <a14:foregroundMark x1="73350" y1="66200" x2="72800" y2="70550"/>
                        <a14:foregroundMark x1="60800" y1="35900" x2="60800" y2="45000"/>
                        <a14:foregroundMark x1="54350" y1="50800" x2="59100" y2="55350"/>
                        <a14:backgroundMark x1="18000" y1="50350" x2="19100" y2="51100"/>
                        <a14:backgroundMark x1="19000" y1="51350" x2="19800" y2="52200"/>
                        <a14:backgroundMark x1="19100" y1="51800" x2="19900" y2="52650"/>
                        <a14:backgroundMark x1="32650" y1="52550" x2="32650" y2="52550"/>
                      </a14:backgroundRemoval>
                    </a14:imgEffect>
                  </a14:imgLayer>
                </a14:imgProps>
              </a:ext>
              <a:ext uri="{28A0092B-C50C-407E-A947-70E740481C1C}">
                <a14:useLocalDpi xmlns:a14="http://schemas.microsoft.com/office/drawing/2010/main" val="0"/>
              </a:ext>
            </a:extLst>
          </a:blip>
          <a:stretch>
            <a:fillRect/>
          </a:stretch>
        </p:blipFill>
        <p:spPr>
          <a:xfrm>
            <a:off x="3876261" y="2085133"/>
            <a:ext cx="4772867" cy="47728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6"/>
          <p:cNvSpPr txBox="1"/>
          <p:nvPr/>
        </p:nvSpPr>
        <p:spPr>
          <a:xfrm>
            <a:off x="3808979" y="2005476"/>
            <a:ext cx="6169908" cy="2308324"/>
          </a:xfrm>
          <a:prstGeom prst="rect">
            <a:avLst/>
          </a:prstGeom>
          <a:noFill/>
        </p:spPr>
        <p:txBody>
          <a:bodyPr wrap="square">
            <a:spAutoFit/>
          </a:bodyPr>
          <a:lstStyle/>
          <a:p>
            <a:pPr lvl="0" algn="ctr" eaLnBrk="0" fontAlgn="base" hangingPunct="0">
              <a:spcBef>
                <a:spcPct val="0"/>
              </a:spcBef>
              <a:spcAft>
                <a:spcPct val="0"/>
              </a:spcAft>
            </a:pPr>
            <a:r>
              <a:rPr lang="en-US" altLang="en-US" sz="7200">
                <a:solidFill>
                  <a:prstClr val="black"/>
                </a:solidFill>
                <a:latin typeface="Calibri" panose="020F0502020204030204" pitchFamily="34" charset="0"/>
                <a:cs typeface="Calibri" panose="020F0502020204030204" pitchFamily="34" charset="0"/>
              </a:rPr>
              <a:t>Làm bài cá nhân vào VBT.</a:t>
            </a:r>
            <a:endParaRPr kumimoji="0" lang="en-US" alt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Hình ảnh 10" descr="Ảnh có chứa hình vẽ, minh họa, phim hoạt hình, tác phẩm nghệ thuật&#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07" y="1191829"/>
            <a:ext cx="4861980" cy="48619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6"/>
          <p:cNvSpPr txBox="1"/>
          <p:nvPr/>
        </p:nvSpPr>
        <p:spPr>
          <a:xfrm>
            <a:off x="572301" y="550501"/>
            <a:ext cx="11047397" cy="51390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00FF"/>
                </a:solidFill>
                <a:effectLst/>
                <a:uLnTx/>
                <a:uFillTx/>
                <a:latin typeface="Arial-Rounded-Bold"/>
                <a:ea typeface="+mn-ea"/>
                <a:cs typeface="+mn-cs"/>
              </a:rPr>
              <a:t>MẪU:</a:t>
            </a:r>
            <a:endParaRPr kumimoji="0" lang="en-US" sz="4000" b="1" i="0" u="none" strike="noStrike" kern="1200" cap="none" spc="0" normalizeH="0" baseline="0" noProof="0">
              <a:ln>
                <a:noFill/>
              </a:ln>
              <a:solidFill>
                <a:srgbClr val="FF00FF"/>
              </a:solidFill>
              <a:effectLst/>
              <a:uLnTx/>
              <a:uFillTx/>
              <a:latin typeface="Arial-Rounded-Bold"/>
              <a:ea typeface="+mn-ea"/>
              <a:cs typeface="+mn-cs"/>
            </a:endParaRPr>
          </a:p>
          <a:p>
            <a:pPr lvl="0" algn="just"/>
            <a:r>
              <a:rPr lang="vi-VN" sz="3600">
                <a:solidFill>
                  <a:prstClr val="black"/>
                </a:solidFill>
                <a:latin typeface="ArialMT"/>
              </a:rPr>
              <a:t> </a:t>
            </a:r>
            <a:r>
              <a:rPr lang="vi-VN" sz="3600">
                <a:solidFill>
                  <a:prstClr val="black"/>
                </a:solidFill>
                <a:latin typeface="Times New Roman" panose="02020603050405020304" charset="0"/>
                <a:cs typeface="Times New Roman" panose="02020603050405020304" charset="0"/>
              </a:rPr>
              <a:t>Là một học sinh giỏi, </a:t>
            </a:r>
            <a:r>
              <a:rPr lang="vi-VN" sz="3600">
                <a:solidFill>
                  <a:srgbClr val="FF0000"/>
                </a:solidFill>
                <a:latin typeface="Times New Roman" panose="02020603050405020304" charset="0"/>
                <a:cs typeface="Times New Roman" panose="02020603050405020304" charset="0"/>
              </a:rPr>
              <a:t>ham học</a:t>
            </a:r>
            <a:r>
              <a:rPr lang="vi-VN" sz="3600">
                <a:solidFill>
                  <a:prstClr val="black"/>
                </a:solidFill>
                <a:latin typeface="Times New Roman" panose="02020603050405020304" charset="0"/>
                <a:cs typeface="Times New Roman" panose="02020603050405020304" charset="0"/>
              </a:rPr>
              <a:t> lại rất </a:t>
            </a:r>
            <a:r>
              <a:rPr lang="vi-VN" sz="3600">
                <a:solidFill>
                  <a:srgbClr val="FF0000"/>
                </a:solidFill>
                <a:latin typeface="Times New Roman" panose="02020603050405020304" charset="0"/>
                <a:cs typeface="Times New Roman" panose="02020603050405020304" charset="0"/>
              </a:rPr>
              <a:t>chăm chỉ</a:t>
            </a:r>
            <a:r>
              <a:rPr lang="vi-VN" sz="3600">
                <a:solidFill>
                  <a:prstClr val="black"/>
                </a:solidFill>
                <a:latin typeface="Times New Roman" panose="02020603050405020304" charset="0"/>
                <a:cs typeface="Times New Roman" panose="02020603050405020304" charset="0"/>
              </a:rPr>
              <a:t> và có tinh thần vượt khó nên Phước Anh rất được thầy cô và bạn bè trong trường quý mến. Ở nhà Phước Anh cũng hết mực hiếu thảo, </a:t>
            </a:r>
            <a:r>
              <a:rPr lang="vi-VN" sz="3600">
                <a:solidFill>
                  <a:srgbClr val="FF0000"/>
                </a:solidFill>
                <a:latin typeface="Times New Roman" panose="02020603050405020304" charset="0"/>
                <a:cs typeface="Times New Roman" panose="02020603050405020304" charset="0"/>
              </a:rPr>
              <a:t>siêng năng </a:t>
            </a:r>
            <a:r>
              <a:rPr lang="vi-VN" sz="3600">
                <a:solidFill>
                  <a:prstClr val="black"/>
                </a:solidFill>
                <a:latin typeface="Times New Roman" panose="02020603050405020304" charset="0"/>
                <a:cs typeface="Times New Roman" panose="02020603050405020304" charset="0"/>
              </a:rPr>
              <a:t>khi thay mẹ chăm sóc bà ngoại, đảm đang tháo vát trong việc nhà. Tinh thần hiếu học và ý chí nghị lực vươn lên của Phước Anh thật đáng khâm phục. Với tất cả bản lĩnh mà mình có, tôi tin rằng nhất định Phước Anh sẽ có một tương lai tươi sáng</a:t>
            </a:r>
            <a:r>
              <a:rPr lang="en-US" sz="3600">
                <a:solidFill>
                  <a:prstClr val="black"/>
                </a:solidFill>
                <a:latin typeface="Times New Roman" panose="02020603050405020304" charset="0"/>
                <a:cs typeface="Times New Roman" panose="02020603050405020304" charset="0"/>
              </a:rPr>
              <a:t>.</a:t>
            </a:r>
            <a:endParaRPr kumimoji="0" lang="en-US" altLang="en-US" sz="36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ức vẽ, hình vẽ, thực vật, minh họa&#10;&#10;Mô tả được tạo tự độ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5" name="Group 4"/>
          <p:cNvGrpSpPr/>
          <p:nvPr/>
        </p:nvGrpSpPr>
        <p:grpSpPr>
          <a:xfrm>
            <a:off x="144914" y="1243677"/>
            <a:ext cx="11902172" cy="1265668"/>
            <a:chOff x="4149463" y="8204394"/>
            <a:chExt cx="7279799" cy="1265668"/>
          </a:xfrm>
        </p:grpSpPr>
        <p:sp>
          <p:nvSpPr>
            <p:cNvPr id="7" name="TextBox 6"/>
            <p:cNvSpPr txBox="1"/>
            <p:nvPr/>
          </p:nvSpPr>
          <p:spPr>
            <a:xfrm>
              <a:off x="4149463" y="8204395"/>
              <a:ext cx="7193902" cy="126566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sz="7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TẠM BIỆT VÀ HẸN GẶP LẠI</a:t>
              </a:r>
              <a:endParaRPr kumimoji="0" lang="en-US" sz="7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10" name="TextBox 9"/>
            <p:cNvSpPr txBox="1"/>
            <p:nvPr/>
          </p:nvSpPr>
          <p:spPr>
            <a:xfrm>
              <a:off x="4235360" y="8204394"/>
              <a:ext cx="7193902" cy="126566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sz="7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a:t>
              </a:r>
              <a:r>
                <a:rPr kumimoji="0" lang="en-US" sz="7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Ạ</a:t>
              </a:r>
              <a:r>
                <a:rPr kumimoji="0" lang="en-US" sz="7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M</a:t>
              </a:r>
              <a:r>
                <a:rPr kumimoji="0" lang="en-US" sz="7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7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B</a:t>
              </a:r>
              <a:r>
                <a:rPr kumimoji="0" lang="en-US" sz="7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I</a:t>
              </a:r>
              <a:r>
                <a:rPr kumimoji="0" lang="en-US" sz="7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Ệ</a:t>
              </a:r>
              <a:r>
                <a:rPr kumimoji="0" lang="en-US" sz="7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 </a:t>
              </a:r>
              <a:r>
                <a:rPr kumimoji="0" lang="en-US" sz="7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a:t>
              </a:r>
              <a:r>
                <a:rPr kumimoji="0" lang="en-US" sz="7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À</a:t>
              </a:r>
              <a:r>
                <a:rPr kumimoji="0" lang="en-US" sz="7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7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H</a:t>
              </a:r>
              <a:r>
                <a:rPr kumimoji="0" lang="en-US" sz="7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Ẹ</a:t>
              </a:r>
              <a:r>
                <a:rPr kumimoji="0" lang="en-US" sz="7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 </a:t>
              </a:r>
              <a:r>
                <a:rPr kumimoji="0" lang="en-US" sz="7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G</a:t>
              </a:r>
              <a:r>
                <a:rPr kumimoji="0" lang="en-US" sz="7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Ặ</a:t>
              </a:r>
              <a:r>
                <a:rPr kumimoji="0" lang="en-US" sz="7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P</a:t>
              </a:r>
              <a:r>
                <a:rPr kumimoji="0" lang="en-US" sz="7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7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a:t>
              </a:r>
              <a:r>
                <a:rPr kumimoji="0" lang="en-US" sz="7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Ạ</a:t>
              </a:r>
              <a:r>
                <a:rPr kumimoji="0" lang="en-US" sz="7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I </a:t>
              </a:r>
              <a:endParaRPr kumimoji="0" lang="en-US" sz="7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Đ 5">
            <a:hlinkClick r:id="" action="ppaction://media"/>
          </p:cNvPr>
          <p:cNvPicPr>
            <a:picLocks noChangeAspect="1"/>
          </p:cNvPicPr>
          <p:nvPr>
            <a:videoFile r:link="rId1"/>
            <p:extLst>
              <p:ext uri="{DAA4B4D4-6D71-4841-9C94-3DE7FCFB9230}">
                <p14:media xmlns:p14="http://schemas.microsoft.com/office/powerpoint/2010/main" r:embed="rId2">
                  <p14:trim st="4110,000000"/>
                </p14:media>
              </p:ext>
            </p:extLst>
          </p:nvPr>
        </p:nvPicPr>
        <p:blipFill>
          <a:blip r:embed="rId3"/>
          <a:stretch>
            <a:fillRect/>
          </a:stretch>
        </p:blipFill>
        <p:spPr>
          <a:xfrm>
            <a:off x="0" y="-1828800"/>
            <a:ext cx="12191999" cy="90632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p:cNvPicPr/>
          <p:nvPr/>
        </p:nvPicPr>
        <p:blipFill>
          <a:blip r:embed="rId1">
            <a:extLst>
              <a:ext uri="{96DAC541-7B7A-43D3-8B79-37D633B846F1}">
                <asvg:svgBlip xmlns:asvg="http://schemas.microsoft.com/office/drawing/2016/SVG/main" r:embed="rId2"/>
              </a:ext>
            </a:extLst>
          </a:blip>
          <a:stretch>
            <a:fillRect/>
          </a:stretch>
        </p:blipFill>
        <p:spPr>
          <a:xfrm>
            <a:off x="3172850" y="999209"/>
            <a:ext cx="5846299" cy="4859582"/>
          </a:xfrm>
          <a:prstGeom prst="rect">
            <a:avLst/>
          </a:prstGeom>
        </p:spPr>
      </p:pic>
      <p:pic>
        <p:nvPicPr>
          <p:cNvPr id="9" name="Graphic 8"/>
          <p:cNvPicPr/>
          <p:nvPr/>
        </p:nvPicPr>
        <p:blipFill rotWithShape="1">
          <a:blip r:embed="rId3">
            <a:extLst>
              <a:ext uri="{96DAC541-7B7A-43D3-8B79-37D633B846F1}">
                <asvg:svgBlip xmlns:asvg="http://schemas.microsoft.com/office/drawing/2016/SVG/main" r:embed="rId4"/>
              </a:ext>
            </a:extLst>
          </a:blip>
          <a:srcRect r="79125"/>
          <a:stretch>
            <a:fillRect/>
          </a:stretch>
        </p:blipFill>
        <p:spPr>
          <a:xfrm>
            <a:off x="10331" y="0"/>
            <a:ext cx="1431607" cy="6858000"/>
          </a:xfrm>
          <a:prstGeom prst="rect">
            <a:avLst/>
          </a:prstGeom>
        </p:spPr>
      </p:pic>
      <p:pic>
        <p:nvPicPr>
          <p:cNvPr id="10" name="Graphic 9"/>
          <p:cNvPicPr/>
          <p:nvPr/>
        </p:nvPicPr>
        <p:blipFill rotWithShape="1">
          <a:blip r:embed="rId3">
            <a:extLst>
              <a:ext uri="{96DAC541-7B7A-43D3-8B79-37D633B846F1}">
                <asvg:svgBlip xmlns:asvg="http://schemas.microsoft.com/office/drawing/2016/SVG/main" r:embed="rId4"/>
              </a:ext>
            </a:extLst>
          </a:blip>
          <a:srcRect l="80953" r="-98"/>
          <a:stretch>
            <a:fillRect/>
          </a:stretch>
        </p:blipFill>
        <p:spPr>
          <a:xfrm>
            <a:off x="10887327" y="0"/>
            <a:ext cx="1312985" cy="6858000"/>
          </a:xfrm>
          <a:prstGeom prst="rect">
            <a:avLst/>
          </a:prstGeom>
        </p:spPr>
      </p:pic>
      <p:pic>
        <p:nvPicPr>
          <p:cNvPr id="11" name="Graphic 10"/>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a:off x="937845" y="5476897"/>
            <a:ext cx="6201509" cy="1381103"/>
          </a:xfrm>
          <a:prstGeom prst="rect">
            <a:avLst/>
          </a:prstGeom>
        </p:spPr>
      </p:pic>
      <p:pic>
        <p:nvPicPr>
          <p:cNvPr id="12" name="Graphic 11"/>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a:off x="7139353" y="5476897"/>
            <a:ext cx="3502524" cy="1381103"/>
          </a:xfrm>
          <a:prstGeom prst="rect">
            <a:avLst/>
          </a:prstGeom>
        </p:spPr>
      </p:pic>
      <p:pic>
        <p:nvPicPr>
          <p:cNvPr id="13" name="Graphic 12"/>
          <p:cNvPicPr/>
          <p:nvPr/>
        </p:nvPicPr>
        <p:blipFill rotWithShape="1">
          <a:blip r:embed="rId3">
            <a:extLst>
              <a:ext uri="{96DAC541-7B7A-43D3-8B79-37D633B846F1}">
                <asvg:svgBlip xmlns:asvg="http://schemas.microsoft.com/office/drawing/2016/SVG/main" r:embed="rId4"/>
              </a:ext>
            </a:extLst>
          </a:blip>
          <a:srcRect l="1002" t="79861" r="8571"/>
          <a:stretch>
            <a:fillRect/>
          </a:stretch>
        </p:blipFill>
        <p:spPr>
          <a:xfrm flipV="1">
            <a:off x="1066379" y="-1370"/>
            <a:ext cx="6201509" cy="1381103"/>
          </a:xfrm>
          <a:prstGeom prst="rect">
            <a:avLst/>
          </a:prstGeom>
        </p:spPr>
      </p:pic>
      <p:pic>
        <p:nvPicPr>
          <p:cNvPr id="14" name="Graphic 13"/>
          <p:cNvPicPr/>
          <p:nvPr/>
        </p:nvPicPr>
        <p:blipFill rotWithShape="1">
          <a:blip r:embed="rId3">
            <a:extLst>
              <a:ext uri="{96DAC541-7B7A-43D3-8B79-37D633B846F1}">
                <asvg:svgBlip xmlns:asvg="http://schemas.microsoft.com/office/drawing/2016/SVG/main" r:embed="rId4"/>
              </a:ext>
            </a:extLst>
          </a:blip>
          <a:srcRect l="1002" t="79861" r="47926"/>
          <a:stretch>
            <a:fillRect/>
          </a:stretch>
        </p:blipFill>
        <p:spPr>
          <a:xfrm flipH="1" flipV="1">
            <a:off x="7267887" y="-1370"/>
            <a:ext cx="3502524" cy="1381103"/>
          </a:xfrm>
          <a:prstGeom prst="rect">
            <a:avLst/>
          </a:prstGeom>
        </p:spPr>
      </p:pic>
      <p:grpSp>
        <p:nvGrpSpPr>
          <p:cNvPr id="15" name="Group 14"/>
          <p:cNvGrpSpPr/>
          <p:nvPr/>
        </p:nvGrpSpPr>
        <p:grpSpPr>
          <a:xfrm rot="405034">
            <a:off x="949616" y="3375584"/>
            <a:ext cx="3078388" cy="2780042"/>
            <a:chOff x="5003748" y="2403962"/>
            <a:chExt cx="2162175" cy="1952625"/>
          </a:xfrm>
        </p:grpSpPr>
        <p:sp>
          <p:nvSpPr>
            <p:cNvPr id="16" name="Graphic 29"/>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p:cNvPicPr/>
            <p:nvPr/>
          </p:nvPicPr>
          <p:blipFill>
            <a:blip r:embed="rId5">
              <a:extLst>
                <a:ext uri="{96DAC541-7B7A-43D3-8B79-37D633B846F1}">
                  <asvg:svgBlip xmlns:asvg="http://schemas.microsoft.com/office/drawing/2016/SVG/main" r:embed="rId6"/>
                </a:ext>
              </a:extLst>
            </a:blip>
            <a:stretch>
              <a:fillRect/>
            </a:stretch>
          </p:blipFill>
          <p:spPr>
            <a:xfrm>
              <a:off x="5003748" y="2403962"/>
              <a:ext cx="2162175" cy="1952625"/>
            </a:xfrm>
            <a:prstGeom prst="rect">
              <a:avLst/>
            </a:prstGeom>
          </p:spPr>
        </p:pic>
      </p:grpSp>
      <p:grpSp>
        <p:nvGrpSpPr>
          <p:cNvPr id="18" name="Group 17"/>
          <p:cNvGrpSpPr/>
          <p:nvPr/>
        </p:nvGrpSpPr>
        <p:grpSpPr>
          <a:xfrm rot="16848337">
            <a:off x="604614" y="2499764"/>
            <a:ext cx="2082849" cy="1320029"/>
            <a:chOff x="5636628" y="3140120"/>
            <a:chExt cx="901759" cy="571500"/>
          </a:xfrm>
        </p:grpSpPr>
        <p:sp>
          <p:nvSpPr>
            <p:cNvPr id="19" name="Graphic 36"/>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p:cNvPicPr/>
            <p:nvPr/>
          </p:nvPicPr>
          <p:blipFill>
            <a:blip r:embed="rId7">
              <a:extLst>
                <a:ext uri="{96DAC541-7B7A-43D3-8B79-37D633B846F1}">
                  <asvg:svgBlip xmlns:asvg="http://schemas.microsoft.com/office/drawing/2016/SVG/main" r:embed="rId8"/>
                </a:ext>
              </a:extLst>
            </a:blip>
            <a:stretch>
              <a:fillRect/>
            </a:stretch>
          </p:blipFill>
          <p:spPr>
            <a:xfrm>
              <a:off x="5636628" y="3140120"/>
              <a:ext cx="885825" cy="571500"/>
            </a:xfrm>
            <a:prstGeom prst="rect">
              <a:avLst/>
            </a:prstGeom>
          </p:spPr>
        </p:pic>
      </p:grpSp>
      <p:grpSp>
        <p:nvGrpSpPr>
          <p:cNvPr id="21" name="Group 20"/>
          <p:cNvGrpSpPr/>
          <p:nvPr/>
        </p:nvGrpSpPr>
        <p:grpSpPr>
          <a:xfrm>
            <a:off x="9672800" y="2462042"/>
            <a:ext cx="1574603" cy="1381103"/>
            <a:chOff x="5720147" y="2997178"/>
            <a:chExt cx="882811" cy="774324"/>
          </a:xfrm>
        </p:grpSpPr>
        <p:sp>
          <p:nvSpPr>
            <p:cNvPr id="22" name="Graphic 40"/>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p:cNvPicPr/>
            <p:nvPr/>
          </p:nvPicPr>
          <p:blipFill>
            <a:blip r:embed="rId9">
              <a:extLst>
                <a:ext uri="{96DAC541-7B7A-43D3-8B79-37D633B846F1}">
                  <asvg:svgBlip xmlns:asvg="http://schemas.microsoft.com/office/drawing/2016/SVG/main" r:embed="rId10"/>
                </a:ext>
              </a:extLst>
            </a:blip>
            <a:stretch>
              <a:fillRect/>
            </a:stretch>
          </p:blipFill>
          <p:spPr>
            <a:xfrm>
              <a:off x="5726658" y="2997178"/>
              <a:ext cx="876300" cy="723900"/>
            </a:xfrm>
            <a:prstGeom prst="rect">
              <a:avLst/>
            </a:prstGeom>
          </p:spPr>
        </p:pic>
      </p:grpSp>
      <p:grpSp>
        <p:nvGrpSpPr>
          <p:cNvPr id="24" name="Group 23"/>
          <p:cNvGrpSpPr/>
          <p:nvPr/>
        </p:nvGrpSpPr>
        <p:grpSpPr>
          <a:xfrm rot="21137960">
            <a:off x="889693" y="326274"/>
            <a:ext cx="3628500" cy="2685431"/>
            <a:chOff x="4879880" y="2466322"/>
            <a:chExt cx="2389530" cy="1768477"/>
          </a:xfrm>
        </p:grpSpPr>
        <p:sp>
          <p:nvSpPr>
            <p:cNvPr id="25" name="Graphic 46"/>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p:cNvPicPr/>
            <p:nvPr/>
          </p:nvPicPr>
          <p:blipFill>
            <a:blip r:embed="rId11">
              <a:extLst>
                <a:ext uri="{96DAC541-7B7A-43D3-8B79-37D633B846F1}">
                  <asvg:svgBlip xmlns:asvg="http://schemas.microsoft.com/office/drawing/2016/SVG/main" r:embed="rId12"/>
                </a:ext>
              </a:extLst>
            </a:blip>
            <a:stretch>
              <a:fillRect/>
            </a:stretch>
          </p:blipFill>
          <p:spPr>
            <a:xfrm>
              <a:off x="4879880" y="2466322"/>
              <a:ext cx="2381250" cy="1695450"/>
            </a:xfrm>
            <a:prstGeom prst="rect">
              <a:avLst/>
            </a:prstGeom>
          </p:spPr>
        </p:pic>
      </p:grpSp>
      <p:grpSp>
        <p:nvGrpSpPr>
          <p:cNvPr id="27" name="Group 26"/>
          <p:cNvGrpSpPr/>
          <p:nvPr/>
        </p:nvGrpSpPr>
        <p:grpSpPr>
          <a:xfrm>
            <a:off x="4547244" y="5184163"/>
            <a:ext cx="1390351" cy="1587178"/>
            <a:chOff x="5753098" y="2910995"/>
            <a:chExt cx="752475" cy="859000"/>
          </a:xfrm>
        </p:grpSpPr>
        <p:sp>
          <p:nvSpPr>
            <p:cNvPr id="28" name="Graphic 52"/>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p:cNvPicPr/>
            <p:nvPr/>
          </p:nvPicPr>
          <p:blipFill>
            <a:blip r:embed="rId13">
              <a:extLst>
                <a:ext uri="{96DAC541-7B7A-43D3-8B79-37D633B846F1}">
                  <asvg:svgBlip xmlns:asvg="http://schemas.microsoft.com/office/drawing/2016/SVG/main" r:embed="rId14"/>
                </a:ext>
              </a:extLst>
            </a:blip>
            <a:stretch>
              <a:fillRect/>
            </a:stretch>
          </p:blipFill>
          <p:spPr>
            <a:xfrm>
              <a:off x="5753098" y="2910995"/>
              <a:ext cx="752475" cy="752475"/>
            </a:xfrm>
            <a:prstGeom prst="rect">
              <a:avLst/>
            </a:prstGeom>
          </p:spPr>
        </p:pic>
      </p:grpSp>
      <p:grpSp>
        <p:nvGrpSpPr>
          <p:cNvPr id="30" name="Group 29"/>
          <p:cNvGrpSpPr/>
          <p:nvPr/>
        </p:nvGrpSpPr>
        <p:grpSpPr>
          <a:xfrm rot="20876770">
            <a:off x="8253904" y="3375190"/>
            <a:ext cx="3140803" cy="3571270"/>
            <a:chOff x="5039321" y="2227037"/>
            <a:chExt cx="2032991" cy="2311625"/>
          </a:xfrm>
        </p:grpSpPr>
        <p:pic>
          <p:nvPicPr>
            <p:cNvPr id="31" name="Graphic 30"/>
            <p:cNvPicPr/>
            <p:nvPr/>
          </p:nvPicPr>
          <p:blipFill>
            <a:blip r:embed="rId15">
              <a:extLst>
                <a:ext uri="{96DAC541-7B7A-43D3-8B79-37D633B846F1}">
                  <asvg:svgBlip xmlns:asvg="http://schemas.microsoft.com/office/drawing/2016/SVG/main" r:embed="rId16"/>
                </a:ext>
              </a:extLst>
            </a:blip>
            <a:stretch>
              <a:fillRect/>
            </a:stretch>
          </p:blipFill>
          <p:spPr>
            <a:xfrm>
              <a:off x="5119687" y="2319337"/>
              <a:ext cx="1952625" cy="2219325"/>
            </a:xfrm>
            <a:prstGeom prst="rect">
              <a:avLst/>
            </a:prstGeom>
          </p:spPr>
        </p:pic>
        <p:pic>
          <p:nvPicPr>
            <p:cNvPr id="32" name="Graphic 31"/>
            <p:cNvPicPr/>
            <p:nvPr/>
          </p:nvPicPr>
          <p:blipFill>
            <a:blip r:embed="rId17">
              <a:extLst>
                <a:ext uri="{96DAC541-7B7A-43D3-8B79-37D633B846F1}">
                  <asvg:svgBlip xmlns:asvg="http://schemas.microsoft.com/office/drawing/2016/SVG/main" r:embed="rId18"/>
                </a:ext>
              </a:extLst>
            </a:blip>
            <a:stretch>
              <a:fillRect/>
            </a:stretch>
          </p:blipFill>
          <p:spPr>
            <a:xfrm>
              <a:off x="5039321" y="2227037"/>
              <a:ext cx="2019300" cy="2295525"/>
            </a:xfrm>
            <a:prstGeom prst="rect">
              <a:avLst/>
            </a:prstGeom>
          </p:spPr>
        </p:pic>
      </p:grpSp>
      <p:grpSp>
        <p:nvGrpSpPr>
          <p:cNvPr id="33" name="Group 32"/>
          <p:cNvGrpSpPr/>
          <p:nvPr/>
        </p:nvGrpSpPr>
        <p:grpSpPr>
          <a:xfrm rot="1350781">
            <a:off x="7904833" y="151283"/>
            <a:ext cx="3246925" cy="3122641"/>
            <a:chOff x="5100637" y="2471737"/>
            <a:chExt cx="1990725" cy="1914525"/>
          </a:xfrm>
        </p:grpSpPr>
        <p:pic>
          <p:nvPicPr>
            <p:cNvPr id="34" name="Graphic 33"/>
            <p:cNvPicPr/>
            <p:nvPr/>
          </p:nvPicPr>
          <p:blipFill>
            <a:blip r:embed="rId19">
              <a:extLst>
                <a:ext uri="{96DAC541-7B7A-43D3-8B79-37D633B846F1}">
                  <asvg:svgBlip xmlns:asvg="http://schemas.microsoft.com/office/drawing/2016/SVG/main" r:embed="rId20"/>
                </a:ext>
              </a:extLst>
            </a:blip>
            <a:stretch>
              <a:fillRect/>
            </a:stretch>
          </p:blipFill>
          <p:spPr>
            <a:xfrm>
              <a:off x="5100637" y="2514600"/>
              <a:ext cx="1990725" cy="1828800"/>
            </a:xfrm>
            <a:prstGeom prst="rect">
              <a:avLst/>
            </a:prstGeom>
          </p:spPr>
        </p:pic>
        <p:pic>
          <p:nvPicPr>
            <p:cNvPr id="35" name="Graphic 34"/>
            <p:cNvPicPr/>
            <p:nvPr/>
          </p:nvPicPr>
          <p:blipFill>
            <a:blip r:embed="rId21">
              <a:extLst>
                <a:ext uri="{96DAC541-7B7A-43D3-8B79-37D633B846F1}">
                  <asvg:svgBlip xmlns:asvg="http://schemas.microsoft.com/office/drawing/2016/SVG/main" r:embed="rId22"/>
                </a:ext>
              </a:extLst>
            </a:blip>
            <a:stretch>
              <a:fillRect/>
            </a:stretch>
          </p:blipFill>
          <p:spPr>
            <a:xfrm>
              <a:off x="5119687" y="2471737"/>
              <a:ext cx="1952625" cy="1914525"/>
            </a:xfrm>
            <a:prstGeom prst="rect">
              <a:avLst/>
            </a:prstGeom>
          </p:spPr>
        </p:pic>
      </p:grpSp>
      <p:grpSp>
        <p:nvGrpSpPr>
          <p:cNvPr id="36" name="Group 35"/>
          <p:cNvGrpSpPr/>
          <p:nvPr/>
        </p:nvGrpSpPr>
        <p:grpSpPr>
          <a:xfrm rot="20292915">
            <a:off x="4678514" y="55317"/>
            <a:ext cx="1359763" cy="1692303"/>
            <a:chOff x="5834062" y="3062286"/>
            <a:chExt cx="589306" cy="733425"/>
          </a:xfrm>
        </p:grpSpPr>
        <p:pic>
          <p:nvPicPr>
            <p:cNvPr id="37" name="Graphic 36"/>
            <p:cNvPicPr/>
            <p:nvPr/>
          </p:nvPicPr>
          <p:blipFill>
            <a:blip r:embed="rId23">
              <a:extLst>
                <a:ext uri="{96DAC541-7B7A-43D3-8B79-37D633B846F1}">
                  <asvg:svgBlip xmlns:asvg="http://schemas.microsoft.com/office/drawing/2016/SVG/main" r:embed="rId24"/>
                </a:ext>
              </a:extLst>
            </a:blip>
            <a:stretch>
              <a:fillRect/>
            </a:stretch>
          </p:blipFill>
          <p:spPr>
            <a:xfrm>
              <a:off x="5834062" y="3095625"/>
              <a:ext cx="523875" cy="666750"/>
            </a:xfrm>
            <a:prstGeom prst="rect">
              <a:avLst/>
            </a:prstGeom>
          </p:spPr>
        </p:pic>
        <p:pic>
          <p:nvPicPr>
            <p:cNvPr id="38" name="Graphic 37"/>
            <p:cNvPicPr/>
            <p:nvPr/>
          </p:nvPicPr>
          <p:blipFill>
            <a:blip r:embed="rId25">
              <a:extLst>
                <a:ext uri="{96DAC541-7B7A-43D3-8B79-37D633B846F1}">
                  <asvg:svgBlip xmlns:asvg="http://schemas.microsoft.com/office/drawing/2016/SVG/main" r:embed="rId26"/>
                </a:ext>
              </a:extLst>
            </a:blip>
            <a:stretch>
              <a:fillRect/>
            </a:stretch>
          </p:blipFill>
          <p:spPr>
            <a:xfrm>
              <a:off x="5842343" y="3062286"/>
              <a:ext cx="581025" cy="733425"/>
            </a:xfrm>
            <a:prstGeom prst="rect">
              <a:avLst/>
            </a:prstGeom>
          </p:spPr>
        </p:pic>
      </p:grpSp>
      <p:sp>
        <p:nvSpPr>
          <p:cNvPr id="44" name="TextBox 43"/>
          <p:cNvSpPr txBox="1"/>
          <p:nvPr/>
        </p:nvSpPr>
        <p:spPr>
          <a:xfrm>
            <a:off x="3414442" y="2303113"/>
            <a:ext cx="5419610" cy="245156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400" b="1" i="0" u="none" strike="noStrike" kern="1200" cap="none" spc="0" normalizeH="0" baseline="0" noProof="0">
                <a:ln w="9525">
                  <a:solidFill>
                    <a:prstClr val="white"/>
                  </a:solidFill>
                  <a:prstDash val="solid"/>
                </a:ln>
                <a:solidFill>
                  <a:schemeClr val="bg1"/>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1</a:t>
            </a:r>
            <a:r>
              <a:rPr kumimoji="0" lang="vi-VN" sz="4400" b="1" i="0" u="none" strike="noStrike" kern="1200" cap="none" spc="0" normalizeH="0" baseline="0" noProof="0">
                <a:ln w="9525">
                  <a:solidFill>
                    <a:prstClr val="white"/>
                  </a:solidFill>
                  <a:prstDash val="solid"/>
                </a:ln>
                <a:solidFill>
                  <a:schemeClr val="bg1"/>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 Phân b</a:t>
            </a:r>
            <a:r>
              <a:rPr kumimoji="0" lang="en-US" sz="4400" b="1" i="0" u="none" strike="noStrike" kern="1200" cap="none" spc="0" normalizeH="0" baseline="0" noProof="0">
                <a:ln w="9525">
                  <a:solidFill>
                    <a:prstClr val="white"/>
                  </a:solidFill>
                  <a:prstDash val="solid"/>
                </a:ln>
                <a:solidFill>
                  <a:schemeClr val="bg1"/>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iệt</a:t>
            </a:r>
            <a:r>
              <a:rPr kumimoji="0" lang="vi-VN" sz="4400" b="1" i="0" u="none" strike="noStrike" kern="1200" cap="none" spc="0" normalizeH="0" baseline="0" noProof="0">
                <a:ln w="9525">
                  <a:solidFill>
                    <a:prstClr val="white"/>
                  </a:solidFill>
                  <a:prstDash val="solid"/>
                </a:ln>
                <a:solidFill>
                  <a:schemeClr val="bg1"/>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 nghĩa gốc và nghĩa chuyển của từ </a:t>
            </a:r>
            <a:endParaRPr kumimoji="0" lang="en-US" sz="4400" b="1" i="0" u="none" strike="noStrike" kern="1200" cap="none" spc="0" normalizeH="0" baseline="0" noProof="0" dirty="0">
              <a:ln w="9525">
                <a:solidFill>
                  <a:prstClr val="white"/>
                </a:solidFill>
                <a:prstDash val="solid"/>
              </a:ln>
              <a:solidFill>
                <a:schemeClr val="bg1"/>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3674745" y="168275"/>
            <a:ext cx="15622270" cy="6357620"/>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p:cNvSpPr/>
          <p:nvPr/>
        </p:nvSpPr>
        <p:spPr>
          <a:xfrm>
            <a:off x="1101225" y="535094"/>
            <a:ext cx="9989548" cy="783772"/>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p:cNvSpPr txBox="1"/>
          <p:nvPr/>
        </p:nvSpPr>
        <p:spPr>
          <a:xfrm>
            <a:off x="1425495" y="616176"/>
            <a:ext cx="9989548" cy="584775"/>
          </a:xfrm>
          <a:prstGeom prst="rect">
            <a:avLst/>
          </a:prstGeom>
          <a:noFill/>
        </p:spPr>
        <p:txBody>
          <a:bodyPr wrap="square">
            <a:spAutoFit/>
          </a:bodyPr>
          <a:lstStyle/>
          <a:p>
            <a:pPr lvl="0" eaLnBrk="0" fontAlgn="base" hangingPunct="0">
              <a:spcBef>
                <a:spcPct val="0"/>
              </a:spcBef>
              <a:spcAft>
                <a:spcPct val="0"/>
              </a:spcAft>
            </a:pPr>
            <a:r>
              <a:rPr lang="en-US" altLang="en-US" sz="3200" b="1">
                <a:solidFill>
                  <a:srgbClr val="FF0C56"/>
                </a:solidFill>
                <a:latin typeface="Calibri" panose="020F0502020204030204" pitchFamily="34" charset="0"/>
                <a:cs typeface="Calibri" panose="020F0502020204030204" pitchFamily="34" charset="0"/>
              </a:rPr>
              <a:t>1. Đọc các nghĩa của từ “ấm” và thực hiện yêu cầu:</a:t>
            </a:r>
            <a:endParaRPr kumimoji="0" lang="en-US" altLang="en-US" sz="3200" b="0" i="0" u="none" strike="noStrike" cap="none" normalizeH="0" baseline="0" dirty="0">
              <a:ln>
                <a:noFill/>
              </a:ln>
              <a:solidFill>
                <a:srgbClr val="FF0C56"/>
              </a:solidFill>
              <a:effectLst/>
              <a:latin typeface="Calibri" panose="020F0502020204030204" pitchFamily="34" charset="0"/>
              <a:cs typeface="Calibri" panose="020F0502020204030204" pitchFamily="34" charset="0"/>
            </a:endParaRPr>
          </a:p>
        </p:txBody>
      </p:sp>
      <p:pic>
        <p:nvPicPr>
          <p:cNvPr id="3" name="Hình ảnh 2" descr="Ảnh có chứa phim hoạt hình, hình mẫu, mặt cười, biểu tượng cảm xúc&#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grpSp>
        <p:nvGrpSpPr>
          <p:cNvPr id="5" name="Group 4"/>
          <p:cNvGrpSpPr/>
          <p:nvPr/>
        </p:nvGrpSpPr>
        <p:grpSpPr>
          <a:xfrm>
            <a:off x="673060" y="1816915"/>
            <a:ext cx="10585896" cy="2214068"/>
            <a:chOff x="504877" y="1887309"/>
            <a:chExt cx="10585896" cy="2214068"/>
          </a:xfrm>
        </p:grpSpPr>
        <p:sp>
          <p:nvSpPr>
            <p:cNvPr id="4" name="Rectangle: Rounded Corners 6"/>
            <p:cNvSpPr/>
            <p:nvPr/>
          </p:nvSpPr>
          <p:spPr>
            <a:xfrm>
              <a:off x="504877" y="1887309"/>
              <a:ext cx="10585896" cy="186968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5" name="Hộp Văn bản 14"/>
            <p:cNvSpPr txBox="1"/>
            <p:nvPr/>
          </p:nvSpPr>
          <p:spPr>
            <a:xfrm>
              <a:off x="2293372" y="2040167"/>
              <a:ext cx="8376466" cy="2061210"/>
            </a:xfrm>
            <a:prstGeom prst="rect">
              <a:avLst/>
            </a:prstGeom>
            <a:noFill/>
          </p:spPr>
          <p:txBody>
            <a:bodyPr wrap="square" rtlCol="0">
              <a:spAutoFit/>
            </a:bodyPr>
            <a:lstStyle/>
            <a:p>
              <a:r>
                <a:rPr lang="vi-VN" sz="3200" b="1"/>
                <a:t>1</a:t>
              </a:r>
              <a:r>
                <a:rPr lang="vi-VN" sz="3200"/>
                <a:t> Có nhiệt độ cao hơn mức trung bình. </a:t>
              </a:r>
              <a:endParaRPr lang="vi-VN" sz="3200"/>
            </a:p>
            <a:p>
              <a:r>
                <a:rPr lang="vi-VN" sz="3200" b="1"/>
                <a:t>2</a:t>
              </a:r>
              <a:r>
                <a:rPr lang="vi-VN" sz="3200"/>
                <a:t> Có tác dụng giữ cho</a:t>
              </a:r>
              <a:r>
                <a:rPr lang="en-US" sz="3200"/>
                <a:t> </a:t>
              </a:r>
              <a:r>
                <a:rPr lang="vi-VN" sz="3200"/>
                <a:t>cơ thể không bị lạnh. </a:t>
              </a:r>
              <a:r>
                <a:rPr lang="vi-VN" sz="3200" b="1"/>
                <a:t>3</a:t>
              </a:r>
              <a:r>
                <a:rPr lang="vi-VN" sz="3200"/>
                <a:t> Có tác dụng tạo nên cảm giác êm dịu, dễ chịu.</a:t>
              </a:r>
              <a:endParaRPr lang="vi-VN" sz="3200"/>
            </a:p>
          </p:txBody>
        </p:sp>
        <p:sp>
          <p:nvSpPr>
            <p:cNvPr id="2" name="Rectangle: Rounded Corners 1"/>
            <p:cNvSpPr/>
            <p:nvPr/>
          </p:nvSpPr>
          <p:spPr>
            <a:xfrm>
              <a:off x="868134" y="2278963"/>
              <a:ext cx="1199378"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rPr>
                <a:t>ấm</a:t>
              </a:r>
              <a:endParaRPr lang="en-US" sz="3600" b="1">
                <a:solidFill>
                  <a:srgbClr val="0070C0"/>
                </a:solidFill>
              </a:endParaRPr>
            </a:p>
          </p:txBody>
        </p:sp>
      </p:grpSp>
      <p:sp>
        <p:nvSpPr>
          <p:cNvPr id="6" name="TextBox 6"/>
          <p:cNvSpPr txBox="1"/>
          <p:nvPr/>
        </p:nvSpPr>
        <p:spPr>
          <a:xfrm>
            <a:off x="1101225" y="3935294"/>
            <a:ext cx="9989548" cy="2308324"/>
          </a:xfrm>
          <a:prstGeom prst="rect">
            <a:avLst/>
          </a:prstGeom>
          <a:noFill/>
        </p:spPr>
        <p:txBody>
          <a:bodyPr wrap="square">
            <a:spAutoFit/>
          </a:bodyPr>
          <a:lstStyle/>
          <a:p>
            <a:pPr lvl="0" algn="just" eaLnBrk="0" fontAlgn="base" hangingPunct="0">
              <a:spcBef>
                <a:spcPct val="0"/>
              </a:spcBef>
              <a:spcAft>
                <a:spcPct val="0"/>
              </a:spcAft>
            </a:pPr>
            <a:r>
              <a:rPr lang="en-US" altLang="en-US" sz="3600" b="1">
                <a:solidFill>
                  <a:srgbClr val="7030A0"/>
                </a:solidFill>
                <a:latin typeface="Calibri" panose="020F0502020204030204" pitchFamily="34" charset="0"/>
                <a:cs typeface="Calibri" panose="020F0502020204030204" pitchFamily="34" charset="0"/>
              </a:rPr>
              <a:t>a. Trong các nghĩa trên, nghĩa nào là nghĩa gốc, nghĩa nào là nghĩa chuyển?</a:t>
            </a:r>
            <a:endParaRPr lang="en-US" altLang="en-US" sz="3600" b="1">
              <a:solidFill>
                <a:srgbClr val="7030A0"/>
              </a:solidFill>
              <a:latin typeface="Calibri" panose="020F0502020204030204" pitchFamily="34" charset="0"/>
              <a:cs typeface="Calibri" panose="020F0502020204030204" pitchFamily="34" charset="0"/>
            </a:endParaRPr>
          </a:p>
          <a:p>
            <a:pPr lvl="0" algn="just" eaLnBrk="0" fontAlgn="base" hangingPunct="0">
              <a:spcBef>
                <a:spcPct val="0"/>
              </a:spcBef>
              <a:spcAft>
                <a:spcPct val="0"/>
              </a:spcAft>
            </a:pPr>
            <a:r>
              <a:rPr lang="en-US" altLang="en-US" sz="3600" b="1">
                <a:solidFill>
                  <a:srgbClr val="7030A0"/>
                </a:solidFill>
                <a:latin typeface="Calibri" panose="020F0502020204030204" pitchFamily="34" charset="0"/>
                <a:cs typeface="Calibri" panose="020F0502020204030204" pitchFamily="34" charset="0"/>
              </a:rPr>
              <a:t>b. Đặt câu để phân biệt nghĩa gốc và một nghĩa chuyển của từ “ấm”.</a:t>
            </a:r>
            <a:endParaRPr kumimoji="0" lang="en-US" altLang="en-US" sz="3600" b="0" i="0" u="none" strike="noStrike" cap="none" normalizeH="0" baseline="0" dirty="0">
              <a:ln>
                <a:noFill/>
              </a:ln>
              <a:solidFill>
                <a:srgbClr val="7030A0"/>
              </a:solidFill>
              <a:effectLst/>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17"/>
          <p:cNvGrpSpPr/>
          <p:nvPr/>
        </p:nvGrpSpPr>
        <p:grpSpPr>
          <a:xfrm>
            <a:off x="2344808" y="554759"/>
            <a:ext cx="7077487" cy="5738255"/>
            <a:chOff x="7881553" y="1777262"/>
            <a:chExt cx="3844793" cy="4536566"/>
          </a:xfrm>
        </p:grpSpPr>
        <p:sp>
          <p:nvSpPr>
            <p:cNvPr id="7" name="Rectangle: Rounded Corners 18"/>
            <p:cNvSpPr/>
            <p:nvPr/>
          </p:nvSpPr>
          <p:spPr>
            <a:xfrm>
              <a:off x="7881553" y="1777262"/>
              <a:ext cx="3844793" cy="1657573"/>
            </a:xfrm>
            <a:custGeom>
              <a:avLst/>
              <a:gdLst>
                <a:gd name="connsiteX0" fmla="*/ 0 w 3844793"/>
                <a:gd name="connsiteY0" fmla="*/ 276268 h 1657573"/>
                <a:gd name="connsiteX1" fmla="*/ 276268 w 3844793"/>
                <a:gd name="connsiteY1" fmla="*/ 0 h 1657573"/>
                <a:gd name="connsiteX2" fmla="*/ 3568525 w 3844793"/>
                <a:gd name="connsiteY2" fmla="*/ 0 h 1657573"/>
                <a:gd name="connsiteX3" fmla="*/ 3844793 w 3844793"/>
                <a:gd name="connsiteY3" fmla="*/ 276268 h 1657573"/>
                <a:gd name="connsiteX4" fmla="*/ 3844793 w 3844793"/>
                <a:gd name="connsiteY4" fmla="*/ 1381305 h 1657573"/>
                <a:gd name="connsiteX5" fmla="*/ 3568525 w 3844793"/>
                <a:gd name="connsiteY5" fmla="*/ 1657573 h 1657573"/>
                <a:gd name="connsiteX6" fmla="*/ 276268 w 3844793"/>
                <a:gd name="connsiteY6" fmla="*/ 1657573 h 1657573"/>
                <a:gd name="connsiteX7" fmla="*/ 0 w 3844793"/>
                <a:gd name="connsiteY7" fmla="*/ 1381305 h 1657573"/>
                <a:gd name="connsiteX8" fmla="*/ 0 w 3844793"/>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4793" h="1657573" fill="none" extrusionOk="0">
                  <a:moveTo>
                    <a:pt x="0" y="276268"/>
                  </a:moveTo>
                  <a:cubicBezTo>
                    <a:pt x="76" y="125740"/>
                    <a:pt x="125096" y="2362"/>
                    <a:pt x="276268" y="0"/>
                  </a:cubicBezTo>
                  <a:cubicBezTo>
                    <a:pt x="851920" y="72427"/>
                    <a:pt x="2271442" y="61419"/>
                    <a:pt x="3568525" y="0"/>
                  </a:cubicBezTo>
                  <a:cubicBezTo>
                    <a:pt x="3720498" y="-4172"/>
                    <a:pt x="3839560" y="122106"/>
                    <a:pt x="3844793" y="276268"/>
                  </a:cubicBezTo>
                  <a:cubicBezTo>
                    <a:pt x="3894772" y="824394"/>
                    <a:pt x="3860524" y="1256471"/>
                    <a:pt x="3844793" y="1381305"/>
                  </a:cubicBezTo>
                  <a:cubicBezTo>
                    <a:pt x="3848151" y="1516843"/>
                    <a:pt x="3712341" y="1647750"/>
                    <a:pt x="3568525" y="1657573"/>
                  </a:cubicBezTo>
                  <a:cubicBezTo>
                    <a:pt x="3067894" y="1687400"/>
                    <a:pt x="1272015" y="1578267"/>
                    <a:pt x="276268" y="1657573"/>
                  </a:cubicBezTo>
                  <a:cubicBezTo>
                    <a:pt x="126808" y="1657220"/>
                    <a:pt x="-14583" y="1536768"/>
                    <a:pt x="0" y="1381305"/>
                  </a:cubicBezTo>
                  <a:cubicBezTo>
                    <a:pt x="-75329" y="1251181"/>
                    <a:pt x="54893" y="791664"/>
                    <a:pt x="0" y="276268"/>
                  </a:cubicBezTo>
                  <a:close/>
                </a:path>
                <a:path w="3844793" h="1657573" stroke="0" extrusionOk="0">
                  <a:moveTo>
                    <a:pt x="0" y="276268"/>
                  </a:moveTo>
                  <a:cubicBezTo>
                    <a:pt x="7413" y="125710"/>
                    <a:pt x="135193" y="23968"/>
                    <a:pt x="276268" y="0"/>
                  </a:cubicBezTo>
                  <a:cubicBezTo>
                    <a:pt x="780806" y="123000"/>
                    <a:pt x="2186934" y="-96860"/>
                    <a:pt x="3568525" y="0"/>
                  </a:cubicBezTo>
                  <a:cubicBezTo>
                    <a:pt x="3712985" y="-6188"/>
                    <a:pt x="3846492" y="120265"/>
                    <a:pt x="3844793" y="276268"/>
                  </a:cubicBezTo>
                  <a:cubicBezTo>
                    <a:pt x="3847404" y="394968"/>
                    <a:pt x="3790623" y="1083966"/>
                    <a:pt x="3844793" y="1381305"/>
                  </a:cubicBezTo>
                  <a:cubicBezTo>
                    <a:pt x="3816793" y="1544028"/>
                    <a:pt x="3696673" y="1653575"/>
                    <a:pt x="3568525" y="1657573"/>
                  </a:cubicBezTo>
                  <a:cubicBezTo>
                    <a:pt x="2462248" y="1496866"/>
                    <a:pt x="1084875"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endParaRPr>
            </a:p>
          </p:txBody>
        </p:sp>
        <p:grpSp>
          <p:nvGrpSpPr>
            <p:cNvPr id="8" name="Group 19"/>
            <p:cNvGrpSpPr/>
            <p:nvPr/>
          </p:nvGrpSpPr>
          <p:grpSpPr>
            <a:xfrm>
              <a:off x="8373112" y="3517818"/>
              <a:ext cx="2849153" cy="2796010"/>
              <a:chOff x="1562812" y="3970990"/>
              <a:chExt cx="2807485" cy="2692230"/>
            </a:xfrm>
          </p:grpSpPr>
          <p:pic>
            <p:nvPicPr>
              <p:cNvPr id="9" name="Picture 20"/>
              <p:cNvPicPr>
                <a:picLocks noChangeAspect="1"/>
              </p:cNvPicPr>
              <p:nvPr/>
            </p:nvPicPr>
            <p:blipFill>
              <a:blip r:embed="rId2"/>
              <a:stretch>
                <a:fillRect/>
              </a:stretch>
            </p:blipFill>
            <p:spPr>
              <a:xfrm>
                <a:off x="2871606" y="3970990"/>
                <a:ext cx="1498691" cy="2616200"/>
              </a:xfrm>
              <a:prstGeom prst="rect">
                <a:avLst/>
              </a:prstGeom>
            </p:spPr>
          </p:pic>
          <p:pic>
            <p:nvPicPr>
              <p:cNvPr id="10" name="Picture 21"/>
              <p:cNvPicPr>
                <a:picLocks noChangeAspect="1"/>
              </p:cNvPicPr>
              <p:nvPr/>
            </p:nvPicPr>
            <p:blipFill>
              <a:blip r:embed="rId3"/>
              <a:stretch>
                <a:fillRect/>
              </a:stretch>
            </p:blipFill>
            <p:spPr>
              <a:xfrm>
                <a:off x="1562812" y="4047020"/>
                <a:ext cx="1392098" cy="2616200"/>
              </a:xfrm>
              <a:prstGeom prst="rect">
                <a:avLst/>
              </a:prstGeom>
            </p:spPr>
          </p:pic>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p:cNvSpPr/>
          <p:nvPr/>
        </p:nvSpPr>
        <p:spPr>
          <a:xfrm>
            <a:off x="1101225" y="535094"/>
            <a:ext cx="9989548" cy="783772"/>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p:cNvSpPr txBox="1"/>
          <p:nvPr/>
        </p:nvSpPr>
        <p:spPr>
          <a:xfrm>
            <a:off x="1425495" y="616176"/>
            <a:ext cx="9989548"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1. Đọc các nghĩa của từ “ấm” và thực hiện yêu cầu:</a:t>
            </a:r>
            <a:endParaRPr kumimoji="0" lang="en-US" altLang="en-US" sz="32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grpSp>
        <p:nvGrpSpPr>
          <p:cNvPr id="5" name="Group 4"/>
          <p:cNvGrpSpPr/>
          <p:nvPr/>
        </p:nvGrpSpPr>
        <p:grpSpPr>
          <a:xfrm>
            <a:off x="673060" y="1816915"/>
            <a:ext cx="10585896" cy="1869682"/>
            <a:chOff x="504877" y="1887309"/>
            <a:chExt cx="10585896" cy="1869682"/>
          </a:xfrm>
        </p:grpSpPr>
        <p:sp>
          <p:nvSpPr>
            <p:cNvPr id="4" name="Rectangle: Rounded Corners 6"/>
            <p:cNvSpPr/>
            <p:nvPr/>
          </p:nvSpPr>
          <p:spPr>
            <a:xfrm>
              <a:off x="504877" y="1887309"/>
              <a:ext cx="10585896" cy="186968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Hộp Văn bản 14"/>
            <p:cNvSpPr txBox="1"/>
            <p:nvPr/>
          </p:nvSpPr>
          <p:spPr>
            <a:xfrm>
              <a:off x="2293372" y="2040167"/>
              <a:ext cx="83764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nhiệt độ cao hơn mức trung bình.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tác dụng giữ cho</a:t>
              </a:r>
              <a:r>
                <a:rPr kumimoji="0" lang="en-US" sz="3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cơ thể không bị lạnh.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tác dụng tạo nên cảm giác êm dịu, dễ chịu.</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p:cNvSpPr/>
            <p:nvPr/>
          </p:nvSpPr>
          <p:spPr>
            <a:xfrm>
              <a:off x="868134" y="2278963"/>
              <a:ext cx="1199378"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ấm</a:t>
              </a:r>
              <a:endParaRPr kumimoji="0" lang="en-US" sz="3600" b="1" i="0" u="none" strike="noStrike" kern="1200" cap="none" spc="0" normalizeH="0" baseline="0" noProof="0">
                <a:ln>
                  <a:noFill/>
                </a:ln>
                <a:solidFill>
                  <a:srgbClr val="0070C0"/>
                </a:solidFill>
                <a:effectLst/>
                <a:uLnTx/>
                <a:uFillTx/>
                <a:latin typeface="Aptos" panose="02110004020202020204"/>
                <a:ea typeface="+mn-ea"/>
                <a:cs typeface="+mn-cs"/>
              </a:endParaRPr>
            </a:p>
          </p:txBody>
        </p:sp>
      </p:grpSp>
      <p:sp>
        <p:nvSpPr>
          <p:cNvPr id="6" name="TextBox 6"/>
          <p:cNvSpPr txBox="1"/>
          <p:nvPr/>
        </p:nvSpPr>
        <p:spPr>
          <a:xfrm>
            <a:off x="1101225" y="3935294"/>
            <a:ext cx="9989548" cy="12003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a. Trong các nghĩa trên, nghĩa nào là nghĩa gốc, nghĩa nào là nghĩa chuyển?</a:t>
            </a:r>
            <a:endParaRPr kumimoji="0" lang="en-US" alt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7" name="Hộp Văn bản 14"/>
          <p:cNvSpPr txBox="1"/>
          <p:nvPr/>
        </p:nvSpPr>
        <p:spPr>
          <a:xfrm>
            <a:off x="2461555" y="1967942"/>
            <a:ext cx="83764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1</a:t>
            </a: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Có nhiệt độ cao hơn mức trung bình.</a:t>
            </a:r>
            <a:endPar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8" name="Arrow: Right 7"/>
          <p:cNvSpPr/>
          <p:nvPr/>
        </p:nvSpPr>
        <p:spPr>
          <a:xfrm>
            <a:off x="528172" y="5355091"/>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461427" y="5210841"/>
            <a:ext cx="10376722" cy="915849"/>
            <a:chOff x="-343206" y="1878828"/>
            <a:chExt cx="12396956" cy="1536175"/>
          </a:xfrm>
        </p:grpSpPr>
        <p:sp>
          <p:nvSpPr>
            <p:cNvPr id="10" name="Rectangle: Rounded Corners 6"/>
            <p:cNvSpPr/>
            <p:nvPr/>
          </p:nvSpPr>
          <p:spPr>
            <a:xfrm>
              <a:off x="-343206" y="1878828"/>
              <a:ext cx="12036093" cy="1536175"/>
            </a:xfrm>
            <a:prstGeom prst="roundRect">
              <a:avLst>
                <a:gd name="adj" fmla="val 50000"/>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14"/>
            <p:cNvSpPr txBox="1"/>
            <p:nvPr/>
          </p:nvSpPr>
          <p:spPr>
            <a:xfrm>
              <a:off x="-192541" y="2040166"/>
              <a:ext cx="12246291" cy="9808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Nghĩa 1 là nghĩa gốc</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nghĩa 2 và 3 là nghĩa chuyển.</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p:cNvSpPr/>
          <p:nvPr/>
        </p:nvSpPr>
        <p:spPr>
          <a:xfrm>
            <a:off x="1101225" y="535094"/>
            <a:ext cx="9989548" cy="783772"/>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p:cNvSpPr txBox="1"/>
          <p:nvPr/>
        </p:nvSpPr>
        <p:spPr>
          <a:xfrm>
            <a:off x="1425495" y="616176"/>
            <a:ext cx="9989548"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1. Đọc các nghĩa của từ “ấm” và thực hiện yêu cầu:</a:t>
            </a:r>
            <a:endParaRPr kumimoji="0" lang="en-US" altLang="en-US" sz="32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grpSp>
        <p:nvGrpSpPr>
          <p:cNvPr id="5" name="Group 4"/>
          <p:cNvGrpSpPr/>
          <p:nvPr/>
        </p:nvGrpSpPr>
        <p:grpSpPr>
          <a:xfrm>
            <a:off x="673060" y="1816915"/>
            <a:ext cx="10585896" cy="1869682"/>
            <a:chOff x="504877" y="1887309"/>
            <a:chExt cx="10585896" cy="1869682"/>
          </a:xfrm>
        </p:grpSpPr>
        <p:sp>
          <p:nvSpPr>
            <p:cNvPr id="4" name="Rectangle: Rounded Corners 6"/>
            <p:cNvSpPr/>
            <p:nvPr/>
          </p:nvSpPr>
          <p:spPr>
            <a:xfrm>
              <a:off x="504877" y="1887309"/>
              <a:ext cx="10585896" cy="1869682"/>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Hộp Văn bản 14"/>
            <p:cNvSpPr txBox="1"/>
            <p:nvPr/>
          </p:nvSpPr>
          <p:spPr>
            <a:xfrm>
              <a:off x="2293372" y="2040167"/>
              <a:ext cx="83764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nhiệt độ cao hơn mức trung bình.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tác dụng giữ cho</a:t>
              </a:r>
              <a:r>
                <a:rPr kumimoji="0" lang="en-US" sz="3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cơ thể không bị lạnh.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tác dụng tạo nên cảm giác êm dịu, dễ chịu.</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p:cNvSpPr/>
            <p:nvPr/>
          </p:nvSpPr>
          <p:spPr>
            <a:xfrm>
              <a:off x="868134" y="2278963"/>
              <a:ext cx="1199378" cy="901816"/>
            </a:xfrm>
            <a:prstGeom prst="roundRect">
              <a:avLst>
                <a:gd name="adj" fmla="val 4771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ấm</a:t>
              </a:r>
              <a:endParaRPr kumimoji="0" lang="en-US" sz="3600" b="1" i="0" u="none" strike="noStrike" kern="1200" cap="none" spc="0" normalizeH="0" baseline="0" noProof="0">
                <a:ln>
                  <a:noFill/>
                </a:ln>
                <a:solidFill>
                  <a:srgbClr val="0070C0"/>
                </a:solidFill>
                <a:effectLst/>
                <a:uLnTx/>
                <a:uFillTx/>
                <a:latin typeface="Aptos" panose="02110004020202020204"/>
                <a:ea typeface="+mn-ea"/>
                <a:cs typeface="+mn-cs"/>
              </a:endParaRPr>
            </a:p>
          </p:txBody>
        </p:sp>
      </p:grpSp>
      <p:sp>
        <p:nvSpPr>
          <p:cNvPr id="6" name="TextBox 6"/>
          <p:cNvSpPr txBox="1"/>
          <p:nvPr/>
        </p:nvSpPr>
        <p:spPr>
          <a:xfrm>
            <a:off x="1101225" y="3935294"/>
            <a:ext cx="9989548" cy="1200329"/>
          </a:xfrm>
          <a:prstGeom prst="rect">
            <a:avLst/>
          </a:prstGeom>
          <a:noFill/>
        </p:spPr>
        <p:txBody>
          <a:bodyPr wrap="square">
            <a:spAutoFit/>
          </a:bodyPr>
          <a:lstStyle/>
          <a:p>
            <a:pPr lvl="0" algn="just" eaLnBrk="0" fontAlgn="base" hangingPunct="0">
              <a:spcBef>
                <a:spcPct val="0"/>
              </a:spcBef>
              <a:spcAft>
                <a:spcPct val="0"/>
              </a:spcAft>
            </a:pPr>
            <a:r>
              <a:rPr lang="en-US" altLang="en-US" sz="3600" b="1">
                <a:solidFill>
                  <a:srgbClr val="7030A0"/>
                </a:solidFill>
                <a:latin typeface="Calibri" panose="020F0502020204030204" pitchFamily="34" charset="0"/>
                <a:cs typeface="Calibri" panose="020F0502020204030204" pitchFamily="34" charset="0"/>
              </a:rPr>
              <a:t>b. Đặt câu để phân biệt nghĩa gốc và một nghĩa chuyển của từ “ấm”.</a:t>
            </a:r>
            <a:endParaRPr lang="en-US" altLang="en-US" sz="3600" b="1">
              <a:solidFill>
                <a:srgbClr val="7030A0"/>
              </a:solidFill>
              <a:latin typeface="Calibri" panose="020F0502020204030204" pitchFamily="34" charset="0"/>
              <a:cs typeface="Calibri" panose="020F0502020204030204" pitchFamily="34" charset="0"/>
            </a:endParaRPr>
          </a:p>
        </p:txBody>
      </p:sp>
      <p:sp>
        <p:nvSpPr>
          <p:cNvPr id="12" name="TextBox 6"/>
          <p:cNvSpPr txBox="1"/>
          <p:nvPr/>
        </p:nvSpPr>
        <p:spPr>
          <a:xfrm>
            <a:off x="1269408" y="5135623"/>
            <a:ext cx="9989548" cy="1200329"/>
          </a:xfrm>
          <a:prstGeom prst="rect">
            <a:avLst/>
          </a:prstGeom>
          <a:noFill/>
        </p:spPr>
        <p:txBody>
          <a:bodyPr wrap="square">
            <a:spAutoFit/>
          </a:bodyPr>
          <a:lstStyle/>
          <a:p>
            <a:pPr lvl="0" algn="just" eaLnBrk="0" fontAlgn="base" hangingPunct="0">
              <a:spcBef>
                <a:spcPct val="0"/>
              </a:spcBef>
              <a:spcAft>
                <a:spcPct val="0"/>
              </a:spcAft>
            </a:pPr>
            <a:r>
              <a:rPr lang="en-US" altLang="en-US" sz="3600" b="1">
                <a:solidFill>
                  <a:srgbClr val="0070C0"/>
                </a:solidFill>
                <a:latin typeface="Calibri" panose="020F0502020204030204" pitchFamily="34" charset="0"/>
                <a:cs typeface="Calibri" panose="020F0502020204030204" pitchFamily="34" charset="0"/>
              </a:rPr>
              <a:t>THẢO LUẬN NHÓM: </a:t>
            </a:r>
            <a:r>
              <a:rPr lang="vi-VN" altLang="en-US" sz="3600" b="1">
                <a:solidFill>
                  <a:srgbClr val="0070C0"/>
                </a:solidFill>
                <a:latin typeface="Calibri" panose="020F0502020204030204" pitchFamily="34" charset="0"/>
                <a:cs typeface="Calibri" panose="020F0502020204030204" pitchFamily="34" charset="0"/>
              </a:rPr>
              <a:t>tìm các từ ngữ tương ứng với mỗi nghĩa theo kĩ thuật Khăn trải bàn. </a:t>
            </a:r>
            <a:endParaRPr lang="en-US" altLang="en-US" sz="3600" b="1">
              <a:solidFill>
                <a:srgbClr val="0070C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0" y="0"/>
            <a:ext cx="12188952" cy="68580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Hình ảnh 4" descr="Ảnh có chứa Phim hoạt hình, Hoạt hình, Mặt người, trang phục&#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t="15429"/>
          <a:stretch>
            <a:fillRect/>
          </a:stretch>
        </p:blipFill>
        <p:spPr>
          <a:xfrm>
            <a:off x="-3028" y="0"/>
            <a:ext cx="12191980" cy="6856718"/>
          </a:xfrm>
          <a:prstGeom prst="rect">
            <a:avLst/>
          </a:prstGeom>
        </p:spPr>
      </p:pic>
      <p:sp>
        <p:nvSpPr>
          <p:cNvPr id="4" name="Hộp Văn bản 3"/>
          <p:cNvSpPr txBox="1"/>
          <p:nvPr/>
        </p:nvSpPr>
        <p:spPr>
          <a:xfrm>
            <a:off x="3681021" y="97255"/>
            <a:ext cx="431744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8000" b="0" i="0" u="none" strike="noStrike" kern="1200" cap="none" spc="0" normalizeH="0" baseline="0" noProof="0">
                <a:ln w="127000">
                  <a:solidFill>
                    <a:prstClr val="white"/>
                  </a:solidFill>
                </a:ln>
                <a:solidFill>
                  <a:prstClr val="white"/>
                </a:solidFill>
                <a:effectLst/>
                <a:uLnTx/>
                <a:uFillTx/>
                <a:latin typeface="SVN-Apple" panose="02040603050506020204" pitchFamily="18" charset="0"/>
                <a:ea typeface="+mn-ea"/>
                <a:cs typeface="Arial" panose="020B0604020202020204" pitchFamily="34" charset="0"/>
              </a:rPr>
              <a:t>CHIA SẺ TRƯỚC LỚP</a:t>
            </a:r>
            <a:endParaRPr kumimoji="0" lang="vi-VN" sz="8000" b="0" i="0" u="none" strike="noStrike" kern="1200" cap="none" spc="0" normalizeH="0" baseline="0" noProof="0">
              <a:ln w="127000">
                <a:solidFill>
                  <a:prstClr val="white"/>
                </a:solidFill>
              </a:ln>
              <a:solidFill>
                <a:prstClr val="white"/>
              </a:solidFill>
              <a:effectLst/>
              <a:uLnTx/>
              <a:uFillTx/>
              <a:latin typeface="SVN-Apple" panose="02040603050506020204" pitchFamily="18" charset="0"/>
              <a:ea typeface="+mn-ea"/>
              <a:cs typeface="Arial" panose="020B0604020202020204" pitchFamily="34" charset="0"/>
            </a:endParaRPr>
          </a:p>
        </p:txBody>
      </p:sp>
      <p:sp>
        <p:nvSpPr>
          <p:cNvPr id="3" name="Hộp Văn bản 2"/>
          <p:cNvSpPr txBox="1"/>
          <p:nvPr/>
        </p:nvSpPr>
        <p:spPr>
          <a:xfrm>
            <a:off x="3634362" y="98537"/>
            <a:ext cx="431744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80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rPr>
              <a:t>CHIA SẺ TRƯỚC LỚP</a:t>
            </a:r>
            <a:endParaRPr kumimoji="0" lang="vi-VN" sz="80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3240</Words>
  <Application>WPS Presentation</Application>
  <PresentationFormat>Widescreen</PresentationFormat>
  <Paragraphs>120</Paragraphs>
  <Slides>26</Slides>
  <Notes>2</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26</vt:i4>
      </vt:variant>
    </vt:vector>
  </HeadingPairs>
  <TitlesOfParts>
    <vt:vector size="46" baseType="lpstr">
      <vt:lpstr>Arial</vt:lpstr>
      <vt:lpstr>SimSun</vt:lpstr>
      <vt:lpstr>Wingdings</vt:lpstr>
      <vt:lpstr>Calibri</vt:lpstr>
      <vt:lpstr>SVN-Apple</vt:lpstr>
      <vt:lpstr>Segoe Print</vt:lpstr>
      <vt:lpstr>Times New Roman</vt:lpstr>
      <vt:lpstr>UTM Cookies</vt:lpstr>
      <vt:lpstr>Calibri</vt:lpstr>
      <vt:lpstr>Aptos</vt:lpstr>
      <vt:lpstr>Segoe UI</vt:lpstr>
      <vt:lpstr>Microsoft YaHei</vt:lpstr>
      <vt:lpstr>Arial Unicode MS</vt:lpstr>
      <vt:lpstr>Aptos Display</vt:lpstr>
      <vt:lpstr>Segoe UI Variable Display</vt:lpstr>
      <vt:lpstr>Arial-Rounded-Bold</vt:lpstr>
      <vt:lpstr>Arial-BoldMT</vt:lpstr>
      <vt:lpstr>ArialMT</vt:lpstr>
      <vt:lpstr>SVN-Poky's</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LH 0354473852</dc:creator>
  <cp:lastModifiedBy>Hòa Ngũ</cp:lastModifiedBy>
  <cp:revision>4</cp:revision>
  <dcterms:created xsi:type="dcterms:W3CDTF">2023-07-25T03:55:00Z</dcterms:created>
  <dcterms:modified xsi:type="dcterms:W3CDTF">2025-10-17T09:36:48Z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AF67DA7DCECE4B119255E2986D0CB7A9_13</vt:lpwstr>
  </property>
  <property fmtid="{D5CDD505-2E9C-101B-9397-08002B2CF9AE}" pid="3" name="KSOProductBuildVer">
    <vt:lpwstr>1033-12.2.0.22549</vt:lpwstr>
  </property>
</Properties>
</file>