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9" r:id="rId3"/>
    <p:sldId id="309" r:id="rId4"/>
    <p:sldId id="256" r:id="rId5"/>
    <p:sldId id="258" r:id="rId6"/>
    <p:sldId id="266" r:id="rId7"/>
    <p:sldId id="270" r:id="rId8"/>
    <p:sldId id="301" r:id="rId9"/>
    <p:sldId id="267" r:id="rId10"/>
    <p:sldId id="268" r:id="rId11"/>
    <p:sldId id="302" r:id="rId13"/>
    <p:sldId id="303" r:id="rId14"/>
    <p:sldId id="269" r:id="rId15"/>
    <p:sldId id="274" r:id="rId16"/>
    <p:sldId id="275" r:id="rId17"/>
    <p:sldId id="304" r:id="rId18"/>
    <p:sldId id="276" r:id="rId19"/>
    <p:sldId id="296" r:id="rId20"/>
    <p:sldId id="281" r:id="rId21"/>
    <p:sldId id="305" r:id="rId22"/>
    <p:sldId id="307" r:id="rId23"/>
    <p:sldId id="306" r:id="rId24"/>
    <p:sldId id="308" r:id="rId25"/>
    <p:sldId id="292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2B"/>
    <a:srgbClr val="3A52EE"/>
    <a:srgbClr val="F8C1FF"/>
    <a:srgbClr val="D0F598"/>
    <a:srgbClr val="8FB0FF"/>
    <a:srgbClr val="DBB0FF"/>
    <a:srgbClr val="EE5D6A"/>
    <a:srgbClr val="FF7D8A"/>
    <a:srgbClr val="7DE7F3"/>
    <a:srgbClr val="FFC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3"/>
    <p:restoredTop sz="77618" autoAdjust="0"/>
  </p:normalViewPr>
  <p:slideViewPr>
    <p:cSldViewPr snapToGrid="0">
      <p:cViewPr varScale="1">
        <p:scale>
          <a:sx n="47" d="100"/>
          <a:sy n="47" d="100"/>
        </p:scale>
        <p:origin x="12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F98CD-6A60-4128-8D8E-774ED0400EC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4E39A-D8C6-46DB-84CE-105C0B1D9DA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</a:t>
            </a:r>
            <a:r>
              <a:rPr lang="en-GB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chơi trò chơi </a:t>
            </a:r>
            <a:r>
              <a:rPr lang="en-GB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Chuyền hoa</a:t>
            </a:r>
            <a:r>
              <a:rPr lang="en-GB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chữa bài trước lớp.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80168-3368-4BDF-A465-6EB1CED126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8C2C2-8879-46DC-B799-FEE6F1EA0D4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2.wdp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450" y="2406650"/>
            <a:ext cx="9013190" cy="1325880"/>
          </a:xfrm>
        </p:spPr>
        <p:txBody>
          <a:bodyPr>
            <a:noAutofit/>
          </a:bodyPr>
          <a:lstStyle/>
          <a:p>
            <a:br>
              <a:rPr lang="sv-SE" sz="9600" dirty="0">
                <a:solidFill>
                  <a:srgbClr val="0070C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</a:br>
            <a:r>
              <a:rPr lang="sv-SE" sz="9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v-SE" sz="9600" dirty="0">
                <a:solidFill>
                  <a:srgbClr val="FF8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v-SE" sz="9600" dirty="0">
                <a:solidFill>
                  <a:srgbClr val="FFC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sv-SE" sz="9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v-SE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v-SE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sv-SE" sz="9600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sv-SE" sz="9600" dirty="0">
                <a:solidFill>
                  <a:srgbClr val="FF9B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v-SE" sz="9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br>
              <a:rPr lang="sv-SE" sz="9600" dirty="0">
                <a:solidFill>
                  <a:srgbClr val="FF66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</a:br>
            <a:endParaRPr lang="en-US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1322705" y="755650"/>
            <a:ext cx="645858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Hoạt</a:t>
            </a:r>
            <a:r>
              <a:rPr lang="en-US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động</a:t>
            </a:r>
            <a:endParaRPr lang="en-US" sz="72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#9Slide05 SVNClementine" panose="020F0502020204030203" pitchFamily="34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7625" y="493486"/>
            <a:ext cx="11619913" cy="6364514"/>
          </a:xfrm>
          <a:prstGeom prst="roundRect">
            <a:avLst/>
          </a:prstGeom>
          <a:ln w="762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1143" y="2525486"/>
            <a:ext cx="7605486" cy="66765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/>
          <p:cNvSpPr/>
          <p:nvPr/>
        </p:nvSpPr>
        <p:spPr>
          <a:xfrm>
            <a:off x="8766629" y="2670629"/>
            <a:ext cx="823518" cy="333828"/>
          </a:xfrm>
          <a:prstGeom prst="rightArrow">
            <a:avLst/>
          </a:prstGeom>
          <a:solidFill>
            <a:srgbClr val="FFFF00"/>
          </a:solidFill>
          <a:ln>
            <a:solidFill>
              <a:srgbClr val="3A5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590147" y="2532743"/>
            <a:ext cx="2264228" cy="667657"/>
          </a:xfrm>
          <a:prstGeom prst="rect">
            <a:avLst/>
          </a:prstGeom>
          <a:solidFill>
            <a:srgbClr val="FFFF00"/>
          </a:solidFill>
          <a:ln>
            <a:solidFill>
              <a:srgbClr val="3A5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NGHĨA GỐC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86514" y="1480458"/>
            <a:ext cx="1030515" cy="667657"/>
          </a:xfrm>
          <a:prstGeom prst="rect">
            <a:avLst/>
          </a:prstGeom>
          <a:solidFill>
            <a:srgbClr val="D0F598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/>
          <p:cNvSpPr/>
          <p:nvPr/>
        </p:nvSpPr>
        <p:spPr>
          <a:xfrm>
            <a:off x="8979932" y="1202224"/>
            <a:ext cx="823518" cy="333828"/>
          </a:xfrm>
          <a:prstGeom prst="rightArrow">
            <a:avLst/>
          </a:prstGeom>
          <a:solidFill>
            <a:srgbClr val="D0F598"/>
          </a:solidFill>
          <a:ln>
            <a:solidFill>
              <a:srgbClr val="3A5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901868" y="1156219"/>
            <a:ext cx="1890653" cy="915630"/>
          </a:xfrm>
          <a:prstGeom prst="rect">
            <a:avLst/>
          </a:prstGeom>
          <a:solidFill>
            <a:srgbClr val="D0F598"/>
          </a:solidFill>
          <a:ln>
            <a:solidFill>
              <a:srgbClr val="3A5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NGHĨA CHUYỂN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63130" y="3519715"/>
            <a:ext cx="1030515" cy="667657"/>
          </a:xfrm>
          <a:prstGeom prst="rect">
            <a:avLst/>
          </a:prstGeom>
          <a:solidFill>
            <a:srgbClr val="D0F598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/>
          <p:cNvSpPr/>
          <p:nvPr/>
        </p:nvSpPr>
        <p:spPr>
          <a:xfrm>
            <a:off x="9415291" y="3778161"/>
            <a:ext cx="823518" cy="333828"/>
          </a:xfrm>
          <a:prstGeom prst="rightArrow">
            <a:avLst/>
          </a:prstGeom>
          <a:solidFill>
            <a:srgbClr val="D0F598"/>
          </a:solidFill>
          <a:ln>
            <a:solidFill>
              <a:srgbClr val="3A5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029252" y="3429261"/>
            <a:ext cx="1890653" cy="915630"/>
          </a:xfrm>
          <a:prstGeom prst="rect">
            <a:avLst/>
          </a:prstGeom>
          <a:solidFill>
            <a:srgbClr val="D0F598"/>
          </a:solidFill>
          <a:ln>
            <a:solidFill>
              <a:srgbClr val="3A5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NGHĨA CHUYỂN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0343" y="841932"/>
            <a:ext cx="10072914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0" u="none" strike="noStrike" baseline="0">
                <a:solidFill>
                  <a:srgbClr val="FF0000"/>
                </a:solidFill>
                <a:latin typeface="ArialMT"/>
              </a:rPr>
              <a:t>a.</a:t>
            </a:r>
            <a:r>
              <a:rPr lang="vi-VN" sz="3600" b="0" i="0" u="none" strike="noStrike" baseline="0">
                <a:latin typeface="ArialMT"/>
              </a:rPr>
              <a:t> </a:t>
            </a:r>
            <a:r>
              <a:rPr lang="en-US" sz="3600" b="0" i="0" u="none" strike="noStrike" baseline="0">
                <a:latin typeface="ArialMT"/>
              </a:rPr>
              <a:t>			</a:t>
            </a:r>
            <a:r>
              <a:rPr lang="vi-VN" sz="3600" b="0" i="0" u="none" strike="noStrike" baseline="0">
                <a:latin typeface="ArialMT"/>
              </a:rPr>
              <a:t>V</a:t>
            </a:r>
            <a:r>
              <a:rPr lang="vi-VN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iệt Nam đất nước ta ơi</a:t>
            </a:r>
            <a:endParaRPr lang="vi-VN" sz="36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Mênh mông </a:t>
            </a:r>
            <a:r>
              <a:rPr lang="vi-VN" sz="3600" b="0" i="0" u="none" strike="noStrike" baseline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lúa đâu trời đẹp hơn.</a:t>
            </a:r>
            <a:endParaRPr lang="vi-VN" sz="36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200" b="0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Đình Thi</a:t>
            </a:r>
            <a:endParaRPr lang="en-US" sz="3200" b="0" i="1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0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Nắng đã chiếu sáng loà cửa </a:t>
            </a:r>
            <a:r>
              <a:rPr lang="en-US" sz="3600" b="0" i="0" u="none" strike="noStrike" baseline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200" b="0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Anh Đức</a:t>
            </a:r>
            <a:endParaRPr lang="en-US" sz="3200" b="0" i="1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0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Trên quảng trường Ba Đình, cả </a:t>
            </a:r>
            <a:r>
              <a:rPr lang="vi-VN" sz="3600" b="0" i="0" u="none" strike="noStrike" baseline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người, cả rừng cờ hoa hướng về</a:t>
            </a:r>
            <a:r>
              <a:rPr lang="en-US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lễ đài hân hoan vẫy chào Bác.</a:t>
            </a:r>
            <a:endParaRPr lang="en-US" sz="36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200" b="0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Phan Anh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7625" y="493486"/>
            <a:ext cx="11619913" cy="6364514"/>
          </a:xfrm>
          <a:prstGeom prst="roundRect">
            <a:avLst/>
          </a:prstGeom>
          <a:ln w="762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“biển” trong câu b được dùng với nghĩa gốc.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“biển” trong câu a và câu c được dùng với nghĩa chuyển.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en-US" sz="40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với nghĩa chuyển của từ Biển: 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 biển người mênh mông đang cùng nhau đón chờ pháo hoa năm mới.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/>
          <p:nvPr/>
        </p:nvSpPr>
        <p:spPr>
          <a:xfrm>
            <a:off x="3943644" y="112541"/>
            <a:ext cx="4304712" cy="1195754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n w="0"/>
                <a:solidFill>
                  <a:srgbClr val="F38981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Bài</a:t>
            </a:r>
            <a:r>
              <a:rPr lang="en-US" sz="8000" dirty="0">
                <a:ln w="0"/>
                <a:solidFill>
                  <a:srgbClr val="F38981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tập 2</a:t>
            </a:r>
            <a:endParaRPr lang="en-US" sz="8000">
              <a:solidFill>
                <a:srgbClr val="F389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7625" y="1568548"/>
            <a:ext cx="11619913" cy="5289452"/>
          </a:xfrm>
          <a:prstGeom prst="roundRect">
            <a:avLst/>
          </a:prstGeom>
          <a:ln w="762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sz="4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Đặt câu có từ “nhanh” với mỗi nghĩa sau:</a:t>
            </a:r>
            <a:endParaRPr lang="en-US" sz="4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a. Có tốc độ, nhịp độ trên mức bình thường, trái ngược với “chậm”.</a:t>
            </a:r>
            <a:endParaRPr lang="en-US" sz="40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40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b. Tỏ ra có khả năng tiếp thu, phản ứng ngay tức khắc hoặc trong một thời gian rất ngắn.</a:t>
            </a:r>
            <a:endParaRPr lang="en-US" sz="4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latinLnBrk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l="-3000" t="-9000" r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336" y="1406888"/>
            <a:ext cx="10607042" cy="2327800"/>
          </a:xfrm>
        </p:spPr>
        <p:txBody>
          <a:bodyPr>
            <a:prstTxWarp prst="textWave4">
              <a:avLst>
                <a:gd name="adj1" fmla="val 6250"/>
                <a:gd name="adj2" fmla="val 152"/>
              </a:avLst>
            </a:prstTxWarp>
            <a:normAutofit/>
          </a:bodyPr>
          <a:lstStyle/>
          <a:p>
            <a:pPr algn="ctr"/>
            <a:r>
              <a:rPr lang="en-US">
                <a:solidFill>
                  <a:srgbClr val="F38981"/>
                </a:solidFill>
                <a:latin typeface="SVN-Gretoon" panose="02040603050506020204" pitchFamily="18" charset="0"/>
              </a:rPr>
              <a:t>THẢO LUẬN NHÓM BA</a:t>
            </a:r>
            <a:br>
              <a:rPr lang="en-US">
                <a:solidFill>
                  <a:srgbClr val="F38981"/>
                </a:solidFill>
                <a:latin typeface="SVN-Gretoon" panose="02040603050506020204" pitchFamily="18" charset="0"/>
              </a:rPr>
            </a:br>
            <a:br>
              <a:rPr lang="en-US">
                <a:solidFill>
                  <a:srgbClr val="F38981"/>
                </a:solidFill>
                <a:latin typeface="SVN-Gretoon" panose="02040603050506020204" pitchFamily="18" charset="0"/>
              </a:rPr>
            </a:br>
            <a:r>
              <a:rPr lang="en-US">
                <a:solidFill>
                  <a:srgbClr val="F38981"/>
                </a:solidFill>
                <a:latin typeface="SVN-Gretoon" panose="02040603050506020204" pitchFamily="18" charset="0"/>
              </a:rPr>
              <a:t>HOÀN THANH PHIẾU BÀI TẬP</a:t>
            </a:r>
            <a:endParaRPr lang="en-US">
              <a:solidFill>
                <a:srgbClr val="F38981"/>
              </a:solidFill>
              <a:latin typeface="SVN-Gretoon" panose="02040603050506020204" pitchFamily="18" charset="0"/>
            </a:endParaRPr>
          </a:p>
        </p:txBody>
      </p:sp>
      <p:pic>
        <p:nvPicPr>
          <p:cNvPr id="4" name="Picture 3" descr="Vector hand drawn smiley face flower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1853" l="8307" r="90096">
                        <a14:foregroundMark x1="90096" y1="50319" x2="90096" y2="50319"/>
                        <a14:foregroundMark x1="55272" y1="9585" x2="55272" y2="9585"/>
                        <a14:foregroundMark x1="31150" y1="88978" x2="31150" y2="88978"/>
                        <a14:foregroundMark x1="30990" y1="88818" x2="30990" y2="88818"/>
                        <a14:foregroundMark x1="31310" y1="88498" x2="31789" y2="87380"/>
                        <a14:foregroundMark x1="31310" y1="87061" x2="32588" y2="89936"/>
                        <a14:foregroundMark x1="73163" y1="31949" x2="73163" y2="31949"/>
                        <a14:foregroundMark x1="8626" y1="52077" x2="8626" y2="52077"/>
                        <a14:foregroundMark x1="49201" y1="90415" x2="49201" y2="90415"/>
                        <a14:foregroundMark x1="46006" y1="90415" x2="46006" y2="90415"/>
                        <a14:foregroundMark x1="69169" y1="88339" x2="69169" y2="88339"/>
                        <a14:foregroundMark x1="69169" y1="87700" x2="70447" y2="90096"/>
                        <a14:foregroundMark x1="48562" y1="91853" x2="49042" y2="91054"/>
                        <a14:foregroundMark x1="48882" y1="91693" x2="48562" y2="90575"/>
                        <a14:foregroundMark x1="69010" y1="89617" x2="69329" y2="91374"/>
                        <a14:foregroundMark x1="32268" y1="85783" x2="31629" y2="9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315" y="3286106"/>
            <a:ext cx="3437206" cy="34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490" y="2489346"/>
            <a:ext cx="8559019" cy="1325563"/>
          </a:xfrm>
          <a:noFill/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rgbClr val="B1AA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TRƯỚC LỚP</a:t>
            </a:r>
            <a:endParaRPr lang="en-US" sz="6000">
              <a:solidFill>
                <a:srgbClr val="B1AA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7625" y="522514"/>
            <a:ext cx="11619913" cy="6335486"/>
          </a:xfrm>
          <a:prstGeom prst="roundRect">
            <a:avLst/>
          </a:prstGeom>
          <a:ln w="762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 câu có từ “nhanh” với mỗi nghĩa sau: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Có tốc độ, nhịp độ trên mức bình thường, trái ngược với “chậm”.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/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Tỏ ra có khả năng tiếp thu, phản ứng ngay tức khắc hoặc trong một thời gian rất ngắn.</a:t>
            </a:r>
            <a:endParaRPr 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598057" y="2986314"/>
            <a:ext cx="5791200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</a:rPr>
              <a:t>Thỏ chạy rất </a:t>
            </a:r>
            <a:r>
              <a:rPr lang="en-US" sz="4800">
                <a:solidFill>
                  <a:srgbClr val="FF0000"/>
                </a:solidFill>
              </a:rPr>
              <a:t>nhanh</a:t>
            </a:r>
            <a:r>
              <a:rPr lang="en-US" sz="4800">
                <a:solidFill>
                  <a:srgbClr val="002060"/>
                </a:solidFill>
              </a:rPr>
              <a:t>.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38032" y="5450114"/>
            <a:ext cx="11016343" cy="885371"/>
          </a:xfrm>
          <a:prstGeom prst="roundRect">
            <a:avLst/>
          </a:prstGeom>
          <a:solidFill>
            <a:srgbClr val="FFE02B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002060"/>
                </a:solidFill>
              </a:rPr>
              <a:t>Huy </a:t>
            </a:r>
            <a:r>
              <a:rPr lang="vi-VN" sz="4800">
                <a:solidFill>
                  <a:srgbClr val="FF0000"/>
                </a:solidFill>
              </a:rPr>
              <a:t>nhanh</a:t>
            </a:r>
            <a:r>
              <a:rPr lang="vi-VN" sz="4800">
                <a:solidFill>
                  <a:srgbClr val="002060"/>
                </a:solidFill>
              </a:rPr>
              <a:t> nhảu giơ tay trả lời câu hỏi.</a:t>
            </a:r>
            <a:endParaRPr lang="en-US" sz="48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/>
          <p:nvPr/>
        </p:nvSpPr>
        <p:spPr>
          <a:xfrm>
            <a:off x="3943644" y="112541"/>
            <a:ext cx="4304712" cy="1195754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Bài</a:t>
            </a:r>
            <a:r>
              <a:rPr lang="en-US" sz="80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tập 3 </a:t>
            </a:r>
            <a:endParaRPr lang="en-US" sz="8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6043" y="1531117"/>
            <a:ext cx="11619913" cy="4898712"/>
          </a:xfrm>
          <a:prstGeom prst="roundRect">
            <a:avLst/>
          </a:prstGeom>
          <a:ln w="762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4400" b="1" i="0" u="none" strike="noStrike" baseline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yêu cầu:</a:t>
            </a:r>
            <a:endParaRPr lang="en-US" sz="4000" b="1" i="0" u="none" strike="noStrike" baseline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Tra từ điển để tìm nghĩa gốc và 2 – 3 nghĩa chuyển của các từ sau:</a:t>
            </a:r>
            <a:endParaRPr lang="en-US" sz="4000" b="0" i="0" u="none" strike="noStrike" baseline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4000" b="0" i="0" u="none" strike="noStrike" baseline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Đặt câu để phân biệt các nghĩa tìm được của mỗi từ.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2307771" y="3980473"/>
            <a:ext cx="1494972" cy="620556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</a:rPr>
              <a:t>đầu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348513" y="3980473"/>
            <a:ext cx="1494972" cy="620556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</a:rPr>
              <a:t>cao</a:t>
            </a:r>
            <a:endParaRPr lang="en-US" sz="48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176" y="2391509"/>
            <a:ext cx="9481624" cy="1280159"/>
          </a:xfrm>
        </p:spPr>
        <p:txBody>
          <a:bodyPr>
            <a:prstTxWarp prst="textWave4">
              <a:avLst/>
            </a:prstTxWarp>
          </a:bodyPr>
          <a:lstStyle/>
          <a:p>
            <a:r>
              <a:rPr lang="en-US">
                <a:solidFill>
                  <a:srgbClr val="F389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>
              <a:solidFill>
                <a:srgbClr val="F389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Vector hand drawn smiley face flower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1853" l="8307" r="90096">
                        <a14:foregroundMark x1="90096" y1="50319" x2="90096" y2="50319"/>
                        <a14:foregroundMark x1="55272" y1="9585" x2="55272" y2="9585"/>
                        <a14:foregroundMark x1="31150" y1="88978" x2="31150" y2="88978"/>
                        <a14:foregroundMark x1="30990" y1="88818" x2="30990" y2="88818"/>
                        <a14:foregroundMark x1="31310" y1="88498" x2="31789" y2="87380"/>
                        <a14:foregroundMark x1="31310" y1="87061" x2="32588" y2="89936"/>
                        <a14:foregroundMark x1="73163" y1="31949" x2="73163" y2="31949"/>
                        <a14:foregroundMark x1="8626" y1="52077" x2="8626" y2="52077"/>
                        <a14:foregroundMark x1="49201" y1="90415" x2="49201" y2="90415"/>
                        <a14:foregroundMark x1="46006" y1="90415" x2="46006" y2="90415"/>
                        <a14:foregroundMark x1="69169" y1="88339" x2="69169" y2="88339"/>
                        <a14:foregroundMark x1="69169" y1="87700" x2="70447" y2="90096"/>
                        <a14:foregroundMark x1="48562" y1="91853" x2="49042" y2="91054"/>
                        <a14:foregroundMark x1="48882" y1="91693" x2="48562" y2="90575"/>
                        <a14:foregroundMark x1="69010" y1="89617" x2="69329" y2="91374"/>
                        <a14:foregroundMark x1="32268" y1="85783" x2="31629" y2="9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315" y="3286106"/>
            <a:ext cx="3437206" cy="34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804" y="1803546"/>
            <a:ext cx="8617467" cy="2147968"/>
          </a:xfrm>
          <a:noFill/>
        </p:spPr>
        <p:txBody>
          <a:bodyPr>
            <a:prstTxWarp prst="textWave2">
              <a:avLst/>
            </a:prstTxWarp>
            <a:normAutofit/>
          </a:bodyPr>
          <a:lstStyle/>
          <a:p>
            <a:r>
              <a:rPr lang="en-US" sz="6000">
                <a:solidFill>
                  <a:srgbClr val="3A5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TRƯỚC LỚP</a:t>
            </a:r>
            <a:endParaRPr lang="en-US" sz="6000">
              <a:solidFill>
                <a:srgbClr val="3A5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043" y="304800"/>
            <a:ext cx="11619913" cy="6125029"/>
          </a:xfrm>
          <a:prstGeom prst="roundRect">
            <a:avLst/>
          </a:prstGeom>
          <a:ln w="762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5065485" y="584130"/>
            <a:ext cx="1778000" cy="736670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36343" y="1320800"/>
            <a:ext cx="0" cy="51090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94971" y="798285"/>
            <a:ext cx="300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Nghĩa gốc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8750" y="798284"/>
            <a:ext cx="3938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Nghĩa chuyển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479" y="1859340"/>
            <a:ext cx="50074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7030A0"/>
                </a:solidFill>
              </a:rPr>
              <a:t> </a:t>
            </a:r>
            <a:r>
              <a:rPr lang="en-US" sz="3200">
                <a:solidFill>
                  <a:srgbClr val="7030A0"/>
                </a:solidFill>
              </a:rPr>
              <a:t>	</a:t>
            </a:r>
            <a:r>
              <a:rPr lang="vi-VN" sz="3200">
                <a:solidFill>
                  <a:srgbClr val="7030A0"/>
                </a:solidFill>
              </a:rPr>
              <a:t>Phần trên cùng của thân thể người, nơi có bộ óc và nhiều giác quan khác. </a:t>
            </a:r>
            <a:endParaRPr lang="en-US" sz="320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3543" y="1859340"/>
            <a:ext cx="50074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002060"/>
                </a:solidFill>
              </a:rPr>
              <a:t> </a:t>
            </a:r>
            <a:r>
              <a:rPr lang="en-US" sz="3200">
                <a:solidFill>
                  <a:srgbClr val="0070C0"/>
                </a:solidFill>
              </a:rPr>
              <a:t>+ </a:t>
            </a:r>
            <a:r>
              <a:rPr lang="vi-VN" sz="3200">
                <a:solidFill>
                  <a:srgbClr val="0070C0"/>
                </a:solidFill>
              </a:rPr>
              <a:t>Phần trước nhất hoặc phần trên cùng của một số vật.</a:t>
            </a:r>
            <a:endParaRPr lang="en-US" sz="3200">
              <a:solidFill>
                <a:srgbClr val="0070C0"/>
              </a:solidFill>
            </a:endParaRPr>
          </a:p>
          <a:p>
            <a:pPr algn="just"/>
            <a:r>
              <a:rPr lang="vi-VN" sz="3200">
                <a:solidFill>
                  <a:srgbClr val="00B050"/>
                </a:solidFill>
              </a:rPr>
              <a:t>+ </a:t>
            </a: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200">
                <a:solidFill>
                  <a:srgbClr val="00B050"/>
                </a:solidFill>
              </a:rPr>
              <a:t>hần có điểm xuất phát của một khoảng không gian hoặc thời gian; đối lập với cuối.</a:t>
            </a:r>
            <a:endParaRPr lang="en-US" sz="320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0132814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043" y="304800"/>
            <a:ext cx="11619913" cy="6125029"/>
          </a:xfrm>
          <a:prstGeom prst="roundRect">
            <a:avLst/>
          </a:prstGeom>
          <a:ln w="762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5065485" y="584130"/>
            <a:ext cx="1778000" cy="736670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36343" y="1320800"/>
            <a:ext cx="0" cy="51090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71415" y="1213780"/>
            <a:ext cx="4243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 câu nghĩa gốc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8095" y="1244557"/>
            <a:ext cx="469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 câu Nghĩa chuyển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541" y="2259487"/>
            <a:ext cx="5007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Mai cài một chiếc cài tóc rất xinh trên đầu.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3543" y="1859340"/>
            <a:ext cx="5007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Hoa cất một chiếc gối ở trên đầu giường.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Đầu làng có cây hoa gạo rất to.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Nam thi chạy về đầu tiên của lớp.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043" y="304800"/>
            <a:ext cx="11619913" cy="6125029"/>
          </a:xfrm>
          <a:prstGeom prst="roundRect">
            <a:avLst/>
          </a:prstGeom>
          <a:ln w="762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018313" y="482530"/>
            <a:ext cx="1836059" cy="838270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36343" y="1320800"/>
            <a:ext cx="0" cy="51090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94971" y="798285"/>
            <a:ext cx="300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Nghĩa gốc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8750" y="798284"/>
            <a:ext cx="3938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Nghĩa chuyển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479" y="1859340"/>
            <a:ext cx="5007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002060"/>
                </a:solidFill>
              </a:rPr>
              <a:t> </a:t>
            </a:r>
            <a:r>
              <a:rPr lang="en-US" sz="3200">
                <a:solidFill>
                  <a:srgbClr val="002060"/>
                </a:solidFill>
              </a:rPr>
              <a:t>	</a:t>
            </a:r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>
                <a:solidFill>
                  <a:srgbClr val="7030A0"/>
                </a:solidFill>
              </a:rPr>
              <a:t>ó khoảng cách bao nhiêu đó, tính từ đầu này đến cuối đầu kia theo chiều thẳng đứng (gọi là chiều cao) của vật ở trạng thái đứng thẳng</a:t>
            </a:r>
            <a:endParaRPr lang="en-US" sz="32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543" y="1859340"/>
            <a:ext cx="50074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</a:rPr>
              <a:t>+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3200">
                <a:solidFill>
                  <a:srgbClr val="0070C0"/>
                </a:solidFill>
              </a:rPr>
              <a:t>ó khoảng cách xa với mặt đất lớn hơn mức bình thường hoặc lớn hơn so với những vật khác.</a:t>
            </a:r>
            <a:endParaRPr lang="en-US" sz="3200">
              <a:solidFill>
                <a:srgbClr val="0070C0"/>
              </a:solidFill>
            </a:endParaRPr>
          </a:p>
          <a:p>
            <a:pPr algn="just"/>
            <a:r>
              <a:rPr lang="vi-VN" sz="3200">
                <a:solidFill>
                  <a:srgbClr val="00B050"/>
                </a:solidFill>
              </a:rPr>
              <a:t>+ </a:t>
            </a: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3200">
                <a:solidFill>
                  <a:srgbClr val="00B050"/>
                </a:solidFill>
              </a:rPr>
              <a:t>ơn hẳn mức trung bình về số lượng hay chất lượng, trình độ, giá cả, v.v.</a:t>
            </a:r>
            <a:endParaRPr lang="en-US" sz="320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043" y="304800"/>
            <a:ext cx="11619913" cy="6125029"/>
          </a:xfrm>
          <a:prstGeom prst="roundRect">
            <a:avLst/>
          </a:prstGeom>
          <a:ln w="762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018313" y="482530"/>
            <a:ext cx="1836059" cy="838270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36343" y="1320800"/>
            <a:ext cx="0" cy="51090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48229" y="2245871"/>
            <a:ext cx="500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An cao 1m4.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5658" y="2090041"/>
            <a:ext cx="52883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Tòa nhà cao chọc trời.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lang="en-US" sz="400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 nội tuổi đã cao nhưng vẫn còn rất minh mẫn.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1415" y="1213780"/>
            <a:ext cx="4243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 câu nghĩa gốc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8095" y="1244557"/>
            <a:ext cx="469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 câu Nghĩa chuyển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rminator 14"/>
          <p:cNvSpPr/>
          <p:nvPr/>
        </p:nvSpPr>
        <p:spPr>
          <a:xfrm>
            <a:off x="0" y="2039848"/>
            <a:ext cx="12192000" cy="4456050"/>
          </a:xfrm>
          <a:prstGeom prst="flowChartTerminato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rved Up Ribbon 27"/>
          <p:cNvSpPr/>
          <p:nvPr/>
        </p:nvSpPr>
        <p:spPr>
          <a:xfrm>
            <a:off x="1622652" y="27582"/>
            <a:ext cx="8946696" cy="1915939"/>
          </a:xfrm>
          <a:prstGeom prst="ellipseRibbon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99" y="162358"/>
            <a:ext cx="5651482" cy="13534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5278" y="800098"/>
            <a:ext cx="6425294" cy="39678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en-US" sz="6000" b="1">
                <a:solidFill>
                  <a:srgbClr val="3A52EE"/>
                </a:solidFill>
                <a:latin typeface="MTD Summer Show" pitchFamily="2" charset="77"/>
                <a:cs typeface="Calibri" panose="020F0502020204030204" pitchFamily="34" charset="0"/>
              </a:rPr>
              <a:t>TẠM BIỆT VÀ HẸN GẶP LẠI</a:t>
            </a:r>
            <a:endParaRPr lang="en-US" sz="6000" b="1">
              <a:solidFill>
                <a:srgbClr val="3A52EE"/>
              </a:solidFill>
              <a:latin typeface="MTD Summer Show" pitchFamily="2" charset="77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58575" y="574964"/>
            <a:ext cx="10315575" cy="5272087"/>
          </a:xfrm>
          <a:prstGeom prst="roundRect">
            <a:avLst/>
          </a:prstGeom>
          <a:solidFill>
            <a:schemeClr val="lt1">
              <a:alpha val="90529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4800" b="1" dirty="0">
              <a:solidFill>
                <a:srgbClr val="2944E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2800" y="574964"/>
            <a:ext cx="972639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56" y="1221295"/>
            <a:ext cx="11571211" cy="481016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59872" y="1848889"/>
            <a:ext cx="10072255" cy="31602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69077" y="3459453"/>
            <a:ext cx="8859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Luyện tập sử dụng từ đa nghĩa.</a:t>
            </a:r>
            <a:endParaRPr lang="en-US" sz="5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770" y="1618361"/>
            <a:ext cx="6218459" cy="178018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880" y="2103437"/>
            <a:ext cx="10565603" cy="1325563"/>
          </a:xfrm>
        </p:spPr>
        <p:txBody>
          <a:bodyPr>
            <a:noAutofit/>
          </a:bodyPr>
          <a:lstStyle/>
          <a:p>
            <a:r>
              <a:rPr lang="en-US" altLang="sv-SE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sv-SE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sv-SE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sv-SE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6600" b="1" dirty="0">
                <a:solidFill>
                  <a:srgbClr val="8BC0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v-SE" sz="6600" b="1" dirty="0">
                <a:solidFill>
                  <a:srgbClr val="FF8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v-SE" sz="6600" b="1" dirty="0">
                <a:solidFill>
                  <a:srgbClr val="B37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sv-SE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6600" b="1" dirty="0">
                <a:solidFill>
                  <a:srgbClr val="EC98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v-SE" sz="6600" b="1" dirty="0">
                <a:solidFill>
                  <a:srgbClr val="59A3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sv-SE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sv-SE" sz="6600" b="1" dirty="0">
                <a:solidFill>
                  <a:srgbClr val="B37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v-SE" sz="6600" b="1" dirty="0">
                <a:solidFill>
                  <a:srgbClr val="E562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sv-SE" sz="6600" b="1" dirty="0">
                <a:solidFill>
                  <a:srgbClr val="5FE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sv-SE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sv-SE" sz="6600" b="1" dirty="0">
                <a:solidFill>
                  <a:srgbClr val="E6E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v-SE" sz="6600" b="1" dirty="0">
                <a:solidFill>
                  <a:srgbClr val="59A3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sv-SE" sz="6600" b="1" dirty="0">
                <a:solidFill>
                  <a:srgbClr val="8BC0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br>
              <a:rPr lang="sv-SE" sz="6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2705" y="755650"/>
            <a:ext cx="881062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Hoạt</a:t>
            </a:r>
            <a:r>
              <a:rPr lang="en-US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động</a:t>
            </a:r>
            <a:endParaRPr lang="en-US" sz="72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#9Slide05 SVNClementine" panose="020F0502020204030203" pitchFamily="34" charset="0"/>
            </a:endParaRPr>
          </a:p>
        </p:txBody>
      </p:sp>
      <p:pic>
        <p:nvPicPr>
          <p:cNvPr id="4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60,000000" end="27134,1660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4949" y="5326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740229" y="1644264"/>
            <a:ext cx="10638971" cy="5213735"/>
          </a:xfrm>
          <a:prstGeom prst="plaque">
            <a:avLst/>
          </a:prstGeom>
          <a:solidFill>
            <a:schemeClr val="lt1">
              <a:alpha val="93848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7" name="TextBox 6"/>
          <p:cNvSpPr txBox="1"/>
          <p:nvPr/>
        </p:nvSpPr>
        <p:spPr>
          <a:xfrm>
            <a:off x="1262743" y="1849680"/>
            <a:ext cx="9840686" cy="470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các câu thơ, câu văn sau và thực hiện yêu cầu:</a:t>
            </a:r>
            <a:endParaRPr lang="en-US" sz="3600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vi-VN" sz="3600" b="1">
                <a:solidFill>
                  <a:srgbClr val="3A52E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Từ “biển” trong câu nào được dùng với nghĩa gốc? Từ “biển” trong câu nào được dùng với nghĩa chuyển?</a:t>
            </a:r>
            <a:endParaRPr lang="en-US" sz="3600" b="1">
              <a:solidFill>
                <a:srgbClr val="3A52E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vi-VN" sz="3600" b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Đặt một câu có từ “biển” được dùng với nghĩa chuyển.</a:t>
            </a:r>
            <a:endParaRPr lang="vi-VN" sz="36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049152" y="117675"/>
            <a:ext cx="4262509" cy="1238197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n w="0"/>
                <a:solidFill>
                  <a:srgbClr val="F38981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Bài</a:t>
            </a:r>
            <a:r>
              <a:rPr lang="en-US" sz="8000" dirty="0">
                <a:ln w="0"/>
                <a:solidFill>
                  <a:srgbClr val="F38981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tập 1</a:t>
            </a:r>
            <a:endParaRPr lang="en-US" sz="8000">
              <a:solidFill>
                <a:srgbClr val="F389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493486" y="306712"/>
            <a:ext cx="11205027" cy="6551287"/>
          </a:xfrm>
          <a:prstGeom prst="plaque">
            <a:avLst/>
          </a:prstGeom>
          <a:solidFill>
            <a:schemeClr val="lt1">
              <a:alpha val="93848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1143" y="967662"/>
            <a:ext cx="10072914" cy="544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0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4000" b="0" i="0" u="none" strike="noStrike" baseline="0">
                <a:latin typeface="ArialMT"/>
              </a:rPr>
              <a:t> </a:t>
            </a:r>
            <a:r>
              <a:rPr lang="en-US" sz="4000" b="0" i="0" u="none" strike="noStrike" baseline="0">
                <a:latin typeface="ArialMT"/>
              </a:rPr>
              <a:t>			</a:t>
            </a:r>
            <a:r>
              <a:rPr lang="vi-VN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đất nước ta ơi</a:t>
            </a:r>
            <a:endParaRPr lang="vi-VN" sz="40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Mênh mông </a:t>
            </a:r>
            <a:r>
              <a:rPr lang="vi-VN" sz="4000" b="0" i="0" u="none" strike="noStrike" baseline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lúa đâu trời đẹp hơn.</a:t>
            </a:r>
            <a:endParaRPr lang="vi-VN" sz="40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600" b="0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Đình Thi</a:t>
            </a:r>
            <a:endParaRPr lang="en-US" sz="3600" b="0" i="1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0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Nắng đã chiếu sáng loà cửa </a:t>
            </a:r>
            <a:r>
              <a:rPr lang="en-US" sz="4000" b="0" i="0" u="none" strike="noStrike" baseline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600" b="0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Anh Đức</a:t>
            </a:r>
            <a:endParaRPr lang="en-US" sz="3600" b="0" i="1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b="0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Trên quảng trường Ba Đình, cả </a:t>
            </a:r>
            <a:r>
              <a:rPr lang="vi-VN" sz="4000" b="0" i="0" u="none" strike="noStrike" baseline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người, cả rừng cờ hoa hướng về</a:t>
            </a:r>
            <a:r>
              <a:rPr lang="en-US" sz="40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lễ đài hân hoan vẫy chào Bác.</a:t>
            </a:r>
            <a:endParaRPr lang="en-US" sz="4000" b="0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600" b="0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Phan Anh</a:t>
            </a:r>
            <a:endParaRPr kumimoji="0" lang="vi-VN" sz="40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176" y="2391509"/>
            <a:ext cx="9481624" cy="1280159"/>
          </a:xfrm>
        </p:spPr>
        <p:txBody>
          <a:bodyPr>
            <a:prstTxWarp prst="textWave4">
              <a:avLst/>
            </a:prstTxWarp>
          </a:bodyPr>
          <a:lstStyle/>
          <a:p>
            <a:r>
              <a:rPr lang="en-US">
                <a:solidFill>
                  <a:srgbClr val="F389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  <a:endParaRPr lang="en-US">
              <a:solidFill>
                <a:srgbClr val="F389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Vector hand drawn smiley face flower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1853" l="8307" r="90096">
                        <a14:foregroundMark x1="90096" y1="50319" x2="90096" y2="50319"/>
                        <a14:foregroundMark x1="55272" y1="9585" x2="55272" y2="9585"/>
                        <a14:foregroundMark x1="31150" y1="88978" x2="31150" y2="88978"/>
                        <a14:foregroundMark x1="30990" y1="88818" x2="30990" y2="88818"/>
                        <a14:foregroundMark x1="31310" y1="88498" x2="31789" y2="87380"/>
                        <a14:foregroundMark x1="31310" y1="87061" x2="32588" y2="89936"/>
                        <a14:foregroundMark x1="73163" y1="31949" x2="73163" y2="31949"/>
                        <a14:foregroundMark x1="8626" y1="52077" x2="8626" y2="52077"/>
                        <a14:foregroundMark x1="49201" y1="90415" x2="49201" y2="90415"/>
                        <a14:foregroundMark x1="46006" y1="90415" x2="46006" y2="90415"/>
                        <a14:foregroundMark x1="69169" y1="88339" x2="69169" y2="88339"/>
                        <a14:foregroundMark x1="69169" y1="87700" x2="70447" y2="90096"/>
                        <a14:foregroundMark x1="48562" y1="91853" x2="49042" y2="91054"/>
                        <a14:foregroundMark x1="48882" y1="91693" x2="48562" y2="90575"/>
                        <a14:foregroundMark x1="69010" y1="89617" x2="69329" y2="91374"/>
                        <a14:foregroundMark x1="32268" y1="85783" x2="31629" y2="9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315" y="3286106"/>
            <a:ext cx="3437206" cy="34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490" y="2489346"/>
            <a:ext cx="8829739" cy="1935697"/>
          </a:xfrm>
          <a:noFill/>
        </p:spPr>
        <p:txBody>
          <a:bodyPr>
            <a:prstTxWarp prst="textCanUp">
              <a:avLst/>
            </a:prstTxWarp>
            <a:normAutofit/>
          </a:bodyPr>
          <a:lstStyle/>
          <a:p>
            <a:r>
              <a:rPr lang="en-US" sz="6000">
                <a:solidFill>
                  <a:srgbClr val="B1AA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TRƯỚC LỚP</a:t>
            </a:r>
            <a:endParaRPr lang="en-US" sz="6000">
              <a:solidFill>
                <a:srgbClr val="B1AA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2706</Words>
  <Application>WPS Presentation</Application>
  <PresentationFormat>Widescreen</PresentationFormat>
  <Paragraphs>141</Paragraphs>
  <Slides>24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0" baseType="lpstr">
      <vt:lpstr>Arial</vt:lpstr>
      <vt:lpstr>SimSun</vt:lpstr>
      <vt:lpstr>Wingdings</vt:lpstr>
      <vt:lpstr>UTM Showcard</vt:lpstr>
      <vt:lpstr>Segoe Print</vt:lpstr>
      <vt:lpstr>SVN-Gretoon</vt:lpstr>
      <vt:lpstr>UTM Showcard</vt:lpstr>
      <vt:lpstr>#9Slide05 SVNClementine</vt:lpstr>
      <vt:lpstr>UTM Edwardian</vt:lpstr>
      <vt:lpstr>Calibri</vt:lpstr>
      <vt:lpstr>Times New Roman</vt:lpstr>
      <vt:lpstr>LNTH-LuoLuoNotangYuanTi 1</vt:lpstr>
      <vt:lpstr>Calibri</vt:lpstr>
      <vt:lpstr>ArialMT</vt:lpstr>
      <vt:lpstr>Microsoft YaHei</vt:lpstr>
      <vt:lpstr>Arial Unicode MS</vt:lpstr>
      <vt:lpstr>Lato</vt:lpstr>
      <vt:lpstr>Yu Gothic</vt:lpstr>
      <vt:lpstr>Calibri Light</vt:lpstr>
      <vt:lpstr>Aptos</vt:lpstr>
      <vt:lpstr>Segoe UI</vt:lpstr>
      <vt:lpstr>Arial-Rounded-Bold</vt:lpstr>
      <vt:lpstr>Arial-BoldMT</vt:lpstr>
      <vt:lpstr>MTD Summer Show</vt:lpstr>
      <vt:lpstr>HP001 4 hàng</vt:lpstr>
      <vt:lpstr>1_Custom Design</vt:lpstr>
      <vt:lpstr> KHỞI  ĐỘNG </vt:lpstr>
      <vt:lpstr>PowerPoint 演示文稿</vt:lpstr>
      <vt:lpstr>PowerPoint 演示文稿</vt:lpstr>
      <vt:lpstr>PowerPoint 演示文稿</vt:lpstr>
      <vt:lpstr> kHÁM phá và luyện tập </vt:lpstr>
      <vt:lpstr>PowerPoint 演示文稿</vt:lpstr>
      <vt:lpstr>PowerPoint 演示文稿</vt:lpstr>
      <vt:lpstr>THẢO LUẬN NHÓM ĐÔI</vt:lpstr>
      <vt:lpstr>TRÌNH BÀY TRƯỚC LỚP</vt:lpstr>
      <vt:lpstr>PowerPoint 演示文稿</vt:lpstr>
      <vt:lpstr>PowerPoint 演示文稿</vt:lpstr>
      <vt:lpstr>PowerPoint 演示文稿</vt:lpstr>
      <vt:lpstr>THẢO LUẬN NHÓM BA  HOÀN THANH PHIẾU BÀI TẬP</vt:lpstr>
      <vt:lpstr>TRÌNH BÀY TRƯỚC LỚP</vt:lpstr>
      <vt:lpstr>PowerPoint 演示文稿</vt:lpstr>
      <vt:lpstr>PowerPoint 演示文稿</vt:lpstr>
      <vt:lpstr>THẢO LUẬN NHÓM 6</vt:lpstr>
      <vt:lpstr>TRÌNH BÀY TRƯỚC LỚP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Hòa Ngũ</cp:lastModifiedBy>
  <cp:revision>31</cp:revision>
  <dcterms:created xsi:type="dcterms:W3CDTF">2023-09-23T14:20:00Z</dcterms:created>
  <dcterms:modified xsi:type="dcterms:W3CDTF">2025-10-17T09:13:51Z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B7A6745A23CF449480D8F45BB0AFAA68_13</vt:lpwstr>
  </property>
  <property fmtid="{D5CDD505-2E9C-101B-9397-08002B2CF9AE}" pid="3" name="KSOProductBuildVer">
    <vt:lpwstr>1033-12.2.0.22549</vt:lpwstr>
  </property>
</Properties>
</file>