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7" r:id="rId2"/>
    <p:sldId id="259" r:id="rId3"/>
    <p:sldId id="260" r:id="rId4"/>
    <p:sldId id="261" r:id="rId5"/>
    <p:sldId id="262" r:id="rId6"/>
    <p:sldId id="264" r:id="rId7"/>
    <p:sldId id="265" r:id="rId8"/>
    <p:sldId id="266" r:id="rId9"/>
    <p:sldId id="299" r:id="rId10"/>
    <p:sldId id="268" r:id="rId11"/>
    <p:sldId id="300" r:id="rId12"/>
    <p:sldId id="301" r:id="rId13"/>
    <p:sldId id="304" r:id="rId14"/>
    <p:sldId id="305" r:id="rId15"/>
    <p:sldId id="306" r:id="rId16"/>
    <p:sldId id="270" r:id="rId17"/>
    <p:sldId id="271" r:id="rId18"/>
    <p:sldId id="272" r:id="rId19"/>
    <p:sldId id="307" r:id="rId20"/>
    <p:sldId id="273" r:id="rId21"/>
    <p:sldId id="274" r:id="rId22"/>
    <p:sldId id="275" r:id="rId23"/>
    <p:sldId id="276" r:id="rId24"/>
    <p:sldId id="278" r:id="rId25"/>
    <p:sldId id="279" r:id="rId26"/>
    <p:sldId id="308" r:id="rId27"/>
    <p:sldId id="280" r:id="rId28"/>
    <p:sldId id="281" r:id="rId29"/>
    <p:sldId id="309" r:id="rId30"/>
    <p:sldId id="282" r:id="rId31"/>
    <p:sldId id="277" r:id="rId32"/>
    <p:sldId id="310" r:id="rId33"/>
    <p:sldId id="283" r:id="rId34"/>
    <p:sldId id="284" r:id="rId35"/>
    <p:sldId id="311" r:id="rId36"/>
    <p:sldId id="286" r:id="rId37"/>
    <p:sldId id="287" r:id="rId38"/>
    <p:sldId id="288" r:id="rId39"/>
    <p:sldId id="289" r:id="rId40"/>
    <p:sldId id="291" r:id="rId41"/>
    <p:sldId id="290" r:id="rId42"/>
    <p:sldId id="292" r:id="rId43"/>
    <p:sldId id="293" r:id="rId44"/>
    <p:sldId id="294" r:id="rId45"/>
    <p:sldId id="297" r:id="rId46"/>
    <p:sldId id="298" r:id="rId47"/>
  </p:sldIdLst>
  <p:sldSz cx="12192000" cy="6858000"/>
  <p:notesSz cx="6858000" cy="9144000"/>
  <p:embeddedFontLst>
    <p:embeddedFont>
      <p:font typeface="iCiel Pony" panose="02000000000000000000" pitchFamily="2" charset="0"/>
      <p:regular r:id="rId48"/>
    </p:embeddedFont>
    <p:embeddedFont>
      <p:font typeface="Roboto" panose="02000000000000000000" pitchFamily="2" charset="0"/>
      <p:regular r:id="rId49"/>
      <p:bold r:id="rId50"/>
      <p:italic r:id="rId51"/>
      <p:boldItalic r:id="rId52"/>
    </p:embeddedFont>
    <p:embeddedFont>
      <p:font typeface="SVN-ARCO Typography" panose="020B0603050302020204" charset="2"/>
      <p:regular r:id="rId53"/>
    </p:embeddedFont>
    <p:embeddedFont>
      <p:font typeface="SVN-Gretoon" panose="02040603050506020204" pitchFamily="18" charset="0"/>
      <p:regular r:id="rId54"/>
    </p:embeddedFont>
    <p:embeddedFont>
      <p:font typeface="UTM Duepuntozero" panose="02040603050506020204" pitchFamily="18" charset="0"/>
      <p:regular r:id="rId55"/>
      <p:bold r:id="rId56"/>
    </p:embeddedFont>
    <p:embeddedFont>
      <p:font typeface="UTM Edwardian" panose="02040603050506020204" pitchFamily="18" charset="0"/>
      <p:regular r:id="rId57"/>
      <p:bold r:id="rId58"/>
    </p:embeddedFont>
    <p:embeddedFont>
      <p:font typeface="UTM Mother" panose="02040603050506020204" pitchFamily="18" charset="0"/>
      <p:regular r:id="rId59"/>
    </p:embeddedFont>
    <p:embeddedFont>
      <p:font typeface="UTM Showcard" panose="02040603050506020204" pitchFamily="18" charset="0"/>
      <p:regular r:id="rId60"/>
    </p:embeddedFont>
    <p:embeddedFont>
      <p:font typeface="UVN Banh Mi" pitchFamily="2"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3F3"/>
    <a:srgbClr val="E9EAEC"/>
    <a:srgbClr val="F9FAF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3F68A6-E6CB-410B-B0B3-20D320E9D0C6}" v="706" dt="2023-10-08T00:08:34.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1" d="100"/>
          <a:sy n="61" d="100"/>
        </p:scale>
        <p:origin x="10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A67C-9C4D-E0EA-3CBF-AA29B3B7A5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5447A6-7729-B92E-B3A3-F53852BE29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834DF3-F33B-C315-FEDC-826469D0C18A}"/>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5" name="Footer Placeholder 4">
            <a:extLst>
              <a:ext uri="{FF2B5EF4-FFF2-40B4-BE49-F238E27FC236}">
                <a16:creationId xmlns:a16="http://schemas.microsoft.com/office/drawing/2014/main" id="{D288BF15-FF01-48FF-3F95-0FAD12107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16FEF-2C19-6E7F-425C-E33EC5EC15B7}"/>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798296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3B7-CFC9-8189-ED9F-B8B0774834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A08D57-B79E-2B87-904C-2A46A0131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2722-9281-2195-B415-1CC04F8F6EB2}"/>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5" name="Footer Placeholder 4">
            <a:extLst>
              <a:ext uri="{FF2B5EF4-FFF2-40B4-BE49-F238E27FC236}">
                <a16:creationId xmlns:a16="http://schemas.microsoft.com/office/drawing/2014/main" id="{C7ABCCC1-6408-96E4-F072-164FCB932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96682-6E56-435F-DC30-CA97C05A5EF8}"/>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321134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B43F83-C54E-02C3-6AE4-5F67084248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97860A-AE69-5C36-B999-D65C6523B4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28FB4-2A0C-9D35-6EA8-A21720DE2992}"/>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5" name="Footer Placeholder 4">
            <a:extLst>
              <a:ext uri="{FF2B5EF4-FFF2-40B4-BE49-F238E27FC236}">
                <a16:creationId xmlns:a16="http://schemas.microsoft.com/office/drawing/2014/main" id="{106DB064-434C-460D-D303-015755682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E0690-081F-8C3D-E00C-A22EAC8E82CA}"/>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3589539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8841-B3C1-432A-0868-ECB6DC4A0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729E2-EFAA-3FCA-92F5-473FB817E4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44807-31D6-E228-CEAE-105E8579AA68}"/>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5" name="Footer Placeholder 4">
            <a:extLst>
              <a:ext uri="{FF2B5EF4-FFF2-40B4-BE49-F238E27FC236}">
                <a16:creationId xmlns:a16="http://schemas.microsoft.com/office/drawing/2014/main" id="{B3B33697-568D-523A-600D-31A0F4785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69EAD-F680-2500-7AB0-CC4D5DB17F01}"/>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344748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CF23-C173-00D9-4CB7-8849D9E6E5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1DCD77-C6ED-62DA-CC9A-3529417E16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2BFAB-5251-0FD3-89F8-AB50848CAC0E}"/>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5" name="Footer Placeholder 4">
            <a:extLst>
              <a:ext uri="{FF2B5EF4-FFF2-40B4-BE49-F238E27FC236}">
                <a16:creationId xmlns:a16="http://schemas.microsoft.com/office/drawing/2014/main" id="{50E3CD3D-82C7-2BB3-3B91-1F825495B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27E47-A10D-A738-5B60-64F54EF7B4D0}"/>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199512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BC39A-8BF8-C7D4-F6F2-04FE4E27DA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97C9B-AFD8-9278-1BAA-6AB58B725E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44C268-14D5-1B22-3086-3E84B82FED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F8CC5E-FD88-A1BE-9226-1AABAAD3D20B}"/>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6" name="Footer Placeholder 5">
            <a:extLst>
              <a:ext uri="{FF2B5EF4-FFF2-40B4-BE49-F238E27FC236}">
                <a16:creationId xmlns:a16="http://schemas.microsoft.com/office/drawing/2014/main" id="{BBF0B874-AF53-A7F7-6A95-2D2C868B8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C989C-0BB7-EC34-768C-CB46E9A2EB22}"/>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346979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12BD-3154-516C-B888-E95EDBB00F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8A4F39-9A3F-07D0-D293-3A4F511E9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2CA9CB-CE2F-43CA-B0E3-86E811F75B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B3272-85C1-DB32-31D5-4C7456D9C2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70E68F-D6DF-2844-AFA9-662E372D1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19A6CE-CD26-40D5-E776-CD0DE2883209}"/>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8" name="Footer Placeholder 7">
            <a:extLst>
              <a:ext uri="{FF2B5EF4-FFF2-40B4-BE49-F238E27FC236}">
                <a16:creationId xmlns:a16="http://schemas.microsoft.com/office/drawing/2014/main" id="{C578D1DF-890A-82C9-C48C-CACADDECA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958AC-AC4C-4357-12C4-AB2F61424FE4}"/>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275932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762C-4735-2BC0-6525-0096527FEF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AD617B-23E5-3E6B-D9BE-F557E0F37815}"/>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4" name="Footer Placeholder 3">
            <a:extLst>
              <a:ext uri="{FF2B5EF4-FFF2-40B4-BE49-F238E27FC236}">
                <a16:creationId xmlns:a16="http://schemas.microsoft.com/office/drawing/2014/main" id="{CB45FCAE-0CF4-9675-588A-C72D63CC92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E72EDD-3267-DA9A-31A9-33CA3374D117}"/>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394225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0A44-370C-1FAD-6BE5-7AA48745DAF5}"/>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3" name="Footer Placeholder 2">
            <a:extLst>
              <a:ext uri="{FF2B5EF4-FFF2-40B4-BE49-F238E27FC236}">
                <a16:creationId xmlns:a16="http://schemas.microsoft.com/office/drawing/2014/main" id="{83C534E6-A393-2A66-E0D2-BB7A05B46B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7EB250-3428-94D6-4CB0-BA3CF5874799}"/>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2144388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647A0-D83A-79F0-D68C-2E3372CE7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DFC9C-9691-15D4-FC85-4A0A0643E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14745-86E7-89B9-BDCE-C92A16DC9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A2C65A-5A54-8D9C-28EC-2FE4CA5F8756}"/>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6" name="Footer Placeholder 5">
            <a:extLst>
              <a:ext uri="{FF2B5EF4-FFF2-40B4-BE49-F238E27FC236}">
                <a16:creationId xmlns:a16="http://schemas.microsoft.com/office/drawing/2014/main" id="{0E520D7E-F3D2-7CA4-A6E1-D02147C2B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1B09E-D785-9EE5-817E-459273E4693D}"/>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2716926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68AE-DF1B-F8F3-324A-5E45F1FAF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74655B-8F99-E014-66CA-84EF1DA6C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3F7B5D-5E3C-A760-391B-7DABB8A7B8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E1F1E2-8E9C-0BAE-1987-297583E423C4}"/>
              </a:ext>
            </a:extLst>
          </p:cNvPr>
          <p:cNvSpPr>
            <a:spLocks noGrp="1"/>
          </p:cNvSpPr>
          <p:nvPr>
            <p:ph type="dt" sz="half" idx="10"/>
          </p:nvPr>
        </p:nvSpPr>
        <p:spPr/>
        <p:txBody>
          <a:bodyPr/>
          <a:lstStyle/>
          <a:p>
            <a:fld id="{BADE93E1-260A-4498-80DA-A46CDAAC4F46}" type="datetimeFigureOut">
              <a:rPr lang="en-US" smtClean="0"/>
              <a:t>14/07/2024</a:t>
            </a:fld>
            <a:endParaRPr lang="en-US"/>
          </a:p>
        </p:txBody>
      </p:sp>
      <p:sp>
        <p:nvSpPr>
          <p:cNvPr id="6" name="Footer Placeholder 5">
            <a:extLst>
              <a:ext uri="{FF2B5EF4-FFF2-40B4-BE49-F238E27FC236}">
                <a16:creationId xmlns:a16="http://schemas.microsoft.com/office/drawing/2014/main" id="{48280F21-6D92-36A6-98E8-E577346AD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AE6090-5D53-01EF-BA4C-EF713D617C33}"/>
              </a:ext>
            </a:extLst>
          </p:cNvPr>
          <p:cNvSpPr>
            <a:spLocks noGrp="1"/>
          </p:cNvSpPr>
          <p:nvPr>
            <p:ph type="sldNum" sz="quarter" idx="12"/>
          </p:nvPr>
        </p:nvSpPr>
        <p:spPr/>
        <p:txBody>
          <a:bodyPr/>
          <a:lstStyle/>
          <a:p>
            <a:fld id="{EF1ED2A8-E8CE-440C-B5DB-01A4FB81F5C1}" type="slidenum">
              <a:rPr lang="en-US" smtClean="0"/>
              <a:t>‹#›</a:t>
            </a:fld>
            <a:endParaRPr lang="en-US"/>
          </a:p>
        </p:txBody>
      </p:sp>
    </p:spTree>
    <p:extLst>
      <p:ext uri="{BB962C8B-B14F-4D97-AF65-F5344CB8AC3E}">
        <p14:creationId xmlns:p14="http://schemas.microsoft.com/office/powerpoint/2010/main" val="344264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D857DFF-15B3-4A24-D5BA-EFA49A518D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9C0634-362B-D96F-E936-686A3D020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941204-8714-5F2D-DEB8-717400BE7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D6935-2A6A-C238-7AFA-3861CEDC3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E93E1-260A-4498-80DA-A46CDAAC4F46}" type="datetimeFigureOut">
              <a:rPr lang="en-US" smtClean="0"/>
              <a:t>14/07/2024</a:t>
            </a:fld>
            <a:endParaRPr lang="en-US"/>
          </a:p>
        </p:txBody>
      </p:sp>
      <p:sp>
        <p:nvSpPr>
          <p:cNvPr id="5" name="Footer Placeholder 4">
            <a:extLst>
              <a:ext uri="{FF2B5EF4-FFF2-40B4-BE49-F238E27FC236}">
                <a16:creationId xmlns:a16="http://schemas.microsoft.com/office/drawing/2014/main" id="{A8C2E349-8DB4-00C5-505B-71BCDEF25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9406D8-3420-B1C5-D785-21A4E7405D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1ED2A8-E8CE-440C-B5DB-01A4FB81F5C1}" type="slidenum">
              <a:rPr lang="en-US" smtClean="0"/>
              <a:t>‹#›</a:t>
            </a:fld>
            <a:endParaRPr lang="en-US"/>
          </a:p>
        </p:txBody>
      </p:sp>
      <p:pic>
        <p:nvPicPr>
          <p:cNvPr id="9" name="Picture 8">
            <a:extLst>
              <a:ext uri="{FF2B5EF4-FFF2-40B4-BE49-F238E27FC236}">
                <a16:creationId xmlns:a16="http://schemas.microsoft.com/office/drawing/2014/main" id="{42FEC6A5-41CA-7237-42B3-D8C6B5C482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5850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control" Target="../activeX/activeX2.xml"/><Relationship Id="rId5" Type="http://schemas.openxmlformats.org/officeDocument/2006/relationships/image" Target="../media/image32.wm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jpg"/><Relationship Id="rId7" Type="http://schemas.openxmlformats.org/officeDocument/2006/relationships/image" Target="../media/image39.pn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audio" Target="../media/audio1.wav"/><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4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5.wav"/><Relationship Id="rId7" Type="http://schemas.openxmlformats.org/officeDocument/2006/relationships/image" Target="../media/image51.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audio" Target="../media/audio1.wav"/><Relationship Id="rId4" Type="http://schemas.openxmlformats.org/officeDocument/2006/relationships/image" Target="../media/image8.jpg"/><Relationship Id="rId9" Type="http://schemas.openxmlformats.org/officeDocument/2006/relationships/audio" Target="../media/audio5.wav"/></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5.wav"/><Relationship Id="rId7" Type="http://schemas.openxmlformats.org/officeDocument/2006/relationships/image" Target="../media/image51.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audio" Target="../media/audio1.wav"/><Relationship Id="rId4" Type="http://schemas.openxmlformats.org/officeDocument/2006/relationships/image" Target="../media/image8.jpg"/><Relationship Id="rId9" Type="http://schemas.openxmlformats.org/officeDocument/2006/relationships/audio" Target="../media/audio5.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5.wav"/><Relationship Id="rId7" Type="http://schemas.openxmlformats.org/officeDocument/2006/relationships/image" Target="../media/image51.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audio" Target="../media/audio1.wav"/><Relationship Id="rId4" Type="http://schemas.openxmlformats.org/officeDocument/2006/relationships/image" Target="../media/image8.jpg"/><Relationship Id="rId9" Type="http://schemas.openxmlformats.org/officeDocument/2006/relationships/audio" Target="../media/audio5.wav"/></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51.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5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2.wav"/><Relationship Id="rId7" Type="http://schemas.openxmlformats.org/officeDocument/2006/relationships/image" Target="../media/image51.sv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8.jpg"/><Relationship Id="rId9"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2.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wav"/><Relationship Id="rId7" Type="http://schemas.openxmlformats.org/officeDocument/2006/relationships/image" Target="../media/image38.png"/><Relationship Id="rId12"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audio" Target="../media/audio1.wav"/><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8.jp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jp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57.wmf"/><Relationship Id="rId5" Type="http://schemas.openxmlformats.org/officeDocument/2006/relationships/image" Target="../media/image44.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6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audio" Target="../media/audio2.wav"/><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55000"/>
          </a:stretch>
        </a:blipFill>
        <a:effectLst/>
      </p:bgPr>
    </p:bg>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13F6FE83-5E21-01AD-B842-F83A3C89A01C}"/>
              </a:ext>
            </a:extLst>
          </p:cNvPr>
          <p:cNvSpPr txBox="1"/>
          <p:nvPr/>
        </p:nvSpPr>
        <p:spPr>
          <a:xfrm>
            <a:off x="1437214" y="668544"/>
            <a:ext cx="8893001" cy="1015663"/>
          </a:xfrm>
          <a:prstGeom prst="rect">
            <a:avLst/>
          </a:prstGeom>
          <a:noFill/>
        </p:spPr>
        <p:txBody>
          <a:bodyPr wrap="square" rtlCol="0">
            <a:spAutoFit/>
          </a:bodyPr>
          <a:lstStyle/>
          <a:p>
            <a:pPr algn="ctr"/>
            <a:r>
              <a:rPr lang="en-US" sz="6000" b="1" dirty="0" err="1">
                <a:ln w="0"/>
                <a:latin typeface="UTM Edwardian" panose="02040603050506020204" pitchFamily="18" charset="0"/>
              </a:rPr>
              <a:t>Thứ</a:t>
            </a:r>
            <a:r>
              <a:rPr lang="en-US" sz="6000" b="1" dirty="0">
                <a:ln w="0"/>
                <a:latin typeface="UTM Edwardian" panose="02040603050506020204" pitchFamily="18" charset="0"/>
              </a:rPr>
              <a:t> … </a:t>
            </a:r>
            <a:r>
              <a:rPr lang="en-US" sz="6000" b="1" dirty="0" err="1">
                <a:ln w="0"/>
                <a:latin typeface="UTM Edwardian" panose="02040603050506020204" pitchFamily="18" charset="0"/>
              </a:rPr>
              <a:t>ngày</a:t>
            </a:r>
            <a:r>
              <a:rPr lang="en-US" sz="6000" b="1" dirty="0">
                <a:ln w="0"/>
                <a:latin typeface="UTM Edwardian" panose="02040603050506020204" pitchFamily="18" charset="0"/>
              </a:rPr>
              <a:t> ... </a:t>
            </a:r>
            <a:r>
              <a:rPr lang="en-US" sz="6000" b="1" dirty="0" err="1">
                <a:ln w="0"/>
                <a:latin typeface="UTM Edwardian" panose="02040603050506020204" pitchFamily="18" charset="0"/>
              </a:rPr>
              <a:t>tháng</a:t>
            </a:r>
            <a:r>
              <a:rPr lang="en-US" sz="6000" b="1" dirty="0">
                <a:ln w="0"/>
                <a:latin typeface="UTM Edwardian" panose="02040603050506020204" pitchFamily="18" charset="0"/>
              </a:rPr>
              <a:t> … </a:t>
            </a:r>
            <a:r>
              <a:rPr lang="en-US" sz="6000" b="1" dirty="0" err="1">
                <a:ln w="0"/>
                <a:latin typeface="UTM Edwardian" panose="02040603050506020204" pitchFamily="18" charset="0"/>
              </a:rPr>
              <a:t>năm</a:t>
            </a:r>
            <a:r>
              <a:rPr lang="en-US" sz="6000" b="1" dirty="0">
                <a:ln w="0"/>
                <a:latin typeface="UTM Edwardian" panose="02040603050506020204" pitchFamily="18" charset="0"/>
              </a:rPr>
              <a:t> ...</a:t>
            </a:r>
            <a:endParaRPr lang="en-US" sz="6000" b="1" dirty="0">
              <a:latin typeface="UTM Edwardian" panose="02040603050506020204" pitchFamily="18" charset="0"/>
            </a:endParaRPr>
          </a:p>
        </p:txBody>
      </p:sp>
      <p:pic>
        <p:nvPicPr>
          <p:cNvPr id="43" name="Picture 21">
            <a:extLst>
              <a:ext uri="{FF2B5EF4-FFF2-40B4-BE49-F238E27FC236}">
                <a16:creationId xmlns:a16="http://schemas.microsoft.com/office/drawing/2014/main" id="{62FC2100-916F-ABC3-61E5-CABC9650152F}"/>
              </a:ext>
            </a:extLst>
          </p:cNvPr>
          <p:cNvPicPr>
            <a:picLocks noChangeAspect="1"/>
          </p:cNvPicPr>
          <p:nvPr/>
        </p:nvPicPr>
        <p:blipFill rotWithShape="1">
          <a:blip r:embed="rId3"/>
          <a:srcRect t="-1" b="40569"/>
          <a:stretch/>
        </p:blipFill>
        <p:spPr>
          <a:xfrm flipH="1">
            <a:off x="-733622" y="3835021"/>
            <a:ext cx="2775763" cy="3022979"/>
          </a:xfrm>
          <a:prstGeom prst="rect">
            <a:avLst/>
          </a:prstGeom>
        </p:spPr>
      </p:pic>
      <p:pic>
        <p:nvPicPr>
          <p:cNvPr id="10" name="Picture 9">
            <a:extLst>
              <a:ext uri="{FF2B5EF4-FFF2-40B4-BE49-F238E27FC236}">
                <a16:creationId xmlns:a16="http://schemas.microsoft.com/office/drawing/2014/main" id="{9D38B5A6-B904-EC87-6542-47A5469C3C67}"/>
              </a:ext>
            </a:extLst>
          </p:cNvPr>
          <p:cNvPicPr>
            <a:picLocks noChangeAspect="1"/>
          </p:cNvPicPr>
          <p:nvPr/>
        </p:nvPicPr>
        <p:blipFill>
          <a:blip r:embed="rId4"/>
          <a:stretch>
            <a:fillRect/>
          </a:stretch>
        </p:blipFill>
        <p:spPr>
          <a:xfrm>
            <a:off x="882869" y="1711175"/>
            <a:ext cx="12192000" cy="4545343"/>
          </a:xfrm>
          <a:prstGeom prst="rect">
            <a:avLst/>
          </a:prstGeom>
        </p:spPr>
      </p:pic>
    </p:spTree>
    <p:extLst>
      <p:ext uri="{BB962C8B-B14F-4D97-AF65-F5344CB8AC3E}">
        <p14:creationId xmlns:p14="http://schemas.microsoft.com/office/powerpoint/2010/main" val="413582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8" y="487058"/>
            <a:ext cx="10041302" cy="1452835"/>
            <a:chOff x="1575310" y="316631"/>
            <a:chExt cx="11171228" cy="1452835"/>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32343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GIỌNG ĐỌC</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0" y="316631"/>
              <a:ext cx="11171227" cy="144655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8800">
                  <a:solidFill>
                    <a:srgbClr val="77D460"/>
                  </a:solidFill>
                  <a:latin typeface="iCiel Pony" panose="02000000000000000000" pitchFamily="2" charset="0"/>
                  <a:ea typeface="LNTH-LuoLuoNotangYuanTi 1" pitchFamily="2" charset="-128"/>
                  <a:cs typeface="LNTH-LuoLuoNotangYuanTi 1" pitchFamily="2" charset="-128"/>
                </a:rPr>
                <a:t> </a:t>
              </a:r>
              <a:r>
                <a:rPr lang="sv-SE"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endParaRPr lang="sv-SE"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371291" y="2734159"/>
            <a:ext cx="9979411" cy="1938992"/>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Toàn bài đọc với giọng trong sáng, tha thiết.</a:t>
            </a:r>
            <a:endParaRPr lang="en-US" sz="4000">
              <a:latin typeface="Calibri" panose="020F0502020204030204" pitchFamily="34" charset="0"/>
              <a:cs typeface="Calibri" panose="020F0502020204030204" pitchFamily="34" charset="0"/>
            </a:endParaRPr>
          </a:p>
          <a:p>
            <a:pPr algn="just"/>
            <a:r>
              <a:rPr lang="vi-VN" sz="4000">
                <a:latin typeface="Calibri" panose="020F0502020204030204" pitchFamily="34" charset="0"/>
                <a:cs typeface="Calibri" panose="020F0502020204030204" pitchFamily="34" charset="0"/>
              </a:rPr>
              <a:t>Nhấn giọng ở những từ ngữ miêu tả dáng vẻ, màu sắc, hoạt động của các sự vật,…)</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132" y="2428504"/>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885124" y="1166919"/>
            <a:ext cx="982616" cy="911984"/>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9C4A84B3-0805-F7DA-FB0B-8907DE2D3A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31486" y="3372570"/>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885124" y="1166919"/>
            <a:ext cx="982616" cy="911984"/>
          </a:xfrm>
          <a:prstGeom prst="rect">
            <a:avLst/>
          </a:prstGeom>
        </p:spPr>
      </p:pic>
      <p:pic>
        <p:nvPicPr>
          <p:cNvPr id="8" name="Picture 7">
            <a:extLst>
              <a:ext uri="{FF2B5EF4-FFF2-40B4-BE49-F238E27FC236}">
                <a16:creationId xmlns:a16="http://schemas.microsoft.com/office/drawing/2014/main" id="{528B60E4-15C1-ADF1-6990-2D3046AC8A20}"/>
              </a:ext>
            </a:extLst>
          </p:cNvPr>
          <p:cNvPicPr>
            <a:picLocks noChangeAspect="1"/>
          </p:cNvPicPr>
          <p:nvPr/>
        </p:nvPicPr>
        <p:blipFill>
          <a:blip r:embed="rId6"/>
          <a:stretch>
            <a:fillRect/>
          </a:stretch>
        </p:blipFill>
        <p:spPr>
          <a:xfrm>
            <a:off x="366464" y="511663"/>
            <a:ext cx="11144454" cy="1402202"/>
          </a:xfrm>
          <a:prstGeom prst="rect">
            <a:avLst/>
          </a:prstGeom>
        </p:spPr>
      </p:pic>
      <p:sp>
        <p:nvSpPr>
          <p:cNvPr id="10" name="Rectangle: Rounded Corners 9">
            <a:extLst>
              <a:ext uri="{FF2B5EF4-FFF2-40B4-BE49-F238E27FC236}">
                <a16:creationId xmlns:a16="http://schemas.microsoft.com/office/drawing/2014/main" id="{3DACAECB-89A8-1064-6D25-A0553615206F}"/>
              </a:ext>
            </a:extLst>
          </p:cNvPr>
          <p:cNvSpPr/>
          <p:nvPr/>
        </p:nvSpPr>
        <p:spPr>
          <a:xfrm>
            <a:off x="826410" y="2607635"/>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xoè rộng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7306B54-5096-7794-3187-5B73516A44A0}"/>
              </a:ext>
            </a:extLst>
          </p:cNvPr>
          <p:cNvSpPr/>
          <p:nvPr/>
        </p:nvSpPr>
        <p:spPr>
          <a:xfrm>
            <a:off x="4310261" y="2575777"/>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thoắt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9C004B7F-D6F5-2E81-70D1-9292BD3E9181}"/>
              </a:ext>
            </a:extLst>
          </p:cNvPr>
          <p:cNvSpPr/>
          <p:nvPr/>
        </p:nvSpPr>
        <p:spPr>
          <a:xfrm>
            <a:off x="8093419" y="2687588"/>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loang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D321723-70D5-402F-300D-FDB25A1656BC}"/>
              </a:ext>
            </a:extLst>
          </p:cNvPr>
          <p:cNvSpPr/>
          <p:nvPr/>
        </p:nvSpPr>
        <p:spPr>
          <a:xfrm>
            <a:off x="748002" y="4777303"/>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vi-VN" sz="4000" i="1">
                <a:solidFill>
                  <a:srgbClr val="000000"/>
                </a:solidFill>
                <a:ea typeface="Calibri" panose="020F0502020204030204" pitchFamily="34" charset="0"/>
                <a:cs typeface="Arial" panose="020B0604020202020204" pitchFamily="34" charset="0"/>
              </a:rPr>
              <a:t>lững thững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0B45DF1-A44D-98F7-0000-FC154DD82E0B}"/>
              </a:ext>
            </a:extLst>
          </p:cNvPr>
          <p:cNvSpPr/>
          <p:nvPr/>
        </p:nvSpPr>
        <p:spPr>
          <a:xfrm>
            <a:off x="4310261" y="4697350"/>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quảy</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F101371F-D686-6B39-393E-CF6A0E4F8725}"/>
              </a:ext>
            </a:extLst>
          </p:cNvPr>
          <p:cNvSpPr/>
          <p:nvPr/>
        </p:nvSpPr>
        <p:spPr>
          <a:xfrm>
            <a:off x="8093419" y="4809161"/>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quấn quýt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262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6" presetClass="emph" presetSubtype="0" fill="hold" grpId="0"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7" presetID="26" presetClass="emph" presetSubtype="0" fill="hold" grpId="0" nodeType="with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par>
                                <p:cTn id="20" presetID="26" presetClass="emph" presetSubtype="0" fill="hold" grpId="0" nodeType="with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885124" y="1166919"/>
            <a:ext cx="982616" cy="911984"/>
          </a:xfrm>
          <a:prstGeom prst="rect">
            <a:avLst/>
          </a:prstGeom>
        </p:spPr>
      </p:pic>
      <p:sp>
        <p:nvSpPr>
          <p:cNvPr id="10" name="Rectangle: Rounded Corners 9">
            <a:extLst>
              <a:ext uri="{FF2B5EF4-FFF2-40B4-BE49-F238E27FC236}">
                <a16:creationId xmlns:a16="http://schemas.microsoft.com/office/drawing/2014/main" id="{3DACAECB-89A8-1064-6D25-A0553615206F}"/>
              </a:ext>
            </a:extLst>
          </p:cNvPr>
          <p:cNvSpPr/>
          <p:nvPr/>
        </p:nvSpPr>
        <p:spPr>
          <a:xfrm>
            <a:off x="936769" y="2066843"/>
            <a:ext cx="10572059" cy="4184419"/>
          </a:xfrm>
          <a:prstGeom prst="roundRect">
            <a:avLst>
              <a:gd name="adj" fmla="val 33904"/>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indent="650240">
              <a:lnSpc>
                <a:spcPct val="115000"/>
              </a:lnSpc>
            </a:pPr>
            <a:r>
              <a:rPr lang="en-US" sz="3600" i="1">
                <a:solidFill>
                  <a:srgbClr val="000000"/>
                </a:solidFill>
                <a:latin typeface="Times New Roman" panose="02020603050405020304" pitchFamily="18" charset="0"/>
                <a:ea typeface="Calibri" panose="020F0502020204030204" pitchFamily="34" charset="0"/>
              </a:rPr>
              <a:t>	Ông trời</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 đốt lửa phương đông</a:t>
            </a:r>
            <a:r>
              <a:rPr lang="en-US" sz="3600" b="1" i="1">
                <a:solidFill>
                  <a:srgbClr val="FF0000"/>
                </a:solidFill>
                <a:latin typeface="Times New Roman" panose="02020603050405020304" pitchFamily="18" charset="0"/>
                <a:ea typeface="Calibri" panose="020F0502020204030204" pitchFamily="34" charset="0"/>
              </a:rPr>
              <a:t>/</a:t>
            </a:r>
          </a:p>
          <a:p>
            <a:pPr lvl="2" indent="379730">
              <a:lnSpc>
                <a:spcPct val="115000"/>
              </a:lnSpc>
            </a:pPr>
            <a:r>
              <a:rPr lang="en-US" sz="3600" i="1">
                <a:solidFill>
                  <a:srgbClr val="000000"/>
                </a:solidFill>
                <a:latin typeface="Times New Roman" panose="02020603050405020304" pitchFamily="18" charset="0"/>
                <a:ea typeface="Calibri" panose="020F0502020204030204" pitchFamily="34" charset="0"/>
              </a:rPr>
              <a:t>Đun bằng mấy dải mây hồng</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 vắt ngang</a:t>
            </a:r>
            <a:r>
              <a:rPr lang="en-US" sz="3600" b="1" i="1">
                <a:solidFill>
                  <a:srgbClr val="FF0000"/>
                </a:solidFill>
                <a:latin typeface="Times New Roman" panose="02020603050405020304" pitchFamily="18" charset="0"/>
                <a:ea typeface="Calibri" panose="020F0502020204030204" pitchFamily="34" charset="0"/>
              </a:rPr>
              <a:t>/</a:t>
            </a:r>
          </a:p>
          <a:p>
            <a:pPr lvl="2" indent="650240">
              <a:lnSpc>
                <a:spcPct val="115000"/>
              </a:lnSpc>
            </a:pPr>
            <a:r>
              <a:rPr lang="en-US" sz="3600" i="1">
                <a:solidFill>
                  <a:srgbClr val="000000"/>
                </a:solidFill>
                <a:latin typeface="Times New Roman" panose="02020603050405020304" pitchFamily="18" charset="0"/>
                <a:ea typeface="Calibri" panose="020F0502020204030204" pitchFamily="34" charset="0"/>
              </a:rPr>
              <a:t>	Rồi/ xoè rộng</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cái quạt vàng</a:t>
            </a:r>
            <a:r>
              <a:rPr lang="en-US" sz="3600" b="1" i="1">
                <a:solidFill>
                  <a:srgbClr val="FF0000"/>
                </a:solidFill>
                <a:latin typeface="Times New Roman" panose="02020603050405020304" pitchFamily="18" charset="0"/>
                <a:ea typeface="Calibri" panose="020F0502020204030204" pitchFamily="34" charset="0"/>
              </a:rPr>
              <a:t>/</a:t>
            </a:r>
          </a:p>
          <a:p>
            <a:pPr lvl="2" indent="379730">
              <a:lnSpc>
                <a:spcPct val="115000"/>
              </a:lnSpc>
            </a:pPr>
            <a:r>
              <a:rPr lang="en-US" sz="3600" i="1">
                <a:solidFill>
                  <a:srgbClr val="000000"/>
                </a:solidFill>
                <a:latin typeface="Times New Roman" panose="02020603050405020304" pitchFamily="18" charset="0"/>
                <a:ea typeface="Calibri" panose="020F0502020204030204" pitchFamily="34" charset="0"/>
              </a:rPr>
              <a:t>Phất tung</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ánh sáng bay tràn khắp nơi/</a:t>
            </a:r>
          </a:p>
          <a:p>
            <a:pPr lvl="2" indent="650240">
              <a:lnSpc>
                <a:spcPct val="115000"/>
              </a:lnSpc>
            </a:pPr>
            <a:r>
              <a:rPr lang="en-US" sz="3600" i="1">
                <a:solidFill>
                  <a:srgbClr val="000000"/>
                </a:solidFill>
                <a:latin typeface="Times New Roman" panose="02020603050405020304" pitchFamily="18" charset="0"/>
                <a:ea typeface="Calibri" panose="020F0502020204030204" pitchFamily="34" charset="0"/>
              </a:rPr>
              <a:t>	Trắng ngời</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mây</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 vảy cá phơi</a:t>
            </a:r>
          </a:p>
          <a:p>
            <a:pPr lvl="2" indent="379730">
              <a:lnSpc>
                <a:spcPct val="115000"/>
              </a:lnSpc>
            </a:pPr>
            <a:r>
              <a:rPr lang="en-US" sz="3600" i="1">
                <a:solidFill>
                  <a:srgbClr val="000000"/>
                </a:solidFill>
                <a:latin typeface="Times New Roman" panose="02020603050405020304" pitchFamily="18" charset="0"/>
                <a:ea typeface="Calibri" panose="020F0502020204030204" pitchFamily="34" charset="0"/>
              </a:rPr>
              <a:t>Đàn cò thoắt hiện</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cánh bơi nhịp nhàng</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a:t>
            </a:r>
          </a:p>
        </p:txBody>
      </p:sp>
      <p:pic>
        <p:nvPicPr>
          <p:cNvPr id="11" name="Picture 10">
            <a:extLst>
              <a:ext uri="{FF2B5EF4-FFF2-40B4-BE49-F238E27FC236}">
                <a16:creationId xmlns:a16="http://schemas.microsoft.com/office/drawing/2014/main" id="{8C73B3AD-A782-4113-F690-77822C22FCFF}"/>
              </a:ext>
            </a:extLst>
          </p:cNvPr>
          <p:cNvPicPr>
            <a:picLocks noChangeAspect="1"/>
          </p:cNvPicPr>
          <p:nvPr/>
        </p:nvPicPr>
        <p:blipFill rotWithShape="1">
          <a:blip r:embed="rId6"/>
          <a:srcRect r="50348"/>
          <a:stretch/>
        </p:blipFill>
        <p:spPr>
          <a:xfrm>
            <a:off x="2266073" y="487870"/>
            <a:ext cx="6051093" cy="2152075"/>
          </a:xfrm>
          <a:prstGeom prst="rect">
            <a:avLst/>
          </a:prstGeom>
        </p:spPr>
      </p:pic>
    </p:spTree>
    <p:extLst>
      <p:ext uri="{BB962C8B-B14F-4D97-AF65-F5344CB8AC3E}">
        <p14:creationId xmlns:p14="http://schemas.microsoft.com/office/powerpoint/2010/main" val="484615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BF1D85-05A0-4597-9E47-890D833768AE}"/>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cartoon sun with a face&#10;&#10;Description automatically generated">
            <a:extLst>
              <a:ext uri="{FF2B5EF4-FFF2-40B4-BE49-F238E27FC236}">
                <a16:creationId xmlns:a16="http://schemas.microsoft.com/office/drawing/2014/main" id="{C8F10D62-838C-4BCB-89C2-E8F5010F59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6592824" y="0"/>
            <a:ext cx="2478024" cy="2478024"/>
          </a:xfrm>
          <a:prstGeom prst="rect">
            <a:avLst/>
          </a:prstGeom>
        </p:spPr>
      </p:pic>
      <p:pic>
        <p:nvPicPr>
          <p:cNvPr id="17" name="Picture 2" descr="Download Rainbow Colors Natural Wonder Royalty-Free Vector Graphic - Pixabay">
            <a:extLst>
              <a:ext uri="{FF2B5EF4-FFF2-40B4-BE49-F238E27FC236}">
                <a16:creationId xmlns:a16="http://schemas.microsoft.com/office/drawing/2014/main" id="{F9D007C1-C697-453C-9523-92A1A513C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1393" y="1807201"/>
            <a:ext cx="4413504" cy="220675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273287"/>
            <a:ext cx="11754248" cy="6305643"/>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122035" y="2781057"/>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khổ thơ đầu</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1122035" y="4205982"/>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Khổ thơ cuối</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857205" y="1306816"/>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F1FC304F-2830-82C7-41EC-8204608F0BAC}"/>
              </a:ext>
            </a:extLst>
          </p:cNvPr>
          <p:cNvSpPr/>
          <p:nvPr/>
        </p:nvSpPr>
        <p:spPr>
          <a:xfrm>
            <a:off x="145574" y="196478"/>
            <a:ext cx="7929349"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B910DBE-C478-7130-8BD5-C12EE302C9E8}"/>
              </a:ext>
            </a:extLst>
          </p:cNvPr>
          <p:cNvSpPr txBox="1"/>
          <p:nvPr/>
        </p:nvSpPr>
        <p:spPr>
          <a:xfrm>
            <a:off x="353730" y="1905934"/>
            <a:ext cx="7696052" cy="42780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trời đốt lửa phương đông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Đun bằng mấy dải mây hồng vắt ngang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Rồi xoè rộng cái quạt vàng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Phất tung ánh sáng bay tràn khắp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Trắng ngời mây vảy cá phơi</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Đàn cò thoắt hiện cánh bơi nhịp nhàng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Ngói nhà ai đỏ vội vàng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Hàng cau rũ tóc. Sương loang cuối vườn.</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1" name="Hình ảnh 30" descr="Ảnh có chứa hình vẽ, minh họa, hoạt hình Nhật Bản, Mặt người&#10;&#10;Mô tả được tạo tự động">
            <a:extLst>
              <a:ext uri="{FF2B5EF4-FFF2-40B4-BE49-F238E27FC236}">
                <a16:creationId xmlns:a16="http://schemas.microsoft.com/office/drawing/2014/main" id="{26961ECB-41E1-544E-BD63-F7CC523A36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149213" y="3221562"/>
            <a:ext cx="3641232" cy="3641232"/>
          </a:xfrm>
          <a:prstGeom prst="rect">
            <a:avLst/>
          </a:prstGeom>
        </p:spPr>
      </p:pic>
      <p:pic>
        <p:nvPicPr>
          <p:cNvPr id="2" name="Picture 1">
            <a:extLst>
              <a:ext uri="{FF2B5EF4-FFF2-40B4-BE49-F238E27FC236}">
                <a16:creationId xmlns:a16="http://schemas.microsoft.com/office/drawing/2014/main" id="{6FD018D9-356B-1CF9-11FC-91D1594F8EBE}"/>
              </a:ext>
            </a:extLst>
          </p:cNvPr>
          <p:cNvPicPr>
            <a:picLocks noChangeAspect="1"/>
          </p:cNvPicPr>
          <p:nvPr/>
        </p:nvPicPr>
        <p:blipFill>
          <a:blip r:embed="rId5"/>
          <a:stretch>
            <a:fillRect/>
          </a:stretch>
        </p:blipFill>
        <p:spPr>
          <a:xfrm>
            <a:off x="-424660" y="196478"/>
            <a:ext cx="8248603" cy="2353260"/>
          </a:xfrm>
          <a:prstGeom prst="rect">
            <a:avLst/>
          </a:prstGeom>
        </p:spPr>
      </p:pic>
    </p:spTree>
    <p:extLst>
      <p:ext uri="{BB962C8B-B14F-4D97-AF65-F5344CB8AC3E}">
        <p14:creationId xmlns:p14="http://schemas.microsoft.com/office/powerpoint/2010/main" val="52743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F1FC304F-2830-82C7-41EC-8204608F0BAC}"/>
              </a:ext>
            </a:extLst>
          </p:cNvPr>
          <p:cNvSpPr/>
          <p:nvPr/>
        </p:nvSpPr>
        <p:spPr>
          <a:xfrm>
            <a:off x="145574" y="196478"/>
            <a:ext cx="11347488"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B910DBE-C478-7130-8BD5-C12EE302C9E8}"/>
              </a:ext>
            </a:extLst>
          </p:cNvPr>
          <p:cNvSpPr txBox="1"/>
          <p:nvPr/>
        </p:nvSpPr>
        <p:spPr>
          <a:xfrm>
            <a:off x="1329590" y="1015435"/>
            <a:ext cx="8979456"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Bóng trâu lững thững rời chuồng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Dáng người quảy gánh trên đường xa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Lúa non trải lụa mượt mà</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Bờ nghiêng nghiêng chạy rồi nhoà mất tăm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Cụm vườn toả mỏng khói lam</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Như khăn voan phảng phất choàng bóng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Một đàn sẻ quấn quýt bay</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Dọc con đường nắng lượn dài lung linh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Đồng quê vẽ cảnh bình minh</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Bức tranh riêng của chúng mình: quê hương...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Kim Ba</a:t>
            </a:r>
          </a:p>
        </p:txBody>
      </p:sp>
      <p:pic>
        <p:nvPicPr>
          <p:cNvPr id="31" name="Hình ảnh 30" descr="Ảnh có chứa hình vẽ, minh họa, hoạt hình Nhật Bản, Mặt người&#10;&#10;Mô tả được tạo tự động">
            <a:extLst>
              <a:ext uri="{FF2B5EF4-FFF2-40B4-BE49-F238E27FC236}">
                <a16:creationId xmlns:a16="http://schemas.microsoft.com/office/drawing/2014/main" id="{26961ECB-41E1-544E-BD63-F7CC523A36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9387916" y="3020290"/>
            <a:ext cx="3641232" cy="3641232"/>
          </a:xfrm>
          <a:prstGeom prst="rect">
            <a:avLst/>
          </a:prstGeom>
        </p:spPr>
      </p:pic>
      <p:pic>
        <p:nvPicPr>
          <p:cNvPr id="2" name="Picture 1">
            <a:extLst>
              <a:ext uri="{FF2B5EF4-FFF2-40B4-BE49-F238E27FC236}">
                <a16:creationId xmlns:a16="http://schemas.microsoft.com/office/drawing/2014/main" id="{050F756A-5469-8014-C620-13AC587B5C22}"/>
              </a:ext>
            </a:extLst>
          </p:cNvPr>
          <p:cNvPicPr>
            <a:picLocks noChangeAspect="1"/>
          </p:cNvPicPr>
          <p:nvPr/>
        </p:nvPicPr>
        <p:blipFill>
          <a:blip r:embed="rId5"/>
          <a:stretch>
            <a:fillRect/>
          </a:stretch>
        </p:blipFill>
        <p:spPr>
          <a:xfrm>
            <a:off x="-206496" y="-348941"/>
            <a:ext cx="8254699" cy="2353260"/>
          </a:xfrm>
          <a:prstGeom prst="rect">
            <a:avLst/>
          </a:prstGeom>
        </p:spPr>
      </p:pic>
    </p:spTree>
    <p:extLst>
      <p:ext uri="{BB962C8B-B14F-4D97-AF65-F5344CB8AC3E}">
        <p14:creationId xmlns:p14="http://schemas.microsoft.com/office/powerpoint/2010/main" val="339090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Hộp Văn bản 19">
            <a:extLst>
              <a:ext uri="{FF2B5EF4-FFF2-40B4-BE49-F238E27FC236}">
                <a16:creationId xmlns:a16="http://schemas.microsoft.com/office/drawing/2014/main" id="{C059942A-3514-6E83-1955-FC23BDC1619F}"/>
              </a:ext>
            </a:extLst>
          </p:cNvPr>
          <p:cNvSpPr txBox="1"/>
          <p:nvPr/>
        </p:nvSpPr>
        <p:spPr>
          <a:xfrm>
            <a:off x="684234" y="2568549"/>
            <a:ext cx="7696052" cy="3785652"/>
          </a:xfrm>
          <a:prstGeom prst="rect">
            <a:avLst/>
          </a:prstGeom>
          <a:noFill/>
        </p:spPr>
        <p:txBody>
          <a:bodyPr wrap="square">
            <a:spAutoFit/>
          </a:bodyPr>
          <a:lstStyle/>
          <a:p>
            <a:pPr algn="just"/>
            <a:r>
              <a:rPr lang="vi-VN" sz="3000">
                <a:latin typeface="Calibri" panose="020F0502020204030204" pitchFamily="34" charset="0"/>
                <a:cs typeface="Calibri" panose="020F0502020204030204" pitchFamily="34" charset="0"/>
              </a:rPr>
              <a:t>	Ông trời đốt lửa phương đông</a:t>
            </a:r>
          </a:p>
          <a:p>
            <a:pPr algn="just"/>
            <a:r>
              <a:rPr lang="vi-VN" sz="3000">
                <a:latin typeface="Calibri" panose="020F0502020204030204" pitchFamily="34" charset="0"/>
                <a:cs typeface="Calibri" panose="020F0502020204030204" pitchFamily="34" charset="0"/>
              </a:rPr>
              <a:t>Đun bằng mấy dải mây hồng vắt ngang</a:t>
            </a:r>
          </a:p>
          <a:p>
            <a:pPr algn="just"/>
            <a:r>
              <a:rPr lang="vi-VN" sz="3000">
                <a:latin typeface="Calibri" panose="020F0502020204030204" pitchFamily="34" charset="0"/>
                <a:cs typeface="Calibri" panose="020F0502020204030204" pitchFamily="34" charset="0"/>
              </a:rPr>
              <a:t>	Rồi xoè rộng cái quạt vàng</a:t>
            </a:r>
          </a:p>
          <a:p>
            <a:pPr algn="just"/>
            <a:r>
              <a:rPr lang="vi-VN" sz="3000">
                <a:latin typeface="Calibri" panose="020F0502020204030204" pitchFamily="34" charset="0"/>
                <a:cs typeface="Calibri" panose="020F0502020204030204" pitchFamily="34" charset="0"/>
              </a:rPr>
              <a:t>Phất tung ánh sáng bay tràn khắp nơi</a:t>
            </a:r>
          </a:p>
          <a:p>
            <a:pPr algn="just"/>
            <a:r>
              <a:rPr lang="vi-VN" sz="3000">
                <a:latin typeface="Calibri" panose="020F0502020204030204" pitchFamily="34" charset="0"/>
                <a:cs typeface="Calibri" panose="020F0502020204030204" pitchFamily="34" charset="0"/>
              </a:rPr>
              <a:t>	Trắng ngời mây vảy cá phơi</a:t>
            </a:r>
          </a:p>
          <a:p>
            <a:pPr algn="just"/>
            <a:r>
              <a:rPr lang="vi-VN" sz="3000">
                <a:latin typeface="Calibri" panose="020F0502020204030204" pitchFamily="34" charset="0"/>
                <a:cs typeface="Calibri" panose="020F0502020204030204" pitchFamily="34" charset="0"/>
              </a:rPr>
              <a:t>Đàn cò thoắt hiện cánh bơi nhịp nhàng</a:t>
            </a:r>
          </a:p>
          <a:p>
            <a:pPr algn="just"/>
            <a:r>
              <a:rPr lang="vi-VN" sz="3000">
                <a:latin typeface="Calibri" panose="020F0502020204030204" pitchFamily="34" charset="0"/>
                <a:cs typeface="Calibri" panose="020F0502020204030204" pitchFamily="34" charset="0"/>
              </a:rPr>
              <a:t>	Ngói nhà ai đỏ vội vàng</a:t>
            </a:r>
          </a:p>
          <a:p>
            <a:pPr algn="just"/>
            <a:r>
              <a:rPr lang="vi-VN" sz="3000">
                <a:latin typeface="Calibri" panose="020F0502020204030204" pitchFamily="34" charset="0"/>
                <a:cs typeface="Calibri" panose="020F0502020204030204" pitchFamily="34" charset="0"/>
              </a:rPr>
              <a:t>Hàng cau rũ tóc. Sương loang cuối vườn.</a:t>
            </a:r>
          </a:p>
        </p:txBody>
      </p:sp>
      <p:pic>
        <p:nvPicPr>
          <p:cNvPr id="3" name="Picture 2">
            <a:extLst>
              <a:ext uri="{FF2B5EF4-FFF2-40B4-BE49-F238E27FC236}">
                <a16:creationId xmlns:a16="http://schemas.microsoft.com/office/drawing/2014/main" id="{EFE39FAD-1BDB-0E65-6104-1A744EDF6217}"/>
              </a:ext>
            </a:extLst>
          </p:cNvPr>
          <p:cNvPicPr>
            <a:picLocks noChangeAspect="1"/>
          </p:cNvPicPr>
          <p:nvPr/>
        </p:nvPicPr>
        <p:blipFill>
          <a:blip r:embed="rId4"/>
          <a:stretch>
            <a:fillRect/>
          </a:stretch>
        </p:blipFill>
        <p:spPr>
          <a:xfrm>
            <a:off x="1060265" y="230281"/>
            <a:ext cx="10510415" cy="1816765"/>
          </a:xfrm>
          <a:prstGeom prst="rect">
            <a:avLst/>
          </a:prstGeom>
        </p:spPr>
      </p:pic>
      <p:pic>
        <p:nvPicPr>
          <p:cNvPr id="4" name="Picture 3">
            <a:extLst>
              <a:ext uri="{FF2B5EF4-FFF2-40B4-BE49-F238E27FC236}">
                <a16:creationId xmlns:a16="http://schemas.microsoft.com/office/drawing/2014/main" id="{4DF9C86B-7F57-C411-5CE0-E2B2D2FE3DF8}"/>
              </a:ext>
            </a:extLst>
          </p:cNvPr>
          <p:cNvPicPr>
            <a:picLocks noChangeAspect="1"/>
          </p:cNvPicPr>
          <p:nvPr/>
        </p:nvPicPr>
        <p:blipFill>
          <a:blip r:embed="rId5"/>
          <a:stretch>
            <a:fillRect/>
          </a:stretch>
        </p:blipFill>
        <p:spPr>
          <a:xfrm>
            <a:off x="621320" y="1182518"/>
            <a:ext cx="6096528" cy="1780186"/>
          </a:xfrm>
          <a:prstGeom prst="rect">
            <a:avLst/>
          </a:prstGeom>
        </p:spPr>
      </p:pic>
    </p:spTree>
    <p:controls>
      <mc:AlternateContent xmlns:mc="http://schemas.openxmlformats.org/markup-compatibility/2006">
        <mc:Choice xmlns:v="urn:schemas-microsoft-com:vml" Requires="v">
          <p:control name="TextBox1" r:id="rId1" imgW="3933720" imgH="2905200"/>
        </mc:Choice>
        <mc:Fallback>
          <p:control name="TextBox1" r:id="rId1" imgW="3933720" imgH="2905200">
            <p:pic>
              <p:nvPicPr>
                <p:cNvPr id="13" name="TextBox1">
                  <a:extLst>
                    <a:ext uri="{FF2B5EF4-FFF2-40B4-BE49-F238E27FC236}">
                      <a16:creationId xmlns:a16="http://schemas.microsoft.com/office/drawing/2014/main" id="{6E6273A1-517E-64B4-EBBC-B93793666B17}"/>
                    </a:ext>
                  </a:extLst>
                </p:cNvPr>
                <p:cNvPicPr>
                  <a:picLocks/>
                </p:cNvPicPr>
                <p:nvPr/>
              </p:nvPicPr>
              <p:blipFill>
                <a:blip r:embed="rId6"/>
                <a:stretch>
                  <a:fillRect/>
                </a:stretch>
              </p:blipFill>
              <p:spPr>
                <a:xfrm>
                  <a:off x="7426213" y="1921556"/>
                  <a:ext cx="3932659" cy="2905570"/>
                </a:xfrm>
                <a:prstGeom prst="rect">
                  <a:avLst/>
                </a:prstGeom>
              </p:spPr>
            </p:pic>
          </p:control>
        </mc:Fallback>
      </mc:AlternateContent>
    </p:controls>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21C5999C-8AF7-7538-D908-21057FA96158}"/>
              </a:ext>
            </a:extLst>
          </p:cNvPr>
          <p:cNvSpPr txBox="1"/>
          <p:nvPr/>
        </p:nvSpPr>
        <p:spPr>
          <a:xfrm>
            <a:off x="485798" y="1534640"/>
            <a:ext cx="7696052" cy="5170646"/>
          </a:xfrm>
          <a:prstGeom prst="rect">
            <a:avLst/>
          </a:prstGeom>
          <a:noFill/>
        </p:spPr>
        <p:txBody>
          <a:bodyPr wrap="square">
            <a:spAutoFit/>
          </a:bodyPr>
          <a:lstStyle/>
          <a:p>
            <a:pPr algn="just"/>
            <a:r>
              <a:rPr lang="vi-VN" sz="3000">
                <a:latin typeface="Calibri" panose="020F0502020204030204" pitchFamily="34" charset="0"/>
                <a:cs typeface="Calibri" panose="020F0502020204030204" pitchFamily="34" charset="0"/>
              </a:rPr>
              <a:t>	Bóng trâu lững thững rời chuồng</a:t>
            </a:r>
          </a:p>
          <a:p>
            <a:pPr algn="just"/>
            <a:r>
              <a:rPr lang="vi-VN" sz="3000">
                <a:latin typeface="Calibri" panose="020F0502020204030204" pitchFamily="34" charset="0"/>
                <a:cs typeface="Calibri" panose="020F0502020204030204" pitchFamily="34" charset="0"/>
              </a:rPr>
              <a:t>Dáng người quảy gánh trên đường xa xa</a:t>
            </a:r>
          </a:p>
          <a:p>
            <a:pPr algn="just"/>
            <a:r>
              <a:rPr lang="vi-VN" sz="3000">
                <a:latin typeface="Calibri" panose="020F0502020204030204" pitchFamily="34" charset="0"/>
                <a:cs typeface="Calibri" panose="020F0502020204030204" pitchFamily="34" charset="0"/>
              </a:rPr>
              <a:t>	Lúa non trải lụa mượt mà</a:t>
            </a:r>
          </a:p>
          <a:p>
            <a:pPr algn="just"/>
            <a:r>
              <a:rPr lang="vi-VN" sz="3000">
                <a:latin typeface="Calibri" panose="020F0502020204030204" pitchFamily="34" charset="0"/>
                <a:cs typeface="Calibri" panose="020F0502020204030204" pitchFamily="34" charset="0"/>
              </a:rPr>
              <a:t>Bờ nghiêng nghiêng chạy rồi nhoà mất tăm</a:t>
            </a:r>
          </a:p>
          <a:p>
            <a:pPr algn="just"/>
            <a:r>
              <a:rPr lang="vi-VN" sz="3000">
                <a:latin typeface="Calibri" panose="020F0502020204030204" pitchFamily="34" charset="0"/>
                <a:cs typeface="Calibri" panose="020F0502020204030204" pitchFamily="34" charset="0"/>
              </a:rPr>
              <a:t>	Cụm vườn toả mỏng khói lam</a:t>
            </a:r>
          </a:p>
          <a:p>
            <a:pPr algn="just"/>
            <a:r>
              <a:rPr lang="vi-VN" sz="3000">
                <a:latin typeface="Calibri" panose="020F0502020204030204" pitchFamily="34" charset="0"/>
                <a:cs typeface="Calibri" panose="020F0502020204030204" pitchFamily="34" charset="0"/>
              </a:rPr>
              <a:t>Như khăn voan phảng phất choàng bóng cây</a:t>
            </a:r>
          </a:p>
          <a:p>
            <a:pPr algn="just"/>
            <a:r>
              <a:rPr lang="vi-VN" sz="3000">
                <a:latin typeface="Calibri" panose="020F0502020204030204" pitchFamily="34" charset="0"/>
                <a:cs typeface="Calibri" panose="020F0502020204030204" pitchFamily="34" charset="0"/>
              </a:rPr>
              <a:t>	Một đàn sẻ quấn quýt bay</a:t>
            </a:r>
          </a:p>
          <a:p>
            <a:pPr algn="just"/>
            <a:r>
              <a:rPr lang="vi-VN" sz="3000">
                <a:latin typeface="Calibri" panose="020F0502020204030204" pitchFamily="34" charset="0"/>
                <a:cs typeface="Calibri" panose="020F0502020204030204" pitchFamily="34" charset="0"/>
              </a:rPr>
              <a:t>Dọc con đường nắng lượn dài lung linh</a:t>
            </a:r>
          </a:p>
          <a:p>
            <a:pPr algn="just"/>
            <a:r>
              <a:rPr lang="vi-VN" sz="3000">
                <a:latin typeface="Calibri" panose="020F0502020204030204" pitchFamily="34" charset="0"/>
                <a:cs typeface="Calibri" panose="020F0502020204030204" pitchFamily="34" charset="0"/>
              </a:rPr>
              <a:t>	Đồng quê vẽ cảnh bình minh</a:t>
            </a:r>
          </a:p>
          <a:p>
            <a:pPr algn="just"/>
            <a:r>
              <a:rPr lang="vi-VN" sz="3000">
                <a:latin typeface="Calibri" panose="020F0502020204030204" pitchFamily="34" charset="0"/>
                <a:cs typeface="Calibri" panose="020F0502020204030204" pitchFamily="34" charset="0"/>
              </a:rPr>
              <a:t>Bức tranh riêng của chúng mình: quê hương...</a:t>
            </a:r>
          </a:p>
          <a:p>
            <a:pPr algn="just"/>
            <a:r>
              <a:rPr lang="vi-VN" sz="3000">
                <a:latin typeface="Calibri" panose="020F0502020204030204" pitchFamily="34" charset="0"/>
                <a:cs typeface="Calibri" panose="020F0502020204030204" pitchFamily="34" charset="0"/>
              </a:rPr>
              <a:t>						 Kim Ba</a:t>
            </a:r>
          </a:p>
        </p:txBody>
      </p:sp>
      <p:pic>
        <p:nvPicPr>
          <p:cNvPr id="3" name="Picture 2">
            <a:extLst>
              <a:ext uri="{FF2B5EF4-FFF2-40B4-BE49-F238E27FC236}">
                <a16:creationId xmlns:a16="http://schemas.microsoft.com/office/drawing/2014/main" id="{FE687E8B-7C88-07A9-33E7-2C25FDE2E8C4}"/>
              </a:ext>
            </a:extLst>
          </p:cNvPr>
          <p:cNvPicPr>
            <a:picLocks noChangeAspect="1"/>
          </p:cNvPicPr>
          <p:nvPr/>
        </p:nvPicPr>
        <p:blipFill>
          <a:blip r:embed="rId4"/>
          <a:stretch>
            <a:fillRect/>
          </a:stretch>
        </p:blipFill>
        <p:spPr>
          <a:xfrm>
            <a:off x="1060265" y="230281"/>
            <a:ext cx="10510415" cy="1816765"/>
          </a:xfrm>
          <a:prstGeom prst="rect">
            <a:avLst/>
          </a:prstGeom>
        </p:spPr>
      </p:pic>
    </p:spTree>
    <p:controls>
      <mc:AlternateContent xmlns:mc="http://schemas.openxmlformats.org/markup-compatibility/2006">
        <mc:Choice xmlns:v="urn:schemas-microsoft-com:vml" Requires="v">
          <p:control name="TextBox1" r:id="rId1" imgW="3933720" imgH="2905200"/>
        </mc:Choice>
        <mc:Fallback>
          <p:control name="TextBox1" r:id="rId1" imgW="3933720" imgH="2905200">
            <p:pic>
              <p:nvPicPr>
                <p:cNvPr id="13" name="TextBox1">
                  <a:extLst>
                    <a:ext uri="{FF2B5EF4-FFF2-40B4-BE49-F238E27FC236}">
                      <a16:creationId xmlns:a16="http://schemas.microsoft.com/office/drawing/2014/main" id="{6E6273A1-517E-64B4-EBBC-B93793666B17}"/>
                    </a:ext>
                  </a:extLst>
                </p:cNvPr>
                <p:cNvPicPr>
                  <a:picLocks/>
                </p:cNvPicPr>
                <p:nvPr/>
              </p:nvPicPr>
              <p:blipFill>
                <a:blip r:embed="rId5"/>
                <a:stretch>
                  <a:fillRect/>
                </a:stretch>
              </p:blipFill>
              <p:spPr>
                <a:xfrm>
                  <a:off x="7459398" y="1920884"/>
                  <a:ext cx="3932659" cy="2905570"/>
                </a:xfrm>
                <a:prstGeom prst="rect">
                  <a:avLst/>
                </a:prstGeom>
              </p:spPr>
            </p:pic>
          </p:control>
        </mc:Fallback>
      </mc:AlternateContent>
    </p:controls>
    <p:extLst>
      <p:ext uri="{BB962C8B-B14F-4D97-AF65-F5344CB8AC3E}">
        <p14:creationId xmlns:p14="http://schemas.microsoft.com/office/powerpoint/2010/main" val="81197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6">
            <a:extLst>
              <a:ext uri="{FF2B5EF4-FFF2-40B4-BE49-F238E27FC236}">
                <a16:creationId xmlns:a16="http://schemas.microsoft.com/office/drawing/2014/main" id="{9D1CDD6A-2010-B3C0-7F8F-795CE328633E}"/>
              </a:ext>
            </a:extLst>
          </p:cNvPr>
          <p:cNvSpPr txBox="1"/>
          <p:nvPr/>
        </p:nvSpPr>
        <p:spPr>
          <a:xfrm>
            <a:off x="1077341" y="1731167"/>
            <a:ext cx="10963841" cy="1323439"/>
          </a:xfrm>
          <a:prstGeom prst="rect">
            <a:avLst/>
          </a:prstGeom>
          <a:noFill/>
        </p:spPr>
        <p:txBody>
          <a:bodyPr wrap="square" rtlCol="0">
            <a:spAutoFit/>
          </a:bodyPr>
          <a:lstStyle/>
          <a:p>
            <a:pPr algn="just"/>
            <a:r>
              <a:rPr lang="vi-VN" sz="4000" b="1">
                <a:latin typeface="Calibri" panose="020F0502020204030204" pitchFamily="34" charset="0"/>
                <a:cs typeface="Calibri" panose="020F0502020204030204" pitchFamily="34" charset="0"/>
              </a:rPr>
              <a:t>•Quảy (quẩy): </a:t>
            </a:r>
            <a:r>
              <a:rPr lang="vi-VN" sz="4000">
                <a:latin typeface="Calibri" panose="020F0502020204030204" pitchFamily="34" charset="0"/>
                <a:cs typeface="Calibri" panose="020F0502020204030204" pitchFamily="34" charset="0"/>
              </a:rPr>
              <a:t>mang đi bằng quang gánh.</a:t>
            </a:r>
          </a:p>
          <a:p>
            <a:pPr algn="just"/>
            <a:endParaRPr lang="vi-VN" sz="4000" b="1">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 name="Picture 2">
            <a:extLst>
              <a:ext uri="{FF2B5EF4-FFF2-40B4-BE49-F238E27FC236}">
                <a16:creationId xmlns:a16="http://schemas.microsoft.com/office/drawing/2014/main" id="{50D96423-B104-CFEB-3D65-C1377B061DD9}"/>
              </a:ext>
            </a:extLst>
          </p:cNvPr>
          <p:cNvPicPr>
            <a:picLocks noChangeAspect="1"/>
          </p:cNvPicPr>
          <p:nvPr/>
        </p:nvPicPr>
        <p:blipFill>
          <a:blip r:embed="rId5"/>
          <a:stretch>
            <a:fillRect/>
          </a:stretch>
        </p:blipFill>
        <p:spPr>
          <a:xfrm>
            <a:off x="843841" y="321710"/>
            <a:ext cx="10504318" cy="1292464"/>
          </a:xfrm>
          <a:prstGeom prst="rect">
            <a:avLst/>
          </a:prstGeom>
        </p:spPr>
      </p:pic>
      <p:pic>
        <p:nvPicPr>
          <p:cNvPr id="3076" name="Picture 4" descr="Đôi quang gánh">
            <a:extLst>
              <a:ext uri="{FF2B5EF4-FFF2-40B4-BE49-F238E27FC236}">
                <a16:creationId xmlns:a16="http://schemas.microsoft.com/office/drawing/2014/main" id="{3AE3C1E4-019A-A64C-4CE6-B97400FD7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1930" y="2593546"/>
            <a:ext cx="5399596" cy="360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6">
            <a:extLst>
              <a:ext uri="{FF2B5EF4-FFF2-40B4-BE49-F238E27FC236}">
                <a16:creationId xmlns:a16="http://schemas.microsoft.com/office/drawing/2014/main" id="{9D1CDD6A-2010-B3C0-7F8F-795CE328633E}"/>
              </a:ext>
            </a:extLst>
          </p:cNvPr>
          <p:cNvSpPr txBox="1"/>
          <p:nvPr/>
        </p:nvSpPr>
        <p:spPr>
          <a:xfrm>
            <a:off x="1077341" y="1731167"/>
            <a:ext cx="109638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Mất tăm:</a:t>
            </a:r>
            <a:r>
              <a:rPr kumimoji="0" lang="vi-VN" sz="3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hoàn toàn không còn thấy một dấu hiệu gì cả.</a:t>
            </a: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1" name="Hình ảnh 30" descr="Ảnh có chứa hình vẽ, Tác phẩm nghệ thuật của trẻ con, minh họa, phim hoạt hình&#10;&#10;Mô tả được tạo tự động">
            <a:extLst>
              <a:ext uri="{FF2B5EF4-FFF2-40B4-BE49-F238E27FC236}">
                <a16:creationId xmlns:a16="http://schemas.microsoft.com/office/drawing/2014/main" id="{AA3BB59E-23F5-4241-EB8A-5B59D114DF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07759" y="2333274"/>
            <a:ext cx="1111232" cy="996085"/>
          </a:xfrm>
          <a:prstGeom prst="rect">
            <a:avLst/>
          </a:prstGeom>
        </p:spPr>
      </p:pic>
      <p:pic>
        <p:nvPicPr>
          <p:cNvPr id="3" name="Picture 2">
            <a:extLst>
              <a:ext uri="{FF2B5EF4-FFF2-40B4-BE49-F238E27FC236}">
                <a16:creationId xmlns:a16="http://schemas.microsoft.com/office/drawing/2014/main" id="{50D96423-B104-CFEB-3D65-C1377B061DD9}"/>
              </a:ext>
            </a:extLst>
          </p:cNvPr>
          <p:cNvPicPr>
            <a:picLocks noChangeAspect="1"/>
          </p:cNvPicPr>
          <p:nvPr/>
        </p:nvPicPr>
        <p:blipFill>
          <a:blip r:embed="rId5"/>
          <a:stretch>
            <a:fillRect/>
          </a:stretch>
        </p:blipFill>
        <p:spPr>
          <a:xfrm>
            <a:off x="843841" y="321710"/>
            <a:ext cx="10504318" cy="1292464"/>
          </a:xfrm>
          <a:prstGeom prst="rect">
            <a:avLst/>
          </a:prstGeom>
        </p:spPr>
      </p:pic>
      <p:pic>
        <p:nvPicPr>
          <p:cNvPr id="4098" name="Picture 2" descr="Những sắc màu cánh đồng lúa ở Tịnh Biên - Báo VnExpress Du lịch">
            <a:extLst>
              <a:ext uri="{FF2B5EF4-FFF2-40B4-BE49-F238E27FC236}">
                <a16:creationId xmlns:a16="http://schemas.microsoft.com/office/drawing/2014/main" id="{D38A2E2D-AB7E-8D81-D897-613DA7B6F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857" y="2925378"/>
            <a:ext cx="5180286" cy="345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18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04D6BA42-1994-8902-6977-9BDA6F41B7D6}"/>
              </a:ext>
            </a:extLst>
          </p:cNvPr>
          <p:cNvSpPr/>
          <p:nvPr/>
        </p:nvSpPr>
        <p:spPr>
          <a:xfrm>
            <a:off x="163419" y="212485"/>
            <a:ext cx="11782302" cy="651749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28">
            <a:extLst>
              <a:ext uri="{FF2B5EF4-FFF2-40B4-BE49-F238E27FC236}">
                <a16:creationId xmlns:a16="http://schemas.microsoft.com/office/drawing/2014/main" id="{5FD051BE-DE31-8ADC-0E82-81BEEE34DEA8}"/>
              </a:ext>
            </a:extLst>
          </p:cNvPr>
          <p:cNvSpPr txBox="1"/>
          <p:nvPr/>
        </p:nvSpPr>
        <p:spPr>
          <a:xfrm>
            <a:off x="369582" y="1065015"/>
            <a:ext cx="11452836" cy="5262979"/>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Giải được câu đố và nói được 1 – 2 câu về cánh đồng.</a:t>
            </a: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Nêu được phỏng đoán về nội dung bài đọc qua tên bài, hoạt động khởi động và tranh minh hoạ.</a:t>
            </a:r>
          </a:p>
          <a:p>
            <a:pPr algn="just"/>
            <a:r>
              <a:rPr lang="vi-VN" sz="2800">
                <a:latin typeface="Calibri" panose="020F0502020204030204" pitchFamily="34" charset="0"/>
                <a:cs typeface="Calibri" panose="020F0502020204030204" pitchFamily="34" charset="0"/>
              </a:rPr>
              <a:t>– Đọc trôi chảy bài đọc, ngắt nghỉ đúng dấu câu, đúng logic ngữ nghĩa, đúng mạch cảm xúc của bài thơ; trả lời được các câu hỏi tìm hiểu bài. Hiểu được nội dung của bài đọc: </a:t>
            </a:r>
            <a:r>
              <a:rPr lang="vi-VN" sz="2800" i="1">
                <a:latin typeface="Calibri" panose="020F0502020204030204" pitchFamily="34" charset="0"/>
                <a:cs typeface="Calibri" panose="020F0502020204030204" pitchFamily="34" charset="0"/>
              </a:rPr>
              <a:t>Cảnh cánh đồng làng quê buổi ban mai tươi đẹp.</a:t>
            </a:r>
            <a:r>
              <a:rPr lang="vi-VN" sz="2800">
                <a:latin typeface="Calibri" panose="020F0502020204030204" pitchFamily="34" charset="0"/>
                <a:cs typeface="Calibri" panose="020F0502020204030204" pitchFamily="34" charset="0"/>
              </a:rPr>
              <a:t> Từ đó, rút ra được ý nghĩa: </a:t>
            </a:r>
            <a:r>
              <a:rPr lang="vi-VN" sz="2800" i="1">
                <a:latin typeface="Calibri" panose="020F0502020204030204" pitchFamily="34" charset="0"/>
                <a:cs typeface="Calibri" panose="020F0502020204030204" pitchFamily="34" charset="0"/>
              </a:rPr>
              <a:t>Ca ngợi vẻ đẹp thanh bình, đầy sức sống của cánh đồng quê hương và bày tỏ tình yêu tha thiết, niềm tự hào về quê hương, đất nước. Học thuộc lòng được bài thơ. </a:t>
            </a:r>
          </a:p>
          <a:p>
            <a:pPr algn="just"/>
            <a:r>
              <a:rPr lang="vi-VN" sz="2800">
                <a:latin typeface="Calibri" panose="020F0502020204030204" pitchFamily="34" charset="0"/>
                <a:cs typeface="Calibri" panose="020F0502020204030204" pitchFamily="34" charset="0"/>
              </a:rPr>
              <a:t>– Tìm đọc được một bài văn viết về vẻ đẹp của thiếu nhi, việc làm có ý nghĩa của thiếu nhi hoặc ước mơ đẹp của thiếu nhi, viết được Nhật kí đọc sách và chia sẻ được với bạn về từ ngữ dùng hay, hình ảnh đẹp trong bài văn đã đọc.</a:t>
            </a:r>
          </a:p>
        </p:txBody>
      </p:sp>
      <p:pic>
        <p:nvPicPr>
          <p:cNvPr id="13" name="Hình ảnh 12" descr="Ảnh có chứa hình vẽ, Tác phẩm nghệ thuật của trẻ con, minh họa, phim hoạt hình&#10;&#10;Mô tả được tạo tự động">
            <a:extLst>
              <a:ext uri="{FF2B5EF4-FFF2-40B4-BE49-F238E27FC236}">
                <a16:creationId xmlns:a16="http://schemas.microsoft.com/office/drawing/2014/main" id="{23189E25-29CD-C2CB-DFA2-7EBCC74E95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306673" y="811165"/>
            <a:ext cx="1033624" cy="926519"/>
          </a:xfrm>
          <a:prstGeom prst="rect">
            <a:avLst/>
          </a:prstGeom>
        </p:spPr>
      </p:pic>
      <p:pic>
        <p:nvPicPr>
          <p:cNvPr id="18" name="Hình ảnh 17" descr="Ảnh có chứa hình vẽ, Tác phẩm nghệ thuật của trẻ con, minh họa, phim hoạt hình&#10;&#10;Mô tả được tạo tự động">
            <a:extLst>
              <a:ext uri="{FF2B5EF4-FFF2-40B4-BE49-F238E27FC236}">
                <a16:creationId xmlns:a16="http://schemas.microsoft.com/office/drawing/2014/main" id="{DC826808-0848-B1A1-5033-422ECA7DED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70533" y="1497091"/>
            <a:ext cx="1033624" cy="926519"/>
          </a:xfrm>
          <a:prstGeom prst="rect">
            <a:avLst/>
          </a:prstGeom>
        </p:spPr>
      </p:pic>
      <p:pic>
        <p:nvPicPr>
          <p:cNvPr id="4" name="Picture 3">
            <a:extLst>
              <a:ext uri="{FF2B5EF4-FFF2-40B4-BE49-F238E27FC236}">
                <a16:creationId xmlns:a16="http://schemas.microsoft.com/office/drawing/2014/main" id="{7B392A0B-4330-0DE8-C356-78907F4CFDA0}"/>
              </a:ext>
            </a:extLst>
          </p:cNvPr>
          <p:cNvPicPr>
            <a:picLocks noChangeAspect="1"/>
          </p:cNvPicPr>
          <p:nvPr/>
        </p:nvPicPr>
        <p:blipFill>
          <a:blip r:embed="rId5"/>
          <a:stretch>
            <a:fillRect/>
          </a:stretch>
        </p:blipFill>
        <p:spPr>
          <a:xfrm>
            <a:off x="3973787" y="-15442"/>
            <a:ext cx="4755292" cy="1268078"/>
          </a:xfrm>
          <a:prstGeom prst="rect">
            <a:avLst/>
          </a:prstGeom>
        </p:spPr>
      </p:pic>
      <p:pic>
        <p:nvPicPr>
          <p:cNvPr id="5" name="Hình ảnh 17" descr="Ảnh có chứa hình vẽ, Tác phẩm nghệ thuật của trẻ con, minh họa, phim hoạt hình&#10;&#10;Mô tả được tạo tự động">
            <a:extLst>
              <a:ext uri="{FF2B5EF4-FFF2-40B4-BE49-F238E27FC236}">
                <a16:creationId xmlns:a16="http://schemas.microsoft.com/office/drawing/2014/main" id="{DD8F67F4-250F-D14C-5B5D-5A077E003C7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301487" y="2167091"/>
            <a:ext cx="1033624" cy="926519"/>
          </a:xfrm>
          <a:prstGeom prst="rect">
            <a:avLst/>
          </a:prstGeom>
        </p:spPr>
      </p:pic>
      <p:pic>
        <p:nvPicPr>
          <p:cNvPr id="6" name="Hình ảnh 17" descr="Ảnh có chứa hình vẽ, Tác phẩm nghệ thuật của trẻ con, minh họa, phim hoạt hình&#10;&#10;Mô tả được tạo tự động">
            <a:extLst>
              <a:ext uri="{FF2B5EF4-FFF2-40B4-BE49-F238E27FC236}">
                <a16:creationId xmlns:a16="http://schemas.microsoft.com/office/drawing/2014/main" id="{0B89A80B-DF01-818B-C6BB-11CCE59CAC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316676" y="4557338"/>
            <a:ext cx="1033624" cy="926519"/>
          </a:xfrm>
          <a:prstGeom prst="rect">
            <a:avLst/>
          </a:prstGeom>
        </p:spPr>
      </p:pic>
    </p:spTree>
    <p:extLst>
      <p:ext uri="{BB962C8B-B14F-4D97-AF65-F5344CB8AC3E}">
        <p14:creationId xmlns:p14="http://schemas.microsoft.com/office/powerpoint/2010/main" val="2264370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561110" cy="2709729"/>
              <a:chOff x="6096000" y="3244032"/>
              <a:chExt cx="5561110"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9992519" y="5278162"/>
                <a:ext cx="1583311" cy="469963"/>
                <a:chOff x="3190408" y="4309039"/>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9AADB7ED-1D0E-010F-EC07-2662B3639BB4}"/>
              </a:ext>
            </a:extLst>
          </p:cNvPr>
          <p:cNvPicPr>
            <a:picLocks noChangeAspect="1"/>
          </p:cNvPicPr>
          <p:nvPr/>
        </p:nvPicPr>
        <p:blipFill>
          <a:blip r:embed="rId10"/>
          <a:stretch>
            <a:fillRect/>
          </a:stretch>
        </p:blipFill>
        <p:spPr>
          <a:xfrm>
            <a:off x="40626" y="-8198"/>
            <a:ext cx="12192000" cy="3311909"/>
          </a:xfrm>
          <a:prstGeom prst="rect">
            <a:avLst/>
          </a:prstGeom>
        </p:spPr>
      </p:pic>
    </p:spTree>
    <p:extLst>
      <p:ext uri="{BB962C8B-B14F-4D97-AF65-F5344CB8AC3E}">
        <p14:creationId xmlns:p14="http://schemas.microsoft.com/office/powerpoint/2010/main" val="407258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713560" cy="3522795"/>
            <a:chOff x="6096000" y="3244032"/>
            <a:chExt cx="5681359"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317721" y="4072844"/>
              <a:ext cx="1628460" cy="469964"/>
              <a:chOff x="3146685" y="4265331"/>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703360" y="4265332"/>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146685" y="4265331"/>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260035" y="4265332"/>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621616" y="4602563"/>
              <a:ext cx="1628458" cy="469963"/>
              <a:chOff x="3343889"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073799" y="5148211"/>
              <a:ext cx="1583311" cy="469964"/>
              <a:chOff x="3271688" y="4179088"/>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3828362" y="4179089"/>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271688" y="4179088"/>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385036" y="4179089"/>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B7A8B47E-B3D6-6572-EC4D-45433D869350}"/>
              </a:ext>
            </a:extLst>
          </p:cNvPr>
          <p:cNvPicPr>
            <a:picLocks noChangeAspect="1"/>
          </p:cNvPicPr>
          <p:nvPr/>
        </p:nvPicPr>
        <p:blipFill>
          <a:blip r:embed="rId7"/>
          <a:stretch>
            <a:fillRect/>
          </a:stretch>
        </p:blipFill>
        <p:spPr>
          <a:xfrm>
            <a:off x="80293" y="0"/>
            <a:ext cx="12058933" cy="2566638"/>
          </a:xfrm>
          <a:prstGeom prst="rect">
            <a:avLst/>
          </a:prstGeom>
        </p:spPr>
      </p:pic>
    </p:spTree>
    <p:extLst>
      <p:ext uri="{BB962C8B-B14F-4D97-AF65-F5344CB8AC3E}">
        <p14:creationId xmlns:p14="http://schemas.microsoft.com/office/powerpoint/2010/main" val="1284442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4"/>
          <a:stretch>
            <a:fillRect/>
          </a:stretch>
        </p:blipFill>
        <p:spPr>
          <a:xfrm>
            <a:off x="3445663" y="1972573"/>
            <a:ext cx="5300673" cy="5290072"/>
          </a:xfrm>
          <a:prstGeom prst="rect">
            <a:avLst/>
          </a:prstGeom>
        </p:spPr>
      </p:pic>
      <p:pic>
        <p:nvPicPr>
          <p:cNvPr id="2" name="Picture 1">
            <a:extLst>
              <a:ext uri="{FF2B5EF4-FFF2-40B4-BE49-F238E27FC236}">
                <a16:creationId xmlns:a16="http://schemas.microsoft.com/office/drawing/2014/main" id="{F9D02AD1-968C-BA3D-69F8-0527119C5527}"/>
              </a:ext>
            </a:extLst>
          </p:cNvPr>
          <p:cNvPicPr>
            <a:picLocks noChangeAspect="1"/>
          </p:cNvPicPr>
          <p:nvPr/>
        </p:nvPicPr>
        <p:blipFill>
          <a:blip r:embed="rId5"/>
          <a:stretch>
            <a:fillRect/>
          </a:stretch>
        </p:blipFill>
        <p:spPr>
          <a:xfrm>
            <a:off x="0" y="295097"/>
            <a:ext cx="12046740" cy="1219306"/>
          </a:xfrm>
          <a:prstGeom prst="rect">
            <a:avLst/>
          </a:prstGeom>
        </p:spPr>
      </p:pic>
    </p:spTree>
    <p:controls>
      <mc:AlternateContent xmlns:mc="http://schemas.openxmlformats.org/markup-compatibility/2006">
        <mc:Choice xmlns:v="urn:schemas-microsoft-com:vml" Requires="v">
          <p:control name="TextBox1" r:id="rId1" imgW="4848120" imgH="1247760"/>
        </mc:Choice>
        <mc:Fallback>
          <p:control name="TextBox1" r:id="rId1" imgW="4848120" imgH="124776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2170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1E2D2DBF-033F-C6A2-7503-709783378185}"/>
              </a:ext>
            </a:extLst>
          </p:cNvPr>
          <p:cNvPicPr>
            <a:picLocks noChangeAspect="1"/>
          </p:cNvPicPr>
          <p:nvPr/>
        </p:nvPicPr>
        <p:blipFill>
          <a:blip r:embed="rId5"/>
          <a:stretch>
            <a:fillRect/>
          </a:stretch>
        </p:blipFill>
        <p:spPr>
          <a:xfrm>
            <a:off x="663992" y="222034"/>
            <a:ext cx="10864014" cy="4700423"/>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522123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TextBox 67">
            <a:extLst>
              <a:ext uri="{FF2B5EF4-FFF2-40B4-BE49-F238E27FC236}">
                <a16:creationId xmlns:a16="http://schemas.microsoft.com/office/drawing/2014/main" id="{7B371B7B-FF56-317D-0B00-237DD768C7FB}"/>
              </a:ext>
            </a:extLst>
          </p:cNvPr>
          <p:cNvSpPr txBox="1"/>
          <p:nvPr/>
        </p:nvSpPr>
        <p:spPr>
          <a:xfrm>
            <a:off x="1162549" y="237796"/>
            <a:ext cx="9610808" cy="1107996"/>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6600" b="1">
                <a:ln w="28575">
                  <a:solidFill>
                    <a:schemeClr val="bg1"/>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rPr>
              <a:t>Thảo luận nhóm đôi</a:t>
            </a:r>
            <a:endParaRPr lang="en-US" sz="6600" b="1" dirty="0">
              <a:ln w="28575">
                <a:solidFill>
                  <a:schemeClr val="bg1"/>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endParaRPr>
          </a:p>
        </p:txBody>
      </p:sp>
      <p:sp>
        <p:nvSpPr>
          <p:cNvPr id="56" name="Hộp Văn bản 55">
            <a:extLst>
              <a:ext uri="{FF2B5EF4-FFF2-40B4-BE49-F238E27FC236}">
                <a16:creationId xmlns:a16="http://schemas.microsoft.com/office/drawing/2014/main" id="{527B9017-FA6B-37B8-ABA6-6687F2358DFB}"/>
              </a:ext>
            </a:extLst>
          </p:cNvPr>
          <p:cNvSpPr txBox="1"/>
          <p:nvPr/>
        </p:nvSpPr>
        <p:spPr>
          <a:xfrm>
            <a:off x="653668" y="1295882"/>
            <a:ext cx="10628569" cy="4031873"/>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1.Bức tranh thiên nhiên trong khổ thơ đầu được vẽ bằng những hình ảnh và màu sắc nào?</a:t>
            </a:r>
          </a:p>
          <a:p>
            <a:pPr algn="just"/>
            <a:r>
              <a:rPr lang="vi-VN" sz="3200" b="1">
                <a:latin typeface="Calibri" panose="020F0502020204030204" pitchFamily="34" charset="0"/>
                <a:cs typeface="Calibri" panose="020F0502020204030204" pitchFamily="34" charset="0"/>
              </a:rPr>
              <a:t>2.Cảnh đồng quê được tả trong khổ thơ 2 gợi cho em những suy nghĩ, cảm xúc gì?</a:t>
            </a:r>
          </a:p>
          <a:p>
            <a:pPr algn="just"/>
            <a:r>
              <a:rPr lang="vi-VN" sz="3200" b="1">
                <a:latin typeface="Calibri" panose="020F0502020204030204" pitchFamily="34" charset="0"/>
                <a:cs typeface="Calibri" panose="020F0502020204030204" pitchFamily="34" charset="0"/>
              </a:rPr>
              <a:t>3.Tìm hình ảnh so sánh, nhân hoá trong bài thơ. Theo em, cách so sánh, nhân hoá của tác giả có gì thú vị?</a:t>
            </a:r>
          </a:p>
          <a:p>
            <a:pPr algn="just"/>
            <a:r>
              <a:rPr lang="vi-VN" sz="3200" b="1">
                <a:latin typeface="Calibri" panose="020F0502020204030204" pitchFamily="34" charset="0"/>
                <a:cs typeface="Calibri" panose="020F0502020204030204" pitchFamily="34" charset="0"/>
              </a:rPr>
              <a:t>4.Chọn một từ ngữ phù hợp để nhận xét về cuộc sống ở quê hương tác giả và giải thích lí do em chọn từ đó.</a:t>
            </a:r>
            <a:endParaRPr lang="en-US" sz="3200" b="1"/>
          </a:p>
        </p:txBody>
      </p:sp>
      <p:pic>
        <p:nvPicPr>
          <p:cNvPr id="92" name="Picture 21">
            <a:extLst>
              <a:ext uri="{FF2B5EF4-FFF2-40B4-BE49-F238E27FC236}">
                <a16:creationId xmlns:a16="http://schemas.microsoft.com/office/drawing/2014/main" id="{CA6A07B7-724A-36C0-1636-C7AB028756A6}"/>
              </a:ext>
            </a:extLst>
          </p:cNvPr>
          <p:cNvPicPr>
            <a:picLocks noChangeAspect="1"/>
          </p:cNvPicPr>
          <p:nvPr/>
        </p:nvPicPr>
        <p:blipFill rotWithShape="1">
          <a:blip r:embed="rId3"/>
          <a:srcRect t="-1" b="40569"/>
          <a:stretch/>
        </p:blipFill>
        <p:spPr>
          <a:xfrm>
            <a:off x="9537350" y="4650828"/>
            <a:ext cx="2013409" cy="2192728"/>
          </a:xfrm>
          <a:prstGeom prst="rect">
            <a:avLst/>
          </a:prstGeom>
        </p:spPr>
      </p:pic>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4747068"/>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81763" y="2017417"/>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vi-VN" sz="3200" b="1"/>
              <a:t>1.Bức tranh thiên nhiên trong khổ thơ đầu được vẽ bằng những hình ảnh và màu sắc nào?</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31325" y="2038579"/>
            <a:ext cx="9772241" cy="3046988"/>
          </a:xfrm>
          <a:prstGeom prst="rect">
            <a:avLst/>
          </a:prstGeom>
          <a:noFill/>
        </p:spPr>
        <p:txBody>
          <a:bodyPr wrap="square">
            <a:spAutoFit/>
          </a:bodyPr>
          <a:lstStyle/>
          <a:p>
            <a:pPr algn="just"/>
            <a:r>
              <a:rPr lang="vi-VN" sz="3200" b="1">
                <a:solidFill>
                  <a:srgbClr val="FF0000"/>
                </a:solidFill>
                <a:latin typeface="Calibri" panose="020F0502020204030204" pitchFamily="34" charset="0"/>
                <a:cs typeface="Calibri" panose="020F0502020204030204" pitchFamily="34" charset="0"/>
              </a:rPr>
              <a:t>Hình ảnh và </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màu sắc: Ông trời đốt lửa, đun bếp bằng mấy dải mây hồng vắt ngang, ông trời xoè rộng quạt vàng, phất tung ánh sáng bay tràn khắp nơi, mây trắng ngời như vảy cá phơi trong ánh bình minh, đàn cánh cò (trắng) bay – như bơi, hàng cau rũ tóc, sương loang cuối vườn.</a:t>
            </a: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lang="en-US" sz="6000" b="1">
                    <a:solidFill>
                      <a:prstClr val="black"/>
                    </a:solidFill>
                    <a:latin typeface="Aptos" panose="02110004020202020204"/>
                    <a:ea typeface="Roboto" panose="02000000000000000000" pitchFamily="2" charset="0"/>
                  </a:rPr>
                  <a:t>Ý chính của đoạn 1</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590347"/>
            <a:ext cx="10742665" cy="2454618"/>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a:solidFill>
                  <a:srgbClr val="E8E8E8">
                    <a:lumMod val="10000"/>
                  </a:srgbClr>
                </a:solidFill>
                <a:latin typeface="Calibri" panose="020F0502020204030204" pitchFamily="34" charset="0"/>
                <a:cs typeface="Calibri" panose="020F0502020204030204" pitchFamily="34" charset="0"/>
              </a:rPr>
              <a:t>Cảnh sắc thiên nhiên, cây cối, chim chóc,… trong buổi bình minh.</a:t>
            </a:r>
            <a:endParaRPr kumimoji="0" lang="vi-VN" sz="5400" b="0" i="0" u="none" strike="noStrike" kern="1200" cap="none" spc="0" normalizeH="0" baseline="0" noProof="0">
              <a:ln>
                <a:noFill/>
              </a:ln>
              <a:solidFill>
                <a:srgbClr val="E8E8E8">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960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9"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1000" fill="hold"/>
                                            <p:tgtEl>
                                              <p:spTgt spid="61"/>
                                            </p:tgtEl>
                                            <p:attrNameLst>
                                              <p:attrName>ppt_x</p:attrName>
                                            </p:attrNameLst>
                                          </p:cBhvr>
                                          <p:tavLst>
                                            <p:tav tm="0">
                                              <p:val>
                                                <p:strVal val="#ppt_x"/>
                                              </p:val>
                                            </p:tav>
                                            <p:tav tm="100000">
                                              <p:val>
                                                <p:strVal val="#ppt_x"/>
                                              </p:val>
                                            </p:tav>
                                          </p:tavLst>
                                        </p:anim>
                                        <p:anim calcmode="lin" valueType="num">
                                          <p:cBhvr additive="base">
                                            <p:cTn id="17" dur="10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81763" y="185705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677480"/>
            <a:ext cx="9772241" cy="1077218"/>
          </a:xfrm>
          <a:prstGeom prst="rect">
            <a:avLst/>
          </a:prstGeom>
          <a:noFill/>
        </p:spPr>
        <p:txBody>
          <a:bodyPr wrap="square">
            <a:spAutoFit/>
          </a:bodyPr>
          <a:lstStyle/>
          <a:p>
            <a:pPr algn="just"/>
            <a:r>
              <a:rPr lang="vi-VN" sz="3200" b="1"/>
              <a:t>2.	Cảnh đồng quê được tả trong khổ thơ 2 gợi cho em những suy nghĩ, cảm xúc gì?</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31326" y="1878218"/>
            <a:ext cx="6680162" cy="2123658"/>
          </a:xfrm>
          <a:prstGeom prst="rect">
            <a:avLst/>
          </a:prstGeom>
          <a:noFill/>
        </p:spPr>
        <p:txBody>
          <a:bodyPr wrap="square">
            <a:spAutoFit/>
          </a:bodyPr>
          <a:lstStyle/>
          <a:p>
            <a:pPr algn="just"/>
            <a:r>
              <a:rPr lang="vi-VN" sz="4400" b="1">
                <a:solidFill>
                  <a:srgbClr val="FF0000"/>
                </a:solidFill>
                <a:latin typeface="Calibri" panose="020F0502020204030204" pitchFamily="34" charset="0"/>
                <a:cs typeface="Calibri" panose="020F0502020204030204" pitchFamily="34" charset="0"/>
              </a:rPr>
              <a:t>Làng quê vào buổi bình minh mang vẻ đẹp bình dị, hiền lành, thân thương</a:t>
            </a:r>
            <a:endParaRPr lang="en-US" sz="4400" b="1">
              <a:solidFill>
                <a:srgbClr val="FF0000"/>
              </a:solidFill>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01598A2C-2952-AEEF-8F49-E088AB063530}"/>
              </a:ext>
            </a:extLst>
          </p:cNvPr>
          <p:cNvSpPr/>
          <p:nvPr/>
        </p:nvSpPr>
        <p:spPr>
          <a:xfrm>
            <a:off x="8311488" y="1766703"/>
            <a:ext cx="3409950" cy="462915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528580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122301" y="56798"/>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143671" y="209792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583325" y="458118"/>
            <a:ext cx="11110126" cy="1077218"/>
          </a:xfrm>
          <a:prstGeom prst="rect">
            <a:avLst/>
          </a:prstGeom>
          <a:noFill/>
        </p:spPr>
        <p:txBody>
          <a:bodyPr wrap="square">
            <a:spAutoFit/>
          </a:bodyPr>
          <a:lstStyle/>
          <a:p>
            <a:pPr algn="just"/>
            <a:r>
              <a:rPr lang="en-US" sz="3200" b="1"/>
              <a:t>3. </a:t>
            </a:r>
            <a:r>
              <a:rPr lang="vi-VN" sz="3200" b="1"/>
              <a:t>Tìm hình ảnh so sánh, nhân hoá trong bài thơ. Theo em, cách so sánh, nhân hoá của tác giả có gì thú vị? </a:t>
            </a:r>
            <a:endParaRPr lang="en-US" sz="3200" b="1"/>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682544" y="1819980"/>
            <a:ext cx="10826912" cy="3539430"/>
          </a:xfrm>
          <a:prstGeom prst="rect">
            <a:avLst/>
          </a:prstGeom>
          <a:noFill/>
        </p:spPr>
        <p:txBody>
          <a:bodyPr wrap="square">
            <a:spAutoFit/>
          </a:bodyPr>
          <a:lstStyle/>
          <a:p>
            <a:pPr algn="just"/>
            <a:r>
              <a:rPr lang="vi-VN" sz="3200" b="1">
                <a:solidFill>
                  <a:srgbClr val="FF0000"/>
                </a:solidFill>
                <a:latin typeface="Calibri" panose="020F0502020204030204" pitchFamily="34" charset="0"/>
                <a:cs typeface="Calibri" panose="020F0502020204030204" pitchFamily="34" charset="0"/>
              </a:rPr>
              <a:t>• Hình ảnh nhân hoá: Ông trời đốt lửa, xoè quạt, phất tung ánh sáng, đàn cò sải cánh bơi, hàng cau rũ tóc, bờ nghiêng nghiêng chạy, nắng lượn,…</a:t>
            </a:r>
          </a:p>
          <a:p>
            <a:pPr algn="just"/>
            <a:r>
              <a:rPr lang="vi-VN" sz="3200" b="1">
                <a:solidFill>
                  <a:srgbClr val="FF0000"/>
                </a:solidFill>
                <a:latin typeface="Calibri" panose="020F0502020204030204" pitchFamily="34" charset="0"/>
                <a:cs typeface="Calibri" panose="020F0502020204030204" pitchFamily="34" charset="0"/>
              </a:rPr>
              <a:t>• Hình ảnh so sánh: Mây vảy cá phơi, lúa non trải lụa mượt mà, cụm vườn toả khói mỏng như khăn voan choàng lên cây,…</a:t>
            </a:r>
          </a:p>
          <a:p>
            <a:pPr algn="just"/>
            <a:r>
              <a:rPr lang="vi-VN" sz="3200" b="1">
                <a:solidFill>
                  <a:srgbClr val="FF0000"/>
                </a:solidFill>
                <a:latin typeface="Calibri" panose="020F0502020204030204" pitchFamily="34" charset="0"/>
                <a:cs typeface="Calibri" panose="020F0502020204030204" pitchFamily="34" charset="0"/>
              </a:rPr>
              <a:t> Cảnh đồng quê sinh động, mọi vật đều có hồn, tươi đẹp dưới ánh bình minh.)</a:t>
            </a:r>
          </a:p>
        </p:txBody>
      </p:sp>
    </p:spTree>
    <p:extLst>
      <p:ext uri="{BB962C8B-B14F-4D97-AF65-F5344CB8AC3E}">
        <p14:creationId xmlns:p14="http://schemas.microsoft.com/office/powerpoint/2010/main" val="37588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Ý chính của đoạn 2</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336785"/>
            <a:ext cx="10742665" cy="252096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a:solidFill>
                  <a:srgbClr val="E8E8E8">
                    <a:lumMod val="10000"/>
                  </a:srgbClr>
                </a:solidFill>
                <a:latin typeface="Calibri" panose="020F0502020204030204" pitchFamily="34" charset="0"/>
                <a:cs typeface="Calibri" panose="020F0502020204030204" pitchFamily="34" charset="0"/>
              </a:rPr>
              <a:t>Cảnh đồng quê trong buổi bình minh</a:t>
            </a:r>
            <a:endParaRPr kumimoji="0" lang="vi-VN" sz="5400" b="0" i="0" u="none" strike="noStrike" kern="1200" cap="none" spc="0" normalizeH="0" baseline="0" noProof="0">
              <a:ln>
                <a:noFill/>
              </a:ln>
              <a:solidFill>
                <a:srgbClr val="E8E8E8">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049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9"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1000" fill="hold"/>
                                            <p:tgtEl>
                                              <p:spTgt spid="61"/>
                                            </p:tgtEl>
                                            <p:attrNameLst>
                                              <p:attrName>ppt_x</p:attrName>
                                            </p:attrNameLst>
                                          </p:cBhvr>
                                          <p:tavLst>
                                            <p:tav tm="0">
                                              <p:val>
                                                <p:strVal val="#ppt_x"/>
                                              </p:val>
                                            </p:tav>
                                            <p:tav tm="100000">
                                              <p:val>
                                                <p:strVal val="#ppt_x"/>
                                              </p:val>
                                            </p:tav>
                                          </p:tavLst>
                                        </p:anim>
                                        <p:anim calcmode="lin" valueType="num">
                                          <p:cBhvr additive="base">
                                            <p:cTn id="17" dur="10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3C059E-C245-38E4-8195-3F9A6ED642B0}"/>
              </a:ext>
            </a:extLst>
          </p:cNvPr>
          <p:cNvPicPr>
            <a:picLocks noChangeAspect="1"/>
          </p:cNvPicPr>
          <p:nvPr/>
        </p:nvPicPr>
        <p:blipFill>
          <a:blip r:embed="rId3"/>
          <a:stretch>
            <a:fillRect/>
          </a:stretch>
        </p:blipFill>
        <p:spPr>
          <a:xfrm>
            <a:off x="-465610" y="185435"/>
            <a:ext cx="12101609" cy="4090771"/>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5822266"/>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512105" y="4723711"/>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677480"/>
            <a:ext cx="9772241" cy="2308324"/>
          </a:xfrm>
          <a:prstGeom prst="rect">
            <a:avLst/>
          </a:prstGeom>
          <a:noFill/>
        </p:spPr>
        <p:txBody>
          <a:bodyPr wrap="square">
            <a:spAutoFit/>
          </a:bodyPr>
          <a:lstStyle/>
          <a:p>
            <a:pPr algn="just"/>
            <a:r>
              <a:rPr lang="en-US" sz="3600" b="1"/>
              <a:t>4.</a:t>
            </a:r>
            <a:r>
              <a:rPr lang="vi-VN" sz="3600" b="1"/>
              <a:t> Chọn một từ ngữ phù hợp để nhận xét về cuộc sống ở quê hương tác giả và giải thích lí do em chọn từ đó. (Gợi ý: HS trả lời theo suy nghĩ, cảm nhận riêng, </a:t>
            </a:r>
            <a:endParaRPr lang="en-US" sz="3600" b="1"/>
          </a:p>
        </p:txBody>
      </p:sp>
      <p:sp>
        <p:nvSpPr>
          <p:cNvPr id="7" name="Hộp Văn bản 6">
            <a:extLst>
              <a:ext uri="{FF2B5EF4-FFF2-40B4-BE49-F238E27FC236}">
                <a16:creationId xmlns:a16="http://schemas.microsoft.com/office/drawing/2014/main" id="{AF37C900-663F-96E4-8CE1-995320404A4A}"/>
              </a:ext>
            </a:extLst>
          </p:cNvPr>
          <p:cNvSpPr txBox="1"/>
          <p:nvPr/>
        </p:nvSpPr>
        <p:spPr>
          <a:xfrm>
            <a:off x="1208915" y="4118766"/>
            <a:ext cx="10027198" cy="1754326"/>
          </a:xfrm>
          <a:prstGeom prst="rect">
            <a:avLst/>
          </a:prstGeom>
          <a:noFill/>
        </p:spPr>
        <p:txBody>
          <a:bodyPr wrap="square">
            <a:spAutoFit/>
          </a:bodyPr>
          <a:lstStyle/>
          <a:p>
            <a:pPr algn="ctr"/>
            <a:r>
              <a:rPr lang="vi-VN" sz="5400" b="1">
                <a:solidFill>
                  <a:srgbClr val="FF0000"/>
                </a:solidFill>
                <a:latin typeface="Calibri" panose="020F0502020204030204" pitchFamily="34" charset="0"/>
                <a:cs typeface="Calibri" panose="020F0502020204030204" pitchFamily="34" charset="0"/>
              </a:rPr>
              <a:t>Chọn từ “thanh bình” vì cảnh vật nơi đây bình yên, êm đềm,</a:t>
            </a:r>
          </a:p>
        </p:txBody>
      </p:sp>
      <p:pic>
        <p:nvPicPr>
          <p:cNvPr id="3" name="Picture 2">
            <a:extLst>
              <a:ext uri="{FF2B5EF4-FFF2-40B4-BE49-F238E27FC236}">
                <a16:creationId xmlns:a16="http://schemas.microsoft.com/office/drawing/2014/main" id="{EC9A2AE8-1226-DE39-DB2F-68CC1EE35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51" y="3109091"/>
            <a:ext cx="11148126" cy="947970"/>
          </a:xfrm>
          <a:prstGeom prst="rect">
            <a:avLst/>
          </a:prstGeom>
        </p:spPr>
      </p:pic>
    </p:spTree>
    <p:extLst>
      <p:ext uri="{BB962C8B-B14F-4D97-AF65-F5344CB8AC3E}">
        <p14:creationId xmlns:p14="http://schemas.microsoft.com/office/powerpoint/2010/main" val="838596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411191"/>
            <a:chOff x="204637" y="128514"/>
            <a:chExt cx="11564534" cy="1411191"/>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013171"/>
              <a:chOff x="1473880" y="926145"/>
              <a:chExt cx="8594697" cy="1013171"/>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919401"/>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  </a:t>
                </a:r>
                <a:r>
                  <a:rPr lang="en-US" sz="4800" b="1">
                    <a:ea typeface="Roboto" panose="02000000000000000000" pitchFamily="2" charset="0"/>
                  </a:rPr>
                  <a:t>Nội dung chính của bài đọc là gì?</a:t>
                </a:r>
                <a:endParaRPr lang="en-US" sz="32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286386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2">
                    <a:lumMod val="10000"/>
                  </a:schemeClr>
                </a:solidFill>
                <a:latin typeface="Calibri" panose="020F0502020204030204" pitchFamily="34" charset="0"/>
                <a:cs typeface="Calibri" panose="020F0502020204030204" pitchFamily="34" charset="0"/>
              </a:rPr>
              <a:t>Cảnh cánh đồng làng quê buổi ban mai tươi đẹp.</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9"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1000" fill="hold"/>
                                            <p:tgtEl>
                                              <p:spTgt spid="61"/>
                                            </p:tgtEl>
                                            <p:attrNameLst>
                                              <p:attrName>ppt_x</p:attrName>
                                            </p:attrNameLst>
                                          </p:cBhvr>
                                          <p:tavLst>
                                            <p:tav tm="0">
                                              <p:val>
                                                <p:strVal val="#ppt_x"/>
                                              </p:val>
                                            </p:tav>
                                            <p:tav tm="100000">
                                              <p:val>
                                                <p:strVal val="#ppt_x"/>
                                              </p:val>
                                            </p:tav>
                                          </p:tavLst>
                                        </p:anim>
                                        <p:anim calcmode="lin" valueType="num">
                                          <p:cBhvr additive="base">
                                            <p:cTn id="17" dur="10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411191"/>
            <a:chOff x="204637" y="128514"/>
            <a:chExt cx="11564534" cy="1411191"/>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013171"/>
              <a:chOff x="1473880" y="926145"/>
              <a:chExt cx="8594697" cy="1013171"/>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919401"/>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Ý</a:t>
                </a:r>
                <a:r>
                  <a:rPr lang="en-US" sz="4800" b="1">
                    <a:solidFill>
                      <a:prstClr val="black"/>
                    </a:solidFill>
                    <a:latin typeface="Arial" panose="020B0604020202020204" pitchFamily="34" charset="0"/>
                    <a:ea typeface="Roboto" panose="02000000000000000000" pitchFamily="2" charset="0"/>
                    <a:cs typeface="Arial" panose="020B0604020202020204" pitchFamily="34" charset="0"/>
                  </a:rPr>
                  <a:t> nghĩa </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của bài đọc là gì?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223390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E8E8E8">
                    <a:lumMod val="10000"/>
                  </a:srgbClr>
                </a:solidFill>
                <a:effectLst/>
                <a:uLnTx/>
                <a:uFillTx/>
                <a:latin typeface="Calibri" panose="020F0502020204030204" pitchFamily="34" charset="0"/>
                <a:ea typeface="+mn-ea"/>
                <a:cs typeface="Calibri" panose="020F0502020204030204" pitchFamily="34" charset="0"/>
              </a:rPr>
              <a:t>Ca ngợi vẻ đẹp thanh bình, đầy sức sống của cánh đồng quê hương và bày tỏ tình yêu tha thiết, niềm tự hào về quê hương, đất nước.</a:t>
            </a:r>
          </a:p>
        </p:txBody>
      </p:sp>
    </p:spTree>
    <p:extLst>
      <p:ext uri="{BB962C8B-B14F-4D97-AF65-F5344CB8AC3E}">
        <p14:creationId xmlns:p14="http://schemas.microsoft.com/office/powerpoint/2010/main" val="185281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5F6D78E5-3D1F-61BD-CD64-1E067A161309}"/>
              </a:ext>
            </a:extLst>
          </p:cNvPr>
          <p:cNvPicPr>
            <a:picLocks noChangeAspect="1"/>
          </p:cNvPicPr>
          <p:nvPr/>
        </p:nvPicPr>
        <p:blipFill>
          <a:blip r:embed="rId5"/>
          <a:stretch>
            <a:fillRect/>
          </a:stretch>
        </p:blipFill>
        <p:spPr>
          <a:xfrm>
            <a:off x="527054" y="0"/>
            <a:ext cx="10601863" cy="5310076"/>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38E6F18A-217D-88C6-1778-A7F95DD8D3CB}"/>
              </a:ext>
            </a:extLst>
          </p:cNvPr>
          <p:cNvGrpSpPr/>
          <p:nvPr/>
        </p:nvGrpSpPr>
        <p:grpSpPr>
          <a:xfrm>
            <a:off x="4105608" y="134536"/>
            <a:ext cx="4292902" cy="830997"/>
            <a:chOff x="236216" y="2394752"/>
            <a:chExt cx="7704861" cy="830997"/>
          </a:xfrm>
        </p:grpSpPr>
        <p:sp>
          <p:nvSpPr>
            <p:cNvPr id="3" name="TextBox 23">
              <a:extLst>
                <a:ext uri="{FF2B5EF4-FFF2-40B4-BE49-F238E27FC236}">
                  <a16:creationId xmlns:a16="http://schemas.microsoft.com/office/drawing/2014/main" id="{C2F470D6-A06E-C544-6FC3-5D2818B745BF}"/>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NHẮC  LẠI</a:t>
              </a:r>
              <a:endParaRPr lang="sv-SE" sz="48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4" name="TextBox 24">
              <a:extLst>
                <a:ext uri="{FF2B5EF4-FFF2-40B4-BE49-F238E27FC236}">
                  <a16:creationId xmlns:a16="http://schemas.microsoft.com/office/drawing/2014/main" id="{D222E954-718D-AE5D-B7E1-DCC50DEF33A2}"/>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77D460"/>
                  </a:solidFill>
                  <a:latin typeface="UTM Showcard" panose="02040603050506020204" pitchFamily="18" charset="0"/>
                  <a:cs typeface="Arial" panose="020B0604020202020204" pitchFamily="34" charset="0"/>
                </a:rPr>
                <a:t>NHẮC</a:t>
              </a:r>
              <a:r>
                <a:rPr lang="sv-SE" sz="4800">
                  <a:latin typeface="UTM Showcard" panose="02040603050506020204" pitchFamily="18" charset="0"/>
                  <a:cs typeface="Arial" panose="020B0604020202020204" pitchFamily="34" charset="0"/>
                </a:rPr>
                <a:t>  </a:t>
              </a:r>
              <a:r>
                <a:rPr lang="sv-SE" sz="4800">
                  <a:solidFill>
                    <a:srgbClr val="FFC000"/>
                  </a:solidFill>
                  <a:latin typeface="UTM Showcard" panose="02040603050506020204" pitchFamily="18" charset="0"/>
                  <a:cs typeface="Arial" panose="020B0604020202020204" pitchFamily="34" charset="0"/>
                </a:rPr>
                <a:t>LẠI</a:t>
              </a:r>
              <a:endParaRPr lang="sv-SE" sz="4800" dirty="0">
                <a:solidFill>
                  <a:srgbClr val="FFC000"/>
                </a:solidFill>
                <a:latin typeface="UTM Showcard" panose="02040603050506020204" pitchFamily="18" charset="0"/>
                <a:cs typeface="Arial" panose="020B0604020202020204" pitchFamily="34" charset="0"/>
              </a:endParaRPr>
            </a:p>
          </p:txBody>
        </p:sp>
      </p:grpSp>
      <p:grpSp>
        <p:nvGrpSpPr>
          <p:cNvPr id="5" name="Group 9">
            <a:extLst>
              <a:ext uri="{FF2B5EF4-FFF2-40B4-BE49-F238E27FC236}">
                <a16:creationId xmlns:a16="http://schemas.microsoft.com/office/drawing/2014/main" id="{7F0A7E85-7BED-AC65-BB09-A55AA7568083}"/>
              </a:ext>
            </a:extLst>
          </p:cNvPr>
          <p:cNvGrpSpPr/>
          <p:nvPr/>
        </p:nvGrpSpPr>
        <p:grpSpPr>
          <a:xfrm>
            <a:off x="313733" y="844016"/>
            <a:ext cx="11564534" cy="1411191"/>
            <a:chOff x="204637" y="128514"/>
            <a:chExt cx="11564534" cy="1411191"/>
          </a:xfrm>
        </p:grpSpPr>
        <p:grpSp>
          <p:nvGrpSpPr>
            <p:cNvPr id="6" name="Group 1">
              <a:extLst>
                <a:ext uri="{FF2B5EF4-FFF2-40B4-BE49-F238E27FC236}">
                  <a16:creationId xmlns:a16="http://schemas.microsoft.com/office/drawing/2014/main" id="{DD4680D9-34A5-7624-C87D-FE1114553750}"/>
                </a:ext>
              </a:extLst>
            </p:cNvPr>
            <p:cNvGrpSpPr/>
            <p:nvPr/>
          </p:nvGrpSpPr>
          <p:grpSpPr>
            <a:xfrm>
              <a:off x="204637" y="526534"/>
              <a:ext cx="11449298" cy="1013171"/>
              <a:chOff x="1473880" y="926145"/>
              <a:chExt cx="8594697" cy="1013171"/>
            </a:xfrm>
          </p:grpSpPr>
          <p:sp>
            <p:nvSpPr>
              <p:cNvPr id="8" name="TextBox 2">
                <a:extLst>
                  <a:ext uri="{FF2B5EF4-FFF2-40B4-BE49-F238E27FC236}">
                    <a16:creationId xmlns:a16="http://schemas.microsoft.com/office/drawing/2014/main" id="{47363698-6768-2F45-F382-401DBA60473C}"/>
                  </a:ext>
                </a:extLst>
              </p:cNvPr>
              <p:cNvSpPr txBox="1"/>
              <p:nvPr/>
            </p:nvSpPr>
            <p:spPr>
              <a:xfrm>
                <a:off x="1861906" y="926145"/>
                <a:ext cx="8206671" cy="919401"/>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  </a:t>
                </a:r>
                <a:r>
                  <a:rPr lang="en-US" sz="4800" b="1">
                    <a:ea typeface="Roboto" panose="02000000000000000000" pitchFamily="2" charset="0"/>
                  </a:rPr>
                  <a:t>Nội dung chính của bài đọc là gì?</a:t>
                </a:r>
                <a:endParaRPr lang="en-US" sz="3200" b="1" dirty="0">
                  <a:ea typeface="Roboto" panose="02000000000000000000" pitchFamily="2" charset="0"/>
                </a:endParaRPr>
              </a:p>
            </p:txBody>
          </p:sp>
          <p:pic>
            <p:nvPicPr>
              <p:cNvPr id="9" name="Picture 4">
                <a:extLst>
                  <a:ext uri="{FF2B5EF4-FFF2-40B4-BE49-F238E27FC236}">
                    <a16:creationId xmlns:a16="http://schemas.microsoft.com/office/drawing/2014/main" id="{22A276C6-6C1B-CD3E-16D7-F62C873D2480}"/>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28455B76-8D18-A096-A866-B87AFE6C9A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B9C2CD5B-A1A6-957B-71DC-DED3FAAC3135}"/>
              </a:ext>
            </a:extLst>
          </p:cNvPr>
          <p:cNvSpPr/>
          <p:nvPr/>
        </p:nvSpPr>
        <p:spPr>
          <a:xfrm>
            <a:off x="830636" y="2763768"/>
            <a:ext cx="10742665" cy="206048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2">
                    <a:lumMod val="10000"/>
                  </a:schemeClr>
                </a:solidFill>
                <a:latin typeface="Calibri" panose="020F0502020204030204" pitchFamily="34" charset="0"/>
                <a:cs typeface="Calibri" panose="020F0502020204030204" pitchFamily="34" charset="0"/>
              </a:rPr>
              <a:t>Cảnh cánh đồng làng quê buổi ban mai tươi đẹp.</a:t>
            </a:r>
          </a:p>
        </p:txBody>
      </p:sp>
    </p:spTree>
    <p:extLst>
      <p:ext uri="{BB962C8B-B14F-4D97-AF65-F5344CB8AC3E}">
        <p14:creationId xmlns:p14="http://schemas.microsoft.com/office/powerpoint/2010/main" val="45765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6" presetClass="emph" presetSubtype="0" fill="hold" nodeType="withEffect" p14:presetBounceEnd="98000">
                                      <p:stCondLst>
                                        <p:cond delay="500"/>
                                      </p:stCondLst>
                                      <p:childTnLst>
                                        <p:animScale p14:bounceEnd="98000">
                                          <p:cBhvr>
                                            <p:cTn id="11" dur="2000" fill="hold"/>
                                            <p:tgtEl>
                                              <p:spTgt spid="2"/>
                                            </p:tgtEl>
                                          </p:cBhvr>
                                          <p:by x="101000" y="101000"/>
                                        </p:animScale>
                                      </p:childTnLst>
                                    </p:cTn>
                                  </p:par>
                                  <p:par>
                                    <p:cTn id="12" presetID="26" presetClass="emph" presetSubtype="0" fill="hold"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par>
                                    <p:cTn id="10" presetID="6" presetClass="emph" presetSubtype="0" fill="hold" nodeType="withEffect">
                                      <p:stCondLst>
                                        <p:cond delay="500"/>
                                      </p:stCondLst>
                                      <p:childTnLst>
                                        <p:animScale>
                                          <p:cBhvr>
                                            <p:cTn id="11" dur="2000" fill="hold"/>
                                            <p:tgtEl>
                                              <p:spTgt spid="2"/>
                                            </p:tgtEl>
                                          </p:cBhvr>
                                          <p:by x="101000" y="101000"/>
                                        </p:animScale>
                                      </p:childTnLst>
                                    </p:cTn>
                                  </p:par>
                                  <p:par>
                                    <p:cTn id="12" presetID="26" presetClass="emph" presetSubtype="0" fill="hold"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9" name="click.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8" y="487058"/>
            <a:ext cx="10041302" cy="1452835"/>
            <a:chOff x="1575310" y="316631"/>
            <a:chExt cx="11171228" cy="1452835"/>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0" y="316631"/>
              <a:ext cx="11171227"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8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endParaRPr kumimoji="0" lang="sv-SE"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371291" y="2734159"/>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bài đọc với giọng trong sáng, tha thiết.</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Nhấn giọng ở những từ ngữ miêu tả dáng vẻ, màu sắc, hoạt động của các sự vật,…)</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132" y="2428504"/>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885124" y="1166919"/>
            <a:ext cx="982616" cy="911984"/>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9C4A84B3-0805-F7DA-FB0B-8907DE2D3A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31486" y="3372570"/>
            <a:ext cx="1111232" cy="996085"/>
          </a:xfrm>
          <a:prstGeom prst="rect">
            <a:avLst/>
          </a:prstGeom>
        </p:spPr>
      </p:pic>
      <p:sp>
        <p:nvSpPr>
          <p:cNvPr id="8" name="Freeform 3">
            <a:extLst>
              <a:ext uri="{FF2B5EF4-FFF2-40B4-BE49-F238E27FC236}">
                <a16:creationId xmlns:a16="http://schemas.microsoft.com/office/drawing/2014/main" id="{67C270A3-8877-17DE-14FF-ACA76435AC48}"/>
              </a:ext>
            </a:extLst>
          </p:cNvPr>
          <p:cNvSpPr/>
          <p:nvPr/>
        </p:nvSpPr>
        <p:spPr>
          <a:xfrm>
            <a:off x="9596041" y="3870612"/>
            <a:ext cx="2362201" cy="2275984"/>
          </a:xfrm>
          <a:custGeom>
            <a:avLst/>
            <a:gdLst/>
            <a:ahLst/>
            <a:cxnLst/>
            <a:rect l="l" t="t" r="r" b="b"/>
            <a:pathLst>
              <a:path w="7900416" h="8229600">
                <a:moveTo>
                  <a:pt x="0" y="0"/>
                </a:moveTo>
                <a:lnTo>
                  <a:pt x="7900416" y="0"/>
                </a:lnTo>
                <a:lnTo>
                  <a:pt x="79004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959453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ộp Văn bản 14">
            <a:extLst>
              <a:ext uri="{FF2B5EF4-FFF2-40B4-BE49-F238E27FC236}">
                <a16:creationId xmlns:a16="http://schemas.microsoft.com/office/drawing/2014/main" id="{DC900903-C5E4-CDB0-EFF7-76A827B0F0B9}"/>
              </a:ext>
            </a:extLst>
          </p:cNvPr>
          <p:cNvSpPr txBox="1"/>
          <p:nvPr/>
        </p:nvSpPr>
        <p:spPr>
          <a:xfrm>
            <a:off x="1704037" y="783983"/>
            <a:ext cx="10487963" cy="5710025"/>
          </a:xfrm>
          <a:prstGeom prst="rect">
            <a:avLst/>
          </a:prstGeom>
          <a:noFill/>
        </p:spPr>
        <p:txBody>
          <a:bodyPr wrap="square">
            <a:spAutoFit/>
          </a:bodyPr>
          <a:lstStyle/>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Bóng trâu/ </a:t>
            </a:r>
            <a:r>
              <a:rPr lang="vi-VN" sz="3200" b="1" i="1" u="sng">
                <a:solidFill>
                  <a:srgbClr val="000000"/>
                </a:solidFill>
                <a:latin typeface="Times New Roman" panose="02020603050405020304" pitchFamily="18" charset="0"/>
                <a:ea typeface="Calibri" panose="020F0502020204030204" pitchFamily="34" charset="0"/>
              </a:rPr>
              <a:t>lững thững</a:t>
            </a:r>
            <a:r>
              <a:rPr lang="vi-VN" sz="3200" b="1" i="1">
                <a:solidFill>
                  <a:srgbClr val="000000"/>
                </a:solidFill>
                <a:latin typeface="Times New Roman" panose="02020603050405020304" pitchFamily="18" charset="0"/>
                <a:ea typeface="Calibri" panose="020F0502020204030204" pitchFamily="34" charset="0"/>
              </a:rPr>
              <a:t> rời chuồng/</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Dáng người </a:t>
            </a:r>
            <a:r>
              <a:rPr lang="vi-VN" sz="3200" b="1" i="1" u="sng">
                <a:solidFill>
                  <a:srgbClr val="000000"/>
                </a:solidFill>
                <a:latin typeface="Times New Roman" panose="02020603050405020304" pitchFamily="18" charset="0"/>
                <a:ea typeface="Calibri" panose="020F0502020204030204" pitchFamily="34" charset="0"/>
              </a:rPr>
              <a:t>quảy gánh</a:t>
            </a:r>
            <a:r>
              <a:rPr lang="vi-VN" sz="3200" b="1" i="1">
                <a:solidFill>
                  <a:srgbClr val="000000"/>
                </a:solidFill>
                <a:latin typeface="Times New Roman" panose="02020603050405020304" pitchFamily="18" charset="0"/>
                <a:ea typeface="Calibri" panose="020F0502020204030204" pitchFamily="34" charset="0"/>
              </a:rPr>
              <a:t>/ trên đường </a:t>
            </a:r>
            <a:r>
              <a:rPr lang="vi-VN" sz="3200" b="1" i="1" u="sng">
                <a:solidFill>
                  <a:srgbClr val="000000"/>
                </a:solidFill>
                <a:latin typeface="Times New Roman" panose="02020603050405020304" pitchFamily="18" charset="0"/>
                <a:ea typeface="Calibri" panose="020F0502020204030204" pitchFamily="34" charset="0"/>
              </a:rPr>
              <a:t>xa xa</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Lúa non/ </a:t>
            </a:r>
            <a:r>
              <a:rPr lang="vi-VN" sz="3200" b="1" i="1" u="sng">
                <a:solidFill>
                  <a:srgbClr val="000000"/>
                </a:solidFill>
                <a:latin typeface="Times New Roman" panose="02020603050405020304" pitchFamily="18" charset="0"/>
                <a:ea typeface="Calibri" panose="020F0502020204030204" pitchFamily="34" charset="0"/>
              </a:rPr>
              <a:t>trải lụa mượt mà</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Bờ </a:t>
            </a:r>
            <a:r>
              <a:rPr lang="vi-VN" sz="3200" b="1" i="1" u="sng">
                <a:solidFill>
                  <a:srgbClr val="000000"/>
                </a:solidFill>
                <a:latin typeface="Times New Roman" panose="02020603050405020304" pitchFamily="18" charset="0"/>
                <a:ea typeface="Calibri" panose="020F0502020204030204" pitchFamily="34" charset="0"/>
              </a:rPr>
              <a:t>nghiêng nghiêng chạy</a:t>
            </a:r>
            <a:r>
              <a:rPr lang="vi-VN" sz="3200" b="1" i="1">
                <a:solidFill>
                  <a:srgbClr val="000000"/>
                </a:solidFill>
                <a:latin typeface="Times New Roman" panose="02020603050405020304" pitchFamily="18" charset="0"/>
                <a:ea typeface="Calibri" panose="020F0502020204030204" pitchFamily="34" charset="0"/>
              </a:rPr>
              <a:t>/ rồi </a:t>
            </a:r>
            <a:r>
              <a:rPr lang="vi-VN" sz="3200" b="1" i="1" u="sng">
                <a:solidFill>
                  <a:srgbClr val="000000"/>
                </a:solidFill>
                <a:latin typeface="Times New Roman" panose="02020603050405020304" pitchFamily="18" charset="0"/>
                <a:ea typeface="Calibri" panose="020F0502020204030204" pitchFamily="34" charset="0"/>
              </a:rPr>
              <a:t>nhoà mất tăm</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Cụm vườn/ </a:t>
            </a:r>
            <a:r>
              <a:rPr lang="vi-VN" sz="3200" b="1" i="1" u="sng">
                <a:solidFill>
                  <a:srgbClr val="000000"/>
                </a:solidFill>
                <a:latin typeface="Times New Roman" panose="02020603050405020304" pitchFamily="18" charset="0"/>
                <a:ea typeface="Calibri" panose="020F0502020204030204" pitchFamily="34" charset="0"/>
              </a:rPr>
              <a:t>toả mỏng</a:t>
            </a:r>
            <a:r>
              <a:rPr lang="vi-VN" sz="3200" b="1" i="1">
                <a:solidFill>
                  <a:srgbClr val="000000"/>
                </a:solidFill>
                <a:latin typeface="Times New Roman" panose="02020603050405020304" pitchFamily="18" charset="0"/>
                <a:ea typeface="Calibri" panose="020F0502020204030204" pitchFamily="34" charset="0"/>
              </a:rPr>
              <a:t> khói lam/</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Như khăn voan/ phảng phất </a:t>
            </a:r>
            <a:r>
              <a:rPr lang="vi-VN" sz="3200" b="1" i="1" u="sng">
                <a:solidFill>
                  <a:srgbClr val="000000"/>
                </a:solidFill>
                <a:latin typeface="Times New Roman" panose="02020603050405020304" pitchFamily="18" charset="0"/>
                <a:ea typeface="Calibri" panose="020F0502020204030204" pitchFamily="34" charset="0"/>
              </a:rPr>
              <a:t>choàng</a:t>
            </a:r>
            <a:r>
              <a:rPr lang="vi-VN" sz="3200" b="1" i="1">
                <a:solidFill>
                  <a:srgbClr val="000000"/>
                </a:solidFill>
                <a:latin typeface="Times New Roman" panose="02020603050405020304" pitchFamily="18" charset="0"/>
                <a:ea typeface="Calibri" panose="020F0502020204030204" pitchFamily="34" charset="0"/>
              </a:rPr>
              <a:t> bóng cây//</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Một đàn sẻ/ </a:t>
            </a:r>
            <a:r>
              <a:rPr lang="vi-VN" sz="3200" b="1" i="1" u="sng">
                <a:solidFill>
                  <a:srgbClr val="000000"/>
                </a:solidFill>
                <a:latin typeface="Times New Roman" panose="02020603050405020304" pitchFamily="18" charset="0"/>
                <a:ea typeface="Calibri" panose="020F0502020204030204" pitchFamily="34" charset="0"/>
              </a:rPr>
              <a:t>quấn quýt bay</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Dọc con đường/ nắng </a:t>
            </a:r>
            <a:r>
              <a:rPr lang="vi-VN" sz="3200" b="1" i="1" u="sng">
                <a:solidFill>
                  <a:srgbClr val="000000"/>
                </a:solidFill>
                <a:latin typeface="Times New Roman" panose="02020603050405020304" pitchFamily="18" charset="0"/>
                <a:ea typeface="Calibri" panose="020F0502020204030204" pitchFamily="34" charset="0"/>
              </a:rPr>
              <a:t>lượn dài lung linh</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Đồng quê/ </a:t>
            </a:r>
            <a:r>
              <a:rPr lang="vi-VN" sz="3200" b="1" i="1" u="sng">
                <a:solidFill>
                  <a:srgbClr val="000000"/>
                </a:solidFill>
                <a:latin typeface="Times New Roman" panose="02020603050405020304" pitchFamily="18" charset="0"/>
                <a:ea typeface="Calibri" panose="020F0502020204030204" pitchFamily="34" charset="0"/>
              </a:rPr>
              <a:t>vẽ</a:t>
            </a:r>
            <a:r>
              <a:rPr lang="vi-VN" sz="3200" b="1" i="1">
                <a:solidFill>
                  <a:srgbClr val="000000"/>
                </a:solidFill>
                <a:latin typeface="Times New Roman" panose="02020603050405020304" pitchFamily="18" charset="0"/>
                <a:ea typeface="Calibri" panose="020F0502020204030204" pitchFamily="34" charset="0"/>
              </a:rPr>
              <a:t> cảnh bình minh//</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Bức tranh </a:t>
            </a:r>
            <a:r>
              <a:rPr lang="vi-VN" sz="3200" b="1" i="1" u="sng">
                <a:solidFill>
                  <a:srgbClr val="000000"/>
                </a:solidFill>
                <a:latin typeface="Times New Roman" panose="02020603050405020304" pitchFamily="18" charset="0"/>
                <a:ea typeface="Calibri" panose="020F0502020204030204" pitchFamily="34" charset="0"/>
              </a:rPr>
              <a:t>riêng</a:t>
            </a:r>
            <a:r>
              <a:rPr lang="vi-VN" sz="3200" b="1" i="1">
                <a:solidFill>
                  <a:srgbClr val="000000"/>
                </a:solidFill>
                <a:latin typeface="Times New Roman" panose="02020603050405020304" pitchFamily="18" charset="0"/>
                <a:ea typeface="Calibri" panose="020F0502020204030204" pitchFamily="34" charset="0"/>
              </a:rPr>
              <a:t> của chúng mình:/ </a:t>
            </a:r>
            <a:r>
              <a:rPr lang="vi-VN" sz="3200" b="1" i="1" u="sng">
                <a:solidFill>
                  <a:srgbClr val="000000"/>
                </a:solidFill>
                <a:latin typeface="Times New Roman" panose="02020603050405020304" pitchFamily="18" charset="0"/>
                <a:ea typeface="Calibri" panose="020F0502020204030204" pitchFamily="34" charset="0"/>
              </a:rPr>
              <a:t>quê hương</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F53458AE-D4C2-0203-B54C-92D41CA1D0D1}"/>
              </a:ext>
            </a:extLst>
          </p:cNvPr>
          <p:cNvPicPr>
            <a:picLocks noChangeAspect="1"/>
          </p:cNvPicPr>
          <p:nvPr/>
        </p:nvPicPr>
        <p:blipFill>
          <a:blip r:embed="rId3"/>
          <a:stretch>
            <a:fillRect/>
          </a:stretch>
        </p:blipFill>
        <p:spPr>
          <a:xfrm>
            <a:off x="2324361" y="0"/>
            <a:ext cx="7543278" cy="870017"/>
          </a:xfrm>
          <a:prstGeom prst="rect">
            <a:avLst/>
          </a:prstGeom>
        </p:spPr>
      </p:pic>
    </p:spTree>
    <p:extLst>
      <p:ext uri="{BB962C8B-B14F-4D97-AF65-F5344CB8AC3E}">
        <p14:creationId xmlns:p14="http://schemas.microsoft.com/office/powerpoint/2010/main" val="184004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74" name="Group 10">
            <a:extLst>
              <a:ext uri="{FF2B5EF4-FFF2-40B4-BE49-F238E27FC236}">
                <a16:creationId xmlns:a16="http://schemas.microsoft.com/office/drawing/2014/main" id="{E47428BE-ACD1-754F-1032-0DC213166BCA}"/>
              </a:ext>
            </a:extLst>
          </p:cNvPr>
          <p:cNvGrpSpPr/>
          <p:nvPr/>
        </p:nvGrpSpPr>
        <p:grpSpPr>
          <a:xfrm>
            <a:off x="-312669" y="1338362"/>
            <a:ext cx="12817335" cy="2134158"/>
            <a:chOff x="712557" y="1659320"/>
            <a:chExt cx="16873686" cy="2134158"/>
          </a:xfrm>
        </p:grpSpPr>
        <p:sp>
          <p:nvSpPr>
            <p:cNvPr id="75" name="TextBox 11">
              <a:extLst>
                <a:ext uri="{FF2B5EF4-FFF2-40B4-BE49-F238E27FC236}">
                  <a16:creationId xmlns:a16="http://schemas.microsoft.com/office/drawing/2014/main" id="{8007B797-5879-935E-957B-3D7CBDE96819}"/>
                </a:ext>
              </a:extLst>
            </p:cNvPr>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76" name="TextBox 12">
              <a:extLst>
                <a:ext uri="{FF2B5EF4-FFF2-40B4-BE49-F238E27FC236}">
                  <a16:creationId xmlns:a16="http://schemas.microsoft.com/office/drawing/2014/main" id="{E8DC6407-A9F2-D5D4-54A4-BAFD5908AE06}"/>
                </a:ext>
              </a:extLst>
            </p:cNvPr>
            <p:cNvSpPr txBox="1"/>
            <p:nvPr/>
          </p:nvSpPr>
          <p:spPr>
            <a:xfrm>
              <a:off x="712557" y="1659320"/>
              <a:ext cx="16855913" cy="2123658"/>
            </a:xfrm>
            <a:prstGeom prst="rect">
              <a:avLst/>
            </a:prstGeom>
            <a:noFill/>
          </p:spPr>
          <p:txBody>
            <a:bodyPr wrap="square">
              <a:spAutoFit/>
            </a:bodyPr>
            <a:lstStyle/>
            <a:p>
              <a:pPr algn="ctr"/>
              <a:r>
                <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6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561110" cy="2709729"/>
              <a:chOff x="6096000" y="3244032"/>
              <a:chExt cx="5561110"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9992519" y="5278162"/>
                <a:ext cx="1583311" cy="469963"/>
                <a:chOff x="3190408" y="4309039"/>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102" name="Group 11">
            <a:extLst>
              <a:ext uri="{FF2B5EF4-FFF2-40B4-BE49-F238E27FC236}">
                <a16:creationId xmlns:a16="http://schemas.microsoft.com/office/drawing/2014/main" id="{FFF40DD9-FA48-EF2B-11C4-5ED4AB72D7A4}"/>
              </a:ext>
            </a:extLst>
          </p:cNvPr>
          <p:cNvGrpSpPr/>
          <p:nvPr/>
        </p:nvGrpSpPr>
        <p:grpSpPr>
          <a:xfrm>
            <a:off x="3630861" y="134634"/>
            <a:ext cx="4930277" cy="830997"/>
            <a:chOff x="-555806" y="0"/>
            <a:chExt cx="4930277" cy="830997"/>
          </a:xfrm>
        </p:grpSpPr>
        <p:sp>
          <p:nvSpPr>
            <p:cNvPr id="103" name="文本框 18">
              <a:extLst>
                <a:ext uri="{FF2B5EF4-FFF2-40B4-BE49-F238E27FC236}">
                  <a16:creationId xmlns:a16="http://schemas.microsoft.com/office/drawing/2014/main" id="{BB161CEF-5F61-F863-FD84-746A63513FF5}"/>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04" name="文本框 18">
              <a:extLst>
                <a:ext uri="{FF2B5EF4-FFF2-40B4-BE49-F238E27FC236}">
                  <a16:creationId xmlns:a16="http://schemas.microsoft.com/office/drawing/2014/main" id="{A41253AF-F3E7-8711-05EB-05448A141660}"/>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77000">
                                          <p:cBhvr additive="base">
                                            <p:cTn id="7" dur="1000" fill="hold"/>
                                            <p:tgtEl>
                                              <p:spTgt spid="7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041ABD56-E8AC-6C43-D461-F7591C9669B7}"/>
              </a:ext>
            </a:extLst>
          </p:cNvPr>
          <p:cNvGrpSpPr/>
          <p:nvPr/>
        </p:nvGrpSpPr>
        <p:grpSpPr>
          <a:xfrm>
            <a:off x="3630861" y="134634"/>
            <a:ext cx="4930277" cy="830997"/>
            <a:chOff x="-555806" y="0"/>
            <a:chExt cx="4930277" cy="830997"/>
          </a:xfrm>
        </p:grpSpPr>
        <p:sp>
          <p:nvSpPr>
            <p:cNvPr id="3" name="文本框 18">
              <a:extLst>
                <a:ext uri="{FF2B5EF4-FFF2-40B4-BE49-F238E27FC236}">
                  <a16:creationId xmlns:a16="http://schemas.microsoft.com/office/drawing/2014/main" id="{71CECC07-5F4F-DFB8-632D-3523C02AFCAC}"/>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 name="文本框 18">
              <a:extLst>
                <a:ext uri="{FF2B5EF4-FFF2-40B4-BE49-F238E27FC236}">
                  <a16:creationId xmlns:a16="http://schemas.microsoft.com/office/drawing/2014/main" id="{C2A83E01-DCBC-3605-ED55-3FD66D906A74}"/>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713560" cy="3522795"/>
            <a:chOff x="6096000" y="3244032"/>
            <a:chExt cx="5681359"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317721" y="4072844"/>
              <a:ext cx="1628460" cy="469964"/>
              <a:chOff x="3146685" y="4265331"/>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4"/>
              <a:stretch>
                <a:fillRect/>
              </a:stretch>
            </p:blipFill>
            <p:spPr>
              <a:xfrm>
                <a:off x="3703360" y="4265332"/>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5"/>
              <a:stretch>
                <a:fillRect/>
              </a:stretch>
            </p:blipFill>
            <p:spPr>
              <a:xfrm>
                <a:off x="3146685" y="4265331"/>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6"/>
              <a:stretch>
                <a:fillRect/>
              </a:stretch>
            </p:blipFill>
            <p:spPr>
              <a:xfrm>
                <a:off x="4260035" y="4265332"/>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621616" y="4602563"/>
              <a:ext cx="1628458" cy="469963"/>
              <a:chOff x="3343889"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073799" y="5148211"/>
              <a:ext cx="1583311" cy="469964"/>
              <a:chOff x="3271688" y="4179088"/>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4"/>
              <a:stretch>
                <a:fillRect/>
              </a:stretch>
            </p:blipFill>
            <p:spPr>
              <a:xfrm>
                <a:off x="3828362" y="4179089"/>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5"/>
              <a:stretch>
                <a:fillRect/>
              </a:stretch>
            </p:blipFill>
            <p:spPr>
              <a:xfrm>
                <a:off x="3271688" y="4179088"/>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6"/>
              <a:stretch>
                <a:fillRect/>
              </a:stretch>
            </p:blipFill>
            <p:spPr>
              <a:xfrm>
                <a:off x="4385036" y="4179089"/>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21" name="Group 10">
            <a:extLst>
              <a:ext uri="{FF2B5EF4-FFF2-40B4-BE49-F238E27FC236}">
                <a16:creationId xmlns:a16="http://schemas.microsoft.com/office/drawing/2014/main" id="{532FBAA2-6A96-39E6-C02C-6AE718679D10}"/>
              </a:ext>
            </a:extLst>
          </p:cNvPr>
          <p:cNvGrpSpPr/>
          <p:nvPr/>
        </p:nvGrpSpPr>
        <p:grpSpPr>
          <a:xfrm>
            <a:off x="64665" y="1374547"/>
            <a:ext cx="12057568" cy="1123931"/>
            <a:chOff x="712557" y="1660810"/>
            <a:chExt cx="16873686" cy="1123931"/>
          </a:xfrm>
        </p:grpSpPr>
        <p:sp>
          <p:nvSpPr>
            <p:cNvPr id="22" name="TextBox 11">
              <a:extLst>
                <a:ext uri="{FF2B5EF4-FFF2-40B4-BE49-F238E27FC236}">
                  <a16:creationId xmlns:a16="http://schemas.microsoft.com/office/drawing/2014/main" id="{B7D449F8-9879-100F-9D50-3B15CDE606F8}"/>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23" name="TextBox 12">
              <a:extLst>
                <a:ext uri="{FF2B5EF4-FFF2-40B4-BE49-F238E27FC236}">
                  <a16:creationId xmlns:a16="http://schemas.microsoft.com/office/drawing/2014/main" id="{23296DCE-507B-40CD-96A8-6BE4C2CCB761}"/>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7"/>
          <a:srcRect t="-1" b="40569"/>
          <a:stretch/>
        </p:blipFill>
        <p:spPr>
          <a:xfrm>
            <a:off x="7980976" y="2955839"/>
            <a:ext cx="3569784" cy="3887717"/>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77000">
                                          <p:cBhvr additive="base">
                                            <p:cTn id="12" dur="1000" fill="hold"/>
                                            <p:tgtEl>
                                              <p:spTgt spid="21"/>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ppt_x"/>
                                              </p:val>
                                            </p:tav>
                                            <p:tav tm="100000">
                                              <p:val>
                                                <p:strVal val="#ppt_x"/>
                                              </p:val>
                                            </p:tav>
                                          </p:tavLst>
                                        </p:anim>
                                        <p:anim calcmode="lin" valueType="num">
                                          <p:cBhvr additive="base">
                                            <p:cTn id="13"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4" name="Group 10">
            <a:extLst>
              <a:ext uri="{FF2B5EF4-FFF2-40B4-BE49-F238E27FC236}">
                <a16:creationId xmlns:a16="http://schemas.microsoft.com/office/drawing/2014/main" id="{F5A50B38-088D-9B76-F48C-D654C37322B2}"/>
              </a:ext>
            </a:extLst>
          </p:cNvPr>
          <p:cNvGrpSpPr/>
          <p:nvPr/>
        </p:nvGrpSpPr>
        <p:grpSpPr>
          <a:xfrm>
            <a:off x="73566" y="521738"/>
            <a:ext cx="12044868" cy="860101"/>
            <a:chOff x="730330" y="1668993"/>
            <a:chExt cx="16855913" cy="860101"/>
          </a:xfrm>
        </p:grpSpPr>
        <p:sp>
          <p:nvSpPr>
            <p:cNvPr id="25" name="TextBox 11">
              <a:extLst>
                <a:ext uri="{FF2B5EF4-FFF2-40B4-BE49-F238E27FC236}">
                  <a16:creationId xmlns:a16="http://schemas.microsoft.com/office/drawing/2014/main" id="{92EC4F5A-B792-2650-CA7B-2F135CFE6AC4}"/>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26" name="TextBox 12">
              <a:extLst>
                <a:ext uri="{FF2B5EF4-FFF2-40B4-BE49-F238E27FC236}">
                  <a16:creationId xmlns:a16="http://schemas.microsoft.com/office/drawing/2014/main" id="{D18FE375-A140-B85E-F075-F6CDD0DD3F44}"/>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48120" imgH="1247760"/>
        </mc:Choice>
        <mc:Fallback>
          <p:control name="TextBox1" r:id="rId1" imgW="4848120" imgH="124776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Speech Bubble: Rectangle with Corners Rounded 8">
            <a:extLst>
              <a:ext uri="{FF2B5EF4-FFF2-40B4-BE49-F238E27FC236}">
                <a16:creationId xmlns:a16="http://schemas.microsoft.com/office/drawing/2014/main" id="{162F5A2F-557C-0499-CBBD-F68AD59108CD}"/>
              </a:ext>
            </a:extLst>
          </p:cNvPr>
          <p:cNvSpPr/>
          <p:nvPr/>
        </p:nvSpPr>
        <p:spPr>
          <a:xfrm>
            <a:off x="739320" y="956532"/>
            <a:ext cx="10703982" cy="3168976"/>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a:solidFill>
                  <a:srgbClr val="FF0000"/>
                </a:solidFill>
                <a:latin typeface="Calibri" panose="020F0502020204030204" pitchFamily="34" charset="0"/>
                <a:cs typeface="Calibri" panose="020F0502020204030204" pitchFamily="34" charset="0"/>
              </a:rPr>
              <a:t>1. Giải câu đố:</a:t>
            </a:r>
          </a:p>
          <a:p>
            <a:pPr algn="ctr"/>
            <a:r>
              <a:rPr lang="vi-VN" sz="4000" b="1">
                <a:solidFill>
                  <a:schemeClr val="tx1"/>
                </a:solidFill>
                <a:latin typeface="Calibri" panose="020F0502020204030204" pitchFamily="34" charset="0"/>
                <a:cs typeface="Calibri" panose="020F0502020204030204" pitchFamily="34" charset="0"/>
              </a:rPr>
              <a:t>Là cánh mà chẳng biết bay</a:t>
            </a:r>
          </a:p>
          <a:p>
            <a:pPr algn="ctr"/>
            <a:r>
              <a:rPr lang="vi-VN" sz="4000" b="1">
                <a:solidFill>
                  <a:schemeClr val="tx1"/>
                </a:solidFill>
                <a:latin typeface="Calibri" panose="020F0502020204030204" pitchFamily="34" charset="0"/>
                <a:cs typeface="Calibri" panose="020F0502020204030204" pitchFamily="34" charset="0"/>
              </a:rPr>
              <a:t>Bốn mùa duyên dáng vì thay sắc màu</a:t>
            </a:r>
          </a:p>
          <a:p>
            <a:pPr algn="ctr"/>
            <a:r>
              <a:rPr lang="vi-VN" sz="4000" b="1">
                <a:solidFill>
                  <a:schemeClr val="tx1"/>
                </a:solidFill>
                <a:latin typeface="Calibri" panose="020F0502020204030204" pitchFamily="34" charset="0"/>
                <a:cs typeface="Calibri" panose="020F0502020204030204" pitchFamily="34" charset="0"/>
              </a:rPr>
              <a:t>Trắng, xanh non lại vàng nâu</a:t>
            </a:r>
          </a:p>
          <a:p>
            <a:pPr algn="ctr"/>
            <a:r>
              <a:rPr lang="vi-VN" sz="4000" b="1">
                <a:solidFill>
                  <a:schemeClr val="tx1"/>
                </a:solidFill>
                <a:latin typeface="Calibri" panose="020F0502020204030204" pitchFamily="34" charset="0"/>
                <a:cs typeface="Calibri" panose="020F0502020204030204" pitchFamily="34" charset="0"/>
              </a:rPr>
              <a:t>Cho người no đủ, đẹp giàu quê hương.</a:t>
            </a:r>
          </a:p>
          <a:p>
            <a:pPr algn="ctr"/>
            <a:r>
              <a:rPr lang="vi-VN" sz="4000" b="1">
                <a:solidFill>
                  <a:schemeClr val="tx1"/>
                </a:solidFill>
                <a:latin typeface="Calibri" panose="020F0502020204030204" pitchFamily="34" charset="0"/>
                <a:cs typeface="Calibri" panose="020F0502020204030204" pitchFamily="34" charset="0"/>
              </a:rPr>
              <a:t>Là gì?</a:t>
            </a:r>
          </a:p>
        </p:txBody>
      </p:sp>
      <p:sp>
        <p:nvSpPr>
          <p:cNvPr id="13" name="Hộp Văn bản 12">
            <a:extLst>
              <a:ext uri="{FF2B5EF4-FFF2-40B4-BE49-F238E27FC236}">
                <a16:creationId xmlns:a16="http://schemas.microsoft.com/office/drawing/2014/main" id="{70663BF7-E685-06D5-66F1-494A7A4AF7EC}"/>
              </a:ext>
            </a:extLst>
          </p:cNvPr>
          <p:cNvSpPr txBox="1"/>
          <p:nvPr/>
        </p:nvSpPr>
        <p:spPr>
          <a:xfrm>
            <a:off x="1740733" y="5564467"/>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đôi</a:t>
            </a:r>
          </a:p>
        </p:txBody>
      </p:sp>
      <p:pic>
        <p:nvPicPr>
          <p:cNvPr id="14" name="Hình ảnh 13" descr="Ảnh có chứa văn bản&#10;&#10;Mô tả được tạo tự động">
            <a:extLst>
              <a:ext uri="{FF2B5EF4-FFF2-40B4-BE49-F238E27FC236}">
                <a16:creationId xmlns:a16="http://schemas.microsoft.com/office/drawing/2014/main" id="{2CD73C9B-3B22-679C-ED4D-C4E57FD3F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400" y="5154441"/>
            <a:ext cx="1703559" cy="1703559"/>
          </a:xfrm>
          <a:prstGeom prst="rect">
            <a:avLst/>
          </a:prstGeom>
        </p:spPr>
      </p:pic>
      <p:pic>
        <p:nvPicPr>
          <p:cNvPr id="15" name="Hình ảnh 14" descr="Ảnh có chứa đồ họa véc-tơ&#10;&#10;Mô tả được tạo tự động">
            <a:extLst>
              <a:ext uri="{FF2B5EF4-FFF2-40B4-BE49-F238E27FC236}">
                <a16:creationId xmlns:a16="http://schemas.microsoft.com/office/drawing/2014/main" id="{246918DB-4DA6-CE2D-8B83-499FE93FF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258" y="5207143"/>
            <a:ext cx="1703560" cy="1703560"/>
          </a:xfrm>
          <a:prstGeom prst="rect">
            <a:avLst/>
          </a:prstGeom>
        </p:spPr>
      </p:pic>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6"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80">
                                          <p:stCondLst>
                                            <p:cond delay="0"/>
                                          </p:stCondLst>
                                        </p:cTn>
                                        <p:tgtEl>
                                          <p:spTgt spid="15"/>
                                        </p:tgtEl>
                                      </p:cBhvr>
                                    </p:animEffect>
                                    <p:anim calcmode="lin" valueType="num">
                                      <p:cBhvr>
                                        <p:cTn id="1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4" dur="26">
                                          <p:stCondLst>
                                            <p:cond delay="650"/>
                                          </p:stCondLst>
                                        </p:cTn>
                                        <p:tgtEl>
                                          <p:spTgt spid="15"/>
                                        </p:tgtEl>
                                      </p:cBhvr>
                                      <p:to x="100000" y="60000"/>
                                    </p:animScale>
                                    <p:animScale>
                                      <p:cBhvr>
                                        <p:cTn id="25" dur="166" decel="50000">
                                          <p:stCondLst>
                                            <p:cond delay="676"/>
                                          </p:stCondLst>
                                        </p:cTn>
                                        <p:tgtEl>
                                          <p:spTgt spid="15"/>
                                        </p:tgtEl>
                                      </p:cBhvr>
                                      <p:to x="100000" y="100000"/>
                                    </p:animScale>
                                    <p:animScale>
                                      <p:cBhvr>
                                        <p:cTn id="26" dur="26">
                                          <p:stCondLst>
                                            <p:cond delay="1312"/>
                                          </p:stCondLst>
                                        </p:cTn>
                                        <p:tgtEl>
                                          <p:spTgt spid="15"/>
                                        </p:tgtEl>
                                      </p:cBhvr>
                                      <p:to x="100000" y="80000"/>
                                    </p:animScale>
                                    <p:animScale>
                                      <p:cBhvr>
                                        <p:cTn id="27" dur="166" decel="50000">
                                          <p:stCondLst>
                                            <p:cond delay="1338"/>
                                          </p:stCondLst>
                                        </p:cTn>
                                        <p:tgtEl>
                                          <p:spTgt spid="15"/>
                                        </p:tgtEl>
                                      </p:cBhvr>
                                      <p:to x="100000" y="100000"/>
                                    </p:animScale>
                                    <p:animScale>
                                      <p:cBhvr>
                                        <p:cTn id="28" dur="26">
                                          <p:stCondLst>
                                            <p:cond delay="1642"/>
                                          </p:stCondLst>
                                        </p:cTn>
                                        <p:tgtEl>
                                          <p:spTgt spid="15"/>
                                        </p:tgtEl>
                                      </p:cBhvr>
                                      <p:to x="100000" y="90000"/>
                                    </p:animScale>
                                    <p:animScale>
                                      <p:cBhvr>
                                        <p:cTn id="29" dur="166" decel="50000">
                                          <p:stCondLst>
                                            <p:cond delay="1668"/>
                                          </p:stCondLst>
                                        </p:cTn>
                                        <p:tgtEl>
                                          <p:spTgt spid="15"/>
                                        </p:tgtEl>
                                      </p:cBhvr>
                                      <p:to x="100000" y="100000"/>
                                    </p:animScale>
                                    <p:animScale>
                                      <p:cBhvr>
                                        <p:cTn id="30" dur="26">
                                          <p:stCondLst>
                                            <p:cond delay="1808"/>
                                          </p:stCondLst>
                                        </p:cTn>
                                        <p:tgtEl>
                                          <p:spTgt spid="15"/>
                                        </p:tgtEl>
                                      </p:cBhvr>
                                      <p:to x="100000" y="95000"/>
                                    </p:animScale>
                                    <p:animScale>
                                      <p:cBhvr>
                                        <p:cTn id="31" dur="166" decel="50000">
                                          <p:stCondLst>
                                            <p:cond delay="1834"/>
                                          </p:stCondLst>
                                        </p:cTn>
                                        <p:tgtEl>
                                          <p:spTgt spid="15"/>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39C2D464-7B96-037C-370E-7796F654FF77}"/>
              </a:ext>
            </a:extLst>
          </p:cNvPr>
          <p:cNvPicPr>
            <a:picLocks noChangeAspect="1"/>
          </p:cNvPicPr>
          <p:nvPr/>
        </p:nvPicPr>
        <p:blipFill rotWithShape="1">
          <a:blip r:embed="rId3"/>
          <a:srcRect t="-1" b="40569"/>
          <a:stretch/>
        </p:blipFill>
        <p:spPr>
          <a:xfrm>
            <a:off x="7165075" y="2121865"/>
            <a:ext cx="4385685" cy="4776284"/>
          </a:xfrm>
          <a:prstGeom prst="rect">
            <a:avLst/>
          </a:prstGeom>
        </p:spPr>
      </p:pic>
      <p:sp>
        <p:nvSpPr>
          <p:cNvPr id="4" name="Bong bóng Lời nói: Hình chữ nhật với Góc Tròn 3">
            <a:extLst>
              <a:ext uri="{FF2B5EF4-FFF2-40B4-BE49-F238E27FC236}">
                <a16:creationId xmlns:a16="http://schemas.microsoft.com/office/drawing/2014/main" id="{23379096-9A91-DFF0-EBFD-ED071206C4A2}"/>
              </a:ext>
            </a:extLst>
          </p:cNvPr>
          <p:cNvSpPr/>
          <p:nvPr/>
        </p:nvSpPr>
        <p:spPr>
          <a:xfrm>
            <a:off x="1460310" y="423081"/>
            <a:ext cx="6632812" cy="2500952"/>
          </a:xfrm>
          <a:prstGeom prst="wedgeRoundRectCallout">
            <a:avLst>
              <a:gd name="adj1" fmla="val 39976"/>
              <a:gd name="adj2" fmla="val 66320"/>
              <a:gd name="adj3" fmla="val 16667"/>
            </a:avLst>
          </a:prstGeom>
          <a:solidFill>
            <a:schemeClr val="bg1"/>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latin typeface="Calibri" panose="020F0502020204030204" pitchFamily="34" charset="0"/>
                <a:cs typeface="Calibri" panose="020F0502020204030204" pitchFamily="34" charset="0"/>
              </a:rPr>
              <a:t>Học thuộc lòng </a:t>
            </a:r>
            <a:endParaRPr lang="en-US" sz="5400">
              <a:solidFill>
                <a:schemeClr val="tx1"/>
              </a:solidFill>
              <a:latin typeface="Calibri" panose="020F0502020204030204" pitchFamily="34" charset="0"/>
              <a:cs typeface="Calibri" panose="020F0502020204030204" pitchFamily="34" charset="0"/>
            </a:endParaRPr>
          </a:p>
          <a:p>
            <a:pPr algn="ctr"/>
            <a:r>
              <a:rPr lang="en-US" sz="5400">
                <a:solidFill>
                  <a:schemeClr val="tx1"/>
                </a:solidFill>
                <a:latin typeface="Calibri" panose="020F0502020204030204" pitchFamily="34" charset="0"/>
                <a:cs typeface="Calibri" panose="020F0502020204030204" pitchFamily="34" charset="0"/>
              </a:rPr>
              <a:t>bài </a:t>
            </a:r>
            <a:r>
              <a:rPr lang="vi-VN" sz="5400">
                <a:solidFill>
                  <a:schemeClr val="tx1"/>
                </a:solidFill>
                <a:latin typeface="Calibri" panose="020F0502020204030204" pitchFamily="34" charset="0"/>
                <a:cs typeface="Calibri" panose="020F0502020204030204" pitchFamily="34" charset="0"/>
              </a:rPr>
              <a:t>thơ</a:t>
            </a:r>
            <a:endParaRPr lang="en-US" sz="54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28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212BC6A0-CC2C-302F-B51C-692B9D579BC7}"/>
              </a:ext>
            </a:extLst>
          </p:cNvPr>
          <p:cNvPicPr>
            <a:picLocks noChangeAspect="1"/>
          </p:cNvPicPr>
          <p:nvPr/>
        </p:nvPicPr>
        <p:blipFill>
          <a:blip r:embed="rId5"/>
          <a:stretch>
            <a:fillRect/>
          </a:stretch>
        </p:blipFill>
        <p:spPr>
          <a:xfrm>
            <a:off x="364448" y="321074"/>
            <a:ext cx="10864014" cy="2810500"/>
          </a:xfrm>
          <a:prstGeom prst="rect">
            <a:avLst/>
          </a:prstGeom>
        </p:spPr>
      </p:pic>
    </p:spTree>
    <p:extLst>
      <p:ext uri="{BB962C8B-B14F-4D97-AF65-F5344CB8AC3E}">
        <p14:creationId xmlns:p14="http://schemas.microsoft.com/office/powerpoint/2010/main" val="103985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9">
            <a:extLst>
              <a:ext uri="{FF2B5EF4-FFF2-40B4-BE49-F238E27FC236}">
                <a16:creationId xmlns:a16="http://schemas.microsoft.com/office/drawing/2014/main" id="{6F9DFF6F-4AF9-980D-F189-E6B4D659FF49}"/>
              </a:ext>
            </a:extLst>
          </p:cNvPr>
          <p:cNvSpPr txBox="1"/>
          <p:nvPr/>
        </p:nvSpPr>
        <p:spPr>
          <a:xfrm rot="21418226">
            <a:off x="546291" y="2094798"/>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a</a:t>
            </a:r>
            <a:endParaRPr lang="vi-VN" sz="4400" b="1" dirty="0">
              <a:solidFill>
                <a:srgbClr val="FF5050"/>
              </a:solidFill>
            </a:endParaRPr>
          </a:p>
        </p:txBody>
      </p:sp>
      <p:sp>
        <p:nvSpPr>
          <p:cNvPr id="7" name="Hộp Văn bản 6">
            <a:extLst>
              <a:ext uri="{FF2B5EF4-FFF2-40B4-BE49-F238E27FC236}">
                <a16:creationId xmlns:a16="http://schemas.microsoft.com/office/drawing/2014/main" id="{3B02E1A5-77E9-C5F2-CA75-817CE63F7AF3}"/>
              </a:ext>
            </a:extLst>
          </p:cNvPr>
          <p:cNvSpPr txBox="1"/>
          <p:nvPr/>
        </p:nvSpPr>
        <p:spPr>
          <a:xfrm>
            <a:off x="1159422" y="2219222"/>
            <a:ext cx="8093759"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(a) Tìm đọc bài văn:</a:t>
            </a:r>
            <a:endParaRPr lang="en-US" sz="3000" b="1">
              <a:latin typeface="UTM Duepuntozero" panose="02040603050506020204" pitchFamily="18" charset="0"/>
            </a:endParaRPr>
          </a:p>
        </p:txBody>
      </p:sp>
      <p:pic>
        <p:nvPicPr>
          <p:cNvPr id="9" name="Picture 8">
            <a:extLst>
              <a:ext uri="{FF2B5EF4-FFF2-40B4-BE49-F238E27FC236}">
                <a16:creationId xmlns:a16="http://schemas.microsoft.com/office/drawing/2014/main" id="{894598B3-BD35-619B-0933-F257D3693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03" y="2080788"/>
            <a:ext cx="6815862" cy="4148425"/>
          </a:xfrm>
          <a:prstGeom prst="rect">
            <a:avLst/>
          </a:prstGeom>
        </p:spPr>
      </p:pic>
      <p:pic>
        <p:nvPicPr>
          <p:cNvPr id="10" name="Picture 9">
            <a:extLst>
              <a:ext uri="{FF2B5EF4-FFF2-40B4-BE49-F238E27FC236}">
                <a16:creationId xmlns:a16="http://schemas.microsoft.com/office/drawing/2014/main" id="{B3D5EBC7-D64F-C88F-9886-6CEA585A96D4}"/>
              </a:ext>
            </a:extLst>
          </p:cNvPr>
          <p:cNvPicPr>
            <a:picLocks noChangeAspect="1"/>
          </p:cNvPicPr>
          <p:nvPr/>
        </p:nvPicPr>
        <p:blipFill>
          <a:blip r:embed="rId4"/>
          <a:stretch>
            <a:fillRect/>
          </a:stretch>
        </p:blipFill>
        <p:spPr>
          <a:xfrm>
            <a:off x="605952" y="141886"/>
            <a:ext cx="10650635" cy="2475191"/>
          </a:xfrm>
          <a:prstGeom prst="rect">
            <a:avLst/>
          </a:prstGeom>
        </p:spPr>
      </p:pic>
    </p:spTree>
    <p:extLst>
      <p:ext uri="{BB962C8B-B14F-4D97-AF65-F5344CB8AC3E}">
        <p14:creationId xmlns:p14="http://schemas.microsoft.com/office/powerpoint/2010/main" val="180021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631209"/>
            <a:ext cx="11591778" cy="559558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9">
            <a:extLst>
              <a:ext uri="{FF2B5EF4-FFF2-40B4-BE49-F238E27FC236}">
                <a16:creationId xmlns:a16="http://schemas.microsoft.com/office/drawing/2014/main" id="{6F9DFF6F-4AF9-980D-F189-E6B4D659FF49}"/>
              </a:ext>
            </a:extLst>
          </p:cNvPr>
          <p:cNvSpPr txBox="1"/>
          <p:nvPr/>
        </p:nvSpPr>
        <p:spPr>
          <a:xfrm rot="21418226">
            <a:off x="694308" y="1008798"/>
            <a:ext cx="601934"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sp>
        <p:nvSpPr>
          <p:cNvPr id="7" name="Hộp Văn bản 6">
            <a:extLst>
              <a:ext uri="{FF2B5EF4-FFF2-40B4-BE49-F238E27FC236}">
                <a16:creationId xmlns:a16="http://schemas.microsoft.com/office/drawing/2014/main" id="{3B02E1A5-77E9-C5F2-CA75-817CE63F7AF3}"/>
              </a:ext>
            </a:extLst>
          </p:cNvPr>
          <p:cNvSpPr txBox="1"/>
          <p:nvPr/>
        </p:nvSpPr>
        <p:spPr>
          <a:xfrm>
            <a:off x="1337244" y="949565"/>
            <a:ext cx="10154100"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(b) Ghi chép và trang trí Nhật kí đọc sách.</a:t>
            </a:r>
            <a:endParaRPr lang="en-US" sz="3000" b="1">
              <a:latin typeface="UTM Duepuntozero" panose="02040603050506020204" pitchFamily="18" charset="0"/>
            </a:endParaRPr>
          </a:p>
        </p:txBody>
      </p:sp>
      <p:pic>
        <p:nvPicPr>
          <p:cNvPr id="5" name="Picture 4">
            <a:extLst>
              <a:ext uri="{FF2B5EF4-FFF2-40B4-BE49-F238E27FC236}">
                <a16:creationId xmlns:a16="http://schemas.microsoft.com/office/drawing/2014/main" id="{578A5D9F-8BB0-34AF-E396-060482213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75" y="2145297"/>
            <a:ext cx="10425243" cy="3639463"/>
          </a:xfrm>
          <a:prstGeom prst="rect">
            <a:avLst/>
          </a:prstGeom>
        </p:spPr>
      </p:pic>
    </p:spTree>
    <p:extLst>
      <p:ext uri="{BB962C8B-B14F-4D97-AF65-F5344CB8AC3E}">
        <p14:creationId xmlns:p14="http://schemas.microsoft.com/office/powerpoint/2010/main" val="3300598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631209"/>
            <a:ext cx="11591778" cy="559558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ộp Văn bản 14">
            <a:extLst>
              <a:ext uri="{FF2B5EF4-FFF2-40B4-BE49-F238E27FC236}">
                <a16:creationId xmlns:a16="http://schemas.microsoft.com/office/drawing/2014/main" id="{DC900903-C5E4-CDB0-EFF7-76A827B0F0B9}"/>
              </a:ext>
            </a:extLst>
          </p:cNvPr>
          <p:cNvSpPr txBox="1"/>
          <p:nvPr/>
        </p:nvSpPr>
        <p:spPr>
          <a:xfrm>
            <a:off x="1644393" y="3365804"/>
            <a:ext cx="9357240" cy="1477328"/>
          </a:xfrm>
          <a:prstGeom prst="rect">
            <a:avLst/>
          </a:prstGeom>
          <a:noFill/>
        </p:spPr>
        <p:txBody>
          <a:bodyPr wrap="square">
            <a:spAutoFit/>
          </a:bodyPr>
          <a:lstStyle/>
          <a:p>
            <a:pPr algn="just"/>
            <a:r>
              <a:rPr lang="vi-VN" sz="3000">
                <a:latin typeface="Calibri" panose="020F0502020204030204" pitchFamily="34" charset="0"/>
                <a:cs typeface="Calibri" panose="020F0502020204030204" pitchFamily="34" charset="0"/>
              </a:rPr>
              <a:t>–	Bài văn đã đọc.</a:t>
            </a:r>
          </a:p>
          <a:p>
            <a:pPr algn="just"/>
            <a:r>
              <a:rPr lang="vi-VN" sz="3000">
                <a:latin typeface="Calibri" panose="020F0502020204030204" pitchFamily="34" charset="0"/>
                <a:cs typeface="Calibri" panose="020F0502020204030204" pitchFamily="34" charset="0"/>
              </a:rPr>
              <a:t>–	Nhật kí đọc sách.</a:t>
            </a:r>
          </a:p>
          <a:p>
            <a:pPr algn="just"/>
            <a:r>
              <a:rPr lang="vi-VN" sz="3000">
                <a:latin typeface="Calibri" panose="020F0502020204030204" pitchFamily="34" charset="0"/>
                <a:cs typeface="Calibri" panose="020F0502020204030204" pitchFamily="34" charset="0"/>
              </a:rPr>
              <a:t>–	Từ ngữ dùng hay, hình ảnh đẹp.</a:t>
            </a:r>
          </a:p>
        </p:txBody>
      </p:sp>
      <p:sp>
        <p:nvSpPr>
          <p:cNvPr id="6" name="TextBox 9">
            <a:extLst>
              <a:ext uri="{FF2B5EF4-FFF2-40B4-BE49-F238E27FC236}">
                <a16:creationId xmlns:a16="http://schemas.microsoft.com/office/drawing/2014/main" id="{6F9DFF6F-4AF9-980D-F189-E6B4D659FF49}"/>
              </a:ext>
            </a:extLst>
          </p:cNvPr>
          <p:cNvSpPr txBox="1"/>
          <p:nvPr/>
        </p:nvSpPr>
        <p:spPr>
          <a:xfrm rot="21418226">
            <a:off x="694124" y="2516925"/>
            <a:ext cx="865666"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c</a:t>
            </a:r>
            <a:endParaRPr lang="vi-VN" sz="4400" b="1" dirty="0">
              <a:solidFill>
                <a:srgbClr val="FF5050"/>
              </a:solidFill>
            </a:endParaRPr>
          </a:p>
        </p:txBody>
      </p:sp>
      <p:sp>
        <p:nvSpPr>
          <p:cNvPr id="7" name="Hộp Văn bản 6">
            <a:extLst>
              <a:ext uri="{FF2B5EF4-FFF2-40B4-BE49-F238E27FC236}">
                <a16:creationId xmlns:a16="http://schemas.microsoft.com/office/drawing/2014/main" id="{3B02E1A5-77E9-C5F2-CA75-817CE63F7AF3}"/>
              </a:ext>
            </a:extLst>
          </p:cNvPr>
          <p:cNvSpPr txBox="1"/>
          <p:nvPr/>
        </p:nvSpPr>
        <p:spPr>
          <a:xfrm>
            <a:off x="1363505" y="2698927"/>
            <a:ext cx="10154100"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Cùng bạn chia sẻ:</a:t>
            </a:r>
            <a:endParaRPr lang="en-US" sz="3000" b="1">
              <a:latin typeface="UTM Duepuntozero" panose="02040603050506020204" pitchFamily="18" charset="0"/>
            </a:endParaRPr>
          </a:p>
        </p:txBody>
      </p:sp>
      <p:pic>
        <p:nvPicPr>
          <p:cNvPr id="10" name="Hình ảnh 9" descr="Ảnh có chứa văn bản&#10;&#10;Mô tả được tạo tự động">
            <a:extLst>
              <a:ext uri="{FF2B5EF4-FFF2-40B4-BE49-F238E27FC236}">
                <a16:creationId xmlns:a16="http://schemas.microsoft.com/office/drawing/2014/main" id="{4667731C-8392-61C8-90CE-A45D48C0F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326" y="4483918"/>
            <a:ext cx="2027311" cy="2027311"/>
          </a:xfrm>
          <a:prstGeom prst="rect">
            <a:avLst/>
          </a:prstGeom>
        </p:spPr>
      </p:pic>
      <p:pic>
        <p:nvPicPr>
          <p:cNvPr id="11" name="Hình ảnh 10" descr="Ảnh có chứa đồ họa véc-tơ&#10;&#10;Mô tả được tạo tự động">
            <a:extLst>
              <a:ext uri="{FF2B5EF4-FFF2-40B4-BE49-F238E27FC236}">
                <a16:creationId xmlns:a16="http://schemas.microsoft.com/office/drawing/2014/main" id="{0D410978-CBB5-3492-8FCA-847B6D494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79" y="4648840"/>
            <a:ext cx="2027312" cy="2027312"/>
          </a:xfrm>
          <a:prstGeom prst="rect">
            <a:avLst/>
          </a:prstGeom>
        </p:spPr>
      </p:pic>
      <p:sp>
        <p:nvSpPr>
          <p:cNvPr id="14" name="Hình chữ nhật: Cắt Góc Chéo 13">
            <a:extLst>
              <a:ext uri="{FF2B5EF4-FFF2-40B4-BE49-F238E27FC236}">
                <a16:creationId xmlns:a16="http://schemas.microsoft.com/office/drawing/2014/main" id="{F9DA615F-F481-46FF-C28D-7565C4A3A511}"/>
              </a:ext>
            </a:extLst>
          </p:cNvPr>
          <p:cNvSpPr/>
          <p:nvPr/>
        </p:nvSpPr>
        <p:spPr>
          <a:xfrm>
            <a:off x="2589812" y="5202345"/>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Lắng nghe</a:t>
            </a:r>
          </a:p>
        </p:txBody>
      </p:sp>
      <p:sp>
        <p:nvSpPr>
          <p:cNvPr id="16" name="Hình chữ nhật: Cắt Góc Chéo 15">
            <a:extLst>
              <a:ext uri="{FF2B5EF4-FFF2-40B4-BE49-F238E27FC236}">
                <a16:creationId xmlns:a16="http://schemas.microsoft.com/office/drawing/2014/main" id="{05E8F1CC-C70F-D347-582A-5C6CF477C1B0}"/>
              </a:ext>
            </a:extLst>
          </p:cNvPr>
          <p:cNvSpPr/>
          <p:nvPr/>
        </p:nvSpPr>
        <p:spPr>
          <a:xfrm>
            <a:off x="4999593" y="5202345"/>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Chỉnh sửa</a:t>
            </a:r>
          </a:p>
        </p:txBody>
      </p:sp>
      <p:sp>
        <p:nvSpPr>
          <p:cNvPr id="18" name="Hình chữ nhật: Cắt Góc Chéo 17">
            <a:extLst>
              <a:ext uri="{FF2B5EF4-FFF2-40B4-BE49-F238E27FC236}">
                <a16:creationId xmlns:a16="http://schemas.microsoft.com/office/drawing/2014/main" id="{84A66E82-E4BA-0652-15D1-371E3B49FB21}"/>
              </a:ext>
            </a:extLst>
          </p:cNvPr>
          <p:cNvSpPr/>
          <p:nvPr/>
        </p:nvSpPr>
        <p:spPr>
          <a:xfrm>
            <a:off x="7409373" y="5202345"/>
            <a:ext cx="2475605"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Hoàn thiện</a:t>
            </a:r>
          </a:p>
        </p:txBody>
      </p:sp>
      <p:pic>
        <p:nvPicPr>
          <p:cNvPr id="4" name="Picture 3">
            <a:extLst>
              <a:ext uri="{FF2B5EF4-FFF2-40B4-BE49-F238E27FC236}">
                <a16:creationId xmlns:a16="http://schemas.microsoft.com/office/drawing/2014/main" id="{7143AD1A-085E-9AB4-656B-D0C1E8A75CA0}"/>
              </a:ext>
            </a:extLst>
          </p:cNvPr>
          <p:cNvPicPr>
            <a:picLocks noChangeAspect="1"/>
          </p:cNvPicPr>
          <p:nvPr/>
        </p:nvPicPr>
        <p:blipFill>
          <a:blip r:embed="rId5"/>
          <a:stretch>
            <a:fillRect/>
          </a:stretch>
        </p:blipFill>
        <p:spPr>
          <a:xfrm>
            <a:off x="605952" y="141886"/>
            <a:ext cx="10650635" cy="2475191"/>
          </a:xfrm>
          <a:prstGeom prst="rect">
            <a:avLst/>
          </a:prstGeom>
        </p:spPr>
      </p:pic>
    </p:spTree>
    <p:extLst>
      <p:ext uri="{BB962C8B-B14F-4D97-AF65-F5344CB8AC3E}">
        <p14:creationId xmlns:p14="http://schemas.microsoft.com/office/powerpoint/2010/main" val="133353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14" grpId="0" animBg="1"/>
      <p:bldP spid="16"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BAF6348E-3FAC-0383-FE1F-CBD045963730}"/>
              </a:ext>
            </a:extLst>
          </p:cNvPr>
          <p:cNvPicPr>
            <a:picLocks noChangeAspect="1"/>
          </p:cNvPicPr>
          <p:nvPr/>
        </p:nvPicPr>
        <p:blipFill>
          <a:blip r:embed="rId4"/>
          <a:stretch>
            <a:fillRect/>
          </a:stretch>
        </p:blipFill>
        <p:spPr>
          <a:xfrm>
            <a:off x="3419430" y="241029"/>
            <a:ext cx="4974767" cy="1469263"/>
          </a:xfrm>
          <a:prstGeom prst="rect">
            <a:avLst/>
          </a:prstGeom>
        </p:spPr>
      </p:pic>
      <p:sp>
        <p:nvSpPr>
          <p:cNvPr id="9" name="Freeform 2">
            <a:extLst>
              <a:ext uri="{FF2B5EF4-FFF2-40B4-BE49-F238E27FC236}">
                <a16:creationId xmlns:a16="http://schemas.microsoft.com/office/drawing/2014/main" id="{3A6B3346-E3E7-D82B-A329-7AAE954A52D2}"/>
              </a:ext>
            </a:extLst>
          </p:cNvPr>
          <p:cNvSpPr/>
          <p:nvPr/>
        </p:nvSpPr>
        <p:spPr>
          <a:xfrm>
            <a:off x="7881682" y="2125224"/>
            <a:ext cx="3600450" cy="4114800"/>
          </a:xfrm>
          <a:custGeom>
            <a:avLst/>
            <a:gdLst/>
            <a:ahLst/>
            <a:cxnLst/>
            <a:rect l="l" t="t" r="r" b="b"/>
            <a:pathLst>
              <a:path w="3600450" h="4114800">
                <a:moveTo>
                  <a:pt x="0" y="0"/>
                </a:moveTo>
                <a:lnTo>
                  <a:pt x="3600450" y="0"/>
                </a:lnTo>
                <a:lnTo>
                  <a:pt x="360045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8343971" y="2572246"/>
            <a:ext cx="4285754" cy="4285754"/>
          </a:xfrm>
          <a:prstGeom prst="rect">
            <a:avLst/>
          </a:prstGeom>
        </p:spPr>
      </p:pic>
      <p:pic>
        <p:nvPicPr>
          <p:cNvPr id="5" name="Picture 4">
            <a:extLst>
              <a:ext uri="{FF2B5EF4-FFF2-40B4-BE49-F238E27FC236}">
                <a16:creationId xmlns:a16="http://schemas.microsoft.com/office/drawing/2014/main" id="{837321B1-C4DC-1C6D-0FFC-C5F012773952}"/>
              </a:ext>
            </a:extLst>
          </p:cNvPr>
          <p:cNvPicPr>
            <a:picLocks noChangeAspect="1"/>
          </p:cNvPicPr>
          <p:nvPr/>
        </p:nvPicPr>
        <p:blipFill>
          <a:blip r:embed="rId5"/>
          <a:stretch>
            <a:fillRect/>
          </a:stretch>
        </p:blipFill>
        <p:spPr>
          <a:xfrm>
            <a:off x="686731" y="374001"/>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163773" y="337625"/>
            <a:ext cx="11859905"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08789EF8-AF7F-0BC6-700D-6CB2111D2F11}"/>
              </a:ext>
            </a:extLst>
          </p:cNvPr>
          <p:cNvSpPr txBox="1"/>
          <p:nvPr/>
        </p:nvSpPr>
        <p:spPr>
          <a:xfrm>
            <a:off x="3140278" y="235951"/>
            <a:ext cx="4960962" cy="1446550"/>
          </a:xfrm>
          <a:prstGeom prst="rect">
            <a:avLst/>
          </a:prstGeom>
          <a:noFill/>
        </p:spPr>
        <p:txBody>
          <a:bodyPr wrap="square" rtlCol="0">
            <a:spAutoFit/>
          </a:bodyPr>
          <a:lstStyle/>
          <a:p>
            <a:pPr algn="ctr"/>
            <a:r>
              <a:rPr lang="en-US" sz="8800">
                <a:solidFill>
                  <a:srgbClr val="FF0000"/>
                </a:solidFill>
                <a:latin typeface="UTM Edwardian" panose="02040603050506020204" pitchFamily="18" charset="0"/>
              </a:rPr>
              <a:t>Cánh đồng</a:t>
            </a:r>
          </a:p>
        </p:txBody>
      </p:sp>
      <p:pic>
        <p:nvPicPr>
          <p:cNvPr id="5" name="Picture 4">
            <a:extLst>
              <a:ext uri="{FF2B5EF4-FFF2-40B4-BE49-F238E27FC236}">
                <a16:creationId xmlns:a16="http://schemas.microsoft.com/office/drawing/2014/main" id="{67E28CA2-2B8F-9781-8AEA-8F0296F1AE39}"/>
              </a:ext>
            </a:extLst>
          </p:cNvPr>
          <p:cNvPicPr>
            <a:picLocks noChangeAspect="1"/>
          </p:cNvPicPr>
          <p:nvPr/>
        </p:nvPicPr>
        <p:blipFill rotWithShape="1">
          <a:blip r:embed="rId3">
            <a:extLst>
              <a:ext uri="{28A0092B-C50C-407E-A947-70E740481C1C}">
                <a14:useLocalDpi xmlns:a14="http://schemas.microsoft.com/office/drawing/2010/main" val="0"/>
              </a:ext>
            </a:extLst>
          </a:blip>
          <a:srcRect t="60230"/>
          <a:stretch/>
        </p:blipFill>
        <p:spPr>
          <a:xfrm>
            <a:off x="1909756" y="1696971"/>
            <a:ext cx="8372488" cy="4650485"/>
          </a:xfrm>
          <a:prstGeom prst="rect">
            <a:avLst/>
          </a:prstGeom>
        </p:spPr>
      </p:pic>
    </p:spTree>
    <p:extLst>
      <p:ext uri="{BB962C8B-B14F-4D97-AF65-F5344CB8AC3E}">
        <p14:creationId xmlns:p14="http://schemas.microsoft.com/office/powerpoint/2010/main" val="174904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995584" y="2609088"/>
            <a:ext cx="4285754" cy="4285754"/>
          </a:xfrm>
          <a:prstGeom prst="rect">
            <a:avLst/>
          </a:prstGeom>
        </p:spPr>
      </p:pic>
      <p:pic>
        <p:nvPicPr>
          <p:cNvPr id="8" name="Picture 7">
            <a:extLst>
              <a:ext uri="{FF2B5EF4-FFF2-40B4-BE49-F238E27FC236}">
                <a16:creationId xmlns:a16="http://schemas.microsoft.com/office/drawing/2014/main" id="{315C2ACB-B857-52EF-7DA3-BD72072EAF73}"/>
              </a:ext>
            </a:extLst>
          </p:cNvPr>
          <p:cNvPicPr>
            <a:picLocks noChangeAspect="1"/>
          </p:cNvPicPr>
          <p:nvPr/>
        </p:nvPicPr>
        <p:blipFill>
          <a:blip r:embed="rId5"/>
          <a:stretch>
            <a:fillRect/>
          </a:stretch>
        </p:blipFill>
        <p:spPr>
          <a:xfrm>
            <a:off x="-1" y="0"/>
            <a:ext cx="12192000" cy="2609088"/>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9D65FEEC-C3CC-1472-C2FB-D2BBCAF22C9B}"/>
              </a:ext>
            </a:extLst>
          </p:cNvPr>
          <p:cNvPicPr>
            <a:picLocks noChangeAspect="1"/>
          </p:cNvPicPr>
          <p:nvPr/>
        </p:nvPicPr>
        <p:blipFill>
          <a:blip r:embed="rId9"/>
          <a:stretch>
            <a:fillRect/>
          </a:stretch>
        </p:blipFill>
        <p:spPr>
          <a:xfrm>
            <a:off x="3508439" y="133642"/>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F1FC304F-2830-82C7-41EC-8204608F0BAC}"/>
              </a:ext>
            </a:extLst>
          </p:cNvPr>
          <p:cNvSpPr/>
          <p:nvPr/>
        </p:nvSpPr>
        <p:spPr>
          <a:xfrm>
            <a:off x="145574" y="196478"/>
            <a:ext cx="7929349"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a:extLst>
              <a:ext uri="{FF2B5EF4-FFF2-40B4-BE49-F238E27FC236}">
                <a16:creationId xmlns:a16="http://schemas.microsoft.com/office/drawing/2014/main" id="{0B910DBE-C478-7130-8BD5-C12EE302C9E8}"/>
              </a:ext>
            </a:extLst>
          </p:cNvPr>
          <p:cNvSpPr txBox="1"/>
          <p:nvPr/>
        </p:nvSpPr>
        <p:spPr>
          <a:xfrm>
            <a:off x="353730" y="1905934"/>
            <a:ext cx="7696052" cy="4278094"/>
          </a:xfrm>
          <a:prstGeom prst="rect">
            <a:avLst/>
          </a:prstGeom>
          <a:noFill/>
        </p:spPr>
        <p:txBody>
          <a:bodyPr wrap="square">
            <a:spAutoFit/>
          </a:bodyPr>
          <a:lstStyle/>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Ông trời đốt lửa phương đông</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Đun bằng mấy dải mây hồng vắt ngang</a:t>
            </a:r>
          </a:p>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Rồi xoè rộng cái quạt vàng</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Phất tung ánh sáng bay tràn khắp nơi</a:t>
            </a:r>
          </a:p>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Trắng ngời mây vảy cá phơi</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Đàn cò thoắt hiện cánh bơi nhịp nhàng</a:t>
            </a:r>
          </a:p>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Ngói nhà ai đỏ vội vàng</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Hàng cau rũ tóc. Sương loang cuối vườn.</a:t>
            </a:r>
            <a:endParaRPr lang="en-US" sz="3400">
              <a:latin typeface="Calibri" panose="020F0502020204030204" pitchFamily="34" charset="0"/>
              <a:cs typeface="Calibri" panose="020F0502020204030204" pitchFamily="34" charset="0"/>
            </a:endParaRPr>
          </a:p>
        </p:txBody>
      </p:sp>
      <p:pic>
        <p:nvPicPr>
          <p:cNvPr id="31" name="Hình ảnh 30" descr="Ảnh có chứa hình vẽ, minh họa, hoạt hình Nhật Bản, Mặt người&#10;&#10;Mô tả được tạo tự động">
            <a:extLst>
              <a:ext uri="{FF2B5EF4-FFF2-40B4-BE49-F238E27FC236}">
                <a16:creationId xmlns:a16="http://schemas.microsoft.com/office/drawing/2014/main" id="{26961ECB-41E1-544E-BD63-F7CC523A36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8197038" y="3216768"/>
            <a:ext cx="3641232" cy="3641232"/>
          </a:xfrm>
          <a:prstGeom prst="rect">
            <a:avLst/>
          </a:prstGeom>
        </p:spPr>
      </p:pic>
      <p:pic>
        <p:nvPicPr>
          <p:cNvPr id="2" name="Picture 1">
            <a:extLst>
              <a:ext uri="{FF2B5EF4-FFF2-40B4-BE49-F238E27FC236}">
                <a16:creationId xmlns:a16="http://schemas.microsoft.com/office/drawing/2014/main" id="{52A4308C-03FE-A179-B106-53AF007B3BBC}"/>
              </a:ext>
            </a:extLst>
          </p:cNvPr>
          <p:cNvPicPr>
            <a:picLocks noChangeAspect="1"/>
          </p:cNvPicPr>
          <p:nvPr/>
        </p:nvPicPr>
        <p:blipFill>
          <a:blip r:embed="rId5"/>
          <a:stretch>
            <a:fillRect/>
          </a:stretch>
        </p:blipFill>
        <p:spPr>
          <a:xfrm>
            <a:off x="-173680" y="0"/>
            <a:ext cx="8248603" cy="2353260"/>
          </a:xfrm>
          <a:prstGeom prst="rect">
            <a:avLst/>
          </a:prstGeom>
        </p:spPr>
      </p:pic>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F1FC304F-2830-82C7-41EC-8204608F0BAC}"/>
              </a:ext>
            </a:extLst>
          </p:cNvPr>
          <p:cNvSpPr/>
          <p:nvPr/>
        </p:nvSpPr>
        <p:spPr>
          <a:xfrm>
            <a:off x="145574" y="196478"/>
            <a:ext cx="11347488"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B910DBE-C478-7130-8BD5-C12EE302C9E8}"/>
              </a:ext>
            </a:extLst>
          </p:cNvPr>
          <p:cNvSpPr txBox="1"/>
          <p:nvPr/>
        </p:nvSpPr>
        <p:spPr>
          <a:xfrm>
            <a:off x="1329590" y="1015435"/>
            <a:ext cx="8979456" cy="5847755"/>
          </a:xfrm>
          <a:prstGeom prst="rect">
            <a:avLst/>
          </a:prstGeom>
          <a:noFill/>
        </p:spPr>
        <p:txBody>
          <a:bodyPr wrap="square">
            <a:spAutoFit/>
          </a:bodyPr>
          <a:lstStyle/>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Bóng trâu lững thững rời chuồng</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Dáng người quảy gánh trên đường xa xa</a:t>
            </a: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Lúa non trải lụa mượt mà</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Bờ nghiêng nghiêng chạy rồi nhoà mất tăm</a:t>
            </a: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Cụm vườn toả mỏng khói lam</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Như khăn voan phảng phất choàng bóng cây</a:t>
            </a: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Một đàn sẻ quấn quýt bay</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Dọc con đường nắng lượn dài lung linh</a:t>
            </a: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Đồng quê vẽ cảnh bình minh</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Bức tranh riêng của chúng mình: quê hương...</a:t>
            </a:r>
            <a:endParaRPr lang="en-US" sz="3400">
              <a:solidFill>
                <a:prstClr val="black"/>
              </a:solidFill>
              <a:latin typeface="Calibri" panose="020F0502020204030204" pitchFamily="34" charset="0"/>
              <a:cs typeface="Calibri" panose="020F0502020204030204" pitchFamily="34" charset="0"/>
            </a:endParaRPr>
          </a:p>
          <a:p>
            <a:pPr lvl="0" algn="just"/>
            <a:r>
              <a:rPr lang="en-US" sz="3400">
                <a:solidFill>
                  <a:prstClr val="black"/>
                </a:solidFill>
                <a:latin typeface="Calibri" panose="020F0502020204030204" pitchFamily="34" charset="0"/>
                <a:cs typeface="Calibri" panose="020F0502020204030204" pitchFamily="34" charset="0"/>
              </a:rPr>
              <a:t>						 Kim Ba</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1" name="Hình ảnh 30" descr="Ảnh có chứa hình vẽ, minh họa, hoạt hình Nhật Bản, Mặt người&#10;&#10;Mô tả được tạo tự động">
            <a:extLst>
              <a:ext uri="{FF2B5EF4-FFF2-40B4-BE49-F238E27FC236}">
                <a16:creationId xmlns:a16="http://schemas.microsoft.com/office/drawing/2014/main" id="{26961ECB-41E1-544E-BD63-F7CC523A36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9387916" y="3020290"/>
            <a:ext cx="3641232" cy="3641232"/>
          </a:xfrm>
          <a:prstGeom prst="rect">
            <a:avLst/>
          </a:prstGeom>
        </p:spPr>
      </p:pic>
      <p:pic>
        <p:nvPicPr>
          <p:cNvPr id="2" name="Picture 1">
            <a:extLst>
              <a:ext uri="{FF2B5EF4-FFF2-40B4-BE49-F238E27FC236}">
                <a16:creationId xmlns:a16="http://schemas.microsoft.com/office/drawing/2014/main" id="{94D10ED4-D248-D5D2-ECB5-575F9775F8BE}"/>
              </a:ext>
            </a:extLst>
          </p:cNvPr>
          <p:cNvPicPr>
            <a:picLocks noChangeAspect="1"/>
          </p:cNvPicPr>
          <p:nvPr/>
        </p:nvPicPr>
        <p:blipFill>
          <a:blip r:embed="rId5"/>
          <a:stretch>
            <a:fillRect/>
          </a:stretch>
        </p:blipFill>
        <p:spPr>
          <a:xfrm>
            <a:off x="-111799" y="-425669"/>
            <a:ext cx="8248603" cy="2353260"/>
          </a:xfrm>
          <a:prstGeom prst="rect">
            <a:avLst/>
          </a:prstGeom>
        </p:spPr>
      </p:pic>
    </p:spTree>
    <p:extLst>
      <p:ext uri="{BB962C8B-B14F-4D97-AF65-F5344CB8AC3E}">
        <p14:creationId xmlns:p14="http://schemas.microsoft.com/office/powerpoint/2010/main" val="606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945</TotalTime>
  <Words>1798</Words>
  <Application>Microsoft Office PowerPoint</Application>
  <PresentationFormat>Widescreen</PresentationFormat>
  <Paragraphs>188</Paragraphs>
  <Slides>46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UTM Mother</vt:lpstr>
      <vt:lpstr>Calibri</vt:lpstr>
      <vt:lpstr>Roboto</vt:lpstr>
      <vt:lpstr>SVN-Gretoon</vt:lpstr>
      <vt:lpstr>iCiel Pony</vt:lpstr>
      <vt:lpstr>Aptos</vt:lpstr>
      <vt:lpstr>SVN-ARCO Typography</vt:lpstr>
      <vt:lpstr>Arial</vt:lpstr>
      <vt:lpstr>UTM Showcard</vt:lpstr>
      <vt:lpstr>Aptos Display</vt:lpstr>
      <vt:lpstr>Times New Roman</vt:lpstr>
      <vt:lpstr>UTM Edwardian</vt:lpstr>
      <vt:lpstr>UTM Duepuntozero</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5</cp:revision>
  <dcterms:created xsi:type="dcterms:W3CDTF">2023-10-07T10:09:50Z</dcterms:created>
  <dcterms:modified xsi:type="dcterms:W3CDTF">2024-07-14T02:42:19Z</dcterms:modified>
  <cp:category>9Slide.vn</cp:category>
</cp:coreProperties>
</file>