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0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4020" r:id="rId6"/>
    <p:sldMasterId id="2147484023" r:id="rId7"/>
    <p:sldMasterId id="2147484041" r:id="rId8"/>
    <p:sldMasterId id="2147484139" r:id="rId9"/>
    <p:sldMasterId id="2147484242" r:id="rId10"/>
    <p:sldMasterId id="2147484255" r:id="rId11"/>
    <p:sldMasterId id="2147484268" r:id="rId12"/>
  </p:sldMasterIdLst>
  <p:notesMasterIdLst>
    <p:notesMasterId r:id="rId36"/>
  </p:notesMasterIdLst>
  <p:handoutMasterIdLst>
    <p:handoutMasterId r:id="rId37"/>
  </p:handoutMasterIdLst>
  <p:sldIdLst>
    <p:sldId id="2692" r:id="rId13"/>
    <p:sldId id="2707" r:id="rId14"/>
    <p:sldId id="258" r:id="rId15"/>
    <p:sldId id="2698" r:id="rId16"/>
    <p:sldId id="2693" r:id="rId17"/>
    <p:sldId id="2696" r:id="rId18"/>
    <p:sldId id="2702" r:id="rId19"/>
    <p:sldId id="2676" r:id="rId20"/>
    <p:sldId id="2699" r:id="rId21"/>
    <p:sldId id="2700" r:id="rId22"/>
    <p:sldId id="2678" r:id="rId23"/>
    <p:sldId id="2701" r:id="rId24"/>
    <p:sldId id="2703" r:id="rId25"/>
    <p:sldId id="2683" r:id="rId26"/>
    <p:sldId id="2684" r:id="rId27"/>
    <p:sldId id="2686" r:id="rId28"/>
    <p:sldId id="2688" r:id="rId29"/>
    <p:sldId id="451" r:id="rId30"/>
    <p:sldId id="2689" r:id="rId31"/>
    <p:sldId id="2704" r:id="rId32"/>
    <p:sldId id="2705" r:id="rId33"/>
    <p:sldId id="2706" r:id="rId34"/>
    <p:sldId id="273" r:id="rId35"/>
  </p:sldIdLst>
  <p:sldSz cx="9144000" cy="5143500" type="screen16x9"/>
  <p:notesSz cx="6858000" cy="9144000"/>
  <p:custDataLst>
    <p:tags r:id="rId38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2229"/>
    <a:srgbClr val="ED0281"/>
    <a:srgbClr val="EA1ECD"/>
    <a:srgbClr val="68E5F2"/>
    <a:srgbClr val="2B857A"/>
    <a:srgbClr val="41DEEF"/>
    <a:srgbClr val="FFFF99"/>
    <a:srgbClr val="FFEFCF"/>
    <a:srgbClr val="F9BDB5"/>
    <a:srgbClr val="F7A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4" autoAdjust="0"/>
    <p:restoredTop sz="89565" autoAdjust="0"/>
  </p:normalViewPr>
  <p:slideViewPr>
    <p:cSldViewPr snapToGrid="0" showGuides="1">
      <p:cViewPr varScale="1">
        <p:scale>
          <a:sx n="109" d="100"/>
          <a:sy n="109" d="100"/>
        </p:scale>
        <p:origin x="667" y="5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53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052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959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2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4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2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69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8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5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05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0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7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61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6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9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1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4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3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4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3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4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24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4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6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6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1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5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2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4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57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0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5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0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21.jpe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2414864-7813-46F3-A082-66BDB5E4085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6716A142-8B69-420F-B77F-287A17D0CA0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68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9FB964F5-DB7C-4440-8CAB-D22A0737EFE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60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60B77E7-4A08-4463-972D-CCDA17C83B8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  <p:sldLayoutId id="2147484280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E52E8BA-15FE-4B4B-8DB7-A7DD4C513E3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EDFA9E1-C392-434F-B337-6EAE2218C97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B994F576-24A2-4162-81AF-39E871ADE9A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907C72F-6690-4F0C-8A60-4B97C95C2FCF}"/>
              </a:ext>
            </a:extLst>
          </p:cNvPr>
          <p:cNvSpPr txBox="1"/>
          <p:nvPr userDrawn="1"/>
        </p:nvSpPr>
        <p:spPr>
          <a:xfrm>
            <a:off x="0" y="-1546316"/>
            <a:ext cx="9144000" cy="403316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 dirty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C9FFD66-7CE5-4421-86BD-CC78535BAE8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F25AC4D-8226-4C42-91AD-166914C0D9F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9D01D132-B12E-4F1D-BCD9-DE53CFCFEB7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52335B14-94FF-4295-A189-6D3D19733C8C}"/>
              </a:ext>
            </a:extLst>
          </p:cNvPr>
          <p:cNvSpPr txBox="1"/>
          <p:nvPr userDrawn="1"/>
        </p:nvSpPr>
        <p:spPr>
          <a:xfrm>
            <a:off x="0" y="-1546316"/>
            <a:ext cx="9144000" cy="403316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 dirty="0">
              <a:solidFill>
                <a:srgbClr val="CFCFC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11796" y="4204048"/>
            <a:ext cx="1006171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3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2.png"/><Relationship Id="rId11" Type="http://schemas.openxmlformats.org/officeDocument/2006/relationships/image" Target="../media/image57.png"/><Relationship Id="rId5" Type="http://schemas.openxmlformats.org/officeDocument/2006/relationships/image" Target="../media/image23.png"/><Relationship Id="rId10" Type="http://schemas.openxmlformats.org/officeDocument/2006/relationships/image" Target="../media/image56.png"/><Relationship Id="rId4" Type="http://schemas.openxmlformats.org/officeDocument/2006/relationships/image" Target="../media/image22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5C94D50-595D-FF36-DE5A-30FE50EC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188"/>
            <a:ext cx="9214338" cy="438912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922C2F-3609-91D8-B693-85CEA975D348}"/>
              </a:ext>
            </a:extLst>
          </p:cNvPr>
          <p:cNvSpPr txBox="1"/>
          <p:nvPr/>
        </p:nvSpPr>
        <p:spPr>
          <a:xfrm>
            <a:off x="2293034" y="330591"/>
            <a:ext cx="49377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Hôm nay vui quá,</a:t>
            </a:r>
          </a:p>
          <a:p>
            <a:r>
              <a:rPr lang="vi-VN" sz="2400" dirty="0"/>
              <a:t>Thầy cô đến thăm.</a:t>
            </a:r>
          </a:p>
          <a:p>
            <a:r>
              <a:rPr lang="vi-VN" sz="2400" dirty="0"/>
              <a:t>Lớp em rộn rã,</a:t>
            </a:r>
          </a:p>
          <a:p>
            <a:r>
              <a:rPr lang="vi-VN" sz="2400" dirty="0"/>
              <a:t>Nở nụ cười tươi.</a:t>
            </a:r>
          </a:p>
          <a:p>
            <a:r>
              <a:rPr lang="vi-VN" sz="2400" dirty="0"/>
              <a:t>Chúng em xin hứa,</a:t>
            </a:r>
          </a:p>
          <a:p>
            <a:r>
              <a:rPr lang="vi-VN" sz="2400" dirty="0"/>
              <a:t>Chăm học, chăm ngoan.</a:t>
            </a:r>
          </a:p>
          <a:p>
            <a:r>
              <a:rPr lang="vi-VN" sz="2400" dirty="0"/>
              <a:t>Viết bài sạch đẹp,</a:t>
            </a:r>
          </a:p>
          <a:p>
            <a:r>
              <a:rPr lang="vi-VN" sz="2400" dirty="0"/>
              <a:t>Nghe giảng thật siêng.</a:t>
            </a:r>
          </a:p>
          <a:p>
            <a:r>
              <a:rPr lang="vi-VN" sz="2400" dirty="0"/>
              <a:t>Nếu còn thiếu sót,</a:t>
            </a:r>
          </a:p>
          <a:p>
            <a:r>
              <a:rPr lang="vi-VN" sz="2400" dirty="0"/>
              <a:t>Mong thầy cô dạy.</a:t>
            </a:r>
          </a:p>
          <a:p>
            <a:r>
              <a:rPr lang="vi-VN" sz="2400" dirty="0"/>
              <a:t>Để em tiến bộ,</a:t>
            </a:r>
          </a:p>
          <a:p>
            <a:r>
              <a:rPr lang="vi-VN" sz="2400" dirty="0"/>
              <a:t>Học giỏi mỗi ngày.</a:t>
            </a:r>
          </a:p>
        </p:txBody>
      </p:sp>
    </p:spTree>
    <p:extLst>
      <p:ext uri="{BB962C8B-B14F-4D97-AF65-F5344CB8AC3E}">
        <p14:creationId xmlns:p14="http://schemas.microsoft.com/office/powerpoint/2010/main" val="34046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E6CC1E4-34F4-3E8F-6EBB-6CD21FE04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2794" y="0"/>
            <a:ext cx="9460523" cy="51435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ED496D6-14B3-8A6C-2060-01E8BADC0273}"/>
              </a:ext>
            </a:extLst>
          </p:cNvPr>
          <p:cNvSpPr txBox="1"/>
          <p:nvPr/>
        </p:nvSpPr>
        <p:spPr>
          <a:xfrm>
            <a:off x="2416127" y="3334042"/>
            <a:ext cx="460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highlight>
                  <a:srgbClr val="D2222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ĐỎ HỒNG</a:t>
            </a:r>
          </a:p>
        </p:txBody>
      </p:sp>
    </p:spTree>
    <p:extLst>
      <p:ext uri="{BB962C8B-B14F-4D97-AF65-F5344CB8AC3E}">
        <p14:creationId xmlns:p14="http://schemas.microsoft.com/office/powerpoint/2010/main" val="11973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EB03C4-0378-44B5-82D6-C733376780EC}"/>
              </a:ext>
            </a:extLst>
          </p:cNvPr>
          <p:cNvSpPr/>
          <p:nvPr/>
        </p:nvSpPr>
        <p:spPr>
          <a:xfrm>
            <a:off x="246634" y="230985"/>
            <a:ext cx="8456691" cy="4681529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E73723-2B01-4747-B1BB-683DF4121DB8}"/>
              </a:ext>
            </a:extLst>
          </p:cNvPr>
          <p:cNvSpPr/>
          <p:nvPr/>
        </p:nvSpPr>
        <p:spPr>
          <a:xfrm>
            <a:off x="706929" y="402128"/>
            <a:ext cx="7996396" cy="4247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Tìm 2-3 từ ngữ: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0AB606-24E4-4CB8-9C82-5243BD6F8C4E}"/>
              </a:ext>
            </a:extLst>
          </p:cNvPr>
          <p:cNvSpPr/>
          <p:nvPr/>
        </p:nvSpPr>
        <p:spPr>
          <a:xfrm>
            <a:off x="1520455" y="826860"/>
            <a:ext cx="6985592" cy="331706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Chỉ màu vàng.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M: vàng tươi</a:t>
            </a:r>
          </a:p>
          <a:p>
            <a:pPr marL="0" marR="0" lvl="0" indent="0" algn="l" defTabSz="914378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Chỉ màu trắng.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M: trắng tinh</a:t>
            </a:r>
          </a:p>
          <a:p>
            <a:pPr marL="0" marR="0" lvl="0" indent="0" algn="l" defTabSz="914378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Chỉ màu tím.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M: tím nhạt</a:t>
            </a:r>
          </a:p>
          <a:p>
            <a:pPr marL="0" marR="0" lvl="0" indent="0" algn="l" defTabSz="914378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Chỉ màu xanh.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M: xanh biếc</a:t>
            </a:r>
          </a:p>
        </p:txBody>
      </p:sp>
    </p:spTree>
    <p:extLst>
      <p:ext uri="{BB962C8B-B14F-4D97-AF65-F5344CB8AC3E}">
        <p14:creationId xmlns:p14="http://schemas.microsoft.com/office/powerpoint/2010/main" val="2504867193"/>
      </p:ext>
    </p:extLst>
  </p:cSld>
  <p:clrMapOvr>
    <a:masterClrMapping/>
  </p:clrMapOvr>
  <p:transition advTm="1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23700-2B20-E3BA-95A7-542B83958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8E4C73D2-1DC2-93CA-108F-2CDD03858CE5}"/>
              </a:ext>
            </a:extLst>
          </p:cNvPr>
          <p:cNvSpPr/>
          <p:nvPr/>
        </p:nvSpPr>
        <p:spPr>
          <a:xfrm>
            <a:off x="218048" y="1223820"/>
            <a:ext cx="85039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vi-VN" sz="5400" b="1" kern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TỪ SẮC MÀU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5040426"/>
      </p:ext>
    </p:extLst>
  </p:cSld>
  <p:clrMapOvr>
    <a:masterClrMapping/>
  </p:clrMapOvr>
  <p:transition advTm="1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AF7527F9-377A-B6C0-CF7D-6A4FCC3B0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928340"/>
              </p:ext>
            </p:extLst>
          </p:nvPr>
        </p:nvGraphicFramePr>
        <p:xfrm>
          <a:off x="-14068" y="1"/>
          <a:ext cx="9052564" cy="43085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73692">
                  <a:extLst>
                    <a:ext uri="{9D8B030D-6E8A-4147-A177-3AD203B41FA5}">
                      <a16:colId xmlns:a16="http://schemas.microsoft.com/office/drawing/2014/main" val="1698274091"/>
                    </a:ext>
                  </a:extLst>
                </a:gridCol>
                <a:gridCol w="2259624">
                  <a:extLst>
                    <a:ext uri="{9D8B030D-6E8A-4147-A177-3AD203B41FA5}">
                      <a16:colId xmlns:a16="http://schemas.microsoft.com/office/drawing/2014/main" val="1166620173"/>
                    </a:ext>
                  </a:extLst>
                </a:gridCol>
                <a:gridCol w="2259624">
                  <a:extLst>
                    <a:ext uri="{9D8B030D-6E8A-4147-A177-3AD203B41FA5}">
                      <a16:colId xmlns:a16="http://schemas.microsoft.com/office/drawing/2014/main" val="3642318562"/>
                    </a:ext>
                  </a:extLst>
                </a:gridCol>
                <a:gridCol w="2259624">
                  <a:extLst>
                    <a:ext uri="{9D8B030D-6E8A-4147-A177-3AD203B41FA5}">
                      <a16:colId xmlns:a16="http://schemas.microsoft.com/office/drawing/2014/main" val="890548450"/>
                    </a:ext>
                  </a:extLst>
                </a:gridCol>
              </a:tblGrid>
              <a:tr h="364244">
                <a:tc>
                  <a:txBody>
                    <a:bodyPr/>
                    <a:lstStyle/>
                    <a:p>
                      <a:r>
                        <a:rPr lang="vi-VN" sz="1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 vàng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bg1"/>
                          </a:solidFill>
                        </a:rPr>
                        <a:t>Màu trắng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Màu xanh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rgbClr val="7030A0"/>
                          </a:solidFill>
                        </a:rPr>
                        <a:t>Màu tím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948212"/>
                  </a:ext>
                </a:extLst>
              </a:tr>
              <a:tr h="391233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 </a:t>
                      </a:r>
                      <a:r>
                        <a:rPr kumimoji="0" lang="vi-VN" sz="2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úa</a:t>
                      </a:r>
                      <a:r>
                        <a:rPr kumimoji="0" lang="vi-V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vàng hoe, vàng tươi, vàng chanh, vàng giòn, vàng nhạt, vàng đậm, vàng nuột, vàng mượt,  vàng ối, vàng xuộm</a:t>
                      </a:r>
                      <a:endParaRPr kumimoji="0" lang="vi-V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vi-V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 lóa, trắng bóc, trắng bạch, trắng bệch, trắng nõn, trắng phau, trắng muốt, trắng tinh, trắng toát, trắng ngần, trắng ngà, trắng bong, trắng dã, trắng nuột, trắng hếu 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vi-V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 lơ, xanh lục, xanh ngọc, xanh biếc, xanh rờn, xanh </a:t>
                      </a:r>
                      <a:r>
                        <a:rPr kumimoji="0" lang="vi-VN" sz="2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thẫm</a:t>
                      </a:r>
                      <a:r>
                        <a:rPr kumimoji="0" lang="vi-V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xanh nét, xanh tươi, xanh um, xanh sẫm, xanh ngát, xanh ngắt, xanh xao, xanh đen,  xanh mượt, xanh lè, xanh </a:t>
                      </a:r>
                      <a:r>
                        <a:rPr kumimoji="0" lang="vi-VN" sz="2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lét</a:t>
                      </a:r>
                      <a:r>
                        <a:rPr kumimoji="0" lang="vi-V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xanh bóng…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vi-V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tím, tím nhạt, tím đậm, tím lịm, tím than, tím hoa sim, tím cà, tím </a:t>
                      </a:r>
                      <a:r>
                        <a:rPr kumimoji="0" lang="vi-VN" sz="2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violet</a:t>
                      </a:r>
                      <a:r>
                        <a:rPr kumimoji="0" lang="vi-V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tím mộng mơ, tím huế, tím sen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267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39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858826" y="2325534"/>
            <a:ext cx="358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68B3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LUYỆN CÂU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DFPOP1-W9"/>
                <a:cs typeface="+mn-ea"/>
                <a:sym typeface="+mn-lt"/>
              </a:rPr>
              <a:t>03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algn="tl" rotWithShape="0">
                  <a:srgbClr val="0070C0"/>
                </a:outerShdw>
              </a:effectLst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2995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6.17284E-7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EB03C4-0378-44B5-82D6-C733376780EC}"/>
              </a:ext>
            </a:extLst>
          </p:cNvPr>
          <p:cNvSpPr/>
          <p:nvPr/>
        </p:nvSpPr>
        <p:spPr>
          <a:xfrm>
            <a:off x="246634" y="230985"/>
            <a:ext cx="8456691" cy="4681529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E73723-2B01-4747-B1BB-683DF4121DB8}"/>
              </a:ext>
            </a:extLst>
          </p:cNvPr>
          <p:cNvSpPr/>
          <p:nvPr/>
        </p:nvSpPr>
        <p:spPr>
          <a:xfrm>
            <a:off x="573802" y="447872"/>
            <a:ext cx="7996396" cy="8679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Đặt </a:t>
            </a:r>
            <a:r>
              <a:rPr lang="vi-VN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1- 2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có từ ngữ chỉ các màu sắc vừa tìm được ở bài tập 2.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055873-7E8F-44BD-9CD4-1181B3D9FEF1}"/>
              </a:ext>
            </a:extLst>
          </p:cNvPr>
          <p:cNvSpPr/>
          <p:nvPr/>
        </p:nvSpPr>
        <p:spPr>
          <a:xfrm>
            <a:off x="942922" y="1593849"/>
            <a:ext cx="6313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/>
              <a:t>M: Cúc vạn thọ đơm bông </a:t>
            </a:r>
            <a:r>
              <a:rPr lang="vi-VN" sz="3200" dirty="0">
                <a:solidFill>
                  <a:srgbClr val="FF0000"/>
                </a:solidFill>
              </a:rPr>
              <a:t>vàng tươi</a:t>
            </a:r>
            <a:r>
              <a:rPr lang="vi-VN" sz="3200" dirty="0"/>
              <a:t>.</a:t>
            </a:r>
            <a:endParaRPr lang="en-US" sz="3200" dirty="0"/>
          </a:p>
        </p:txBody>
      </p:sp>
      <p:pic>
        <p:nvPicPr>
          <p:cNvPr id="1028" name="Picture 4" descr="Hoa cúc vạn thọ là gì? Ý nghĩa của hoa cúc vạn thọ ngày Tết">
            <a:extLst>
              <a:ext uri="{FF2B5EF4-FFF2-40B4-BE49-F238E27FC236}">
                <a16:creationId xmlns:a16="http://schemas.microsoft.com/office/drawing/2014/main" id="{30EA66D5-ABE4-42AD-B7FF-37831FB6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43" y="2571749"/>
            <a:ext cx="3449061" cy="2005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BCD79168-791F-1E3F-38A1-52BF322153C9}"/>
              </a:ext>
            </a:extLst>
          </p:cNvPr>
          <p:cNvCxnSpPr>
            <a:cxnSpLocks/>
          </p:cNvCxnSpPr>
          <p:nvPr/>
        </p:nvCxnSpPr>
        <p:spPr>
          <a:xfrm>
            <a:off x="3355145" y="851861"/>
            <a:ext cx="4297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572387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EB03C4-0378-44B5-82D6-C733376780EC}"/>
              </a:ext>
            </a:extLst>
          </p:cNvPr>
          <p:cNvSpPr/>
          <p:nvPr/>
        </p:nvSpPr>
        <p:spPr>
          <a:xfrm>
            <a:off x="246634" y="230985"/>
            <a:ext cx="8456691" cy="4681529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E73723-2B01-4747-B1BB-683DF4121DB8}"/>
              </a:ext>
            </a:extLst>
          </p:cNvPr>
          <p:cNvSpPr/>
          <p:nvPr/>
        </p:nvSpPr>
        <p:spPr>
          <a:xfrm>
            <a:off x="573802" y="447872"/>
            <a:ext cx="7996396" cy="8679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câu thể hiện cảm xúc của em khi thấy một cảnh đẹp.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055873-7E8F-44BD-9CD4-1181B3D9FEF1}"/>
              </a:ext>
            </a:extLst>
          </p:cNvPr>
          <p:cNvSpPr/>
          <p:nvPr/>
        </p:nvSpPr>
        <p:spPr>
          <a:xfrm>
            <a:off x="942922" y="1593849"/>
            <a:ext cx="5949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prstClr val="black"/>
                </a:solidFill>
              </a:rPr>
              <a:t>M: Trăng lên biển lung linh quá!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2050" name="Picture 2" descr="Trăng trên sông trên đồng trên làng quê, tôi đã thấy nhiều. by nhan tran">
            <a:extLst>
              <a:ext uri="{FF2B5EF4-FFF2-40B4-BE49-F238E27FC236}">
                <a16:creationId xmlns:a16="http://schemas.microsoft.com/office/drawing/2014/main" id="{B28B5405-79B8-4D8C-B1FA-738476A75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64" y="2571749"/>
            <a:ext cx="3522124" cy="197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2FA3F2F9-02E6-A86B-8138-A1967F3AB0A9}"/>
              </a:ext>
            </a:extLst>
          </p:cNvPr>
          <p:cNvCxnSpPr>
            <a:cxnSpLocks/>
          </p:cNvCxnSpPr>
          <p:nvPr/>
        </p:nvCxnSpPr>
        <p:spPr>
          <a:xfrm>
            <a:off x="2736166" y="837794"/>
            <a:ext cx="4297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340320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858826" y="2325534"/>
            <a:ext cx="358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68B3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VẬN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68B3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 DỤNG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E68B3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DFPOP1-W9"/>
                <a:cs typeface="+mn-ea"/>
                <a:sym typeface="+mn-lt"/>
              </a:rPr>
              <a:t>04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algn="tl" rotWithShape="0">
                  <a:srgbClr val="0070C0"/>
                </a:outerShdw>
              </a:effectLst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37318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6.17284E-7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186636"/>
            <a:ext cx="3354783" cy="19170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60" y="192622"/>
            <a:ext cx="5925440" cy="483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82444" y="798646"/>
            <a:ext cx="256103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DỤNG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39774" y="779645"/>
            <a:ext cx="49047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</a:rPr>
              <a:t>Trao đổi với bạn những việc con người cần làm để giữ gìn, tô điểm cho non sông, đất nước ngày càng tươi đẹp. 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EB03C4-0378-44B5-82D6-C733376780EC}"/>
              </a:ext>
            </a:extLst>
          </p:cNvPr>
          <p:cNvSpPr/>
          <p:nvPr/>
        </p:nvSpPr>
        <p:spPr>
          <a:xfrm>
            <a:off x="246634" y="230985"/>
            <a:ext cx="8456691" cy="4681529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055873-7E8F-44BD-9CD4-1181B3D9FEF1}"/>
              </a:ext>
            </a:extLst>
          </p:cNvPr>
          <p:cNvSpPr/>
          <p:nvPr/>
        </p:nvSpPr>
        <p:spPr>
          <a:xfrm>
            <a:off x="729013" y="1359933"/>
            <a:ext cx="7096550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Con người cần giữ gìn và bảo tồn các cảnh đẹp: giữ vệ sinh chung, tham gia xây dựng và phát triển cảnh quan.</a:t>
            </a:r>
          </a:p>
        </p:txBody>
      </p:sp>
    </p:spTree>
    <p:extLst>
      <p:ext uri="{BB962C8B-B14F-4D97-AF65-F5344CB8AC3E}">
        <p14:creationId xmlns:p14="http://schemas.microsoft.com/office/powerpoint/2010/main" val="3866698267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E647-12A7-4757-1880-2139212BA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27A7A7-91E7-51AC-2B26-9D0C902F272B}"/>
              </a:ext>
            </a:extLst>
          </p:cNvPr>
          <p:cNvSpPr txBox="1"/>
          <p:nvPr/>
        </p:nvSpPr>
        <p:spPr>
          <a:xfrm>
            <a:off x="2074985" y="1104314"/>
            <a:ext cx="4118222" cy="1160583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12500"/>
                <a:gd name="adj2" fmla="val 348"/>
              </a:avLst>
            </a:prstTxWarp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0094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người, trang phục, cây cối, cậu bé&#10;&#10;Nội dung do AI tạo ra có thể không chính xác.">
            <a:extLst>
              <a:ext uri="{FF2B5EF4-FFF2-40B4-BE49-F238E27FC236}">
                <a16:creationId xmlns:a16="http://schemas.microsoft.com/office/drawing/2014/main" id="{BFE3FF95-B953-824C-56FF-650266BC0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77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ười, trang phục, mặt đất, ngoài trời&#10;&#10;Nội dung do AI tạo ra có thể không chính xác.">
            <a:extLst>
              <a:ext uri="{FF2B5EF4-FFF2-40B4-BE49-F238E27FC236}">
                <a16:creationId xmlns:a16="http://schemas.microsoft.com/office/drawing/2014/main" id="{FE79C864-6D96-3136-63A9-9A0CE22E6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56405" cy="5143500"/>
          </a:xfrm>
          <a:prstGeom prst="rect">
            <a:avLst/>
          </a:prstGeom>
        </p:spPr>
      </p:pic>
      <p:pic>
        <p:nvPicPr>
          <p:cNvPr id="9" name="Hình ảnh 8" descr="Ảnh có chứa hình vẽ, Tác phẩm nghệ thuật của trẻ con, bản phác thảo, minh họa&#10;&#10;Nội dung do AI tạo ra có thể không chính xác.">
            <a:extLst>
              <a:ext uri="{FF2B5EF4-FFF2-40B4-BE49-F238E27FC236}">
                <a16:creationId xmlns:a16="http://schemas.microsoft.com/office/drawing/2014/main" id="{653F7C8C-8DE9-6976-A172-4469BD472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05" y="1"/>
            <a:ext cx="45596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ười, trang phục, phim hoạt hình, cậu bé&#10;&#10;Nội dung do AI tạo ra có thể không chính xác.">
            <a:extLst>
              <a:ext uri="{FF2B5EF4-FFF2-40B4-BE49-F238E27FC236}">
                <a16:creationId xmlns:a16="http://schemas.microsoft.com/office/drawing/2014/main" id="{70257BA4-141A-DAEA-3C48-CA23A4F3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664"/>
            <a:ext cx="9249508" cy="5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ea"/>
                <a:sym typeface="+mn-lt"/>
              </a:rPr>
              <a:t>TTTTT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064359" y="2325534"/>
            <a:ext cx="358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E68B3"/>
                </a:solidFill>
                <a:latin typeface="Averta Std CY Bold" panose="00000800000000000000" pitchFamily="50" charset="0"/>
              </a:rPr>
              <a:t>Khởi động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DFPOP1-W9"/>
                <a:cs typeface="+mn-ea"/>
                <a:sym typeface="+mn-lt"/>
              </a:rPr>
              <a:t>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algn="tl" rotWithShape="0">
                  <a:srgbClr val="0070C0"/>
                </a:outerShdw>
              </a:effectLst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I">
            <a:hlinkClick r:id="" action="ppaction://media"/>
            <a:extLst>
              <a:ext uri="{FF2B5EF4-FFF2-40B4-BE49-F238E27FC236}">
                <a16:creationId xmlns:a16="http://schemas.microsoft.com/office/drawing/2014/main" id="{DF372675-90C5-CF60-34C0-D036B2E85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424"/>
            <a:ext cx="9087729" cy="504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293A871-F0E8-3A5D-6637-148D04286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236"/>
            <a:ext cx="9214338" cy="438912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9B9D8FE-C914-E8E9-C751-6BE9159E9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097" y="0"/>
            <a:ext cx="3963705" cy="51435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44D0A58-5190-3EF3-3FDA-054324A8F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189" y="1730570"/>
            <a:ext cx="1121761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BCF97-D0F6-3F65-65E8-0A5C6BD07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ảnh chụp màn hình, phim hoạt hình, lịch&#10;&#10;Nội dung do AI tạo ra có thể không chính xác.">
            <a:extLst>
              <a:ext uri="{FF2B5EF4-FFF2-40B4-BE49-F238E27FC236}">
                <a16:creationId xmlns:a16="http://schemas.microsoft.com/office/drawing/2014/main" id="{439F9BF8-5A19-ED98-B82C-2F95E032D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4615" cy="51435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40F6A63-20B1-665A-DC93-25415CB6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500" y="2006648"/>
            <a:ext cx="1121761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0456383-7E40-2C82-FD69-EB09E193F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3751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064359" y="2325534"/>
            <a:ext cx="358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68B3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68B3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 TỪ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E68B3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DFPOP1-W9"/>
                <a:cs typeface="+mn-ea"/>
                <a:sym typeface="+mn-lt"/>
              </a:rPr>
              <a:t>02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algn="tl" rotWithShape="0">
                  <a:srgbClr val="0070C0"/>
                </a:outerShdw>
              </a:effectLst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90571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582C0-E438-9384-B6CC-698DF43F2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41309D-33AF-990B-F067-C42B4C0745DD}"/>
              </a:ext>
            </a:extLst>
          </p:cNvPr>
          <p:cNvSpPr/>
          <p:nvPr/>
        </p:nvSpPr>
        <p:spPr>
          <a:xfrm>
            <a:off x="246634" y="230985"/>
            <a:ext cx="8456691" cy="4681529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altLang="zh-CN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2C4FB6-5E66-0B9F-DBF9-BAA9E696F166}"/>
              </a:ext>
            </a:extLst>
          </p:cNvPr>
          <p:cNvSpPr/>
          <p:nvPr/>
        </p:nvSpPr>
        <p:spPr>
          <a:xfrm>
            <a:off x="706929" y="402128"/>
            <a:ext cx="7996396" cy="4247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1. 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ìm các từ ngữ chỉ màu đỏ có trong đoạn thơ sau: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447C3-85FF-212A-1494-AF3B0B1A566F}"/>
              </a:ext>
            </a:extLst>
          </p:cNvPr>
          <p:cNvSpPr/>
          <p:nvPr/>
        </p:nvSpPr>
        <p:spPr>
          <a:xfrm>
            <a:off x="999460" y="1167453"/>
            <a:ext cx="3475519" cy="180664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vi-VN" sz="2400" kern="0" dirty="0">
                <a:latin typeface="Arial" panose="020B0604020202020204" pitchFamily="34" charset="0"/>
                <a:cs typeface="Arial" panose="020B0604020202020204" pitchFamily="34" charset="0"/>
              </a:rPr>
              <a:t>Mẫu đơn đỏ thắm 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vi-VN" sz="2400" kern="0" dirty="0">
                <a:latin typeface="Arial" panose="020B0604020202020204" pitchFamily="34" charset="0"/>
                <a:cs typeface="Arial" panose="020B0604020202020204" pitchFamily="34" charset="0"/>
              </a:rPr>
              <a:t>Đỏ chót mào gà 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vi-VN" sz="2400" kern="0" dirty="0">
                <a:latin typeface="Arial" panose="020B0604020202020204" pitchFamily="34" charset="0"/>
                <a:cs typeface="Arial" panose="020B0604020202020204" pitchFamily="34" charset="0"/>
              </a:rPr>
              <a:t>Trạng nguyên thắp lửa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vi-VN" sz="2400" kern="0" dirty="0">
                <a:latin typeface="Arial" panose="020B0604020202020204" pitchFamily="34" charset="0"/>
                <a:cs typeface="Arial" panose="020B0604020202020204" pitchFamily="34" charset="0"/>
              </a:rPr>
              <a:t> Như đốm nắng xa.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5842B7-9A71-7FDA-F8BE-69AFFAAE5B71}"/>
              </a:ext>
            </a:extLst>
          </p:cNvPr>
          <p:cNvSpPr/>
          <p:nvPr/>
        </p:nvSpPr>
        <p:spPr>
          <a:xfrm>
            <a:off x="4956098" y="1167453"/>
            <a:ext cx="3475519" cy="180664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vi-VN" sz="2400" kern="0">
                <a:latin typeface="Arial" panose="020B0604020202020204" pitchFamily="34" charset="0"/>
                <a:cs typeface="Arial" panose="020B0604020202020204" pitchFamily="34" charset="0"/>
              </a:rPr>
              <a:t>Hồng nhung đỏ thẫm</a:t>
            </a:r>
            <a:endParaRPr lang="en-US" sz="2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vi-VN" sz="2400" kern="0">
                <a:latin typeface="Arial" panose="020B0604020202020204" pitchFamily="34" charset="0"/>
                <a:cs typeface="Arial" panose="020B0604020202020204" pitchFamily="34" charset="0"/>
              </a:rPr>
              <a:t> Đào bích đỏ hồng </a:t>
            </a:r>
            <a:endParaRPr lang="en-US" sz="2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vi-VN" sz="2400" kern="0">
                <a:latin typeface="Arial" panose="020B0604020202020204" pitchFamily="34" charset="0"/>
                <a:cs typeface="Arial" panose="020B0604020202020204" pitchFamily="34" charset="0"/>
              </a:rPr>
              <a:t>Mười giờ đỏ rực </a:t>
            </a:r>
            <a:endParaRPr lang="en-US" sz="2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vi-VN" sz="2400" kern="0">
                <a:latin typeface="Arial" panose="020B0604020202020204" pitchFamily="34" charset="0"/>
                <a:cs typeface="Arial" panose="020B0604020202020204" pitchFamily="34" charset="0"/>
              </a:rPr>
              <a:t>Rạng rỡ vườn xuân.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CD3A8-3D65-284C-2002-FC2FDA02BCA7}"/>
              </a:ext>
            </a:extLst>
          </p:cNvPr>
          <p:cNvSpPr/>
          <p:nvPr/>
        </p:nvSpPr>
        <p:spPr>
          <a:xfrm>
            <a:off x="6131573" y="3197736"/>
            <a:ext cx="2571752" cy="4247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algn="ctr"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vi-VN" sz="2400" kern="0">
                <a:latin typeface="Arial" panose="020B0604020202020204" pitchFamily="34" charset="0"/>
                <a:cs typeface="Arial" panose="020B0604020202020204" pitchFamily="34" charset="0"/>
              </a:rPr>
              <a:t>Trâm Anh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CEE242-D02D-C53B-2BA7-0F982198450E}"/>
              </a:ext>
            </a:extLst>
          </p:cNvPr>
          <p:cNvCxnSpPr/>
          <p:nvPr/>
        </p:nvCxnSpPr>
        <p:spPr>
          <a:xfrm>
            <a:off x="6774990" y="1530903"/>
            <a:ext cx="10908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24B88C-76B9-2642-1020-F47B9045A592}"/>
              </a:ext>
            </a:extLst>
          </p:cNvPr>
          <p:cNvCxnSpPr>
            <a:cxnSpLocks/>
          </p:cNvCxnSpPr>
          <p:nvPr/>
        </p:nvCxnSpPr>
        <p:spPr>
          <a:xfrm>
            <a:off x="999460" y="1969450"/>
            <a:ext cx="12652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284EAF-D47A-ABD6-B3D3-39F29E743A97}"/>
              </a:ext>
            </a:extLst>
          </p:cNvPr>
          <p:cNvCxnSpPr>
            <a:cxnSpLocks/>
          </p:cNvCxnSpPr>
          <p:nvPr/>
        </p:nvCxnSpPr>
        <p:spPr>
          <a:xfrm>
            <a:off x="1786597" y="816692"/>
            <a:ext cx="3239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675B54-5DF2-1045-CF00-ADDDDF7BC2EA}"/>
              </a:ext>
            </a:extLst>
          </p:cNvPr>
          <p:cNvCxnSpPr/>
          <p:nvPr/>
        </p:nvCxnSpPr>
        <p:spPr>
          <a:xfrm>
            <a:off x="6362932" y="1969450"/>
            <a:ext cx="10908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227B0D-1270-1973-5E9E-0142AACAD409}"/>
              </a:ext>
            </a:extLst>
          </p:cNvPr>
          <p:cNvCxnSpPr/>
          <p:nvPr/>
        </p:nvCxnSpPr>
        <p:spPr>
          <a:xfrm>
            <a:off x="6352299" y="2426650"/>
            <a:ext cx="10908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3F0F5E51-5330-9460-96DF-3E763CF6AD21}"/>
              </a:ext>
            </a:extLst>
          </p:cNvPr>
          <p:cNvCxnSpPr>
            <a:cxnSpLocks/>
          </p:cNvCxnSpPr>
          <p:nvPr/>
        </p:nvCxnSpPr>
        <p:spPr>
          <a:xfrm>
            <a:off x="2340580" y="1528531"/>
            <a:ext cx="12652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5899</TotalTime>
  <Words>477</Words>
  <Application>Microsoft Office PowerPoint</Application>
  <PresentationFormat>Trình chiếu Trên màn hình (16:9)</PresentationFormat>
  <Paragraphs>60</Paragraphs>
  <Slides>23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12</vt:i4>
      </vt:variant>
      <vt:variant>
        <vt:lpstr>Tiêu đề Bản chiếu</vt:lpstr>
      </vt:variant>
      <vt:variant>
        <vt:i4>23</vt:i4>
      </vt:variant>
    </vt:vector>
  </HeadingPairs>
  <TitlesOfParts>
    <vt:vector size="48" baseType="lpstr">
      <vt:lpstr>等线</vt:lpstr>
      <vt:lpstr>Arial</vt:lpstr>
      <vt:lpstr>Arial Rounded MT Bold</vt:lpstr>
      <vt:lpstr>Arial-Rounded</vt:lpstr>
      <vt:lpstr>Averta Std CY</vt:lpstr>
      <vt:lpstr>Averta Std CY Bold</vt:lpstr>
      <vt:lpstr>Calibri</vt:lpstr>
      <vt:lpstr>Calibri Light</vt:lpstr>
      <vt:lpstr>DFPOP1-W9</vt:lpstr>
      <vt:lpstr>Quicksand Medium</vt:lpstr>
      <vt:lpstr>Times New Roman</vt:lpstr>
      <vt:lpstr>VNI-Avo</vt:lpstr>
      <vt:lpstr>华康少女文字W5</vt:lpstr>
      <vt:lpstr>Hoạt động</vt:lpstr>
      <vt:lpstr>Khởi động</vt:lpstr>
      <vt:lpstr>Khám phá và Luyện tập</vt:lpstr>
      <vt:lpstr>9_www.33ppt.com</vt:lpstr>
      <vt:lpstr>PPT定制1801380800</vt:lpstr>
      <vt:lpstr>1_Khởi động</vt:lpstr>
      <vt:lpstr>2_Khởi động</vt:lpstr>
      <vt:lpstr>4_Office 主题</vt:lpstr>
      <vt:lpstr>1_PPT定制1801380800</vt:lpstr>
      <vt:lpstr>1_Office 主题</vt:lpstr>
      <vt:lpstr>2_Office 主题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034473852</dc:creator>
  <cp:lastModifiedBy>Hồng Trương</cp:lastModifiedBy>
  <cp:revision>16</cp:revision>
  <dcterms:created xsi:type="dcterms:W3CDTF">2021-03-08T07:39:19Z</dcterms:created>
  <dcterms:modified xsi:type="dcterms:W3CDTF">2025-04-22T08:58:57Z</dcterms:modified>
  <cp:contentStatus/>
</cp:coreProperties>
</file>