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258" r:id="rId3"/>
    <p:sldId id="259" r:id="rId4"/>
    <p:sldId id="260" r:id="rId5"/>
    <p:sldId id="273" r:id="rId6"/>
    <p:sldId id="265" r:id="rId7"/>
    <p:sldId id="267" r:id="rId8"/>
    <p:sldId id="269" r:id="rId9"/>
    <p:sldId id="270" r:id="rId10"/>
    <p:sldId id="271" r:id="rId11"/>
    <p:sldId id="291" r:id="rId12"/>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474"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F19BE4-4BA6-4372-967E-6DF13F1A47A4}" type="datetimeFigureOut">
              <a:rPr lang="vi-VN" smtClean="0"/>
              <a:t>04/03/2026</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393AD7-192F-4A57-910C-F9E856DE2FA3}" type="slidenum">
              <a:rPr lang="vi-VN" smtClean="0"/>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a:extLst>
              <a:ext uri="{FF2B5EF4-FFF2-40B4-BE49-F238E27FC236}">
                <a16:creationId xmlns:a16="http://schemas.microsoft.com/office/drawing/2014/main" id="{F658B272-0DCC-475D-8804-B043AD046D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文本占位符 23554">
            <a:extLst>
              <a:ext uri="{FF2B5EF4-FFF2-40B4-BE49-F238E27FC236}">
                <a16:creationId xmlns:a16="http://schemas.microsoft.com/office/drawing/2014/main" id="{B3635AF5-0AD5-4B42-A2E5-C7469FE986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灯片编号占位符 1">
            <a:extLst>
              <a:ext uri="{FF2B5EF4-FFF2-40B4-BE49-F238E27FC236}">
                <a16:creationId xmlns:a16="http://schemas.microsoft.com/office/drawing/2014/main" id="{0094E294-323E-447E-B4B2-B684909FED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C91099-5E20-410A-BF1D-CEBB0D6D0D5E}" type="slidenum">
              <a:rPr kumimoji="0" lang="en-US" altLang="zh-CN"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1213132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5829DDA2-9865-4AE7-8453-F24D7F85DAC7}" type="datetimeFigureOut">
              <a:rPr lang="vi-VN" smtClean="0"/>
              <a:t>04/03/2026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829DDA2-9865-4AE7-8453-F24D7F85DAC7}" type="datetimeFigureOut">
              <a:rPr lang="vi-VN" smtClean="0"/>
              <a:t>04/03/2026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829DDA2-9865-4AE7-8453-F24D7F85DAC7}" type="datetimeFigureOut">
              <a:rPr lang="vi-VN" smtClean="0"/>
              <a:t>04/03/2026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34617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829DDA2-9865-4AE7-8453-F24D7F85DAC7}" type="datetimeFigureOut">
              <a:rPr lang="vi-VN" smtClean="0"/>
              <a:t>04/03/2026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29DDA2-9865-4AE7-8453-F24D7F85DAC7}" type="datetimeFigureOut">
              <a:rPr lang="vi-VN" smtClean="0"/>
              <a:t>04/03/2026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5829DDA2-9865-4AE7-8453-F24D7F85DAC7}" type="datetimeFigureOut">
              <a:rPr lang="vi-VN" smtClean="0"/>
              <a:t>04/03/2026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5829DDA2-9865-4AE7-8453-F24D7F85DAC7}" type="datetimeFigureOut">
              <a:rPr lang="vi-VN" smtClean="0"/>
              <a:t>04/03/2026</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5829DDA2-9865-4AE7-8453-F24D7F85DAC7}" type="datetimeFigureOut">
              <a:rPr lang="vi-VN" smtClean="0"/>
              <a:t>04/03/2026</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9DDA2-9865-4AE7-8453-F24D7F85DAC7}" type="datetimeFigureOut">
              <a:rPr lang="vi-VN" smtClean="0"/>
              <a:t>04/03/2026</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29DDA2-9865-4AE7-8453-F24D7F85DAC7}" type="datetimeFigureOut">
              <a:rPr lang="vi-VN" smtClean="0"/>
              <a:t>04/03/2026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29DDA2-9865-4AE7-8453-F24D7F85DAC7}" type="datetimeFigureOut">
              <a:rPr lang="vi-VN" smtClean="0"/>
              <a:t>04/03/2026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29DDA2-9865-4AE7-8453-F24D7F85DAC7}" type="datetimeFigureOut">
              <a:rPr lang="vi-VN" smtClean="0"/>
              <a:t>04/03/2026</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561E29-86DA-4BE6-9012-89199A85D02F}"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wmf"/><Relationship Id="rId5" Type="http://schemas.openxmlformats.org/officeDocument/2006/relationships/image" Target="../media/image4.wmf"/><Relationship Id="rId4" Type="http://schemas.openxmlformats.org/officeDocument/2006/relationships/image" Target="../media/image3.wm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 Id="rId10" Type="http://schemas.openxmlformats.org/officeDocument/2006/relationships/image" Target="../media/image14.png"/><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7.svg"/><Relationship Id="rId7" Type="http://schemas.openxmlformats.org/officeDocument/2006/relationships/image" Target="../media/image61.svg"/><Relationship Id="rId12"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11" Type="http://schemas.openxmlformats.org/officeDocument/2006/relationships/image" Target="../media/image65.svg"/><Relationship Id="rId10" Type="http://schemas.openxmlformats.org/officeDocument/2006/relationships/image" Target="../media/image20.png"/><Relationship Id="rId9"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2"/>
          <p:cNvSpPr>
            <a:spLocks noChangeArrowheads="1" noChangeShapeType="1" noTextEdit="1"/>
          </p:cNvSpPr>
          <p:nvPr/>
        </p:nvSpPr>
        <p:spPr bwMode="auto">
          <a:xfrm>
            <a:off x="5171761" y="1428750"/>
            <a:ext cx="2918089" cy="1524000"/>
          </a:xfrm>
          <a:prstGeom prst="rect">
            <a:avLst/>
          </a:prstGeom>
        </p:spPr>
        <p:txBody>
          <a:bodyPr wrap="none" lIns="48344" tIns="24172" rIns="48344" bIns="24172" fromWordArt="1">
            <a:prstTxWarp prst="textPlain">
              <a:avLst>
                <a:gd name="adj" fmla="val 50000"/>
              </a:avLst>
            </a:prstTxWarp>
          </a:bodyPr>
          <a:lstStyle/>
          <a:p>
            <a:pPr algn="ctr"/>
            <a:r>
              <a:rPr lang="vi-VN" sz="30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TỰ NHIÊN VÀ XÃ HỘI</a:t>
            </a:r>
          </a:p>
          <a:p>
            <a:pPr algn="ctr"/>
            <a:r>
              <a:rPr lang="vi-VN" sz="30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LỚP </a:t>
            </a:r>
            <a:r>
              <a:rPr lang="vi-VN" sz="3000"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3A</a:t>
            </a:r>
            <a:endParaRPr lang="vi-VN" sz="30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
        <p:nvSpPr>
          <p:cNvPr id="4099" name="WordArt 3"/>
          <p:cNvSpPr>
            <a:spLocks noChangeArrowheads="1" noChangeShapeType="1" noTextEdit="1"/>
          </p:cNvSpPr>
          <p:nvPr/>
        </p:nvSpPr>
        <p:spPr bwMode="auto">
          <a:xfrm>
            <a:off x="285721" y="3357564"/>
            <a:ext cx="5837494" cy="1556147"/>
          </a:xfrm>
          <a:prstGeom prst="rect">
            <a:avLst/>
          </a:prstGeom>
        </p:spPr>
        <p:txBody>
          <a:bodyPr wrap="none" lIns="48344" tIns="24172" rIns="48344" bIns="24172" fromWordArt="1">
            <a:prstTxWarp prst="textPlain">
              <a:avLst>
                <a:gd name="adj" fmla="val 50454"/>
              </a:avLst>
            </a:prstTxWarp>
          </a:bodyPr>
          <a:lstStyle/>
          <a:p>
            <a:pPr algn="ctr"/>
            <a:r>
              <a:rPr lang="vi-VN" sz="3200" b="1" kern="10" dirty="0">
                <a:ln w="9525">
                  <a:noFill/>
                  <a:round/>
                  <a:headEnd/>
                  <a:tailEnd/>
                </a:ln>
                <a:solidFill>
                  <a:srgbClr val="FF0000"/>
                </a:solidFill>
                <a:latin typeface="Times New Roman"/>
                <a:cs typeface="Times New Roman"/>
              </a:rPr>
              <a:t>BÀI 18: CƠ QUAN TIÊU HÓA</a:t>
            </a:r>
          </a:p>
          <a:p>
            <a:pPr algn="ctr"/>
            <a:r>
              <a:rPr lang="vi-VN" sz="3200" b="1" kern="10" dirty="0">
                <a:ln w="9525">
                  <a:noFill/>
                  <a:round/>
                  <a:headEnd/>
                  <a:tailEnd/>
                </a:ln>
                <a:solidFill>
                  <a:srgbClr val="FF0000"/>
                </a:solidFill>
                <a:latin typeface="Times New Roman"/>
                <a:cs typeface="Times New Roman"/>
              </a:rPr>
              <a:t>(2 TIẾT).</a:t>
            </a:r>
          </a:p>
        </p:txBody>
      </p:sp>
      <p:sp>
        <p:nvSpPr>
          <p:cNvPr id="4100" name="WordArt 4"/>
          <p:cNvSpPr>
            <a:spLocks noChangeArrowheads="1" noChangeShapeType="1" noTextEdit="1"/>
          </p:cNvSpPr>
          <p:nvPr/>
        </p:nvSpPr>
        <p:spPr bwMode="auto">
          <a:xfrm>
            <a:off x="1642764" y="6032900"/>
            <a:ext cx="5858475" cy="825103"/>
          </a:xfrm>
          <a:prstGeom prst="rect">
            <a:avLst/>
          </a:prstGeom>
        </p:spPr>
        <p:txBody>
          <a:bodyPr wrap="none" lIns="48344" tIns="24172" rIns="48344" bIns="24172" fromWordArt="1">
            <a:prstTxWarp prst="textPlain">
              <a:avLst>
                <a:gd name="adj" fmla="val 50000"/>
              </a:avLst>
            </a:prstTxWarp>
          </a:bodyPr>
          <a:lstStyle/>
          <a:p>
            <a:pPr algn="ctr"/>
            <a:r>
              <a:rPr lang="vi-VN" sz="30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GIÁO VIÊN: </a:t>
            </a:r>
            <a:r>
              <a:rPr lang="en-US" sz="3000" b="1" kern="10" dirty="0" smtClean="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NGUYỄN THỊ NGỌC HẠNH</a:t>
            </a:r>
            <a:r>
              <a:rPr lang="vi-VN" sz="3000" b="1" kern="10" dirty="0" smtClean="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a:t>
            </a:r>
            <a:endParaRPr lang="vi-VN" sz="30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grpSp>
        <p:nvGrpSpPr>
          <p:cNvPr id="2" name="Group 18"/>
          <p:cNvGrpSpPr>
            <a:grpSpLocks/>
          </p:cNvGrpSpPr>
          <p:nvPr/>
        </p:nvGrpSpPr>
        <p:grpSpPr bwMode="auto">
          <a:xfrm>
            <a:off x="1286028" y="1143000"/>
            <a:ext cx="2686212" cy="1999060"/>
            <a:chOff x="5225" y="9335"/>
            <a:chExt cx="2520" cy="1750"/>
          </a:xfrm>
        </p:grpSpPr>
        <p:sp>
          <p:nvSpPr>
            <p:cNvPr id="4107"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a:srcRect/>
              <a:stretch>
                <a:fillRect/>
              </a:stretch>
            </a:blipFill>
            <a:ln w="9525">
              <a:noFill/>
              <a:round/>
              <a:headEnd/>
              <a:tailEnd/>
            </a:ln>
            <a:effectLst>
              <a:outerShdw dist="107763" dir="2700000" algn="ctr" rotWithShape="0">
                <a:srgbClr val="C0C0C0"/>
              </a:outerShdw>
            </a:effectLst>
          </p:spPr>
          <p:txBody>
            <a:bodyPr lIns="91435" tIns="45718" rIns="91435" bIns="45718"/>
            <a:lstStyle/>
            <a:p>
              <a:pPr eaLnBrk="1" hangingPunct="1"/>
              <a:endParaRPr lang="vi-VN" altLang="en-US" sz="1700" dirty="0">
                <a:latin typeface="VNI-Times" pitchFamily="2" charset="0"/>
              </a:endParaRPr>
            </a:p>
          </p:txBody>
        </p:sp>
        <p:pic>
          <p:nvPicPr>
            <p:cNvPr id="4108" name="Picture 26" descr="cosmoS"/>
            <p:cNvPicPr>
              <a:picLocks noChangeAspect="1" noChangeArrowheads="1"/>
            </p:cNvPicPr>
            <p:nvPr/>
          </p:nvPicPr>
          <p:blipFill>
            <a:blip r:embed="rId3"/>
            <a:srcRect/>
            <a:stretch>
              <a:fillRect/>
            </a:stretch>
          </p:blipFill>
          <p:spPr bwMode="auto">
            <a:xfrm>
              <a:off x="6302" y="9335"/>
              <a:ext cx="1080" cy="888"/>
            </a:xfrm>
            <a:prstGeom prst="rect">
              <a:avLst/>
            </a:prstGeom>
            <a:noFill/>
            <a:ln w="9525">
              <a:noFill/>
              <a:miter lim="800000"/>
              <a:headEnd/>
              <a:tailEnd/>
            </a:ln>
          </p:spPr>
        </p:pic>
        <p:pic>
          <p:nvPicPr>
            <p:cNvPr id="4109" name="Picture 25" descr="BOOK2"/>
            <p:cNvPicPr>
              <a:picLocks noChangeAspect="1" noChangeArrowheads="1"/>
            </p:cNvPicPr>
            <p:nvPr/>
          </p:nvPicPr>
          <p:blipFill>
            <a:blip r:embed="rId4"/>
            <a:srcRect/>
            <a:stretch>
              <a:fillRect/>
            </a:stretch>
          </p:blipFill>
          <p:spPr bwMode="auto">
            <a:xfrm>
              <a:off x="6014" y="10122"/>
              <a:ext cx="1260" cy="900"/>
            </a:xfrm>
            <a:prstGeom prst="rect">
              <a:avLst/>
            </a:prstGeom>
            <a:noFill/>
            <a:ln w="9525">
              <a:noFill/>
              <a:miter lim="800000"/>
              <a:headEnd/>
              <a:tailEnd/>
            </a:ln>
          </p:spPr>
        </p:pic>
        <p:pic>
          <p:nvPicPr>
            <p:cNvPr id="4110" name="Picture 24" descr="BOOK1"/>
            <p:cNvPicPr>
              <a:picLocks noChangeAspect="1" noChangeArrowheads="1"/>
            </p:cNvPicPr>
            <p:nvPr/>
          </p:nvPicPr>
          <p:blipFill>
            <a:blip r:embed="rId5"/>
            <a:srcRect/>
            <a:stretch>
              <a:fillRect/>
            </a:stretch>
          </p:blipFill>
          <p:spPr bwMode="auto">
            <a:xfrm>
              <a:off x="5842" y="9848"/>
              <a:ext cx="1635" cy="795"/>
            </a:xfrm>
            <a:prstGeom prst="rect">
              <a:avLst/>
            </a:prstGeom>
            <a:noFill/>
            <a:ln w="9525">
              <a:noFill/>
              <a:miter lim="800000"/>
              <a:headEnd/>
              <a:tailEnd/>
            </a:ln>
          </p:spPr>
        </p:pic>
        <p:pic>
          <p:nvPicPr>
            <p:cNvPr id="4111" name="Picture 23" descr="QUILLPEN"/>
            <p:cNvPicPr>
              <a:picLocks noChangeAspect="1" noChangeArrowheads="1"/>
            </p:cNvPicPr>
            <p:nvPr/>
          </p:nvPicPr>
          <p:blipFill>
            <a:blip r:embed="rId6"/>
            <a:srcRect/>
            <a:stretch>
              <a:fillRect/>
            </a:stretch>
          </p:blipFill>
          <p:spPr bwMode="auto">
            <a:xfrm>
              <a:off x="5615" y="9336"/>
              <a:ext cx="702" cy="1396"/>
            </a:xfrm>
            <a:prstGeom prst="rect">
              <a:avLst/>
            </a:prstGeom>
            <a:noFill/>
            <a:ln w="9525">
              <a:noFill/>
              <a:miter lim="800000"/>
              <a:headEnd/>
              <a:tailEnd/>
            </a:ln>
          </p:spPr>
        </p:pic>
        <p:sp>
          <p:nvSpPr>
            <p:cNvPr id="4112" name="Text Box 22"/>
            <p:cNvSpPr txBox="1">
              <a:spLocks noChangeArrowheads="1"/>
            </p:cNvSpPr>
            <p:nvPr/>
          </p:nvSpPr>
          <p:spPr bwMode="auto">
            <a:xfrm>
              <a:off x="5867" y="9897"/>
              <a:ext cx="900" cy="540"/>
            </a:xfrm>
            <a:prstGeom prst="rect">
              <a:avLst/>
            </a:prstGeom>
            <a:noFill/>
            <a:ln w="9525">
              <a:noFill/>
              <a:miter lim="800000"/>
              <a:headEnd/>
              <a:tailEnd/>
            </a:ln>
          </p:spPr>
          <p:txBody>
            <a:bodyPr lIns="91435" tIns="45718" rIns="91435" bIns="45718"/>
            <a:lstStyle/>
            <a:p>
              <a:pPr algn="r" eaLnBrk="1" hangingPunct="1"/>
              <a:r>
                <a:rPr lang="en-US" altLang="en-US" sz="700" b="1" dirty="0">
                  <a:cs typeface="Times New Roman" pitchFamily="18" charset="0"/>
                </a:rPr>
                <a:t> </a:t>
              </a:r>
              <a:endParaRPr lang="en-US" altLang="en-US" sz="4000" dirty="0">
                <a:cs typeface="Times New Roman" pitchFamily="18" charset="0"/>
              </a:endParaRPr>
            </a:p>
          </p:txBody>
        </p:sp>
        <p:sp>
          <p:nvSpPr>
            <p:cNvPr id="4113" name="Text Box 21"/>
            <p:cNvSpPr txBox="1">
              <a:spLocks noChangeArrowheads="1"/>
            </p:cNvSpPr>
            <p:nvPr/>
          </p:nvSpPr>
          <p:spPr bwMode="auto">
            <a:xfrm>
              <a:off x="6665" y="9863"/>
              <a:ext cx="577" cy="370"/>
            </a:xfrm>
            <a:prstGeom prst="rect">
              <a:avLst/>
            </a:prstGeom>
            <a:noFill/>
            <a:ln w="9525">
              <a:noFill/>
              <a:miter lim="800000"/>
              <a:headEnd/>
              <a:tailEnd/>
            </a:ln>
          </p:spPr>
          <p:txBody>
            <a:bodyPr lIns="91435" tIns="45718" rIns="91435" bIns="45718"/>
            <a:lstStyle/>
            <a:p>
              <a:pPr eaLnBrk="1" hangingPunct="1"/>
              <a:endParaRPr lang="vi-VN" altLang="en-US" sz="4000" dirty="0"/>
            </a:p>
          </p:txBody>
        </p:sp>
        <p:sp>
          <p:nvSpPr>
            <p:cNvPr id="4114" name="WordArt 20"/>
            <p:cNvSpPr>
              <a:spLocks noChangeArrowheads="1" noChangeShapeType="1" noTextEdit="1"/>
            </p:cNvSpPr>
            <p:nvPr/>
          </p:nvSpPr>
          <p:spPr bwMode="auto">
            <a:xfrm rot="1334491">
              <a:off x="6130" y="10696"/>
              <a:ext cx="600" cy="125"/>
            </a:xfrm>
            <a:prstGeom prst="rect">
              <a:avLst/>
            </a:prstGeom>
          </p:spPr>
          <p:txBody>
            <a:bodyPr wrap="none" fromWordArt="1">
              <a:prstTxWarp prst="textPlain">
                <a:avLst>
                  <a:gd name="adj" fmla="val 59282"/>
                </a:avLst>
              </a:prstTxWarp>
            </a:bodyPr>
            <a:lstStyle/>
            <a:p>
              <a:pPr algn="ctr"/>
              <a:r>
                <a:rPr lang="vi-VN" b="1" kern="10">
                  <a:ln w="9525">
                    <a:noFill/>
                    <a:round/>
                    <a:headEnd/>
                    <a:tailEnd/>
                  </a:ln>
                  <a:solidFill>
                    <a:srgbClr val="FFFFFF"/>
                  </a:solidFill>
                  <a:latin typeface="Times New Roman"/>
                  <a:cs typeface="Times New Roman"/>
                </a:rPr>
                <a:t>NĂM </a:t>
              </a:r>
            </a:p>
          </p:txBody>
        </p:sp>
        <p:sp>
          <p:nvSpPr>
            <p:cNvPr id="4115" name="Text Box 19"/>
            <p:cNvSpPr txBox="1">
              <a:spLocks noChangeArrowheads="1"/>
            </p:cNvSpPr>
            <p:nvPr/>
          </p:nvSpPr>
          <p:spPr bwMode="auto">
            <a:xfrm>
              <a:off x="6623" y="10049"/>
              <a:ext cx="720" cy="540"/>
            </a:xfrm>
            <a:prstGeom prst="rect">
              <a:avLst/>
            </a:prstGeom>
            <a:noFill/>
            <a:ln w="9525">
              <a:noFill/>
              <a:miter lim="800000"/>
              <a:headEnd/>
              <a:tailEnd/>
            </a:ln>
          </p:spPr>
          <p:txBody>
            <a:bodyPr lIns="91435" tIns="45718" rIns="91435" bIns="45718"/>
            <a:lstStyle/>
            <a:p>
              <a:pPr eaLnBrk="1" hangingPunct="1"/>
              <a:endParaRPr lang="vi-VN" altLang="en-US" sz="4000" dirty="0"/>
            </a:p>
          </p:txBody>
        </p:sp>
      </p:grpSp>
      <p:sp>
        <p:nvSpPr>
          <p:cNvPr id="4102" name="WordArt 16"/>
          <p:cNvSpPr>
            <a:spLocks noChangeArrowheads="1" noChangeShapeType="1" noTextEdit="1"/>
          </p:cNvSpPr>
          <p:nvPr/>
        </p:nvSpPr>
        <p:spPr bwMode="auto">
          <a:xfrm>
            <a:off x="2000392" y="152400"/>
            <a:ext cx="5314453" cy="692944"/>
          </a:xfrm>
          <a:prstGeom prst="rect">
            <a:avLst/>
          </a:prstGeom>
        </p:spPr>
        <p:txBody>
          <a:bodyPr wrap="none" lIns="48344" tIns="24172" rIns="48344" bIns="24172" fromWordArt="1">
            <a:prstTxWarp prst="textPlain">
              <a:avLst>
                <a:gd name="adj" fmla="val 50000"/>
              </a:avLst>
            </a:prstTxWarp>
          </a:bodyPr>
          <a:lstStyle/>
          <a:p>
            <a:pPr algn="ctr"/>
            <a:r>
              <a:rPr lang="vi-VN" sz="30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TRƯỜNG TIỂU </a:t>
            </a:r>
            <a:r>
              <a:rPr lang="en-US" sz="3000" b="1"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NGUYỄN BỈNH KHIÊM</a:t>
            </a:r>
            <a:r>
              <a:rPr lang="vi-VN" sz="3000" b="1"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a:t>
            </a:r>
            <a:endParaRPr lang="vi-VN" sz="30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pic>
        <p:nvPicPr>
          <p:cNvPr id="4103" name="Picture 3" descr="WhitecornerFlower"/>
          <p:cNvPicPr>
            <a:picLocks noChangeAspect="1" noChangeArrowheads="1"/>
          </p:cNvPicPr>
          <p:nvPr/>
        </p:nvPicPr>
        <p:blipFill>
          <a:blip r:embed="rId7"/>
          <a:srcRect/>
          <a:stretch>
            <a:fillRect/>
          </a:stretch>
        </p:blipFill>
        <p:spPr bwMode="auto">
          <a:xfrm>
            <a:off x="1" y="4857750"/>
            <a:ext cx="1878208" cy="1924050"/>
          </a:xfrm>
          <a:prstGeom prst="rect">
            <a:avLst/>
          </a:prstGeom>
          <a:noFill/>
          <a:ln w="9525">
            <a:noFill/>
            <a:miter lim="800000"/>
            <a:headEnd/>
            <a:tailEnd/>
          </a:ln>
        </p:spPr>
      </p:pic>
      <p:pic>
        <p:nvPicPr>
          <p:cNvPr id="4104" name="Picture 4" descr="WhitecornerFlower"/>
          <p:cNvPicPr>
            <a:picLocks noChangeAspect="1" noChangeArrowheads="1"/>
          </p:cNvPicPr>
          <p:nvPr/>
        </p:nvPicPr>
        <p:blipFill>
          <a:blip r:embed="rId8"/>
          <a:srcRect/>
          <a:stretch>
            <a:fillRect/>
          </a:stretch>
        </p:blipFill>
        <p:spPr bwMode="auto">
          <a:xfrm>
            <a:off x="7229228" y="4714877"/>
            <a:ext cx="1914774" cy="2066925"/>
          </a:xfrm>
          <a:prstGeom prst="rect">
            <a:avLst/>
          </a:prstGeom>
          <a:noFill/>
          <a:ln w="9525">
            <a:noFill/>
            <a:miter lim="800000"/>
            <a:headEnd/>
            <a:tailEnd/>
          </a:ln>
        </p:spPr>
      </p:pic>
      <p:pic>
        <p:nvPicPr>
          <p:cNvPr id="4105" name="Picture 19"/>
          <p:cNvPicPr>
            <a:picLocks noChangeAspect="1" noChangeArrowheads="1"/>
          </p:cNvPicPr>
          <p:nvPr/>
        </p:nvPicPr>
        <p:blipFill>
          <a:blip r:embed="rId9"/>
          <a:srcRect/>
          <a:stretch>
            <a:fillRect/>
          </a:stretch>
        </p:blipFill>
        <p:spPr bwMode="auto">
          <a:xfrm>
            <a:off x="1" y="2"/>
            <a:ext cx="727740" cy="2481263"/>
          </a:xfrm>
          <a:prstGeom prst="rect">
            <a:avLst/>
          </a:prstGeom>
          <a:noFill/>
          <a:ln w="9525">
            <a:noFill/>
            <a:miter lim="800000"/>
            <a:headEnd/>
            <a:tailEnd/>
          </a:ln>
        </p:spPr>
      </p:pic>
      <p:pic>
        <p:nvPicPr>
          <p:cNvPr id="4106" name="Picture 20"/>
          <p:cNvPicPr>
            <a:picLocks noChangeAspect="1" noChangeArrowheads="1"/>
          </p:cNvPicPr>
          <p:nvPr/>
        </p:nvPicPr>
        <p:blipFill>
          <a:blip r:embed="rId9"/>
          <a:srcRect/>
          <a:stretch>
            <a:fillRect/>
          </a:stretch>
        </p:blipFill>
        <p:spPr bwMode="auto">
          <a:xfrm>
            <a:off x="7968561" y="2"/>
            <a:ext cx="970318" cy="2481263"/>
          </a:xfrm>
          <a:prstGeom prst="rect">
            <a:avLst/>
          </a:prstGeom>
          <a:noFill/>
          <a:ln w="9525">
            <a:noFill/>
            <a:miter lim="800000"/>
            <a:headEnd/>
            <a:tailEnd/>
          </a:ln>
        </p:spPr>
      </p:pic>
    </p:spTree>
    <p:extLst>
      <p:ext uri="{BB962C8B-B14F-4D97-AF65-F5344CB8AC3E}">
        <p14:creationId xmlns:p14="http://schemas.microsoft.com/office/powerpoint/2010/main" val="363882643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13"/>
          <p:cNvSpPr/>
          <p:nvPr/>
        </p:nvSpPr>
        <p:spPr>
          <a:xfrm>
            <a:off x="495300" y="1687347"/>
            <a:ext cx="8153400" cy="4992853"/>
          </a:xfrm>
          <a:prstGeom prst="rect">
            <a:avLst/>
          </a:prstGeom>
          <a:solidFill>
            <a:srgbClr val="FFFBEC"/>
          </a:solidFill>
        </p:spPr>
      </p:sp>
      <p:sp>
        <p:nvSpPr>
          <p:cNvPr id="22" name="Rectangle 21"/>
          <p:cNvSpPr/>
          <p:nvPr/>
        </p:nvSpPr>
        <p:spPr>
          <a:xfrm>
            <a:off x="0" y="1500174"/>
            <a:ext cx="6066063" cy="482593"/>
          </a:xfrm>
          <a:prstGeom prst="rect">
            <a:avLst/>
          </a:prstGeom>
        </p:spPr>
        <p:txBody>
          <a:bodyPr wrap="square" lIns="51206" tIns="25603" rIns="51206" bIns="25603">
            <a:spAutoFit/>
          </a:bodyPr>
          <a:lstStyle/>
          <a:p>
            <a:r>
              <a:rPr lang="vi-VN" sz="2800" b="1" dirty="0" smtClean="0">
                <a:solidFill>
                  <a:srgbClr val="0000FF"/>
                </a:solidFill>
                <a:latin typeface="Times New Roman" pitchFamily="18" charset="0"/>
                <a:cs typeface="Times New Roman" pitchFamily="18" charset="0"/>
              </a:rPr>
              <a:t>* Chơi </a:t>
            </a:r>
            <a:r>
              <a:rPr lang="vi-VN" sz="2800" b="1" dirty="0">
                <a:solidFill>
                  <a:srgbClr val="0000FF"/>
                </a:solidFill>
                <a:latin typeface="Times New Roman" pitchFamily="18" charset="0"/>
                <a:cs typeface="Times New Roman" pitchFamily="18" charset="0"/>
              </a:rPr>
              <a:t>trò chơi “Đó là bộ phận nào?”</a:t>
            </a:r>
            <a:endParaRPr lang="en-US" sz="2800" b="1" dirty="0">
              <a:solidFill>
                <a:srgbClr val="0000FF"/>
              </a:solidFill>
              <a:latin typeface="Times New Roman" pitchFamily="18" charset="0"/>
              <a:cs typeface="Times New Roman" pitchFamily="18" charset="0"/>
            </a:endParaRPr>
          </a:p>
        </p:txBody>
      </p:sp>
      <p:pic>
        <p:nvPicPr>
          <p:cNvPr id="19" name="Picture 18" descr="Graphical user interface&#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0" y="2285993"/>
            <a:ext cx="9144000" cy="4572008"/>
          </a:xfrm>
          <a:prstGeom prst="rect">
            <a:avLst/>
          </a:prstGeom>
        </p:spPr>
      </p:pic>
      <p:sp>
        <p:nvSpPr>
          <p:cNvPr id="12" name="TextBox 11"/>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0" y="857232"/>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18. </a:t>
            </a:r>
            <a:r>
              <a:rPr lang="en-US" sz="2800" b="1" dirty="0" err="1" smtClean="0">
                <a:solidFill>
                  <a:srgbClr val="FF0000"/>
                </a:solidFill>
                <a:latin typeface="Times New Roman" pitchFamily="18" charset="0"/>
                <a:cs typeface="Times New Roman" pitchFamily="18" charset="0"/>
              </a:rPr>
              <a:t>Cơ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quan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tiêu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hóa</a:t>
            </a:r>
            <a:r>
              <a:rPr lang="en-US" sz="2800" b="1" dirty="0" smtClean="0">
                <a:solidFill>
                  <a:srgbClr val="FF0000"/>
                </a:solidFill>
                <a:latin typeface="Times New Roman" pitchFamily="18" charset="0"/>
                <a:cs typeface="Times New Roman" pitchFamily="18" charset="0"/>
              </a:rPr>
              <a:t> ( </a:t>
            </a:r>
            <a:r>
              <a:rPr lang="en-US" sz="2800" b="1" dirty="0" err="1" smtClean="0">
                <a:solidFill>
                  <a:srgbClr val="FF0000"/>
                </a:solidFill>
                <a:latin typeface="Times New Roman" pitchFamily="18" charset="0"/>
                <a:cs typeface="Times New Roman" pitchFamily="18" charset="0"/>
              </a:rPr>
              <a:t>Tiết</a:t>
            </a:r>
            <a:r>
              <a:rPr lang="en-US" sz="2800" b="1" dirty="0" smtClean="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6044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a:extLst>
              <a:ext uri="{FF2B5EF4-FFF2-40B4-BE49-F238E27FC236}">
                <a16:creationId xmlns:a16="http://schemas.microsoft.com/office/drawing/2014/main" id="{8226B488-E459-454E-B5DC-5C0ED3C5BF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830" y="301625"/>
            <a:ext cx="9021170" cy="669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文本框 8197">
            <a:extLst>
              <a:ext uri="{FF2B5EF4-FFF2-40B4-BE49-F238E27FC236}">
                <a16:creationId xmlns:a16="http://schemas.microsoft.com/office/drawing/2014/main" id="{FC275800-242A-4046-BB7D-0FD38E496B15}"/>
              </a:ext>
            </a:extLst>
          </p:cNvPr>
          <p:cNvSpPr txBox="1">
            <a:spLocks noChangeArrowheads="1"/>
          </p:cNvSpPr>
          <p:nvPr/>
        </p:nvSpPr>
        <p:spPr bwMode="auto">
          <a:xfrm>
            <a:off x="4045004" y="2429338"/>
            <a:ext cx="4379077" cy="208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733" tIns="27866" rIns="55733" bIns="27866">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algn="ctr" eaLnBrk="0" fontAlgn="base" hangingPunct="0">
              <a:spcBef>
                <a:spcPct val="50000"/>
              </a:spcBef>
              <a:spcAft>
                <a:spcPct val="0"/>
              </a:spcAft>
              <a:defRPr/>
            </a:pPr>
            <a:r>
              <a:rPr lang="en-US" altLang="zh-CN" sz="6600" b="1" dirty="0">
                <a:solidFill>
                  <a:srgbClr val="00B0F0"/>
                </a:solidFill>
                <a:cs typeface="Times New Roman" panose="02020603050405020304" pitchFamily="18" charset="0"/>
              </a:rPr>
              <a:t>CHÀO </a:t>
            </a:r>
            <a:r>
              <a:rPr lang="en-US" altLang="zh-CN" sz="6600" b="1" dirty="0" smtClean="0">
                <a:solidFill>
                  <a:srgbClr val="00B0F0"/>
                </a:solidFill>
                <a:cs typeface="Times New Roman" panose="02020603050405020304" pitchFamily="18" charset="0"/>
              </a:rPr>
              <a:t>CÁC EM!</a:t>
            </a:r>
            <a:endParaRPr kumimoji="0" lang="zh-CN" altLang="en-US" sz="6600" b="1" i="0" u="none" strike="noStrike" kern="1200" cap="none" spc="0" normalizeH="0" baseline="0" noProof="0" dirty="0">
              <a:ln>
                <a:noFill/>
              </a:ln>
              <a:solidFill>
                <a:srgbClr val="F14124"/>
              </a:solidFill>
              <a:effectLst/>
              <a:uLnTx/>
              <a:uFillTx/>
              <a:cs typeface="Times New Roman" panose="02020603050405020304" pitchFamily="18" charset="0"/>
            </a:endParaRPr>
          </a:p>
        </p:txBody>
      </p:sp>
    </p:spTree>
    <p:extLst>
      <p:ext uri="{BB962C8B-B14F-4D97-AF65-F5344CB8AC3E}">
        <p14:creationId xmlns:p14="http://schemas.microsoft.com/office/powerpoint/2010/main" val="21341141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14"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198">
                                            <p:txEl>
                                              <p:pRg st="0" end="0"/>
                                            </p:txEl>
                                          </p:spTgt>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1"/>
          <p:cNvPicPr>
            <a:picLocks noChangeAspect="1"/>
          </p:cNvPicPr>
          <p:nvPr/>
        </p:nvPicPr>
        <p:blipFill>
          <a:blip r:embed="rId2"/>
          <a:srcRect l="44444"/>
          <a:stretch>
            <a:fillRect/>
          </a:stretch>
        </p:blipFill>
        <p:spPr bwMode="auto">
          <a:xfrm>
            <a:off x="0" y="0"/>
            <a:ext cx="9144000" cy="6858000"/>
          </a:xfrm>
          <a:prstGeom prst="rect">
            <a:avLst/>
          </a:prstGeom>
          <a:noFill/>
          <a:ln w="9525">
            <a:noFill/>
            <a:miter lim="800000"/>
            <a:headEnd/>
            <a:tailEnd/>
          </a:ln>
        </p:spPr>
      </p:pic>
      <p:sp>
        <p:nvSpPr>
          <p:cNvPr id="7" name="TextBox 6"/>
          <p:cNvSpPr txBox="1">
            <a:spLocks noChangeArrowheads="1"/>
          </p:cNvSpPr>
          <p:nvPr/>
        </p:nvSpPr>
        <p:spPr bwMode="auto">
          <a:xfrm>
            <a:off x="1" y="1214422"/>
            <a:ext cx="3871464" cy="877765"/>
          </a:xfrm>
          <a:prstGeom prst="rect">
            <a:avLst/>
          </a:prstGeom>
          <a:noFill/>
          <a:ln w="9525">
            <a:noFill/>
            <a:miter lim="800000"/>
            <a:headEnd/>
            <a:tailEnd/>
          </a:ln>
        </p:spPr>
        <p:txBody>
          <a:bodyPr lIns="76794" tIns="38398" rIns="76794" bIns="38398">
            <a:spAutoFit/>
          </a:bodyPr>
          <a:lstStyle/>
          <a:p>
            <a:pPr algn="ctr" defTabSz="383562">
              <a:lnSpc>
                <a:spcPct val="130000"/>
              </a:lnSpc>
            </a:pPr>
            <a:r>
              <a:rPr lang="en-US" altLang="en-US" sz="4000" b="1" dirty="0">
                <a:solidFill>
                  <a:srgbClr val="1D8387"/>
                </a:solidFill>
                <a:latin typeface="Times New Roman" panose="02020603050405020304" pitchFamily="18" charset="0"/>
                <a:cs typeface="Times New Roman" panose="02020603050405020304" pitchFamily="18" charset="0"/>
              </a:rPr>
              <a:t>KHỞI ĐỘNG</a:t>
            </a:r>
          </a:p>
        </p:txBody>
      </p:sp>
      <p:sp>
        <p:nvSpPr>
          <p:cNvPr id="5" name="TextBox 4"/>
          <p:cNvSpPr txBox="1">
            <a:spLocks noChangeArrowheads="1"/>
          </p:cNvSpPr>
          <p:nvPr/>
        </p:nvSpPr>
        <p:spPr bwMode="auto">
          <a:xfrm>
            <a:off x="0" y="500042"/>
            <a:ext cx="9144000" cy="461665"/>
          </a:xfrm>
          <a:prstGeom prst="rect">
            <a:avLst/>
          </a:prstGeom>
          <a:noFill/>
          <a:ln w="9525">
            <a:noFill/>
            <a:miter lim="800000"/>
            <a:headEnd/>
            <a:tailEnd/>
          </a:ln>
        </p:spPr>
        <p:txBody>
          <a:bodyPr lIns="0" tIns="0" rIns="0" bIns="0">
            <a:spAutoFit/>
          </a:bodyPr>
          <a:lstStyle/>
          <a:p>
            <a:pPr algn="ctr" defTabSz="767125"/>
            <a:r>
              <a:rPr lang="en-US" altLang="en-US" sz="3000" b="1" dirty="0" err="1">
                <a:solidFill>
                  <a:srgbClr val="0000FF"/>
                </a:solidFill>
                <a:latin typeface="Times New Roman" panose="02020603050405020304" pitchFamily="18" charset="0"/>
                <a:cs typeface="Times New Roman" panose="02020603050405020304" pitchFamily="18" charset="0"/>
              </a:rPr>
              <a:t>Tự</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nhiên</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và</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xã</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hội</a:t>
            </a:r>
            <a:endParaRPr lang="en-US" altLang="en-US" sz="3000" b="1" dirty="0">
              <a:solidFill>
                <a:srgbClr val="0000FF"/>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bwMode="auto">
          <a:xfrm rot="199089" flipH="1">
            <a:off x="2102951" y="1996680"/>
            <a:ext cx="4977340" cy="3681413"/>
          </a:xfrm>
          <a:prstGeom prst="rect">
            <a:avLst/>
          </a:prstGeom>
          <a:noFill/>
          <a:ln w="9525">
            <a:noFill/>
            <a:miter lim="800000"/>
            <a:headEnd/>
            <a:tailEnd/>
          </a:ln>
        </p:spPr>
      </p:pic>
      <p:grpSp>
        <p:nvGrpSpPr>
          <p:cNvPr id="2" name="Group 13"/>
          <p:cNvGrpSpPr>
            <a:grpSpLocks/>
          </p:cNvGrpSpPr>
          <p:nvPr/>
        </p:nvGrpSpPr>
        <p:grpSpPr bwMode="auto">
          <a:xfrm>
            <a:off x="3730553" y="4099648"/>
            <a:ext cx="1299406" cy="1709414"/>
            <a:chOff x="11279221" y="5913230"/>
            <a:chExt cx="2599189" cy="2564873"/>
          </a:xfrm>
        </p:grpSpPr>
        <p:pic>
          <p:nvPicPr>
            <p:cNvPr id="5133" name="Picture 14"/>
            <p:cNvPicPr>
              <a:picLocks noChangeAspect="1"/>
            </p:cNvPicPr>
            <p:nvPr/>
          </p:nvPicPr>
          <p:blipFill>
            <a:blip r:embed="rId4"/>
            <a:srcRect/>
            <a:stretch>
              <a:fillRect/>
            </a:stretch>
          </p:blipFill>
          <p:spPr bwMode="auto">
            <a:xfrm rot="977126">
              <a:off x="11279221" y="6211935"/>
              <a:ext cx="2599189" cy="2266168"/>
            </a:xfrm>
            <a:prstGeom prst="rect">
              <a:avLst/>
            </a:prstGeom>
            <a:noFill/>
            <a:ln w="9525">
              <a:noFill/>
              <a:miter lim="800000"/>
              <a:headEnd/>
              <a:tailEnd/>
            </a:ln>
          </p:spPr>
        </p:pic>
        <p:sp>
          <p:nvSpPr>
            <p:cNvPr id="13" name="TextBox 15"/>
            <p:cNvSpPr txBox="1"/>
            <p:nvPr/>
          </p:nvSpPr>
          <p:spPr>
            <a:xfrm rot="1078377">
              <a:off x="12520837" y="5913230"/>
              <a:ext cx="1175611" cy="1808717"/>
            </a:xfrm>
            <a:prstGeom prst="rect">
              <a:avLst/>
            </a:prstGeom>
          </p:spPr>
          <p:txBody>
            <a:bodyPr lIns="0" tIns="0" rIns="0" bIns="0">
              <a:spAutoFit/>
            </a:bodyPr>
            <a:lstStyle/>
            <a:p>
              <a:pPr algn="ctr" defTabSz="511988">
                <a:lnSpc>
                  <a:spcPts val="9407"/>
                </a:lnSpc>
                <a:defRPr/>
              </a:pPr>
              <a:r>
                <a:rPr lang="en-US" sz="6700" spc="625" dirty="0">
                  <a:solidFill>
                    <a:srgbClr val="403D3C"/>
                  </a:solidFill>
                  <a:latin typeface="Josefin Sans Bold"/>
                  <a:cs typeface="Arial" charset="0"/>
                </a:rPr>
                <a:t>?</a:t>
              </a:r>
            </a:p>
          </p:txBody>
        </p:sp>
      </p:grpSp>
    </p:spTree>
    <p:extLst>
      <p:ext uri="{BB962C8B-B14F-4D97-AF65-F5344CB8AC3E}">
        <p14:creationId xmlns:p14="http://schemas.microsoft.com/office/powerpoint/2010/main" val="13795441"/>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33672"/>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pic>
        <p:nvPicPr>
          <p:cNvPr id="2" name="Đón xuân về (Tập hát theo lời bài hát mẫu SGK Âm Nhạc lớp 3 CTPT 2018 - NXBGD)">
            <a:hlinkClick r:id="" action="ppaction://media"/>
            <a:extLst>
              <a:ext uri="{FF2B5EF4-FFF2-40B4-BE49-F238E27FC236}">
                <a16:creationId xmlns:a16="http://schemas.microsoft.com/office/drawing/2014/main" id="{9B03E067-DCDF-8883-BCB3-A74A0D8081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7956" y="643467"/>
            <a:ext cx="7428089" cy="5571066"/>
          </a:xfrm>
          <a:prstGeom prst="rect">
            <a:avLst/>
          </a:prstGeom>
        </p:spPr>
      </p:pic>
    </p:spTree>
    <p:extLst>
      <p:ext uri="{BB962C8B-B14F-4D97-AF65-F5344CB8AC3E}">
        <p14:creationId xmlns:p14="http://schemas.microsoft.com/office/powerpoint/2010/main" val="402120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363962" y="5321892"/>
            <a:ext cx="330040" cy="440053"/>
          </a:xfrm>
          <a:prstGeom prst="rect">
            <a:avLst/>
          </a:prstGeom>
        </p:spPr>
      </p:pic>
      <p:sp>
        <p:nvSpPr>
          <p:cNvPr id="16" name="TextBox 16"/>
          <p:cNvSpPr txBox="1"/>
          <p:nvPr/>
        </p:nvSpPr>
        <p:spPr>
          <a:xfrm>
            <a:off x="2919388" y="2557669"/>
            <a:ext cx="3305225" cy="397545"/>
          </a:xfrm>
          <a:prstGeom prst="rect">
            <a:avLst/>
          </a:prstGeom>
        </p:spPr>
        <p:txBody>
          <a:bodyPr lIns="0" tIns="0" rIns="0" bIns="0" rtlCol="0" anchor="t">
            <a:spAutoFit/>
          </a:bodyPr>
          <a:lstStyle/>
          <a:p>
            <a:pPr algn="ctr">
              <a:lnSpc>
                <a:spcPts val="3136"/>
              </a:lnSpc>
            </a:pPr>
            <a:r>
              <a:rPr lang="vi-VN" sz="4000" dirty="0">
                <a:solidFill>
                  <a:srgbClr val="FFFBEC"/>
                </a:solidFill>
              </a:rPr>
              <a:t>BÀI 18</a:t>
            </a:r>
            <a:endParaRPr lang="en-US" sz="4000" dirty="0">
              <a:solidFill>
                <a:srgbClr val="FFFBEC"/>
              </a:solidFill>
            </a:endParaRPr>
          </a:p>
        </p:txBody>
      </p:sp>
      <p:sp>
        <p:nvSpPr>
          <p:cNvPr id="19" name="TextBox 18"/>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0" y="857232"/>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18. </a:t>
            </a:r>
            <a:r>
              <a:rPr lang="en-US" sz="2800" b="1" dirty="0" err="1" smtClean="0">
                <a:solidFill>
                  <a:srgbClr val="FF0000"/>
                </a:solidFill>
                <a:latin typeface="Times New Roman" pitchFamily="18" charset="0"/>
                <a:cs typeface="Times New Roman" pitchFamily="18" charset="0"/>
              </a:rPr>
              <a:t>Cơ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quan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tiêu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hóa</a:t>
            </a:r>
            <a:r>
              <a:rPr lang="en-US" sz="2800" b="1" dirty="0" smtClean="0">
                <a:solidFill>
                  <a:srgbClr val="FF0000"/>
                </a:solidFill>
                <a:latin typeface="Times New Roman" pitchFamily="18" charset="0"/>
                <a:cs typeface="Times New Roman" pitchFamily="18" charset="0"/>
              </a:rPr>
              <a:t> ( </a:t>
            </a:r>
            <a:r>
              <a:rPr lang="en-US" sz="2800" b="1" dirty="0" err="1" smtClean="0">
                <a:solidFill>
                  <a:srgbClr val="FF0000"/>
                </a:solidFill>
                <a:latin typeface="Times New Roman" pitchFamily="18" charset="0"/>
                <a:cs typeface="Times New Roman" pitchFamily="18" charset="0"/>
              </a:rPr>
              <a:t>Tiết</a:t>
            </a:r>
            <a:r>
              <a:rPr lang="en-US" sz="2800" b="1" dirty="0" smtClean="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sp>
        <p:nvSpPr>
          <p:cNvPr id="9" name="Rectangle 8"/>
          <p:cNvSpPr/>
          <p:nvPr/>
        </p:nvSpPr>
        <p:spPr>
          <a:xfrm>
            <a:off x="0" y="1428736"/>
            <a:ext cx="9027330" cy="482593"/>
          </a:xfrm>
          <a:prstGeom prst="rect">
            <a:avLst/>
          </a:prstGeom>
        </p:spPr>
        <p:txBody>
          <a:bodyPr wrap="none" lIns="51206" tIns="25603" rIns="51206" bIns="25603">
            <a:spAutoFit/>
          </a:bodyPr>
          <a:lstStyle/>
          <a:p>
            <a:r>
              <a:rPr lang="nl-NL" sz="2800" b="1" dirty="0" smtClean="0">
                <a:solidFill>
                  <a:srgbClr val="0000FF"/>
                </a:solidFill>
                <a:latin typeface="Times New Roman" pitchFamily="18" charset="0"/>
                <a:ea typeface="Calibri" panose="020F0502020204030204" pitchFamily="34" charset="0"/>
                <a:cs typeface="Times New Roman" pitchFamily="18" charset="0"/>
              </a:rPr>
              <a:t>* Điều </a:t>
            </a:r>
            <a:r>
              <a:rPr lang="nl-NL" sz="2800" b="1" dirty="0">
                <a:solidFill>
                  <a:srgbClr val="0000FF"/>
                </a:solidFill>
                <a:latin typeface="Times New Roman" pitchFamily="18" charset="0"/>
                <a:ea typeface="Calibri" panose="020F0502020204030204" pitchFamily="34" charset="0"/>
                <a:cs typeface="Times New Roman" pitchFamily="18" charset="0"/>
              </a:rPr>
              <a:t>gì sẽ xảy ra với thức ăn khi chúng ta ăn vào cơ thể</a:t>
            </a:r>
            <a:r>
              <a:rPr lang="vi-VN" sz="2800" b="1" dirty="0">
                <a:solidFill>
                  <a:srgbClr val="0000FF"/>
                </a:solidFill>
                <a:latin typeface="Times New Roman" pitchFamily="18" charset="0"/>
                <a:ea typeface="Calibri" panose="020F0502020204030204" pitchFamily="34"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pic>
        <p:nvPicPr>
          <p:cNvPr id="11" name="Picture 10"/>
          <p:cNvPicPr/>
          <p:nvPr/>
        </p:nvPicPr>
        <p:blipFill>
          <a:blip r:embed="rId10" cstate="print">
            <a:extLst>
              <a:ext uri="{28A0092B-C50C-407E-A947-70E740481C1C}">
                <a14:useLocalDpi xmlns:a14="http://schemas.microsoft.com/office/drawing/2010/main" val="0"/>
              </a:ext>
            </a:extLst>
          </a:blip>
          <a:stretch>
            <a:fillRect/>
          </a:stretch>
        </p:blipFill>
        <p:spPr>
          <a:xfrm>
            <a:off x="5643570" y="2000240"/>
            <a:ext cx="3500430" cy="4857760"/>
          </a:xfrm>
          <a:prstGeom prst="rect">
            <a:avLst/>
          </a:prstGeom>
        </p:spPr>
      </p:pic>
      <p:sp>
        <p:nvSpPr>
          <p:cNvPr id="13" name="TextBox 12"/>
          <p:cNvSpPr txBox="1"/>
          <p:nvPr/>
        </p:nvSpPr>
        <p:spPr>
          <a:xfrm>
            <a:off x="0" y="2143116"/>
            <a:ext cx="5715008" cy="523220"/>
          </a:xfrm>
          <a:prstGeom prst="rect">
            <a:avLst/>
          </a:prstGeom>
          <a:noFill/>
        </p:spPr>
        <p:txBody>
          <a:bodyPr wrap="square" rtlCol="0">
            <a:spAutoFit/>
          </a:bodyPr>
          <a:lstStyle/>
          <a:p>
            <a:r>
              <a:rPr lang="en-US" sz="2800" b="1" dirty="0" smtClean="0">
                <a:solidFill>
                  <a:srgbClr val="008000"/>
                </a:solidFill>
                <a:latin typeface="Times New Roman" pitchFamily="18" charset="0"/>
                <a:cs typeface="Times New Roman" pitchFamily="18" charset="0"/>
              </a:rPr>
              <a:t>1.Các </a:t>
            </a:r>
            <a:r>
              <a:rPr lang="en-US" sz="2800" b="1" dirty="0" err="1" smtClean="0">
                <a:solidFill>
                  <a:srgbClr val="008000"/>
                </a:solidFill>
                <a:latin typeface="Times New Roman" pitchFamily="18" charset="0"/>
                <a:cs typeface="Times New Roman" pitchFamily="18" charset="0"/>
              </a:rPr>
              <a:t>bộ</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phận</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của</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cơ</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quan</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tiêu</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hóa</a:t>
            </a:r>
            <a:r>
              <a:rPr lang="en-US" sz="2800" b="1" dirty="0" smtClean="0">
                <a:solidFill>
                  <a:srgbClr val="008000"/>
                </a:solidFill>
                <a:latin typeface="Times New Roman" pitchFamily="18" charset="0"/>
                <a:cs typeface="Times New Roman" pitchFamily="18" charset="0"/>
              </a:rPr>
              <a:t>.</a:t>
            </a:r>
            <a:endParaRPr lang="vi-VN" sz="2800" b="1" dirty="0">
              <a:solidFill>
                <a:srgbClr val="008000"/>
              </a:solidFill>
              <a:latin typeface="Times New Roman" pitchFamily="18" charset="0"/>
              <a:cs typeface="Times New Roman" pitchFamily="18" charset="0"/>
            </a:endParaRPr>
          </a:p>
        </p:txBody>
      </p:sp>
      <p:sp>
        <p:nvSpPr>
          <p:cNvPr id="14" name="TextBox 13"/>
          <p:cNvSpPr txBox="1"/>
          <p:nvPr/>
        </p:nvSpPr>
        <p:spPr>
          <a:xfrm>
            <a:off x="0" y="2857496"/>
            <a:ext cx="5357818" cy="954107"/>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 </a:t>
            </a:r>
            <a:r>
              <a:rPr lang="nl-NL" sz="2800" b="1" dirty="0" smtClean="0">
                <a:solidFill>
                  <a:srgbClr val="0000FF"/>
                </a:solidFill>
                <a:latin typeface="Times New Roman" pitchFamily="18" charset="0"/>
                <a:ea typeface="Calibri" panose="020F0502020204030204" pitchFamily="34" charset="0"/>
                <a:cs typeface="Times New Roman" pitchFamily="18" charset="0"/>
              </a:rPr>
              <a:t>Hãy chỉ và nói tên các bộ phận của cơ quan tiêu hóa.</a:t>
            </a:r>
            <a:endParaRPr lang="en-US" sz="2800" b="1" dirty="0" smtClean="0">
              <a:solidFill>
                <a:srgbClr val="0000FF"/>
              </a:solidFill>
              <a:latin typeface="Times New Roman" pitchFamily="18" charset="0"/>
              <a:ea typeface="Calibri" panose="020F0502020204030204" pitchFamily="34" charset="0"/>
              <a:cs typeface="Times New Roman" pitchFamily="18" charset="0"/>
            </a:endParaRPr>
          </a:p>
        </p:txBody>
      </p:sp>
      <p:sp>
        <p:nvSpPr>
          <p:cNvPr id="17" name="TextBox 16"/>
          <p:cNvSpPr txBox="1"/>
          <p:nvPr/>
        </p:nvSpPr>
        <p:spPr>
          <a:xfrm>
            <a:off x="0" y="3929066"/>
            <a:ext cx="5286380" cy="954107"/>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 </a:t>
            </a:r>
            <a:r>
              <a:rPr lang="nl-NL" sz="2800" b="1" dirty="0" smtClean="0">
                <a:solidFill>
                  <a:srgbClr val="0000FF"/>
                </a:solidFill>
                <a:latin typeface="Times New Roman" pitchFamily="18" charset="0"/>
                <a:ea typeface="Calibri" panose="020F0502020204030204" pitchFamily="34" charset="0"/>
                <a:cs typeface="Times New Roman" pitchFamily="18" charset="0"/>
              </a:rPr>
              <a:t>Cơ quan tiêu hóa gồm những bộ phận nào?</a:t>
            </a:r>
            <a:endParaRPr lang="en-US" sz="2800" b="1" dirty="0" smtClean="0">
              <a:solidFill>
                <a:srgbClr val="0000FF"/>
              </a:solidFill>
              <a:latin typeface="Times New Roman" pitchFamily="18" charset="0"/>
              <a:ea typeface="Calibri" panose="020F0502020204030204" pitchFamily="34" charset="0"/>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anim calcmode="discrete" valueType="clr">
                                      <p:cBhvr override="childStyle">
                                        <p:cTn id="1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gtEl>
                                        <p:attrNameLst>
                                          <p:attrName>fillcolor</p:attrName>
                                        </p:attrNameLst>
                                      </p:cBhvr>
                                      <p:tavLst>
                                        <p:tav tm="0">
                                          <p:val>
                                            <p:clrVal>
                                              <a:schemeClr val="accent2"/>
                                            </p:clrVal>
                                          </p:val>
                                        </p:tav>
                                        <p:tav tm="50000">
                                          <p:val>
                                            <p:clrVal>
                                              <a:schemeClr val="hlink"/>
                                            </p:clrVal>
                                          </p:val>
                                        </p:tav>
                                      </p:tavLst>
                                    </p:anim>
                                    <p:set>
                                      <p:cBhvr>
                                        <p:cTn id="16" dur="80"/>
                                        <p:tgtEl>
                                          <p:spTgt spid="8"/>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3"/>
                                        </p:tgtEl>
                                        <p:attrNameLst>
                                          <p:attrName>style.visibility</p:attrName>
                                        </p:attrNameLst>
                                      </p:cBhvr>
                                      <p:to>
                                        <p:strVal val="visible"/>
                                      </p:to>
                                    </p:set>
                                    <p:anim calcmode="discrete" valueType="clr">
                                      <p:cBhvr override="childStyle">
                                        <p:cTn id="21"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3"/>
                                        </p:tgtEl>
                                        <p:attrNameLst>
                                          <p:attrName>fillcolor</p:attrName>
                                        </p:attrNameLst>
                                      </p:cBhvr>
                                      <p:tavLst>
                                        <p:tav tm="0">
                                          <p:val>
                                            <p:clrVal>
                                              <a:schemeClr val="accent2"/>
                                            </p:clrVal>
                                          </p:val>
                                        </p:tav>
                                        <p:tav tm="50000">
                                          <p:val>
                                            <p:clrVal>
                                              <a:schemeClr val="hlink"/>
                                            </p:clrVal>
                                          </p:val>
                                        </p:tav>
                                      </p:tavLst>
                                    </p:anim>
                                    <p:set>
                                      <p:cBhvr>
                                        <p:cTn id="23" dur="80"/>
                                        <p:tgtEl>
                                          <p:spTgt spid="13"/>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14"/>
                                        </p:tgtEl>
                                        <p:attrNameLst>
                                          <p:attrName>style.visibility</p:attrName>
                                        </p:attrNameLst>
                                      </p:cBhvr>
                                      <p:to>
                                        <p:strVal val="visible"/>
                                      </p:to>
                                    </p:set>
                                    <p:anim calcmode="discrete" valueType="clr">
                                      <p:cBhvr override="childStyle">
                                        <p:cTn id="34"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4"/>
                                        </p:tgtEl>
                                        <p:attrNameLst>
                                          <p:attrName>fillcolor</p:attrName>
                                        </p:attrNameLst>
                                      </p:cBhvr>
                                      <p:tavLst>
                                        <p:tav tm="0">
                                          <p:val>
                                            <p:clrVal>
                                              <a:schemeClr val="accent2"/>
                                            </p:clrVal>
                                          </p:val>
                                        </p:tav>
                                        <p:tav tm="50000">
                                          <p:val>
                                            <p:clrVal>
                                              <a:schemeClr val="hlink"/>
                                            </p:clrVal>
                                          </p:val>
                                        </p:tav>
                                      </p:tavLst>
                                    </p:anim>
                                    <p:set>
                                      <p:cBhvr>
                                        <p:cTn id="36" dur="80"/>
                                        <p:tgtEl>
                                          <p:spTgt spid="14"/>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17"/>
                                        </p:tgtEl>
                                        <p:attrNameLst>
                                          <p:attrName>style.visibility</p:attrName>
                                        </p:attrNameLst>
                                      </p:cBhvr>
                                      <p:to>
                                        <p:strVal val="visible"/>
                                      </p:to>
                                    </p:set>
                                    <p:anim calcmode="discrete" valueType="clr">
                                      <p:cBhvr override="childStyle">
                                        <p:cTn id="41"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7"/>
                                        </p:tgtEl>
                                        <p:attrNameLst>
                                          <p:attrName>fillcolor</p:attrName>
                                        </p:attrNameLst>
                                      </p:cBhvr>
                                      <p:tavLst>
                                        <p:tav tm="0">
                                          <p:val>
                                            <p:clrVal>
                                              <a:schemeClr val="accent2"/>
                                            </p:clrVal>
                                          </p:val>
                                        </p:tav>
                                        <p:tav tm="50000">
                                          <p:val>
                                            <p:clrVal>
                                              <a:schemeClr val="hlink"/>
                                            </p:clrVal>
                                          </p:val>
                                        </p:tav>
                                      </p:tavLst>
                                    </p:anim>
                                    <p:set>
                                      <p:cBhvr>
                                        <p:cTn id="43"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4"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0" y="857232"/>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18. </a:t>
            </a:r>
            <a:r>
              <a:rPr lang="en-US" sz="2800" b="1" dirty="0" err="1" smtClean="0">
                <a:solidFill>
                  <a:srgbClr val="FF0000"/>
                </a:solidFill>
                <a:latin typeface="Times New Roman" pitchFamily="18" charset="0"/>
                <a:cs typeface="Times New Roman" pitchFamily="18" charset="0"/>
              </a:rPr>
              <a:t>Cơ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quan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tiêu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hóa</a:t>
            </a:r>
            <a:r>
              <a:rPr lang="en-US" sz="2800" b="1" dirty="0" smtClean="0">
                <a:solidFill>
                  <a:srgbClr val="FF0000"/>
                </a:solidFill>
                <a:latin typeface="Times New Roman" pitchFamily="18" charset="0"/>
                <a:cs typeface="Times New Roman" pitchFamily="18" charset="0"/>
              </a:rPr>
              <a:t> ( </a:t>
            </a:r>
            <a:r>
              <a:rPr lang="en-US" sz="2800" b="1" dirty="0" err="1" smtClean="0">
                <a:solidFill>
                  <a:srgbClr val="FF0000"/>
                </a:solidFill>
                <a:latin typeface="Times New Roman" pitchFamily="18" charset="0"/>
                <a:cs typeface="Times New Roman" pitchFamily="18" charset="0"/>
              </a:rPr>
              <a:t>Tiết</a:t>
            </a:r>
            <a:r>
              <a:rPr lang="en-US" sz="2800" b="1" dirty="0" smtClean="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5643570" y="2000240"/>
            <a:ext cx="3500430" cy="4857760"/>
          </a:xfrm>
          <a:prstGeom prst="rect">
            <a:avLst/>
          </a:prstGeom>
        </p:spPr>
      </p:pic>
      <p:sp>
        <p:nvSpPr>
          <p:cNvPr id="6" name="TextBox 5"/>
          <p:cNvSpPr txBox="1"/>
          <p:nvPr/>
        </p:nvSpPr>
        <p:spPr>
          <a:xfrm>
            <a:off x="0" y="1357298"/>
            <a:ext cx="5715008"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1.Các </a:t>
            </a:r>
            <a:r>
              <a:rPr lang="en-US" sz="2400" b="1" dirty="0" err="1" smtClean="0">
                <a:solidFill>
                  <a:srgbClr val="0000FF"/>
                </a:solidFill>
                <a:latin typeface="Times New Roman" pitchFamily="18" charset="0"/>
                <a:cs typeface="Times New Roman" pitchFamily="18" charset="0"/>
              </a:rPr>
              <a:t>bộ</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phận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của</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cơ</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quan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tiêu</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hóa</a:t>
            </a:r>
            <a:r>
              <a:rPr lang="en-US" sz="2400" b="1" dirty="0" smtClean="0">
                <a:solidFill>
                  <a:srgbClr val="0000FF"/>
                </a:solidFill>
                <a:latin typeface="Times New Roman" pitchFamily="18" charset="0"/>
                <a:cs typeface="Times New Roman" pitchFamily="18" charset="0"/>
              </a:rPr>
              <a:t>.</a:t>
            </a:r>
            <a:endParaRPr lang="vi-VN" sz="2400" b="1" dirty="0">
              <a:solidFill>
                <a:srgbClr val="0000FF"/>
              </a:solidFill>
              <a:latin typeface="Times New Roman" pitchFamily="18" charset="0"/>
              <a:cs typeface="Times New Roman" pitchFamily="18" charset="0"/>
            </a:endParaRPr>
          </a:p>
        </p:txBody>
      </p:sp>
      <p:sp>
        <p:nvSpPr>
          <p:cNvPr id="7" name="TextBox 6"/>
          <p:cNvSpPr txBox="1"/>
          <p:nvPr/>
        </p:nvSpPr>
        <p:spPr>
          <a:xfrm>
            <a:off x="0" y="1857364"/>
            <a:ext cx="6072198" cy="461665"/>
          </a:xfrm>
          <a:prstGeom prst="rect">
            <a:avLst/>
          </a:prstGeom>
          <a:noFill/>
        </p:spPr>
        <p:txBody>
          <a:bodyPr wrap="square" rtlCol="0">
            <a:spAutoFit/>
          </a:bodyPr>
          <a:lstStyle/>
          <a:p>
            <a:r>
              <a:rPr lang="en-US" sz="2400" b="1" dirty="0" smtClean="0">
                <a:solidFill>
                  <a:srgbClr val="008000"/>
                </a:solidFill>
                <a:latin typeface="Times New Roman" pitchFamily="18" charset="0"/>
                <a:cs typeface="Times New Roman" pitchFamily="18" charset="0"/>
              </a:rPr>
              <a:t>* </a:t>
            </a:r>
            <a:r>
              <a:rPr lang="nl-NL" sz="2400" b="1" dirty="0" smtClean="0">
                <a:solidFill>
                  <a:srgbClr val="008000"/>
                </a:solidFill>
                <a:latin typeface="Times New Roman" pitchFamily="18" charset="0"/>
                <a:ea typeface="Calibri" panose="020F0502020204030204" pitchFamily="34" charset="0"/>
                <a:cs typeface="Times New Roman" pitchFamily="18" charset="0"/>
              </a:rPr>
              <a:t>Cơ quan tiêu hóa gồm những bộ phận:</a:t>
            </a:r>
            <a:endParaRPr lang="en-US" sz="2400" b="1" dirty="0" smtClean="0">
              <a:solidFill>
                <a:srgbClr val="008000"/>
              </a:solidFill>
              <a:latin typeface="Times New Roman" pitchFamily="18" charset="0"/>
              <a:ea typeface="Calibri" panose="020F0502020204030204" pitchFamily="34" charset="0"/>
              <a:cs typeface="Times New Roman" pitchFamily="18" charset="0"/>
            </a:endParaRPr>
          </a:p>
        </p:txBody>
      </p:sp>
      <p:sp>
        <p:nvSpPr>
          <p:cNvPr id="8" name="Rounded Rectangle 7"/>
          <p:cNvSpPr/>
          <p:nvPr/>
        </p:nvSpPr>
        <p:spPr>
          <a:xfrm>
            <a:off x="1571604" y="2500306"/>
            <a:ext cx="2705100" cy="557210"/>
          </a:xfrm>
          <a:prstGeom prst="roundRect">
            <a:avLst/>
          </a:prstGeom>
          <a:solidFill>
            <a:schemeClr val="accent3">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2000" b="1" dirty="0">
                <a:solidFill>
                  <a:srgbClr val="FF0000"/>
                </a:solidFill>
              </a:rPr>
              <a:t>CƠ QUAN TIÊU HÓA</a:t>
            </a:r>
            <a:endParaRPr lang="en-US" sz="2000" b="1" dirty="0">
              <a:solidFill>
                <a:srgbClr val="FF0000"/>
              </a:solidFill>
            </a:endParaRPr>
          </a:p>
        </p:txBody>
      </p:sp>
      <p:sp>
        <p:nvSpPr>
          <p:cNvPr id="9" name="Rounded Rectangle 8"/>
          <p:cNvSpPr/>
          <p:nvPr/>
        </p:nvSpPr>
        <p:spPr>
          <a:xfrm>
            <a:off x="357158" y="3571876"/>
            <a:ext cx="2438400" cy="511188"/>
          </a:xfrm>
          <a:prstGeom prst="roundRect">
            <a:avLst/>
          </a:prstGeom>
          <a:solidFill>
            <a:schemeClr val="accent6">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2000" b="1" dirty="0">
                <a:solidFill>
                  <a:schemeClr val="tx1"/>
                </a:solidFill>
              </a:rPr>
              <a:t>Ống tiêu hóa</a:t>
            </a:r>
            <a:endParaRPr lang="en-US" sz="2000" b="1" dirty="0">
              <a:solidFill>
                <a:schemeClr val="tx1"/>
              </a:solidFill>
            </a:endParaRPr>
          </a:p>
        </p:txBody>
      </p:sp>
      <p:sp>
        <p:nvSpPr>
          <p:cNvPr id="10" name="Rounded Rectangle 9"/>
          <p:cNvSpPr/>
          <p:nvPr/>
        </p:nvSpPr>
        <p:spPr>
          <a:xfrm>
            <a:off x="2928926" y="3571876"/>
            <a:ext cx="2438400" cy="511188"/>
          </a:xfrm>
          <a:prstGeom prst="roundRect">
            <a:avLst/>
          </a:prstGeom>
          <a:solidFill>
            <a:schemeClr val="accent6">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2000" b="1" dirty="0">
                <a:solidFill>
                  <a:schemeClr val="tx1"/>
                </a:solidFill>
              </a:rPr>
              <a:t>Tuyến tiêu hóa</a:t>
            </a:r>
            <a:endParaRPr lang="en-US" sz="2000" b="1" dirty="0">
              <a:solidFill>
                <a:schemeClr val="tx1"/>
              </a:solidFill>
            </a:endParaRPr>
          </a:p>
        </p:txBody>
      </p:sp>
      <p:cxnSp>
        <p:nvCxnSpPr>
          <p:cNvPr id="11" name="Straight Arrow Connector 10"/>
          <p:cNvCxnSpPr>
            <a:stCxn id="8" idx="2"/>
            <a:endCxn id="9" idx="0"/>
          </p:cNvCxnSpPr>
          <p:nvPr/>
        </p:nvCxnSpPr>
        <p:spPr>
          <a:xfrm rot="5400000">
            <a:off x="1993076" y="2640798"/>
            <a:ext cx="514360" cy="134779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a:stCxn id="8" idx="2"/>
            <a:endCxn id="10" idx="0"/>
          </p:cNvCxnSpPr>
          <p:nvPr/>
        </p:nvCxnSpPr>
        <p:spPr>
          <a:xfrm rot="16200000" flipH="1">
            <a:off x="3278960" y="2702710"/>
            <a:ext cx="514360" cy="12239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0" y="4214029"/>
            <a:ext cx="1858389" cy="2267697"/>
          </a:xfrm>
          <a:prstGeom prst="rect">
            <a:avLst/>
          </a:prstGeom>
          <a:noFill/>
        </p:spPr>
        <p:txBody>
          <a:bodyPr wrap="square" lIns="51206" tIns="25603" rIns="51206" bIns="25603" rtlCol="0">
            <a:spAutoFit/>
          </a:bodyPr>
          <a:lstStyle/>
          <a:p>
            <a:pPr marL="256032" indent="-256032">
              <a:buFont typeface="Wingdings" panose="05000000000000000000" pitchFamily="2" charset="2"/>
              <a:buChar char="§"/>
            </a:pPr>
            <a:r>
              <a:rPr lang="vi-VN" sz="2400" b="1" dirty="0">
                <a:latin typeface="Times New Roman" pitchFamily="18" charset="0"/>
                <a:cs typeface="Times New Roman" pitchFamily="18" charset="0"/>
              </a:rPr>
              <a:t>Miệng</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Thực quản</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Dạ dày</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Ruột non</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Ruột già</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Hậu môn</a:t>
            </a:r>
            <a:endParaRPr lang="en-US" sz="2400" b="1" dirty="0">
              <a:latin typeface="Times New Roman" pitchFamily="18" charset="0"/>
              <a:cs typeface="Times New Roman" pitchFamily="18" charset="0"/>
            </a:endParaRPr>
          </a:p>
        </p:txBody>
      </p:sp>
      <p:sp>
        <p:nvSpPr>
          <p:cNvPr id="14" name="TextBox 13"/>
          <p:cNvSpPr txBox="1"/>
          <p:nvPr/>
        </p:nvSpPr>
        <p:spPr>
          <a:xfrm>
            <a:off x="3643306" y="4429132"/>
            <a:ext cx="2415840" cy="1529034"/>
          </a:xfrm>
          <a:prstGeom prst="rect">
            <a:avLst/>
          </a:prstGeom>
          <a:noFill/>
        </p:spPr>
        <p:txBody>
          <a:bodyPr wrap="none" lIns="51206" tIns="25603" rIns="51206" bIns="25603" rtlCol="0">
            <a:spAutoFit/>
          </a:bodyPr>
          <a:lstStyle/>
          <a:p>
            <a:pPr marL="256032" indent="-256032">
              <a:buFont typeface="Wingdings" panose="05000000000000000000" pitchFamily="2" charset="2"/>
              <a:buChar char="§"/>
            </a:pPr>
            <a:r>
              <a:rPr lang="vi-VN" sz="2400" b="1" dirty="0">
                <a:latin typeface="Times New Roman" pitchFamily="18" charset="0"/>
                <a:cs typeface="Times New Roman" pitchFamily="18" charset="0"/>
              </a:rPr>
              <a:t>Tuyến nước bọt</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Gan</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Túi mật</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Tụy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0" y="857232"/>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18. </a:t>
            </a:r>
            <a:r>
              <a:rPr lang="en-US" sz="2800" b="1" dirty="0" err="1" smtClean="0">
                <a:solidFill>
                  <a:srgbClr val="FF0000"/>
                </a:solidFill>
                <a:latin typeface="Times New Roman" pitchFamily="18" charset="0"/>
                <a:cs typeface="Times New Roman" pitchFamily="18" charset="0"/>
              </a:rPr>
              <a:t>Cơ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quan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tiêu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hóa</a:t>
            </a:r>
            <a:r>
              <a:rPr lang="en-US" sz="2800" b="1" dirty="0" smtClean="0">
                <a:solidFill>
                  <a:srgbClr val="FF0000"/>
                </a:solidFill>
                <a:latin typeface="Times New Roman" pitchFamily="18" charset="0"/>
                <a:cs typeface="Times New Roman" pitchFamily="18" charset="0"/>
              </a:rPr>
              <a:t> ( </a:t>
            </a:r>
            <a:r>
              <a:rPr lang="en-US" sz="2800" b="1" dirty="0" err="1" smtClean="0">
                <a:solidFill>
                  <a:srgbClr val="FF0000"/>
                </a:solidFill>
                <a:latin typeface="Times New Roman" pitchFamily="18" charset="0"/>
                <a:cs typeface="Times New Roman" pitchFamily="18" charset="0"/>
              </a:rPr>
              <a:t>Tiết</a:t>
            </a:r>
            <a:r>
              <a:rPr lang="en-US" sz="2800" b="1" dirty="0" smtClean="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sp>
        <p:nvSpPr>
          <p:cNvPr id="17" name="TextBox 16"/>
          <p:cNvSpPr txBox="1"/>
          <p:nvPr/>
        </p:nvSpPr>
        <p:spPr>
          <a:xfrm>
            <a:off x="0" y="1357298"/>
            <a:ext cx="5715008"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1.Các </a:t>
            </a:r>
            <a:r>
              <a:rPr lang="en-US" sz="2400" b="1" dirty="0" err="1" smtClean="0">
                <a:solidFill>
                  <a:srgbClr val="0000FF"/>
                </a:solidFill>
                <a:latin typeface="Times New Roman" pitchFamily="18" charset="0"/>
                <a:cs typeface="Times New Roman" pitchFamily="18" charset="0"/>
              </a:rPr>
              <a:t>bộ</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phận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của</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cơ</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quan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tiêu</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hóa</a:t>
            </a:r>
            <a:r>
              <a:rPr lang="en-US" sz="2400" b="1" dirty="0" smtClean="0">
                <a:solidFill>
                  <a:srgbClr val="0000FF"/>
                </a:solidFill>
                <a:latin typeface="Times New Roman" pitchFamily="18" charset="0"/>
                <a:cs typeface="Times New Roman" pitchFamily="18" charset="0"/>
              </a:rPr>
              <a:t>.</a:t>
            </a:r>
            <a:endParaRPr lang="vi-VN" sz="2400" b="1" dirty="0">
              <a:solidFill>
                <a:srgbClr val="0000FF"/>
              </a:solidFill>
              <a:latin typeface="Times New Roman" pitchFamily="18" charset="0"/>
              <a:cs typeface="Times New Roman" pitchFamily="18" charset="0"/>
            </a:endParaRPr>
          </a:p>
        </p:txBody>
      </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l="20856" r="20856"/>
          <a:stretch/>
        </p:blipFill>
        <p:spPr>
          <a:xfrm>
            <a:off x="0" y="1503841"/>
            <a:ext cx="2500297" cy="5354159"/>
          </a:xfrm>
          <a:prstGeom prst="rect">
            <a:avLst/>
          </a:prstGeom>
        </p:spPr>
      </p:pic>
      <p:sp>
        <p:nvSpPr>
          <p:cNvPr id="24" name="Rectangle 23"/>
          <p:cNvSpPr/>
          <p:nvPr/>
        </p:nvSpPr>
        <p:spPr>
          <a:xfrm>
            <a:off x="3055440" y="1893759"/>
            <a:ext cx="6088560" cy="1159702"/>
          </a:xfrm>
          <a:prstGeom prst="rect">
            <a:avLst/>
          </a:prstGeom>
          <a:solidFill>
            <a:schemeClr val="accent3">
              <a:lumMod val="40000"/>
              <a:lumOff val="60000"/>
            </a:schemeClr>
          </a:solidFill>
        </p:spPr>
        <p:txBody>
          <a:bodyPr wrap="square" lIns="51206" tIns="25603" rIns="51206" bIns="25603">
            <a:spAutoFit/>
          </a:bodyPr>
          <a:lstStyle/>
          <a:p>
            <a:pPr marL="192024" indent="-192024" algn="just">
              <a:buFont typeface="Wingdings" panose="05000000000000000000" pitchFamily="2" charset="2"/>
              <a:buChar char="§"/>
            </a:pPr>
            <a:r>
              <a:rPr lang="nl-NL" sz="2400" b="1" dirty="0">
                <a:solidFill>
                  <a:srgbClr val="0000FF"/>
                </a:solidFill>
                <a:latin typeface="Times New Roman" pitchFamily="18" charset="0"/>
                <a:ea typeface="Calibri" panose="020F0502020204030204" pitchFamily="34" charset="0"/>
                <a:cs typeface="Times New Roman" pitchFamily="18" charset="0"/>
              </a:rPr>
              <a:t>Ống tiêu hóa bắt đầu từ miệng và kết thúc tại hậu môn, dài đến 7 mét, gấp 4 lần chiều cao của người trưởng thành. </a:t>
            </a:r>
            <a:endParaRPr lang="en-US" sz="2400" b="1" dirty="0">
              <a:solidFill>
                <a:srgbClr val="0000FF"/>
              </a:solidFill>
              <a:latin typeface="Times New Roman" pitchFamily="18" charset="0"/>
              <a:cs typeface="Times New Roman" pitchFamily="18" charset="0"/>
            </a:endParaRPr>
          </a:p>
        </p:txBody>
      </p:sp>
      <p:sp>
        <p:nvSpPr>
          <p:cNvPr id="26" name="Rectangle 25"/>
          <p:cNvSpPr/>
          <p:nvPr/>
        </p:nvSpPr>
        <p:spPr>
          <a:xfrm>
            <a:off x="3000364" y="3286124"/>
            <a:ext cx="5929354" cy="790370"/>
          </a:xfrm>
          <a:prstGeom prst="rect">
            <a:avLst/>
          </a:prstGeom>
          <a:solidFill>
            <a:schemeClr val="accent3">
              <a:lumMod val="40000"/>
              <a:lumOff val="60000"/>
            </a:schemeClr>
          </a:solidFill>
        </p:spPr>
        <p:txBody>
          <a:bodyPr wrap="square" lIns="51206" tIns="25603" rIns="51206" bIns="25603">
            <a:spAutoFit/>
          </a:bodyPr>
          <a:lstStyle/>
          <a:p>
            <a:pPr marL="192024" indent="-192024" algn="just">
              <a:buFont typeface="Wingdings" panose="05000000000000000000" pitchFamily="2" charset="2"/>
              <a:buChar char="§"/>
            </a:pPr>
            <a:r>
              <a:rPr lang="nl-NL" sz="2400" b="1" dirty="0">
                <a:solidFill>
                  <a:srgbClr val="008000"/>
                </a:solidFill>
                <a:latin typeface="Times New Roman" pitchFamily="18" charset="0"/>
                <a:ea typeface="Calibri" panose="020F0502020204030204" pitchFamily="34" charset="0"/>
                <a:cs typeface="Times New Roman" pitchFamily="18" charset="0"/>
              </a:rPr>
              <a:t>Thực quản là một ống dài khoảng 25 xen-ti-mét. </a:t>
            </a:r>
            <a:endParaRPr lang="en-US" sz="2400" b="1" dirty="0">
              <a:solidFill>
                <a:srgbClr val="008000"/>
              </a:solidFill>
              <a:latin typeface="Times New Roman" pitchFamily="18" charset="0"/>
              <a:cs typeface="Times New Roman" pitchFamily="18" charset="0"/>
            </a:endParaRPr>
          </a:p>
        </p:txBody>
      </p:sp>
      <p:sp>
        <p:nvSpPr>
          <p:cNvPr id="29" name="Rectangle 28"/>
          <p:cNvSpPr/>
          <p:nvPr/>
        </p:nvSpPr>
        <p:spPr>
          <a:xfrm>
            <a:off x="2928927" y="4206113"/>
            <a:ext cx="6215074" cy="1159702"/>
          </a:xfrm>
          <a:prstGeom prst="rect">
            <a:avLst/>
          </a:prstGeom>
          <a:solidFill>
            <a:schemeClr val="accent3">
              <a:lumMod val="40000"/>
              <a:lumOff val="60000"/>
            </a:schemeClr>
          </a:solidFill>
        </p:spPr>
        <p:txBody>
          <a:bodyPr wrap="square" lIns="51206" tIns="25603" rIns="51206" bIns="25603">
            <a:spAutoFit/>
          </a:bodyPr>
          <a:lstStyle/>
          <a:p>
            <a:pPr marL="192024" indent="-192024" algn="just">
              <a:buFont typeface="Wingdings" panose="05000000000000000000" pitchFamily="2" charset="2"/>
              <a:buChar char="§"/>
            </a:pPr>
            <a:r>
              <a:rPr lang="nl-NL" sz="2400" b="1" dirty="0">
                <a:solidFill>
                  <a:srgbClr val="0000FF"/>
                </a:solidFill>
                <a:latin typeface="Times New Roman" pitchFamily="18" charset="0"/>
                <a:ea typeface="Calibri" panose="020F0502020204030204" pitchFamily="34" charset="0"/>
                <a:cs typeface="Times New Roman" pitchFamily="18" charset="0"/>
              </a:rPr>
              <a:t>Dạ dày là thành phần phình to nhất của ống tiêu hóa, làm thành cái túi có thể tích khoảng 1200 xen-ti-mét khối. </a:t>
            </a:r>
            <a:endParaRPr lang="en-US" sz="2400" b="1" dirty="0">
              <a:solidFill>
                <a:srgbClr val="0000FF"/>
              </a:solidFill>
              <a:latin typeface="Times New Roman" pitchFamily="18" charset="0"/>
              <a:cs typeface="Times New Roman" pitchFamily="18" charset="0"/>
            </a:endParaRPr>
          </a:p>
        </p:txBody>
      </p:sp>
      <p:sp>
        <p:nvSpPr>
          <p:cNvPr id="30" name="Rectangle 29"/>
          <p:cNvSpPr/>
          <p:nvPr/>
        </p:nvSpPr>
        <p:spPr>
          <a:xfrm>
            <a:off x="2786050" y="5421299"/>
            <a:ext cx="6357951" cy="1159702"/>
          </a:xfrm>
          <a:prstGeom prst="rect">
            <a:avLst/>
          </a:prstGeom>
          <a:solidFill>
            <a:schemeClr val="accent3">
              <a:lumMod val="40000"/>
              <a:lumOff val="60000"/>
            </a:schemeClr>
          </a:solidFill>
        </p:spPr>
        <p:txBody>
          <a:bodyPr wrap="square" lIns="51206" tIns="25603" rIns="51206" bIns="25603">
            <a:spAutoFit/>
          </a:bodyPr>
          <a:lstStyle/>
          <a:p>
            <a:pPr marL="192024" indent="-192024" algn="just">
              <a:buFont typeface="Wingdings" panose="05000000000000000000" pitchFamily="2" charset="2"/>
              <a:buChar char="§"/>
            </a:pPr>
            <a:r>
              <a:rPr lang="vi-VN" sz="2400" b="1" dirty="0">
                <a:solidFill>
                  <a:srgbClr val="008000"/>
                </a:solidFill>
                <a:latin typeface="Times New Roman" pitchFamily="18" charset="0"/>
                <a:ea typeface="Calibri" panose="020F0502020204030204" pitchFamily="34" charset="0"/>
                <a:cs typeface="Times New Roman" pitchFamily="18" charset="0"/>
              </a:rPr>
              <a:t>Ruột non là phần dài nhất của ống tiêu hóa, dài từ 4 đến 6 mét ở người trưởng thành. Ruột già dài khoảng 1-1,5 mét. </a:t>
            </a:r>
            <a:endParaRPr lang="en-US" sz="2400" b="1" dirty="0">
              <a:solidFill>
                <a:srgbClr val="008000"/>
              </a:solidFill>
              <a:latin typeface="Times New Roman" pitchFamily="18" charset="0"/>
              <a:cs typeface="Times New Roman" pitchFamily="18" charset="0"/>
            </a:endParaRPr>
          </a:p>
        </p:txBody>
      </p:sp>
      <p:cxnSp>
        <p:nvCxnSpPr>
          <p:cNvPr id="31" name="Straight Arrow Connector 30"/>
          <p:cNvCxnSpPr/>
          <p:nvPr/>
        </p:nvCxnSpPr>
        <p:spPr>
          <a:xfrm rot="10800000">
            <a:off x="1285852" y="3129449"/>
            <a:ext cx="1742550" cy="3787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rot="10800000">
            <a:off x="1666851" y="4653446"/>
            <a:ext cx="1205646" cy="2710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rot="10800000">
            <a:off x="1438251" y="5740861"/>
            <a:ext cx="1365710" cy="6135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ppt_x"/>
                                          </p:val>
                                        </p:tav>
                                        <p:tav tm="100000">
                                          <p:val>
                                            <p:strVal val="#ppt_x"/>
                                          </p:val>
                                        </p:tav>
                                      </p:tavLst>
                                    </p:anim>
                                    <p:anim calcmode="lin" valueType="num">
                                      <p:cBhvr additive="base">
                                        <p:cTn id="19" dur="500" fill="hold"/>
                                        <p:tgtEl>
                                          <p:spTgt spid="3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ppt_x"/>
                                          </p:val>
                                        </p:tav>
                                        <p:tav tm="100000">
                                          <p:val>
                                            <p:strVal val="#ppt_x"/>
                                          </p:val>
                                        </p:tav>
                                      </p:tavLst>
                                    </p:anim>
                                    <p:anim calcmode="lin" valueType="num">
                                      <p:cBhvr additive="base">
                                        <p:cTn id="29" dur="500" fill="hold"/>
                                        <p:tgtEl>
                                          <p:spTgt spid="3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ppt_x"/>
                                          </p:val>
                                        </p:tav>
                                        <p:tav tm="100000">
                                          <p:val>
                                            <p:strVal val="#ppt_x"/>
                                          </p:val>
                                        </p:tav>
                                      </p:tavLst>
                                    </p:anim>
                                    <p:anim calcmode="lin" valueType="num">
                                      <p:cBhvr additive="base">
                                        <p:cTn id="4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13"/>
          <p:cNvSpPr/>
          <p:nvPr/>
        </p:nvSpPr>
        <p:spPr>
          <a:xfrm>
            <a:off x="495300" y="1687347"/>
            <a:ext cx="8153400" cy="4992853"/>
          </a:xfrm>
          <a:prstGeom prst="rect">
            <a:avLst/>
          </a:prstGeom>
          <a:solidFill>
            <a:srgbClr val="FFFBEC"/>
          </a:solidFill>
        </p:spPr>
      </p:sp>
      <p:sp>
        <p:nvSpPr>
          <p:cNvPr id="22" name="Rectangle 21"/>
          <p:cNvSpPr/>
          <p:nvPr/>
        </p:nvSpPr>
        <p:spPr>
          <a:xfrm>
            <a:off x="0" y="1928802"/>
            <a:ext cx="8839778" cy="482593"/>
          </a:xfrm>
          <a:prstGeom prst="rect">
            <a:avLst/>
          </a:prstGeom>
        </p:spPr>
        <p:txBody>
          <a:bodyPr wrap="none" lIns="51206" tIns="25603" rIns="51206" bIns="25603">
            <a:spAutoFit/>
          </a:bodyPr>
          <a:lstStyle/>
          <a:p>
            <a:r>
              <a:rPr lang="vi-VN" sz="2800" b="1" dirty="0" smtClean="0">
                <a:solidFill>
                  <a:srgbClr val="008000"/>
                </a:solidFill>
                <a:latin typeface="Times New Roman" pitchFamily="18" charset="0"/>
                <a:ea typeface="Calibri" panose="020F0502020204030204" pitchFamily="34" charset="0"/>
                <a:cs typeface="Times New Roman" pitchFamily="18" charset="0"/>
              </a:rPr>
              <a:t>* </a:t>
            </a:r>
            <a:r>
              <a:rPr lang="nl-NL" sz="2800" b="1" dirty="0" smtClean="0">
                <a:solidFill>
                  <a:srgbClr val="008000"/>
                </a:solidFill>
                <a:latin typeface="Times New Roman" pitchFamily="18" charset="0"/>
                <a:ea typeface="Calibri" panose="020F0502020204030204" pitchFamily="34" charset="0"/>
                <a:cs typeface="Times New Roman" pitchFamily="18" charset="0"/>
              </a:rPr>
              <a:t>Ghép </a:t>
            </a:r>
            <a:r>
              <a:rPr lang="nl-NL" sz="2800" b="1" dirty="0">
                <a:solidFill>
                  <a:srgbClr val="008000"/>
                </a:solidFill>
                <a:latin typeface="Times New Roman" pitchFamily="18" charset="0"/>
                <a:ea typeface="Calibri" panose="020F0502020204030204" pitchFamily="34" charset="0"/>
                <a:cs typeface="Times New Roman" pitchFamily="18" charset="0"/>
              </a:rPr>
              <a:t>các thẻ chữ thích hợp vào sơ đồ cơ quan tiêu hóa</a:t>
            </a:r>
            <a:r>
              <a:rPr lang="vi-VN" sz="2800" b="1" dirty="0">
                <a:solidFill>
                  <a:srgbClr val="008000"/>
                </a:solidFill>
                <a:latin typeface="Times New Roman" pitchFamily="18" charset="0"/>
                <a:ea typeface="Calibri" panose="020F0502020204030204" pitchFamily="34" charset="0"/>
                <a:cs typeface="Times New Roman" pitchFamily="18" charset="0"/>
              </a:rPr>
              <a:t>.</a:t>
            </a:r>
            <a:endParaRPr lang="en-US" sz="2800" b="1" dirty="0">
              <a:solidFill>
                <a:srgbClr val="008000"/>
              </a:solidFill>
              <a:latin typeface="Times New Roman" pitchFamily="18" charset="0"/>
              <a:cs typeface="Times New Roman" pitchFamily="18" charset="0"/>
            </a:endParaRPr>
          </a:p>
        </p:txBody>
      </p:sp>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7787"/>
          <a:stretch/>
        </p:blipFill>
        <p:spPr>
          <a:xfrm>
            <a:off x="2262456" y="2555466"/>
            <a:ext cx="4724400" cy="3842030"/>
          </a:xfrm>
          <a:prstGeom prst="rect">
            <a:avLst/>
          </a:prstGeom>
        </p:spPr>
      </p:pic>
      <p:sp>
        <p:nvSpPr>
          <p:cNvPr id="25" name="Rectangle 24"/>
          <p:cNvSpPr/>
          <p:nvPr/>
        </p:nvSpPr>
        <p:spPr>
          <a:xfrm>
            <a:off x="1066800" y="2717800"/>
            <a:ext cx="738456"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Miệng</a:t>
            </a:r>
            <a:endParaRPr lang="en-US" sz="1300" b="1" dirty="0">
              <a:solidFill>
                <a:schemeClr val="tx1"/>
              </a:solidFill>
            </a:endParaRPr>
          </a:p>
        </p:txBody>
      </p:sp>
      <p:sp>
        <p:nvSpPr>
          <p:cNvPr id="26" name="Rectangle 25"/>
          <p:cNvSpPr/>
          <p:nvPr/>
        </p:nvSpPr>
        <p:spPr>
          <a:xfrm>
            <a:off x="1060545" y="4273281"/>
            <a:ext cx="738456"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Dạ dày</a:t>
            </a:r>
            <a:endParaRPr lang="en-US" sz="1300" b="1" dirty="0">
              <a:solidFill>
                <a:schemeClr val="tx1"/>
              </a:solidFill>
            </a:endParaRPr>
          </a:p>
        </p:txBody>
      </p:sp>
      <p:sp>
        <p:nvSpPr>
          <p:cNvPr id="27" name="Rectangle 26"/>
          <p:cNvSpPr/>
          <p:nvPr/>
        </p:nvSpPr>
        <p:spPr>
          <a:xfrm>
            <a:off x="1060545" y="5040062"/>
            <a:ext cx="738456"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Gan</a:t>
            </a:r>
            <a:endParaRPr lang="en-US" sz="1300" b="1" dirty="0">
              <a:solidFill>
                <a:schemeClr val="tx1"/>
              </a:solidFill>
            </a:endParaRPr>
          </a:p>
        </p:txBody>
      </p:sp>
      <p:sp>
        <p:nvSpPr>
          <p:cNvPr id="28" name="Rectangle 27"/>
          <p:cNvSpPr/>
          <p:nvPr/>
        </p:nvSpPr>
        <p:spPr>
          <a:xfrm>
            <a:off x="1074817" y="5806844"/>
            <a:ext cx="738456"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Túi mật</a:t>
            </a:r>
            <a:endParaRPr lang="en-US" sz="1300" b="1" dirty="0">
              <a:solidFill>
                <a:schemeClr val="tx1"/>
              </a:solidFill>
            </a:endParaRPr>
          </a:p>
        </p:txBody>
      </p:sp>
      <p:sp>
        <p:nvSpPr>
          <p:cNvPr id="29" name="Rectangle 28"/>
          <p:cNvSpPr/>
          <p:nvPr/>
        </p:nvSpPr>
        <p:spPr>
          <a:xfrm>
            <a:off x="7168827" y="2697964"/>
            <a:ext cx="1760891"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Tuyến nước bọt</a:t>
            </a:r>
            <a:endParaRPr lang="en-US" sz="1300" b="1" dirty="0">
              <a:solidFill>
                <a:schemeClr val="tx1"/>
              </a:solidFill>
            </a:endParaRPr>
          </a:p>
        </p:txBody>
      </p:sp>
      <p:sp>
        <p:nvSpPr>
          <p:cNvPr id="30" name="Rectangle 29"/>
          <p:cNvSpPr/>
          <p:nvPr/>
        </p:nvSpPr>
        <p:spPr>
          <a:xfrm>
            <a:off x="7435470" y="3424071"/>
            <a:ext cx="1565685"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Ruột già</a:t>
            </a:r>
            <a:endParaRPr lang="en-US" sz="1300" b="1" dirty="0">
              <a:solidFill>
                <a:schemeClr val="tx1"/>
              </a:solidFill>
            </a:endParaRPr>
          </a:p>
        </p:txBody>
      </p:sp>
      <p:sp>
        <p:nvSpPr>
          <p:cNvPr id="31" name="Rectangle 30"/>
          <p:cNvSpPr/>
          <p:nvPr/>
        </p:nvSpPr>
        <p:spPr>
          <a:xfrm>
            <a:off x="7435470" y="4232792"/>
            <a:ext cx="1279933"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Ruột non</a:t>
            </a:r>
            <a:endParaRPr lang="en-US" sz="1300" b="1" dirty="0">
              <a:solidFill>
                <a:schemeClr val="tx1"/>
              </a:solidFill>
            </a:endParaRPr>
          </a:p>
        </p:txBody>
      </p:sp>
      <p:sp>
        <p:nvSpPr>
          <p:cNvPr id="32" name="Rectangle 31"/>
          <p:cNvSpPr/>
          <p:nvPr/>
        </p:nvSpPr>
        <p:spPr>
          <a:xfrm>
            <a:off x="7420798" y="5014000"/>
            <a:ext cx="1366044"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Hậu môn</a:t>
            </a:r>
            <a:endParaRPr lang="en-US" sz="1300" b="1" dirty="0">
              <a:solidFill>
                <a:schemeClr val="tx1"/>
              </a:solidFill>
            </a:endParaRPr>
          </a:p>
        </p:txBody>
      </p:sp>
      <p:sp>
        <p:nvSpPr>
          <p:cNvPr id="33" name="Rectangle 32"/>
          <p:cNvSpPr/>
          <p:nvPr/>
        </p:nvSpPr>
        <p:spPr>
          <a:xfrm>
            <a:off x="714348" y="3468484"/>
            <a:ext cx="1195344"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Thực quản</a:t>
            </a:r>
            <a:endParaRPr lang="en-US" sz="1300" b="1" dirty="0">
              <a:solidFill>
                <a:schemeClr val="tx1"/>
              </a:solidFill>
            </a:endParaRPr>
          </a:p>
        </p:txBody>
      </p:sp>
      <p:sp>
        <p:nvSpPr>
          <p:cNvPr id="34" name="Rectangle 33"/>
          <p:cNvSpPr/>
          <p:nvPr/>
        </p:nvSpPr>
        <p:spPr>
          <a:xfrm>
            <a:off x="7613487" y="5784633"/>
            <a:ext cx="527430"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Tụy</a:t>
            </a:r>
            <a:endParaRPr lang="en-US" sz="1300" b="1" dirty="0">
              <a:solidFill>
                <a:schemeClr val="tx1"/>
              </a:solidFill>
            </a:endParaRPr>
          </a:p>
        </p:txBody>
      </p:sp>
      <p:sp>
        <p:nvSpPr>
          <p:cNvPr id="21" name="TextBox 20"/>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0" y="857232"/>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18. </a:t>
            </a:r>
            <a:r>
              <a:rPr lang="en-US" sz="2800" b="1" dirty="0" err="1" smtClean="0">
                <a:solidFill>
                  <a:srgbClr val="FF0000"/>
                </a:solidFill>
                <a:latin typeface="Times New Roman" pitchFamily="18" charset="0"/>
                <a:cs typeface="Times New Roman" pitchFamily="18" charset="0"/>
              </a:rPr>
              <a:t>Cơ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quan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tiêu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hóa</a:t>
            </a:r>
            <a:r>
              <a:rPr lang="en-US" sz="2800" b="1" dirty="0" smtClean="0">
                <a:solidFill>
                  <a:srgbClr val="FF0000"/>
                </a:solidFill>
                <a:latin typeface="Times New Roman" pitchFamily="18" charset="0"/>
                <a:cs typeface="Times New Roman" pitchFamily="18" charset="0"/>
              </a:rPr>
              <a:t> ( </a:t>
            </a:r>
            <a:r>
              <a:rPr lang="en-US" sz="2800" b="1" dirty="0" err="1" smtClean="0">
                <a:solidFill>
                  <a:srgbClr val="FF0000"/>
                </a:solidFill>
                <a:latin typeface="Times New Roman" pitchFamily="18" charset="0"/>
                <a:cs typeface="Times New Roman" pitchFamily="18" charset="0"/>
              </a:rPr>
              <a:t>Tiết</a:t>
            </a:r>
            <a:r>
              <a:rPr lang="en-US" sz="2800" b="1" dirty="0" smtClean="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sp>
        <p:nvSpPr>
          <p:cNvPr id="35" name="TextBox 34"/>
          <p:cNvSpPr txBox="1"/>
          <p:nvPr/>
        </p:nvSpPr>
        <p:spPr>
          <a:xfrm>
            <a:off x="0" y="1428736"/>
            <a:ext cx="9144000" cy="523220"/>
          </a:xfrm>
          <a:prstGeom prst="rect">
            <a:avLst/>
          </a:prstGeom>
          <a:noFill/>
        </p:spPr>
        <p:txBody>
          <a:bodyPr wrap="square" rtlCol="0">
            <a:spAutoFit/>
          </a:bodyPr>
          <a:lstStyle/>
          <a:p>
            <a:r>
              <a:rPr lang="vi-VN" sz="2800" b="1" dirty="0" smtClean="0">
                <a:solidFill>
                  <a:srgbClr val="0000FF"/>
                </a:solidFill>
                <a:latin typeface="Times New Roman" pitchFamily="18" charset="0"/>
                <a:cs typeface="Times New Roman" pitchFamily="18" charset="0"/>
              </a:rPr>
              <a:t>2. Thực hành.</a:t>
            </a:r>
            <a:endParaRPr lang="vi-VN" sz="28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animEffect transition="in" filter="fade">
                                      <p:cBhvr>
                                        <p:cTn id="41" dur="500"/>
                                        <p:tgtEl>
                                          <p:spTgt spid="2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animEffect transition="in" filter="fade">
                                      <p:cBhvr>
                                        <p:cTn id="51" dur="500"/>
                                        <p:tgtEl>
                                          <p:spTgt spid="30"/>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p:cTn id="64" dur="500" fill="hold"/>
                                        <p:tgtEl>
                                          <p:spTgt spid="34"/>
                                        </p:tgtEl>
                                        <p:attrNameLst>
                                          <p:attrName>ppt_w</p:attrName>
                                        </p:attrNameLst>
                                      </p:cBhvr>
                                      <p:tavLst>
                                        <p:tav tm="0">
                                          <p:val>
                                            <p:fltVal val="0"/>
                                          </p:val>
                                        </p:tav>
                                        <p:tav tm="100000">
                                          <p:val>
                                            <p:strVal val="#ppt_w"/>
                                          </p:val>
                                        </p:tav>
                                      </p:tavLst>
                                    </p:anim>
                                    <p:anim calcmode="lin" valueType="num">
                                      <p:cBhvr>
                                        <p:cTn id="65" dur="500" fill="hold"/>
                                        <p:tgtEl>
                                          <p:spTgt spid="34"/>
                                        </p:tgtEl>
                                        <p:attrNameLst>
                                          <p:attrName>ppt_h</p:attrName>
                                        </p:attrNameLst>
                                      </p:cBhvr>
                                      <p:tavLst>
                                        <p:tav tm="0">
                                          <p:val>
                                            <p:fltVal val="0"/>
                                          </p:val>
                                        </p:tav>
                                        <p:tav tm="100000">
                                          <p:val>
                                            <p:strVal val="#ppt_h"/>
                                          </p:val>
                                        </p:tav>
                                      </p:tavLst>
                                    </p:anim>
                                    <p:animEffect transition="in" filter="fade">
                                      <p:cBhvr>
                                        <p:cTn id="6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1928802"/>
            <a:ext cx="9144000" cy="913480"/>
          </a:xfrm>
          <a:prstGeom prst="rect">
            <a:avLst/>
          </a:prstGeom>
        </p:spPr>
        <p:txBody>
          <a:bodyPr wrap="square" lIns="51206" tIns="25603" rIns="51206" bIns="25603">
            <a:spAutoFit/>
          </a:bodyPr>
          <a:lstStyle/>
          <a:p>
            <a:pPr algn="just"/>
            <a:r>
              <a:rPr lang="vi-VN" sz="2800" b="1" dirty="0" smtClean="0">
                <a:solidFill>
                  <a:srgbClr val="008000"/>
                </a:solidFill>
                <a:latin typeface="Times New Roman" pitchFamily="18" charset="0"/>
                <a:ea typeface="Calibri" panose="020F0502020204030204" pitchFamily="34" charset="0"/>
                <a:cs typeface="Times New Roman" pitchFamily="18" charset="0"/>
              </a:rPr>
              <a:t>* Hãy </a:t>
            </a:r>
            <a:r>
              <a:rPr lang="vi-VN" sz="2800" b="1" dirty="0">
                <a:solidFill>
                  <a:srgbClr val="008000"/>
                </a:solidFill>
                <a:latin typeface="Times New Roman" pitchFamily="18" charset="0"/>
                <a:ea typeface="Calibri" panose="020F0502020204030204" pitchFamily="34" charset="0"/>
                <a:cs typeface="Times New Roman" pitchFamily="18" charset="0"/>
              </a:rPr>
              <a:t>chỉ vị trí một số bộ phận của cơ quan tiêu hóa trên cơ thể em. </a:t>
            </a:r>
            <a:endParaRPr lang="en-US" sz="2800" b="1" dirty="0">
              <a:solidFill>
                <a:srgbClr val="008000"/>
              </a:solidFill>
              <a:latin typeface="Times New Roman" pitchFamily="18" charset="0"/>
              <a:cs typeface="Times New Roman" pitchFamily="18" charset="0"/>
            </a:endParaRPr>
          </a:p>
        </p:txBody>
      </p:sp>
      <p:pic>
        <p:nvPicPr>
          <p:cNvPr id="19" name="Picture 18"/>
          <p:cNvPicPr/>
          <p:nvPr/>
        </p:nvPicPr>
        <p:blipFill rotWithShape="1">
          <a:blip r:embed="rId2" cstate="print">
            <a:extLst>
              <a:ext uri="{28A0092B-C50C-407E-A947-70E740481C1C}">
                <a14:useLocalDpi xmlns:a14="http://schemas.microsoft.com/office/drawing/2010/main" val="0"/>
              </a:ext>
            </a:extLst>
          </a:blip>
          <a:srcRect b="6036"/>
          <a:stretch/>
        </p:blipFill>
        <p:spPr>
          <a:xfrm>
            <a:off x="2714612" y="2643182"/>
            <a:ext cx="5429288" cy="4071966"/>
          </a:xfrm>
          <a:prstGeom prst="rect">
            <a:avLst/>
          </a:prstGeom>
        </p:spPr>
      </p:pic>
      <p:sp>
        <p:nvSpPr>
          <p:cNvPr id="12" name="TextBox 11"/>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0" y="857232"/>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18. </a:t>
            </a:r>
            <a:r>
              <a:rPr lang="en-US" sz="2800" b="1" dirty="0" err="1" smtClean="0">
                <a:solidFill>
                  <a:srgbClr val="FF0000"/>
                </a:solidFill>
                <a:latin typeface="Times New Roman" pitchFamily="18" charset="0"/>
                <a:cs typeface="Times New Roman" pitchFamily="18" charset="0"/>
              </a:rPr>
              <a:t>Cơ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quan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tiêu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hóa</a:t>
            </a:r>
            <a:r>
              <a:rPr lang="en-US" sz="2800" b="1" dirty="0" smtClean="0">
                <a:solidFill>
                  <a:srgbClr val="FF0000"/>
                </a:solidFill>
                <a:latin typeface="Times New Roman" pitchFamily="18" charset="0"/>
                <a:cs typeface="Times New Roman" pitchFamily="18" charset="0"/>
              </a:rPr>
              <a:t> ( </a:t>
            </a:r>
            <a:r>
              <a:rPr lang="en-US" sz="2800" b="1" dirty="0" err="1" smtClean="0">
                <a:solidFill>
                  <a:srgbClr val="FF0000"/>
                </a:solidFill>
                <a:latin typeface="Times New Roman" pitchFamily="18" charset="0"/>
                <a:cs typeface="Times New Roman" pitchFamily="18" charset="0"/>
              </a:rPr>
              <a:t>Tiết</a:t>
            </a:r>
            <a:r>
              <a:rPr lang="en-US" sz="2800" b="1" dirty="0" smtClean="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sp>
        <p:nvSpPr>
          <p:cNvPr id="16" name="TextBox 15"/>
          <p:cNvSpPr txBox="1"/>
          <p:nvPr/>
        </p:nvSpPr>
        <p:spPr>
          <a:xfrm>
            <a:off x="0" y="1428736"/>
            <a:ext cx="9144000" cy="523220"/>
          </a:xfrm>
          <a:prstGeom prst="rect">
            <a:avLst/>
          </a:prstGeom>
          <a:noFill/>
        </p:spPr>
        <p:txBody>
          <a:bodyPr wrap="square" rtlCol="0">
            <a:spAutoFit/>
          </a:bodyPr>
          <a:lstStyle/>
          <a:p>
            <a:r>
              <a:rPr lang="vi-VN" sz="2800" b="1" dirty="0" smtClean="0">
                <a:solidFill>
                  <a:srgbClr val="0000FF"/>
                </a:solidFill>
                <a:latin typeface="Times New Roman" pitchFamily="18" charset="0"/>
                <a:cs typeface="Times New Roman" pitchFamily="18" charset="0"/>
              </a:rPr>
              <a:t>2. Thực hành.</a:t>
            </a:r>
            <a:endParaRPr lang="vi-VN"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98749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09801" y="2063016"/>
            <a:ext cx="1066800" cy="1274987"/>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304260" y="5853674"/>
            <a:ext cx="650781" cy="867708"/>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354560">
            <a:off x="157168" y="1505035"/>
            <a:ext cx="677573" cy="724387"/>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462104">
            <a:off x="221196" y="4394190"/>
            <a:ext cx="354607" cy="367072"/>
          </a:xfrm>
          <a:prstGeom prst="rect">
            <a:avLst/>
          </a:prstGeom>
        </p:spPr>
      </p:pic>
      <p:sp>
        <p:nvSpPr>
          <p:cNvPr id="19" name="TextBox 18"/>
          <p:cNvSpPr txBox="1"/>
          <p:nvPr/>
        </p:nvSpPr>
        <p:spPr>
          <a:xfrm>
            <a:off x="3643306" y="2143116"/>
            <a:ext cx="2774015" cy="544149"/>
          </a:xfrm>
          <a:prstGeom prst="rect">
            <a:avLst/>
          </a:prstGeom>
          <a:noFill/>
        </p:spPr>
        <p:txBody>
          <a:bodyPr wrap="none" lIns="51206" tIns="25603" rIns="51206" bIns="25603" rtlCol="0">
            <a:spAutoFit/>
          </a:bodyPr>
          <a:lstStyle/>
          <a:p>
            <a:r>
              <a:rPr lang="vi-VN" sz="3200" b="1" dirty="0">
                <a:solidFill>
                  <a:srgbClr val="008000"/>
                </a:solidFill>
                <a:latin typeface="Times New Roman" pitchFamily="18" charset="0"/>
                <a:cs typeface="Times New Roman" pitchFamily="18" charset="0"/>
              </a:rPr>
              <a:t>EM CÓ BIẾT?</a:t>
            </a:r>
            <a:endParaRPr lang="en-US" sz="3200" b="1" dirty="0">
              <a:solidFill>
                <a:srgbClr val="008000"/>
              </a:solidFill>
              <a:latin typeface="Times New Roman" pitchFamily="18" charset="0"/>
              <a:cs typeface="Times New Roman" pitchFamily="18" charset="0"/>
            </a:endParaRPr>
          </a:p>
        </p:txBody>
      </p:sp>
      <p:sp>
        <p:nvSpPr>
          <p:cNvPr id="20" name="Rectangle 19"/>
          <p:cNvSpPr/>
          <p:nvPr/>
        </p:nvSpPr>
        <p:spPr>
          <a:xfrm>
            <a:off x="0" y="3429000"/>
            <a:ext cx="9144000" cy="2257438"/>
          </a:xfrm>
          <a:prstGeom prst="rect">
            <a:avLst/>
          </a:prstGeom>
        </p:spPr>
        <p:txBody>
          <a:bodyPr wrap="square" lIns="51206" tIns="25603" rIns="51206" bIns="25603">
            <a:spAutoFit/>
          </a:bodyPr>
          <a:lstStyle/>
          <a:p>
            <a:pPr marL="320040" indent="-320040" algn="just">
              <a:spcBef>
                <a:spcPts val="168"/>
              </a:spcBef>
              <a:spcAft>
                <a:spcPts val="168"/>
              </a:spcAft>
              <a:buFont typeface="Wingdings" panose="05000000000000000000" pitchFamily="2" charset="2"/>
              <a:buChar char="v"/>
            </a:pPr>
            <a:r>
              <a:rPr lang="nl-NL" sz="2800" b="1" dirty="0">
                <a:solidFill>
                  <a:srgbClr val="0000FF"/>
                </a:solidFill>
                <a:latin typeface="Times New Roman" pitchFamily="18" charset="0"/>
                <a:ea typeface="Calibri" panose="020F0502020204030204" pitchFamily="34" charset="0"/>
                <a:cs typeface="Times New Roman" pitchFamily="18" charset="0"/>
              </a:rPr>
              <a:t>Mỗi ngày tuyến nước bọt tiết ra khoảng từ 800 ml đến 1200 ml nước bọt. Khi nhai, ngửi, nhìn thấy thức ăn ngon, nước bọt có thể được tiết ra nhiều hơn. Khi ngủ, nước bọt tiết ra ít hơn.</a:t>
            </a:r>
            <a:endParaRPr lang="en-US" sz="2800" b="1" dirty="0">
              <a:solidFill>
                <a:srgbClr val="0000FF"/>
              </a:solidFill>
              <a:latin typeface="Times New Roman" pitchFamily="18" charset="0"/>
              <a:ea typeface="Calibri" panose="020F0502020204030204" pitchFamily="34" charset="0"/>
              <a:cs typeface="Times New Roman" pitchFamily="18" charset="0"/>
            </a:endParaRPr>
          </a:p>
          <a:p>
            <a:pPr marL="320040" indent="-320040" algn="just">
              <a:spcBef>
                <a:spcPts val="168"/>
              </a:spcBef>
              <a:spcAft>
                <a:spcPts val="168"/>
              </a:spcAft>
              <a:buFont typeface="Wingdings" panose="05000000000000000000" pitchFamily="2" charset="2"/>
              <a:buChar char="v"/>
            </a:pPr>
            <a:r>
              <a:rPr lang="nl-NL" sz="2800" b="1" dirty="0">
                <a:solidFill>
                  <a:srgbClr val="0000FF"/>
                </a:solidFill>
                <a:latin typeface="Times New Roman" pitchFamily="18" charset="0"/>
                <a:ea typeface="Calibri" panose="020F0502020204030204" pitchFamily="34" charset="0"/>
                <a:cs typeface="Times New Roman" pitchFamily="18" charset="0"/>
              </a:rPr>
              <a:t>Nước bọt có vai trò chống vi khuẩn ở khoang miệng. </a:t>
            </a:r>
            <a:endParaRPr lang="en-US" sz="2800" b="1" dirty="0">
              <a:solidFill>
                <a:srgbClr val="0000FF"/>
              </a:solidFill>
              <a:latin typeface="Times New Roman" pitchFamily="18" charset="0"/>
              <a:ea typeface="Calibri" panose="020F0502020204030204" pitchFamily="34" charset="0"/>
              <a:cs typeface="Times New Roman" pitchFamily="18" charset="0"/>
            </a:endParaRPr>
          </a:p>
        </p:txBody>
      </p:sp>
      <p:sp>
        <p:nvSpPr>
          <p:cNvPr id="17" name="TextBox 16"/>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0" y="857232"/>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18. </a:t>
            </a:r>
            <a:r>
              <a:rPr lang="en-US" sz="2800" b="1" dirty="0" err="1" smtClean="0">
                <a:solidFill>
                  <a:srgbClr val="FF0000"/>
                </a:solidFill>
                <a:latin typeface="Times New Roman" pitchFamily="18" charset="0"/>
                <a:cs typeface="Times New Roman" pitchFamily="18" charset="0"/>
              </a:rPr>
              <a:t>Cơ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quan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tiêu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hóa</a:t>
            </a:r>
            <a:r>
              <a:rPr lang="en-US" sz="2800" b="1" dirty="0" smtClean="0">
                <a:solidFill>
                  <a:srgbClr val="FF0000"/>
                </a:solidFill>
                <a:latin typeface="Times New Roman" pitchFamily="18" charset="0"/>
                <a:cs typeface="Times New Roman" pitchFamily="18" charset="0"/>
              </a:rPr>
              <a:t> ( </a:t>
            </a:r>
            <a:r>
              <a:rPr lang="en-US" sz="2800" b="1" dirty="0" err="1" smtClean="0">
                <a:solidFill>
                  <a:srgbClr val="FF0000"/>
                </a:solidFill>
                <a:latin typeface="Times New Roman" pitchFamily="18" charset="0"/>
                <a:cs typeface="Times New Roman" pitchFamily="18" charset="0"/>
              </a:rPr>
              <a:t>Tiết</a:t>
            </a:r>
            <a:r>
              <a:rPr lang="en-US" sz="2800" b="1" dirty="0" smtClean="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167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3"/>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Effect transition="in" filter="wipe(down)">
                                      <p:cBhvr>
                                        <p:cTn id="19" dur="500"/>
                                        <p:tgtEl>
                                          <p:spTgt spid="2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xEl>
                                              <p:pRg st="1" end="1"/>
                                            </p:txEl>
                                          </p:spTgt>
                                        </p:tgtEl>
                                        <p:attrNameLst>
                                          <p:attrName>style.visibility</p:attrName>
                                        </p:attrNameLst>
                                      </p:cBhvr>
                                      <p:to>
                                        <p:strVal val="visible"/>
                                      </p:to>
                                    </p:set>
                                    <p:animEffect transition="in" filter="wipe(down)">
                                      <p:cBhvr>
                                        <p:cTn id="24"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499</Words>
  <Application>Microsoft Office PowerPoint</Application>
  <PresentationFormat>On-screen Show (4:3)</PresentationFormat>
  <Paragraphs>70</Paragraphs>
  <Slides>11</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宋体</vt:lpstr>
      <vt:lpstr>Arial</vt:lpstr>
      <vt:lpstr>Calibri</vt:lpstr>
      <vt:lpstr>Josefin Sans Bold</vt:lpstr>
      <vt:lpstr>Times New Roman</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21AK22.COM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21AK22</dc:creator>
  <cp:lastModifiedBy>Admin</cp:lastModifiedBy>
  <cp:revision>7</cp:revision>
  <dcterms:created xsi:type="dcterms:W3CDTF">2024-01-29T08:07:49Z</dcterms:created>
  <dcterms:modified xsi:type="dcterms:W3CDTF">2026-03-04T01:45:55Z</dcterms:modified>
</cp:coreProperties>
</file>