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  <p:sldMasterId id="2147483668" r:id="rId3"/>
    <p:sldMasterId id="2147483680" r:id="rId4"/>
  </p:sldMasterIdLst>
  <p:notesMasterIdLst>
    <p:notesMasterId r:id="rId43"/>
  </p:notesMasterIdLst>
  <p:sldIdLst>
    <p:sldId id="256" r:id="rId5"/>
    <p:sldId id="361" r:id="rId6"/>
    <p:sldId id="291" r:id="rId7"/>
    <p:sldId id="262" r:id="rId8"/>
    <p:sldId id="362" r:id="rId9"/>
    <p:sldId id="363" r:id="rId10"/>
    <p:sldId id="366" r:id="rId11"/>
    <p:sldId id="261" r:id="rId12"/>
    <p:sldId id="334" r:id="rId13"/>
    <p:sldId id="660" r:id="rId14"/>
    <p:sldId id="335" r:id="rId15"/>
    <p:sldId id="364" r:id="rId16"/>
    <p:sldId id="365" r:id="rId17"/>
    <p:sldId id="339" r:id="rId18"/>
    <p:sldId id="367" r:id="rId19"/>
    <p:sldId id="368" r:id="rId20"/>
    <p:sldId id="369" r:id="rId21"/>
    <p:sldId id="342" r:id="rId22"/>
    <p:sldId id="344" r:id="rId23"/>
    <p:sldId id="346" r:id="rId24"/>
    <p:sldId id="336" r:id="rId25"/>
    <p:sldId id="347" r:id="rId26"/>
    <p:sldId id="370" r:id="rId27"/>
    <p:sldId id="349" r:id="rId28"/>
    <p:sldId id="343" r:id="rId29"/>
    <p:sldId id="323" r:id="rId30"/>
    <p:sldId id="371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72" r:id="rId40"/>
    <p:sldId id="373" r:id="rId41"/>
    <p:sldId id="295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4C5D"/>
    <a:srgbClr val="FFFFD5"/>
    <a:srgbClr val="99FF99"/>
    <a:srgbClr val="5A94AC"/>
    <a:srgbClr val="83434A"/>
    <a:srgbClr val="3FB393"/>
    <a:srgbClr val="7D5346"/>
    <a:srgbClr val="E47632"/>
    <a:srgbClr val="D8985E"/>
    <a:srgbClr val="E0A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26" autoAdjust="0"/>
    <p:restoredTop sz="86957" autoAdjust="0"/>
  </p:normalViewPr>
  <p:slideViewPr>
    <p:cSldViewPr snapToGrid="0">
      <p:cViewPr>
        <p:scale>
          <a:sx n="50" d="100"/>
          <a:sy n="50" d="100"/>
        </p:scale>
        <p:origin x="-1003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65743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294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6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465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374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ngắt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40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400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90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429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848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7279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294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145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492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6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066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931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986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68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126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208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2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175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8604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796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6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11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8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41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99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4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8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0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1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17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94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2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7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0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4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0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3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5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25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9671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9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5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9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34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35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2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3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1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2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2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9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0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7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6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8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5EFDC0-D22A-4F81-BDEC-299A65B0D4C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DF8A29-22F8-4069-8377-FE55372ECFD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AA49EE-9A33-4F32-83DC-5C8B150767F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CA504C-812D-468E-9CAF-1A32AE8410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1ACC75F-572F-4075-95FB-4F72E7F65D0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701CA9-27E9-4927-AB2F-8CC618A5F78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5142CE-6CC5-436C-BA61-7971B58B04A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900462A-92D6-49A9-99D3-4851F65F1D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618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90FE7-6E00-4069-AC73-4D44357D3205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9DB44-3960-4DA3-AD51-1DC91A78795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0152E3-D32B-4AAA-AB68-2B4E890F0F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1F42F37-9A51-445A-928C-8A3E9F121A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DD2D44-B37F-4AE5-B2A4-2EB31856A9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EDC053-1C67-4641-9271-A489E73E45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64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BEFF-E045-4AAA-871D-40D2AC4499C0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F04FE3-2891-4495-8D9D-8633341067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CDA142-6066-47FF-8AD8-0F9AC7FCBB5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B6C230-8B88-437C-9F76-1861F1A05D4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9217DE-A87F-43F5-99AA-9E7835D0B4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773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1.emf"/><Relationship Id="rId11" Type="http://schemas.openxmlformats.org/officeDocument/2006/relationships/image" Target="../media/image55.jpg"/><Relationship Id="rId5" Type="http://schemas.openxmlformats.org/officeDocument/2006/relationships/image" Target="../media/image29.png"/><Relationship Id="rId10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tags" Target="../tags/tag6.xml"/><Relationship Id="rId7" Type="http://schemas.openxmlformats.org/officeDocument/2006/relationships/image" Target="../media/image38.png"/><Relationship Id="rId12" Type="http://schemas.openxmlformats.org/officeDocument/2006/relationships/image" Target="../media/image6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8.png"/><Relationship Id="rId4" Type="http://schemas.openxmlformats.org/officeDocument/2006/relationships/tags" Target="../tags/tag7.xml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1.emf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8.pn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8.png"/><Relationship Id="rId4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1.em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1.png"/><Relationship Id="rId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38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9.jpe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31.emf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53.png"/><Relationship Id="rId9" Type="http://schemas.openxmlformats.org/officeDocument/2006/relationships/image" Target="../media/image7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87;p33">
            <a:extLst>
              <a:ext uri="{FF2B5EF4-FFF2-40B4-BE49-F238E27FC236}">
                <a16:creationId xmlns:a16="http://schemas.microsoft.com/office/drawing/2014/main" xmlns="" id="{EEA570EC-D19D-4070-8C8B-B52867E15B3D}"/>
              </a:ext>
            </a:extLst>
          </p:cNvPr>
          <p:cNvSpPr txBox="1">
            <a:spLocks/>
          </p:cNvSpPr>
          <p:nvPr/>
        </p:nvSpPr>
        <p:spPr>
          <a:xfrm>
            <a:off x="1069182" y="77667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hai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2026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sp>
        <p:nvSpPr>
          <p:cNvPr id="15" name="Google Shape;487;p33">
            <a:extLst>
              <a:ext uri="{FF2B5EF4-FFF2-40B4-BE49-F238E27FC236}">
                <a16:creationId xmlns:a16="http://schemas.microsoft.com/office/drawing/2014/main" xmlns="" id="{05F17599-4B56-4EB6-AE1E-6DFB7D47A71B}"/>
              </a:ext>
            </a:extLst>
          </p:cNvPr>
          <p:cNvSpPr txBox="1">
            <a:spLocks/>
          </p:cNvSpPr>
          <p:nvPr/>
        </p:nvSpPr>
        <p:spPr>
          <a:xfrm>
            <a:off x="809874" y="210516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Việt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Chủ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điểm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Bốn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tư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ơ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đẹp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9975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àn nhạ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440" y="288184"/>
            <a:ext cx="11536680" cy="628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1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54FC6897-60B6-4C96-B82F-C55B92C8704D}"/>
              </a:ext>
            </a:extLst>
          </p:cNvPr>
          <p:cNvSpPr/>
          <p:nvPr/>
        </p:nvSpPr>
        <p:spPr>
          <a:xfrm>
            <a:off x="405677" y="6153264"/>
            <a:ext cx="4038942" cy="584333"/>
          </a:xfrm>
          <a:prstGeom prst="roundRect">
            <a:avLst>
              <a:gd name="adj" fmla="val 11805"/>
            </a:avLst>
          </a:prstGeom>
          <a:gradFill flip="none" rotWithShape="1">
            <a:gsLst>
              <a:gs pos="0">
                <a:srgbClr val="FFCF77">
                  <a:tint val="66000"/>
                  <a:satMod val="160000"/>
                </a:srgbClr>
              </a:gs>
              <a:gs pos="50000">
                <a:srgbClr val="FFCF77">
                  <a:tint val="44500"/>
                  <a:satMod val="160000"/>
                </a:srgbClr>
              </a:gs>
              <a:gs pos="100000">
                <a:srgbClr val="FFCF77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E4365F"/>
                </a:solidFill>
              </a:rPr>
              <a:t>Luyện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đọc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nối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tiếp</a:t>
            </a:r>
            <a:r>
              <a:rPr lang="en-US" sz="3200" b="1" dirty="0">
                <a:solidFill>
                  <a:srgbClr val="E4365F"/>
                </a:solidFill>
              </a:rPr>
              <a:t> </a:t>
            </a:r>
            <a:r>
              <a:rPr lang="en-US" sz="3200" b="1" dirty="0" err="1">
                <a:solidFill>
                  <a:srgbClr val="E4365F"/>
                </a:solidFill>
              </a:rPr>
              <a:t>câu</a:t>
            </a:r>
            <a:endParaRPr lang="en-US" sz="3200" b="1" dirty="0">
              <a:solidFill>
                <a:srgbClr val="E4365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4393" y="951398"/>
            <a:ext cx="442045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vi-VN" sz="2800" dirty="0"/>
              <a:t>Tiếng ve bay ra</a:t>
            </a:r>
            <a:endParaRPr lang="en-US" sz="2800" dirty="0"/>
          </a:p>
          <a:p>
            <a:pPr algn="just">
              <a:spcAft>
                <a:spcPts val="1200"/>
              </a:spcAft>
            </a:pPr>
            <a:r>
              <a:rPr lang="vi-VN" sz="2800" dirty="0"/>
              <a:t>Từ hoa loa kèn</a:t>
            </a:r>
            <a:endParaRPr lang="en-US" sz="2800" dirty="0"/>
          </a:p>
          <a:p>
            <a:pPr algn="just">
              <a:spcAft>
                <a:spcPts val="1200"/>
              </a:spcAft>
            </a:pPr>
            <a:r>
              <a:rPr lang="vi-VN" sz="2800" dirty="0"/>
              <a:t>Nhạc trưởng ve kim</a:t>
            </a:r>
            <a:endParaRPr lang="en-US" sz="2800" dirty="0"/>
          </a:p>
          <a:p>
            <a:pPr algn="just">
              <a:spcAft>
                <a:spcPts val="1200"/>
              </a:spcAft>
            </a:pPr>
            <a:r>
              <a:rPr lang="vi-VN" sz="2800" dirty="0"/>
              <a:t> Mở màn mùa hạ.</a:t>
            </a:r>
            <a:endParaRPr lang="en-US" sz="2800" dirty="0"/>
          </a:p>
          <a:p>
            <a:pPr algn="just">
              <a:spcAft>
                <a:spcPts val="1200"/>
              </a:spcAft>
            </a:pPr>
            <a:endParaRPr lang="vi-VN" sz="2800" dirty="0"/>
          </a:p>
          <a:p>
            <a:pPr algn="just">
              <a:spcAft>
                <a:spcPts val="1200"/>
              </a:spcAft>
            </a:pPr>
            <a:r>
              <a:rPr lang="vi-VN" sz="2800" dirty="0"/>
              <a:t>Tiếng chim tu hú</a:t>
            </a:r>
            <a:endParaRPr lang="en-US" sz="2800" dirty="0"/>
          </a:p>
          <a:p>
            <a:pPr algn="just">
              <a:spcAft>
                <a:spcPts val="1200"/>
              </a:spcAft>
            </a:pPr>
            <a:r>
              <a:rPr lang="vi-VN" sz="2800" dirty="0"/>
              <a:t>Tiếng nhị, tiếng hồ</a:t>
            </a:r>
            <a:endParaRPr lang="en-US" sz="2800" dirty="0"/>
          </a:p>
          <a:p>
            <a:pPr algn="just">
              <a:spcAft>
                <a:spcPts val="1200"/>
              </a:spcAft>
            </a:pPr>
            <a:r>
              <a:rPr lang="vi-VN" sz="2800" dirty="0"/>
              <a:t>Tiếng chim cúc cu </a:t>
            </a:r>
            <a:endParaRPr lang="en-US" sz="2800" dirty="0"/>
          </a:p>
          <a:p>
            <a:pPr algn="just">
              <a:spcAft>
                <a:spcPts val="1200"/>
              </a:spcAft>
            </a:pPr>
            <a:r>
              <a:rPr lang="vi-VN" sz="2800" dirty="0"/>
              <a:t>Cung trầm, cung bổng.</a:t>
            </a:r>
            <a:endParaRPr lang="en-US" sz="2800" dirty="0"/>
          </a:p>
          <a:p>
            <a:pPr algn="just">
              <a:spcAft>
                <a:spcPts val="1200"/>
              </a:spcAft>
            </a:pP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BF2FFC5-2ED6-4C6C-94AE-2E4153729BB1}"/>
              </a:ext>
            </a:extLst>
          </p:cNvPr>
          <p:cNvSpPr/>
          <p:nvPr/>
        </p:nvSpPr>
        <p:spPr>
          <a:xfrm>
            <a:off x="222913" y="115419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Dàn</a:t>
            </a:r>
            <a:r>
              <a:rPr lang="en-US" sz="44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nhạc</a:t>
            </a:r>
            <a:r>
              <a:rPr lang="en-US" sz="44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mùa</a:t>
            </a:r>
            <a:r>
              <a:rPr lang="en-US" sz="44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hè</a:t>
            </a:r>
            <a:endParaRPr lang="en-US" sz="4400" dirty="0">
              <a:solidFill>
                <a:srgbClr val="00B0F0"/>
              </a:solidFill>
              <a:latin typeface="Coiny" panose="02000903060500060000" pitchFamily="2" charset="0"/>
              <a:sym typeface="Bubblegum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3B6BC6-BCF8-4246-9B0C-199C19BBD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76191"/>
            <a:ext cx="6057901" cy="7080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60D0FA-26F9-4924-984F-6B41055FB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3" y="115419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32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401195" y="150738"/>
            <a:ext cx="442045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Véo von, lồng lộng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Sáo sậu lưng trời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Cào cào giã gạo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Nhịp chày sóng đôi.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Khép cánh màn nhung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Đỏ trời hoa phượng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Ve là nhạc trưởng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r>
              <a:rPr lang="vi-VN" sz="2800" dirty="0">
                <a:solidFill>
                  <a:prstClr val="black"/>
                </a:solidFill>
              </a:rPr>
              <a:t>Dàn nhạc mùa hè. </a:t>
            </a:r>
            <a:endParaRPr lang="en-US" sz="28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4C2B44-AFF5-49AF-9F04-9531F5901EA1}"/>
              </a:ext>
            </a:extLst>
          </p:cNvPr>
          <p:cNvSpPr txBox="1"/>
          <p:nvPr/>
        </p:nvSpPr>
        <p:spPr>
          <a:xfrm>
            <a:off x="9576096" y="5599266"/>
            <a:ext cx="4420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</a:t>
            </a:r>
          </a:p>
          <a:p>
            <a:pPr lvl="0" algn="just">
              <a:spcAft>
                <a:spcPts val="1200"/>
              </a:spcAft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3D3D56-6BF2-4BE4-915A-0F51CB152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666"/>
            <a:ext cx="7401195" cy="698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2619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xmlns="" id="{54FC6897-60B6-4C96-B82F-C55B92C8704D}"/>
              </a:ext>
            </a:extLst>
          </p:cNvPr>
          <p:cNvSpPr/>
          <p:nvPr/>
        </p:nvSpPr>
        <p:spPr>
          <a:xfrm>
            <a:off x="405677" y="6153264"/>
            <a:ext cx="2842490" cy="584333"/>
          </a:xfrm>
          <a:prstGeom prst="roundRect">
            <a:avLst>
              <a:gd name="adj" fmla="val 11805"/>
            </a:avLst>
          </a:prstGeom>
          <a:gradFill flip="none" rotWithShape="1">
            <a:gsLst>
              <a:gs pos="0">
                <a:srgbClr val="FFCF77">
                  <a:tint val="66000"/>
                  <a:satMod val="160000"/>
                </a:srgbClr>
              </a:gs>
              <a:gs pos="50000">
                <a:srgbClr val="FFCF77">
                  <a:tint val="44500"/>
                  <a:satMod val="160000"/>
                </a:srgbClr>
              </a:gs>
              <a:gs pos="100000">
                <a:srgbClr val="FFCF77">
                  <a:tint val="23500"/>
                  <a:satMod val="160000"/>
                </a:srgbClr>
              </a:gs>
            </a:gsLst>
            <a:lin ang="16200000" scaled="1"/>
            <a:tileRect/>
          </a:gradFill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5547" y="951398"/>
            <a:ext cx="442045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ve bay 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hoa loa kèn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Nhạc trưởng ve kim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Mở màn mùa hạ.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chim tu hú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nhị, tiếng 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chim cúc cu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Cung trầm, cung bổng.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BF2FFC5-2ED6-4C6C-94AE-2E4153729BB1}"/>
              </a:ext>
            </a:extLst>
          </p:cNvPr>
          <p:cNvSpPr/>
          <p:nvPr/>
        </p:nvSpPr>
        <p:spPr>
          <a:xfrm>
            <a:off x="1675547" y="201596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hè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  <a:sym typeface="Bubblegum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1E9A836-F47C-45D9-8A40-0AA3887B5672}"/>
              </a:ext>
            </a:extLst>
          </p:cNvPr>
          <p:cNvSpPr/>
          <p:nvPr/>
        </p:nvSpPr>
        <p:spPr>
          <a:xfrm>
            <a:off x="642633" y="1774817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46D20852-6C7B-44F2-9467-8D0A3CD3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69" y="500139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E2B7C4EB-500A-49B0-9C8D-36A4CD6A3A8C}"/>
              </a:ext>
            </a:extLst>
          </p:cNvPr>
          <p:cNvSpPr/>
          <p:nvPr/>
        </p:nvSpPr>
        <p:spPr>
          <a:xfrm>
            <a:off x="779110" y="4556134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A4CDC41F-CA09-4525-B37D-C3C43A3DE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329" y="3326701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EB404F-DEF3-4AB2-B340-69016734A639}"/>
              </a:ext>
            </a:extLst>
          </p:cNvPr>
          <p:cNvSpPr txBox="1"/>
          <p:nvPr/>
        </p:nvSpPr>
        <p:spPr>
          <a:xfrm>
            <a:off x="6678010" y="1071801"/>
            <a:ext cx="442045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Véo von, lồng lộng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Sáo sậu lưng 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Cào cào giã 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Nhịp chày sóng đôi.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Khép cánh màn nhung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Đỏ trời hoa phượng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 là nhạc trưởng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Dàn nhạc mùa hè.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72D8CCC-AEE2-47E6-A05D-F09872706EFF}"/>
              </a:ext>
            </a:extLst>
          </p:cNvPr>
          <p:cNvSpPr txBox="1"/>
          <p:nvPr/>
        </p:nvSpPr>
        <p:spPr>
          <a:xfrm>
            <a:off x="9576096" y="6183599"/>
            <a:ext cx="4420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Anh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26D25F2-24C1-470F-9F6C-585F659A7102}"/>
              </a:ext>
            </a:extLst>
          </p:cNvPr>
          <p:cNvSpPr/>
          <p:nvPr/>
        </p:nvSpPr>
        <p:spPr>
          <a:xfrm>
            <a:off x="5768917" y="1864449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42330FB7-A7D0-4262-9511-36C0FFE4E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53" y="589771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21A2E6F-9BA2-4613-B1D0-D1F74708A516}"/>
              </a:ext>
            </a:extLst>
          </p:cNvPr>
          <p:cNvSpPr/>
          <p:nvPr/>
        </p:nvSpPr>
        <p:spPr>
          <a:xfrm>
            <a:off x="5768917" y="476827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C66A0566-25AF-4B2F-ABEE-2E226352C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53" y="3493598"/>
            <a:ext cx="527050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3C437AD-B630-49BD-87CA-A30132C8A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3" y="115419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0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79FE69-0CD6-43E3-9F2F-AAB1EA6E138B}"/>
              </a:ext>
            </a:extLst>
          </p:cNvPr>
          <p:cNvSpPr/>
          <p:nvPr/>
        </p:nvSpPr>
        <p:spPr>
          <a:xfrm>
            <a:off x="3894161" y="1788501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Tiếng ve bay ra</a:t>
            </a:r>
            <a:endParaRPr lang="en-US" sz="32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Từ hoa loa kèn</a:t>
            </a:r>
            <a:endParaRPr lang="en-US" sz="32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Nhạc trưởng ve kim</a:t>
            </a:r>
            <a:endParaRPr lang="en-US" sz="32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 Mở màn mùa hạ.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Luyện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đọc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nối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tiếp</a:t>
            </a:r>
            <a:r>
              <a:rPr lang="en-US" sz="2800" b="1" kern="1200" dirty="0">
                <a:solidFill>
                  <a:srgbClr val="E4365F"/>
                </a:solidFill>
                <a:latin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srgbClr val="E4365F"/>
                </a:solidFill>
                <a:latin typeface="Arial" panose="020B0604020202020204" pitchFamily="34" charset="0"/>
              </a:rPr>
              <a:t>đoạn</a:t>
            </a:r>
            <a:endParaRPr lang="en-US" sz="2800" b="1" kern="1200" dirty="0">
              <a:solidFill>
                <a:srgbClr val="E4365F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5398477" y="2975016"/>
            <a:ext cx="14166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hè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  <a:sym typeface="Bubblegum San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7D5A97A-0444-49E5-8CEC-7602FBDBC657}"/>
              </a:ext>
            </a:extLst>
          </p:cNvPr>
          <p:cNvCxnSpPr/>
          <p:nvPr/>
        </p:nvCxnSpPr>
        <p:spPr>
          <a:xfrm flipV="1">
            <a:off x="6942161" y="1878196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7AD53DA-5BB3-4875-8E13-A6FE39ACE29A}"/>
              </a:ext>
            </a:extLst>
          </p:cNvPr>
          <p:cNvCxnSpPr/>
          <p:nvPr/>
        </p:nvCxnSpPr>
        <p:spPr>
          <a:xfrm flipV="1">
            <a:off x="6897734" y="2514312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18D5DCC-2B50-4C05-BE7E-058279367505}"/>
              </a:ext>
            </a:extLst>
          </p:cNvPr>
          <p:cNvCxnSpPr/>
          <p:nvPr/>
        </p:nvCxnSpPr>
        <p:spPr>
          <a:xfrm flipV="1">
            <a:off x="7626396" y="3091360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8100726-26DF-4219-AF01-92A5BB945E1D}"/>
              </a:ext>
            </a:extLst>
          </p:cNvPr>
          <p:cNvGrpSpPr/>
          <p:nvPr/>
        </p:nvGrpSpPr>
        <p:grpSpPr>
          <a:xfrm>
            <a:off x="7183484" y="3818005"/>
            <a:ext cx="159830" cy="492841"/>
            <a:chOff x="7183484" y="3818005"/>
            <a:chExt cx="159830" cy="49284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A6C5C14D-97C1-4588-B09A-CECB03FD26D2}"/>
                </a:ext>
              </a:extLst>
            </p:cNvPr>
            <p:cNvCxnSpPr/>
            <p:nvPr/>
          </p:nvCxnSpPr>
          <p:spPr>
            <a:xfrm flipV="1">
              <a:off x="7183484" y="3818005"/>
              <a:ext cx="79915" cy="49284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0681F69-6957-4ABB-911B-169890B0C8CD}"/>
                </a:ext>
              </a:extLst>
            </p:cNvPr>
            <p:cNvCxnSpPr/>
            <p:nvPr/>
          </p:nvCxnSpPr>
          <p:spPr>
            <a:xfrm flipV="1">
              <a:off x="7263399" y="3818005"/>
              <a:ext cx="79915" cy="49284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11333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79FE69-0CD6-43E3-9F2F-AAB1EA6E138B}"/>
              </a:ext>
            </a:extLst>
          </p:cNvPr>
          <p:cNvSpPr/>
          <p:nvPr/>
        </p:nvSpPr>
        <p:spPr>
          <a:xfrm>
            <a:off x="3894161" y="1788501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Tiếng chim tu hú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Tiếng nhị, tiếng hồ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Tiếng chim cúc cu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Cung trầm, cung bổng.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5053742" y="4252884"/>
            <a:ext cx="944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hè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  <a:sym typeface="Bubblegum San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7D5A97A-0444-49E5-8CEC-7602FBDBC657}"/>
              </a:ext>
            </a:extLst>
          </p:cNvPr>
          <p:cNvCxnSpPr/>
          <p:nvPr/>
        </p:nvCxnSpPr>
        <p:spPr>
          <a:xfrm flipV="1">
            <a:off x="6942161" y="1878196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7AD53DA-5BB3-4875-8E13-A6FE39ACE29A}"/>
              </a:ext>
            </a:extLst>
          </p:cNvPr>
          <p:cNvCxnSpPr/>
          <p:nvPr/>
        </p:nvCxnSpPr>
        <p:spPr>
          <a:xfrm flipV="1">
            <a:off x="5776361" y="2530260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18D5DCC-2B50-4C05-BE7E-058279367505}"/>
              </a:ext>
            </a:extLst>
          </p:cNvPr>
          <p:cNvCxnSpPr/>
          <p:nvPr/>
        </p:nvCxnSpPr>
        <p:spPr>
          <a:xfrm flipV="1">
            <a:off x="7368760" y="2557544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8100726-26DF-4219-AF01-92A5BB945E1D}"/>
              </a:ext>
            </a:extLst>
          </p:cNvPr>
          <p:cNvGrpSpPr/>
          <p:nvPr/>
        </p:nvGrpSpPr>
        <p:grpSpPr>
          <a:xfrm>
            <a:off x="8146719" y="3819428"/>
            <a:ext cx="159830" cy="492841"/>
            <a:chOff x="7183484" y="3818005"/>
            <a:chExt cx="159830" cy="49284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A6C5C14D-97C1-4588-B09A-CECB03FD26D2}"/>
                </a:ext>
              </a:extLst>
            </p:cNvPr>
            <p:cNvCxnSpPr/>
            <p:nvPr/>
          </p:nvCxnSpPr>
          <p:spPr>
            <a:xfrm flipV="1">
              <a:off x="7183484" y="3818005"/>
              <a:ext cx="79915" cy="49284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0681F69-6957-4ABB-911B-169890B0C8CD}"/>
                </a:ext>
              </a:extLst>
            </p:cNvPr>
            <p:cNvCxnSpPr/>
            <p:nvPr/>
          </p:nvCxnSpPr>
          <p:spPr>
            <a:xfrm flipV="1">
              <a:off x="7263399" y="3818005"/>
              <a:ext cx="79915" cy="49284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BCC3219-134A-43E5-AA0D-1B725BB5460D}"/>
              </a:ext>
            </a:extLst>
          </p:cNvPr>
          <p:cNvCxnSpPr/>
          <p:nvPr/>
        </p:nvCxnSpPr>
        <p:spPr>
          <a:xfrm flipV="1">
            <a:off x="7342404" y="3186186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1034655-B774-4F85-BF39-7020199E2F6F}"/>
              </a:ext>
            </a:extLst>
          </p:cNvPr>
          <p:cNvCxnSpPr/>
          <p:nvPr/>
        </p:nvCxnSpPr>
        <p:spPr>
          <a:xfrm flipV="1">
            <a:off x="6012495" y="3817195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017672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79FE69-0CD6-43E3-9F2F-AAB1EA6E138B}"/>
              </a:ext>
            </a:extLst>
          </p:cNvPr>
          <p:cNvSpPr/>
          <p:nvPr/>
        </p:nvSpPr>
        <p:spPr>
          <a:xfrm>
            <a:off x="3894161" y="1788501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Véo von, lồng lộng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Sáo sậu lưng trời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Cào cào giã gạo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Nhịp chày sóng đôi.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3981816" y="4211335"/>
            <a:ext cx="1683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hè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  <a:sym typeface="Bubblegum San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7D5A97A-0444-49E5-8CEC-7602FBDBC657}"/>
              </a:ext>
            </a:extLst>
          </p:cNvPr>
          <p:cNvCxnSpPr/>
          <p:nvPr/>
        </p:nvCxnSpPr>
        <p:spPr>
          <a:xfrm flipV="1">
            <a:off x="5585276" y="1878196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7AD53DA-5BB3-4875-8E13-A6FE39ACE29A}"/>
              </a:ext>
            </a:extLst>
          </p:cNvPr>
          <p:cNvCxnSpPr/>
          <p:nvPr/>
        </p:nvCxnSpPr>
        <p:spPr>
          <a:xfrm flipV="1">
            <a:off x="7375942" y="1897150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18D5DCC-2B50-4C05-BE7E-058279367505}"/>
              </a:ext>
            </a:extLst>
          </p:cNvPr>
          <p:cNvCxnSpPr/>
          <p:nvPr/>
        </p:nvCxnSpPr>
        <p:spPr>
          <a:xfrm flipV="1">
            <a:off x="7223441" y="2530619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8100726-26DF-4219-AF01-92A5BB945E1D}"/>
              </a:ext>
            </a:extLst>
          </p:cNvPr>
          <p:cNvGrpSpPr/>
          <p:nvPr/>
        </p:nvGrpSpPr>
        <p:grpSpPr>
          <a:xfrm>
            <a:off x="7569392" y="3718494"/>
            <a:ext cx="159830" cy="492841"/>
            <a:chOff x="7183484" y="3818005"/>
            <a:chExt cx="159830" cy="49284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A6C5C14D-97C1-4588-B09A-CECB03FD26D2}"/>
                </a:ext>
              </a:extLst>
            </p:cNvPr>
            <p:cNvCxnSpPr/>
            <p:nvPr/>
          </p:nvCxnSpPr>
          <p:spPr>
            <a:xfrm flipV="1">
              <a:off x="7183484" y="3818005"/>
              <a:ext cx="79915" cy="49284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0681F69-6957-4ABB-911B-169890B0C8CD}"/>
                </a:ext>
              </a:extLst>
            </p:cNvPr>
            <p:cNvCxnSpPr/>
            <p:nvPr/>
          </p:nvCxnSpPr>
          <p:spPr>
            <a:xfrm flipV="1">
              <a:off x="7263399" y="3818005"/>
              <a:ext cx="79915" cy="49284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773EF0C-4CAB-4BB2-9F4F-0B7AEC72461F}"/>
              </a:ext>
            </a:extLst>
          </p:cNvPr>
          <p:cNvCxnSpPr/>
          <p:nvPr/>
        </p:nvCxnSpPr>
        <p:spPr>
          <a:xfrm flipV="1">
            <a:off x="6978989" y="3129574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2861A43-5480-488A-A86E-BCE62C78F338}"/>
              </a:ext>
            </a:extLst>
          </p:cNvPr>
          <p:cNvCxnSpPr>
            <a:cxnSpLocks/>
          </p:cNvCxnSpPr>
          <p:nvPr/>
        </p:nvCxnSpPr>
        <p:spPr>
          <a:xfrm>
            <a:off x="5827347" y="4211335"/>
            <a:ext cx="1683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35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79FE69-0CD6-43E3-9F2F-AAB1EA6E138B}"/>
              </a:ext>
            </a:extLst>
          </p:cNvPr>
          <p:cNvSpPr/>
          <p:nvPr/>
        </p:nvSpPr>
        <p:spPr>
          <a:xfrm>
            <a:off x="3894161" y="1788501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Khép cánh màn nhung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Đỏ trời hoa phượng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Ve là nhạc trưởng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Dàn nhạc mùa hè.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8161" y="119828"/>
            <a:ext cx="4318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3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365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678" y="2086"/>
            <a:ext cx="3766051" cy="1436993"/>
          </a:xfrm>
          <a:prstGeom prst="rect">
            <a:avLst/>
          </a:prstGeom>
        </p:spPr>
      </p:pic>
      <p:cxnSp>
        <p:nvCxnSpPr>
          <p:cNvPr id="4" name="Straight Connector 3"/>
          <p:cNvCxnSpPr>
            <a:cxnSpLocks/>
          </p:cNvCxnSpPr>
          <p:nvPr/>
        </p:nvCxnSpPr>
        <p:spPr>
          <a:xfrm>
            <a:off x="5081178" y="3595661"/>
            <a:ext cx="20911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F16A060-F86C-4380-9194-90E9C63E17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69B602-A575-487B-9218-AAD89F60F892}"/>
              </a:ext>
            </a:extLst>
          </p:cNvPr>
          <p:cNvSpPr/>
          <p:nvPr/>
        </p:nvSpPr>
        <p:spPr>
          <a:xfrm>
            <a:off x="1320705" y="82065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hè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  <a:sym typeface="Bubblegum San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79F596B-E207-4E3B-914B-369F69E79DFC}"/>
              </a:ext>
            </a:extLst>
          </p:cNvPr>
          <p:cNvSpPr/>
          <p:nvPr/>
        </p:nvSpPr>
        <p:spPr>
          <a:xfrm>
            <a:off x="1320705" y="2659136"/>
            <a:ext cx="527050" cy="5270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7D5A97A-0444-49E5-8CEC-7602FBDBC657}"/>
              </a:ext>
            </a:extLst>
          </p:cNvPr>
          <p:cNvCxnSpPr/>
          <p:nvPr/>
        </p:nvCxnSpPr>
        <p:spPr>
          <a:xfrm flipV="1">
            <a:off x="8106761" y="1878196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7AD53DA-5BB3-4875-8E13-A6FE39ACE29A}"/>
              </a:ext>
            </a:extLst>
          </p:cNvPr>
          <p:cNvCxnSpPr/>
          <p:nvPr/>
        </p:nvCxnSpPr>
        <p:spPr>
          <a:xfrm flipV="1">
            <a:off x="7705174" y="2557544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8100726-26DF-4219-AF01-92A5BB945E1D}"/>
              </a:ext>
            </a:extLst>
          </p:cNvPr>
          <p:cNvGrpSpPr/>
          <p:nvPr/>
        </p:nvGrpSpPr>
        <p:grpSpPr>
          <a:xfrm>
            <a:off x="7407970" y="3819428"/>
            <a:ext cx="159830" cy="492841"/>
            <a:chOff x="7183484" y="3818005"/>
            <a:chExt cx="159830" cy="49284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A6C5C14D-97C1-4588-B09A-CECB03FD26D2}"/>
                </a:ext>
              </a:extLst>
            </p:cNvPr>
            <p:cNvCxnSpPr/>
            <p:nvPr/>
          </p:nvCxnSpPr>
          <p:spPr>
            <a:xfrm flipV="1">
              <a:off x="7183484" y="3818005"/>
              <a:ext cx="79915" cy="49284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0681F69-6957-4ABB-911B-169890B0C8CD}"/>
                </a:ext>
              </a:extLst>
            </p:cNvPr>
            <p:cNvCxnSpPr/>
            <p:nvPr/>
          </p:nvCxnSpPr>
          <p:spPr>
            <a:xfrm flipV="1">
              <a:off x="7263399" y="3818005"/>
              <a:ext cx="79915" cy="492841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BCC3219-134A-43E5-AA0D-1B725BB5460D}"/>
              </a:ext>
            </a:extLst>
          </p:cNvPr>
          <p:cNvCxnSpPr/>
          <p:nvPr/>
        </p:nvCxnSpPr>
        <p:spPr>
          <a:xfrm flipV="1">
            <a:off x="7342404" y="3186186"/>
            <a:ext cx="79915" cy="49284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343108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9089" y="175369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8833" y="1107890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kern="1200" dirty="0" err="1">
                <a:solidFill>
                  <a:srgbClr val="00B050"/>
                </a:solidFill>
              </a:rPr>
              <a:t>Yêu</a:t>
            </a:r>
            <a:r>
              <a:rPr lang="zh-CN" altLang="en-US" sz="3200" b="1" kern="1200" dirty="0">
                <a:solidFill>
                  <a:srgbClr val="00B050"/>
                </a:solidFill>
              </a:rPr>
              <a:t> </a:t>
            </a:r>
            <a:r>
              <a:rPr lang="en-US" altLang="zh-CN" sz="3200" b="1" kern="1200" dirty="0" err="1">
                <a:solidFill>
                  <a:srgbClr val="00B050"/>
                </a:solidFill>
              </a:rPr>
              <a:t>cầu</a:t>
            </a:r>
            <a:endParaRPr lang="zh-CN" altLang="en-US" sz="3200" b="1" kern="1200" dirty="0">
              <a:solidFill>
                <a:srgbClr val="00B050"/>
              </a:solidFill>
            </a:endParaRPr>
          </a:p>
          <a:p>
            <a:pPr>
              <a:buSzPts val="2800"/>
            </a:pPr>
            <a:r>
              <a:rPr lang="en-US" altLang="zh-CN" sz="3200" kern="1200" dirty="0">
                <a:solidFill>
                  <a:srgbClr val="00B050"/>
                </a:solidFill>
              </a:rPr>
              <a:t>-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Phân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công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đọc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theo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đoạn</a:t>
            </a:r>
            <a:endParaRPr lang="zh-CN" altLang="en-US" sz="3200" kern="1200" dirty="0">
              <a:solidFill>
                <a:srgbClr val="00B050"/>
              </a:solidFill>
            </a:endParaRPr>
          </a:p>
          <a:p>
            <a:pPr>
              <a:buSzPts val="2800"/>
            </a:pPr>
            <a:r>
              <a:rPr lang="en-US" altLang="zh-CN" sz="3200" kern="1200" dirty="0">
                <a:solidFill>
                  <a:srgbClr val="00B050"/>
                </a:solidFill>
              </a:rPr>
              <a:t>-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Tất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cả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thành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viên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đều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đọc</a:t>
            </a:r>
            <a:endParaRPr lang="zh-CN" altLang="en-US" sz="3200" kern="1200" dirty="0">
              <a:solidFill>
                <a:srgbClr val="00B050"/>
              </a:solidFill>
            </a:endParaRPr>
          </a:p>
          <a:p>
            <a:pPr>
              <a:buSzPts val="2800"/>
            </a:pPr>
            <a:r>
              <a:rPr lang="en-US" altLang="zh-CN" sz="3200" kern="1200" dirty="0">
                <a:solidFill>
                  <a:srgbClr val="00B050"/>
                </a:solidFill>
              </a:rPr>
              <a:t>-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Giải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nghĩa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từ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cùng</a:t>
            </a:r>
            <a:r>
              <a:rPr lang="zh-CN" altLang="en-US" sz="3200" kern="1200" dirty="0">
                <a:solidFill>
                  <a:srgbClr val="00B050"/>
                </a:solidFill>
              </a:rPr>
              <a:t> </a:t>
            </a:r>
            <a:r>
              <a:rPr lang="en-US" altLang="zh-CN" sz="3200" kern="1200" dirty="0" err="1">
                <a:solidFill>
                  <a:srgbClr val="00B050"/>
                </a:solidFill>
              </a:rPr>
              <a:t>nhau</a:t>
            </a:r>
            <a:endParaRPr lang="zh-CN" altLang="en-US" sz="3200" kern="1200" dirty="0">
              <a:solidFill>
                <a:srgbClr val="00B05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697" y="952561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82" y="3633569"/>
            <a:ext cx="3629742" cy="18420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A969E4-A215-432B-8388-17F90B4372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5" y="140248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8961120" y="5748126"/>
            <a:ext cx="3449719" cy="1109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lớp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B24AC48-0427-4BDE-A1A7-3385B31ABF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93" y="574316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6264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82C74A-6561-42F1-AAE6-5A45ACDB1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Join_file_235016359">
            <a:hlinkClick r:id="" action="ppaction://media"/>
            <a:extLst>
              <a:ext uri="{FF2B5EF4-FFF2-40B4-BE49-F238E27FC236}">
                <a16:creationId xmlns:a16="http://schemas.microsoft.com/office/drawing/2014/main" xmlns="" id="{92635ECB-344B-45B6-9760-22CFB65C30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1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44819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615" y="185794"/>
            <a:ext cx="6435852" cy="501107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75920" y="1877292"/>
            <a:ext cx="3966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“</a:t>
            </a:r>
            <a:r>
              <a:rPr lang="en-US" sz="3600" dirty="0" err="1"/>
              <a:t>Dàn</a:t>
            </a:r>
            <a:r>
              <a:rPr lang="en-US" sz="3600" dirty="0"/>
              <a:t> </a:t>
            </a:r>
            <a:r>
              <a:rPr lang="en-US" sz="3600" dirty="0" err="1"/>
              <a:t>nhạc</a:t>
            </a:r>
            <a:r>
              <a:rPr lang="en-US" sz="3600" dirty="0"/>
              <a:t> </a:t>
            </a:r>
            <a:r>
              <a:rPr lang="en-US" sz="3600" dirty="0" err="1"/>
              <a:t>mùa</a:t>
            </a:r>
            <a:r>
              <a:rPr lang="en-US" sz="3600" dirty="0"/>
              <a:t> </a:t>
            </a:r>
            <a:r>
              <a:rPr lang="en-US" sz="3600" dirty="0" err="1"/>
              <a:t>hè</a:t>
            </a:r>
            <a:r>
              <a:rPr lang="en-US" sz="3600" dirty="0"/>
              <a:t>”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pt-BR" sz="3600" b="1" dirty="0"/>
              <a:t>từ nào em chưa hiểu nghĩa</a:t>
            </a:r>
            <a:r>
              <a:rPr lang="pt-BR" sz="36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2D4BB1-752E-424F-A7F7-609AA8601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8" y="1948386"/>
            <a:ext cx="3714750" cy="457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92B9F0-CEC9-4310-807C-574167CDDB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9" y="251889"/>
            <a:ext cx="580334" cy="58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659F8B-0306-49FC-AB2C-D3549729A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713988" y="185892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36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63066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E583A88-C011-4AB2-9BE4-A908EA260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930055" y="13758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/>
                <a:ea typeface="inpin heiti" charset="-122"/>
                <a:cs typeface="Times New Roman" panose="02020603050405020304" pitchFamily="18" charset="0"/>
              </a:rPr>
              <a:t>từ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817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95584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84" name="组合 83"/>
          <p:cNvGrpSpPr/>
          <p:nvPr/>
        </p:nvGrpSpPr>
        <p:grpSpPr>
          <a:xfrm>
            <a:off x="36118" y="5920577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772392" y="251889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nghĩa</a:t>
            </a:r>
            <a:r>
              <a:rPr lang="en-US" altLang="zh-CN" sz="36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từ</a:t>
            </a:r>
            <a:endParaRPr lang="zh-CN" altLang="en-US" sz="36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70" y="289077"/>
            <a:ext cx="534980" cy="597187"/>
          </a:xfrm>
          <a:prstGeom prst="rect">
            <a:avLst/>
          </a:prstGeom>
        </p:spPr>
      </p:pic>
      <p:pic>
        <p:nvPicPr>
          <p:cNvPr id="15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22" y="251889"/>
            <a:ext cx="980316" cy="481960"/>
          </a:xfrm>
          <a:prstGeom prst="rect">
            <a:avLst/>
          </a:prstGeom>
        </p:spPr>
      </p:pic>
      <p:pic>
        <p:nvPicPr>
          <p:cNvPr id="16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352" y="4916406"/>
            <a:ext cx="980316" cy="4819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75056" y="1420431"/>
            <a:ext cx="3199555" cy="1549400"/>
            <a:chOff x="-121940" y="1041401"/>
            <a:chExt cx="3808116" cy="1549400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BEDFFF38-7976-4F0F-BDC1-2BF5F2606F6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0" b="10632"/>
            <a:stretch/>
          </p:blipFill>
          <p:spPr>
            <a:xfrm>
              <a:off x="-121940" y="1041401"/>
              <a:ext cx="3808116" cy="154940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429170" y="1557784"/>
              <a:ext cx="291661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altLang="zh-CN" sz="3200" dirty="0" err="1">
                  <a:solidFill>
                    <a:srgbClr val="0070C0"/>
                  </a:solidFill>
                  <a:ea typeface="inpin heiti" charset="-122"/>
                  <a:cs typeface="Times New Roman" panose="02020603050405020304" pitchFamily="18" charset="0"/>
                </a:rPr>
                <a:t>nhạc</a:t>
              </a:r>
              <a:r>
                <a:rPr lang="en-US" altLang="zh-CN" sz="3200" dirty="0">
                  <a:solidFill>
                    <a:srgbClr val="0070C0"/>
                  </a:solidFill>
                  <a:ea typeface="inpin heiti" charset="-122"/>
                  <a:cs typeface="Times New Roman" panose="02020603050405020304" pitchFamily="18" charset="0"/>
                </a:rPr>
                <a:t> tr</a:t>
              </a:r>
              <a:r>
                <a:rPr lang="vi-VN" altLang="zh-CN" sz="3200" dirty="0">
                  <a:solidFill>
                    <a:srgbClr val="0070C0"/>
                  </a:solidFill>
                  <a:ea typeface="inpin heiti" charset="-122"/>
                  <a:cs typeface="Times New Roman" panose="02020603050405020304" pitchFamily="18" charset="0"/>
                </a:rPr>
                <a:t>ư</a:t>
              </a:r>
              <a:r>
                <a:rPr lang="en-US" altLang="zh-CN" sz="3200" dirty="0" err="1">
                  <a:solidFill>
                    <a:srgbClr val="0070C0"/>
                  </a:solidFill>
                  <a:ea typeface="inpin heiti" charset="-122"/>
                  <a:cs typeface="Times New Roman" panose="02020603050405020304" pitchFamily="18" charset="0"/>
                </a:rPr>
                <a:t>ởng</a:t>
              </a:r>
              <a:endParaRPr lang="zh-CN" altLang="en-US" sz="320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806724" y="4089812"/>
            <a:ext cx="108892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</a:t>
            </a: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gười sắp xếp chuyên môn trong dàn nhạc, thường là người kéo violon ngồi hàng đầu bên trái chỉ huy, hoặc một nhạc công có trình độ độc tấu.</a:t>
            </a:r>
            <a:endParaRPr lang="zh-CN" altLang="en-US" sz="320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6FC392-F871-4DDD-A655-548B075359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53" y="733849"/>
            <a:ext cx="4501527" cy="300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3080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912" y="136903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91126" y="173633"/>
            <a:ext cx="511318" cy="511318"/>
          </a:xfrm>
          <a:prstGeom prst="rect">
            <a:avLst/>
          </a:prstGeom>
        </p:spPr>
      </p:pic>
      <p:grpSp>
        <p:nvGrpSpPr>
          <p:cNvPr id="5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1"/>
            <a:ext cx="587835" cy="716799"/>
            <a:chOff x="1836100" y="2332000"/>
            <a:chExt cx="1572829" cy="875132"/>
          </a:xfrm>
        </p:grpSpPr>
        <p:sp>
          <p:nvSpPr>
            <p:cNvPr id="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本框 12"/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679947" y="73551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Ai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mở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màn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cho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khúc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ca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mùa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hạ</a:t>
            </a: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35" name="PA_库_组合 5"/>
          <p:cNvGrpSpPr/>
          <p:nvPr>
            <p:custDataLst>
              <p:tags r:id="rId2"/>
            </p:custDataLst>
          </p:nvPr>
        </p:nvGrpSpPr>
        <p:grpSpPr>
          <a:xfrm>
            <a:off x="947754" y="1631148"/>
            <a:ext cx="587835" cy="733599"/>
            <a:chOff x="1836100" y="2332000"/>
            <a:chExt cx="1572829" cy="895643"/>
          </a:xfrm>
        </p:grpSpPr>
        <p:sp>
          <p:nvSpPr>
            <p:cNvPr id="3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679947" y="1681711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Gọi tên những người bạn trong dàn nhạc mùa hè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41" name="PA_库_组合 5"/>
          <p:cNvGrpSpPr/>
          <p:nvPr>
            <p:custDataLst>
              <p:tags r:id="rId3"/>
            </p:custDataLst>
          </p:nvPr>
        </p:nvGrpSpPr>
        <p:grpSpPr>
          <a:xfrm>
            <a:off x="889118" y="4149341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621311" y="4199904"/>
            <a:ext cx="79517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Hình ảnh nào trong khổ thơ cuối báo hiệu mùa hè đến?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46" name="PA_库_组合 5"/>
          <p:cNvGrpSpPr/>
          <p:nvPr>
            <p:custDataLst>
              <p:tags r:id="rId4"/>
            </p:custDataLst>
          </p:nvPr>
        </p:nvGrpSpPr>
        <p:grpSpPr>
          <a:xfrm>
            <a:off x="870259" y="5375383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602452" y="5425946"/>
            <a:ext cx="79517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Em thích người bạn nào trong dàn nhạc mùa hè? Vì sao?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9173116" y="3627247"/>
            <a:ext cx="3104143" cy="3127647"/>
            <a:chOff x="7656474" y="831396"/>
            <a:chExt cx="3689350" cy="3269584"/>
          </a:xfrm>
        </p:grpSpPr>
        <p:pic>
          <p:nvPicPr>
            <p:cNvPr id="52" name="图片 2" descr="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B513B89-EC18-4D07-AFCF-385894E84F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87" y="2072164"/>
            <a:ext cx="3082435" cy="21631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BC88DA2-53C0-4269-A389-1AD923B1B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43" y="2619003"/>
            <a:ext cx="2051212" cy="10087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477FA36C-7105-47EF-98F9-E18CC61A7D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52" y="2000065"/>
            <a:ext cx="3082435" cy="216311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4457975E-FB79-4CE0-B5F8-9618E1D0F7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1" y="2611728"/>
            <a:ext cx="1869304" cy="102334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5D644AFA-928F-4182-8330-D69B013083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17" y="2096317"/>
            <a:ext cx="1712465" cy="21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27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9" grpId="0"/>
      <p:bldP spid="45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305855" y="3325448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613321" y="3144252"/>
            <a:ext cx="1889601" cy="3750049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462656" y="106226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32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grpSp>
        <p:nvGrpSpPr>
          <p:cNvPr id="42" name="PA_库_组合 5"/>
          <p:cNvGrpSpPr/>
          <p:nvPr>
            <p:custDataLst>
              <p:tags r:id="rId1"/>
            </p:custDataLst>
          </p:nvPr>
        </p:nvGrpSpPr>
        <p:grpSpPr>
          <a:xfrm>
            <a:off x="706488" y="722761"/>
            <a:ext cx="587835" cy="671691"/>
            <a:chOff x="1836100" y="2332000"/>
            <a:chExt cx="1572829" cy="820060"/>
          </a:xfrm>
        </p:grpSpPr>
        <p:sp>
          <p:nvSpPr>
            <p:cNvPr id="4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5" name="文本框 12"/>
            <p:cNvSpPr txBox="1"/>
            <p:nvPr/>
          </p:nvSpPr>
          <p:spPr>
            <a:xfrm>
              <a:off x="2222348" y="2332000"/>
              <a:ext cx="756774" cy="7474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+mj-lt"/>
                  <a:ea typeface="方正静蕾简体" panose="02000000000000000000" pitchFamily="2" charset="-122"/>
                </a:rPr>
                <a:t>1</a:t>
              </a:r>
            </a:p>
          </p:txBody>
        </p:sp>
      </p:grpSp>
      <p:sp>
        <p:nvSpPr>
          <p:cNvPr id="46" name="Rectangle 45"/>
          <p:cNvSpPr/>
          <p:nvPr/>
        </p:nvSpPr>
        <p:spPr>
          <a:xfrm>
            <a:off x="1438681" y="77332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Ai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mở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màn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cho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khúc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ca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mùa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hạ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9EAA420-10CE-4A96-AABE-741F5555DE79}"/>
              </a:ext>
            </a:extLst>
          </p:cNvPr>
          <p:cNvSpPr/>
          <p:nvPr/>
        </p:nvSpPr>
        <p:spPr>
          <a:xfrm>
            <a:off x="2429159" y="15946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b="1" dirty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Đ</a:t>
            </a:r>
            <a:r>
              <a:rPr lang="vi-VN" altLang="zh-CN" sz="3200" b="1" dirty="0"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ọc khổ thơ 1 để trả lời câu hỏi. </a:t>
            </a:r>
            <a:endParaRPr lang="en-US" altLang="zh-CN" sz="3200" b="1" dirty="0"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69484C44-CA5F-4C91-9357-2CB7694C8EE6}"/>
              </a:ext>
            </a:extLst>
          </p:cNvPr>
          <p:cNvSpPr/>
          <p:nvPr/>
        </p:nvSpPr>
        <p:spPr>
          <a:xfrm>
            <a:off x="4262579" y="2207699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Tiếng ve bay ra</a:t>
            </a:r>
            <a:endParaRPr lang="en-US" sz="32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Từ hoa loa kèn</a:t>
            </a:r>
            <a:endParaRPr lang="en-US" sz="32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Nhạc trưởng ve kim</a:t>
            </a:r>
            <a:endParaRPr lang="en-US" sz="3200" dirty="0">
              <a:solidFill>
                <a:prstClr val="black"/>
              </a:solidFill>
            </a:endParaRP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Mở màn mùa hạ.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31836F4B-ADEB-41CC-894D-A2B47FB96721}"/>
              </a:ext>
            </a:extLst>
          </p:cNvPr>
          <p:cNvSpPr/>
          <p:nvPr/>
        </p:nvSpPr>
        <p:spPr>
          <a:xfrm>
            <a:off x="1438680" y="484612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Mở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màn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cho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khúc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ca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mùa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hạ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nhạc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tr</a:t>
            </a:r>
            <a:r>
              <a:rPr lang="vi-VN" altLang="zh-CN" sz="3200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ư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ởng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ve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kim</a:t>
            </a:r>
            <a:endParaRPr lang="en-US" altLang="zh-CN" sz="3200" dirty="0">
              <a:solidFill>
                <a:srgbClr val="FF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10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912" y="136903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91126" y="173633"/>
            <a:ext cx="511318" cy="511318"/>
          </a:xfrm>
          <a:prstGeom prst="rect">
            <a:avLst/>
          </a:prstGeom>
        </p:spPr>
      </p:pic>
      <p:grpSp>
        <p:nvGrpSpPr>
          <p:cNvPr id="35" name="PA_库_组合 5"/>
          <p:cNvGrpSpPr/>
          <p:nvPr>
            <p:custDataLst>
              <p:tags r:id="rId1"/>
            </p:custDataLst>
          </p:nvPr>
        </p:nvGrpSpPr>
        <p:grpSpPr>
          <a:xfrm>
            <a:off x="1045911" y="800719"/>
            <a:ext cx="587835" cy="733599"/>
            <a:chOff x="1836100" y="2332000"/>
            <a:chExt cx="1572829" cy="895643"/>
          </a:xfrm>
        </p:grpSpPr>
        <p:sp>
          <p:nvSpPr>
            <p:cNvPr id="3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1778104" y="851282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Gọi tên những người bạn trong dàn nhạc mùa hè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B513B89-EC18-4D07-AFCF-385894E84F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" y="1810151"/>
            <a:ext cx="3082435" cy="21631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3BC88DA2-53C0-4269-A389-1AD923B1B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09" y="2561257"/>
            <a:ext cx="2051212" cy="10087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477FA36C-7105-47EF-98F9-E18CC61A7D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53" y="1869483"/>
            <a:ext cx="3082435" cy="216311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4457975E-FB79-4CE0-B5F8-9618E1D0F7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94" y="2642114"/>
            <a:ext cx="1869304" cy="102334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5D644AFA-928F-4182-8330-D69B013083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32" y="1869483"/>
            <a:ext cx="1712465" cy="21631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56DD7D2-36C2-4E11-A09E-5519CBE78866}"/>
              </a:ext>
            </a:extLst>
          </p:cNvPr>
          <p:cNvSpPr/>
          <p:nvPr/>
        </p:nvSpPr>
        <p:spPr>
          <a:xfrm>
            <a:off x="335706" y="4474494"/>
            <a:ext cx="2274805" cy="6898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Chim</a:t>
            </a:r>
            <a:r>
              <a:rPr lang="en-US" sz="3200" dirty="0"/>
              <a:t> </a:t>
            </a:r>
            <a:r>
              <a:rPr lang="en-US" sz="3200" dirty="0" err="1"/>
              <a:t>tu</a:t>
            </a:r>
            <a:r>
              <a:rPr lang="en-US" sz="3200" dirty="0"/>
              <a:t> </a:t>
            </a:r>
            <a:r>
              <a:rPr lang="en-US" sz="3200" dirty="0" err="1"/>
              <a:t>hú</a:t>
            </a:r>
            <a:endParaRPr lang="en-US" sz="32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936FCF34-DD80-4B0B-BB16-643251BF52C0}"/>
              </a:ext>
            </a:extLst>
          </p:cNvPr>
          <p:cNvSpPr/>
          <p:nvPr/>
        </p:nvSpPr>
        <p:spPr>
          <a:xfrm>
            <a:off x="2837949" y="4466021"/>
            <a:ext cx="2274805" cy="6898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Cào</a:t>
            </a:r>
            <a:r>
              <a:rPr lang="en-US" sz="3200" dirty="0"/>
              <a:t> </a:t>
            </a:r>
            <a:r>
              <a:rPr lang="en-US" sz="3200" dirty="0" err="1"/>
              <a:t>cào</a:t>
            </a:r>
            <a:endParaRPr lang="en-US" sz="32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A65EDFDA-CCE6-4664-B464-22D6A6E85678}"/>
              </a:ext>
            </a:extLst>
          </p:cNvPr>
          <p:cNvSpPr/>
          <p:nvPr/>
        </p:nvSpPr>
        <p:spPr>
          <a:xfrm>
            <a:off x="5340192" y="4466021"/>
            <a:ext cx="2274805" cy="6898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Chim</a:t>
            </a:r>
            <a:r>
              <a:rPr lang="en-US" sz="3200" dirty="0"/>
              <a:t> </a:t>
            </a:r>
            <a:r>
              <a:rPr lang="en-US" sz="3200" dirty="0" err="1"/>
              <a:t>cúc</a:t>
            </a:r>
            <a:r>
              <a:rPr lang="en-US" sz="3200" dirty="0"/>
              <a:t> cu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C7BD244C-95E3-4DFB-99CC-7972F83C211B}"/>
              </a:ext>
            </a:extLst>
          </p:cNvPr>
          <p:cNvSpPr/>
          <p:nvPr/>
        </p:nvSpPr>
        <p:spPr>
          <a:xfrm>
            <a:off x="7960097" y="4466021"/>
            <a:ext cx="1549163" cy="6898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Ve</a:t>
            </a:r>
            <a:endParaRPr lang="en-US" sz="3200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E012BE3F-E6BA-4E49-9350-A1C4BCF9AF57}"/>
              </a:ext>
            </a:extLst>
          </p:cNvPr>
          <p:cNvSpPr/>
          <p:nvPr/>
        </p:nvSpPr>
        <p:spPr>
          <a:xfrm>
            <a:off x="9854361" y="4466021"/>
            <a:ext cx="2274805" cy="6898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Sáo</a:t>
            </a:r>
            <a:r>
              <a:rPr lang="en-US" sz="3200" dirty="0"/>
              <a:t> </a:t>
            </a:r>
            <a:r>
              <a:rPr lang="en-US" sz="3200" dirty="0" err="1"/>
              <a:t>sậu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96173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54" grpId="0" animBg="1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32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grpSp>
        <p:nvGrpSpPr>
          <p:cNvPr id="18" name="PA_库_组合 5">
            <a:extLst>
              <a:ext uri="{FF2B5EF4-FFF2-40B4-BE49-F238E27FC236}">
                <a16:creationId xmlns:a16="http://schemas.microsoft.com/office/drawing/2014/main" xmlns="" id="{AB7E0AD4-8DC7-4ADF-BB1E-604E689411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757357" y="763695"/>
            <a:ext cx="587835" cy="733599"/>
            <a:chOff x="1836100" y="2332000"/>
            <a:chExt cx="1572829" cy="895643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xmlns="" id="{45A86EFE-A276-4033-8C97-2D782570426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xmlns="" id="{8F50378C-CE70-4BC8-B66C-92A0EEF313DF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xmlns="" id="{BC918EAD-7E1D-436B-A1EF-711DA5E222FF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600" b="1" dirty="0">
                  <a:solidFill>
                    <a:srgbClr val="F59C1F"/>
                  </a:solidFill>
                  <a:latin typeface="Arial" panose="020B0604020202020204" pitchFamily="34" charset="0"/>
                  <a:ea typeface="方正静蕾简体" panose="02000000000000000000" pitchFamily="2" charset="-122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A66A67C-3641-4F37-BB61-137788F10269}"/>
              </a:ext>
            </a:extLst>
          </p:cNvPr>
          <p:cNvSpPr/>
          <p:nvPr/>
        </p:nvSpPr>
        <p:spPr>
          <a:xfrm>
            <a:off x="1669129" y="838106"/>
            <a:ext cx="10066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0070C0"/>
                </a:solidFill>
                <a:ea typeface="inpin heiti" charset="-122"/>
                <a:cs typeface="Arial" panose="020B0604020202020204" pitchFamily="34" charset="0"/>
              </a:rPr>
              <a:t>Hình ảnh nào trong khổ thơ cuối báo hiệu mùa hè đến?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AFA6231-D382-4BE0-9E4F-24CE71CC392C}"/>
              </a:ext>
            </a:extLst>
          </p:cNvPr>
          <p:cNvSpPr/>
          <p:nvPr/>
        </p:nvSpPr>
        <p:spPr>
          <a:xfrm>
            <a:off x="4118751" y="1788501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Khép cánh màn nhung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Đỏ trời hoa phượng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Ve là nhạc trưởng </a:t>
            </a:r>
          </a:p>
          <a:p>
            <a:pPr lvl="0" algn="just">
              <a:spcAft>
                <a:spcPts val="1200"/>
              </a:spcAft>
              <a:defRPr/>
            </a:pPr>
            <a:r>
              <a:rPr lang="vi-VN" sz="3200" dirty="0">
                <a:solidFill>
                  <a:prstClr val="black"/>
                </a:solidFill>
              </a:rPr>
              <a:t>Dàn nhạc mùa hè.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E6D6FE91-8F3F-4BE5-A27D-6446C0E9E5A9}"/>
              </a:ext>
            </a:extLst>
          </p:cNvPr>
          <p:cNvCxnSpPr>
            <a:cxnSpLocks/>
          </p:cNvCxnSpPr>
          <p:nvPr/>
        </p:nvCxnSpPr>
        <p:spPr>
          <a:xfrm>
            <a:off x="4304779" y="2986061"/>
            <a:ext cx="33473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EC7EA68-D236-49E8-99AB-F5AF45A9B3F0}"/>
              </a:ext>
            </a:extLst>
          </p:cNvPr>
          <p:cNvSpPr/>
          <p:nvPr/>
        </p:nvSpPr>
        <p:spPr>
          <a:xfrm>
            <a:off x="1184555" y="4550713"/>
            <a:ext cx="100660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vi-VN" altLang="zh-CN" sz="3200" dirty="0">
                <a:solidFill>
                  <a:srgbClr val="FF0000"/>
                </a:solidFill>
                <a:ea typeface="inpin heiti" charset="-122"/>
                <a:cs typeface="Arial" panose="020B0604020202020204" pitchFamily="34" charset="0"/>
              </a:rPr>
              <a:t>Hình ảnh hoa phượng đỏ cả trời trong khổ cuối báo hiệu mùa hè đến.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55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>
            <a:off x="305855" y="88140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Cùng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+mj-lt"/>
                <a:ea typeface="inpin heiti" charset="-122"/>
                <a:cs typeface="Times New Roman" panose="02020603050405020304" pitchFamily="18" charset="0"/>
              </a:rPr>
              <a:t>hiểu</a:t>
            </a:r>
            <a:endParaRPr lang="zh-CN" altLang="en-US" sz="3200" b="1" dirty="0">
              <a:solidFill>
                <a:srgbClr val="0070C0"/>
              </a:solidFill>
              <a:latin typeface="+mj-lt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5855" y="127387"/>
            <a:ext cx="511318" cy="511318"/>
          </a:xfrm>
          <a:prstGeom prst="rect">
            <a:avLst/>
          </a:prstGeom>
        </p:spPr>
      </p:pic>
      <p:pic>
        <p:nvPicPr>
          <p:cNvPr id="28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666" y="4381708"/>
            <a:ext cx="1740473" cy="20119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977266-2886-4E07-9988-36180D08A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216" y="920956"/>
            <a:ext cx="8955800" cy="13473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0E922D0-D69D-4B5D-90C5-0532671C45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6" y="2159264"/>
            <a:ext cx="3082435" cy="21631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53BFF76-0961-4BE8-AA9B-2FDD8878F0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04" y="2910370"/>
            <a:ext cx="2051212" cy="1008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13AEA1B-45AA-4249-B97B-CC39EBB43D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48" y="2218596"/>
            <a:ext cx="3082435" cy="21631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0870D63-70D0-435B-887B-E3A9558375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189" y="2991227"/>
            <a:ext cx="1869304" cy="10233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806C9C8-226F-476C-ACE9-8FAC57468E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627" y="2218596"/>
            <a:ext cx="1712465" cy="21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25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1181659" cy="1181659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  <p:pic>
        <p:nvPicPr>
          <p:cNvPr id="32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1041"/>
            <a:ext cx="2279804" cy="227980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6" y="1817863"/>
            <a:ext cx="8716322" cy="218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9" name="组合 1"/>
          <p:cNvGrpSpPr/>
          <p:nvPr/>
        </p:nvGrpSpPr>
        <p:grpSpPr>
          <a:xfrm>
            <a:off x="2269014" y="2115073"/>
            <a:ext cx="8598343" cy="3320203"/>
            <a:chOff x="2269014" y="2030194"/>
            <a:chExt cx="8598343" cy="2492009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xmlns="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xmlns="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9014" y="3335552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xmlns="" id="{A0FBA709-7ADA-4829-B5FC-963396AEC836}"/>
                </a:ext>
              </a:extLst>
            </p:cNvPr>
            <p:cNvSpPr txBox="1"/>
            <p:nvPr/>
          </p:nvSpPr>
          <p:spPr>
            <a:xfrm>
              <a:off x="3178800" y="2583818"/>
              <a:ext cx="6556332" cy="1178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Miêu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tả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vẻ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đẹp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thú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vị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của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thiên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nhiên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mùa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hè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,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bày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tỏ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tình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yêu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vạn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vật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quanh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mình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,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thiên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nhiên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thanh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bình</a:t>
              </a:r>
              <a:r>
                <a:rPr lang="en-US" altLang="zh-CN" sz="32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.</a:t>
              </a:r>
              <a:endParaRPr lang="zh-CN" altLang="en-US" sz="3200" b="1" dirty="0">
                <a:solidFill>
                  <a:srgbClr val="FF0000"/>
                </a:solidFill>
                <a:ea typeface="小鹿犬拼音体" panose="02010601030101010101" pitchFamily="2" charset="-122"/>
                <a:cs typeface="YF补 汉仪夏日体+黑白emoji" panose="020B0604000101010104" pitchFamily="34" charset="-128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2554590" y="304591"/>
            <a:ext cx="6882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Nội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dung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bài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học</a:t>
            </a:r>
            <a:endParaRPr lang="zh-CN" altLang="en-US" sz="5400" b="1" kern="120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DF62C3-E525-49B5-AC5A-E915D65C0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" y="1548182"/>
            <a:ext cx="37147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22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9" name="组合 1"/>
          <p:cNvGrpSpPr/>
          <p:nvPr/>
        </p:nvGrpSpPr>
        <p:grpSpPr>
          <a:xfrm>
            <a:off x="2249963" y="2115073"/>
            <a:ext cx="8617394" cy="3281145"/>
            <a:chOff x="2249963" y="2030194"/>
            <a:chExt cx="8617394" cy="2462694"/>
          </a:xfrm>
        </p:grpSpPr>
        <p:pic>
          <p:nvPicPr>
            <p:cNvPr id="20" name="图片 2">
              <a:extLst>
                <a:ext uri="{FF2B5EF4-FFF2-40B4-BE49-F238E27FC236}">
                  <a16:creationId xmlns:a16="http://schemas.microsoft.com/office/drawing/2014/main" xmlns="" id="{08154B51-01D4-4435-9FA8-6C5220E3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6868" y="2030194"/>
              <a:ext cx="8410489" cy="1372660"/>
            </a:xfrm>
            <a:prstGeom prst="rect">
              <a:avLst/>
            </a:prstGeom>
          </p:spPr>
        </p:pic>
        <p:pic>
          <p:nvPicPr>
            <p:cNvPr id="21" name="图片 3">
              <a:extLst>
                <a:ext uri="{FF2B5EF4-FFF2-40B4-BE49-F238E27FC236}">
                  <a16:creationId xmlns:a16="http://schemas.microsoft.com/office/drawing/2014/main" xmlns="" id="{EC401102-F7EB-4883-81E7-4FF23F6E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49963" y="3306237"/>
              <a:ext cx="8587865" cy="1186651"/>
            </a:xfrm>
            <a:prstGeom prst="rect">
              <a:avLst/>
            </a:prstGeom>
          </p:spPr>
        </p:pic>
        <p:sp>
          <p:nvSpPr>
            <p:cNvPr id="22" name="文本框 4">
              <a:extLst>
                <a:ext uri="{FF2B5EF4-FFF2-40B4-BE49-F238E27FC236}">
                  <a16:creationId xmlns:a16="http://schemas.microsoft.com/office/drawing/2014/main" xmlns="" id="{A0FBA709-7ADA-4829-B5FC-963396AEC836}"/>
                </a:ext>
              </a:extLst>
            </p:cNvPr>
            <p:cNvSpPr txBox="1"/>
            <p:nvPr/>
          </p:nvSpPr>
          <p:spPr>
            <a:xfrm>
              <a:off x="3543699" y="2907367"/>
              <a:ext cx="6556332" cy="9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Wingdings" panose="05000000000000000000" pitchFamily="2" charset="2"/>
                <a:buChar char="ü"/>
              </a:pPr>
              <a:r>
                <a:rPr lang="en-US" altLang="zh-CN" sz="40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Yêu</a:t>
              </a:r>
              <a:r>
                <a:rPr lang="en-US" altLang="zh-CN" sz="40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mến</a:t>
              </a:r>
              <a:r>
                <a:rPr lang="en-US" altLang="zh-CN" sz="40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mùa</a:t>
              </a:r>
              <a:r>
                <a:rPr lang="en-US" altLang="zh-CN" sz="40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hè</a:t>
              </a:r>
              <a:r>
                <a:rPr lang="en-US" altLang="zh-CN" sz="40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, </a:t>
              </a:r>
              <a:r>
                <a:rPr lang="en-US" altLang="zh-CN" sz="40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vạn</a:t>
              </a:r>
              <a:r>
                <a:rPr lang="en-US" altLang="zh-CN" sz="40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vật</a:t>
              </a:r>
              <a:r>
                <a:rPr lang="en-US" altLang="zh-CN" sz="40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quanh</a:t>
              </a:r>
              <a:r>
                <a:rPr lang="en-US" altLang="zh-CN" sz="40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 </a:t>
              </a:r>
              <a:r>
                <a:rPr lang="en-US" altLang="zh-CN" sz="4000" b="1" dirty="0" err="1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mình</a:t>
              </a:r>
              <a:r>
                <a:rPr lang="en-US" altLang="zh-CN" sz="4000" b="1" dirty="0">
                  <a:solidFill>
                    <a:srgbClr val="FF0000"/>
                  </a:solidFill>
                  <a:ea typeface="小鹿犬拼音体" panose="02010601030101010101" pitchFamily="2" charset="-122"/>
                  <a:cs typeface="YF补 汉仪夏日体+黑白emoji" panose="020B0604000101010104" pitchFamily="34" charset="-128"/>
                </a:rPr>
                <a:t>....</a:t>
              </a:r>
              <a:endParaRPr lang="zh-CN" altLang="en-US" sz="4000" b="1" dirty="0">
                <a:solidFill>
                  <a:srgbClr val="FF0000"/>
                </a:solidFill>
                <a:ea typeface="小鹿犬拼音体" panose="02010601030101010101" pitchFamily="2" charset="-122"/>
                <a:cs typeface="YF补 汉仪夏日体+黑白emoji" panose="020B0604000101010104" pitchFamily="34" charset="-128"/>
              </a:endParaRPr>
            </a:p>
          </p:txBody>
        </p:sp>
      </p:grpSp>
      <p:sp>
        <p:nvSpPr>
          <p:cNvPr id="13" name="文本框 18">
            <a:extLst>
              <a:ext uri="{FF2B5EF4-FFF2-40B4-BE49-F238E27FC236}">
                <a16:creationId xmlns:a16="http://schemas.microsoft.com/office/drawing/2014/main" xmlns="" id="{94AAAAED-4D83-41E3-BB60-D604328DBD4C}"/>
              </a:ext>
            </a:extLst>
          </p:cNvPr>
          <p:cNvSpPr txBox="1"/>
          <p:nvPr/>
        </p:nvSpPr>
        <p:spPr>
          <a:xfrm>
            <a:off x="2654756" y="406025"/>
            <a:ext cx="6882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Liên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hệ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bản</a:t>
            </a:r>
            <a:r>
              <a:rPr lang="zh-CN" altLang="en-US" sz="5400" b="1" kern="1200" dirty="0">
                <a:solidFill>
                  <a:srgbClr val="FF66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5400" b="1" kern="1200" dirty="0" err="1">
                <a:solidFill>
                  <a:srgbClr val="FF6600"/>
                </a:solidFill>
                <a:latin typeface="Arial" panose="020B0604020202020204" pitchFamily="34" charset="0"/>
              </a:rPr>
              <a:t>thân</a:t>
            </a:r>
            <a:endParaRPr lang="zh-CN" altLang="en-US" sz="5400" b="1" kern="1200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A110914-1B83-4AF9-B575-3C46FB64A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2" y="1529196"/>
            <a:ext cx="37147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91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1461" y="2038991"/>
            <a:ext cx="5358848" cy="2780017"/>
          </a:xfrm>
          <a:prstGeom prst="rect">
            <a:avLst/>
          </a:prstGeom>
        </p:spPr>
      </p:pic>
      <p:pic>
        <p:nvPicPr>
          <p:cNvPr id="16" name="图片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75" y="1371246"/>
            <a:ext cx="1269867" cy="95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0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6400799"/>
            <a:ext cx="12203723" cy="636263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02" y="4800600"/>
            <a:ext cx="1859907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DBEC0C-3305-444E-9FBC-4C68261C0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15812" y="174029"/>
            <a:ext cx="511318" cy="5113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17DF66-90F6-4F15-A7BD-43A186E83BC4}"/>
              </a:ext>
            </a:extLst>
          </p:cNvPr>
          <p:cNvSpPr txBox="1"/>
          <p:nvPr/>
        </p:nvSpPr>
        <p:spPr>
          <a:xfrm>
            <a:off x="1579295" y="932060"/>
            <a:ext cx="442045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ve bay 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hoa loa kèn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Nhạc trưởng ve kim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Mở màn mùa hạ.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chim tu hú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nhị, tiếng 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Tiếng chim cúc cu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Cung trầm, cung bổng.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62A13C7-7033-451D-A90B-4EC5DE381A29}"/>
              </a:ext>
            </a:extLst>
          </p:cNvPr>
          <p:cNvSpPr/>
          <p:nvPr/>
        </p:nvSpPr>
        <p:spPr>
          <a:xfrm>
            <a:off x="1579295" y="182258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hè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  <a:sym typeface="Bubblegum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8C726A-D775-436A-A084-9E7D64588777}"/>
              </a:ext>
            </a:extLst>
          </p:cNvPr>
          <p:cNvSpPr txBox="1"/>
          <p:nvPr/>
        </p:nvSpPr>
        <p:spPr>
          <a:xfrm>
            <a:off x="6581758" y="1052463"/>
            <a:ext cx="4420453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Véo von, lồng lộng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Sáo sậu lưng 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Cào cào giã 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Nhịp chày sóng đôi.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Khép cánh màn nhung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Đỏ trời hoa phượng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Ve là nhạc trưởng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Dàn nhạc mùa hè.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E598C9-ABBD-441A-BC44-3E9D41D668BC}"/>
              </a:ext>
            </a:extLst>
          </p:cNvPr>
          <p:cNvSpPr txBox="1"/>
          <p:nvPr/>
        </p:nvSpPr>
        <p:spPr>
          <a:xfrm>
            <a:off x="9799283" y="6021129"/>
            <a:ext cx="44204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Anh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5991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71" y="5504570"/>
            <a:ext cx="1859907" cy="914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696367" y="559059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Luyện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đọc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nhóm</a:t>
            </a:r>
            <a:endParaRPr lang="zh-CN" alt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68360" y="2732301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36710" y="2031716"/>
            <a:ext cx="3113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Tiêu</a:t>
            </a:r>
            <a:r>
              <a:rPr lang="zh-CN" altLang="en-US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chí</a:t>
            </a:r>
            <a:r>
              <a:rPr lang="zh-CN" altLang="en-US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đánh</a:t>
            </a:r>
            <a:r>
              <a:rPr lang="zh-CN" altLang="en-US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800" b="1" kern="1200">
                <a:solidFill>
                  <a:srgbClr val="FF1531"/>
                </a:solidFill>
                <a:latin typeface="Arial" panose="020B0604020202020204" pitchFamily="34" charset="0"/>
              </a:rPr>
              <a:t>giá</a:t>
            </a:r>
            <a:endParaRPr lang="zh-CN" altLang="en-US" sz="2800" b="1" kern="1200">
              <a:solidFill>
                <a:srgbClr val="FF1531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02426" y="2663909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kern="1200">
                <a:latin typeface="Arial" panose="020B0604020202020204" pitchFamily="34" charset="0"/>
              </a:rPr>
              <a:t>Đọc</a:t>
            </a:r>
            <a:r>
              <a:rPr lang="zh-CN" altLang="en-US" sz="3200" kern="1200">
                <a:latin typeface="Arial" panose="020B0604020202020204" pitchFamily="34" charset="0"/>
              </a:rPr>
              <a:t> </a:t>
            </a:r>
            <a:r>
              <a:rPr lang="en-US" altLang="zh-CN" sz="3200" kern="1200">
                <a:latin typeface="Arial" panose="020B0604020202020204" pitchFamily="34" charset="0"/>
              </a:rPr>
              <a:t>đúng</a:t>
            </a:r>
            <a:endParaRPr lang="zh-CN" altLang="en-US" sz="3200" kern="1200">
              <a:latin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60673" y="2778093"/>
            <a:ext cx="432000" cy="432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68360" y="3353093"/>
            <a:ext cx="3645680" cy="607107"/>
            <a:chOff x="1717199" y="4363552"/>
            <a:chExt cx="3645680" cy="607107"/>
          </a:xfrm>
        </p:grpSpPr>
        <p:sp>
          <p:nvSpPr>
            <p:cNvPr id="21" name="Rounded Rectangle 20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451265" y="4363552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to, </a:t>
              </a:r>
              <a:r>
                <a:rPr lang="en-US" altLang="zh-CN" sz="3200" dirty="0" err="1"/>
                <a:t>rõ</a:t>
              </a:r>
              <a:endParaRPr lang="zh-CN" altLang="en-US" sz="32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68360" y="4091561"/>
            <a:ext cx="5119273" cy="599459"/>
            <a:chOff x="1717199" y="5199333"/>
            <a:chExt cx="5119273" cy="599459"/>
          </a:xfrm>
        </p:grpSpPr>
        <p:sp>
          <p:nvSpPr>
            <p:cNvPr id="27" name="Rounded Rectangle 26"/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51265" y="5199333"/>
              <a:ext cx="3736920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Ngắt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nghỉ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đúng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chỗ</a:t>
              </a:r>
              <a:endParaRPr lang="zh-CN" altLang="en-US" sz="32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06353" y="2732301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9614" y="338118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7633" y="412855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1268360" y="4779333"/>
            <a:ext cx="8097635" cy="599459"/>
            <a:chOff x="1717199" y="5199333"/>
            <a:chExt cx="8097635" cy="599459"/>
          </a:xfrm>
        </p:grpSpPr>
        <p:sp>
          <p:nvSpPr>
            <p:cNvPr id="37" name="Rounded Rectangle 36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414689" y="5199333"/>
              <a:ext cx="637386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và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nhấn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phù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hợp</a:t>
              </a:r>
              <a:endParaRPr lang="zh-CN" altLang="en-US" sz="32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4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40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8760" y="4816325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7" t="19733" r="32181" b="31200"/>
          <a:stretch/>
        </p:blipFill>
        <p:spPr>
          <a:xfrm>
            <a:off x="8862760" y="2594795"/>
            <a:ext cx="1634551" cy="17284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0093BB6-4759-4378-A889-78315D250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16910" y="452657"/>
            <a:ext cx="708287" cy="7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66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-17584" y="5913701"/>
            <a:ext cx="12203723" cy="1123362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71" y="5078826"/>
            <a:ext cx="1859907" cy="91440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-1055963" y="510211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Đọc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trước</a:t>
            </a:r>
            <a:r>
              <a:rPr lang="zh-CN" alt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rgbClr val="0070C0"/>
                </a:solidFill>
                <a:latin typeface="Arial" panose="020B0604020202020204" pitchFamily="34" charset="0"/>
              </a:rPr>
              <a:t>lớp</a:t>
            </a:r>
            <a:endParaRPr lang="zh-CN" alt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268360" y="2732301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335454" y="1722848"/>
            <a:ext cx="3521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Tiêu</a:t>
            </a:r>
            <a:r>
              <a:rPr lang="zh-CN" altLang="en-US" sz="3200" b="1" kern="1200" dirty="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chí</a:t>
            </a:r>
            <a:r>
              <a:rPr lang="zh-CN" altLang="en-US" sz="3200" b="1" kern="1200" dirty="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đánh</a:t>
            </a:r>
            <a:r>
              <a:rPr lang="zh-CN" altLang="en-US" sz="3200" b="1" kern="1200" dirty="0">
                <a:solidFill>
                  <a:srgbClr val="FF153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200" b="1" kern="1200" dirty="0" err="1">
                <a:solidFill>
                  <a:srgbClr val="FF1531"/>
                </a:solidFill>
                <a:latin typeface="Arial" panose="020B0604020202020204" pitchFamily="34" charset="0"/>
              </a:rPr>
              <a:t>giá</a:t>
            </a:r>
            <a:endParaRPr lang="zh-CN" altLang="en-US" sz="3200" b="1" kern="1200" dirty="0">
              <a:solidFill>
                <a:srgbClr val="FF1531"/>
              </a:solidFill>
              <a:latin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002426" y="2663909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kern="1200">
                <a:latin typeface="Arial" panose="020B0604020202020204" pitchFamily="34" charset="0"/>
              </a:rPr>
              <a:t>Đọc</a:t>
            </a:r>
            <a:r>
              <a:rPr lang="zh-CN" altLang="en-US" sz="3200" kern="1200">
                <a:latin typeface="Arial" panose="020B0604020202020204" pitchFamily="34" charset="0"/>
              </a:rPr>
              <a:t> </a:t>
            </a:r>
            <a:r>
              <a:rPr lang="en-US" altLang="zh-CN" sz="3200" kern="1200">
                <a:latin typeface="Arial" panose="020B0604020202020204" pitchFamily="34" charset="0"/>
              </a:rPr>
              <a:t>đúng</a:t>
            </a:r>
            <a:endParaRPr lang="zh-CN" altLang="en-US" sz="3200" kern="1200">
              <a:latin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360673" y="2778093"/>
            <a:ext cx="432000" cy="432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120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prstClr val="white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268360" y="3353093"/>
            <a:ext cx="3645680" cy="607107"/>
            <a:chOff x="1717199" y="4363552"/>
            <a:chExt cx="3645680" cy="607107"/>
          </a:xfrm>
        </p:grpSpPr>
        <p:sp>
          <p:nvSpPr>
            <p:cNvPr id="49" name="Rounded Rectangle 48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451265" y="4363552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/>
                <a:t>to, </a:t>
              </a:r>
              <a:r>
                <a:rPr lang="en-US" altLang="zh-CN" sz="3200" dirty="0" err="1"/>
                <a:t>rõ</a:t>
              </a:r>
              <a:endParaRPr lang="zh-CN" altLang="en-US" sz="3200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268360" y="4091561"/>
            <a:ext cx="5119273" cy="599459"/>
            <a:chOff x="1717199" y="5199333"/>
            <a:chExt cx="5119273" cy="599459"/>
          </a:xfrm>
        </p:grpSpPr>
        <p:sp>
          <p:nvSpPr>
            <p:cNvPr id="53" name="Rounded Rectangle 52"/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51265" y="5199333"/>
              <a:ext cx="3736920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Ngắt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nghỉ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đúng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chỗ</a:t>
              </a:r>
              <a:endParaRPr lang="zh-CN" altLang="en-US" sz="3200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5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06353" y="2732301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9614" y="338118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7633" y="412855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/>
          <p:cNvGrpSpPr/>
          <p:nvPr/>
        </p:nvGrpSpPr>
        <p:grpSpPr>
          <a:xfrm>
            <a:off x="1268360" y="4779333"/>
            <a:ext cx="8097635" cy="599459"/>
            <a:chOff x="1717199" y="5199333"/>
            <a:chExt cx="8097635" cy="599459"/>
          </a:xfrm>
        </p:grpSpPr>
        <p:sp>
          <p:nvSpPr>
            <p:cNvPr id="60" name="Rounded Rectangle 59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414689" y="5199333"/>
              <a:ext cx="637386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đọc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và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nhấn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giọng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phù</a:t>
              </a:r>
              <a:r>
                <a:rPr lang="zh-CN" altLang="en-US" sz="3200" dirty="0"/>
                <a:t> </a:t>
              </a:r>
              <a:r>
                <a:rPr lang="en-US" altLang="zh-CN" sz="3200" dirty="0" err="1"/>
                <a:t>hợp</a:t>
              </a:r>
              <a:endParaRPr lang="zh-CN" altLang="en-US" sz="3200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kern="12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</a:rPr>
                <a:t>4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63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8760" y="4816325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5060589-7CFA-46C3-9CB5-21A63627D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92781" y="619369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96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-17584" y="6400799"/>
            <a:ext cx="12203723" cy="636263"/>
            <a:chOff x="-17585" y="5729324"/>
            <a:chExt cx="12203723" cy="11233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802" y="-152400"/>
            <a:ext cx="1859907" cy="914400"/>
          </a:xfrm>
          <a:prstGeom prst="rect">
            <a:avLst/>
          </a:prstGeom>
        </p:spPr>
      </p:pic>
      <p:pic>
        <p:nvPicPr>
          <p:cNvPr id="14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302" y="4800600"/>
            <a:ext cx="1859907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17DF66-90F6-4F15-A7BD-43A186E83BC4}"/>
              </a:ext>
            </a:extLst>
          </p:cNvPr>
          <p:cNvSpPr txBox="1"/>
          <p:nvPr/>
        </p:nvSpPr>
        <p:spPr>
          <a:xfrm>
            <a:off x="1383221" y="1025963"/>
            <a:ext cx="101546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vi-VN" sz="4000" dirty="0">
                <a:solidFill>
                  <a:prstClr val="black"/>
                </a:solidFill>
              </a:rPr>
              <a:t>Tìm từ ngữ chỉ màu sắc của bầu trời, cây cối khi mùa hè đến.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62A13C7-7033-451D-A90B-4EC5DE381A29}"/>
              </a:ext>
            </a:extLst>
          </p:cNvPr>
          <p:cNvSpPr/>
          <p:nvPr/>
        </p:nvSpPr>
        <p:spPr>
          <a:xfrm>
            <a:off x="-666599" y="243897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Sắc</a:t>
            </a:r>
            <a:r>
              <a:rPr lang="en-US" sz="44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màu</a:t>
            </a:r>
            <a:r>
              <a:rPr lang="en-US" sz="44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mùa</a:t>
            </a:r>
            <a:r>
              <a:rPr lang="en-US" sz="44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hạ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  <a:sym typeface="Bubblegum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88711C-AA9D-40DE-9666-283338C5A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8" y="194425"/>
            <a:ext cx="1013941" cy="1013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756E83-BE3F-4FE9-9B1B-74B7C9E8AA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2" y="2905333"/>
            <a:ext cx="4667251" cy="311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1E9C7D-9E12-4BBE-9AC3-B2DECB871D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71523"/>
            <a:ext cx="4562006" cy="3017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0CD565-2B6D-4537-A467-458D10F61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2708379"/>
            <a:ext cx="5052139" cy="318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417C933-B2A9-49BF-9D01-DD8935466B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61" y="2559952"/>
            <a:ext cx="466725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9142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4C6BE97-923C-4B8E-9661-3A69C54C9D31}"/>
              </a:ext>
            </a:extLst>
          </p:cNvPr>
          <p:cNvGrpSpPr/>
          <p:nvPr/>
        </p:nvGrpSpPr>
        <p:grpSpPr>
          <a:xfrm>
            <a:off x="777464" y="1544069"/>
            <a:ext cx="10897708" cy="679610"/>
            <a:chOff x="317397" y="4633528"/>
            <a:chExt cx="10897708" cy="679610"/>
          </a:xfrm>
        </p:grpSpPr>
        <p:sp>
          <p:nvSpPr>
            <p:cNvPr id="3" name="Rounded Rectangle 59">
              <a:extLst>
                <a:ext uri="{FF2B5EF4-FFF2-40B4-BE49-F238E27FC236}">
                  <a16:creationId xmlns:a16="http://schemas.microsoft.com/office/drawing/2014/main" xmlns="" id="{68D6D742-4967-46A3-9E63-9B611B743FC0}"/>
                </a:ext>
              </a:extLst>
            </p:cNvPr>
            <p:cNvSpPr/>
            <p:nvPr/>
          </p:nvSpPr>
          <p:spPr>
            <a:xfrm>
              <a:off x="317397" y="4686831"/>
              <a:ext cx="2934672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DC7A1ED-A24C-421A-9F4C-CE6DA3729B89}"/>
                </a:ext>
              </a:extLst>
            </p:cNvPr>
            <p:cNvSpPr/>
            <p:nvPr/>
          </p:nvSpPr>
          <p:spPr>
            <a:xfrm>
              <a:off x="3359685" y="4633528"/>
              <a:ext cx="7855420" cy="679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600" dirty="0" err="1"/>
                <a:t>cao</a:t>
              </a:r>
              <a:r>
                <a:rPr lang="en-US" altLang="zh-CN" sz="3600" dirty="0"/>
                <a:t>, </a:t>
              </a:r>
              <a:r>
                <a:rPr lang="en-US" altLang="zh-CN" sz="3600" dirty="0" err="1"/>
                <a:t>xanh</a:t>
              </a:r>
              <a:r>
                <a:rPr lang="en-US" altLang="zh-CN" sz="3600" dirty="0"/>
                <a:t>, </a:t>
              </a:r>
              <a:r>
                <a:rPr lang="en-US" altLang="zh-CN" sz="3600" dirty="0" err="1"/>
                <a:t>đầy</a:t>
              </a:r>
              <a:r>
                <a:rPr lang="en-US" altLang="zh-CN" sz="3600" dirty="0"/>
                <a:t> </a:t>
              </a:r>
              <a:r>
                <a:rPr lang="en-US" altLang="zh-CN" sz="3600" dirty="0" err="1"/>
                <a:t>nắng</a:t>
              </a:r>
              <a:r>
                <a:rPr lang="en-US" altLang="zh-CN" sz="3600" dirty="0"/>
                <a:t>, </a:t>
              </a:r>
              <a:r>
                <a:rPr lang="en-US" altLang="zh-CN" sz="3600" dirty="0" err="1"/>
                <a:t>nắng</a:t>
              </a:r>
              <a:r>
                <a:rPr lang="en-US" altLang="zh-CN" sz="3600" dirty="0"/>
                <a:t> </a:t>
              </a:r>
              <a:r>
                <a:rPr lang="en-US" altLang="zh-CN" sz="3600" dirty="0" err="1"/>
                <a:t>vàng</a:t>
              </a:r>
              <a:r>
                <a:rPr lang="en-US" altLang="zh-CN" sz="3600" dirty="0"/>
                <a:t> </a:t>
              </a:r>
              <a:r>
                <a:rPr lang="en-US" altLang="zh-CN" sz="3600" dirty="0" err="1"/>
                <a:t>rực</a:t>
              </a:r>
              <a:r>
                <a:rPr lang="en-US" altLang="zh-CN" sz="3600" dirty="0"/>
                <a:t> </a:t>
              </a:r>
              <a:r>
                <a:rPr lang="en-US" altLang="zh-CN" sz="3600" dirty="0" err="1"/>
                <a:t>rỡ</a:t>
              </a:r>
              <a:r>
                <a:rPr lang="en-US" altLang="zh-CN" sz="3600" dirty="0"/>
                <a:t>,....</a:t>
              </a:r>
              <a:endParaRPr lang="zh-CN" altLang="en-US" sz="3600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FCFB57-92F8-4964-AB04-6D90326D50A3}"/>
              </a:ext>
            </a:extLst>
          </p:cNvPr>
          <p:cNvSpPr/>
          <p:nvPr/>
        </p:nvSpPr>
        <p:spPr>
          <a:xfrm>
            <a:off x="1407587" y="1577348"/>
            <a:ext cx="20062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bầu</a:t>
            </a:r>
            <a:r>
              <a:rPr lang="en-US" sz="3600" dirty="0"/>
              <a:t> </a:t>
            </a:r>
            <a:r>
              <a:rPr lang="en-US" sz="3600" dirty="0" err="1"/>
              <a:t>trời</a:t>
            </a:r>
            <a:r>
              <a:rPr lang="en-US" sz="3600" dirty="0"/>
              <a:t> :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465CB19-CA19-4810-B870-D507D017D9F6}"/>
              </a:ext>
            </a:extLst>
          </p:cNvPr>
          <p:cNvGrpSpPr/>
          <p:nvPr/>
        </p:nvGrpSpPr>
        <p:grpSpPr>
          <a:xfrm>
            <a:off x="777464" y="3184600"/>
            <a:ext cx="6912579" cy="679610"/>
            <a:chOff x="1294447" y="5158799"/>
            <a:chExt cx="6912579" cy="679610"/>
          </a:xfrm>
        </p:grpSpPr>
        <p:sp>
          <p:nvSpPr>
            <p:cNvPr id="8" name="Rounded Rectangle 59">
              <a:extLst>
                <a:ext uri="{FF2B5EF4-FFF2-40B4-BE49-F238E27FC236}">
                  <a16:creationId xmlns:a16="http://schemas.microsoft.com/office/drawing/2014/main" xmlns="" id="{EE8B61E7-7D00-4197-BCE7-4F971AD57F70}"/>
                </a:ext>
              </a:extLst>
            </p:cNvPr>
            <p:cNvSpPr/>
            <p:nvPr/>
          </p:nvSpPr>
          <p:spPr>
            <a:xfrm>
              <a:off x="1294447" y="5224838"/>
              <a:ext cx="2934672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46CB712-8666-44E5-B071-6AF6A8C578D9}"/>
                </a:ext>
              </a:extLst>
            </p:cNvPr>
            <p:cNvSpPr/>
            <p:nvPr/>
          </p:nvSpPr>
          <p:spPr>
            <a:xfrm>
              <a:off x="4450548" y="5158799"/>
              <a:ext cx="3756478" cy="679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en-US" altLang="zh-CN" sz="3600" dirty="0" err="1"/>
                <a:t>xanh</a:t>
              </a:r>
              <a:r>
                <a:rPr lang="en-US" altLang="zh-CN" sz="3600" dirty="0"/>
                <a:t> </a:t>
              </a:r>
              <a:r>
                <a:rPr lang="en-US" altLang="zh-CN" sz="3600" dirty="0" err="1"/>
                <a:t>biếc</a:t>
              </a:r>
              <a:r>
                <a:rPr lang="en-US" altLang="zh-CN" sz="3600" dirty="0"/>
                <a:t>, </a:t>
              </a:r>
              <a:r>
                <a:rPr lang="en-US" altLang="zh-CN" sz="3600" dirty="0" err="1"/>
                <a:t>xum</a:t>
              </a:r>
              <a:r>
                <a:rPr lang="en-US" altLang="zh-CN" sz="3600" dirty="0"/>
                <a:t> </a:t>
              </a:r>
              <a:r>
                <a:rPr lang="en-US" altLang="zh-CN" sz="3600" dirty="0" err="1"/>
                <a:t>xuê</a:t>
              </a:r>
              <a:endParaRPr lang="zh-CN" altLang="en-US" sz="360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2443A50-2550-42B1-8075-098A4859534D}"/>
              </a:ext>
            </a:extLst>
          </p:cNvPr>
          <p:cNvSpPr/>
          <p:nvPr/>
        </p:nvSpPr>
        <p:spPr>
          <a:xfrm>
            <a:off x="1575518" y="3217879"/>
            <a:ext cx="1670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cối</a:t>
            </a:r>
            <a:r>
              <a:rPr lang="en-US" sz="3600" dirty="0"/>
              <a:t> 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EA26218-DFC6-4AED-8DE8-61D8D924DEC9}"/>
              </a:ext>
            </a:extLst>
          </p:cNvPr>
          <p:cNvGrpSpPr/>
          <p:nvPr/>
        </p:nvGrpSpPr>
        <p:grpSpPr>
          <a:xfrm>
            <a:off x="777464" y="4773624"/>
            <a:ext cx="11414536" cy="676019"/>
            <a:chOff x="4861452" y="4294556"/>
            <a:chExt cx="11414536" cy="676019"/>
          </a:xfrm>
        </p:grpSpPr>
        <p:sp>
          <p:nvSpPr>
            <p:cNvPr id="13" name="Rounded Rectangle 59">
              <a:extLst>
                <a:ext uri="{FF2B5EF4-FFF2-40B4-BE49-F238E27FC236}">
                  <a16:creationId xmlns:a16="http://schemas.microsoft.com/office/drawing/2014/main" xmlns="" id="{9F27524E-9C58-49F3-81F6-F1AB4D549B52}"/>
                </a:ext>
              </a:extLst>
            </p:cNvPr>
            <p:cNvSpPr/>
            <p:nvPr/>
          </p:nvSpPr>
          <p:spPr>
            <a:xfrm>
              <a:off x="4861452" y="4356304"/>
              <a:ext cx="2934672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AC6DF44D-9C7A-441F-BA7A-44A7CC15F09A}"/>
                </a:ext>
              </a:extLst>
            </p:cNvPr>
            <p:cNvSpPr/>
            <p:nvPr/>
          </p:nvSpPr>
          <p:spPr>
            <a:xfrm>
              <a:off x="7914404" y="4294556"/>
              <a:ext cx="8361584" cy="6760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ClrTx/>
                <a:defRPr/>
              </a:pPr>
              <a:r>
                <a:rPr lang="vi-VN" altLang="zh-CN" sz="3600" dirty="0"/>
                <a:t>kết trái, chín, vàng, đỏ, nâu, thơm, ngon</a:t>
              </a:r>
              <a:endParaRPr lang="zh-CN" altLang="en-US" sz="3600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CCB2A1D-EFCB-4685-8B72-99200DED40A4}"/>
              </a:ext>
            </a:extLst>
          </p:cNvPr>
          <p:cNvSpPr/>
          <p:nvPr/>
        </p:nvSpPr>
        <p:spPr>
          <a:xfrm>
            <a:off x="1328068" y="4788469"/>
            <a:ext cx="1928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hoa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6228BF-57C7-4587-90E5-B8572E9FE2AF}"/>
              </a:ext>
            </a:extLst>
          </p:cNvPr>
          <p:cNvSpPr/>
          <p:nvPr/>
        </p:nvSpPr>
        <p:spPr>
          <a:xfrm>
            <a:off x="0" y="185582"/>
            <a:ext cx="8443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C1D3F"/>
              </a:buClr>
              <a:buSzPts val="3200"/>
              <a:defRPr/>
            </a:pP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Sắc</a:t>
            </a:r>
            <a:r>
              <a:rPr lang="en-US" sz="44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màu</a:t>
            </a:r>
            <a:r>
              <a:rPr lang="en-US" sz="44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mùa</a:t>
            </a:r>
            <a:r>
              <a:rPr lang="en-US" sz="44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oiny" panose="02000903060500060000" pitchFamily="2" charset="0"/>
              </a:rPr>
              <a:t>hạ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  <a:sym typeface="Bubblegum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0A1B73D-57D0-464A-9C0F-277873CF5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47" y="136110"/>
            <a:ext cx="1013941" cy="1013941"/>
          </a:xfrm>
          <a:prstGeom prst="rect">
            <a:avLst/>
          </a:prstGeom>
        </p:spPr>
      </p:pic>
      <p:grpSp>
        <p:nvGrpSpPr>
          <p:cNvPr id="18" name="组合 30">
            <a:extLst>
              <a:ext uri="{FF2B5EF4-FFF2-40B4-BE49-F238E27FC236}">
                <a16:creationId xmlns:a16="http://schemas.microsoft.com/office/drawing/2014/main" xmlns="" id="{37FCBC7C-01EE-4C16-8207-B8F37DAED3BD}"/>
              </a:ext>
            </a:extLst>
          </p:cNvPr>
          <p:cNvGrpSpPr/>
          <p:nvPr/>
        </p:nvGrpSpPr>
        <p:grpSpPr>
          <a:xfrm>
            <a:off x="-11723" y="6221737"/>
            <a:ext cx="12203723" cy="636263"/>
            <a:chOff x="-17585" y="5729324"/>
            <a:chExt cx="12203723" cy="1123362"/>
          </a:xfrm>
        </p:grpSpPr>
        <p:pic>
          <p:nvPicPr>
            <p:cNvPr id="19" name="图片 31">
              <a:extLst>
                <a:ext uri="{FF2B5EF4-FFF2-40B4-BE49-F238E27FC236}">
                  <a16:creationId xmlns:a16="http://schemas.microsoft.com/office/drawing/2014/main" xmlns="" id="{98DEC4D6-1A07-44B2-93D6-C4A4FB072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0" name="图片 32">
              <a:extLst>
                <a:ext uri="{FF2B5EF4-FFF2-40B4-BE49-F238E27FC236}">
                  <a16:creationId xmlns:a16="http://schemas.microsoft.com/office/drawing/2014/main" xmlns="" id="{E0ACFB30-8C75-421B-8CA1-7B841C9AE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7726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3" name="Google Shape;487;p33"/>
          <p:cNvSpPr txBox="1">
            <a:spLocks/>
          </p:cNvSpPr>
          <p:nvPr/>
        </p:nvSpPr>
        <p:spPr>
          <a:xfrm>
            <a:off x="346107" y="0"/>
            <a:ext cx="52904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3600" dirty="0" err="1">
                <a:solidFill>
                  <a:srgbClr val="F15A24"/>
                </a:solidFill>
                <a:latin typeface="+mn-lt"/>
              </a:rPr>
              <a:t>Đố</a:t>
            </a:r>
            <a:r>
              <a:rPr lang="en-US" sz="3600" dirty="0">
                <a:solidFill>
                  <a:srgbClr val="F15A24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15A24"/>
                </a:solidFill>
                <a:latin typeface="+mn-lt"/>
              </a:rPr>
              <a:t>bạn</a:t>
            </a:r>
            <a:r>
              <a:rPr lang="en-US" sz="3600" dirty="0">
                <a:solidFill>
                  <a:srgbClr val="F15A24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15A24"/>
                </a:solidFill>
                <a:latin typeface="+mn-lt"/>
              </a:rPr>
              <a:t>về</a:t>
            </a:r>
            <a:r>
              <a:rPr lang="en-US" sz="3600" dirty="0">
                <a:solidFill>
                  <a:srgbClr val="F15A24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15A24"/>
                </a:solidFill>
                <a:latin typeface="+mn-lt"/>
              </a:rPr>
              <a:t>các</a:t>
            </a:r>
            <a:r>
              <a:rPr lang="en-US" sz="3600" dirty="0">
                <a:solidFill>
                  <a:srgbClr val="F15A24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F15A24"/>
                </a:solidFill>
                <a:latin typeface="+mn-lt"/>
              </a:rPr>
              <a:t>mùa</a:t>
            </a:r>
            <a:r>
              <a:rPr lang="en-US" sz="3600" dirty="0">
                <a:solidFill>
                  <a:srgbClr val="F15A24"/>
                </a:solidFill>
                <a:latin typeface="+mn-lt"/>
              </a:rPr>
              <a:t>:</a:t>
            </a:r>
            <a:endParaRPr lang="vi-VN" sz="3600" dirty="0">
              <a:solidFill>
                <a:srgbClr val="F15A24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87709C-1B5B-4EF9-A652-ABBA149F8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7" y="155969"/>
            <a:ext cx="607631" cy="607631"/>
          </a:xfrm>
          <a:prstGeom prst="rect">
            <a:avLst/>
          </a:prstGeom>
        </p:spPr>
      </p:pic>
      <p:sp>
        <p:nvSpPr>
          <p:cNvPr id="28" name="Google Shape;487;p33">
            <a:extLst>
              <a:ext uri="{FF2B5EF4-FFF2-40B4-BE49-F238E27FC236}">
                <a16:creationId xmlns:a16="http://schemas.microsoft.com/office/drawing/2014/main" xmlns="" id="{9537DAC4-E44B-4143-A557-13A83431A28D}"/>
              </a:ext>
            </a:extLst>
          </p:cNvPr>
          <p:cNvSpPr txBox="1">
            <a:spLocks/>
          </p:cNvSpPr>
          <p:nvPr/>
        </p:nvSpPr>
        <p:spPr>
          <a:xfrm>
            <a:off x="1389354" y="1045073"/>
            <a:ext cx="8650225" cy="240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Mùa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cho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lá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xanh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cây</a:t>
            </a:r>
            <a:endParaRPr lang="en-US" sz="3600" dirty="0">
              <a:solidFill>
                <a:srgbClr val="7030A0"/>
              </a:solidFill>
              <a:latin typeface="+mn-lt"/>
            </a:endParaRPr>
          </a:p>
          <a:p>
            <a:pPr algn="ctr"/>
            <a:r>
              <a:rPr lang="en-US" sz="3600" dirty="0">
                <a:solidFill>
                  <a:srgbClr val="7030A0"/>
                </a:solidFill>
                <a:latin typeface="+mn-lt"/>
              </a:rPr>
              <a:t>Cho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bé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thêm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tuổi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má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hây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hây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+mn-lt"/>
              </a:rPr>
              <a:t>hồng</a:t>
            </a:r>
            <a:r>
              <a:rPr lang="en-US" sz="3600" dirty="0">
                <a:solidFill>
                  <a:srgbClr val="7030A0"/>
                </a:solidFill>
                <a:latin typeface="+mn-lt"/>
              </a:rPr>
              <a:t>?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  <a:latin typeface="+mn-lt"/>
              </a:rPr>
              <a:t>                                            </a:t>
            </a:r>
            <a:r>
              <a:rPr lang="vi-VN" sz="3600" dirty="0">
                <a:solidFill>
                  <a:srgbClr val="7030A0"/>
                </a:solidFill>
                <a:latin typeface="+mn-lt"/>
              </a:rPr>
              <a:t>(Là mùa gì?)</a:t>
            </a:r>
          </a:p>
        </p:txBody>
      </p:sp>
      <p:sp>
        <p:nvSpPr>
          <p:cNvPr id="29" name="Google Shape;487;p33">
            <a:extLst>
              <a:ext uri="{FF2B5EF4-FFF2-40B4-BE49-F238E27FC236}">
                <a16:creationId xmlns:a16="http://schemas.microsoft.com/office/drawing/2014/main" xmlns="" id="{16CF6DFB-BA4F-4DD2-899B-DDEE964AE50B}"/>
              </a:ext>
            </a:extLst>
          </p:cNvPr>
          <p:cNvSpPr txBox="1">
            <a:spLocks/>
          </p:cNvSpPr>
          <p:nvPr/>
        </p:nvSpPr>
        <p:spPr>
          <a:xfrm>
            <a:off x="-477673" y="3349361"/>
            <a:ext cx="8650225" cy="240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n-lt"/>
              </a:rPr>
              <a:t>Mùa</a:t>
            </a:r>
            <a:r>
              <a:rPr 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+mn-lt"/>
              </a:rPr>
              <a:t>xuân</a:t>
            </a:r>
            <a:endParaRPr lang="vi-VN" sz="4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7D6AF5-5DE9-44DC-8DB1-98311209F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67" y="3019587"/>
            <a:ext cx="4772541" cy="3463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00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75847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3" name="Google Shape;487;p33"/>
          <p:cNvSpPr txBox="1">
            <a:spLocks/>
          </p:cNvSpPr>
          <p:nvPr/>
        </p:nvSpPr>
        <p:spPr>
          <a:xfrm>
            <a:off x="346107" y="0"/>
            <a:ext cx="529041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Đố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15A24"/>
                </a:solidFill>
                <a:effectLst/>
                <a:uLnTx/>
                <a:uFillTx/>
                <a:latin typeface="Calibri"/>
                <a:sym typeface="Bubblegum Sans"/>
              </a:rPr>
              <a:t>: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87709C-1B5B-4EF9-A652-ABBA149F8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7" y="155969"/>
            <a:ext cx="607631" cy="607631"/>
          </a:xfrm>
          <a:prstGeom prst="rect">
            <a:avLst/>
          </a:prstGeom>
        </p:spPr>
      </p:pic>
      <p:sp>
        <p:nvSpPr>
          <p:cNvPr id="28" name="Google Shape;487;p33">
            <a:extLst>
              <a:ext uri="{FF2B5EF4-FFF2-40B4-BE49-F238E27FC236}">
                <a16:creationId xmlns:a16="http://schemas.microsoft.com/office/drawing/2014/main" xmlns="" id="{9537DAC4-E44B-4143-A557-13A83431A28D}"/>
              </a:ext>
            </a:extLst>
          </p:cNvPr>
          <p:cNvSpPr txBox="1">
            <a:spLocks/>
          </p:cNvSpPr>
          <p:nvPr/>
        </p:nvSpPr>
        <p:spPr>
          <a:xfrm>
            <a:off x="1389354" y="1045073"/>
            <a:ext cx="8650225" cy="240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lang="vi-VN" sz="3600" dirty="0">
                <a:solidFill>
                  <a:srgbClr val="7030A0"/>
                </a:solidFill>
                <a:latin typeface="Calibri"/>
              </a:rPr>
              <a:t>Mùa gì bé đón trăng rằm</a:t>
            </a:r>
            <a:endParaRPr lang="en-US" sz="3600" dirty="0">
              <a:solidFill>
                <a:srgbClr val="7030A0"/>
              </a:solidFill>
              <a:latin typeface="Calibri"/>
            </a:endParaRPr>
          </a:p>
          <a:p>
            <a:pPr lvl="0" algn="ctr"/>
            <a:r>
              <a:rPr lang="vi-VN" sz="3600" dirty="0">
                <a:solidFill>
                  <a:srgbClr val="7030A0"/>
                </a:solidFill>
                <a:latin typeface="Calibri"/>
              </a:rPr>
              <a:t>Rước đèn phá cỗ chị Hằng cùng vui?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sym typeface="Bubblegum Sans"/>
              </a:rPr>
              <a:t>                                                                  												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(Là mùa gì?)</a:t>
            </a:r>
          </a:p>
        </p:txBody>
      </p:sp>
      <p:sp>
        <p:nvSpPr>
          <p:cNvPr id="29" name="Google Shape;487;p33">
            <a:extLst>
              <a:ext uri="{FF2B5EF4-FFF2-40B4-BE49-F238E27FC236}">
                <a16:creationId xmlns:a16="http://schemas.microsoft.com/office/drawing/2014/main" xmlns="" id="{16CF6DFB-BA4F-4DD2-899B-DDEE964AE50B}"/>
              </a:ext>
            </a:extLst>
          </p:cNvPr>
          <p:cNvSpPr txBox="1">
            <a:spLocks/>
          </p:cNvSpPr>
          <p:nvPr/>
        </p:nvSpPr>
        <p:spPr>
          <a:xfrm>
            <a:off x="-1375113" y="2731832"/>
            <a:ext cx="8650225" cy="2408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Mùa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sym typeface="Bubblegum Sans"/>
              </a:rPr>
              <a:t>thu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A10F14-2C61-4644-BF38-76A82A21A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21" y="3633591"/>
            <a:ext cx="5748551" cy="301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D1C8CB9-BC55-46B8-801B-DEA259BC9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69" y="3803094"/>
            <a:ext cx="3929350" cy="2844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7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87;p33">
            <a:extLst>
              <a:ext uri="{FF2B5EF4-FFF2-40B4-BE49-F238E27FC236}">
                <a16:creationId xmlns:a16="http://schemas.microsoft.com/office/drawing/2014/main" xmlns="" id="{EEA570EC-D19D-4070-8C8B-B52867E15B3D}"/>
              </a:ext>
            </a:extLst>
          </p:cNvPr>
          <p:cNvSpPr txBox="1">
            <a:spLocks/>
          </p:cNvSpPr>
          <p:nvPr/>
        </p:nvSpPr>
        <p:spPr>
          <a:xfrm>
            <a:off x="960000" y="21711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hai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2026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Bubblegum Sans"/>
            </a:endParaRPr>
          </a:p>
        </p:txBody>
      </p:sp>
      <p:sp>
        <p:nvSpPr>
          <p:cNvPr id="15" name="Google Shape;487;p33">
            <a:extLst>
              <a:ext uri="{FF2B5EF4-FFF2-40B4-BE49-F238E27FC236}">
                <a16:creationId xmlns:a16="http://schemas.microsoft.com/office/drawing/2014/main" xmlns="" id="{05F17599-4B56-4EB6-AE1E-6DFB7D47A71B}"/>
              </a:ext>
            </a:extLst>
          </p:cNvPr>
          <p:cNvSpPr txBox="1">
            <a:spLocks/>
          </p:cNvSpPr>
          <p:nvPr/>
        </p:nvSpPr>
        <p:spPr>
          <a:xfrm>
            <a:off x="796227" y="98071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Việt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Chủ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điểm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Bốn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tư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ơ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đẹp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xmlns="" id="{2255AD91-81CA-4F3B-82B0-B1553D357764}"/>
              </a:ext>
            </a:extLst>
          </p:cNvPr>
          <p:cNvSpPr txBox="1">
            <a:spLocks/>
          </p:cNvSpPr>
          <p:nvPr/>
        </p:nvSpPr>
        <p:spPr>
          <a:xfrm>
            <a:off x="796227" y="26654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Bài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3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–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1-2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lang="en-US" sz="6600" dirty="0" err="1">
                <a:solidFill>
                  <a:srgbClr val="274C5D"/>
                </a:solidFill>
                <a:latin typeface="Coiny" panose="02000903060500060000" pitchFamily="2" charset="0"/>
              </a:rPr>
              <a:t>Dàn</a:t>
            </a:r>
            <a:r>
              <a:rPr lang="en-US" sz="6600" dirty="0">
                <a:solidFill>
                  <a:srgbClr val="274C5D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274C5D"/>
                </a:solidFill>
                <a:latin typeface="Coiny" panose="02000903060500060000" pitchFamily="2" charset="0"/>
              </a:rPr>
              <a:t>nhạc</a:t>
            </a:r>
            <a:r>
              <a:rPr lang="en-US" sz="6600" dirty="0">
                <a:solidFill>
                  <a:srgbClr val="274C5D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274C5D"/>
                </a:solidFill>
                <a:latin typeface="Coiny" panose="02000903060500060000" pitchFamily="2" charset="0"/>
              </a:rPr>
              <a:t>mùa</a:t>
            </a:r>
            <a:r>
              <a:rPr lang="en-US" sz="6600" dirty="0">
                <a:solidFill>
                  <a:srgbClr val="274C5D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274C5D"/>
                </a:solidFill>
                <a:latin typeface="Coiny" panose="02000903060500060000" pitchFamily="2" charset="0"/>
              </a:rPr>
              <a:t>hè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274C5D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7092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34FAD47-80B0-4116-A2B5-714573FF6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76191"/>
            <a:ext cx="6057901" cy="7080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526C2A-EC20-4D3E-9F86-F0B3EEF5D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378"/>
            <a:ext cx="7401195" cy="698766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CE16F2-ED14-480F-9D0A-B7BB8A2AC4B9}"/>
              </a:ext>
            </a:extLst>
          </p:cNvPr>
          <p:cNvGrpSpPr/>
          <p:nvPr/>
        </p:nvGrpSpPr>
        <p:grpSpPr>
          <a:xfrm>
            <a:off x="3513839" y="231787"/>
            <a:ext cx="7369505" cy="1200329"/>
            <a:chOff x="1045149" y="665046"/>
            <a:chExt cx="7369505" cy="1200329"/>
          </a:xfrm>
          <a:solidFill>
            <a:srgbClr val="BDEEFF"/>
          </a:solidFill>
        </p:grpSpPr>
        <p:sp>
          <p:nvSpPr>
            <p:cNvPr id="7" name="Rounded Rectangular Callout 28">
              <a:extLst>
                <a:ext uri="{FF2B5EF4-FFF2-40B4-BE49-F238E27FC236}">
                  <a16:creationId xmlns:a16="http://schemas.microsoft.com/office/drawing/2014/main" xmlns="" id="{932506E2-555D-4FFD-84A7-94B42D045E87}"/>
                </a:ext>
              </a:extLst>
            </p:cNvPr>
            <p:cNvSpPr/>
            <p:nvPr/>
          </p:nvSpPr>
          <p:spPr>
            <a:xfrm>
              <a:off x="1045149" y="665046"/>
              <a:ext cx="7369505" cy="1200329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 cap="flat" cmpd="sng" algn="ctr">
              <a:solidFill>
                <a:srgbClr val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330EBF39-E31F-4523-94B9-329DB7CF822E}"/>
                </a:ext>
              </a:extLst>
            </p:cNvPr>
            <p:cNvSpPr/>
            <p:nvPr/>
          </p:nvSpPr>
          <p:spPr>
            <a:xfrm>
              <a:off x="1571848" y="665046"/>
              <a:ext cx="6721313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字魂27号-布丁体" panose="00000500000000000000" pitchFamily="2" charset="-122"/>
                  <a:cs typeface="Calibri" panose="020F0502020204030204" pitchFamily="34" charset="0"/>
                </a:rPr>
                <a:t>B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ức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những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cảnh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gì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chúng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màu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sắc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 ra </a:t>
              </a:r>
              <a:r>
                <a:rPr lang="en-US" sz="3600" kern="0" dirty="0" err="1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sao</a:t>
              </a:r>
              <a:r>
                <a:rPr lang="en-US" sz="3600" kern="0" dirty="0">
                  <a:solidFill>
                    <a:srgbClr val="000000"/>
                  </a:solidFill>
                  <a:ea typeface="字魂27号-布丁体" panose="00000500000000000000" pitchFamily="2" charset="-122"/>
                  <a:cs typeface="Calibri" panose="020F0502020204030204" pitchFamily="34" charset="0"/>
                </a:rPr>
                <a:t>?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74A648-8CF0-4BCE-90C6-0D00035095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5" y="2505419"/>
            <a:ext cx="975268" cy="1200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09800D-03EE-411B-A222-647F140F19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11" y="3886200"/>
            <a:ext cx="592184" cy="728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A45D1E-0162-4FF8-9244-C2F70E7763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2173" y="3105584"/>
            <a:ext cx="592184" cy="728842"/>
          </a:xfrm>
          <a:prstGeom prst="rect">
            <a:avLst/>
          </a:prstGeom>
        </p:spPr>
      </p:pic>
      <p:pic>
        <p:nvPicPr>
          <p:cNvPr id="2" name="Tieng-ve-keu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0C5945D9-38AB-4B93-8E5C-4B487D843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66813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96657" y="669430"/>
            <a:ext cx="6504535" cy="4355855"/>
            <a:chOff x="2696657" y="669430"/>
            <a:chExt cx="6504535" cy="4355855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239" y="669430"/>
              <a:ext cx="1867370" cy="128381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2696657" y="1785307"/>
              <a:ext cx="6504535" cy="323997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4673" y="2115274"/>
              <a:ext cx="5968501" cy="2780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Lắng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nghe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đọc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mẫu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lang="zh-CN" altLang="en-US" sz="4000" b="1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altLang="zh-CN" sz="4000" b="1" kern="0" dirty="0">
                <a:solidFill>
                  <a:prstClr val="black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lang="zh-CN" altLang="en-US" sz="4000" b="1" kern="0" dirty="0">
              <a:solidFill>
                <a:prstClr val="black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1174</TotalTime>
  <Words>1092</Words>
  <Application>Microsoft Office PowerPoint</Application>
  <PresentationFormat>Custom</PresentationFormat>
  <Paragraphs>241</Paragraphs>
  <Slides>38</Slides>
  <Notes>33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Office Theme</vt:lpstr>
      <vt:lpstr>2_Office 主题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TVC</cp:lastModifiedBy>
  <cp:revision>90</cp:revision>
  <dcterms:created xsi:type="dcterms:W3CDTF">2017-08-18T03:02:00Z</dcterms:created>
  <dcterms:modified xsi:type="dcterms:W3CDTF">2026-02-05T02:59:40Z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