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</p:sldMasterIdLst>
  <p:notesMasterIdLst>
    <p:notesMasterId r:id="rId48"/>
  </p:notesMasterIdLst>
  <p:sldIdLst>
    <p:sldId id="327" r:id="rId3"/>
    <p:sldId id="330" r:id="rId4"/>
    <p:sldId id="328" r:id="rId5"/>
    <p:sldId id="329" r:id="rId6"/>
    <p:sldId id="331" r:id="rId7"/>
    <p:sldId id="332" r:id="rId8"/>
    <p:sldId id="335" r:id="rId9"/>
    <p:sldId id="3924" r:id="rId10"/>
    <p:sldId id="334" r:id="rId11"/>
    <p:sldId id="337" r:id="rId12"/>
    <p:sldId id="338" r:id="rId13"/>
    <p:sldId id="339" r:id="rId14"/>
    <p:sldId id="340" r:id="rId15"/>
    <p:sldId id="341" r:id="rId16"/>
    <p:sldId id="344" r:id="rId17"/>
    <p:sldId id="345" r:id="rId18"/>
    <p:sldId id="346" r:id="rId19"/>
    <p:sldId id="32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8" r:id="rId41"/>
    <p:sldId id="310" r:id="rId42"/>
    <p:sldId id="302" r:id="rId43"/>
    <p:sldId id="369" r:id="rId44"/>
    <p:sldId id="312" r:id="rId45"/>
    <p:sldId id="311" r:id="rId46"/>
    <p:sldId id="3923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D5759"/>
    <a:srgbClr val="98FF66"/>
    <a:srgbClr val="FFFF66"/>
    <a:srgbClr val="99F2FD"/>
    <a:srgbClr val="FF6698"/>
    <a:srgbClr val="F98D89"/>
    <a:srgbClr val="F7A408"/>
    <a:srgbClr val="FEBC3E"/>
    <a:srgbClr val="FFB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465" autoAdjust="0"/>
  </p:normalViewPr>
  <p:slideViewPr>
    <p:cSldViewPr snapToGrid="0">
      <p:cViewPr varScale="1">
        <p:scale>
          <a:sx n="85" d="100"/>
          <a:sy n="85" d="100"/>
        </p:scale>
        <p:origin x="113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DD0C-C909-4F5D-AC14-F40BF96BB326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6822-CDBD-483C-AF54-BAADE13F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33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68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7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21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7" y="0"/>
            <a:ext cx="121554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3220871" y="123480"/>
            <a:ext cx="3858439" cy="2193349"/>
            <a:chOff x="5519825" y="2343130"/>
            <a:chExt cx="3958661" cy="254311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5519825" y="2343130"/>
              <a:ext cx="3958661" cy="2543115"/>
              <a:chOff x="6278216" y="1917262"/>
              <a:chExt cx="4339742" cy="2976409"/>
            </a:xfrm>
          </p:grpSpPr>
          <p:sp>
            <p:nvSpPr>
              <p:cNvPr id="6" name="Freeform: Shape 5"/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7055892" y="4133719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8" name="TextBox 7"/>
              <p:cNvSpPr txBox="1"/>
              <p:nvPr userDrawn="1"/>
            </p:nvSpPr>
            <p:spPr>
              <a:xfrm>
                <a:off x="6278216" y="4476013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3220871" y="123480"/>
            <a:ext cx="3858439" cy="2193349"/>
            <a:chOff x="5519825" y="2343130"/>
            <a:chExt cx="3958661" cy="2543115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5519825" y="2343130"/>
              <a:ext cx="3958661" cy="2543115"/>
              <a:chOff x="6278216" y="1917262"/>
              <a:chExt cx="4339742" cy="2976409"/>
            </a:xfrm>
          </p:grpSpPr>
          <p:sp>
            <p:nvSpPr>
              <p:cNvPr id="6" name="Freeform: Shape 5"/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7055892" y="4133719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8" name="TextBox 7"/>
              <p:cNvSpPr txBox="1"/>
              <p:nvPr userDrawn="1"/>
            </p:nvSpPr>
            <p:spPr>
              <a:xfrm>
                <a:off x="6278216" y="4476013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7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41.xml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600" y="3766457"/>
            <a:ext cx="2964142" cy="298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83" y="247163"/>
            <a:ext cx="8002534" cy="5446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448" y="1404893"/>
            <a:ext cx="6316003" cy="3596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31514" y="892509"/>
            <a:ext cx="11024170" cy="565213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9061" y="1179417"/>
            <a:ext cx="85378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chui vào quả mít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Hoá thành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múi mật vàng ong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 </a:t>
            </a:r>
            <a:r>
              <a:rPr lang="vi-VN" sz="3600"/>
              <a:t>mặt trời đỏ chót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Chăn đàn dưa hấu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bên sông.</a:t>
            </a:r>
            <a:r>
              <a:rPr lang="vi-VN" sz="3600">
                <a:solidFill>
                  <a:srgbClr val="FF0000"/>
                </a:solidFill>
              </a:rPr>
              <a:t>//</a:t>
            </a:r>
            <a:endParaRPr lang="en-US" sz="3600">
              <a:solidFill>
                <a:srgbClr val="FF0000"/>
              </a:solidFill>
            </a:endParaRPr>
          </a:p>
          <a:p>
            <a:endParaRPr lang="en-US" sz="3600"/>
          </a:p>
          <a:p>
            <a:r>
              <a:rPr lang="en-US" sz="3600"/>
              <a:t> </a:t>
            </a:r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trèo lên cây phượng/</a:t>
            </a:r>
          </a:p>
          <a:p>
            <a:r>
              <a:rPr lang="vi-VN" sz="3600"/>
              <a:t>Giăng đèn hoa đỏ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cho em/</a:t>
            </a:r>
          </a:p>
          <a:p>
            <a:r>
              <a:rPr lang="vi-VN" sz="3600"/>
              <a:t>Mùa hè</a:t>
            </a:r>
            <a:r>
              <a:rPr lang="vi-VN" sz="3600">
                <a:solidFill>
                  <a:srgbClr val="FF0000"/>
                </a:solidFill>
              </a:rPr>
              <a:t>/ </a:t>
            </a:r>
            <a:r>
              <a:rPr lang="vi-VN" sz="3600"/>
              <a:t>bay qua mặt ruộng</a:t>
            </a:r>
            <a:r>
              <a:rPr lang="vi-VN" sz="3600">
                <a:solidFill>
                  <a:srgbClr val="FF0000"/>
                </a:solidFill>
              </a:rPr>
              <a:t>/</a:t>
            </a:r>
          </a:p>
          <a:p>
            <a:r>
              <a:rPr lang="vi-VN" sz="3600"/>
              <a:t>Từng bông lúa</a:t>
            </a:r>
            <a:r>
              <a:rPr lang="vi-VN" sz="3600">
                <a:solidFill>
                  <a:srgbClr val="FF0000"/>
                </a:solidFill>
              </a:rPr>
              <a:t>/</a:t>
            </a:r>
            <a:r>
              <a:rPr lang="vi-VN" sz="3600"/>
              <a:t> dậy hương chiêm.</a:t>
            </a:r>
            <a:r>
              <a:rPr lang="vi-VN" sz="3600">
                <a:solidFill>
                  <a:srgbClr val="FF0000"/>
                </a:solidFill>
              </a:rPr>
              <a:t>//</a:t>
            </a:r>
            <a:r>
              <a:rPr lang="vi-VN" sz="3600"/>
              <a:t>;…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759" y="-46688"/>
            <a:ext cx="6815919" cy="1012024"/>
          </a:xfrm>
          <a:prstGeom prst="rect">
            <a:avLst/>
          </a:prstGeom>
        </p:spPr>
      </p:pic>
      <p:pic>
        <p:nvPicPr>
          <p:cNvPr id="2049" name="TextBox1" descr="ppt/media/image38.wmf"/>
          <p:cNvPicPr>
            <a:picLocks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825625"/>
            <a:ext cx="309245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959" y="2133863"/>
            <a:ext cx="4371233" cy="45474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5246404" y="2982224"/>
            <a:ext cx="5886490" cy="2216666"/>
            <a:chOff x="3582956" y="360307"/>
            <a:chExt cx="4635317" cy="2222926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3696677" y="360307"/>
              <a:ext cx="4407877" cy="222292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82956" y="410639"/>
              <a:ext cx="4635317" cy="2122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 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Yêu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cầu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20204"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Phân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công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 panose="020B0604020202020204"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Tất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cả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thành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viên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đều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 panose="020B0604020202020204"/>
                </a:rPr>
                <a:t>đọc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142" y="-114345"/>
            <a:ext cx="5956308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959" y="2133863"/>
            <a:ext cx="4371233" cy="45474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5251632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202" y="-51880"/>
            <a:ext cx="5956308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7713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40484" y="331185"/>
            <a:ext cx="2868999" cy="6195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116" y="-51880"/>
            <a:ext cx="5956308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7" y="1328335"/>
            <a:ext cx="9894666" cy="1444877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91" y="1841102"/>
            <a:ext cx="4670191" cy="4699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090" y="1869897"/>
            <a:ext cx="2756245" cy="830997"/>
          </a:xfrm>
          <a:prstGeom prst="rect">
            <a:avLst/>
          </a:prstGeom>
          <a:solidFill>
            <a:srgbClr val="F98D8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Xôn xao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35530" y="2520001"/>
            <a:ext cx="8502348" cy="2800767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6698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 trong bài: vừa gợi tả những âm thanh, tiếng động rộn vui từ nhiều phía xen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lẫn nhau, vừa gợi tả những cảm xúc vui tươi, náo nức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203" y="476436"/>
            <a:ext cx="9394750" cy="1060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6348" y="1398425"/>
            <a:ext cx="2446990" cy="830997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kern="0" noProof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Chiêm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2757" y="1662341"/>
            <a:ext cx="8423750" cy="193899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B366"/>
            </a:solidFill>
            <a:prstDash val="dashDot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(lúa hay hoa màu) gieo cấy vào giữa tháng 10, tháng 11 và thu hoạch vào tháng 5, tháng 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840" y="3683527"/>
            <a:ext cx="2446990" cy="830997"/>
          </a:xfrm>
          <a:prstGeom prst="rect">
            <a:avLst/>
          </a:prstGeom>
          <a:solidFill>
            <a:srgbClr val="98FF6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Dậy</a:t>
            </a:r>
            <a:r>
              <a:rPr kumimoji="0" lang="en-US" sz="48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1539" y="4315146"/>
            <a:ext cx="8646186" cy="131299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98FF66"/>
            </a:solidFill>
            <a:prstDash val="dashDot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vi-VN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 trong bài: mùi</a:t>
            </a:r>
            <a:r>
              <a:rPr lang="en-US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ker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thơm toả mạnh ra xung quanh</a:t>
            </a:r>
            <a:endParaRPr kumimoji="0" lang="en-US" sz="40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35" y="244639"/>
            <a:ext cx="9394750" cy="1060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76719" y="1428108"/>
            <a:ext cx="11291300" cy="48121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294" y="1592814"/>
            <a:ext cx="1101741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</a:rPr>
              <a:t>1.</a:t>
            </a:r>
            <a:r>
              <a:rPr lang="vi-VN" sz="3200"/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thơ nhắc đến những sự vật gì vào mua hè ? Mỗi sự vật ấy được miêu tả bằng những từ ngữ, hình ảnh nào ?</a:t>
            </a:r>
          </a:p>
          <a:p>
            <a:pPr algn="just"/>
            <a:endParaRPr lang="vi-VN" sz="3200"/>
          </a:p>
          <a:p>
            <a:pPr algn="jus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FF0000"/>
                </a:solidFill>
              </a:rPr>
              <a:t>.</a:t>
            </a:r>
            <a:r>
              <a:rPr lang="vi-VN" sz="3200"/>
              <a:t> Mùa hè gắn bó với lũ trẻ như thế nào?</a:t>
            </a:r>
            <a:endParaRPr lang="en-US" sz="3200"/>
          </a:p>
          <a:p>
            <a:pPr algn="just"/>
            <a:endParaRPr lang="en-US" sz="3200"/>
          </a:p>
          <a:p>
            <a:pPr algn="just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/>
              <a:t>Theo em, vì sao bài đọc có tên là "Xôn xao mùa hè"?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3200"/>
          </a:p>
          <a:p>
            <a:pPr algn="just"/>
            <a:r>
              <a:rPr lang="vi-VN" sz="3200" b="1">
                <a:solidFill>
                  <a:srgbClr val="FF0000"/>
                </a:solidFill>
              </a:rPr>
              <a:t>4.</a:t>
            </a:r>
            <a:r>
              <a:rPr lang="vi-VN" sz="3200"/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thơ mang đến cho em những cảm xúc gì về mùa hè ?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/>
              <a:t>      </a:t>
            </a:r>
            <a:r>
              <a:rPr lang="en-US" sz="4000" b="1"/>
              <a:t>*</a:t>
            </a:r>
            <a:r>
              <a:rPr lang="vi-VN" sz="3200"/>
              <a:t>Học thuộc lòng 2 – 3 khổ thơ em thích.</a:t>
            </a: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26" y="136134"/>
            <a:ext cx="6297714" cy="96325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0568" y="2392006"/>
            <a:ext cx="4400006" cy="4400006"/>
          </a:xfrm>
          <a:prstGeom prst="rect">
            <a:avLst/>
          </a:prstGeom>
        </p:spPr>
      </p:pic>
      <p:pic>
        <p:nvPicPr>
          <p:cNvPr id="3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76" y="1094460"/>
            <a:ext cx="7753713" cy="5763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633" y="65988"/>
            <a:ext cx="9083827" cy="25544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/>
          <p:nvPr/>
        </p:nvSpPr>
        <p:spPr>
          <a:xfrm>
            <a:off x="999075" y="422988"/>
            <a:ext cx="9873278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nhắc đến những sự vật gì vào mua hè ? Mỗi sự vật ấy được miêu tả bằng những từ ngữ, hình ảnh nào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956" y="2917861"/>
            <a:ext cx="11349228" cy="31700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sự vật được nhắc đến trong bài thơ là:</a:t>
            </a:r>
            <a:r>
              <a:rPr lang="vi-VN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quả mít – múi mật vàng ong,</a:t>
            </a:r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– đỏ chót, dưa hấu – đàn, cây phượng – giăng đèn hoa đỏ, bông lúa – dậy hương</a:t>
            </a:r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chiêm, bầy chim – luyện thanh, tiếng ve – ẩn hiện, diều – bay cao, tiếng sáo – xôn xao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22585" y="627133"/>
            <a:ext cx="9662475" cy="5270084"/>
          </a:xfrm>
          <a:prstGeom prst="roundRect">
            <a:avLst/>
          </a:prstGeom>
          <a:solidFill>
            <a:schemeClr val="bg1"/>
          </a:solidFill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9253" y="850965"/>
            <a:ext cx="8311450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5B9BD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Thứ… ngày… tháng… năm…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8" y="1480731"/>
            <a:ext cx="9748349" cy="2444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043" y="3738270"/>
            <a:ext cx="8662660" cy="1541563"/>
          </a:xfrm>
          <a:prstGeom prst="rect">
            <a:avLst/>
          </a:prstGeom>
        </p:spPr>
      </p:pic>
      <p:pic>
        <p:nvPicPr>
          <p:cNvPr id="9" name="图片 10" descr="卡通人物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843" y="2205501"/>
            <a:ext cx="4670191" cy="4699408"/>
          </a:xfrm>
          <a:prstGeom prst="rect">
            <a:avLst/>
          </a:prstGeom>
        </p:spPr>
      </p:pic>
      <p:pic>
        <p:nvPicPr>
          <p:cNvPr id="10" name="Picture 4" descr="Hình ảnh Thả Diều Các Yếu Tố Trong Suốt Các Yếu Tố Vẽ Tay Trẻ Em PNG , Thả  Diều, Yếu Tố Trong Suốt, Yếu Tố Vẽ Tay PNG miễn phí tả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906" r="93438">
                        <a14:foregroundMark x1="22344" y1="53125" x2="27813" y2="58594"/>
                        <a14:foregroundMark x1="25000" y1="52188" x2="32813" y2="56563"/>
                        <a14:foregroundMark x1="81094" y1="13750" x2="81094" y2="24844"/>
                        <a14:foregroundMark x1="87031" y1="18906" x2="93438" y2="19688"/>
                        <a14:foregroundMark x1="83281" y1="29375" x2="85625" y2="33906"/>
                        <a14:foregroundMark x1="39531" y1="43281" x2="47813" y2="35938"/>
                        <a14:foregroundMark x1="71330" y1="28326" x2="85469" y2="23750"/>
                        <a14:foregroundMark x1="47813" y1="35938" x2="69651" y2="28870"/>
                        <a14:foregroundMark x1="3906" y1="55937" x2="6094" y2="61406"/>
                        <a14:foregroundMark x1="5938" y1="53594" x2="7813" y2="59844"/>
                        <a14:foregroundMark x1="62978" y1="26076" x2="77969" y2="19688"/>
                        <a14:foregroundMark x1="50469" y1="31406" x2="57055" y2="28600"/>
                        <a14:foregroundMark x1="77969" y1="19688" x2="80000" y2="17813"/>
                        <a14:foregroundMark x1="27031" y1="85469" x2="32969" y2="87500"/>
                        <a14:foregroundMark x1="39375" y1="77031" x2="41563" y2="80781"/>
                        <a14:foregroundMark x1="37813" y1="75469" x2="42656" y2="81094"/>
                        <a14:foregroundMark x1="38906" y1="74844" x2="41563" y2="79219"/>
                        <a14:foregroundMark x1="41250" y1="76719" x2="44531" y2="79375"/>
                        <a14:foregroundMark x1="40938" y1="74688" x2="42656" y2="77813"/>
                        <a14:foregroundMark x1="36563" y1="76563" x2="43438" y2="81563"/>
                        <a14:foregroundMark x1="37188" y1="77656" x2="40469" y2="82188"/>
                        <a14:foregroundMark x1="29844" y1="81719" x2="32188" y2="87031"/>
                        <a14:foregroundMark x1="26935" y1="80817" x2="29063" y2="85781"/>
                        <a14:foregroundMark x1="27813" y1="81094" x2="31563" y2="85781"/>
                        <a14:foregroundMark x1="31094" y1="81094" x2="33438" y2="85313"/>
                        <a14:foregroundMark x1="29844" y1="80469" x2="32031" y2="83594"/>
                        <a14:foregroundMark x1="30000" y1="76406" x2="32031" y2="80469"/>
                        <a14:foregroundMark x1="77188" y1="12812" x2="78906" y2="17188"/>
                        <a14:foregroundMark x1="76250" y1="13125" x2="81719" y2="16094"/>
                        <a14:foregroundMark x1="53438" y1="38125" x2="79531" y2="28125"/>
                        <a14:foregroundMark x1="56094" y1="27813" x2="71094" y2="22500"/>
                        <a14:backgroundMark x1="55937" y1="30781" x2="77344" y2="22188"/>
                        <a14:backgroundMark x1="26094" y1="79375" x2="27344" y2="8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5657" y="1589551"/>
            <a:ext cx="4699408" cy="46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328757" y="6088904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>
            <a:fillRect/>
          </a:stretch>
        </p:blipFill>
        <p:spPr>
          <a:xfrm>
            <a:off x="5521880" y="171903"/>
            <a:ext cx="1148239" cy="11596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08781" y="428577"/>
            <a:ext cx="740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D7C26"/>
                </a:solidFill>
                <a:effectLst/>
                <a:uLnTx/>
                <a:uFillTx/>
                <a:latin typeface="#9Slide07 Koni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D7C26"/>
              </a:solidFill>
              <a:effectLst/>
              <a:uLnTx/>
              <a:uFillTx/>
              <a:latin typeface="#9Slide07 Koni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矩形 1"/>
          <p:cNvSpPr/>
          <p:nvPr/>
        </p:nvSpPr>
        <p:spPr>
          <a:xfrm>
            <a:off x="954157" y="1331582"/>
            <a:ext cx="10508973" cy="76944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44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hè gắn bó với lũ trẻ như thế nào?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579" y="3267182"/>
            <a:ext cx="11184842" cy="2544271"/>
          </a:xfrm>
          <a:prstGeom prst="rect">
            <a:avLst/>
          </a:prstGeom>
          <a:solidFill>
            <a:srgbClr val="99F2FD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hè gắn bó với lũ trẻ như một người bạn. Vào mùa hè, lũ trẻ cùng nhau</a:t>
            </a:r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trò trốn tìm, thả diều, thổi sáo, được thưởng thức những loại trái cây ngọt lành,…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>
            <a:fillRect/>
          </a:stretch>
        </p:blipFill>
        <p:spPr>
          <a:xfrm>
            <a:off x="443205" y="869294"/>
            <a:ext cx="1148239" cy="11596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1259" y="1047443"/>
            <a:ext cx="752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D7C26"/>
                </a:solidFill>
                <a:effectLst/>
                <a:uLnTx/>
                <a:uFillTx/>
                <a:latin typeface="#9Slide07 Koni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D7C26"/>
              </a:solidFill>
              <a:effectLst/>
              <a:uLnTx/>
              <a:uFillTx/>
              <a:latin typeface="#9Slide07 Koni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矩形 1"/>
          <p:cNvSpPr/>
          <p:nvPr/>
        </p:nvSpPr>
        <p:spPr>
          <a:xfrm>
            <a:off x="1264992" y="1693774"/>
            <a:ext cx="10423429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em, vì sao bài đọc có tên là "Xôn xao mùa hè"?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7689" y="2943622"/>
            <a:ext cx="10650732" cy="2554545"/>
          </a:xfrm>
          <a:prstGeom prst="rect">
            <a:avLst/>
          </a:prstGeom>
          <a:solidFill>
            <a:srgbClr val="98FF66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có tên “Xôn xao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hè” vì tất cả các khổ thơ, các từ ngữ, hình ảnh đều gợi cảnh vật của mùa hè, tâm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vui tươi, náo nức của trẻ thơ khi mùa hè đến,...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>
            <a:fillRect/>
          </a:stretch>
        </p:blipFill>
        <p:spPr>
          <a:xfrm>
            <a:off x="892894" y="957469"/>
            <a:ext cx="1148239" cy="11596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69826" y="1214143"/>
            <a:ext cx="740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D7C26"/>
                </a:solidFill>
                <a:effectLst/>
                <a:uLnTx/>
                <a:uFillTx/>
                <a:latin typeface="#9Slide07 Koni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1D7C26"/>
              </a:solidFill>
              <a:effectLst/>
              <a:uLnTx/>
              <a:uFillTx/>
              <a:latin typeface="#9Slide07 Koni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矩形 1"/>
          <p:cNvSpPr/>
          <p:nvPr/>
        </p:nvSpPr>
        <p:spPr>
          <a:xfrm>
            <a:off x="2041133" y="1545219"/>
            <a:ext cx="8767280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srgbClr val="404C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mang đến cho em những cảm xúc gì về mùa hè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04CA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93" b="91108" l="9994" r="89942">
                        <a14:foregroundMark x1="52781" y1="6993" x2="57277" y2="10833"/>
                        <a14:foregroundMark x1="50517" y1="91108" x2="45828" y2="78860"/>
                        <a14:foregroundMark x1="44179" y1="14632" x2="48480" y2="16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6287" y="3096970"/>
            <a:ext cx="4856252" cy="38850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67013" y="3164440"/>
            <a:ext cx="4038702" cy="2479417"/>
            <a:chOff x="1467013" y="3164440"/>
            <a:chExt cx="4038702" cy="2479417"/>
          </a:xfrm>
          <a:solidFill>
            <a:schemeClr val="bg1"/>
          </a:solidFill>
        </p:grpSpPr>
        <p:sp>
          <p:nvSpPr>
            <p:cNvPr id="2" name="Thought Bubble: Cloud 1"/>
            <p:cNvSpPr/>
            <p:nvPr/>
          </p:nvSpPr>
          <p:spPr>
            <a:xfrm>
              <a:off x="1467013" y="3164440"/>
              <a:ext cx="4038702" cy="2479417"/>
            </a:xfrm>
            <a:prstGeom prst="cloudCallout">
              <a:avLst>
                <a:gd name="adj1" fmla="val 99187"/>
                <a:gd name="adj2" fmla="val 3927"/>
              </a:avLst>
            </a:prstGeom>
            <a:grpFill/>
            <a:ln w="28575">
              <a:solidFill>
                <a:srgbClr val="FD57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88732" y="3526985"/>
              <a:ext cx="31952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 trả lời theo suy nghĩ, cảm nhận riêng.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上有字&#10;&#10;低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4" b="24464"/>
          <a:stretch>
            <a:fillRect/>
          </a:stretch>
        </p:blipFill>
        <p:spPr>
          <a:xfrm>
            <a:off x="1765612" y="1003244"/>
            <a:ext cx="8927428" cy="45593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>
            <a:fillRect/>
          </a:stretch>
        </p:blipFill>
        <p:spPr>
          <a:xfrm>
            <a:off x="9437208" y="2259875"/>
            <a:ext cx="2511664" cy="45981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5429" y="1453719"/>
            <a:ext cx="5495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5400" i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cảnh mùa hè với những</a:t>
            </a:r>
            <a:r>
              <a:rPr lang="en-US" sz="5400" i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i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ảnh đẹp đầy sức sống, tươi vui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941" y="109665"/>
            <a:ext cx="4548010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>
            <a:fillRect/>
          </a:stretch>
        </p:blipFill>
        <p:spPr>
          <a:xfrm>
            <a:off x="9437208" y="2259875"/>
            <a:ext cx="2511664" cy="4598125"/>
          </a:xfrm>
          <a:prstGeom prst="rect">
            <a:avLst/>
          </a:prstGeom>
        </p:spPr>
      </p:pic>
      <p:pic>
        <p:nvPicPr>
          <p:cNvPr id="6" name="图片 5" descr="图形用户界面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>
            <a:fillRect/>
          </a:stretch>
        </p:blipFill>
        <p:spPr>
          <a:xfrm>
            <a:off x="1481357" y="602224"/>
            <a:ext cx="8083883" cy="5167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5250" y="1695641"/>
            <a:ext cx="54144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chemeClr val="accent2">
                    <a:lumMod val="75000"/>
                  </a:schemeClr>
                </a:solidFill>
              </a:rPr>
              <a:t>Ca ngợi mùa hè thật vui</a:t>
            </a:r>
            <a:r>
              <a:rPr lang="en-US" sz="54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vi-VN" sz="5400" b="1">
                <a:solidFill>
                  <a:schemeClr val="accent2">
                    <a:lumMod val="75000"/>
                  </a:schemeClr>
                </a:solidFill>
              </a:rPr>
              <a:t>tươi, thú vị</a:t>
            </a:r>
            <a:endParaRPr lang="en-US" sz="54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265" y="256253"/>
            <a:ext cx="6297714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055" y="1328334"/>
            <a:ext cx="9894666" cy="1444877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91" y="1841102"/>
            <a:ext cx="4670191" cy="4699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15766" y="2073834"/>
            <a:ext cx="10760467" cy="39906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579" y="2669177"/>
            <a:ext cx="878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latin typeface="TimesNewRomanPS-ItalicMT"/>
              </a:rPr>
              <a:t>Giọng trong trẻo, vui tươi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0613" y="4109298"/>
            <a:ext cx="8102872" cy="176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NewRomanPS-ItalicMT"/>
                <a:ea typeface="+mn-ea"/>
                <a:cs typeface="+mn-cs"/>
              </a:rPr>
              <a:t>N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NewRomanPS-ItalicMT"/>
                <a:ea typeface="+mn-ea"/>
                <a:cs typeface="+mn-cs"/>
              </a:rPr>
              <a:t>hấn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NewRomanPS-ItalicMT"/>
                <a:ea typeface="+mn-ea"/>
                <a:cs typeface="+mn-cs"/>
              </a:rPr>
              <a:t> </a:t>
            </a:r>
            <a:r>
              <a:rPr lang="vi-VN" sz="3600" b="1">
                <a:latin typeface="TimesNewRomanPS-ItalicMT"/>
              </a:rPr>
              <a:t>giọng ở những từ ngữ miêu tả hoạt động, trạng thái,</a:t>
            </a:r>
            <a:r>
              <a:rPr lang="en-US" sz="3600" b="1">
                <a:latin typeface="TimesNewRomanPS-ItalicMT"/>
              </a:rPr>
              <a:t> </a:t>
            </a:r>
            <a:r>
              <a:rPr lang="vi-VN" sz="3600" b="1">
                <a:latin typeface="TimesNewRomanPS-ItalicMT"/>
              </a:rPr>
              <a:t>đặc điểm của mùa hè và các sự vật,…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2" descr="Cánh diều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3" b="93966" l="4023" r="98276">
                        <a14:foregroundMark x1="4310" y1="45115" x2="12931" y2="61782"/>
                        <a14:foregroundMark x1="5747" y1="54598" x2="32184" y2="69828"/>
                        <a14:foregroundMark x1="26724" y1="18678" x2="35345" y2="13218"/>
                        <a14:foregroundMark x1="35345" y1="59483" x2="71264" y2="63506"/>
                        <a14:foregroundMark x1="29885" y1="74713" x2="88793" y2="77299"/>
                        <a14:foregroundMark x1="88793" y1="77299" x2="98563" y2="75575"/>
                        <a14:foregroundMark x1="20977" y1="69828" x2="33908" y2="84195"/>
                        <a14:foregroundMark x1="29023" y1="77011" x2="36207" y2="93966"/>
                        <a14:foregroundMark x1="7471" y1="41092" x2="8908" y2="53161"/>
                        <a14:foregroundMark x1="18678" y1="41954" x2="32184" y2="4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0" y="2233488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ánh diều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02" y="3890838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91" y="603600"/>
            <a:ext cx="9742252" cy="11217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36997" y="1047964"/>
            <a:ext cx="10911156" cy="547888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22688"/>
          <a:stretch>
            <a:fillRect/>
          </a:stretch>
        </p:blipFill>
        <p:spPr>
          <a:xfrm>
            <a:off x="8085761" y="914666"/>
            <a:ext cx="3138388" cy="574547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202076" y="1248247"/>
            <a:ext cx="6965879" cy="5078313"/>
            <a:chOff x="1202076" y="1248247"/>
            <a:chExt cx="6965879" cy="5078313"/>
          </a:xfrm>
        </p:grpSpPr>
        <p:sp>
          <p:nvSpPr>
            <p:cNvPr id="4" name="TextBox 3"/>
            <p:cNvSpPr txBox="1"/>
            <p:nvPr/>
          </p:nvSpPr>
          <p:spPr>
            <a:xfrm>
              <a:off x="1202076" y="1248247"/>
              <a:ext cx="6965879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0" u="none" strike="noStrike" baseline="0"/>
                <a:t>Mùa hè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</a:t>
              </a:r>
              <a:r>
                <a:rPr lang="vi-VN" sz="3600" b="0" u="none" strike="noStrike" baseline="0"/>
                <a:t> vẫn thường dậy sớm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Luyện thanh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cùng với bầy chim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vi-VN" sz="3600" b="0" u="none" strike="noStrike" baseline="0"/>
                <a:t>Mùa hè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 </a:t>
              </a:r>
              <a:r>
                <a:rPr lang="vi-VN" sz="3600" b="0" u="none" strike="noStrike" baseline="0"/>
                <a:t>chơi trò tìm trốn</a:t>
              </a:r>
              <a:r>
                <a:rPr lang="vi-VN" sz="3600" b="0" u="none" strike="noStrike" baseline="0">
                  <a:solidFill>
                    <a:srgbClr val="FF0000"/>
                  </a:solidFill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Tiếng ve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 ẩn hiện gọi mình.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</a:t>
              </a:r>
            </a:p>
            <a:p>
              <a:pPr algn="l"/>
              <a:endParaRPr lang="en-US" sz="3600" b="0" u="none" strike="noStrike" baseline="0"/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Mùa hè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ngồi bên lũ trẻ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Nối dây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 cho diều lên cao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Mùa hè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 bay lên thật dễ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l"/>
              <a:r>
                <a:rPr lang="en-US" sz="3600" b="0" u="none" strike="noStrike" baseline="0">
                  <a:latin typeface="Arial" panose="020B0604020202020204" pitchFamily="34" charset="0"/>
                  <a:cs typeface="Arial" panose="020B0604020202020204" pitchFamily="34" charset="0"/>
                </a:rPr>
                <a:t>Với cùng tiếng sáo xôn xao…</a:t>
              </a:r>
              <a:r>
                <a:rPr lang="en-US" sz="3600" b="0" u="none" strike="noStrike" baseline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</a:t>
              </a:r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622570" y="1849348"/>
              <a:ext cx="17337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22624" y="2404153"/>
              <a:ext cx="255826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043756" y="2887038"/>
              <a:ext cx="91179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85015" y="2887038"/>
              <a:ext cx="15899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63348" y="3459822"/>
              <a:ext cx="151413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54748" y="3508623"/>
              <a:ext cx="170290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073926" y="4587410"/>
              <a:ext cx="85145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96497" y="5070296"/>
              <a:ext cx="15186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95125" y="5635374"/>
              <a:ext cx="15186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52698" y="6169630"/>
              <a:ext cx="151862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624" y="-24889"/>
            <a:ext cx="9748349" cy="10181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959" y="2133863"/>
            <a:ext cx="4371233" cy="45474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5251632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237" y="-153803"/>
            <a:ext cx="5956308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7713" y="2843373"/>
            <a:ext cx="6217446" cy="2891207"/>
            <a:chOff x="2301235" y="2524394"/>
            <a:chExt cx="5013966" cy="2411998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2301235" y="2524394"/>
              <a:ext cx="5013966" cy="241199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0493" y="2571750"/>
              <a:ext cx="4531169" cy="2279612"/>
            </a:xfrm>
            <a:prstGeom prst="rect">
              <a:avLst/>
            </a:prstGeom>
            <a:noFill/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40484" y="331185"/>
            <a:ext cx="2868999" cy="6195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881" y="0"/>
            <a:ext cx="5956308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12" y="692605"/>
            <a:ext cx="9486198" cy="1865538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61" y="2196444"/>
            <a:ext cx="4670191" cy="4699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406" y="1479124"/>
            <a:ext cx="9894666" cy="2798307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4" y="528574"/>
            <a:ext cx="4670191" cy="4699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形用户界面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>
            <a:fillRect/>
          </a:stretch>
        </p:blipFill>
        <p:spPr>
          <a:xfrm>
            <a:off x="854633" y="0"/>
            <a:ext cx="11113476" cy="7104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6474" y="1500027"/>
            <a:ext cx="81474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Sinh hoạt câu lạc bộ đọc sách Chủ điểm </a:t>
            </a:r>
            <a:r>
              <a:rPr lang="en-US" sz="7200" b="1" i="1"/>
              <a:t>Cuộc sống mến yêu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7186" y="431513"/>
            <a:ext cx="515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1.</a:t>
            </a:r>
            <a:r>
              <a:rPr lang="vi-VN" sz="3200" b="1"/>
              <a:t> Tìm đọc truyện cười</a:t>
            </a:r>
            <a:endParaRPr lang="en-US" sz="3200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67" y="1237669"/>
            <a:ext cx="3949325" cy="21913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23" y="3513013"/>
            <a:ext cx="3950880" cy="22099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31" y="1173993"/>
            <a:ext cx="3775311" cy="21813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6" y="4036443"/>
            <a:ext cx="1579309" cy="14502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31" y="3513013"/>
            <a:ext cx="3587705" cy="28127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7186" y="431513"/>
            <a:ext cx="5157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lang="vi-VN" sz="3200" b="1">
                <a:solidFill>
                  <a:prstClr val="black"/>
                </a:solidFill>
              </a:rPr>
              <a:t> </a:t>
            </a:r>
            <a:r>
              <a:rPr lang="vi-VN" sz="3200" b="1" i="1">
                <a:solidFill>
                  <a:prstClr val="black"/>
                </a:solidFill>
              </a:rPr>
              <a:t>Viết</a:t>
            </a:r>
            <a:r>
              <a:rPr lang="vi-VN" sz="3200" b="1">
                <a:solidFill>
                  <a:prstClr val="black"/>
                </a:solidFill>
              </a:rPr>
              <a:t> Nhật kí đọc sách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06" y="1171107"/>
            <a:ext cx="9333785" cy="53466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1007" y="508737"/>
            <a:ext cx="65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 b="1" i="1">
                <a:solidFill>
                  <a:prstClr val="black"/>
                </a:solidFill>
              </a:rPr>
              <a:t>Chia sẻ </a:t>
            </a:r>
            <a:r>
              <a:rPr lang="vi-VN" sz="3200" b="1">
                <a:solidFill>
                  <a:prstClr val="black"/>
                </a:solidFill>
              </a:rPr>
              <a:t>về truyện cười đã đọc</a:t>
            </a:r>
            <a:endParaRPr kumimoji="0" lang="en-US" sz="32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163" y="1397286"/>
            <a:ext cx="56755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/>
              <a:t> </a:t>
            </a:r>
            <a:r>
              <a:rPr lang="en-US" sz="3600" b="1">
                <a:solidFill>
                  <a:srgbClr val="0070C0"/>
                </a:solidFill>
              </a:rPr>
              <a:t>HS đọc truyện hoặc trao đổi truyện cho bạn trong nhóm để cùng đọc.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/>
              <a:t>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HS chia sẻ về Nhật kí đọc sách của mình.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600" b="1"/>
              <a:t> </a:t>
            </a:r>
            <a:r>
              <a:rPr lang="en-US" sz="3600" b="1">
                <a:solidFill>
                  <a:srgbClr val="7030A0"/>
                </a:solidFill>
              </a:rPr>
              <a:t>HS nghe góp ý của bạn, chỉnh sửa, hoàn thiện Nhật kí đọc sác</a:t>
            </a:r>
          </a:p>
        </p:txBody>
      </p:sp>
      <p:pic>
        <p:nvPicPr>
          <p:cNvPr id="13" name="Picture 12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984" y="1397286"/>
            <a:ext cx="5056274" cy="52600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640421" y="340238"/>
            <a:ext cx="10911156" cy="61775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98D8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7888" y="426544"/>
            <a:ext cx="65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 b="1" i="1">
                <a:solidFill>
                  <a:prstClr val="black"/>
                </a:solidFill>
              </a:rPr>
              <a:t>Thi </a:t>
            </a:r>
            <a:r>
              <a:rPr lang="vi-VN" sz="3200" b="1">
                <a:solidFill>
                  <a:prstClr val="black"/>
                </a:solidFill>
              </a:rPr>
              <a:t>Cây hài nhí</a:t>
            </a:r>
            <a:endParaRPr kumimoji="0" lang="en-US" sz="32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3" name="Picture 12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762" y="1134513"/>
            <a:ext cx="5056274" cy="52600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5999" y="1213400"/>
            <a:ext cx="51370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Kể lại câu chuyện cho bạn nghe trong nhóm nhỏ và chia sẻ lí do em thích câu chuyện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0479" y="1479360"/>
            <a:ext cx="5406483" cy="5625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841" y="355631"/>
            <a:ext cx="8321761" cy="13229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41595" y="3300587"/>
            <a:ext cx="8429822" cy="3557413"/>
            <a:chOff x="3038622" y="4422893"/>
            <a:chExt cx="5899824" cy="2442616"/>
          </a:xfrm>
        </p:grpSpPr>
        <p:pic>
          <p:nvPicPr>
            <p:cNvPr id="5" name="Picture 4" descr="A picture containing vector graphics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622" y="4530442"/>
              <a:ext cx="2348607" cy="2335067"/>
            </a:xfrm>
            <a:prstGeom prst="rect">
              <a:avLst/>
            </a:prstGeom>
          </p:spPr>
        </p:pic>
        <p:pic>
          <p:nvPicPr>
            <p:cNvPr id="8" name="Picture 7" descr="A picture containing vector graphics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97" y="4422893"/>
              <a:ext cx="2808249" cy="2335068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423" y="4499572"/>
              <a:ext cx="1618111" cy="233506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595" y="1088515"/>
            <a:ext cx="9242337" cy="829128"/>
          </a:xfrm>
          <a:prstGeom prst="rect">
            <a:avLst/>
          </a:prstGeom>
        </p:spPr>
      </p:pic>
      <p:pic>
        <p:nvPicPr>
          <p:cNvPr id="3073" name="TextBox1" descr="ppt/media/image74.wmf"/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2433638"/>
            <a:ext cx="5040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4" y="528574"/>
            <a:ext cx="4670191" cy="4699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437" y="1630017"/>
            <a:ext cx="7962066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25" y="1826207"/>
            <a:ext cx="4670191" cy="4699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713" y="993913"/>
            <a:ext cx="985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Coiny" panose="02000903060500060000" pitchFamily="2" charset="0"/>
              </a:rPr>
              <a:t>TRÒ CHƠI </a:t>
            </a:r>
            <a:r>
              <a:rPr lang="en-US" sz="6600">
                <a:solidFill>
                  <a:srgbClr val="00B050"/>
                </a:solidFill>
                <a:latin typeface="Coiny" panose="02000903060500060000" pitchFamily="2" charset="0"/>
              </a:rPr>
              <a:t>THẢ DIỀU</a:t>
            </a:r>
          </a:p>
        </p:txBody>
      </p:sp>
      <p:pic>
        <p:nvPicPr>
          <p:cNvPr id="1026" name="Picture 2" descr="Diều Cậu Bé - Cậu bé thả diều png tải về - Miễn phí trong suốt Hành Vi Con  Người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6" b="96552" l="7222" r="90000">
                        <a14:foregroundMark x1="9778" y1="57241" x2="12333" y2="63966"/>
                        <a14:foregroundMark x1="54333" y1="5000" x2="72556" y2="16897"/>
                        <a14:foregroundMark x1="59556" y1="3276" x2="70556" y2="10690"/>
                        <a14:foregroundMark x1="24778" y1="86034" x2="22333" y2="96552"/>
                        <a14:foregroundMark x1="21111" y1="26552" x2="23444" y2="70172"/>
                        <a14:foregroundMark x1="7222" y1="57759" x2="10778" y2="59828"/>
                        <a14:foregroundMark x1="30222" y1="38621" x2="33778" y2="34310"/>
                        <a14:foregroundMark x1="35889" y1="29483" x2="41111" y2="25345"/>
                        <a14:foregroundMark x1="41111" y1="25345" x2="40444" y2="16552"/>
                        <a14:foregroundMark x1="40444" y1="16552" x2="52889" y2="14138"/>
                        <a14:foregroundMark x1="52889" y1="14138" x2="59556" y2="14310"/>
                        <a14:foregroundMark x1="48778" y1="5862" x2="47667" y2="14483"/>
                        <a14:foregroundMark x1="48889" y1="5172" x2="52889" y2="6207"/>
                        <a14:foregroundMark x1="51111" y1="3448" x2="60333" y2="5517"/>
                        <a14:foregroundMark x1="19889" y1="45000" x2="19889" y2="65172"/>
                        <a14:foregroundMark x1="9667" y1="59138" x2="13000" y2="61034"/>
                        <a14:foregroundMark x1="13333" y1="60172" x2="21111" y2="56034"/>
                        <a14:foregroundMark x1="22444" y1="57931" x2="25000" y2="57931"/>
                        <a14:foregroundMark x1="29778" y1="48103" x2="28111" y2="57414"/>
                        <a14:foregroundMark x1="28111" y1="57414" x2="26667" y2="58276"/>
                        <a14:foregroundMark x1="75778" y1="22931" x2="77000" y2="32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21" y="2568202"/>
            <a:ext cx="5478945" cy="353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Thả Diều Các Yếu Tố Trong Suốt Các Yếu Tố Vẽ Tay Trẻ Em PNG , Thả  Diều, Yếu Tố Trong Suốt, Yếu Tố Vẽ Tay PNG miễn phí tả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906" r="93438">
                        <a14:foregroundMark x1="22344" y1="53125" x2="27813" y2="58594"/>
                        <a14:foregroundMark x1="25000" y1="52188" x2="32813" y2="56563"/>
                        <a14:foregroundMark x1="81094" y1="13750" x2="81094" y2="24844"/>
                        <a14:foregroundMark x1="87031" y1="18906" x2="93438" y2="19688"/>
                        <a14:foregroundMark x1="83281" y1="29375" x2="85625" y2="33906"/>
                        <a14:foregroundMark x1="39531" y1="43281" x2="47813" y2="35938"/>
                        <a14:foregroundMark x1="71330" y1="28326" x2="85469" y2="23750"/>
                        <a14:foregroundMark x1="47813" y1="35938" x2="69651" y2="28870"/>
                        <a14:foregroundMark x1="3906" y1="55937" x2="6094" y2="61406"/>
                        <a14:foregroundMark x1="5938" y1="53594" x2="7813" y2="59844"/>
                        <a14:foregroundMark x1="62978" y1="26076" x2="77969" y2="19688"/>
                        <a14:foregroundMark x1="50469" y1="31406" x2="57055" y2="28600"/>
                        <a14:foregroundMark x1="77969" y1="19688" x2="80000" y2="17813"/>
                        <a14:foregroundMark x1="27031" y1="85469" x2="32969" y2="87500"/>
                        <a14:foregroundMark x1="39375" y1="77031" x2="41563" y2="80781"/>
                        <a14:foregroundMark x1="37813" y1="75469" x2="42656" y2="81094"/>
                        <a14:foregroundMark x1="38906" y1="74844" x2="41563" y2="79219"/>
                        <a14:foregroundMark x1="41250" y1="76719" x2="44531" y2="79375"/>
                        <a14:foregroundMark x1="40938" y1="74688" x2="42656" y2="77813"/>
                        <a14:foregroundMark x1="36563" y1="76563" x2="43438" y2="81563"/>
                        <a14:foregroundMark x1="37188" y1="77656" x2="40469" y2="82188"/>
                        <a14:foregroundMark x1="29844" y1="81719" x2="32188" y2="87031"/>
                        <a14:foregroundMark x1="26935" y1="80817" x2="29063" y2="85781"/>
                        <a14:foregroundMark x1="27813" y1="81094" x2="31563" y2="85781"/>
                        <a14:foregroundMark x1="31094" y1="81094" x2="33438" y2="85313"/>
                        <a14:foregroundMark x1="29844" y1="80469" x2="32031" y2="83594"/>
                        <a14:foregroundMark x1="30000" y1="76406" x2="32031" y2="80469"/>
                        <a14:foregroundMark x1="77188" y1="12812" x2="78906" y2="17188"/>
                        <a14:foregroundMark x1="76250" y1="13125" x2="81719" y2="16094"/>
                        <a14:foregroundMark x1="53438" y1="38125" x2="79531" y2="28125"/>
                        <a14:foregroundMark x1="56094" y1="27813" x2="71094" y2="22500"/>
                        <a14:backgroundMark x1="55937" y1="30781" x2="77344" y2="22188"/>
                        <a14:backgroundMark x1="26094" y1="79375" x2="27344" y2="8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3" y="1461016"/>
            <a:ext cx="4699408" cy="46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603315" y="452488"/>
            <a:ext cx="11264068" cy="5835900"/>
          </a:xfrm>
          <a:prstGeom prst="roundRect">
            <a:avLst>
              <a:gd name="adj" fmla="val 2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图片 6" descr="图片包含 笔记本, 游戏机, 电脑, 花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>
            <a:fillRect/>
          </a:stretch>
        </p:blipFill>
        <p:spPr>
          <a:xfrm>
            <a:off x="1" y="0"/>
            <a:ext cx="3130062" cy="1177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0253" y="639038"/>
            <a:ext cx="9851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>
                <a:latin typeface="Arial-BoldMT"/>
              </a:rPr>
              <a:t>Cùng bạn hỏi – đáp về hoạt động em thích tham gia vào mùa hè.</a:t>
            </a:r>
            <a:endParaRPr lang="en-US" sz="3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4" t="14092"/>
          <a:stretch>
            <a:fillRect/>
          </a:stretch>
        </p:blipFill>
        <p:spPr>
          <a:xfrm>
            <a:off x="3466777" y="3429000"/>
            <a:ext cx="2432115" cy="2298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5797"/>
          <a:stretch>
            <a:fillRect/>
          </a:stretch>
        </p:blipFill>
        <p:spPr>
          <a:xfrm>
            <a:off x="754144" y="2210420"/>
            <a:ext cx="2979234" cy="1522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t="20906"/>
          <a:stretch>
            <a:fillRect/>
          </a:stretch>
        </p:blipFill>
        <p:spPr>
          <a:xfrm>
            <a:off x="8275109" y="3478982"/>
            <a:ext cx="2040762" cy="24184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16" y="2230918"/>
            <a:ext cx="2432115" cy="1481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3" t="-10739" r="-5046" b="59785"/>
          <a:stretch>
            <a:fillRect/>
          </a:stretch>
        </p:blipFill>
        <p:spPr>
          <a:xfrm>
            <a:off x="4550850" y="2313929"/>
            <a:ext cx="2033764" cy="14608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19" y="3088019"/>
            <a:ext cx="1132304" cy="843431"/>
          </a:xfrm>
          <a:prstGeom prst="rect">
            <a:avLst/>
          </a:prstGeom>
        </p:spPr>
      </p:pic>
      <p:sp>
        <p:nvSpPr>
          <p:cNvPr id="2" name="TextBox 4"/>
          <p:cNvSpPr txBox="1"/>
          <p:nvPr/>
        </p:nvSpPr>
        <p:spPr>
          <a:xfrm>
            <a:off x="264993" y="5897425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>
            <a:fillRect/>
          </a:stretch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>
            <a:fillRect/>
          </a:stretch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>
            <a:fillRect/>
          </a:stretch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>
            <a:hlinkClick r:id="rId8" action="ppaction://hlinksldjump"/>
          </p:cNvPr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đọc "Xôn xao mùa hè"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mấy đoạn?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3305" y="2914887"/>
            <a:ext cx="7315200" cy="1067273"/>
            <a:chOff x="3947782" y="2671388"/>
            <a:chExt cx="7315200" cy="10672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p:sp>
          <p:nvSpPr>
            <p:cNvPr id="15" name="Text Box 66"/>
            <p:cNvSpPr txBox="1">
              <a:spLocks noChangeArrowheads="1"/>
            </p:cNvSpPr>
            <p:nvPr/>
          </p:nvSpPr>
          <p:spPr bwMode="auto">
            <a:xfrm>
              <a:off x="3947782" y="2737070"/>
              <a:ext cx="73152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đoạn</a:t>
              </a:r>
              <a:endPara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6" descr="Kite PNG High Quality Image |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1" y="3327026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2"/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nội dung bài 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"Xôn xao mùa hè"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79163" y="2381486"/>
            <a:ext cx="7044916" cy="2677531"/>
            <a:chOff x="4415165" y="2671387"/>
            <a:chExt cx="7044916" cy="26775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7"/>
              <a:ext cx="7044916" cy="2677531"/>
            </a:xfrm>
            <a:prstGeom prst="rect">
              <a:avLst/>
            </a:prstGeom>
          </p:spPr>
        </p:pic>
        <p:sp>
          <p:nvSpPr>
            <p:cNvPr id="15" name="Text Box 66"/>
            <p:cNvSpPr txBox="1">
              <a:spLocks noChangeArrowheads="1"/>
            </p:cNvSpPr>
            <p:nvPr/>
          </p:nvSpPr>
          <p:spPr bwMode="auto">
            <a:xfrm>
              <a:off x="4905943" y="2906817"/>
              <a:ext cx="6063359" cy="1873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Khung cảnh mùa hè với những hình ảnh đẹp đầy sức sống, tươi vui</a:t>
              </a:r>
              <a:endPara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7981351" y="3433090"/>
            <a:ext cx="4528652" cy="4528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5364 -1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/>
          <p:cNvSpPr/>
          <p:nvPr/>
        </p:nvSpPr>
        <p:spPr>
          <a:xfrm>
            <a:off x="1911280" y="2034328"/>
            <a:ext cx="7097808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những trò chơi mùa hè mà em yêu thích nhất?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10" descr="Cánh Diều Bay Mùa Thu - Miễn Phí vector hình ảnh trên Pixab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>
            <a:fillRect/>
          </a:stretch>
        </p:blipFill>
        <p:spPr bwMode="auto">
          <a:xfrm>
            <a:off x="110618" y="4353950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339 -0.98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47" y="3660042"/>
            <a:ext cx="2964142" cy="2982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5400" y="2311976"/>
            <a:ext cx="6807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6500" y="3035876"/>
            <a:ext cx="6807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603315" y="452488"/>
            <a:ext cx="11264068" cy="5835900"/>
          </a:xfrm>
          <a:prstGeom prst="roundRect">
            <a:avLst>
              <a:gd name="adj" fmla="val 2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图片 6" descr="图片包含 笔记本, 游戏机, 电脑, 花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>
            <a:fillRect/>
          </a:stretch>
        </p:blipFill>
        <p:spPr>
          <a:xfrm>
            <a:off x="1" y="0"/>
            <a:ext cx="3130062" cy="11776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7"/>
          <a:stretch>
            <a:fillRect/>
          </a:stretch>
        </p:blipFill>
        <p:spPr>
          <a:xfrm>
            <a:off x="5867578" y="0"/>
            <a:ext cx="6324422" cy="6927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9168877" cy="8163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627" y="2329191"/>
            <a:ext cx="6389162" cy="707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626"/>
            <a:ext cx="10059272" cy="2554445"/>
          </a:xfrm>
          <a:prstGeom prst="rect">
            <a:avLst/>
          </a:prstGeom>
        </p:spPr>
      </p:pic>
      <p:pic>
        <p:nvPicPr>
          <p:cNvPr id="4" name="图片 10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70" y="1878391"/>
            <a:ext cx="4670191" cy="4699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2250" l="10000" r="90000">
                        <a14:foregroundMark x1="37250" y1="8875" x2="52500" y2="12500"/>
                        <a14:foregroundMark x1="50875" y1="6125" x2="54125" y2="6125"/>
                        <a14:foregroundMark x1="42500" y1="4500" x2="45500" y2="6125"/>
                        <a14:foregroundMark x1="49125" y1="45875" x2="52625" y2="52375"/>
                        <a14:foregroundMark x1="52625" y1="52375" x2="53375" y2="53000"/>
                        <a14:foregroundMark x1="46375" y1="47250" x2="51125" y2="52000"/>
                        <a14:foregroundMark x1="44750" y1="90875" x2="53625" y2="9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47" y="1365568"/>
            <a:ext cx="2842506" cy="2842506"/>
          </a:xfrm>
          <a:prstGeom prst="rect">
            <a:avLst/>
          </a:prstGeom>
        </p:spPr>
      </p:pic>
      <p:cxnSp>
        <p:nvCxnSpPr>
          <p:cNvPr id="4" name="Connector: Curved 5"/>
          <p:cNvCxnSpPr>
            <a:endCxn id="5" idx="3"/>
          </p:cNvCxnSpPr>
          <p:nvPr/>
        </p:nvCxnSpPr>
        <p:spPr>
          <a:xfrm rot="10800000" flipV="1">
            <a:off x="3402218" y="2898000"/>
            <a:ext cx="1318390" cy="531000"/>
          </a:xfrm>
          <a:prstGeom prst="curvedConnector3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75" y="2115000"/>
            <a:ext cx="2622443" cy="2628000"/>
          </a:xfrm>
          <a:prstGeom prst="rect">
            <a:avLst/>
          </a:prstGeom>
        </p:spPr>
      </p:pic>
      <p:cxnSp>
        <p:nvCxnSpPr>
          <p:cNvPr id="7" name="Connector: Curved 6"/>
          <p:cNvCxnSpPr>
            <a:endCxn id="8" idx="1"/>
          </p:cNvCxnSpPr>
          <p:nvPr/>
        </p:nvCxnSpPr>
        <p:spPr>
          <a:xfrm>
            <a:off x="7481393" y="2973415"/>
            <a:ext cx="1321167" cy="531000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8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560" y="2190415"/>
            <a:ext cx="2622443" cy="262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039" y="4573318"/>
            <a:ext cx="2428699" cy="2428699"/>
          </a:xfrm>
          <a:prstGeom prst="rect">
            <a:avLst/>
          </a:prstGeom>
        </p:spPr>
      </p:pic>
      <p:cxnSp>
        <p:nvCxnSpPr>
          <p:cNvPr id="10" name="Straight Arrow Connector 10"/>
          <p:cNvCxnSpPr/>
          <p:nvPr/>
        </p:nvCxnSpPr>
        <p:spPr>
          <a:xfrm>
            <a:off x="6061256" y="4208074"/>
            <a:ext cx="0" cy="365244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1413" y="249903"/>
            <a:ext cx="4188315" cy="11156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ôn xao mùa h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07" y="484094"/>
            <a:ext cx="11241740" cy="60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922913" y="734779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10" descr="卡通人物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8" y="4924314"/>
            <a:ext cx="1921664" cy="1933686"/>
          </a:xfrm>
          <a:prstGeom prst="rect">
            <a:avLst/>
          </a:prstGeom>
        </p:spPr>
      </p:pic>
      <p:sp>
        <p:nvSpPr>
          <p:cNvPr id="12" name="矩形 32"/>
          <p:cNvSpPr/>
          <p:nvPr/>
        </p:nvSpPr>
        <p:spPr>
          <a:xfrm>
            <a:off x="1106183" y="954707"/>
            <a:ext cx="50994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chui vào quả mít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Hoá thành múi mật vàng ong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mặt trời đỏ chót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Chăn đàn dưa hấu bên sông.</a:t>
            </a:r>
            <a:endParaRPr lang="en-US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endParaRPr lang="vi-V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trèo lên cây phượng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Giăng đèn hoa đỏ cho em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bay qua mặt ruộng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Từng bông lúa dậy hương chiêm.</a:t>
            </a:r>
            <a:endParaRPr lang="en-US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endParaRPr lang="vi-V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矩形 32"/>
          <p:cNvSpPr/>
          <p:nvPr/>
        </p:nvSpPr>
        <p:spPr>
          <a:xfrm>
            <a:off x="6361415" y="1332226"/>
            <a:ext cx="5099408" cy="4790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vi-V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vẫn thường dậy sớm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Luyện thanh cùng với bầy chim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 hè chơi trò tìm trốn</a:t>
            </a:r>
          </a:p>
          <a:p>
            <a:pPr lvl="0" algn="just"/>
            <a:r>
              <a:rPr lang="vi-V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 ve ẩn hiện gọi mình.</a:t>
            </a:r>
            <a:endParaRPr lang="en-US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endParaRPr lang="en-US" altLang="zh-CN" sz="2800" b="1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Mùa hè ngồi bên lũ trẻ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Nối dây cho diều lên cao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Mùa hè bay lên thật dễ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Với cùng tiếng sáo xôn xao…</a:t>
            </a:r>
          </a:p>
          <a:p>
            <a:pPr lvl="0" algn="just"/>
            <a:r>
              <a:rPr lang="en-US" altLang="zh-CN" sz="2800" b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                   </a:t>
            </a:r>
            <a:r>
              <a:rPr lang="en-US" altLang="zh-CN" sz="2400" b="1" i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 pitchFamily="34" charset="0"/>
              </a:rPr>
              <a:t>Nguyễn Hữu Quý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871" y="40002"/>
            <a:ext cx="5901439" cy="1609483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242026" y="5891157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1400" cap="all">
                <a:ln w="38100"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lang="it-IT" sz="1400" cap="all" dirty="0" err="1">
              <a:ln w="38100">
                <a:noFill/>
              </a:ln>
              <a:solidFill>
                <a:sysClr val="windowText" lastClr="000000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949443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</TotalTime>
  <Words>851</Words>
  <Application>Microsoft Office PowerPoint</Application>
  <PresentationFormat>Widescreen</PresentationFormat>
  <Paragraphs>100</Paragraphs>
  <Slides>45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#9Slide07 Koni</vt:lpstr>
      <vt:lpstr>Arial</vt:lpstr>
      <vt:lpstr>Arial-BoldMT</vt:lpstr>
      <vt:lpstr>Calibri</vt:lpstr>
      <vt:lpstr>Calibri Light</vt:lpstr>
      <vt:lpstr>Cambria</vt:lpstr>
      <vt:lpstr>Coiny</vt:lpstr>
      <vt:lpstr>iCiel Pony</vt:lpstr>
      <vt:lpstr>TimesNewRomanPS-ItalicMT</vt:lpstr>
      <vt:lpstr>Wingdings</vt:lpstr>
      <vt:lpstr>字魂131号-酷乐潮玩体</vt:lpstr>
      <vt:lpstr>思源黑体 CN Medium</vt:lpstr>
      <vt:lpstr>方正黑体简体</vt:lpstr>
      <vt:lpstr>等线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Microsoft account</cp:lastModifiedBy>
  <cp:revision>6</cp:revision>
  <dcterms:created xsi:type="dcterms:W3CDTF">2022-07-24T15:06:00Z</dcterms:created>
  <dcterms:modified xsi:type="dcterms:W3CDTF">2026-01-18T13:38:20Z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F06C2CFDCA4E44FA8B8FCA6E2AE7A4E0_13</vt:lpwstr>
  </property>
  <property fmtid="{D5CDD505-2E9C-101B-9397-08002B2CF9AE}" pid="3" name="KSOProductBuildVer">
    <vt:lpwstr>1033-12.2.0.23196</vt:lpwstr>
  </property>
</Properties>
</file>