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007577203" r:id="rId3"/>
    <p:sldId id="2007577202" r:id="rId4"/>
    <p:sldId id="375" r:id="rId5"/>
    <p:sldId id="291" r:id="rId6"/>
    <p:sldId id="2007577196" r:id="rId7"/>
    <p:sldId id="2007577183" r:id="rId8"/>
    <p:sldId id="2007577185" r:id="rId9"/>
    <p:sldId id="2007577198" r:id="rId10"/>
    <p:sldId id="2007577199" r:id="rId11"/>
    <p:sldId id="20075772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FECEB8"/>
    <a:srgbClr val="BFFBA7"/>
    <a:srgbClr val="E3ECBE"/>
    <a:srgbClr val="FBE3B8"/>
    <a:srgbClr val="F5CDDB"/>
    <a:srgbClr val="D7D2E8"/>
    <a:srgbClr val="FBBBBB"/>
    <a:srgbClr val="FA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58" d="100"/>
          <a:sy n="58" d="100"/>
        </p:scale>
        <p:origin x="5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76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549CE-E9FC-4DED-A5AD-10521772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5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naschool.net/download/3644/9.jpg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" y="-15874"/>
            <a:ext cx="12215284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6200"/>
            <a:ext cx="9753600" cy="123110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3200" b="1" dirty="0">
                <a:ln w="11430"/>
                <a:solidFill>
                  <a:srgbClr val="FF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XÃ LONG HẢI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NGUYỄN BỈNH KHIÊM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50" descr="boca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161713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0" descr="boca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84" y="-39687"/>
            <a:ext cx="1828800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3200" y="4807697"/>
            <a:ext cx="11988800" cy="9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75" tIns="40938" rIns="81875" bIns="4093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n w="11430"/>
                <a:solidFill>
                  <a:srgbClr val="CD05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MÔN : </a:t>
            </a:r>
            <a:r>
              <a:rPr lang="vi-VN" sz="2800" b="1" dirty="0">
                <a:ln w="11430"/>
                <a:solidFill>
                  <a:srgbClr val="CD05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TOÁN</a:t>
            </a:r>
          </a:p>
          <a:p>
            <a:pPr algn="ctr" eaLnBrk="1" hangingPunct="1">
              <a:defRPr/>
            </a:pPr>
            <a:r>
              <a:rPr lang="en-US" sz="2800" b="1" dirty="0">
                <a:ln w="11430"/>
                <a:solidFill>
                  <a:srgbClr val="CD05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NGƯỜI DẠY : NGUY</a:t>
            </a:r>
            <a:r>
              <a:rPr lang="vi-VN" sz="2800" b="1" dirty="0">
                <a:ln w="11430"/>
                <a:solidFill>
                  <a:srgbClr val="CD05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Ễ</a:t>
            </a:r>
            <a:r>
              <a:rPr lang="en-US" sz="2800" b="1" dirty="0">
                <a:ln w="11430"/>
                <a:solidFill>
                  <a:srgbClr val="CD05C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N ĐÌNH TRỊ</a:t>
            </a:r>
          </a:p>
        </p:txBody>
      </p:sp>
    </p:spTree>
    <p:extLst>
      <p:ext uri="{BB962C8B-B14F-4D97-AF65-F5344CB8AC3E}">
        <p14:creationId xmlns:p14="http://schemas.microsoft.com/office/powerpoint/2010/main" val="15227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753" y="47626"/>
            <a:ext cx="12111567" cy="6762751"/>
            <a:chOff x="24014" y="46892"/>
            <a:chExt cx="9083345" cy="6764215"/>
          </a:xfrm>
        </p:grpSpPr>
        <p:sp>
          <p:nvSpPr>
            <p:cNvPr id="3" name="Rectangle 2"/>
            <p:cNvSpPr/>
            <p:nvPr/>
          </p:nvSpPr>
          <p:spPr>
            <a:xfrm>
              <a:off x="24014" y="46892"/>
              <a:ext cx="9083345" cy="6764215"/>
            </a:xfrm>
            <a:prstGeom prst="rect">
              <a:avLst/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3386" y="150102"/>
              <a:ext cx="8903964" cy="6557795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3870" y="239022"/>
              <a:ext cx="8732521" cy="6367254"/>
            </a:xfrm>
            <a:prstGeom prst="rect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6" name="Picture 5" descr="Tranh Phong Cảnh Thiên Nhiên Việt Nam Đẹp Tuy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-604" b="8649"/>
          <a:stretch>
            <a:fillRect/>
          </a:stretch>
        </p:blipFill>
        <p:spPr bwMode="auto">
          <a:xfrm>
            <a:off x="304802" y="244476"/>
            <a:ext cx="1161203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35201" y="2080261"/>
            <a:ext cx="7721601" cy="188214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rect">
                  <a:fillToRect l="100000" b="100000"/>
                </a:path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 ngoan,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vi-VN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al Narrow"/>
              </a:rPr>
              <a:t>!</a:t>
            </a:r>
          </a:p>
        </p:txBody>
      </p:sp>
      <p:pic>
        <p:nvPicPr>
          <p:cNvPr id="8" name="518630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0960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266699" y="1783700"/>
            <a:ext cx="116300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học hôm nay, các em biết thêm được điều gì?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0"/>
    </mc:Choice>
    <mc:Fallback xmlns="">
      <p:transition spd="slow" advTm="4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CF742-15A2-8A89-8ECC-D30D366C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792" y="1884362"/>
            <a:ext cx="3406306" cy="2301558"/>
          </a:xfrm>
          <a:prstGeom prst="rect">
            <a:avLst/>
          </a:prstGeom>
        </p:spPr>
      </p:pic>
      <p:pic>
        <p:nvPicPr>
          <p:cNvPr id="8" name="Picture 7" descr="A cartoon of a elephant&#10;&#10;Description automatically generated">
            <a:extLst>
              <a:ext uri="{FF2B5EF4-FFF2-40B4-BE49-F238E27FC236}">
                <a16:creationId xmlns:a16="http://schemas.microsoft.com/office/drawing/2014/main" id="{D8322053-20B7-C192-0029-460B16EFD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3" y="2505528"/>
            <a:ext cx="3869211" cy="387531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5EE98C-F8E8-ADC1-ACB7-2E46B6693932}"/>
              </a:ext>
            </a:extLst>
          </p:cNvPr>
          <p:cNvSpPr/>
          <p:nvPr/>
        </p:nvSpPr>
        <p:spPr>
          <a:xfrm>
            <a:off x="5120640" y="701040"/>
            <a:ext cx="5115560" cy="1554480"/>
          </a:xfrm>
          <a:prstGeom prst="wedgeRoundRectCallout">
            <a:avLst>
              <a:gd name="adj1" fmla="val 25514"/>
              <a:gd name="adj2" fmla="val 6903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5,72 cm²,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2,2 cm.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_31880522_80">
            <a:hlinkClick r:id="" action="ppaction://media"/>
            <a:extLst>
              <a:ext uri="{FF2B5EF4-FFF2-40B4-BE49-F238E27FC236}">
                <a16:creationId xmlns:a16="http://schemas.microsoft.com/office/drawing/2014/main" id="{C5DE2D50-6975-F827-E06D-E678A7BC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3120" y="320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2C57-795B-94E2-1BF7-783D9363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07" y="329788"/>
            <a:ext cx="2522314" cy="956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D1FA4-AC11-7E40-F2FE-C8700234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065" y="988828"/>
            <a:ext cx="9493406" cy="2440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499478"/>
            <a:ext cx="3616984" cy="361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1614C-F9E6-365F-C9A6-74FF96E773BE}"/>
              </a:ext>
            </a:extLst>
          </p:cNvPr>
          <p:cNvSpPr txBox="1"/>
          <p:nvPr/>
        </p:nvSpPr>
        <p:spPr>
          <a:xfrm>
            <a:off x="3108960" y="3849604"/>
            <a:ext cx="678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0DE93-7778-F86A-876E-E8A4DBE8B2A8}"/>
              </a:ext>
            </a:extLst>
          </p:cNvPr>
          <p:cNvSpPr txBox="1"/>
          <p:nvPr/>
        </p:nvSpPr>
        <p:spPr>
          <a:xfrm>
            <a:off x="4704080" y="589280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5,72 : 2,2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EBFB9-4B10-8981-07AD-3B51228EC5B1}"/>
              </a:ext>
            </a:extLst>
          </p:cNvPr>
          <p:cNvSpPr txBox="1"/>
          <p:nvPr/>
        </p:nvSpPr>
        <p:spPr>
          <a:xfrm>
            <a:off x="647700" y="1366432"/>
            <a:ext cx="6083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Chuyển thành phép chia cho số tự nhiên:</a:t>
            </a:r>
          </a:p>
          <a:p>
            <a:pPr algn="just"/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• Phần thập phân của số chia 2,2 có một chữ số.</a:t>
            </a:r>
          </a:p>
          <a:p>
            <a:pPr algn="just"/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• Chuyển dấu phẩy của số bị chia và số chia sang bên phải một chữ số, ta được:</a:t>
            </a:r>
          </a:p>
          <a:p>
            <a:pPr algn="ctr"/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5,72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2,2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= </a:t>
            </a:r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57,2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</a:p>
          <a:p>
            <a:pPr algn="just"/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Thực hiện phép chia 57,2 : 22.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FF3658D-4E74-F6BF-EFD9-497CD18F1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382552"/>
              </p:ext>
            </p:extLst>
          </p:nvPr>
        </p:nvGraphicFramePr>
        <p:xfrm>
          <a:off x="7210757" y="1997147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5, 7 2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2,2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E517B50-D6EB-C69B-E877-96F336A7B64B}"/>
              </a:ext>
            </a:extLst>
          </p:cNvPr>
          <p:cNvSpPr txBox="1"/>
          <p:nvPr/>
        </p:nvSpPr>
        <p:spPr>
          <a:xfrm>
            <a:off x="9036195" y="2788709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D9926-BDD9-AF31-28D6-52B82E83BC57}"/>
              </a:ext>
            </a:extLst>
          </p:cNvPr>
          <p:cNvSpPr txBox="1"/>
          <p:nvPr/>
        </p:nvSpPr>
        <p:spPr>
          <a:xfrm>
            <a:off x="7264389" y="26874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AF1E87-F535-0097-B510-A84204379480}"/>
              </a:ext>
            </a:extLst>
          </p:cNvPr>
          <p:cNvSpPr txBox="1"/>
          <p:nvPr/>
        </p:nvSpPr>
        <p:spPr>
          <a:xfrm>
            <a:off x="7073462" y="1355483"/>
            <a:ext cx="349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DF5A0-BC71-7FD8-EAAE-40FD88000F12}"/>
              </a:ext>
            </a:extLst>
          </p:cNvPr>
          <p:cNvSpPr txBox="1"/>
          <p:nvPr/>
        </p:nvSpPr>
        <p:spPr>
          <a:xfrm>
            <a:off x="7800417" y="2666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016F54-C4EB-6985-CB6A-B9F6E5AE2836}"/>
              </a:ext>
            </a:extLst>
          </p:cNvPr>
          <p:cNvCxnSpPr>
            <a:cxnSpLocks/>
          </p:cNvCxnSpPr>
          <p:nvPr/>
        </p:nvCxnSpPr>
        <p:spPr>
          <a:xfrm>
            <a:off x="7283669" y="3468414"/>
            <a:ext cx="155553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1A1F3B-111A-97F2-F4DB-26EF52006F63}"/>
              </a:ext>
            </a:extLst>
          </p:cNvPr>
          <p:cNvSpPr txBox="1"/>
          <p:nvPr/>
        </p:nvSpPr>
        <p:spPr>
          <a:xfrm>
            <a:off x="7285409" y="338109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A1751D-54E5-884D-5B76-F6B4FB0D0176}"/>
              </a:ext>
            </a:extLst>
          </p:cNvPr>
          <p:cNvSpPr txBox="1"/>
          <p:nvPr/>
        </p:nvSpPr>
        <p:spPr>
          <a:xfrm>
            <a:off x="7810927" y="340211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BE8D64-464C-79DC-5A95-6A1353C18DDB}"/>
              </a:ext>
            </a:extLst>
          </p:cNvPr>
          <p:cNvSpPr txBox="1"/>
          <p:nvPr/>
        </p:nvSpPr>
        <p:spPr>
          <a:xfrm>
            <a:off x="8304914" y="341227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4B8382-BCEB-2CD5-282A-C809F60F143A}"/>
              </a:ext>
            </a:extLst>
          </p:cNvPr>
          <p:cNvSpPr txBox="1"/>
          <p:nvPr/>
        </p:nvSpPr>
        <p:spPr>
          <a:xfrm>
            <a:off x="7306430" y="405375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0D9DAB-A8BC-5CC0-117C-9CA37B9C0868}"/>
              </a:ext>
            </a:extLst>
          </p:cNvPr>
          <p:cNvSpPr txBox="1"/>
          <p:nvPr/>
        </p:nvSpPr>
        <p:spPr>
          <a:xfrm>
            <a:off x="7831948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CB570-D23E-DAC9-4091-5836B563584F}"/>
              </a:ext>
            </a:extLst>
          </p:cNvPr>
          <p:cNvSpPr txBox="1"/>
          <p:nvPr/>
        </p:nvSpPr>
        <p:spPr>
          <a:xfrm>
            <a:off x="8325935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288AA7-EC20-D9F6-D0EF-CBF6036A8774}"/>
              </a:ext>
            </a:extLst>
          </p:cNvPr>
          <p:cNvCxnSpPr/>
          <p:nvPr/>
        </p:nvCxnSpPr>
        <p:spPr>
          <a:xfrm>
            <a:off x="7357241" y="4855779"/>
            <a:ext cx="14294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E6B60E-0535-63DD-DFAB-FDAE2C2CEC36}"/>
              </a:ext>
            </a:extLst>
          </p:cNvPr>
          <p:cNvSpPr txBox="1"/>
          <p:nvPr/>
        </p:nvSpPr>
        <p:spPr>
          <a:xfrm>
            <a:off x="8315425" y="485254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BD3A7C-510A-629D-C559-E3784A265375}"/>
              </a:ext>
            </a:extLst>
          </p:cNvPr>
          <p:cNvCxnSpPr/>
          <p:nvPr/>
        </p:nvCxnSpPr>
        <p:spPr>
          <a:xfrm>
            <a:off x="7651531" y="2564524"/>
            <a:ext cx="157655" cy="1261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row: Curved Up 41">
            <a:extLst>
              <a:ext uri="{FF2B5EF4-FFF2-40B4-BE49-F238E27FC236}">
                <a16:creationId xmlns:a16="http://schemas.microsoft.com/office/drawing/2014/main" id="{5C970C84-149A-D28D-9FDF-89619E6DFC95}"/>
              </a:ext>
            </a:extLst>
          </p:cNvPr>
          <p:cNvSpPr/>
          <p:nvPr/>
        </p:nvSpPr>
        <p:spPr>
          <a:xfrm>
            <a:off x="7620000" y="2690648"/>
            <a:ext cx="493986" cy="18918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259F42-76E8-91E2-6E7C-BF48346A0175}"/>
              </a:ext>
            </a:extLst>
          </p:cNvPr>
          <p:cNvSpPr txBox="1"/>
          <p:nvPr/>
        </p:nvSpPr>
        <p:spPr>
          <a:xfrm>
            <a:off x="8166538" y="2007476"/>
            <a:ext cx="294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446FD6-72C0-C27F-E0F5-D4AF9F0A7B59}"/>
              </a:ext>
            </a:extLst>
          </p:cNvPr>
          <p:cNvSpPr txBox="1"/>
          <p:nvPr/>
        </p:nvSpPr>
        <p:spPr>
          <a:xfrm>
            <a:off x="9391795" y="276838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5AB44B-0D6A-4441-ADDC-0C31E85CBB16}"/>
              </a:ext>
            </a:extLst>
          </p:cNvPr>
          <p:cNvSpPr txBox="1"/>
          <p:nvPr/>
        </p:nvSpPr>
        <p:spPr>
          <a:xfrm>
            <a:off x="9564515" y="277854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365BE6-896C-58C1-192A-C3EC7C7F788C}"/>
              </a:ext>
            </a:extLst>
          </p:cNvPr>
          <p:cNvCxnSpPr/>
          <p:nvPr/>
        </p:nvCxnSpPr>
        <p:spPr>
          <a:xfrm>
            <a:off x="9435362" y="2587563"/>
            <a:ext cx="157655" cy="1261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5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6" grpId="0"/>
      <p:bldP spid="27" grpId="0"/>
      <p:bldP spid="30" grpId="0"/>
      <p:bldP spid="31" grpId="0"/>
      <p:bldP spid="33" grpId="0"/>
      <p:bldP spid="34" grpId="0"/>
      <p:bldP spid="35" grpId="0"/>
      <p:bldP spid="36" grpId="0"/>
      <p:bldP spid="39" grpId="0"/>
      <p:bldP spid="42" grpId="0" animBg="1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0B109-8A46-4D85-2044-8179ACF75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86" b="83950" l="3592" r="33758">
                        <a14:foregroundMark x1="18754" y1="42185" x2="18322" y2="51050"/>
                        <a14:foregroundMark x1="19891" y1="41050" x2="21187" y2="52017"/>
                        <a14:foregroundMark x1="23460" y1="23824" x2="19027" y2="19286"/>
                        <a14:foregroundMark x1="19027" y1="19286" x2="15003" y2="22983"/>
                        <a14:foregroundMark x1="26165" y1="26050" x2="33758" y2="30084"/>
                        <a14:foregroundMark x1="23642" y1="23950" x2="21709" y2="21555"/>
                        <a14:foregroundMark x1="18663" y1="83950" x2="19186" y2="78151"/>
                        <a14:foregroundMark x1="24165" y1="82815" x2="23187" y2="79916"/>
                        <a14:foregroundMark x1="25028" y1="25084" x2="21096" y2="20420"/>
                        <a14:foregroundMark x1="21096" y1="20420" x2="20846" y2="2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41" r="63983" b="12195"/>
          <a:stretch/>
        </p:blipFill>
        <p:spPr>
          <a:xfrm flipH="1">
            <a:off x="7229549" y="904368"/>
            <a:ext cx="5454502" cy="6141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3EE284-3A83-1499-3599-062988AC4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2170"/>
            <a:ext cx="12192000" cy="2589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A02C4-D706-1A39-3B14-6C7F0A32F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0914"/>
            <a:ext cx="12192000" cy="45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custGeom>
            <a:avLst/>
            <a:gdLst>
              <a:gd name="connsiteX0" fmla="*/ 0 w 11271632"/>
              <a:gd name="connsiteY0" fmla="*/ 1075288 h 6451600"/>
              <a:gd name="connsiteX1" fmla="*/ 1075288 w 11271632"/>
              <a:gd name="connsiteY1" fmla="*/ 0 h 6451600"/>
              <a:gd name="connsiteX2" fmla="*/ 10196344 w 11271632"/>
              <a:gd name="connsiteY2" fmla="*/ 0 h 6451600"/>
              <a:gd name="connsiteX3" fmla="*/ 11271632 w 11271632"/>
              <a:gd name="connsiteY3" fmla="*/ 1075288 h 6451600"/>
              <a:gd name="connsiteX4" fmla="*/ 11271632 w 11271632"/>
              <a:gd name="connsiteY4" fmla="*/ 5376312 h 6451600"/>
              <a:gd name="connsiteX5" fmla="*/ 10196344 w 11271632"/>
              <a:gd name="connsiteY5" fmla="*/ 6451600 h 6451600"/>
              <a:gd name="connsiteX6" fmla="*/ 1075288 w 11271632"/>
              <a:gd name="connsiteY6" fmla="*/ 6451600 h 6451600"/>
              <a:gd name="connsiteX7" fmla="*/ 0 w 11271632"/>
              <a:gd name="connsiteY7" fmla="*/ 5376312 h 6451600"/>
              <a:gd name="connsiteX8" fmla="*/ 0 w 11271632"/>
              <a:gd name="connsiteY8" fmla="*/ 1075288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451600" fill="none" extrusionOk="0">
                <a:moveTo>
                  <a:pt x="0" y="1075288"/>
                </a:moveTo>
                <a:cubicBezTo>
                  <a:pt x="18784" y="495341"/>
                  <a:pt x="439474" y="-12261"/>
                  <a:pt x="1075288" y="0"/>
                </a:cubicBezTo>
                <a:cubicBezTo>
                  <a:pt x="1989598" y="109595"/>
                  <a:pt x="8566927" y="16756"/>
                  <a:pt x="10196344" y="0"/>
                </a:cubicBezTo>
                <a:cubicBezTo>
                  <a:pt x="10760791" y="-24334"/>
                  <a:pt x="11280067" y="512785"/>
                  <a:pt x="11271632" y="1075288"/>
                </a:cubicBezTo>
                <a:cubicBezTo>
                  <a:pt x="11215314" y="1680207"/>
                  <a:pt x="11304543" y="4329407"/>
                  <a:pt x="11271632" y="5376312"/>
                </a:cubicBezTo>
                <a:cubicBezTo>
                  <a:pt x="11193928" y="5996787"/>
                  <a:pt x="10811943" y="6449419"/>
                  <a:pt x="10196344" y="6451600"/>
                </a:cubicBezTo>
                <a:cubicBezTo>
                  <a:pt x="7796413" y="6315399"/>
                  <a:pt x="4707012" y="6376824"/>
                  <a:pt x="1075288" y="6451600"/>
                </a:cubicBezTo>
                <a:cubicBezTo>
                  <a:pt x="439641" y="6394149"/>
                  <a:pt x="-44729" y="5951211"/>
                  <a:pt x="0" y="5376312"/>
                </a:cubicBezTo>
                <a:cubicBezTo>
                  <a:pt x="-157566" y="4153412"/>
                  <a:pt x="130870" y="1987491"/>
                  <a:pt x="0" y="1075288"/>
                </a:cubicBezTo>
                <a:close/>
              </a:path>
              <a:path w="11271632" h="6451600" stroke="0" extrusionOk="0">
                <a:moveTo>
                  <a:pt x="0" y="1075288"/>
                </a:moveTo>
                <a:cubicBezTo>
                  <a:pt x="-17408" y="442351"/>
                  <a:pt x="534437" y="-70764"/>
                  <a:pt x="1075288" y="0"/>
                </a:cubicBezTo>
                <a:cubicBezTo>
                  <a:pt x="2995851" y="47539"/>
                  <a:pt x="7658825" y="42437"/>
                  <a:pt x="10196344" y="0"/>
                </a:cubicBezTo>
                <a:cubicBezTo>
                  <a:pt x="10797117" y="-3660"/>
                  <a:pt x="11313550" y="414128"/>
                  <a:pt x="11271632" y="1075288"/>
                </a:cubicBezTo>
                <a:cubicBezTo>
                  <a:pt x="11189265" y="1777648"/>
                  <a:pt x="11289645" y="3360088"/>
                  <a:pt x="11271632" y="5376312"/>
                </a:cubicBezTo>
                <a:cubicBezTo>
                  <a:pt x="11308035" y="6078678"/>
                  <a:pt x="10713266" y="6370182"/>
                  <a:pt x="10196344" y="6451600"/>
                </a:cubicBezTo>
                <a:cubicBezTo>
                  <a:pt x="9244867" y="6425246"/>
                  <a:pt x="3893391" y="6332744"/>
                  <a:pt x="1075288" y="6451600"/>
                </a:cubicBezTo>
                <a:cubicBezTo>
                  <a:pt x="473241" y="6443514"/>
                  <a:pt x="23174" y="5998270"/>
                  <a:pt x="0" y="5376312"/>
                </a:cubicBezTo>
                <a:cubicBezTo>
                  <a:pt x="88535" y="3773310"/>
                  <a:pt x="49637" y="2546563"/>
                  <a:pt x="0" y="10752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2627" y="526543"/>
            <a:ext cx="9898573" cy="4540757"/>
            <a:chOff x="972627" y="526543"/>
            <a:chExt cx="9898573" cy="45407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D15B88-EA0F-FE57-1930-3A1BA7E64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335" y="526543"/>
              <a:ext cx="886986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 algn="just">
                <a:spcBef>
                  <a:spcPts val="1200"/>
                </a:spcBef>
              </a:pPr>
              <a:r>
                <a:rPr lang="vi-VN" altLang="en-US" b="1" dirty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ea typeface="微软雅黑"/>
                </a:rPr>
                <a:t>a) Chuyển các phép chia sau thành phép chia cho số tự nhiên: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E2596D-0988-AA16-3EA8-D1DE36F9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27" y="544304"/>
              <a:ext cx="852142" cy="92775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670700-40AC-84E8-D79B-54908020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8300" y="1652588"/>
              <a:ext cx="9029700" cy="341471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2047240" y="5024120"/>
            <a:ext cx="3858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8,24 : 0,02 = 824 :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2059940" y="3208020"/>
            <a:ext cx="401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27,78 : 0,5 = 277,8 :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7711440" y="3220720"/>
            <a:ext cx="348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32,4 : 0,6 = 324 :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7724140" y="4935220"/>
            <a:ext cx="364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51,2 : 1,6 = 512 : 16</a:t>
            </a:r>
          </a:p>
        </p:txBody>
      </p:sp>
    </p:spTree>
    <p:extLst>
      <p:ext uri="{BB962C8B-B14F-4D97-AF65-F5344CB8AC3E}">
        <p14:creationId xmlns:p14="http://schemas.microsoft.com/office/powerpoint/2010/main" val="318782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custGeom>
            <a:avLst/>
            <a:gdLst>
              <a:gd name="connsiteX0" fmla="*/ 0 w 11271632"/>
              <a:gd name="connsiteY0" fmla="*/ 1075288 h 6451600"/>
              <a:gd name="connsiteX1" fmla="*/ 1075288 w 11271632"/>
              <a:gd name="connsiteY1" fmla="*/ 0 h 6451600"/>
              <a:gd name="connsiteX2" fmla="*/ 10196344 w 11271632"/>
              <a:gd name="connsiteY2" fmla="*/ 0 h 6451600"/>
              <a:gd name="connsiteX3" fmla="*/ 11271632 w 11271632"/>
              <a:gd name="connsiteY3" fmla="*/ 1075288 h 6451600"/>
              <a:gd name="connsiteX4" fmla="*/ 11271632 w 11271632"/>
              <a:gd name="connsiteY4" fmla="*/ 5376312 h 6451600"/>
              <a:gd name="connsiteX5" fmla="*/ 10196344 w 11271632"/>
              <a:gd name="connsiteY5" fmla="*/ 6451600 h 6451600"/>
              <a:gd name="connsiteX6" fmla="*/ 1075288 w 11271632"/>
              <a:gd name="connsiteY6" fmla="*/ 6451600 h 6451600"/>
              <a:gd name="connsiteX7" fmla="*/ 0 w 11271632"/>
              <a:gd name="connsiteY7" fmla="*/ 5376312 h 6451600"/>
              <a:gd name="connsiteX8" fmla="*/ 0 w 11271632"/>
              <a:gd name="connsiteY8" fmla="*/ 1075288 h 64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451600" fill="none" extrusionOk="0">
                <a:moveTo>
                  <a:pt x="0" y="1075288"/>
                </a:moveTo>
                <a:cubicBezTo>
                  <a:pt x="18784" y="495341"/>
                  <a:pt x="439474" y="-12261"/>
                  <a:pt x="1075288" y="0"/>
                </a:cubicBezTo>
                <a:cubicBezTo>
                  <a:pt x="1989598" y="109595"/>
                  <a:pt x="8566927" y="16756"/>
                  <a:pt x="10196344" y="0"/>
                </a:cubicBezTo>
                <a:cubicBezTo>
                  <a:pt x="10760791" y="-24334"/>
                  <a:pt x="11280067" y="512785"/>
                  <a:pt x="11271632" y="1075288"/>
                </a:cubicBezTo>
                <a:cubicBezTo>
                  <a:pt x="11215314" y="1680207"/>
                  <a:pt x="11304543" y="4329407"/>
                  <a:pt x="11271632" y="5376312"/>
                </a:cubicBezTo>
                <a:cubicBezTo>
                  <a:pt x="11193928" y="5996787"/>
                  <a:pt x="10811943" y="6449419"/>
                  <a:pt x="10196344" y="6451600"/>
                </a:cubicBezTo>
                <a:cubicBezTo>
                  <a:pt x="7796413" y="6315399"/>
                  <a:pt x="4707012" y="6376824"/>
                  <a:pt x="1075288" y="6451600"/>
                </a:cubicBezTo>
                <a:cubicBezTo>
                  <a:pt x="439641" y="6394149"/>
                  <a:pt x="-44729" y="5951211"/>
                  <a:pt x="0" y="5376312"/>
                </a:cubicBezTo>
                <a:cubicBezTo>
                  <a:pt x="-157566" y="4153412"/>
                  <a:pt x="130870" y="1987491"/>
                  <a:pt x="0" y="1075288"/>
                </a:cubicBezTo>
                <a:close/>
              </a:path>
              <a:path w="11271632" h="6451600" stroke="0" extrusionOk="0">
                <a:moveTo>
                  <a:pt x="0" y="1075288"/>
                </a:moveTo>
                <a:cubicBezTo>
                  <a:pt x="-17408" y="442351"/>
                  <a:pt x="534437" y="-70764"/>
                  <a:pt x="1075288" y="0"/>
                </a:cubicBezTo>
                <a:cubicBezTo>
                  <a:pt x="2995851" y="47539"/>
                  <a:pt x="7658825" y="42437"/>
                  <a:pt x="10196344" y="0"/>
                </a:cubicBezTo>
                <a:cubicBezTo>
                  <a:pt x="10797117" y="-3660"/>
                  <a:pt x="11313550" y="414128"/>
                  <a:pt x="11271632" y="1075288"/>
                </a:cubicBezTo>
                <a:cubicBezTo>
                  <a:pt x="11189265" y="1777648"/>
                  <a:pt x="11289645" y="3360088"/>
                  <a:pt x="11271632" y="5376312"/>
                </a:cubicBezTo>
                <a:cubicBezTo>
                  <a:pt x="11308035" y="6078678"/>
                  <a:pt x="10713266" y="6370182"/>
                  <a:pt x="10196344" y="6451600"/>
                </a:cubicBezTo>
                <a:cubicBezTo>
                  <a:pt x="9244867" y="6425246"/>
                  <a:pt x="3893391" y="6332744"/>
                  <a:pt x="1075288" y="6451600"/>
                </a:cubicBezTo>
                <a:cubicBezTo>
                  <a:pt x="473241" y="6443514"/>
                  <a:pt x="23174" y="5998270"/>
                  <a:pt x="0" y="5376312"/>
                </a:cubicBezTo>
                <a:cubicBezTo>
                  <a:pt x="88535" y="3773310"/>
                  <a:pt x="49637" y="2546563"/>
                  <a:pt x="0" y="10752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5B88-EA0F-FE57-1930-3A1BA7E6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735" y="587503"/>
            <a:ext cx="8869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</a:rPr>
              <a:t>b) Đặt tính rồi tính: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596D-0988-AA16-3EA8-D1DE36F9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7" y="442704"/>
            <a:ext cx="852142" cy="92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0CEBA-804E-C375-8EE7-BFFAA526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950598"/>
            <a:ext cx="10890250" cy="18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1387359"/>
            <a:ext cx="1178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F"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chia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thập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thập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9251" y="267466"/>
            <a:ext cx="665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itchFamily="2" charset="2"/>
              <a:buChar char="F"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Vận dụng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1" y="38100"/>
            <a:ext cx="12144374" cy="679132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7800" y="2733794"/>
            <a:ext cx="11811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vi-VN" altLang="en-US" sz="4000" b="1" dirty="0">
                <a:solidFill>
                  <a:srgbClr val="FF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Đếm xem có bao nhiêu chữ số ở phần thập phân của số chia thì chuyển dấu phẩy ở số bị chia sang bên phải bấy nhiêu chữ số.</a:t>
            </a:r>
          </a:p>
          <a:p>
            <a:pPr lvl="0" algn="just"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vi-VN" altLang="en-US" sz="4000" b="1" dirty="0">
                <a:solidFill>
                  <a:srgbClr val="FF00F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Bỏ dấu phẩy ở số chia rồi thực hiện phép chia như chia cho số tự nhiên.</a:t>
            </a:r>
          </a:p>
        </p:txBody>
      </p:sp>
    </p:spTree>
    <p:extLst>
      <p:ext uri="{BB962C8B-B14F-4D97-AF65-F5344CB8AC3E}">
        <p14:creationId xmlns:p14="http://schemas.microsoft.com/office/powerpoint/2010/main" val="32263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11366</TotalTime>
  <Words>279</Words>
  <Application>Microsoft Office PowerPoint</Application>
  <PresentationFormat>Widescreen</PresentationFormat>
  <Paragraphs>42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.VnArial Narrow</vt:lpstr>
      <vt:lpstr>Aptos</vt:lpstr>
      <vt:lpstr>Aptos Display</vt:lpstr>
      <vt:lpstr>Arial</vt:lpstr>
      <vt:lpstr>AvantGarde</vt:lpstr>
      <vt:lpstr>Calibri</vt:lpstr>
      <vt:lpstr>Cambria</vt:lpstr>
      <vt:lpstr>Times New Roman</vt:lpstr>
      <vt:lpstr>Wingdings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dinhtrihhlh70@outlook.com.vn</cp:lastModifiedBy>
  <cp:revision>121</cp:revision>
  <dcterms:created xsi:type="dcterms:W3CDTF">2023-08-21T06:52:17Z</dcterms:created>
  <dcterms:modified xsi:type="dcterms:W3CDTF">2025-12-11T22:38:23Z</dcterms:modified>
  <cp:category>9Slide.vn</cp:category>
</cp:coreProperties>
</file>