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618" r:id="rId2"/>
    <p:sldId id="2620" r:id="rId3"/>
    <p:sldId id="2601" r:id="rId4"/>
    <p:sldId id="2617" r:id="rId5"/>
    <p:sldId id="2621" r:id="rId6"/>
    <p:sldId id="2622" r:id="rId7"/>
    <p:sldId id="2623" r:id="rId8"/>
    <p:sldId id="2624" r:id="rId9"/>
    <p:sldId id="2625" r:id="rId10"/>
    <p:sldId id="260" r:id="rId11"/>
    <p:sldId id="2626" r:id="rId12"/>
    <p:sldId id="2627" r:id="rId13"/>
    <p:sldId id="2665" r:id="rId14"/>
    <p:sldId id="2628" r:id="rId15"/>
    <p:sldId id="2629" r:id="rId16"/>
    <p:sldId id="2630" r:id="rId17"/>
    <p:sldId id="2631" r:id="rId18"/>
    <p:sldId id="2603" r:id="rId19"/>
    <p:sldId id="2633" r:id="rId20"/>
    <p:sldId id="2639" r:id="rId21"/>
    <p:sldId id="2640" r:id="rId22"/>
    <p:sldId id="2636" r:id="rId23"/>
    <p:sldId id="2641" r:id="rId24"/>
    <p:sldId id="723" r:id="rId25"/>
    <p:sldId id="2642" r:id="rId26"/>
    <p:sldId id="2643" r:id="rId27"/>
    <p:sldId id="2647" r:id="rId28"/>
    <p:sldId id="2648" r:id="rId29"/>
    <p:sldId id="2649" r:id="rId30"/>
    <p:sldId id="2650" r:id="rId31"/>
    <p:sldId id="2651" r:id="rId32"/>
    <p:sldId id="2652" r:id="rId33"/>
    <p:sldId id="2653" r:id="rId34"/>
    <p:sldId id="2654" r:id="rId35"/>
    <p:sldId id="2655" r:id="rId36"/>
    <p:sldId id="2656" r:id="rId37"/>
    <p:sldId id="2657" r:id="rId38"/>
    <p:sldId id="2659" r:id="rId39"/>
    <p:sldId id="2660" r:id="rId40"/>
    <p:sldId id="2661" r:id="rId41"/>
    <p:sldId id="2662" r:id="rId42"/>
    <p:sldId id="2663" r:id="rId43"/>
    <p:sldId id="2664" r:id="rId44"/>
    <p:sldId id="2658" r:id="rId4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25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E1105-F342-41D1-BEE8-253068B3ADE1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B4338-A3D8-42D0-A303-49AAA09A3E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30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3F653-1AC7-45FD-9840-E48CE9FA5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1" spc="-15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188B-D9C4-47BD-B9E1-459D54BED5C2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8188B-D9C4-47BD-B9E1-459D54BED5C2}" type="datetimeFigureOut">
              <a:rPr lang="vi-VN" smtClean="0"/>
              <a:t>29/12/2025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400B6-3A6F-426E-99A8-9E1298459C31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GIF"/><Relationship Id="rId2" Type="http://schemas.openxmlformats.org/officeDocument/2006/relationships/audio" Target="file:///D:\Ca%20Nhac\ca%20nhac1\nhac%20thieu%20nhi\phuc%20vu%20giao%20an\lopchung%20minhd1.MP3" TargetMode="External"/><Relationship Id="rId1" Type="http://schemas.microsoft.com/office/2007/relationships/media" Target="file:///D:\Ca%20Nhac\ca%20nhac1\nhac%20thieu%20nhi\phuc%20vu%20giao%20an\lopchung%20minhd1.MP3" TargetMode="Externa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-153" r="259" b="9118"/>
          <a:stretch>
            <a:fillRect/>
          </a:stretch>
        </p:blipFill>
        <p:spPr>
          <a:xfrm>
            <a:off x="-223648" y="128789"/>
            <a:ext cx="12192000" cy="6858000"/>
          </a:xfrm>
          <a:prstGeom prst="rect">
            <a:avLst/>
          </a:prstGeom>
        </p:spPr>
      </p:pic>
      <p:sp>
        <p:nvSpPr>
          <p:cNvPr id="5" name="Rounded Rectangle 2"/>
          <p:cNvSpPr/>
          <p:nvPr/>
        </p:nvSpPr>
        <p:spPr>
          <a:xfrm>
            <a:off x="2427125" y="1739391"/>
            <a:ext cx="7283545" cy="78486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4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THÂN Ở TRƯỜNG</a:t>
            </a:r>
          </a:p>
        </p:txBody>
      </p:sp>
      <p:sp>
        <p:nvSpPr>
          <p:cNvPr id="8" name="Rounded Rectangle 2"/>
          <p:cNvSpPr/>
          <p:nvPr/>
        </p:nvSpPr>
        <p:spPr>
          <a:xfrm>
            <a:off x="2427125" y="2752755"/>
            <a:ext cx="7283545" cy="10593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40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40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4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endParaRPr lang="en-US" sz="40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7125" y="524208"/>
            <a:ext cx="7610652" cy="1048157"/>
          </a:xfrm>
          <a:prstGeom prst="rect">
            <a:avLst/>
          </a:prstGeom>
          <a:noFill/>
        </p:spPr>
        <p:txBody>
          <a:bodyPr wrap="none" lIns="123624" tIns="61810" rIns="123624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7105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 TIẾNG </a:t>
            </a:r>
            <a:r>
              <a:rPr lang="en-US" sz="6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 2</a:t>
            </a:r>
            <a:endParaRPr lang="en-US" sz="6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36631e8403dec4ab6a324afeb6dc7d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569"/>
            <a:ext cx="12178665" cy="64277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2"/>
          <p:cNvSpPr/>
          <p:nvPr/>
        </p:nvSpPr>
        <p:spPr>
          <a:xfrm>
            <a:off x="3064802" y="1300290"/>
            <a:ext cx="5553512" cy="5539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75505" y="2243701"/>
            <a:ext cx="6851375" cy="2201078"/>
            <a:chOff x="304692" y="2285166"/>
            <a:chExt cx="11173947" cy="1089443"/>
          </a:xfrm>
        </p:grpSpPr>
        <p:sp>
          <p:nvSpPr>
            <p:cNvPr id="7" name="Wave 6"/>
            <p:cNvSpPr/>
            <p:nvPr/>
          </p:nvSpPr>
          <p:spPr>
            <a:xfrm>
              <a:off x="2886061" y="2285166"/>
              <a:ext cx="6346209" cy="1089443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565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" name="文本框 6"/>
            <p:cNvSpPr txBox="1">
              <a:spLocks noChangeArrowheads="1"/>
            </p:cNvSpPr>
            <p:nvPr/>
          </p:nvSpPr>
          <p:spPr bwMode="auto">
            <a:xfrm>
              <a:off x="304692" y="2568657"/>
              <a:ext cx="11173947" cy="457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44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5400" b="1" kern="0" dirty="0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Chia </a:t>
              </a:r>
              <a:r>
                <a:rPr lang="en-US" altLang="zh-CN" sz="5400" b="1" kern="0" dirty="0" err="1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đoạn</a:t>
              </a:r>
              <a:endParaRPr lang="zh-CN" altLang="en-US" sz="5400" b="1" kern="0" dirty="0">
                <a:solidFill>
                  <a:srgbClr val="0070C0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/>
          <p:cNvSpPr/>
          <p:nvPr/>
        </p:nvSpPr>
        <p:spPr>
          <a:xfrm>
            <a:off x="3522001" y="0"/>
            <a:ext cx="5553512" cy="44884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7094" y="109666"/>
            <a:ext cx="2279228" cy="490410"/>
            <a:chOff x="102254" y="759733"/>
            <a:chExt cx="2140551" cy="638922"/>
          </a:xfrm>
        </p:grpSpPr>
        <p:pic>
          <p:nvPicPr>
            <p:cNvPr id="6" name="Kí hiệu - Khám phá &amp; Luyện tập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2254" y="759733"/>
              <a:ext cx="638922" cy="63892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1176" y="759733"/>
              <a:ext cx="1501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1. </a:t>
              </a:r>
              <a:r>
                <a:rPr lang="en-US" sz="3200" dirty="0" err="1">
                  <a:latin typeface="Arial-SGK-TV" pitchFamily="2" charset="0"/>
                  <a:cs typeface="Arial-SGK-TV" pitchFamily="2" charset="0"/>
                </a:rPr>
                <a:t>Đọc</a:t>
              </a:r>
              <a:endParaRPr lang="vi-VN" sz="32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22027" y="4919008"/>
            <a:ext cx="111534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</a:t>
            </a:r>
            <a:r>
              <a:rPr lang="en-US" sz="2400" dirty="0" err="1">
                <a:solidFill>
                  <a:srgbClr val="7030A0"/>
                </a:solidFill>
              </a:rPr>
              <a:t>Nói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xong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nó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bỏ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vào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bãi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cỏ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ven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đường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</a:rPr>
              <a:t>     </a:t>
            </a:r>
            <a:r>
              <a:rPr lang="en-US" sz="2400" dirty="0" err="1">
                <a:solidFill>
                  <a:srgbClr val="7030A0"/>
                </a:solidFill>
              </a:rPr>
              <a:t>Một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thợ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mộc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trông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thấy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thước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kẻ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liền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nhặt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lên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đem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về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uốn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cho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thẳng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en-US" sz="2400" dirty="0" err="1">
                <a:solidFill>
                  <a:srgbClr val="7030A0"/>
                </a:solidFill>
              </a:rPr>
              <a:t>Thước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kẻ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cảm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ơn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thợ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mộc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rồi</a:t>
            </a:r>
            <a:r>
              <a:rPr lang="en-US" sz="2400" dirty="0">
                <a:solidFill>
                  <a:srgbClr val="7030A0"/>
                </a:solidFill>
              </a:rPr>
              <a:t> quay </a:t>
            </a:r>
            <a:r>
              <a:rPr lang="en-US" sz="2400" dirty="0" err="1">
                <a:solidFill>
                  <a:srgbClr val="7030A0"/>
                </a:solidFill>
              </a:rPr>
              <a:t>về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xin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lỗi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bút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mực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bút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chì</a:t>
            </a:r>
            <a:r>
              <a:rPr lang="en-US" sz="2400" dirty="0">
                <a:solidFill>
                  <a:srgbClr val="7030A0"/>
                </a:solidFill>
              </a:rPr>
              <a:t>. </a:t>
            </a:r>
            <a:r>
              <a:rPr lang="en-US" sz="2400" dirty="0" err="1">
                <a:solidFill>
                  <a:srgbClr val="7030A0"/>
                </a:solidFill>
              </a:rPr>
              <a:t>Từ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đó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chúng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hòa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thuận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chăm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chỉ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như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xưa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</a:rPr>
              <a:t>                                                                </a:t>
            </a:r>
            <a:r>
              <a:rPr lang="en-US" sz="2400" dirty="0"/>
              <a:t>                                                          Theo </a:t>
            </a:r>
            <a:r>
              <a:rPr lang="en-US" sz="2400" dirty="0" err="1"/>
              <a:t>Nguyễn</a:t>
            </a:r>
            <a:r>
              <a:rPr lang="en-US" sz="2400" dirty="0"/>
              <a:t> </a:t>
            </a:r>
            <a:r>
              <a:rPr lang="en-US" sz="2400" dirty="0" err="1"/>
              <a:t>Kiên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07251" y="435829"/>
            <a:ext cx="108694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     </a:t>
            </a:r>
            <a:r>
              <a:rPr lang="en-US" sz="2400" dirty="0" err="1">
                <a:solidFill>
                  <a:srgbClr val="FF0000"/>
                </a:solidFill>
              </a:rPr>
              <a:t>Trong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cặp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sách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thước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kẻ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với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bút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mực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bút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chì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 err="1">
                <a:solidFill>
                  <a:srgbClr val="FF0000"/>
                </a:solidFill>
              </a:rPr>
              <a:t>Chúng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cùng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vui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vẻ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 err="1">
                <a:solidFill>
                  <a:srgbClr val="FF0000"/>
                </a:solidFill>
              </a:rPr>
              <a:t>Mỗi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vẽ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đẹp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mỗi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kẻ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thẳng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tắp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niềm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vui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en-US" sz="2400" dirty="0"/>
              <a:t>     </a:t>
            </a:r>
            <a:r>
              <a:rPr lang="en-US" sz="2400" dirty="0" err="1">
                <a:solidFill>
                  <a:srgbClr val="0070C0"/>
                </a:solidFill>
              </a:rPr>
              <a:t>Nhưng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ít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lâu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sau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nghĩ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chì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nhờ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mình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mới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làm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được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việc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r>
              <a:rPr lang="en-US" sz="2400" dirty="0" err="1">
                <a:solidFill>
                  <a:srgbClr val="0070C0"/>
                </a:solidFill>
              </a:rPr>
              <a:t>Nó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mình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giỏi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quá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ngực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cứ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ưỡn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lên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r>
              <a:rPr lang="en-US" sz="2400" dirty="0" err="1">
                <a:solidFill>
                  <a:srgbClr val="0070C0"/>
                </a:solidFill>
              </a:rPr>
              <a:t>Thấy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đường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>
                <a:solidFill>
                  <a:srgbClr val="0070C0"/>
                </a:solidFill>
              </a:rPr>
              <a:t> bị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cong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nói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với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chì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  - </a:t>
            </a:r>
            <a:r>
              <a:rPr lang="en-US" sz="2400" dirty="0" err="1">
                <a:solidFill>
                  <a:srgbClr val="0070C0"/>
                </a:solidFill>
              </a:rPr>
              <a:t>Hình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như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cong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thì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phải</a:t>
            </a:r>
            <a:r>
              <a:rPr lang="en-US" sz="2400" dirty="0">
                <a:solidFill>
                  <a:srgbClr val="0070C0"/>
                </a:solidFill>
              </a:rPr>
              <a:t>?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</a:t>
            </a:r>
            <a:r>
              <a:rPr lang="en-US" sz="2400" dirty="0" err="1">
                <a:solidFill>
                  <a:srgbClr val="0070C0"/>
                </a:solidFill>
              </a:rPr>
              <a:t>Nghe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vậy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thản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nhiên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đáp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 - </a:t>
            </a:r>
            <a:r>
              <a:rPr lang="en-US" sz="2400" dirty="0" err="1">
                <a:solidFill>
                  <a:srgbClr val="0070C0"/>
                </a:solidFill>
              </a:rPr>
              <a:t>Tôi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vẫn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thẳng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mà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lỗi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hai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đấy</a:t>
            </a:r>
            <a:r>
              <a:rPr lang="en-US" sz="2400" dirty="0">
                <a:solidFill>
                  <a:srgbClr val="0070C0"/>
                </a:solidFill>
              </a:rPr>
              <a:t>!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bèn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cầm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gương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bên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nói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 -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soi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thử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xem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nhé</a:t>
            </a:r>
            <a:r>
              <a:rPr lang="en-US" sz="2400" dirty="0">
                <a:solidFill>
                  <a:srgbClr val="0070C0"/>
                </a:solidFill>
              </a:rPr>
              <a:t>!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cao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giọng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- </a:t>
            </a:r>
            <a:r>
              <a:rPr lang="en-US" sz="2400" dirty="0" err="1">
                <a:solidFill>
                  <a:srgbClr val="0070C0"/>
                </a:solidFill>
              </a:rPr>
              <a:t>Đó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không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tôi</a:t>
            </a:r>
            <a:r>
              <a:rPr lang="en-US" sz="2400" dirty="0">
                <a:solidFill>
                  <a:srgbClr val="0070C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/>
          <p:cNvSpPr/>
          <p:nvPr/>
        </p:nvSpPr>
        <p:spPr>
          <a:xfrm>
            <a:off x="3522002" y="109665"/>
            <a:ext cx="5553512" cy="5539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4869" y="1011407"/>
            <a:ext cx="2070493" cy="638922"/>
            <a:chOff x="102254" y="759733"/>
            <a:chExt cx="2070493" cy="638922"/>
          </a:xfrm>
        </p:grpSpPr>
        <p:pic>
          <p:nvPicPr>
            <p:cNvPr id="6" name="Kí hiệu - Khám phá &amp; Luyện tập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2254" y="759733"/>
              <a:ext cx="638922" cy="63892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1118" y="813880"/>
              <a:ext cx="1501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1. </a:t>
              </a:r>
              <a:r>
                <a:rPr lang="en-US" sz="3200" dirty="0" err="1">
                  <a:latin typeface="Arial-SGK-TV" pitchFamily="2" charset="0"/>
                  <a:cs typeface="Arial-SGK-TV" pitchFamily="2" charset="0"/>
                </a:rPr>
                <a:t>Đọc</a:t>
              </a:r>
              <a:endParaRPr lang="vi-VN" sz="32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96465" y="1357941"/>
            <a:ext cx="1209822" cy="1191808"/>
            <a:chOff x="379696" y="1721046"/>
            <a:chExt cx="1209822" cy="1191808"/>
          </a:xfrm>
        </p:grpSpPr>
        <p:pic>
          <p:nvPicPr>
            <p:cNvPr id="9" name="图片 33801" descr="1-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696" y="1721046"/>
              <a:ext cx="1209822" cy="11918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76770" y="2010687"/>
              <a:ext cx="2820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1</a:t>
              </a:r>
              <a:endParaRPr lang="vi-VN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1500" y="3119735"/>
            <a:ext cx="11249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cặp</a:t>
            </a:r>
            <a:r>
              <a:rPr lang="en-US" sz="3600" dirty="0"/>
              <a:t> </a:t>
            </a:r>
            <a:r>
              <a:rPr lang="en-US" sz="3600" dirty="0" err="1"/>
              <a:t>sách</a:t>
            </a:r>
            <a:r>
              <a:rPr lang="en-US" sz="3600" dirty="0"/>
              <a:t>, </a:t>
            </a:r>
            <a:r>
              <a:rPr lang="en-US" sz="3600" dirty="0" err="1"/>
              <a:t>thước</a:t>
            </a:r>
            <a:r>
              <a:rPr lang="en-US" sz="3600" dirty="0"/>
              <a:t> </a:t>
            </a:r>
            <a:r>
              <a:rPr lang="en-US" sz="3600" dirty="0" err="1"/>
              <a:t>kẻ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bút</a:t>
            </a:r>
            <a:r>
              <a:rPr lang="en-US" sz="3600" dirty="0"/>
              <a:t> </a:t>
            </a:r>
            <a:r>
              <a:rPr lang="en-US" sz="3600" dirty="0" err="1"/>
              <a:t>mực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bút</a:t>
            </a:r>
            <a:r>
              <a:rPr lang="en-US" sz="3600" dirty="0"/>
              <a:t> </a:t>
            </a:r>
            <a:r>
              <a:rPr lang="en-US" sz="3600" dirty="0" err="1"/>
              <a:t>chì</a:t>
            </a:r>
            <a:r>
              <a:rPr lang="en-US" sz="3600" dirty="0"/>
              <a:t>.</a:t>
            </a:r>
          </a:p>
          <a:p>
            <a:pPr algn="just"/>
            <a:r>
              <a:rPr lang="en-US" sz="3600" dirty="0" err="1"/>
              <a:t>Chúng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r>
              <a:rPr lang="en-US" sz="3600" dirty="0"/>
              <a:t> </a:t>
            </a:r>
            <a:r>
              <a:rPr lang="en-US" sz="3600" dirty="0" err="1"/>
              <a:t>cùng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 </a:t>
            </a:r>
            <a:r>
              <a:rPr lang="en-US" sz="3600" dirty="0" err="1"/>
              <a:t>rất</a:t>
            </a:r>
            <a:r>
              <a:rPr lang="en-US" sz="3600" dirty="0"/>
              <a:t> </a:t>
            </a:r>
            <a:r>
              <a:rPr lang="en-US" sz="3600" dirty="0" err="1"/>
              <a:t>vui</a:t>
            </a:r>
            <a:r>
              <a:rPr lang="en-US" sz="3600" dirty="0"/>
              <a:t> </a:t>
            </a:r>
            <a:r>
              <a:rPr lang="en-US" sz="3600" dirty="0" err="1"/>
              <a:t>vẻ</a:t>
            </a:r>
            <a:r>
              <a:rPr lang="en-US" sz="3600" dirty="0"/>
              <a:t>. 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, 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đường</a:t>
            </a:r>
            <a:r>
              <a:rPr lang="en-US" sz="3600" dirty="0"/>
              <a:t> </a:t>
            </a:r>
            <a:r>
              <a:rPr lang="en-US" sz="3600" dirty="0" err="1"/>
              <a:t>kẻ</a:t>
            </a:r>
            <a:r>
              <a:rPr lang="en-US" sz="3600" dirty="0"/>
              <a:t> </a:t>
            </a:r>
            <a:r>
              <a:rPr lang="en-US" sz="3600" dirty="0" err="1"/>
              <a:t>thẳng</a:t>
            </a:r>
            <a:r>
              <a:rPr lang="en-US" sz="3600" dirty="0"/>
              <a:t> </a:t>
            </a:r>
            <a:r>
              <a:rPr lang="en-US" sz="3600" dirty="0" err="1"/>
              <a:t>tắp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niềm</a:t>
            </a:r>
            <a:r>
              <a:rPr lang="en-US" sz="3600" dirty="0"/>
              <a:t> </a:t>
            </a:r>
            <a:r>
              <a:rPr lang="en-US" sz="3600" dirty="0" err="1"/>
              <a:t>vui</a:t>
            </a:r>
            <a:r>
              <a:rPr lang="en-US" sz="3600" dirty="0"/>
              <a:t> </a:t>
            </a:r>
            <a:r>
              <a:rPr lang="en-US" sz="3600" dirty="0" err="1"/>
              <a:t>chung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593639" y="4769286"/>
            <a:ext cx="1776088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457200"/>
            <a:ext cx="9182100" cy="4886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581650"/>
            <a:ext cx="1027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thẳng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tắp</a:t>
            </a:r>
            <a:r>
              <a:rPr lang="en-US" sz="4800" dirty="0">
                <a:solidFill>
                  <a:srgbClr val="FF0000"/>
                </a:solidFill>
              </a:rPr>
              <a:t>: </a:t>
            </a:r>
            <a:r>
              <a:rPr lang="en-US" sz="4800" dirty="0" err="1"/>
              <a:t>thẳng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đường</a:t>
            </a:r>
            <a:r>
              <a:rPr lang="en-US" sz="4800" dirty="0"/>
              <a:t> </a:t>
            </a:r>
            <a:r>
              <a:rPr lang="en-US" sz="4800" dirty="0" err="1"/>
              <a:t>dài</a:t>
            </a:r>
            <a:r>
              <a:rPr lang="en-US" sz="4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/>
          <p:cNvSpPr/>
          <p:nvPr/>
        </p:nvSpPr>
        <p:spPr>
          <a:xfrm>
            <a:off x="3522002" y="109665"/>
            <a:ext cx="5553512" cy="5539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10139" y="663664"/>
            <a:ext cx="1209822" cy="1090027"/>
            <a:chOff x="379696" y="1721046"/>
            <a:chExt cx="1209822" cy="1191808"/>
          </a:xfrm>
        </p:grpSpPr>
        <p:pic>
          <p:nvPicPr>
            <p:cNvPr id="6" name="图片 33801" descr="1-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696" y="1721046"/>
              <a:ext cx="1209822" cy="11918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76769" y="2024562"/>
              <a:ext cx="2820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2</a:t>
              </a:r>
              <a:endPara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6144" y="440272"/>
            <a:ext cx="2070493" cy="638922"/>
            <a:chOff x="102254" y="759733"/>
            <a:chExt cx="2070493" cy="638922"/>
          </a:xfrm>
        </p:grpSpPr>
        <p:pic>
          <p:nvPicPr>
            <p:cNvPr id="9" name="Kí hiệu - Khám phá &amp; Luyện tập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2254" y="759733"/>
              <a:ext cx="638922" cy="63892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1118" y="813880"/>
              <a:ext cx="1501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1. </a:t>
              </a:r>
              <a:r>
                <a:rPr lang="en-US" sz="3200" dirty="0" err="1">
                  <a:latin typeface="Arial-SGK-TV" pitchFamily="2" charset="0"/>
                  <a:cs typeface="Arial-SGK-TV" pitchFamily="2" charset="0"/>
                </a:rPr>
                <a:t>Đọc</a:t>
              </a:r>
              <a:endParaRPr lang="vi-VN" sz="32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66567" y="1909418"/>
            <a:ext cx="111633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, </a:t>
            </a:r>
            <a:r>
              <a:rPr lang="en-US" sz="2800" dirty="0" err="1"/>
              <a:t>thước</a:t>
            </a:r>
            <a:r>
              <a:rPr lang="en-US" sz="2800" dirty="0"/>
              <a:t> </a:t>
            </a:r>
            <a:r>
              <a:rPr lang="en-US" sz="2800" dirty="0" err="1"/>
              <a:t>kẻ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bút</a:t>
            </a:r>
            <a:r>
              <a:rPr lang="en-US" sz="2800" dirty="0"/>
              <a:t> </a:t>
            </a:r>
            <a:r>
              <a:rPr lang="en-US" sz="2800" dirty="0" err="1"/>
              <a:t>mực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bút</a:t>
            </a:r>
            <a:r>
              <a:rPr lang="en-US" sz="2800" dirty="0"/>
              <a:t> </a:t>
            </a:r>
            <a:r>
              <a:rPr lang="en-US" sz="2800" dirty="0" err="1"/>
              <a:t>chì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. </a:t>
            </a:r>
            <a:r>
              <a:rPr lang="en-US" sz="2800" dirty="0" err="1"/>
              <a:t>Nó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, </a:t>
            </a:r>
            <a:r>
              <a:rPr lang="en-US" sz="2800" dirty="0" err="1"/>
              <a:t>ngực</a:t>
            </a:r>
            <a:r>
              <a:rPr lang="en-US" sz="2800" dirty="0"/>
              <a:t> </a:t>
            </a:r>
            <a:r>
              <a:rPr lang="en-US" sz="2800" dirty="0" err="1"/>
              <a:t>cứ</a:t>
            </a:r>
            <a:r>
              <a:rPr lang="en-US" sz="2800" dirty="0"/>
              <a:t> </a:t>
            </a:r>
            <a:r>
              <a:rPr lang="en-US" sz="2800" dirty="0" err="1"/>
              <a:t>ưỡn</a:t>
            </a:r>
            <a:r>
              <a:rPr lang="en-US" sz="2800" dirty="0"/>
              <a:t> </a:t>
            </a:r>
            <a:r>
              <a:rPr lang="en-US" sz="2800" dirty="0" err="1"/>
              <a:t>mãi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.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kẻ</a:t>
            </a:r>
            <a:r>
              <a:rPr lang="en-US" sz="2800" dirty="0"/>
              <a:t> 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, </a:t>
            </a:r>
            <a:r>
              <a:rPr lang="en-US" sz="2800" dirty="0" err="1"/>
              <a:t>bút</a:t>
            </a:r>
            <a:r>
              <a:rPr lang="en-US" sz="2800" dirty="0"/>
              <a:t> </a:t>
            </a:r>
            <a:r>
              <a:rPr lang="en-US" sz="2800" dirty="0" err="1"/>
              <a:t>mực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bút</a:t>
            </a:r>
            <a:r>
              <a:rPr lang="en-US" sz="2800" dirty="0"/>
              <a:t> </a:t>
            </a:r>
            <a:r>
              <a:rPr lang="en-US" sz="2800" dirty="0" err="1"/>
              <a:t>chì</a:t>
            </a:r>
            <a:r>
              <a:rPr lang="en-US" sz="2800" dirty="0"/>
              <a:t>:</a:t>
            </a:r>
          </a:p>
          <a:p>
            <a:pPr algn="just"/>
            <a:r>
              <a:rPr lang="en-US" sz="2800" dirty="0"/>
              <a:t>      -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thước</a:t>
            </a:r>
            <a:r>
              <a:rPr lang="en-US" sz="2800" dirty="0"/>
              <a:t> </a:t>
            </a:r>
            <a:r>
              <a:rPr lang="en-US" sz="2800" dirty="0" err="1"/>
              <a:t>kẻ</a:t>
            </a:r>
            <a:r>
              <a:rPr lang="en-US" sz="2800" dirty="0"/>
              <a:t> </a:t>
            </a:r>
            <a:r>
              <a:rPr lang="en-US" sz="2800" dirty="0" err="1"/>
              <a:t>hơi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?</a:t>
            </a:r>
          </a:p>
          <a:p>
            <a:pPr algn="just"/>
            <a:r>
              <a:rPr lang="en-US" sz="2800" dirty="0"/>
              <a:t>   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thước</a:t>
            </a:r>
            <a:r>
              <a:rPr lang="en-US" sz="2800" dirty="0"/>
              <a:t> </a:t>
            </a:r>
            <a:r>
              <a:rPr lang="en-US" sz="2800" dirty="0" err="1"/>
              <a:t>kẻ</a:t>
            </a:r>
            <a:r>
              <a:rPr lang="en-US" sz="2800" dirty="0"/>
              <a:t> </a:t>
            </a:r>
            <a:r>
              <a:rPr lang="en-US" sz="2800" dirty="0" err="1"/>
              <a:t>thản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đáp</a:t>
            </a:r>
            <a:r>
              <a:rPr lang="en-US" sz="2800" dirty="0"/>
              <a:t>:</a:t>
            </a:r>
          </a:p>
          <a:p>
            <a:pPr algn="just"/>
            <a:r>
              <a:rPr lang="en-US" sz="2800" dirty="0"/>
              <a:t>     -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vẫn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,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đấy</a:t>
            </a:r>
            <a:r>
              <a:rPr lang="en-US" sz="2800" dirty="0"/>
              <a:t>!</a:t>
            </a:r>
          </a:p>
          <a:p>
            <a:pPr algn="just"/>
            <a:r>
              <a:rPr lang="en-US" sz="2800" dirty="0"/>
              <a:t>    </a:t>
            </a:r>
            <a:r>
              <a:rPr lang="en-US" sz="2800" dirty="0" err="1"/>
              <a:t>Bút</a:t>
            </a:r>
            <a:r>
              <a:rPr lang="en-US" sz="2800" dirty="0"/>
              <a:t> </a:t>
            </a:r>
            <a:r>
              <a:rPr lang="en-US" sz="2800" dirty="0" err="1"/>
              <a:t>mực</a:t>
            </a:r>
            <a:r>
              <a:rPr lang="en-US" sz="2800" dirty="0"/>
              <a:t> </a:t>
            </a:r>
            <a:r>
              <a:rPr lang="en-US" sz="2800" dirty="0" err="1"/>
              <a:t>bèn</a:t>
            </a:r>
            <a:r>
              <a:rPr lang="en-US" sz="2800" dirty="0"/>
              <a:t> </a:t>
            </a:r>
            <a:r>
              <a:rPr lang="en-US" sz="2800" dirty="0" err="1"/>
              <a:t>cầm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gương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thước</a:t>
            </a:r>
            <a:r>
              <a:rPr lang="en-US" sz="2800" dirty="0"/>
              <a:t> </a:t>
            </a:r>
            <a:r>
              <a:rPr lang="en-US" sz="2800" dirty="0" err="1"/>
              <a:t>kẻ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:</a:t>
            </a:r>
          </a:p>
          <a:p>
            <a:pPr algn="just"/>
            <a:r>
              <a:rPr lang="en-US" sz="2800" dirty="0"/>
              <a:t>     -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soi</a:t>
            </a:r>
            <a:r>
              <a:rPr lang="en-US" sz="2800" dirty="0"/>
              <a:t> </a:t>
            </a:r>
            <a:r>
              <a:rPr lang="en-US" sz="2800" dirty="0" err="1"/>
              <a:t>thử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</a:p>
          <a:p>
            <a:pPr algn="just"/>
            <a:r>
              <a:rPr lang="en-US" sz="2800" dirty="0"/>
              <a:t>    </a:t>
            </a:r>
            <a:r>
              <a:rPr lang="en-US" sz="2800" dirty="0" err="1"/>
              <a:t>Thước</a:t>
            </a:r>
            <a:r>
              <a:rPr lang="en-US" sz="2800" dirty="0"/>
              <a:t> </a:t>
            </a:r>
            <a:r>
              <a:rPr lang="en-US" sz="2800" dirty="0" err="1"/>
              <a:t>kẻ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giọng</a:t>
            </a:r>
            <a:r>
              <a:rPr lang="en-US" sz="2800" dirty="0"/>
              <a:t>:</a:t>
            </a:r>
          </a:p>
          <a:p>
            <a:pPr algn="just"/>
            <a:r>
              <a:rPr lang="en-US" sz="2800" dirty="0"/>
              <a:t>    -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/>
          <p:cNvSpPr/>
          <p:nvPr/>
        </p:nvSpPr>
        <p:spPr>
          <a:xfrm>
            <a:off x="3522002" y="109665"/>
            <a:ext cx="5553512" cy="553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20315" y="952409"/>
            <a:ext cx="1209822" cy="1191808"/>
            <a:chOff x="379696" y="1721046"/>
            <a:chExt cx="1209822" cy="1191808"/>
          </a:xfrm>
        </p:grpSpPr>
        <p:pic>
          <p:nvPicPr>
            <p:cNvPr id="9" name="图片 33801" descr="1-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696" y="1721046"/>
              <a:ext cx="1209822" cy="11918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76769" y="2024562"/>
              <a:ext cx="2820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3</a:t>
              </a:r>
              <a:endPara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6144" y="440272"/>
            <a:ext cx="2070493" cy="638922"/>
            <a:chOff x="102254" y="759733"/>
            <a:chExt cx="2070493" cy="638922"/>
          </a:xfrm>
        </p:grpSpPr>
        <p:pic>
          <p:nvPicPr>
            <p:cNvPr id="12" name="Kí hiệu - Khám phá &amp; Luyện tập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2254" y="759733"/>
              <a:ext cx="638922" cy="63892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1118" y="813880"/>
              <a:ext cx="1501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1. </a:t>
              </a:r>
              <a:r>
                <a:rPr lang="en-US" sz="3200" dirty="0" err="1">
                  <a:latin typeface="Arial-SGK-TV" pitchFamily="2" charset="0"/>
                  <a:cs typeface="Arial-SGK-TV" pitchFamily="2" charset="0"/>
                </a:rPr>
                <a:t>Đọc</a:t>
              </a:r>
              <a:endParaRPr lang="vi-VN" sz="32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38150" y="2690336"/>
            <a:ext cx="1143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    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xong</a:t>
            </a:r>
            <a:r>
              <a:rPr lang="en-US" sz="3600" dirty="0"/>
              <a:t>, </a:t>
            </a:r>
            <a:r>
              <a:rPr lang="en-US" sz="3600" dirty="0" err="1"/>
              <a:t>nó</a:t>
            </a:r>
            <a:r>
              <a:rPr lang="en-US" sz="3600" dirty="0"/>
              <a:t> </a:t>
            </a:r>
            <a:r>
              <a:rPr lang="en-US" sz="3600" dirty="0" err="1"/>
              <a:t>bỏ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lạc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bãi</a:t>
            </a:r>
            <a:r>
              <a:rPr lang="en-US" sz="3600" dirty="0"/>
              <a:t> </a:t>
            </a:r>
            <a:r>
              <a:rPr lang="en-US" sz="3600" dirty="0" err="1"/>
              <a:t>cỏ</a:t>
            </a:r>
            <a:r>
              <a:rPr lang="en-US" sz="3600" dirty="0"/>
              <a:t> </a:t>
            </a:r>
            <a:r>
              <a:rPr lang="en-US" sz="3600" dirty="0" err="1"/>
              <a:t>ven</a:t>
            </a:r>
            <a:r>
              <a:rPr lang="en-US" sz="3600" dirty="0"/>
              <a:t> </a:t>
            </a:r>
            <a:r>
              <a:rPr lang="en-US" sz="3600" dirty="0" err="1"/>
              <a:t>đường</a:t>
            </a:r>
            <a:r>
              <a:rPr lang="en-US" sz="3600" dirty="0"/>
              <a:t>.</a:t>
            </a:r>
          </a:p>
          <a:p>
            <a:pPr algn="just"/>
            <a:r>
              <a:rPr lang="en-US" sz="3600" dirty="0"/>
              <a:t>    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bác</a:t>
            </a:r>
            <a:r>
              <a:rPr lang="en-US" sz="3600" dirty="0"/>
              <a:t> </a:t>
            </a:r>
            <a:r>
              <a:rPr lang="en-US" sz="3600" dirty="0" err="1"/>
              <a:t>thợ</a:t>
            </a:r>
            <a:r>
              <a:rPr lang="en-US" sz="3600" dirty="0"/>
              <a:t> </a:t>
            </a:r>
            <a:r>
              <a:rPr lang="en-US" sz="3600" dirty="0" err="1"/>
              <a:t>mộc</a:t>
            </a:r>
            <a:r>
              <a:rPr lang="en-US" sz="3600" dirty="0"/>
              <a:t> </a:t>
            </a:r>
            <a:r>
              <a:rPr lang="en-US" sz="3600" dirty="0" err="1"/>
              <a:t>trông</a:t>
            </a:r>
            <a:r>
              <a:rPr lang="en-US" sz="3600" dirty="0"/>
              <a:t> </a:t>
            </a:r>
            <a:r>
              <a:rPr lang="en-US" sz="3600" dirty="0" err="1"/>
              <a:t>thấy</a:t>
            </a:r>
            <a:r>
              <a:rPr lang="en-US" sz="3600" dirty="0"/>
              <a:t> </a:t>
            </a:r>
            <a:r>
              <a:rPr lang="en-US" sz="3600" dirty="0" err="1"/>
              <a:t>thước</a:t>
            </a:r>
            <a:r>
              <a:rPr lang="en-US" sz="3600" dirty="0"/>
              <a:t> </a:t>
            </a:r>
            <a:r>
              <a:rPr lang="en-US" sz="3600" dirty="0" err="1"/>
              <a:t>kẻ</a:t>
            </a:r>
            <a:r>
              <a:rPr lang="en-US" sz="3600" dirty="0"/>
              <a:t> </a:t>
            </a:r>
            <a:r>
              <a:rPr lang="en-US" sz="3600" dirty="0" err="1"/>
              <a:t>liền</a:t>
            </a:r>
            <a:r>
              <a:rPr lang="en-US" sz="3600" dirty="0"/>
              <a:t> </a:t>
            </a:r>
            <a:r>
              <a:rPr lang="en-US" sz="3600" dirty="0" err="1"/>
              <a:t>nhặt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,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uốn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thẳng</a:t>
            </a:r>
            <a:r>
              <a:rPr lang="en-US" sz="3600" dirty="0"/>
              <a:t>.</a:t>
            </a:r>
          </a:p>
          <a:p>
            <a:pPr algn="just"/>
            <a:r>
              <a:rPr lang="en-US" sz="3600" dirty="0" err="1"/>
              <a:t>Thước</a:t>
            </a:r>
            <a:r>
              <a:rPr lang="en-US" sz="3600" dirty="0"/>
              <a:t> </a:t>
            </a:r>
            <a:r>
              <a:rPr lang="en-US" sz="3600" dirty="0" err="1"/>
              <a:t>kẻ</a:t>
            </a:r>
            <a:r>
              <a:rPr lang="en-US" sz="3600" dirty="0"/>
              <a:t> </a:t>
            </a:r>
            <a:r>
              <a:rPr lang="en-US" sz="3600" dirty="0" err="1"/>
              <a:t>cảm</a:t>
            </a:r>
            <a:r>
              <a:rPr lang="en-US" sz="3600" dirty="0"/>
              <a:t> </a:t>
            </a:r>
            <a:r>
              <a:rPr lang="en-US" sz="3600" dirty="0" err="1"/>
              <a:t>ơn</a:t>
            </a:r>
            <a:r>
              <a:rPr lang="en-US" sz="3600" dirty="0"/>
              <a:t> </a:t>
            </a:r>
            <a:r>
              <a:rPr lang="en-US" sz="3600" dirty="0" err="1"/>
              <a:t>bác</a:t>
            </a:r>
            <a:r>
              <a:rPr lang="en-US" sz="3600" dirty="0"/>
              <a:t> </a:t>
            </a:r>
            <a:r>
              <a:rPr lang="en-US" sz="3600" dirty="0" err="1"/>
              <a:t>thợ</a:t>
            </a:r>
            <a:r>
              <a:rPr lang="en-US" sz="3600" dirty="0"/>
              <a:t> </a:t>
            </a:r>
            <a:r>
              <a:rPr lang="en-US" sz="3600" dirty="0" err="1"/>
              <a:t>mộc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quay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xin</a:t>
            </a:r>
            <a:r>
              <a:rPr lang="en-US" sz="3600" dirty="0"/>
              <a:t> </a:t>
            </a:r>
            <a:r>
              <a:rPr lang="en-US" sz="3600" dirty="0" err="1"/>
              <a:t>lỗi</a:t>
            </a:r>
            <a:r>
              <a:rPr lang="en-US" sz="3600" dirty="0"/>
              <a:t> </a:t>
            </a:r>
            <a:r>
              <a:rPr lang="en-US" sz="3600" dirty="0" err="1"/>
              <a:t>bút</a:t>
            </a:r>
            <a:r>
              <a:rPr lang="en-US" sz="3600" dirty="0"/>
              <a:t> </a:t>
            </a:r>
            <a:r>
              <a:rPr lang="en-US" sz="3600" dirty="0" err="1"/>
              <a:t>mực</a:t>
            </a:r>
            <a:r>
              <a:rPr lang="en-US" sz="3600" dirty="0"/>
              <a:t>, </a:t>
            </a:r>
            <a:r>
              <a:rPr lang="en-US" sz="3600" dirty="0" err="1"/>
              <a:t>bút</a:t>
            </a:r>
            <a:r>
              <a:rPr lang="en-US" sz="3600" dirty="0"/>
              <a:t> </a:t>
            </a:r>
            <a:r>
              <a:rPr lang="en-US" sz="3600" dirty="0" err="1"/>
              <a:t>chì</a:t>
            </a:r>
            <a:r>
              <a:rPr lang="en-US" sz="3600" dirty="0"/>
              <a:t>.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, </a:t>
            </a:r>
            <a:r>
              <a:rPr lang="en-US" sz="3600" dirty="0" err="1"/>
              <a:t>chúng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hòa</a:t>
            </a:r>
            <a:r>
              <a:rPr lang="en-US" sz="3600" dirty="0"/>
              <a:t> </a:t>
            </a:r>
            <a:r>
              <a:rPr lang="en-US" sz="3600" dirty="0" err="1"/>
              <a:t>thuận</a:t>
            </a:r>
            <a:r>
              <a:rPr lang="en-US" sz="3600" dirty="0"/>
              <a:t>,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xưa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/>
          <p:cNvSpPr/>
          <p:nvPr/>
        </p:nvSpPr>
        <p:spPr>
          <a:xfrm>
            <a:off x="3522001" y="0"/>
            <a:ext cx="5553512" cy="44884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8718" y="0"/>
            <a:ext cx="2140551" cy="653750"/>
            <a:chOff x="102254" y="744905"/>
            <a:chExt cx="2140551" cy="653750"/>
          </a:xfrm>
        </p:grpSpPr>
        <p:pic>
          <p:nvPicPr>
            <p:cNvPr id="6" name="Kí hiệu - Khám phá &amp; Luyện tập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2254" y="759733"/>
              <a:ext cx="638922" cy="63892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1176" y="744905"/>
              <a:ext cx="1501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1. </a:t>
              </a:r>
              <a:r>
                <a:rPr lang="en-US" sz="3200" dirty="0" err="1">
                  <a:latin typeface="Arial-SGK-TV" pitchFamily="2" charset="0"/>
                  <a:cs typeface="Arial-SGK-TV" pitchFamily="2" charset="0"/>
                </a:rPr>
                <a:t>Đọc</a:t>
              </a:r>
              <a:endParaRPr lang="vi-VN" sz="32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42900" y="560602"/>
            <a:ext cx="1150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</a:rPr>
              <a:t>Trong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cặp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sách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thước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kẻ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với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bút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mực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bút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chì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 err="1">
                <a:solidFill>
                  <a:srgbClr val="FF0000"/>
                </a:solidFill>
              </a:rPr>
              <a:t>Chúng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cùng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vui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vẻ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 err="1">
                <a:solidFill>
                  <a:srgbClr val="FF0000"/>
                </a:solidFill>
              </a:rPr>
              <a:t>Mỗi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vẽ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đẹp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mỗi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kẻ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thẳng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tắp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niềm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vui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en-US" sz="2400" dirty="0"/>
              <a:t>     </a:t>
            </a:r>
            <a:r>
              <a:rPr lang="en-US" sz="2400" dirty="0" err="1">
                <a:solidFill>
                  <a:srgbClr val="0070C0"/>
                </a:solidFill>
              </a:rPr>
              <a:t>Nhưng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ít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lâu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sau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nghĩ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chì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nhờ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mình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mới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làm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được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việc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r>
              <a:rPr lang="en-US" sz="2400" dirty="0" err="1">
                <a:solidFill>
                  <a:srgbClr val="0070C0"/>
                </a:solidFill>
              </a:rPr>
              <a:t>Nó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mình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giỏi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quá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ngực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cứ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ưỡn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lên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r>
              <a:rPr lang="en-US" sz="2400" dirty="0" err="1">
                <a:solidFill>
                  <a:srgbClr val="0070C0"/>
                </a:solidFill>
              </a:rPr>
              <a:t>Thấy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đường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err="1">
                <a:solidFill>
                  <a:srgbClr val="0070C0"/>
                </a:solidFill>
              </a:rPr>
              <a:t>kẻ</a:t>
            </a:r>
            <a:r>
              <a:rPr lang="en-US" sz="2400">
                <a:solidFill>
                  <a:srgbClr val="0070C0"/>
                </a:solidFill>
              </a:rPr>
              <a:t> bị </a:t>
            </a:r>
            <a:r>
              <a:rPr lang="en-US" sz="2400" dirty="0" err="1">
                <a:solidFill>
                  <a:srgbClr val="0070C0"/>
                </a:solidFill>
              </a:rPr>
              <a:t>cong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nói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với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chì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  - </a:t>
            </a:r>
            <a:r>
              <a:rPr lang="en-US" sz="2400" dirty="0" err="1">
                <a:solidFill>
                  <a:srgbClr val="0070C0"/>
                </a:solidFill>
              </a:rPr>
              <a:t>Hình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như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cong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thì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phải</a:t>
            </a:r>
            <a:r>
              <a:rPr lang="en-US" sz="2400" dirty="0">
                <a:solidFill>
                  <a:srgbClr val="0070C0"/>
                </a:solidFill>
              </a:rPr>
              <a:t>?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</a:t>
            </a:r>
            <a:r>
              <a:rPr lang="en-US" sz="2400" dirty="0" err="1">
                <a:solidFill>
                  <a:srgbClr val="0070C0"/>
                </a:solidFill>
              </a:rPr>
              <a:t>Nghe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vậy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thản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nhiên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đáp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 - </a:t>
            </a:r>
            <a:r>
              <a:rPr lang="en-US" sz="2400" dirty="0" err="1">
                <a:solidFill>
                  <a:srgbClr val="0070C0"/>
                </a:solidFill>
              </a:rPr>
              <a:t>Tôi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vẫn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thẳng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mà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lỗi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hai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đấy</a:t>
            </a:r>
            <a:r>
              <a:rPr lang="en-US" sz="2400" dirty="0">
                <a:solidFill>
                  <a:srgbClr val="0070C0"/>
                </a:solidFill>
              </a:rPr>
              <a:t>!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bèn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cầm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gương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bên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nói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 -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soi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thử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xem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nhé</a:t>
            </a:r>
            <a:r>
              <a:rPr lang="en-US" sz="2400" dirty="0">
                <a:solidFill>
                  <a:srgbClr val="0070C0"/>
                </a:solidFill>
              </a:rPr>
              <a:t>!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cao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giọng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- </a:t>
            </a:r>
            <a:r>
              <a:rPr lang="en-US" sz="2400" dirty="0" err="1">
                <a:solidFill>
                  <a:srgbClr val="0070C0"/>
                </a:solidFill>
              </a:rPr>
              <a:t>Đó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không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tôi</a:t>
            </a:r>
            <a:r>
              <a:rPr lang="en-US" sz="2400" dirty="0">
                <a:solidFill>
                  <a:srgbClr val="0070C0"/>
                </a:solidFill>
              </a:rPr>
              <a:t>!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74232" y="4946184"/>
            <a:ext cx="11449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7030A0"/>
                </a:solidFill>
              </a:rPr>
              <a:t>Nói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xong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nó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bỏ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vào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bãi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cỏ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ven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đường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</a:rPr>
              <a:t>     </a:t>
            </a:r>
            <a:r>
              <a:rPr lang="en-US" sz="2400" dirty="0" err="1">
                <a:solidFill>
                  <a:srgbClr val="7030A0"/>
                </a:solidFill>
              </a:rPr>
              <a:t>Một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thợ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mộc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trông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thấy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thước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kẻ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liền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nhặt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lên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đem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về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uốn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cho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thẳng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en-US" sz="2400" dirty="0" err="1">
                <a:solidFill>
                  <a:srgbClr val="7030A0"/>
                </a:solidFill>
              </a:rPr>
              <a:t>Thước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kẻ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cảm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ơn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thợ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mộc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rồi</a:t>
            </a:r>
            <a:r>
              <a:rPr lang="en-US" sz="2400" dirty="0">
                <a:solidFill>
                  <a:srgbClr val="7030A0"/>
                </a:solidFill>
              </a:rPr>
              <a:t> quay </a:t>
            </a:r>
            <a:r>
              <a:rPr lang="en-US" sz="2400" dirty="0" err="1">
                <a:solidFill>
                  <a:srgbClr val="7030A0"/>
                </a:solidFill>
              </a:rPr>
              <a:t>về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xin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lỗi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bút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mực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bút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chì</a:t>
            </a:r>
            <a:r>
              <a:rPr lang="en-US" sz="2400" dirty="0">
                <a:solidFill>
                  <a:srgbClr val="7030A0"/>
                </a:solidFill>
              </a:rPr>
              <a:t>. </a:t>
            </a:r>
            <a:r>
              <a:rPr lang="en-US" sz="2400" dirty="0" err="1">
                <a:solidFill>
                  <a:srgbClr val="7030A0"/>
                </a:solidFill>
              </a:rPr>
              <a:t>Từ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đó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chúng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hòa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thuận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chăm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chỉ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như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xưa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</a:rPr>
              <a:t>                                                                </a:t>
            </a:r>
            <a:r>
              <a:rPr lang="en-US" sz="2400" dirty="0"/>
              <a:t>                                                          Theo </a:t>
            </a:r>
            <a:r>
              <a:rPr lang="en-US" sz="2400" dirty="0" err="1"/>
              <a:t>Nguyễn</a:t>
            </a:r>
            <a:r>
              <a:rPr lang="en-US" sz="2400" dirty="0"/>
              <a:t> </a:t>
            </a:r>
            <a:r>
              <a:rPr lang="en-US" sz="2400" dirty="0" err="1"/>
              <a:t>Kiên</a:t>
            </a:r>
            <a:endParaRPr lang="en-US" sz="2400" dirty="0"/>
          </a:p>
        </p:txBody>
      </p:sp>
      <p:sp>
        <p:nvSpPr>
          <p:cNvPr id="10" name="Cloud 9"/>
          <p:cNvSpPr/>
          <p:nvPr/>
        </p:nvSpPr>
        <p:spPr>
          <a:xfrm>
            <a:off x="8996730" y="-57836"/>
            <a:ext cx="3026552" cy="676275"/>
          </a:xfrm>
          <a:prstGeom prst="cloud">
            <a:avLst/>
          </a:prstGeom>
          <a:solidFill>
            <a:srgbClr val="FFFF00"/>
          </a:solidFill>
          <a:ln w="25400" cap="flat" cmpd="sng" algn="ctr">
            <a:solidFill>
              <a:srgbClr val="D6009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Luyện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1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đọc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1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nhóm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/>
          <p:cNvSpPr/>
          <p:nvPr/>
        </p:nvSpPr>
        <p:spPr>
          <a:xfrm>
            <a:off x="3522001" y="0"/>
            <a:ext cx="5553512" cy="44884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8718" y="0"/>
            <a:ext cx="2140551" cy="653750"/>
            <a:chOff x="102254" y="744905"/>
            <a:chExt cx="2140551" cy="653750"/>
          </a:xfrm>
        </p:grpSpPr>
        <p:pic>
          <p:nvPicPr>
            <p:cNvPr id="6" name="Kí hiệu - Khám phá &amp; Luyện tập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2254" y="759733"/>
              <a:ext cx="638922" cy="63892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1176" y="744905"/>
              <a:ext cx="1501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1. </a:t>
              </a:r>
              <a:r>
                <a:rPr lang="en-US" sz="3200" dirty="0" err="1">
                  <a:latin typeface="Arial-SGK-TV" pitchFamily="2" charset="0"/>
                  <a:cs typeface="Arial-SGK-TV" pitchFamily="2" charset="0"/>
                </a:rPr>
                <a:t>Đọc</a:t>
              </a:r>
              <a:endParaRPr lang="vi-VN" sz="32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42900" y="560602"/>
            <a:ext cx="1150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</a:rPr>
              <a:t>Trong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cặp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sách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thước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kẻ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với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bút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mực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bút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chì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 err="1">
                <a:solidFill>
                  <a:srgbClr val="FF0000"/>
                </a:solidFill>
              </a:rPr>
              <a:t>Chúng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cùng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vui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vẻ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 err="1">
                <a:solidFill>
                  <a:srgbClr val="FF0000"/>
                </a:solidFill>
              </a:rPr>
              <a:t>Mỗi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vẽ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đẹp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mỗi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kẻ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thẳng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tắp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niềm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vui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en-US" sz="2400" dirty="0"/>
              <a:t>     </a:t>
            </a:r>
            <a:r>
              <a:rPr lang="en-US" sz="2400" dirty="0" err="1">
                <a:solidFill>
                  <a:srgbClr val="0070C0"/>
                </a:solidFill>
              </a:rPr>
              <a:t>Nhưng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ít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lâu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sau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nghĩ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chì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nhờ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mình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mới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làm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được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việc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r>
              <a:rPr lang="en-US" sz="2400" dirty="0" err="1">
                <a:solidFill>
                  <a:srgbClr val="0070C0"/>
                </a:solidFill>
              </a:rPr>
              <a:t>Nó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mình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giỏi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quá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ngực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cứ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ưỡn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lên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r>
              <a:rPr lang="en-US" sz="2400" dirty="0" err="1">
                <a:solidFill>
                  <a:srgbClr val="0070C0"/>
                </a:solidFill>
              </a:rPr>
              <a:t>Thấy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đường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 </a:t>
            </a:r>
            <a:r>
              <a:rPr lang="en-US" sz="2400" dirty="0" err="1">
                <a:solidFill>
                  <a:srgbClr val="0070C0"/>
                </a:solidFill>
              </a:rPr>
              <a:t>bị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cong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nói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với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chì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  - </a:t>
            </a:r>
            <a:r>
              <a:rPr lang="en-US" sz="2400" dirty="0" err="1">
                <a:solidFill>
                  <a:srgbClr val="0070C0"/>
                </a:solidFill>
              </a:rPr>
              <a:t>Hình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như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cong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thì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phải</a:t>
            </a:r>
            <a:r>
              <a:rPr lang="en-US" sz="2400" dirty="0">
                <a:solidFill>
                  <a:srgbClr val="0070C0"/>
                </a:solidFill>
              </a:rPr>
              <a:t>?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</a:t>
            </a:r>
            <a:r>
              <a:rPr lang="en-US" sz="2400" dirty="0" err="1">
                <a:solidFill>
                  <a:srgbClr val="0070C0"/>
                </a:solidFill>
              </a:rPr>
              <a:t>Nghe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vậy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thản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nhiên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đáp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 - </a:t>
            </a:r>
            <a:r>
              <a:rPr lang="en-US" sz="2400" dirty="0" err="1">
                <a:solidFill>
                  <a:srgbClr val="0070C0"/>
                </a:solidFill>
              </a:rPr>
              <a:t>Tôi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vẫn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thẳng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mà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lỗi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hai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đấy</a:t>
            </a:r>
            <a:r>
              <a:rPr lang="en-US" sz="2400" dirty="0">
                <a:solidFill>
                  <a:srgbClr val="0070C0"/>
                </a:solidFill>
              </a:rPr>
              <a:t>!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</a:t>
            </a:r>
            <a:r>
              <a:rPr lang="en-US" sz="2400" dirty="0" err="1">
                <a:solidFill>
                  <a:srgbClr val="0070C0"/>
                </a:solidFill>
              </a:rPr>
              <a:t>Bút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mực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bèn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cầm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gương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bên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nói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 -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soi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thử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xem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nhé</a:t>
            </a:r>
            <a:r>
              <a:rPr lang="en-US" sz="2400" dirty="0">
                <a:solidFill>
                  <a:srgbClr val="0070C0"/>
                </a:solidFill>
              </a:rPr>
              <a:t>!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</a:t>
            </a:r>
            <a:r>
              <a:rPr lang="en-US" sz="2400" dirty="0" err="1">
                <a:solidFill>
                  <a:srgbClr val="0070C0"/>
                </a:solidFill>
              </a:rPr>
              <a:t>Thước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cao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giọng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    - </a:t>
            </a:r>
            <a:r>
              <a:rPr lang="en-US" sz="2400" dirty="0" err="1">
                <a:solidFill>
                  <a:srgbClr val="0070C0"/>
                </a:solidFill>
              </a:rPr>
              <a:t>Đó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không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tôi</a:t>
            </a:r>
            <a:r>
              <a:rPr lang="en-US" sz="2400" dirty="0">
                <a:solidFill>
                  <a:srgbClr val="0070C0"/>
                </a:solidFill>
              </a:rPr>
              <a:t>!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74232" y="4946184"/>
            <a:ext cx="11449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7030A0"/>
                </a:solidFill>
              </a:rPr>
              <a:t>Nói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xong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nó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bỏ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vào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bãi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cỏ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ven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đường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</a:rPr>
              <a:t>     </a:t>
            </a:r>
            <a:r>
              <a:rPr lang="en-US" sz="2400" dirty="0" err="1">
                <a:solidFill>
                  <a:srgbClr val="7030A0"/>
                </a:solidFill>
              </a:rPr>
              <a:t>Một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thợ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mộc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trông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thấy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thước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kẻ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liền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nhặt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lên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đem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về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uốn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cho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thẳng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en-US" sz="2400" dirty="0" err="1">
                <a:solidFill>
                  <a:srgbClr val="7030A0"/>
                </a:solidFill>
              </a:rPr>
              <a:t>Thước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kẻ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cảm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ơn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thợ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mộc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rồi</a:t>
            </a:r>
            <a:r>
              <a:rPr lang="en-US" sz="2400" dirty="0">
                <a:solidFill>
                  <a:srgbClr val="7030A0"/>
                </a:solidFill>
              </a:rPr>
              <a:t> quay </a:t>
            </a:r>
            <a:r>
              <a:rPr lang="en-US" sz="2400" dirty="0" err="1">
                <a:solidFill>
                  <a:srgbClr val="7030A0"/>
                </a:solidFill>
              </a:rPr>
              <a:t>về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xin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lỗi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bút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mực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bút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chì</a:t>
            </a:r>
            <a:r>
              <a:rPr lang="en-US" sz="2400" dirty="0">
                <a:solidFill>
                  <a:srgbClr val="7030A0"/>
                </a:solidFill>
              </a:rPr>
              <a:t>. </a:t>
            </a:r>
            <a:r>
              <a:rPr lang="en-US" sz="2400" dirty="0" err="1">
                <a:solidFill>
                  <a:srgbClr val="7030A0"/>
                </a:solidFill>
              </a:rPr>
              <a:t>Từ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đó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chúng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hòa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thuận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chăm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chỉ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như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xưa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</a:rPr>
              <a:t>                                                                </a:t>
            </a:r>
            <a:r>
              <a:rPr lang="en-US" sz="2400" dirty="0"/>
              <a:t>                                                          Theo </a:t>
            </a:r>
            <a:r>
              <a:rPr lang="en-US" sz="2400" dirty="0" err="1"/>
              <a:t>Nguyễn</a:t>
            </a:r>
            <a:r>
              <a:rPr lang="en-US" sz="2400" dirty="0"/>
              <a:t> </a:t>
            </a:r>
            <a:r>
              <a:rPr lang="en-US" sz="2400" dirty="0" err="1"/>
              <a:t>Kiên</a:t>
            </a:r>
            <a:endParaRPr lang="en-US" sz="2400" dirty="0"/>
          </a:p>
        </p:txBody>
      </p:sp>
      <p:sp>
        <p:nvSpPr>
          <p:cNvPr id="10" name="Cloud 9"/>
          <p:cNvSpPr/>
          <p:nvPr/>
        </p:nvSpPr>
        <p:spPr>
          <a:xfrm>
            <a:off x="8996730" y="-57836"/>
            <a:ext cx="3026552" cy="676275"/>
          </a:xfrm>
          <a:prstGeom prst="cloud">
            <a:avLst/>
          </a:prstGeom>
          <a:solidFill>
            <a:srgbClr val="FFFF00"/>
          </a:solidFill>
          <a:ln w="25400" cap="flat" cmpd="sng" algn="ctr">
            <a:solidFill>
              <a:srgbClr val="D6009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kern="0" noProof="0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Đọc</a:t>
            </a:r>
            <a:r>
              <a:rPr lang="en-US" sz="1600" b="1" kern="0" noProof="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1600" b="1" kern="0" noProof="0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toàn</a:t>
            </a:r>
            <a:r>
              <a:rPr lang="en-US" sz="1600" b="1" kern="0" noProof="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1600" b="1" kern="0" noProof="0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bài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0"/>
            <a:ext cx="12192000" cy="6864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5907" y="2617073"/>
            <a:ext cx="5018042" cy="1485708"/>
          </a:xfrm>
          <a:prstGeom prst="rect">
            <a:avLst/>
          </a:prstGeom>
          <a:noFill/>
        </p:spPr>
        <p:txBody>
          <a:bodyPr wrap="square" lIns="114094" tIns="57045" rIns="114094" bIns="57045">
            <a:spAutoFit/>
          </a:bodyPr>
          <a:lstStyle/>
          <a:p>
            <a:pPr algn="ctr" defTabSz="1193165">
              <a:defRPr/>
            </a:pPr>
            <a:r>
              <a:rPr lang="en-US" sz="8905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2021</a:t>
            </a: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2"/>
          <p:cNvSpPr/>
          <p:nvPr/>
        </p:nvSpPr>
        <p:spPr>
          <a:xfrm>
            <a:off x="3093376" y="1261083"/>
            <a:ext cx="5553512" cy="710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Kí hiệu - Cùng tìm hiể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" y="2071026"/>
            <a:ext cx="877607" cy="749381"/>
          </a:xfrm>
          <a:prstGeom prst="rect">
            <a:avLst/>
          </a:prstGeom>
        </p:spPr>
      </p:pic>
      <p:sp>
        <p:nvSpPr>
          <p:cNvPr id="7" name="Rounded Rectangle 2"/>
          <p:cNvSpPr/>
          <p:nvPr/>
        </p:nvSpPr>
        <p:spPr>
          <a:xfrm>
            <a:off x="1095376" y="2164209"/>
            <a:ext cx="10963274" cy="59999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03605"/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1. Ban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chung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7215" y="2874802"/>
            <a:ext cx="10916559" cy="804280"/>
            <a:chOff x="1343949" y="4095884"/>
            <a:chExt cx="5560086" cy="1100623"/>
          </a:xfrm>
        </p:grpSpPr>
        <p:sp>
          <p:nvSpPr>
            <p:cNvPr id="9" name="Rounded Rectangle 2"/>
            <p:cNvSpPr/>
            <p:nvPr/>
          </p:nvSpPr>
          <p:spPr>
            <a:xfrm>
              <a:off x="1916869" y="4095884"/>
              <a:ext cx="4987166" cy="110062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Ban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đầu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thước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kẻ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chung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sống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với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bạn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rất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vui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vẻ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.</a:t>
              </a:r>
              <a:endParaRPr lang="vi-VN" sz="3200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</p:txBody>
        </p:sp>
        <p:sp>
          <p:nvSpPr>
            <p:cNvPr id="10" name="Arrow: Right 1"/>
            <p:cNvSpPr/>
            <p:nvPr/>
          </p:nvSpPr>
          <p:spPr>
            <a:xfrm>
              <a:off x="1343949" y="4560701"/>
              <a:ext cx="449584" cy="515965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1" name="Rounded Rectangle 2"/>
          <p:cNvSpPr/>
          <p:nvPr/>
        </p:nvSpPr>
        <p:spPr>
          <a:xfrm>
            <a:off x="1095376" y="4085826"/>
            <a:ext cx="7494398" cy="59999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03605"/>
            <a:r>
              <a:rPr lang="en-US" sz="3000" kern="0" dirty="0">
                <a:latin typeface="Arial-SGK-TV" pitchFamily="2" charset="0"/>
                <a:cs typeface="Arial-SGK-TV" pitchFamily="2" charset="0"/>
              </a:rPr>
              <a:t>2.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cong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3200" kern="0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2941" y="4950212"/>
            <a:ext cx="11735709" cy="942204"/>
            <a:chOff x="1432870" y="4238302"/>
            <a:chExt cx="5814589" cy="821061"/>
          </a:xfrm>
        </p:grpSpPr>
        <p:sp>
          <p:nvSpPr>
            <p:cNvPr id="13" name="Rounded Rectangle 2"/>
            <p:cNvSpPr/>
            <p:nvPr/>
          </p:nvSpPr>
          <p:spPr>
            <a:xfrm>
              <a:off x="1995691" y="4238302"/>
              <a:ext cx="5251768" cy="82106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Thước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kẻ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cong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vì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thước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kẻ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kiêu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căng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cứ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ưỡn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ngực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mãi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lên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.</a:t>
              </a:r>
              <a:endParaRPr lang="vi-VN" sz="3200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</p:txBody>
        </p:sp>
        <p:sp>
          <p:nvSpPr>
            <p:cNvPr id="14" name="Arrow: Right 17"/>
            <p:cNvSpPr/>
            <p:nvPr/>
          </p:nvSpPr>
          <p:spPr>
            <a:xfrm>
              <a:off x="1432870" y="4489441"/>
              <a:ext cx="492334" cy="318782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59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4752" y="936332"/>
            <a:ext cx="4507238" cy="1617544"/>
          </a:xfrm>
          <a:prstGeom prst="rect">
            <a:avLst/>
          </a:prstGeom>
          <a:noFill/>
        </p:spPr>
        <p:txBody>
          <a:bodyPr wrap="none" lIns="123624" tIns="61810" rIns="123624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7105"/>
            <a:r>
              <a:rPr lang="en-US" sz="9700" b="1" dirty="0" err="1" smtClean="0">
                <a:solidFill>
                  <a:srgbClr val="6DC15F"/>
                </a:solidFill>
                <a:latin typeface="Vni 12 Alex" panose="03000800000000020000" pitchFamily="66" charset="2"/>
              </a:rPr>
              <a:t>Kh</a:t>
            </a:r>
            <a:r>
              <a:rPr lang="en-US" sz="9700" b="1" dirty="0" err="1" smtClean="0">
                <a:solidFill>
                  <a:srgbClr val="0070C0"/>
                </a:solidFill>
                <a:latin typeface="Vni 12 Alex" panose="03000800000000020000" pitchFamily="66" charset="2"/>
              </a:rPr>
              <a:t>ôûi</a:t>
            </a:r>
            <a:r>
              <a:rPr lang="en-US" sz="9700" b="1" dirty="0" smtClean="0">
                <a:solidFill>
                  <a:srgbClr val="0070C0"/>
                </a:solidFill>
                <a:latin typeface="Vni 12 Alex" panose="03000800000000020000" pitchFamily="66" charset="2"/>
              </a:rPr>
              <a:t> </a:t>
            </a:r>
            <a:r>
              <a:rPr lang="en-US" sz="9700" b="1" dirty="0" err="1" smtClean="0">
                <a:solidFill>
                  <a:srgbClr val="7030A0"/>
                </a:solidFill>
                <a:latin typeface="Vni 12 Alex" panose="03000800000000020000" pitchFamily="66" charset="2"/>
              </a:rPr>
              <a:t>ñ</a:t>
            </a:r>
            <a:r>
              <a:rPr lang="en-US" sz="9700" b="1" dirty="0" err="1" smtClean="0">
                <a:solidFill>
                  <a:srgbClr val="FF0000"/>
                </a:solidFill>
                <a:latin typeface="Vni 12 Alex" panose="03000800000000020000" pitchFamily="66" charset="2"/>
              </a:rPr>
              <a:t>oäng</a:t>
            </a:r>
            <a:endParaRPr lang="en-US" sz="9700" b="1" dirty="0">
              <a:solidFill>
                <a:srgbClr val="FF0000"/>
              </a:solidFill>
              <a:latin typeface="Vni 12 Alex" panose="03000800000000020000" pitchFamily="66" charset="2"/>
            </a:endParaRPr>
          </a:p>
        </p:txBody>
      </p:sp>
      <p:pic>
        <p:nvPicPr>
          <p:cNvPr id="6" name="Bkgr tên lử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1525" y="791455"/>
            <a:ext cx="2606467" cy="2637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2"/>
          <p:cNvSpPr/>
          <p:nvPr/>
        </p:nvSpPr>
        <p:spPr>
          <a:xfrm>
            <a:off x="3102901" y="1308708"/>
            <a:ext cx="5553512" cy="710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Kí hiệu - Cùng tìm hiể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" y="2617182"/>
            <a:ext cx="719813" cy="749381"/>
          </a:xfrm>
          <a:prstGeom prst="rect">
            <a:avLst/>
          </a:prstGeom>
        </p:spPr>
      </p:pic>
      <p:sp>
        <p:nvSpPr>
          <p:cNvPr id="7" name="Rounded Rectangle 2"/>
          <p:cNvSpPr/>
          <p:nvPr/>
        </p:nvSpPr>
        <p:spPr>
          <a:xfrm>
            <a:off x="911298" y="2505275"/>
            <a:ext cx="11125200" cy="973197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03605"/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3.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bác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thợ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mộc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uốn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thẳng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algn="just" defTabSz="903605"/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1571" y="4136008"/>
            <a:ext cx="11244154" cy="1173311"/>
            <a:chOff x="1222319" y="4324348"/>
            <a:chExt cx="5589541" cy="821061"/>
          </a:xfrm>
        </p:grpSpPr>
        <p:sp>
          <p:nvSpPr>
            <p:cNvPr id="9" name="Rounded Rectangle 2"/>
            <p:cNvSpPr/>
            <p:nvPr/>
          </p:nvSpPr>
          <p:spPr>
            <a:xfrm>
              <a:off x="1807030" y="4324348"/>
              <a:ext cx="5004830" cy="821061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Thước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kẻ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cảm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ơn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bác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thợ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mộc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rồi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quay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về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xin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lỗi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bút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mực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bút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chì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.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Vì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thước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kẻ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đã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ra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lỗi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sai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mình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.</a:t>
              </a:r>
              <a:endParaRPr lang="vi-VN" sz="3200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</p:txBody>
        </p:sp>
        <p:sp>
          <p:nvSpPr>
            <p:cNvPr id="10" name="Arrow: Right 1"/>
            <p:cNvSpPr/>
            <p:nvPr/>
          </p:nvSpPr>
          <p:spPr>
            <a:xfrm>
              <a:off x="1222319" y="4469147"/>
              <a:ext cx="465566" cy="329661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2"/>
          <p:cNvSpPr/>
          <p:nvPr/>
        </p:nvSpPr>
        <p:spPr>
          <a:xfrm>
            <a:off x="3093376" y="1261083"/>
            <a:ext cx="5553512" cy="710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2"/>
          <p:cNvSpPr/>
          <p:nvPr/>
        </p:nvSpPr>
        <p:spPr>
          <a:xfrm>
            <a:off x="1252503" y="2283577"/>
            <a:ext cx="9811407" cy="59999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03605"/>
            <a:r>
              <a:rPr lang="en-US" sz="3000" kern="0" dirty="0">
                <a:latin typeface="Arial-SGK-TV" pitchFamily="2" charset="0"/>
                <a:cs typeface="Arial-SGK-TV" pitchFamily="2" charset="0"/>
              </a:rPr>
              <a:t>4.</a:t>
            </a:r>
            <a:r>
              <a:rPr lang="en-US" sz="3200" kern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đúng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ý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nghĩa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3200" kern="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2"/>
          <p:cNvSpPr/>
          <p:nvPr/>
        </p:nvSpPr>
        <p:spPr>
          <a:xfrm>
            <a:off x="2345814" y="4124553"/>
            <a:ext cx="7617336" cy="9422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Khuyên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kiêu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căng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.</a:t>
            </a:r>
            <a:endParaRPr lang="vi-VN" sz="3200" dirty="0">
              <a:solidFill>
                <a:schemeClr val="bg1"/>
              </a:solidFill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16" name="Rounded Rectangle 2"/>
          <p:cNvSpPr/>
          <p:nvPr/>
        </p:nvSpPr>
        <p:spPr>
          <a:xfrm>
            <a:off x="2345815" y="5377398"/>
            <a:ext cx="7712586" cy="9422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Khuyên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nên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chăm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sóc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bản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thân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.</a:t>
            </a:r>
            <a:endParaRPr lang="vi-VN" sz="3200" dirty="0">
              <a:solidFill>
                <a:schemeClr val="bg1"/>
              </a:solidFill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pic>
        <p:nvPicPr>
          <p:cNvPr id="17" name="Kí hiệu - Cùng tìm hiể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0" y="2283577"/>
            <a:ext cx="665107" cy="749381"/>
          </a:xfrm>
          <a:prstGeom prst="rect">
            <a:avLst/>
          </a:prstGeom>
        </p:spPr>
      </p:pic>
      <p:sp>
        <p:nvSpPr>
          <p:cNvPr id="18" name="Rounded Rectangle 2"/>
          <p:cNvSpPr/>
          <p:nvPr/>
        </p:nvSpPr>
        <p:spPr>
          <a:xfrm>
            <a:off x="2345814" y="3032958"/>
            <a:ext cx="7541136" cy="9422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Khuyên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nên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đỡ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bè</a:t>
            </a:r>
            <a:r>
              <a:rPr lang="en-US" sz="3200" dirty="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charset="0"/>
                <a:cs typeface="Arial-SGK-TV" pitchFamily="2" charset="0"/>
              </a:rPr>
              <a:t>.</a:t>
            </a:r>
            <a:endParaRPr lang="vi-VN" sz="3200" dirty="0">
              <a:solidFill>
                <a:schemeClr val="bg1"/>
              </a:solidFill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19" name="Arrow: Right 1"/>
          <p:cNvSpPr/>
          <p:nvPr/>
        </p:nvSpPr>
        <p:spPr>
          <a:xfrm>
            <a:off x="922447" y="4387320"/>
            <a:ext cx="1008127" cy="41667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2"/>
          <p:cNvSpPr/>
          <p:nvPr/>
        </p:nvSpPr>
        <p:spPr>
          <a:xfrm>
            <a:off x="3093376" y="1261083"/>
            <a:ext cx="5553512" cy="710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ounded Rectangle 2"/>
          <p:cNvSpPr/>
          <p:nvPr/>
        </p:nvSpPr>
        <p:spPr>
          <a:xfrm>
            <a:off x="3966582" y="2012897"/>
            <a:ext cx="4258835" cy="739829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Nội dung bài đọc</a:t>
            </a:r>
            <a:endParaRPr lang="vi-VN" sz="320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6225" y="2925782"/>
            <a:ext cx="11677650" cy="1224808"/>
            <a:chOff x="1568741" y="4324348"/>
            <a:chExt cx="5243120" cy="821061"/>
          </a:xfrm>
          <a:solidFill>
            <a:srgbClr val="92D050"/>
          </a:solidFill>
        </p:grpSpPr>
        <p:sp>
          <p:nvSpPr>
            <p:cNvPr id="8" name="Rounded Rectangle 2"/>
            <p:cNvSpPr/>
            <p:nvPr/>
          </p:nvSpPr>
          <p:spPr>
            <a:xfrm>
              <a:off x="1995654" y="4324348"/>
              <a:ext cx="4816207" cy="82106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i="1" dirty="0" err="1">
                  <a:effectLst/>
                  <a:ea typeface="Calibri" panose="020F0502020204030204" pitchFamily="34" charset="0"/>
                  <a:cs typeface="Arial-SGK-TV" pitchFamily="2" charset="0"/>
                </a:rPr>
                <a:t>Mỗi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đồ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vật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đều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có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ích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,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không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nên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kiêu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căng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,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chỉ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nghĩ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đến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ích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lợi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của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bản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thân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,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coi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thường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người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ea typeface="Calibri" panose="020F0502020204030204" pitchFamily="34" charset="0"/>
                  <a:cs typeface="Arial-SGK-TV" pitchFamily="2" charset="0"/>
                </a:rPr>
                <a:t>khác</a:t>
              </a:r>
              <a:r>
                <a:rPr lang="en-US" sz="3200" i="1" dirty="0">
                  <a:ea typeface="Calibri" panose="020F0502020204030204" pitchFamily="34" charset="0"/>
                  <a:cs typeface="Arial-SGK-TV" pitchFamily="2" charset="0"/>
                </a:rPr>
                <a:t>.</a:t>
              </a:r>
              <a:endParaRPr lang="vi-VN" sz="3200" dirty="0">
                <a:solidFill>
                  <a:schemeClr val="bg1"/>
                </a:solidFill>
                <a:ea typeface="Calibri" panose="020F0502020204030204" pitchFamily="34" charset="0"/>
                <a:cs typeface="Arial-SGK-TV" pitchFamily="2" charset="0"/>
              </a:endParaRPr>
            </a:p>
          </p:txBody>
        </p:sp>
        <p:sp>
          <p:nvSpPr>
            <p:cNvPr id="9" name="Arrow: Right 1"/>
            <p:cNvSpPr/>
            <p:nvPr/>
          </p:nvSpPr>
          <p:spPr>
            <a:xfrm>
              <a:off x="1568741" y="4596010"/>
              <a:ext cx="355597" cy="314106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0" name="Rounded Rectangle 2"/>
          <p:cNvSpPr/>
          <p:nvPr/>
        </p:nvSpPr>
        <p:spPr>
          <a:xfrm>
            <a:off x="3966582" y="4392411"/>
            <a:ext cx="4736260" cy="75886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Em hãy liên hệ bản thân</a:t>
            </a:r>
            <a:endParaRPr lang="vi-VN" sz="320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6225" y="5339284"/>
            <a:ext cx="11582400" cy="1145281"/>
            <a:chOff x="1568741" y="4324348"/>
            <a:chExt cx="5243120" cy="821061"/>
          </a:xfrm>
          <a:solidFill>
            <a:srgbClr val="92D050"/>
          </a:solidFill>
        </p:grpSpPr>
        <p:sp>
          <p:nvSpPr>
            <p:cNvPr id="12" name="Rounded Rectangle 2"/>
            <p:cNvSpPr/>
            <p:nvPr/>
          </p:nvSpPr>
          <p:spPr>
            <a:xfrm>
              <a:off x="1995654" y="4324348"/>
              <a:ext cx="4816207" cy="82106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i="1" dirty="0" err="1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Không</a:t>
              </a:r>
              <a:r>
                <a:rPr lang="en-US" sz="3200" i="1" dirty="0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nên</a:t>
              </a:r>
              <a:r>
                <a:rPr lang="en-US" sz="3200" i="1" dirty="0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kiêu</a:t>
              </a:r>
              <a:r>
                <a:rPr lang="en-US" sz="3200" i="1" dirty="0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căng</a:t>
              </a:r>
              <a:r>
                <a:rPr lang="en-US" sz="3200" i="1" dirty="0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, </a:t>
              </a:r>
              <a:r>
                <a:rPr lang="en-US" sz="3200" i="1" dirty="0" err="1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biết</a:t>
              </a:r>
              <a:r>
                <a:rPr lang="en-US" sz="3200" i="1" dirty="0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quan</a:t>
              </a:r>
              <a:r>
                <a:rPr lang="en-US" sz="3200" i="1" dirty="0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tâm</a:t>
              </a:r>
              <a:r>
                <a:rPr lang="en-US" sz="3200" i="1" dirty="0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người</a:t>
              </a:r>
              <a:r>
                <a:rPr lang="en-US" sz="3200" i="1" dirty="0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 </a:t>
              </a:r>
              <a:r>
                <a:rPr lang="en-US" sz="3200" i="1" dirty="0" err="1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khác</a:t>
              </a:r>
              <a:r>
                <a:rPr lang="en-US" sz="3200" i="1" dirty="0">
                  <a:latin typeface="Arial-SGK-TV" pitchFamily="2" charset="0"/>
                  <a:ea typeface="Calibri" panose="020F0502020204030204" pitchFamily="34" charset="0"/>
                  <a:cs typeface="Arial-SGK-TV" pitchFamily="2" charset="0"/>
                </a:rPr>
                <a:t>.</a:t>
              </a:r>
              <a:endParaRPr lang="vi-VN" sz="32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 algn="just"/>
              <a:endParaRPr lang="vi-VN" sz="3200" dirty="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</p:txBody>
        </p:sp>
        <p:sp>
          <p:nvSpPr>
            <p:cNvPr id="13" name="Arrow: Right 16"/>
            <p:cNvSpPr/>
            <p:nvPr/>
          </p:nvSpPr>
          <p:spPr>
            <a:xfrm>
              <a:off x="1568741" y="4596009"/>
              <a:ext cx="355597" cy="314786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2021</a:t>
            </a: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2"/>
          <p:cNvSpPr/>
          <p:nvPr/>
        </p:nvSpPr>
        <p:spPr>
          <a:xfrm>
            <a:off x="3093376" y="1261083"/>
            <a:ext cx="5553512" cy="710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2"/>
          <p:cNvSpPr/>
          <p:nvPr/>
        </p:nvSpPr>
        <p:spPr>
          <a:xfrm>
            <a:off x="4444923" y="2165189"/>
            <a:ext cx="2850417" cy="553999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605"/>
            <a:r>
              <a:rPr lang="en-US" sz="3000" b="1" ker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Luyện đọc lại</a:t>
            </a:r>
          </a:p>
        </p:txBody>
      </p:sp>
      <p:sp>
        <p:nvSpPr>
          <p:cNvPr id="2" name="Rectangle 1"/>
          <p:cNvSpPr/>
          <p:nvPr/>
        </p:nvSpPr>
        <p:spPr>
          <a:xfrm>
            <a:off x="425967" y="3148310"/>
            <a:ext cx="11039475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cặp</a:t>
            </a:r>
            <a:r>
              <a:rPr lang="en-US" sz="4000" dirty="0"/>
              <a:t> </a:t>
            </a:r>
            <a:r>
              <a:rPr lang="en-US" sz="4000" dirty="0" err="1"/>
              <a:t>sách</a:t>
            </a:r>
            <a:r>
              <a:rPr lang="en-US" sz="4000" dirty="0"/>
              <a:t>, </a:t>
            </a:r>
            <a:r>
              <a:rPr lang="en-US" sz="4000" dirty="0" err="1"/>
              <a:t>thước</a:t>
            </a:r>
            <a:r>
              <a:rPr lang="en-US" sz="4000" dirty="0"/>
              <a:t> </a:t>
            </a:r>
            <a:r>
              <a:rPr lang="en-US" sz="4000" dirty="0" err="1"/>
              <a:t>kẻ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bút</a:t>
            </a:r>
            <a:r>
              <a:rPr lang="en-US" sz="4000" dirty="0"/>
              <a:t> </a:t>
            </a:r>
            <a:r>
              <a:rPr lang="en-US" sz="4000" dirty="0" err="1"/>
              <a:t>mực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bút</a:t>
            </a:r>
            <a:r>
              <a:rPr lang="en-US" sz="4000" dirty="0"/>
              <a:t> </a:t>
            </a:r>
            <a:r>
              <a:rPr lang="en-US" sz="4000" dirty="0" err="1"/>
              <a:t>chì</a:t>
            </a:r>
            <a:r>
              <a:rPr lang="en-US" sz="4000" dirty="0"/>
              <a:t>.</a:t>
            </a:r>
          </a:p>
          <a:p>
            <a:pPr algn="just"/>
            <a:r>
              <a:rPr lang="en-US" sz="4000" dirty="0" err="1"/>
              <a:t>Chúng</a:t>
            </a:r>
            <a:r>
              <a:rPr lang="en-US" sz="4000" dirty="0"/>
              <a:t> </a:t>
            </a:r>
            <a:r>
              <a:rPr lang="en-US" sz="4000" dirty="0" err="1"/>
              <a:t>sống</a:t>
            </a:r>
            <a:r>
              <a:rPr lang="en-US" sz="4000" dirty="0"/>
              <a:t>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 </a:t>
            </a:r>
            <a:r>
              <a:rPr lang="en-US" sz="4000" dirty="0" err="1"/>
              <a:t>rất</a:t>
            </a:r>
            <a:r>
              <a:rPr lang="en-US" sz="4000" dirty="0"/>
              <a:t> </a:t>
            </a:r>
            <a:r>
              <a:rPr lang="en-US" sz="4000" dirty="0" err="1"/>
              <a:t>vui</a:t>
            </a:r>
            <a:r>
              <a:rPr lang="en-US" sz="4000" dirty="0"/>
              <a:t> </a:t>
            </a:r>
            <a:r>
              <a:rPr lang="en-US" sz="4000" dirty="0" err="1"/>
              <a:t>vẻ</a:t>
            </a:r>
            <a:r>
              <a:rPr lang="en-US" sz="4000" dirty="0"/>
              <a:t>. </a:t>
            </a:r>
            <a:r>
              <a:rPr lang="en-US" sz="4000" dirty="0" err="1"/>
              <a:t>Mỗi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đẹp</a:t>
            </a:r>
            <a:r>
              <a:rPr lang="en-US" sz="4000" dirty="0"/>
              <a:t>, </a:t>
            </a:r>
            <a:r>
              <a:rPr lang="en-US" sz="4000" dirty="0" err="1"/>
              <a:t>mỗi</a:t>
            </a:r>
            <a:r>
              <a:rPr lang="en-US" sz="4000" dirty="0"/>
              <a:t> </a:t>
            </a:r>
            <a:r>
              <a:rPr lang="en-US" sz="4000" dirty="0" err="1"/>
              <a:t>đường</a:t>
            </a:r>
            <a:r>
              <a:rPr lang="en-US" sz="4000" dirty="0"/>
              <a:t> </a:t>
            </a:r>
            <a:r>
              <a:rPr lang="en-US" sz="4000" dirty="0" err="1"/>
              <a:t>kẻ</a:t>
            </a:r>
            <a:r>
              <a:rPr lang="en-US" sz="4000" dirty="0"/>
              <a:t> </a:t>
            </a:r>
            <a:r>
              <a:rPr lang="en-US" sz="4000" dirty="0" err="1"/>
              <a:t>thẳng</a:t>
            </a:r>
            <a:r>
              <a:rPr lang="en-US" sz="4000" dirty="0"/>
              <a:t> </a:t>
            </a:r>
            <a:r>
              <a:rPr lang="en-US" sz="4000" dirty="0" err="1"/>
              <a:t>tắp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niềm</a:t>
            </a:r>
            <a:r>
              <a:rPr lang="en-US" sz="4000" dirty="0"/>
              <a:t> </a:t>
            </a:r>
            <a:r>
              <a:rPr lang="en-US" sz="4000" dirty="0" err="1"/>
              <a:t>vui</a:t>
            </a:r>
            <a:r>
              <a:rPr lang="en-US" sz="4000" dirty="0"/>
              <a:t> </a:t>
            </a:r>
            <a:r>
              <a:rPr lang="en-US" sz="4000" dirty="0" err="1"/>
              <a:t>chung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r>
              <a:rPr lang="en-US" sz="4000" dirty="0"/>
              <a:t> </a:t>
            </a:r>
            <a:r>
              <a:rPr lang="en-US" sz="4000" dirty="0" err="1"/>
              <a:t>ba</a:t>
            </a:r>
            <a:r>
              <a:rPr lang="en-US" sz="4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/>
          <p:cNvSpPr/>
          <p:nvPr/>
        </p:nvSpPr>
        <p:spPr>
          <a:xfrm>
            <a:off x="4303762" y="2156825"/>
            <a:ext cx="3584476" cy="553999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605"/>
            <a:r>
              <a:rPr lang="en-US" sz="3000" b="1" ker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Luyện đọc nhóm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48218" y="212431"/>
            <a:ext cx="7408877" cy="1655963"/>
            <a:chOff x="2348218" y="212431"/>
            <a:chExt cx="7408877" cy="1655963"/>
          </a:xfrm>
        </p:grpSpPr>
        <p:sp>
          <p:nvSpPr>
            <p:cNvPr id="9" name="TextBox 8"/>
            <p:cNvSpPr txBox="1"/>
            <p:nvPr/>
          </p:nvSpPr>
          <p:spPr>
            <a:xfrm>
              <a:off x="2348218" y="212431"/>
              <a:ext cx="74088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Arial-SGK-TV" pitchFamily="2" charset="0"/>
                  <a:cs typeface="Arial-SGK-TV" pitchFamily="2" charset="0"/>
                </a:rPr>
                <a:t>Thứ</a:t>
              </a:r>
              <a:r>
                <a:rPr lang="en-US" sz="30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latin typeface="Arial-SGK-TV" pitchFamily="2" charset="0"/>
                  <a:cs typeface="Arial-SGK-TV" pitchFamily="2" charset="0"/>
                </a:rPr>
                <a:t>ba</a:t>
              </a:r>
              <a:r>
                <a:rPr lang="en-US" sz="3000" dirty="0"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3000" dirty="0" err="1">
                  <a:latin typeface="Arial-SGK-TV" pitchFamily="2" charset="0"/>
                  <a:cs typeface="Arial-SGK-TV" pitchFamily="2" charset="0"/>
                </a:rPr>
                <a:t>ngày</a:t>
              </a:r>
              <a:r>
                <a:rPr lang="en-US" sz="3000" dirty="0">
                  <a:latin typeface="Arial-SGK-TV" pitchFamily="2" charset="0"/>
                  <a:cs typeface="Arial-SGK-TV" pitchFamily="2" charset="0"/>
                </a:rPr>
                <a:t> 27 </a:t>
              </a:r>
              <a:r>
                <a:rPr lang="en-US" sz="3000" dirty="0" err="1">
                  <a:latin typeface="Arial-SGK-TV" pitchFamily="2" charset="0"/>
                  <a:cs typeface="Arial-SGK-TV" pitchFamily="2" charset="0"/>
                </a:rPr>
                <a:t>tháng</a:t>
              </a:r>
              <a:r>
                <a:rPr lang="en-US" sz="3000" dirty="0">
                  <a:latin typeface="Arial-SGK-TV" pitchFamily="2" charset="0"/>
                  <a:cs typeface="Arial-SGK-TV" pitchFamily="2" charset="0"/>
                </a:rPr>
                <a:t> 4 </a:t>
              </a:r>
              <a:r>
                <a:rPr lang="en-US" sz="3000" dirty="0" err="1">
                  <a:latin typeface="Arial-SGK-TV" pitchFamily="2" charset="0"/>
                  <a:cs typeface="Arial-SGK-TV" pitchFamily="2" charset="0"/>
                </a:rPr>
                <a:t>năm</a:t>
              </a:r>
              <a:r>
                <a:rPr lang="en-US" sz="30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smtClean="0">
                  <a:latin typeface="Arial-SGK-TV" pitchFamily="2" charset="0"/>
                  <a:cs typeface="Arial-SGK-TV" pitchFamily="2" charset="0"/>
                </a:rPr>
                <a:t>2024</a:t>
              </a:r>
              <a:endParaRPr lang="en-US" sz="3000" dirty="0">
                <a:latin typeface="Arial-SGK-TV" pitchFamily="2" charset="0"/>
                <a:cs typeface="Arial-SGK-TV" pitchFamily="2" charset="0"/>
              </a:endParaRPr>
            </a:p>
            <a:p>
              <a:pPr algn="ctr"/>
              <a:r>
                <a:rPr lang="en-US" sz="3000" dirty="0" err="1">
                  <a:latin typeface="Arial-SGK-TV" pitchFamily="2" charset="0"/>
                  <a:cs typeface="Arial-SGK-TV" pitchFamily="2" charset="0"/>
                </a:rPr>
                <a:t>Môn</a:t>
              </a:r>
              <a:r>
                <a:rPr lang="en-US" sz="30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0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latin typeface="Arial-SGK-TV" pitchFamily="2" charset="0"/>
                  <a:cs typeface="Arial-SGK-TV" pitchFamily="2" charset="0"/>
                </a:rPr>
                <a:t>việt</a:t>
              </a:r>
              <a:endParaRPr lang="en-US" sz="30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1" name="Rounded Rectangle 2"/>
            <p:cNvSpPr/>
            <p:nvPr/>
          </p:nvSpPr>
          <p:spPr>
            <a:xfrm>
              <a:off x="3403458" y="1314395"/>
              <a:ext cx="5721291" cy="553999"/>
            </a:xfrm>
            <a:prstGeom prst="roundRect">
              <a:avLst/>
            </a:prstGeom>
            <a:solidFill>
              <a:srgbClr val="EC008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03605"/>
              <a:r>
                <a:rPr lang="en-US" sz="3000" b="1" ker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Bài 1: Chuyện của thước kẻ</a:t>
              </a:r>
            </a:p>
          </p:txBody>
        </p:sp>
      </p:grpSp>
      <p:sp>
        <p:nvSpPr>
          <p:cNvPr id="12" name="Rounded Rectangle 2"/>
          <p:cNvSpPr/>
          <p:nvPr/>
        </p:nvSpPr>
        <p:spPr>
          <a:xfrm>
            <a:off x="2404025" y="2855038"/>
            <a:ext cx="7408877" cy="1015663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605"/>
            <a:r>
              <a:rPr lang="en-US" sz="3000" b="1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Yêu cầu</a:t>
            </a:r>
          </a:p>
          <a:p>
            <a:pPr marL="457200" indent="-457200" algn="ctr" defTabSz="903605">
              <a:buFontTx/>
              <a:buChar char="-"/>
            </a:pPr>
            <a:r>
              <a:rPr lang="en-US" sz="3000" b="1" kern="0">
                <a:latin typeface="Arial-SGK-TV" pitchFamily="2" charset="0"/>
                <a:cs typeface="Arial-SGK-TV" pitchFamily="2" charset="0"/>
              </a:rPr>
              <a:t>Tất cả các thành viên đều đọc</a:t>
            </a:r>
          </a:p>
        </p:txBody>
      </p:sp>
      <p:sp>
        <p:nvSpPr>
          <p:cNvPr id="14" name="Rounded Rectangle 2"/>
          <p:cNvSpPr/>
          <p:nvPr/>
        </p:nvSpPr>
        <p:spPr>
          <a:xfrm>
            <a:off x="2798882" y="4089605"/>
            <a:ext cx="6958213" cy="2072109"/>
          </a:xfrm>
          <a:custGeom>
            <a:avLst/>
            <a:gdLst>
              <a:gd name="connsiteX0" fmla="*/ 0 w 6958213"/>
              <a:gd name="connsiteY0" fmla="*/ 345358 h 2072109"/>
              <a:gd name="connsiteX1" fmla="*/ 345358 w 6958213"/>
              <a:gd name="connsiteY1" fmla="*/ 0 h 2072109"/>
              <a:gd name="connsiteX2" fmla="*/ 915130 w 6958213"/>
              <a:gd name="connsiteY2" fmla="*/ 0 h 2072109"/>
              <a:gd name="connsiteX3" fmla="*/ 1547578 w 6958213"/>
              <a:gd name="connsiteY3" fmla="*/ 0 h 2072109"/>
              <a:gd name="connsiteX4" fmla="*/ 1929325 w 6958213"/>
              <a:gd name="connsiteY4" fmla="*/ 0 h 2072109"/>
              <a:gd name="connsiteX5" fmla="*/ 2624448 w 6958213"/>
              <a:gd name="connsiteY5" fmla="*/ 0 h 2072109"/>
              <a:gd name="connsiteX6" fmla="*/ 3319570 w 6958213"/>
              <a:gd name="connsiteY6" fmla="*/ 0 h 2072109"/>
              <a:gd name="connsiteX7" fmla="*/ 3826668 w 6958213"/>
              <a:gd name="connsiteY7" fmla="*/ 0 h 2072109"/>
              <a:gd name="connsiteX8" fmla="*/ 4333765 w 6958213"/>
              <a:gd name="connsiteY8" fmla="*/ 0 h 2072109"/>
              <a:gd name="connsiteX9" fmla="*/ 4778188 w 6958213"/>
              <a:gd name="connsiteY9" fmla="*/ 0 h 2072109"/>
              <a:gd name="connsiteX10" fmla="*/ 5347960 w 6958213"/>
              <a:gd name="connsiteY10" fmla="*/ 0 h 2072109"/>
              <a:gd name="connsiteX11" fmla="*/ 6043083 w 6958213"/>
              <a:gd name="connsiteY11" fmla="*/ 0 h 2072109"/>
              <a:gd name="connsiteX12" fmla="*/ 6612855 w 6958213"/>
              <a:gd name="connsiteY12" fmla="*/ 0 h 2072109"/>
              <a:gd name="connsiteX13" fmla="*/ 6958213 w 6958213"/>
              <a:gd name="connsiteY13" fmla="*/ 345358 h 2072109"/>
              <a:gd name="connsiteX14" fmla="*/ 6958213 w 6958213"/>
              <a:gd name="connsiteY14" fmla="*/ 833450 h 2072109"/>
              <a:gd name="connsiteX15" fmla="*/ 6958213 w 6958213"/>
              <a:gd name="connsiteY15" fmla="*/ 1252473 h 2072109"/>
              <a:gd name="connsiteX16" fmla="*/ 6958213 w 6958213"/>
              <a:gd name="connsiteY16" fmla="*/ 1726751 h 2072109"/>
              <a:gd name="connsiteX17" fmla="*/ 6612855 w 6958213"/>
              <a:gd name="connsiteY17" fmla="*/ 2072109 h 2072109"/>
              <a:gd name="connsiteX18" fmla="*/ 6105758 w 6958213"/>
              <a:gd name="connsiteY18" fmla="*/ 2072109 h 2072109"/>
              <a:gd name="connsiteX19" fmla="*/ 5724010 w 6958213"/>
              <a:gd name="connsiteY19" fmla="*/ 2072109 h 2072109"/>
              <a:gd name="connsiteX20" fmla="*/ 5028888 w 6958213"/>
              <a:gd name="connsiteY20" fmla="*/ 2072109 h 2072109"/>
              <a:gd name="connsiteX21" fmla="*/ 4647140 w 6958213"/>
              <a:gd name="connsiteY21" fmla="*/ 2072109 h 2072109"/>
              <a:gd name="connsiteX22" fmla="*/ 4077368 w 6958213"/>
              <a:gd name="connsiteY22" fmla="*/ 2072109 h 2072109"/>
              <a:gd name="connsiteX23" fmla="*/ 3507595 w 6958213"/>
              <a:gd name="connsiteY23" fmla="*/ 2072109 h 2072109"/>
              <a:gd name="connsiteX24" fmla="*/ 2937823 w 6958213"/>
              <a:gd name="connsiteY24" fmla="*/ 2072109 h 2072109"/>
              <a:gd name="connsiteX25" fmla="*/ 2305375 w 6958213"/>
              <a:gd name="connsiteY25" fmla="*/ 2072109 h 2072109"/>
              <a:gd name="connsiteX26" fmla="*/ 1860953 w 6958213"/>
              <a:gd name="connsiteY26" fmla="*/ 2072109 h 2072109"/>
              <a:gd name="connsiteX27" fmla="*/ 1165830 w 6958213"/>
              <a:gd name="connsiteY27" fmla="*/ 2072109 h 2072109"/>
              <a:gd name="connsiteX28" fmla="*/ 345358 w 6958213"/>
              <a:gd name="connsiteY28" fmla="*/ 2072109 h 2072109"/>
              <a:gd name="connsiteX29" fmla="*/ 0 w 6958213"/>
              <a:gd name="connsiteY29" fmla="*/ 1726751 h 2072109"/>
              <a:gd name="connsiteX30" fmla="*/ 0 w 6958213"/>
              <a:gd name="connsiteY30" fmla="*/ 1293915 h 2072109"/>
              <a:gd name="connsiteX31" fmla="*/ 0 w 6958213"/>
              <a:gd name="connsiteY31" fmla="*/ 874892 h 2072109"/>
              <a:gd name="connsiteX32" fmla="*/ 0 w 6958213"/>
              <a:gd name="connsiteY32" fmla="*/ 345358 h 207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958213" h="2072109" fill="none" extrusionOk="0">
                <a:moveTo>
                  <a:pt x="0" y="345358"/>
                </a:moveTo>
                <a:cubicBezTo>
                  <a:pt x="-16566" y="159726"/>
                  <a:pt x="115944" y="12569"/>
                  <a:pt x="345358" y="0"/>
                </a:cubicBezTo>
                <a:cubicBezTo>
                  <a:pt x="532162" y="-42093"/>
                  <a:pt x="768313" y="20095"/>
                  <a:pt x="915130" y="0"/>
                </a:cubicBezTo>
                <a:cubicBezTo>
                  <a:pt x="1061947" y="-20095"/>
                  <a:pt x="1292238" y="24839"/>
                  <a:pt x="1547578" y="0"/>
                </a:cubicBezTo>
                <a:cubicBezTo>
                  <a:pt x="1802918" y="-24839"/>
                  <a:pt x="1821647" y="20374"/>
                  <a:pt x="1929325" y="0"/>
                </a:cubicBezTo>
                <a:cubicBezTo>
                  <a:pt x="2037003" y="-20374"/>
                  <a:pt x="2360430" y="39667"/>
                  <a:pt x="2624448" y="0"/>
                </a:cubicBezTo>
                <a:cubicBezTo>
                  <a:pt x="2888466" y="-39667"/>
                  <a:pt x="2999453" y="45311"/>
                  <a:pt x="3319570" y="0"/>
                </a:cubicBezTo>
                <a:cubicBezTo>
                  <a:pt x="3639687" y="-45311"/>
                  <a:pt x="3692026" y="47619"/>
                  <a:pt x="3826668" y="0"/>
                </a:cubicBezTo>
                <a:cubicBezTo>
                  <a:pt x="3961310" y="-47619"/>
                  <a:pt x="4117514" y="40935"/>
                  <a:pt x="4333765" y="0"/>
                </a:cubicBezTo>
                <a:cubicBezTo>
                  <a:pt x="4550016" y="-40935"/>
                  <a:pt x="4641348" y="4732"/>
                  <a:pt x="4778188" y="0"/>
                </a:cubicBezTo>
                <a:cubicBezTo>
                  <a:pt x="4915028" y="-4732"/>
                  <a:pt x="5214114" y="153"/>
                  <a:pt x="5347960" y="0"/>
                </a:cubicBezTo>
                <a:cubicBezTo>
                  <a:pt x="5481806" y="-153"/>
                  <a:pt x="5802495" y="60051"/>
                  <a:pt x="6043083" y="0"/>
                </a:cubicBezTo>
                <a:cubicBezTo>
                  <a:pt x="6283671" y="-60051"/>
                  <a:pt x="6385369" y="53136"/>
                  <a:pt x="6612855" y="0"/>
                </a:cubicBezTo>
                <a:cubicBezTo>
                  <a:pt x="6798894" y="151"/>
                  <a:pt x="6951802" y="154541"/>
                  <a:pt x="6958213" y="345358"/>
                </a:cubicBezTo>
                <a:cubicBezTo>
                  <a:pt x="7006705" y="570399"/>
                  <a:pt x="6940857" y="596868"/>
                  <a:pt x="6958213" y="833450"/>
                </a:cubicBezTo>
                <a:cubicBezTo>
                  <a:pt x="6975569" y="1070032"/>
                  <a:pt x="6917317" y="1157084"/>
                  <a:pt x="6958213" y="1252473"/>
                </a:cubicBezTo>
                <a:cubicBezTo>
                  <a:pt x="6999109" y="1347862"/>
                  <a:pt x="6952643" y="1596689"/>
                  <a:pt x="6958213" y="1726751"/>
                </a:cubicBezTo>
                <a:cubicBezTo>
                  <a:pt x="6977244" y="1920774"/>
                  <a:pt x="6783127" y="2035088"/>
                  <a:pt x="6612855" y="2072109"/>
                </a:cubicBezTo>
                <a:cubicBezTo>
                  <a:pt x="6498518" y="2084791"/>
                  <a:pt x="6320611" y="2038171"/>
                  <a:pt x="6105758" y="2072109"/>
                </a:cubicBezTo>
                <a:cubicBezTo>
                  <a:pt x="5890905" y="2106047"/>
                  <a:pt x="5864366" y="2049775"/>
                  <a:pt x="5724010" y="2072109"/>
                </a:cubicBezTo>
                <a:cubicBezTo>
                  <a:pt x="5583654" y="2094443"/>
                  <a:pt x="5264629" y="2041475"/>
                  <a:pt x="5028888" y="2072109"/>
                </a:cubicBezTo>
                <a:cubicBezTo>
                  <a:pt x="4793147" y="2102743"/>
                  <a:pt x="4777329" y="2027088"/>
                  <a:pt x="4647140" y="2072109"/>
                </a:cubicBezTo>
                <a:cubicBezTo>
                  <a:pt x="4516951" y="2117130"/>
                  <a:pt x="4253488" y="2063592"/>
                  <a:pt x="4077368" y="2072109"/>
                </a:cubicBezTo>
                <a:cubicBezTo>
                  <a:pt x="3901248" y="2080626"/>
                  <a:pt x="3635738" y="2038605"/>
                  <a:pt x="3507595" y="2072109"/>
                </a:cubicBezTo>
                <a:cubicBezTo>
                  <a:pt x="3379452" y="2105613"/>
                  <a:pt x="3100776" y="2047252"/>
                  <a:pt x="2937823" y="2072109"/>
                </a:cubicBezTo>
                <a:cubicBezTo>
                  <a:pt x="2774870" y="2096966"/>
                  <a:pt x="2462979" y="2049633"/>
                  <a:pt x="2305375" y="2072109"/>
                </a:cubicBezTo>
                <a:cubicBezTo>
                  <a:pt x="2147771" y="2094585"/>
                  <a:pt x="1998222" y="2033327"/>
                  <a:pt x="1860953" y="2072109"/>
                </a:cubicBezTo>
                <a:cubicBezTo>
                  <a:pt x="1723684" y="2110891"/>
                  <a:pt x="1408013" y="2002135"/>
                  <a:pt x="1165830" y="2072109"/>
                </a:cubicBezTo>
                <a:cubicBezTo>
                  <a:pt x="923647" y="2142083"/>
                  <a:pt x="570629" y="2040199"/>
                  <a:pt x="345358" y="2072109"/>
                </a:cubicBezTo>
                <a:cubicBezTo>
                  <a:pt x="165996" y="2082156"/>
                  <a:pt x="-12148" y="1919483"/>
                  <a:pt x="0" y="1726751"/>
                </a:cubicBezTo>
                <a:cubicBezTo>
                  <a:pt x="-49450" y="1573747"/>
                  <a:pt x="42932" y="1419137"/>
                  <a:pt x="0" y="1293915"/>
                </a:cubicBezTo>
                <a:cubicBezTo>
                  <a:pt x="-42932" y="1168693"/>
                  <a:pt x="42550" y="1043815"/>
                  <a:pt x="0" y="874892"/>
                </a:cubicBezTo>
                <a:cubicBezTo>
                  <a:pt x="-42550" y="705969"/>
                  <a:pt x="33003" y="573359"/>
                  <a:pt x="0" y="345358"/>
                </a:cubicBezTo>
                <a:close/>
              </a:path>
              <a:path w="6958213" h="2072109" stroke="0" extrusionOk="0">
                <a:moveTo>
                  <a:pt x="0" y="345358"/>
                </a:moveTo>
                <a:cubicBezTo>
                  <a:pt x="-32752" y="193479"/>
                  <a:pt x="155706" y="11854"/>
                  <a:pt x="345358" y="0"/>
                </a:cubicBezTo>
                <a:cubicBezTo>
                  <a:pt x="479403" y="-30017"/>
                  <a:pt x="699640" y="67522"/>
                  <a:pt x="915130" y="0"/>
                </a:cubicBezTo>
                <a:cubicBezTo>
                  <a:pt x="1130620" y="-67522"/>
                  <a:pt x="1249598" y="35009"/>
                  <a:pt x="1359553" y="0"/>
                </a:cubicBezTo>
                <a:cubicBezTo>
                  <a:pt x="1469508" y="-35009"/>
                  <a:pt x="1622527" y="286"/>
                  <a:pt x="1803975" y="0"/>
                </a:cubicBezTo>
                <a:cubicBezTo>
                  <a:pt x="1985423" y="-286"/>
                  <a:pt x="2048895" y="51717"/>
                  <a:pt x="2248398" y="0"/>
                </a:cubicBezTo>
                <a:cubicBezTo>
                  <a:pt x="2447901" y="-51717"/>
                  <a:pt x="2511078" y="10252"/>
                  <a:pt x="2630146" y="0"/>
                </a:cubicBezTo>
                <a:cubicBezTo>
                  <a:pt x="2749214" y="-10252"/>
                  <a:pt x="3021970" y="47933"/>
                  <a:pt x="3199918" y="0"/>
                </a:cubicBezTo>
                <a:cubicBezTo>
                  <a:pt x="3377866" y="-47933"/>
                  <a:pt x="3691606" y="32277"/>
                  <a:pt x="3832365" y="0"/>
                </a:cubicBezTo>
                <a:cubicBezTo>
                  <a:pt x="3973124" y="-32277"/>
                  <a:pt x="4089242" y="34590"/>
                  <a:pt x="4214113" y="0"/>
                </a:cubicBezTo>
                <a:cubicBezTo>
                  <a:pt x="4338984" y="-34590"/>
                  <a:pt x="4688659" y="47985"/>
                  <a:pt x="4846560" y="0"/>
                </a:cubicBezTo>
                <a:cubicBezTo>
                  <a:pt x="5004461" y="-47985"/>
                  <a:pt x="5122350" y="43475"/>
                  <a:pt x="5228308" y="0"/>
                </a:cubicBezTo>
                <a:cubicBezTo>
                  <a:pt x="5334266" y="-43475"/>
                  <a:pt x="5507917" y="20626"/>
                  <a:pt x="5672730" y="0"/>
                </a:cubicBezTo>
                <a:cubicBezTo>
                  <a:pt x="5837543" y="-20626"/>
                  <a:pt x="6382706" y="39369"/>
                  <a:pt x="6612855" y="0"/>
                </a:cubicBezTo>
                <a:cubicBezTo>
                  <a:pt x="6825698" y="2457"/>
                  <a:pt x="6932608" y="106021"/>
                  <a:pt x="6958213" y="345358"/>
                </a:cubicBezTo>
                <a:cubicBezTo>
                  <a:pt x="7000684" y="546960"/>
                  <a:pt x="6952996" y="669963"/>
                  <a:pt x="6958213" y="833450"/>
                </a:cubicBezTo>
                <a:cubicBezTo>
                  <a:pt x="6963430" y="996937"/>
                  <a:pt x="6956033" y="1119236"/>
                  <a:pt x="6958213" y="1293915"/>
                </a:cubicBezTo>
                <a:cubicBezTo>
                  <a:pt x="6960393" y="1468595"/>
                  <a:pt x="6932222" y="1562840"/>
                  <a:pt x="6958213" y="1726751"/>
                </a:cubicBezTo>
                <a:cubicBezTo>
                  <a:pt x="6986235" y="1943035"/>
                  <a:pt x="6791662" y="2064804"/>
                  <a:pt x="6612855" y="2072109"/>
                </a:cubicBezTo>
                <a:cubicBezTo>
                  <a:pt x="6456949" y="2090525"/>
                  <a:pt x="6295638" y="2043507"/>
                  <a:pt x="6105758" y="2072109"/>
                </a:cubicBezTo>
                <a:cubicBezTo>
                  <a:pt x="5915878" y="2100711"/>
                  <a:pt x="5818293" y="2064146"/>
                  <a:pt x="5661335" y="2072109"/>
                </a:cubicBezTo>
                <a:cubicBezTo>
                  <a:pt x="5504377" y="2080072"/>
                  <a:pt x="5345189" y="2035816"/>
                  <a:pt x="5091563" y="2072109"/>
                </a:cubicBezTo>
                <a:cubicBezTo>
                  <a:pt x="4837937" y="2108402"/>
                  <a:pt x="4887075" y="2060173"/>
                  <a:pt x="4709815" y="2072109"/>
                </a:cubicBezTo>
                <a:cubicBezTo>
                  <a:pt x="4532555" y="2084045"/>
                  <a:pt x="4434114" y="2059109"/>
                  <a:pt x="4202718" y="2072109"/>
                </a:cubicBezTo>
                <a:cubicBezTo>
                  <a:pt x="3971322" y="2085109"/>
                  <a:pt x="3757182" y="2001704"/>
                  <a:pt x="3570270" y="2072109"/>
                </a:cubicBezTo>
                <a:cubicBezTo>
                  <a:pt x="3383358" y="2142514"/>
                  <a:pt x="3269844" y="2066575"/>
                  <a:pt x="3188523" y="2072109"/>
                </a:cubicBezTo>
                <a:cubicBezTo>
                  <a:pt x="3107202" y="2077643"/>
                  <a:pt x="2741098" y="2032094"/>
                  <a:pt x="2618750" y="2072109"/>
                </a:cubicBezTo>
                <a:cubicBezTo>
                  <a:pt x="2496402" y="2112124"/>
                  <a:pt x="2320770" y="2055040"/>
                  <a:pt x="2237003" y="2072109"/>
                </a:cubicBezTo>
                <a:cubicBezTo>
                  <a:pt x="2153236" y="2089178"/>
                  <a:pt x="2007432" y="2032300"/>
                  <a:pt x="1792580" y="2072109"/>
                </a:cubicBezTo>
                <a:cubicBezTo>
                  <a:pt x="1577728" y="2111918"/>
                  <a:pt x="1456332" y="2026382"/>
                  <a:pt x="1285483" y="2072109"/>
                </a:cubicBezTo>
                <a:cubicBezTo>
                  <a:pt x="1114634" y="2117836"/>
                  <a:pt x="724825" y="2029293"/>
                  <a:pt x="345358" y="2072109"/>
                </a:cubicBezTo>
                <a:cubicBezTo>
                  <a:pt x="177870" y="2088010"/>
                  <a:pt x="2416" y="1907759"/>
                  <a:pt x="0" y="1726751"/>
                </a:cubicBezTo>
                <a:cubicBezTo>
                  <a:pt x="-17384" y="1581046"/>
                  <a:pt x="55126" y="1372552"/>
                  <a:pt x="0" y="1266287"/>
                </a:cubicBezTo>
                <a:cubicBezTo>
                  <a:pt x="-55126" y="1160022"/>
                  <a:pt x="18251" y="940864"/>
                  <a:pt x="0" y="819636"/>
                </a:cubicBezTo>
                <a:cubicBezTo>
                  <a:pt x="-18251" y="698408"/>
                  <a:pt x="20472" y="496864"/>
                  <a:pt x="0" y="345358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Tiêu chí đánh giá:</a:t>
            </a:r>
          </a:p>
          <a:p>
            <a:pPr marL="514350" indent="-514350" algn="just">
              <a:buAutoNum type="arabicPeriod"/>
            </a:pPr>
            <a:r>
              <a:rPr lang="en-US" sz="3000">
                <a:latin typeface="Arial-SGK-TV" pitchFamily="2" charset="0"/>
                <a:cs typeface="Arial-SGK-TV" pitchFamily="2" charset="0"/>
              </a:rPr>
              <a:t>Đọc đúng.</a:t>
            </a:r>
          </a:p>
          <a:p>
            <a:pPr marL="514350" indent="-514350" algn="just">
              <a:buAutoNum type="arabicPeriod"/>
            </a:pPr>
            <a:r>
              <a:rPr lang="en-US" sz="3000">
                <a:latin typeface="Arial-SGK-TV" pitchFamily="2" charset="0"/>
                <a:cs typeface="Arial-SGK-TV" pitchFamily="2" charset="0"/>
              </a:rPr>
              <a:t>Đọc to rõ.</a:t>
            </a:r>
          </a:p>
          <a:p>
            <a:pPr marL="514350" indent="-514350" algn="just">
              <a:buAutoNum type="arabicPeriod"/>
            </a:pPr>
            <a:r>
              <a:rPr lang="en-US" sz="3000">
                <a:latin typeface="Arial-SGK-TV" pitchFamily="2" charset="0"/>
                <a:cs typeface="Arial-SGK-TV" pitchFamily="2" charset="0"/>
              </a:rPr>
              <a:t> Ngắt nghỉ đúng chỗ.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2"/>
          <p:cNvSpPr/>
          <p:nvPr/>
        </p:nvSpPr>
        <p:spPr>
          <a:xfrm>
            <a:off x="3093376" y="1261083"/>
            <a:ext cx="5553512" cy="710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Kí hiệu - Khám phá &amp; Luyện tậ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484" y="2179495"/>
            <a:ext cx="637766" cy="6389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62075" y="2206569"/>
            <a:ext cx="3888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Giọng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hay</a:t>
            </a:r>
            <a:endParaRPr lang="vi-VN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291716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vai</a:t>
            </a:r>
            <a:endParaRPr lang="vi-VN" sz="3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6973293" y="3736830"/>
            <a:ext cx="3837582" cy="2616345"/>
          </a:xfrm>
          <a:prstGeom prst="rect">
            <a:avLst/>
          </a:prstGeom>
        </p:spPr>
      </p:pic>
      <p:sp>
        <p:nvSpPr>
          <p:cNvPr id="18" name="Rounded Rectangle 2"/>
          <p:cNvSpPr/>
          <p:nvPr/>
        </p:nvSpPr>
        <p:spPr>
          <a:xfrm>
            <a:off x="1362075" y="3889322"/>
            <a:ext cx="4258835" cy="7588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dẫn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chuyện</a:t>
            </a:r>
            <a:endParaRPr lang="vi-VN" sz="32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" y="0"/>
            <a:ext cx="121912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4223" y="2553556"/>
            <a:ext cx="8389675" cy="1214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38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72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72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72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179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7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538" y="4569684"/>
            <a:ext cx="7198360" cy="24568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4016" y="1173981"/>
            <a:ext cx="8041776" cy="2631500"/>
          </a:xfrm>
          <a:prstGeom prst="rect">
            <a:avLst/>
          </a:prstGeom>
        </p:spPr>
        <p:txBody>
          <a:bodyPr wrap="square" lIns="76207" tIns="38105" rIns="76207" bIns="38105">
            <a:spAutoFit/>
          </a:bodyPr>
          <a:lstStyle/>
          <a:p>
            <a:pPr marL="0" marR="0" lvl="0" indent="0" algn="ctr" defTabSz="1018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4461047" y="576943"/>
            <a:ext cx="2459421" cy="561343"/>
          </a:xfrm>
          <a:prstGeom prst="rect">
            <a:avLst/>
          </a:prstGeom>
          <a:noFill/>
        </p:spPr>
        <p:txBody>
          <a:bodyPr wrap="square" lIns="110156" tIns="55072" rIns="110156" bIns="55072" rtlCol="0">
            <a:spAutoFit/>
          </a:bodyPr>
          <a:lstStyle/>
          <a:p>
            <a:pPr defTabSz="1103630">
              <a:defRPr/>
            </a:pPr>
            <a:r>
              <a:rPr lang="en-US" sz="2925" b="1" kern="0" dirty="0" err="1">
                <a:solidFill>
                  <a:sysClr val="windowText" lastClr="000000"/>
                </a:solidFill>
                <a:latin typeface="Vni 12 Alex" panose="03000800000000020000" pitchFamily="66" charset="2"/>
              </a:rPr>
              <a:t>Tö</a:t>
            </a:r>
            <a:r>
              <a:rPr lang="en-US" sz="2925" b="1" kern="0" dirty="0">
                <a:solidFill>
                  <a:sysClr val="windowText" lastClr="000000"/>
                </a:solidFill>
                <a:latin typeface="Vni 12 Alex" panose="03000800000000020000" pitchFamily="66" charset="2"/>
              </a:rPr>
              <a:t> </a:t>
            </a:r>
            <a:r>
              <a:rPr lang="en-US" sz="2925" b="1" kern="0" dirty="0" err="1">
                <a:solidFill>
                  <a:sysClr val="windowText" lastClr="000000"/>
                </a:solidFill>
                <a:latin typeface="Vni 12 Alex" panose="03000800000000020000" pitchFamily="66" charset="2"/>
              </a:rPr>
              <a:t>theá</a:t>
            </a:r>
            <a:r>
              <a:rPr lang="en-US" sz="2925" b="1" kern="0" dirty="0">
                <a:solidFill>
                  <a:sysClr val="windowText" lastClr="000000"/>
                </a:solidFill>
                <a:latin typeface="Vni 12 Alex" panose="03000800000000020000" pitchFamily="66" charset="2"/>
              </a:rPr>
              <a:t> </a:t>
            </a:r>
            <a:r>
              <a:rPr lang="en-US" sz="2925" b="1" kern="0" dirty="0" err="1">
                <a:solidFill>
                  <a:sysClr val="windowText" lastClr="000000"/>
                </a:solidFill>
                <a:latin typeface="Vni 12 Alex" panose="03000800000000020000" pitchFamily="66" charset="2"/>
              </a:rPr>
              <a:t>vieát</a:t>
            </a:r>
            <a:endParaRPr lang="vi-VN" sz="2925" b="1" kern="0" dirty="0">
              <a:solidFill>
                <a:sysClr val="windowText" lastClr="000000"/>
              </a:solidFill>
              <a:latin typeface="Vni 12 Alex" panose="03000800000000020000" pitchFamily="66" charset="2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>
            <a:fillRect/>
          </a:stretch>
        </p:blipFill>
        <p:spPr>
          <a:xfrm>
            <a:off x="3750861" y="1520198"/>
            <a:ext cx="3880472" cy="4495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8" y="154476"/>
            <a:ext cx="759925" cy="759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6190" y="272827"/>
            <a:ext cx="200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charset="0"/>
              </a:rPr>
              <a:t>2.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charset="0"/>
              </a:rPr>
              <a:t>Viết</a:t>
            </a: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7579" y="2047593"/>
            <a:ext cx="45689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2.1.Luyện </a:t>
            </a:r>
            <a:r>
              <a:rPr lang="en-US" sz="3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N </a:t>
            </a:r>
            <a:r>
              <a:rPr lang="en-US" sz="3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79739" y="3205984"/>
            <a:ext cx="63408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>
                <a:latin typeface="Arial-SGK-TV" pitchFamily="2" charset="0"/>
                <a:cs typeface="Arial-SGK-TV" pitchFamily="2" charset="0"/>
              </a:rPr>
              <a:t>Chiều cao: 2.5 đơn vị.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79739" y="3755719"/>
            <a:ext cx="63408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Độ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rộng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: 3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đơn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vị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79739" y="4338518"/>
            <a:ext cx="6340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Cấu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gồm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nét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móc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ngược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nét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thẳng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xiên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nét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móc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xuôi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2"/>
          <p:cNvSpPr/>
          <p:nvPr/>
        </p:nvSpPr>
        <p:spPr>
          <a:xfrm>
            <a:off x="3093376" y="1261083"/>
            <a:ext cx="5553512" cy="710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4" y="2677509"/>
            <a:ext cx="3916217" cy="3824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"/>
          <p:cNvSpPr/>
          <p:nvPr/>
        </p:nvSpPr>
        <p:spPr>
          <a:xfrm>
            <a:off x="3275900" y="1858365"/>
            <a:ext cx="5553512" cy="553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5776" y="2611169"/>
            <a:ext cx="11880446" cy="1443285"/>
            <a:chOff x="201336" y="2412364"/>
            <a:chExt cx="11880446" cy="1443285"/>
          </a:xfrm>
        </p:grpSpPr>
        <p:pic>
          <p:nvPicPr>
            <p:cNvPr id="10" name="Bkgr tên lửa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201336" y="2412364"/>
              <a:ext cx="796954" cy="79695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98290" y="2655320"/>
              <a:ext cx="110834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Giới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thiệu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bạn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về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một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đồ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dùng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học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tập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thích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theo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gợi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ý:</a:t>
              </a:r>
            </a:p>
          </p:txBody>
        </p:sp>
      </p:grpSp>
      <p:pic>
        <p:nvPicPr>
          <p:cNvPr id="12" name="Picture 11"/>
          <p:cNvPicPr/>
          <p:nvPr/>
        </p:nvPicPr>
        <p:blipFill rotWithShape="1">
          <a:blip r:embed="rId3"/>
          <a:srcRect l="21200" t="75745" r="394" b="-12325"/>
          <a:stretch>
            <a:fillRect/>
          </a:stretch>
        </p:blipFill>
        <p:spPr bwMode="auto">
          <a:xfrm>
            <a:off x="401053" y="4284688"/>
            <a:ext cx="11635169" cy="257331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2"/>
          <p:cNvSpPr/>
          <p:nvPr/>
        </p:nvSpPr>
        <p:spPr>
          <a:xfrm>
            <a:off x="3093376" y="1261083"/>
            <a:ext cx="5553512" cy="710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HƯỚNG DẪN VIẾT CHỮ HOA N 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8074" y="2285999"/>
            <a:ext cx="5478814" cy="3643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0728" y="1866884"/>
            <a:ext cx="721453" cy="70788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5" name="Rectangle 4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2"/>
          <p:cNvSpPr/>
          <p:nvPr/>
        </p:nvSpPr>
        <p:spPr>
          <a:xfrm>
            <a:off x="3093376" y="1261083"/>
            <a:ext cx="5553512" cy="710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2215190"/>
            <a:ext cx="4147127" cy="3991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2"/>
          <p:cNvSpPr/>
          <p:nvPr/>
        </p:nvSpPr>
        <p:spPr>
          <a:xfrm>
            <a:off x="3093376" y="1261083"/>
            <a:ext cx="5553512" cy="710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87" y="2622390"/>
            <a:ext cx="9115425" cy="2905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2"/>
          <p:cNvSpPr/>
          <p:nvPr/>
        </p:nvSpPr>
        <p:spPr>
          <a:xfrm>
            <a:off x="3093376" y="1261083"/>
            <a:ext cx="5553512" cy="710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 descr="Chart, line 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69" y="3272817"/>
            <a:ext cx="2828925" cy="232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2"/>
          <p:cNvSpPr/>
          <p:nvPr/>
        </p:nvSpPr>
        <p:spPr>
          <a:xfrm>
            <a:off x="3093376" y="1261083"/>
            <a:ext cx="5553512" cy="7105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 descr="Graphical user interfac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91" y="2099871"/>
            <a:ext cx="3183422" cy="45316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>
            <a:fillRect/>
          </a:stretch>
        </p:blipFill>
        <p:spPr>
          <a:xfrm>
            <a:off x="6712176" y="3467100"/>
            <a:ext cx="2926933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rẻ Em Vui Chơi Hai Mươi Bốn Thuật Ngữ Mặt Trời Mùa Xuân, Trẻ, 24 Thuật Ngữ  Mặt Trời, Trời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" y="-36389"/>
            <a:ext cx="12191287" cy="69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719409" y="1824019"/>
            <a:ext cx="5051383" cy="1733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9010">
              <a:defRPr/>
            </a:pPr>
            <a:r>
              <a:rPr lang="en-US" sz="10665" b="1">
                <a:solidFill>
                  <a:srgbClr val="FF0000"/>
                </a:solidFill>
                <a:latin typeface="Arial-SGK-TV" pitchFamily="2" charset="0"/>
                <a:ea typeface="Microsoft YaHei" panose="020B0503020204020204" charset="-122"/>
                <a:cs typeface="Arial-SGK-TV" pitchFamily="2" charset="0"/>
              </a:rPr>
              <a:t>Giải lao</a:t>
            </a:r>
            <a:endParaRPr lang="en-US" sz="10665" b="1" dirty="0">
              <a:solidFill>
                <a:srgbClr val="FF0000"/>
              </a:solidFill>
              <a:latin typeface="Arial-SGK-TV" pitchFamily="2" charset="0"/>
              <a:ea typeface="Microsoft YaHei" panose="020B0503020204020204" charset="-122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>
            <a:fillRect/>
          </a:stretch>
        </p:blipFill>
        <p:spPr>
          <a:xfrm>
            <a:off x="358" y="0"/>
            <a:ext cx="1219128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84016" y="1173981"/>
            <a:ext cx="8041776" cy="2631500"/>
          </a:xfrm>
          <a:prstGeom prst="rect">
            <a:avLst/>
          </a:prstGeom>
        </p:spPr>
        <p:txBody>
          <a:bodyPr wrap="square" lIns="76207" tIns="38105" rIns="76207" bIns="38105">
            <a:spAutoFit/>
          </a:bodyPr>
          <a:lstStyle/>
          <a:p>
            <a:pPr marL="0" marR="0" lvl="0" indent="0" algn="ctr" defTabSz="1018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 </a:t>
            </a:r>
            <a:r>
              <a:rPr lang="en-US" sz="1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Khám phá &amp; Luyện tậ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82" y="101757"/>
            <a:ext cx="828925" cy="828925"/>
          </a:xfrm>
          <a:prstGeom prst="rect">
            <a:avLst/>
          </a:prstGeom>
        </p:spPr>
      </p:pic>
      <p:sp>
        <p:nvSpPr>
          <p:cNvPr id="5" name="Num."/>
          <p:cNvSpPr txBox="1"/>
          <p:nvPr/>
        </p:nvSpPr>
        <p:spPr>
          <a:xfrm>
            <a:off x="1066694" y="124391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3.</a:t>
            </a:r>
          </a:p>
        </p:txBody>
      </p:sp>
      <p:sp>
        <p:nvSpPr>
          <p:cNvPr id="6" name="Nội dung"/>
          <p:cNvSpPr txBox="1"/>
          <p:nvPr/>
        </p:nvSpPr>
        <p:spPr>
          <a:xfrm>
            <a:off x="1341484" y="124391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: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Nội dung"/>
          <p:cNvSpPr txBox="1"/>
          <p:nvPr/>
        </p:nvSpPr>
        <p:spPr>
          <a:xfrm>
            <a:off x="1066694" y="605612"/>
            <a:ext cx="42184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a.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đố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just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kẹo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                   </a:t>
            </a:r>
          </a:p>
          <a:p>
            <a:pPr algn="just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Dẻo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bánh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giầy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ngày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               (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)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Nội dung"/>
          <p:cNvSpPr txBox="1"/>
          <p:nvPr/>
        </p:nvSpPr>
        <p:spPr>
          <a:xfrm>
            <a:off x="6816248" y="605612"/>
            <a:ext cx="42184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Da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                   </a:t>
            </a:r>
          </a:p>
          <a:p>
            <a:pPr algn="just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bảng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đen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cầm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lên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               (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)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Nội dung"/>
          <p:cNvSpPr txBox="1"/>
          <p:nvPr/>
        </p:nvSpPr>
        <p:spPr>
          <a:xfrm>
            <a:off x="1880384" y="5739523"/>
            <a:ext cx="2421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cục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tẩy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Nội dung"/>
          <p:cNvSpPr txBox="1"/>
          <p:nvPr/>
        </p:nvSpPr>
        <p:spPr>
          <a:xfrm>
            <a:off x="7881026" y="5602148"/>
            <a:ext cx="2767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phấn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84" y="3886587"/>
            <a:ext cx="2960839" cy="1695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360" y="3787755"/>
            <a:ext cx="3352589" cy="161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ội dung"/>
          <p:cNvSpPr txBox="1"/>
          <p:nvPr/>
        </p:nvSpPr>
        <p:spPr>
          <a:xfrm>
            <a:off x="553252" y="95752"/>
            <a:ext cx="11103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b.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3 - 4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Nội dung"/>
          <p:cNvSpPr txBox="1"/>
          <p:nvPr/>
        </p:nvSpPr>
        <p:spPr>
          <a:xfrm>
            <a:off x="3605967" y="642121"/>
            <a:ext cx="332823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M: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bảng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-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đen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2505" y="2317849"/>
            <a:ext cx="3895983" cy="3524686"/>
            <a:chOff x="172767" y="2715525"/>
            <a:chExt cx="4231454" cy="3860872"/>
          </a:xfrm>
        </p:grpSpPr>
        <p:pic>
          <p:nvPicPr>
            <p:cNvPr id="7" name="图片 37894" descr="1-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767" y="2715525"/>
              <a:ext cx="4231454" cy="38608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29174" y="4404220"/>
              <a:ext cx="23824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Thảo</a:t>
              </a:r>
              <a:r>
                <a:rPr lang="en-US" sz="32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luận</a:t>
              </a:r>
              <a:r>
                <a:rPr lang="en-US" sz="32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nhóm</a:t>
              </a:r>
              <a:r>
                <a:rPr lang="en-US" sz="32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đôi</a:t>
              </a:r>
              <a:endParaRPr lang="vi-VN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" y="1268797"/>
            <a:ext cx="3156586" cy="2177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757" y="3955171"/>
            <a:ext cx="3156586" cy="2214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19" y="1162012"/>
            <a:ext cx="4177363" cy="23116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1" y="4536900"/>
            <a:ext cx="3120240" cy="1504950"/>
          </a:xfrm>
          <a:prstGeom prst="rect">
            <a:avLst/>
          </a:prstGeom>
        </p:spPr>
      </p:pic>
      <p:sp>
        <p:nvSpPr>
          <p:cNvPr id="13" name="Nội dung"/>
          <p:cNvSpPr txBox="1"/>
          <p:nvPr/>
        </p:nvSpPr>
        <p:spPr>
          <a:xfrm>
            <a:off x="553252" y="3506869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chì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-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vàng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Nội dung"/>
          <p:cNvSpPr txBox="1"/>
          <p:nvPr/>
        </p:nvSpPr>
        <p:spPr>
          <a:xfrm>
            <a:off x="7111070" y="3370396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cặp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hồng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Nội dung"/>
          <p:cNvSpPr txBox="1"/>
          <p:nvPr/>
        </p:nvSpPr>
        <p:spPr>
          <a:xfrm>
            <a:off x="553252" y="6079229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tím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Nội dung"/>
          <p:cNvSpPr txBox="1"/>
          <p:nvPr/>
        </p:nvSpPr>
        <p:spPr>
          <a:xfrm>
            <a:off x="7487757" y="6163555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mực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xanh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3" grpId="0"/>
      <p:bldP spid="14" grpId="0"/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Khám phá &amp; Luyện tậ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82" y="101757"/>
            <a:ext cx="828925" cy="828925"/>
          </a:xfrm>
          <a:prstGeom prst="rect">
            <a:avLst/>
          </a:prstGeom>
        </p:spPr>
      </p:pic>
      <p:sp>
        <p:nvSpPr>
          <p:cNvPr id="5" name="Num."/>
          <p:cNvSpPr txBox="1"/>
          <p:nvPr/>
        </p:nvSpPr>
        <p:spPr>
          <a:xfrm>
            <a:off x="1066694" y="124391"/>
            <a:ext cx="5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4.</a:t>
            </a:r>
          </a:p>
        </p:txBody>
      </p:sp>
      <p:sp>
        <p:nvSpPr>
          <p:cNvPr id="6" name="Nội dung"/>
          <p:cNvSpPr txBox="1"/>
          <p:nvPr/>
        </p:nvSpPr>
        <p:spPr>
          <a:xfrm>
            <a:off x="1341484" y="124391"/>
            <a:ext cx="10609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:</a:t>
            </a:r>
            <a:endParaRPr lang="en-US" sz="2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Nội dung"/>
          <p:cNvSpPr txBox="1"/>
          <p:nvPr/>
        </p:nvSpPr>
        <p:spPr>
          <a:xfrm>
            <a:off x="1066694" y="674515"/>
            <a:ext cx="11020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a.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Đặt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2 – 3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3</a:t>
            </a:r>
          </a:p>
        </p:txBody>
      </p:sp>
      <p:sp>
        <p:nvSpPr>
          <p:cNvPr id="14" name="Nội dung"/>
          <p:cNvSpPr txBox="1"/>
          <p:nvPr/>
        </p:nvSpPr>
        <p:spPr>
          <a:xfrm>
            <a:off x="2217911" y="2970771"/>
            <a:ext cx="736514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cặp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5" name="Nội dung"/>
          <p:cNvSpPr txBox="1"/>
          <p:nvPr/>
        </p:nvSpPr>
        <p:spPr>
          <a:xfrm>
            <a:off x="2217911" y="4261277"/>
            <a:ext cx="668665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tím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6" name="Nội dung"/>
          <p:cNvSpPr txBox="1"/>
          <p:nvPr/>
        </p:nvSpPr>
        <p:spPr>
          <a:xfrm>
            <a:off x="2217911" y="5341486"/>
            <a:ext cx="668665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chì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8" name="Nội dung"/>
          <p:cNvSpPr txBox="1"/>
          <p:nvPr/>
        </p:nvSpPr>
        <p:spPr>
          <a:xfrm>
            <a:off x="2217912" y="1672633"/>
            <a:ext cx="736514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M: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 animBg="1"/>
      <p:bldP spid="15" grpId="0" animBg="1"/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0230"/>
            <a:ext cx="12192000" cy="6837539"/>
          </a:xfrm>
          <a:prstGeom prst="rect">
            <a:avLst/>
          </a:prstGeom>
          <a:effectLst/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619">
            <a:off x="503280" y="172852"/>
            <a:ext cx="2112433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>
            <a:fillRect/>
          </a:stretch>
        </p:blipFill>
        <p:spPr>
          <a:xfrm>
            <a:off x="146068" y="4041759"/>
            <a:ext cx="1500461" cy="200114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1366802" y="4442289"/>
            <a:ext cx="2289335" cy="2477635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85" y="2290693"/>
            <a:ext cx="4981435" cy="45673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59496" y="2546385"/>
            <a:ext cx="8541791" cy="1198261"/>
            <a:chOff x="1559496" y="2546385"/>
            <a:chExt cx="8541791" cy="1198261"/>
          </a:xfrm>
        </p:grpSpPr>
        <p:sp>
          <p:nvSpPr>
            <p:cNvPr id="3" name="Rectangle 2"/>
            <p:cNvSpPr/>
            <p:nvPr/>
          </p:nvSpPr>
          <p:spPr>
            <a:xfrm>
              <a:off x="2755924" y="2723157"/>
              <a:ext cx="734536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Khám</a:t>
              </a:r>
              <a:r>
                <a:rPr lang="en-US" sz="4000" b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phá và luyện tập</a:t>
              </a:r>
              <a:endPara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11" name="Kí hiệu - Khám phá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496" y="2546385"/>
              <a:ext cx="1198261" cy="1198261"/>
            </a:xfrm>
            <a:prstGeom prst="rect">
              <a:avLst/>
            </a:prstGeom>
          </p:spPr>
        </p:pic>
      </p:grpSp>
      <p:pic>
        <p:nvPicPr>
          <p:cNvPr id="6" name="snaptik_7579070961136291093_v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" y="10160"/>
            <a:ext cx="12156440" cy="6837680"/>
          </a:xfrm>
          <a:prstGeom prst="rect">
            <a:avLst/>
          </a:prstGeom>
        </p:spPr>
      </p:pic>
    </p:spTree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ội dung"/>
          <p:cNvSpPr txBox="1"/>
          <p:nvPr/>
        </p:nvSpPr>
        <p:spPr>
          <a:xfrm>
            <a:off x="1076458" y="123492"/>
            <a:ext cx="11020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b.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Đặt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in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đậm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Nội dung"/>
          <p:cNvSpPr txBox="1"/>
          <p:nvPr/>
        </p:nvSpPr>
        <p:spPr>
          <a:xfrm>
            <a:off x="720326" y="4164856"/>
            <a:ext cx="770178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M: 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bảng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đen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  <a:p>
            <a:pPr algn="just"/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Nội dung"/>
          <p:cNvSpPr txBox="1"/>
          <p:nvPr/>
        </p:nvSpPr>
        <p:spPr>
          <a:xfrm>
            <a:off x="845450" y="4761265"/>
            <a:ext cx="11020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bảng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algn="just"/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043304" y="4954482"/>
            <a:ext cx="533400" cy="237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330138" y="2995364"/>
            <a:ext cx="3931550" cy="3607539"/>
            <a:chOff x="35766" y="2249566"/>
            <a:chExt cx="4174156" cy="3860872"/>
          </a:xfrm>
        </p:grpSpPr>
        <p:pic>
          <p:nvPicPr>
            <p:cNvPr id="13" name="图片 37894" descr="1-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66" y="2249566"/>
              <a:ext cx="4174156" cy="38608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29174" y="4404220"/>
              <a:ext cx="23824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Thảo</a:t>
              </a:r>
              <a:r>
                <a:rPr lang="en-US" sz="32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luận</a:t>
              </a:r>
              <a:r>
                <a:rPr lang="en-US" sz="32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nhóm</a:t>
              </a:r>
              <a:r>
                <a:rPr lang="en-US" sz="32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đôi</a:t>
              </a:r>
              <a:endParaRPr lang="vi-VN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7" name="Nội dung"/>
          <p:cNvSpPr txBox="1"/>
          <p:nvPr/>
        </p:nvSpPr>
        <p:spPr>
          <a:xfrm>
            <a:off x="1076458" y="1887847"/>
            <a:ext cx="11020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giá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sách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nâu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  <a:p>
            <a:pPr algn="just"/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Nội dung"/>
          <p:cNvSpPr txBox="1"/>
          <p:nvPr/>
        </p:nvSpPr>
        <p:spPr>
          <a:xfrm>
            <a:off x="1043302" y="783382"/>
            <a:ext cx="11020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  <a:p>
            <a:pPr algn="just"/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Nội dung"/>
          <p:cNvSpPr txBox="1"/>
          <p:nvPr/>
        </p:nvSpPr>
        <p:spPr>
          <a:xfrm>
            <a:off x="1043303" y="2731910"/>
            <a:ext cx="11020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giá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sách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  <a:p>
            <a:pPr algn="just"/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883099" y="1523457"/>
            <a:ext cx="533400" cy="237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883099" y="3436076"/>
            <a:ext cx="533400" cy="237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9" grpId="0"/>
      <p:bldP spid="10" grpId="0" animBg="1"/>
      <p:bldP spid="17" grpId="0"/>
      <p:bldP spid="18" grpId="0"/>
      <p:bldP spid="19" grpId="0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62" y="1123240"/>
            <a:ext cx="4002638" cy="565078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>
            <a:fillRect/>
          </a:stretch>
        </p:blipFill>
        <p:spPr>
          <a:xfrm>
            <a:off x="6712176" y="3467100"/>
            <a:ext cx="2926933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9" y="4979463"/>
            <a:ext cx="5272224" cy="1788012"/>
          </a:xfrm>
          <a:prstGeom prst="rect">
            <a:avLst/>
          </a:prstGeom>
        </p:spPr>
      </p:pic>
      <p:pic>
        <p:nvPicPr>
          <p:cNvPr id="6" name="Bkgr bóng đè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501" y="1522869"/>
            <a:ext cx="3127975" cy="3347800"/>
          </a:xfrm>
          <a:prstGeom prst="rect">
            <a:avLst/>
          </a:prstGeom>
        </p:spPr>
      </p:pic>
      <p:sp>
        <p:nvSpPr>
          <p:cNvPr id="8" name="Vận dụng"/>
          <p:cNvSpPr txBox="1"/>
          <p:nvPr/>
        </p:nvSpPr>
        <p:spPr>
          <a:xfrm>
            <a:off x="4595752" y="2312976"/>
            <a:ext cx="656645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5" dirty="0" err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Vận</a:t>
            </a:r>
            <a:r>
              <a:rPr lang="en-US" sz="9335" dirty="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335" dirty="0" err="1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dụng</a:t>
            </a:r>
            <a:endParaRPr lang="en-US" sz="9335" dirty="0">
              <a:solidFill>
                <a:srgbClr val="EC008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Vận dụ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23" y="195898"/>
            <a:ext cx="959015" cy="1026412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952050" y="369973"/>
            <a:ext cx="85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200" b="1" i="1" dirty="0" err="1">
                <a:latin typeface="Arial-SGK-TV" pitchFamily="2" charset="0"/>
                <a:cs typeface="Arial-SGK-TV" pitchFamily="2" charset="0"/>
              </a:rPr>
              <a:t>Họa</a:t>
            </a:r>
            <a:r>
              <a:rPr lang="en-US" sz="3200" b="1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i="1" dirty="0" err="1">
                <a:latin typeface="Arial-SGK-TV" pitchFamily="2" charset="0"/>
                <a:cs typeface="Arial-SGK-TV" pitchFamily="2" charset="0"/>
              </a:rPr>
              <a:t>sĩ</a:t>
            </a:r>
            <a:r>
              <a:rPr lang="en-US" sz="3200" b="1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i="1" dirty="0" err="1">
                <a:latin typeface="Arial-SGK-TV" pitchFamily="2" charset="0"/>
                <a:cs typeface="Arial-SGK-TV" pitchFamily="2" charset="0"/>
              </a:rPr>
              <a:t>nhí</a:t>
            </a:r>
            <a:r>
              <a:rPr lang="en-US" sz="3200" b="1" i="1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3200" b="1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Đặt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thiệu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bức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3"/>
          <a:srcRect l="1262" t="6098" r="8"/>
          <a:stretch>
            <a:fillRect/>
          </a:stretch>
        </p:blipFill>
        <p:spPr>
          <a:xfrm>
            <a:off x="1704975" y="2533966"/>
            <a:ext cx="6629400" cy="3628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22092" cy="69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WordArt 9"/>
          <p:cNvSpPr>
            <a:spLocks noChangeArrowheads="1" noChangeShapeType="1" noTextEdit="1"/>
          </p:cNvSpPr>
          <p:nvPr/>
        </p:nvSpPr>
        <p:spPr bwMode="auto">
          <a:xfrm>
            <a:off x="1981200" y="381000"/>
            <a:ext cx="80772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3366FF"/>
                  </a:solidFill>
                  <a:rou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KÍNH CHÚC QUÝ THẦY CÔ VUI, KHOẺ,  HẠNH PHÚC </a:t>
            </a:r>
          </a:p>
        </p:txBody>
      </p:sp>
      <p:sp>
        <p:nvSpPr>
          <p:cNvPr id="16394" name="WordArt 10"/>
          <p:cNvSpPr>
            <a:spLocks noChangeArrowheads="1" noChangeShapeType="1" noTextEdit="1"/>
          </p:cNvSpPr>
          <p:nvPr/>
        </p:nvSpPr>
        <p:spPr bwMode="auto">
          <a:xfrm>
            <a:off x="1828800" y="2133600"/>
            <a:ext cx="8153400" cy="18288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66"/>
                  </a:solidFill>
                  <a:rou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CHÚC CÁC EM CHĂM NGOAN ,HỌC GIỎI</a:t>
            </a:r>
          </a:p>
        </p:txBody>
      </p:sp>
      <p:pic>
        <p:nvPicPr>
          <p:cNvPr id="9221" name="Picture 11" descr="ANIM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9080">
            <a:off x="7162800" y="4876801"/>
            <a:ext cx="16764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3" descr="ANIM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8455">
            <a:off x="3962400" y="4876801"/>
            <a:ext cx="16764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 descr="Hoa ho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584" y="4696871"/>
            <a:ext cx="1600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3695700"/>
            <a:ext cx="2462213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" y="0"/>
            <a:ext cx="242252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lopchung minhd1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094" fill="hold"/>
                                        <p:tgtEl>
                                          <p:spTgt spid="9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72533" y="93175"/>
            <a:ext cx="5553512" cy="45546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172" y="548640"/>
            <a:ext cx="108694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    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,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kẻ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bút</a:t>
            </a:r>
            <a:r>
              <a:rPr lang="en-US" sz="2400" dirty="0"/>
              <a:t> </a:t>
            </a:r>
            <a:r>
              <a:rPr lang="en-US" sz="2400" dirty="0" err="1"/>
              <a:t>mực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bút</a:t>
            </a:r>
            <a:r>
              <a:rPr lang="en-US" sz="2400" dirty="0"/>
              <a:t> </a:t>
            </a:r>
            <a:r>
              <a:rPr lang="en-US" sz="2400" dirty="0" err="1"/>
              <a:t>chì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 err="1"/>
              <a:t>Chúng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vui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.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,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kẻ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tắp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niềm</a:t>
            </a:r>
            <a:r>
              <a:rPr lang="en-US" sz="2400" dirty="0"/>
              <a:t> </a:t>
            </a:r>
            <a:r>
              <a:rPr lang="en-US" sz="2400" dirty="0" err="1"/>
              <a:t>vui</a:t>
            </a:r>
            <a:r>
              <a:rPr lang="en-US" sz="2400" dirty="0"/>
              <a:t> </a:t>
            </a:r>
            <a:r>
              <a:rPr lang="en-US" sz="2400" dirty="0" err="1"/>
              <a:t>chung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 </a:t>
            </a:r>
            <a:r>
              <a:rPr lang="en-US" sz="2400" dirty="0" err="1"/>
              <a:t>Nhưng</a:t>
            </a:r>
            <a:r>
              <a:rPr lang="en-US" sz="2400" dirty="0"/>
              <a:t>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lâu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,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kẻ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 </a:t>
            </a:r>
            <a:r>
              <a:rPr lang="en-US" sz="2400" dirty="0" err="1"/>
              <a:t>bút</a:t>
            </a:r>
            <a:r>
              <a:rPr lang="en-US" sz="2400" dirty="0"/>
              <a:t> </a:t>
            </a:r>
            <a:r>
              <a:rPr lang="en-US" sz="2400" dirty="0" err="1"/>
              <a:t>mực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bút</a:t>
            </a:r>
            <a:r>
              <a:rPr lang="en-US" sz="2400" dirty="0"/>
              <a:t> </a:t>
            </a:r>
            <a:r>
              <a:rPr lang="en-US" sz="2400" dirty="0" err="1"/>
              <a:t>chì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. </a:t>
            </a:r>
            <a:r>
              <a:rPr lang="en-US" sz="2400" dirty="0" err="1"/>
              <a:t>Nó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giỏi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, </a:t>
            </a:r>
            <a:r>
              <a:rPr lang="en-US" sz="2400" dirty="0" err="1"/>
              <a:t>ngực</a:t>
            </a:r>
            <a:r>
              <a:rPr lang="en-US" sz="2400" dirty="0"/>
              <a:t> </a:t>
            </a:r>
            <a:r>
              <a:rPr lang="en-US" sz="2400" dirty="0" err="1"/>
              <a:t>cứ</a:t>
            </a:r>
            <a:r>
              <a:rPr lang="en-US" sz="2400" dirty="0"/>
              <a:t> </a:t>
            </a:r>
            <a:r>
              <a:rPr lang="en-US" sz="2400" dirty="0" err="1"/>
              <a:t>ưỡn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.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kẻ</a:t>
            </a:r>
            <a:r>
              <a:rPr lang="en-US" sz="2400" dirty="0"/>
              <a:t> 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cong</a:t>
            </a:r>
            <a:r>
              <a:rPr lang="en-US" sz="2400" dirty="0"/>
              <a:t>, </a:t>
            </a:r>
            <a:r>
              <a:rPr lang="en-US" sz="2400" dirty="0" err="1"/>
              <a:t>bút</a:t>
            </a:r>
            <a:r>
              <a:rPr lang="en-US" sz="2400" dirty="0"/>
              <a:t> </a:t>
            </a:r>
            <a:r>
              <a:rPr lang="en-US" sz="2400" dirty="0" err="1"/>
              <a:t>mực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bút</a:t>
            </a:r>
            <a:r>
              <a:rPr lang="en-US" sz="2400" dirty="0"/>
              <a:t> </a:t>
            </a:r>
            <a:r>
              <a:rPr lang="en-US" sz="2400" dirty="0" err="1"/>
              <a:t>chì</a:t>
            </a:r>
            <a:r>
              <a:rPr lang="en-US" sz="2400" dirty="0"/>
              <a:t>:</a:t>
            </a:r>
          </a:p>
          <a:p>
            <a:pPr algn="just"/>
            <a:r>
              <a:rPr lang="en-US" sz="2400" dirty="0"/>
              <a:t>      -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kẻ</a:t>
            </a:r>
            <a:r>
              <a:rPr lang="en-US" sz="2400" dirty="0"/>
              <a:t> </a:t>
            </a:r>
            <a:r>
              <a:rPr lang="en-US" sz="2400" dirty="0" err="1"/>
              <a:t>hơi</a:t>
            </a:r>
            <a:r>
              <a:rPr lang="en-US" sz="2400" dirty="0"/>
              <a:t> </a:t>
            </a:r>
            <a:r>
              <a:rPr lang="en-US" sz="2400" dirty="0" err="1"/>
              <a:t>cong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?</a:t>
            </a:r>
          </a:p>
          <a:p>
            <a:pPr algn="just"/>
            <a:r>
              <a:rPr lang="en-US" sz="2400" dirty="0"/>
              <a:t>   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,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kẻ</a:t>
            </a:r>
            <a:r>
              <a:rPr lang="en-US" sz="2400" dirty="0"/>
              <a:t> </a:t>
            </a:r>
            <a:r>
              <a:rPr lang="en-US" sz="2400" dirty="0" err="1"/>
              <a:t>thản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</a:t>
            </a:r>
            <a:r>
              <a:rPr lang="en-US" sz="2400" dirty="0" err="1"/>
              <a:t>đáp</a:t>
            </a:r>
            <a:r>
              <a:rPr lang="en-US" sz="2400" dirty="0"/>
              <a:t>:</a:t>
            </a:r>
          </a:p>
          <a:p>
            <a:pPr algn="just"/>
            <a:r>
              <a:rPr lang="en-US" sz="2400" dirty="0"/>
              <a:t>     -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vẫn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 smtClean="0"/>
              <a:t>mà</a:t>
            </a:r>
            <a:r>
              <a:rPr lang="en-US" sz="2400" dirty="0"/>
              <a:t>.</a:t>
            </a:r>
            <a:r>
              <a:rPr lang="en-US" sz="2400" dirty="0" smtClean="0"/>
              <a:t> </a:t>
            </a:r>
            <a:r>
              <a:rPr lang="en-US" sz="2400" dirty="0" err="1"/>
              <a:t>L</a:t>
            </a:r>
            <a:r>
              <a:rPr lang="en-US" sz="2400" dirty="0" err="1" smtClean="0"/>
              <a:t>ỗi</a:t>
            </a:r>
            <a:r>
              <a:rPr lang="en-US" sz="2400" dirty="0" smtClean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  <a:p>
            <a:pPr algn="just"/>
            <a:r>
              <a:rPr lang="en-US" sz="2400" dirty="0"/>
              <a:t>    </a:t>
            </a:r>
            <a:r>
              <a:rPr lang="en-US" sz="2400" dirty="0" err="1"/>
              <a:t>Bút</a:t>
            </a:r>
            <a:r>
              <a:rPr lang="en-US" sz="2400" dirty="0"/>
              <a:t> </a:t>
            </a:r>
            <a:r>
              <a:rPr lang="en-US" sz="2400" dirty="0" err="1"/>
              <a:t>mực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cầm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gương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bên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kẻ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:</a:t>
            </a:r>
          </a:p>
          <a:p>
            <a:pPr algn="just"/>
            <a:r>
              <a:rPr lang="en-US" sz="2400" dirty="0"/>
              <a:t>     -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soi</a:t>
            </a:r>
            <a:r>
              <a:rPr lang="en-US" sz="2400" dirty="0"/>
              <a:t> </a:t>
            </a:r>
            <a:r>
              <a:rPr lang="en-US" sz="2400" dirty="0" err="1"/>
              <a:t>thử</a:t>
            </a:r>
            <a:r>
              <a:rPr lang="en-US" sz="2400" dirty="0"/>
              <a:t> </a:t>
            </a:r>
            <a:r>
              <a:rPr lang="en-US" sz="2400" dirty="0" err="1"/>
              <a:t>xem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  <a:p>
            <a:pPr algn="just"/>
            <a:r>
              <a:rPr lang="en-US" sz="2400" dirty="0"/>
              <a:t>   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kẻ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giọng</a:t>
            </a:r>
            <a:r>
              <a:rPr lang="en-US" sz="2400" dirty="0"/>
              <a:t>:</a:t>
            </a:r>
          </a:p>
          <a:p>
            <a:pPr algn="just"/>
            <a:r>
              <a:rPr lang="en-US" sz="2400" dirty="0"/>
              <a:t>    -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tôi</a:t>
            </a:r>
            <a:r>
              <a:rPr lang="en-US" sz="2400" dirty="0"/>
              <a:t>!</a:t>
            </a:r>
          </a:p>
        </p:txBody>
      </p:sp>
      <p:pic>
        <p:nvPicPr>
          <p:cNvPr id="5" name="Picture 4" descr="Screenshot_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4429125"/>
            <a:ext cx="6753225" cy="2295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348" y="762414"/>
            <a:ext cx="71402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 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xong</a:t>
            </a:r>
            <a:r>
              <a:rPr lang="en-US" sz="3200" dirty="0"/>
              <a:t>, </a:t>
            </a:r>
            <a:r>
              <a:rPr lang="en-US" sz="3200" dirty="0" err="1"/>
              <a:t>nó</a:t>
            </a:r>
            <a:r>
              <a:rPr lang="en-US" sz="3200" dirty="0"/>
              <a:t> </a:t>
            </a:r>
            <a:r>
              <a:rPr lang="en-US" sz="3200" dirty="0" err="1"/>
              <a:t>bỏ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lạc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bãi</a:t>
            </a:r>
            <a:r>
              <a:rPr lang="en-US" sz="3200" dirty="0"/>
              <a:t> </a:t>
            </a:r>
            <a:r>
              <a:rPr lang="en-US" sz="3200" dirty="0" err="1"/>
              <a:t>cỏ</a:t>
            </a:r>
            <a:r>
              <a:rPr lang="en-US" sz="3200" dirty="0"/>
              <a:t> </a:t>
            </a:r>
            <a:r>
              <a:rPr lang="en-US" sz="3200" dirty="0" err="1"/>
              <a:t>ven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    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bác</a:t>
            </a:r>
            <a:r>
              <a:rPr lang="en-US" sz="3200" dirty="0"/>
              <a:t> </a:t>
            </a:r>
            <a:r>
              <a:rPr lang="en-US" sz="3200" dirty="0" err="1"/>
              <a:t>thợ</a:t>
            </a:r>
            <a:r>
              <a:rPr lang="en-US" sz="3200" dirty="0"/>
              <a:t> </a:t>
            </a:r>
            <a:r>
              <a:rPr lang="en-US" sz="3200" dirty="0" err="1"/>
              <a:t>mộc</a:t>
            </a:r>
            <a:r>
              <a:rPr lang="en-US" sz="3200" dirty="0"/>
              <a:t> </a:t>
            </a:r>
            <a:r>
              <a:rPr lang="en-US" sz="3200" dirty="0" err="1"/>
              <a:t>trông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thước</a:t>
            </a:r>
            <a:r>
              <a:rPr lang="en-US" sz="3200" dirty="0"/>
              <a:t> </a:t>
            </a:r>
            <a:r>
              <a:rPr lang="en-US" sz="3200" dirty="0" err="1"/>
              <a:t>kẻ</a:t>
            </a:r>
            <a:r>
              <a:rPr lang="en-US" sz="3200" dirty="0"/>
              <a:t> </a:t>
            </a:r>
            <a:r>
              <a:rPr lang="en-US" sz="3200" dirty="0" err="1"/>
              <a:t>liền</a:t>
            </a:r>
            <a:r>
              <a:rPr lang="en-US" sz="3200" dirty="0"/>
              <a:t> </a:t>
            </a:r>
            <a:r>
              <a:rPr lang="en-US" sz="3200" dirty="0" err="1"/>
              <a:t>nhặt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, </a:t>
            </a:r>
            <a:r>
              <a:rPr lang="en-US" sz="3200" dirty="0" err="1"/>
              <a:t>đem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uốn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 err="1"/>
              <a:t>Thước</a:t>
            </a:r>
            <a:r>
              <a:rPr lang="en-US" sz="3200" dirty="0"/>
              <a:t> </a:t>
            </a:r>
            <a:r>
              <a:rPr lang="en-US" sz="3200" dirty="0" err="1"/>
              <a:t>kẻ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ơn</a:t>
            </a:r>
            <a:r>
              <a:rPr lang="en-US" sz="3200" dirty="0"/>
              <a:t> </a:t>
            </a:r>
            <a:r>
              <a:rPr lang="en-US" sz="3200" dirty="0" err="1"/>
              <a:t>bác</a:t>
            </a:r>
            <a:r>
              <a:rPr lang="en-US" sz="3200" dirty="0"/>
              <a:t> </a:t>
            </a:r>
            <a:r>
              <a:rPr lang="en-US" sz="3200" dirty="0" err="1"/>
              <a:t>thợ</a:t>
            </a:r>
            <a:r>
              <a:rPr lang="en-US" sz="3200" dirty="0"/>
              <a:t> </a:t>
            </a:r>
            <a:r>
              <a:rPr lang="en-US" sz="3200" dirty="0" err="1"/>
              <a:t>mộc</a:t>
            </a:r>
            <a:r>
              <a:rPr lang="en-US" sz="3200" dirty="0"/>
              <a:t> </a:t>
            </a:r>
            <a:r>
              <a:rPr lang="en-US" sz="3200" dirty="0" err="1"/>
              <a:t>rồi</a:t>
            </a:r>
            <a:r>
              <a:rPr lang="en-US" sz="3200" dirty="0"/>
              <a:t> quay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xin</a:t>
            </a:r>
            <a:r>
              <a:rPr lang="en-US" sz="3200" dirty="0"/>
              <a:t> </a:t>
            </a:r>
            <a:r>
              <a:rPr lang="en-US" sz="3200" dirty="0" err="1"/>
              <a:t>lỗi</a:t>
            </a:r>
            <a:r>
              <a:rPr lang="en-US" sz="3200" dirty="0"/>
              <a:t> </a:t>
            </a:r>
            <a:r>
              <a:rPr lang="en-US" sz="3200" dirty="0" err="1"/>
              <a:t>bút</a:t>
            </a:r>
            <a:r>
              <a:rPr lang="en-US" sz="3200" dirty="0"/>
              <a:t> </a:t>
            </a:r>
            <a:r>
              <a:rPr lang="en-US" sz="3200" dirty="0" err="1"/>
              <a:t>mực</a:t>
            </a:r>
            <a:r>
              <a:rPr lang="en-US" sz="3200" dirty="0"/>
              <a:t>, </a:t>
            </a:r>
            <a:r>
              <a:rPr lang="en-US" sz="3200" dirty="0" err="1"/>
              <a:t>bút</a:t>
            </a:r>
            <a:r>
              <a:rPr lang="en-US" sz="3200" dirty="0"/>
              <a:t> </a:t>
            </a:r>
            <a:r>
              <a:rPr lang="en-US" sz="3200" dirty="0" err="1"/>
              <a:t>chì</a:t>
            </a:r>
            <a:r>
              <a:rPr lang="en-US" sz="3200" dirty="0"/>
              <a:t>.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, </a:t>
            </a:r>
            <a:r>
              <a:rPr lang="en-US" sz="3200" dirty="0" err="1"/>
              <a:t>chúng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hòa</a:t>
            </a:r>
            <a:r>
              <a:rPr lang="en-US" sz="3200" dirty="0"/>
              <a:t> </a:t>
            </a:r>
            <a:r>
              <a:rPr lang="en-US" sz="3200" dirty="0" err="1"/>
              <a:t>thuận</a:t>
            </a:r>
            <a:r>
              <a:rPr lang="en-US" sz="3200" dirty="0"/>
              <a:t>, </a:t>
            </a:r>
            <a:r>
              <a:rPr lang="en-US" sz="3200" dirty="0" err="1"/>
              <a:t>chăm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xưa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                                           Theo </a:t>
            </a:r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Kiên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68079" t="-945" r="-458" b="46701"/>
          <a:stretch>
            <a:fillRect/>
          </a:stretch>
        </p:blipFill>
        <p:spPr bwMode="auto">
          <a:xfrm>
            <a:off x="8562975" y="866776"/>
            <a:ext cx="3095625" cy="392751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2021</a:t>
            </a: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ounded Rectangle 2"/>
          <p:cNvSpPr/>
          <p:nvPr/>
        </p:nvSpPr>
        <p:spPr>
          <a:xfrm>
            <a:off x="3064802" y="1300290"/>
            <a:ext cx="5553512" cy="5539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93117" y="1986440"/>
            <a:ext cx="3896882" cy="1089443"/>
            <a:chOff x="4147558" y="2035114"/>
            <a:chExt cx="3896882" cy="1089443"/>
          </a:xfrm>
        </p:grpSpPr>
        <p:sp>
          <p:nvSpPr>
            <p:cNvPr id="6" name="Wave 5"/>
            <p:cNvSpPr/>
            <p:nvPr/>
          </p:nvSpPr>
          <p:spPr>
            <a:xfrm>
              <a:off x="4147558" y="2035114"/>
              <a:ext cx="3896882" cy="1089443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565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7" name="文本框 6"/>
            <p:cNvSpPr txBox="1">
              <a:spLocks noChangeArrowheads="1"/>
            </p:cNvSpPr>
            <p:nvPr/>
          </p:nvSpPr>
          <p:spPr bwMode="auto">
            <a:xfrm>
              <a:off x="4542288" y="2302837"/>
              <a:ext cx="338426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44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000" b="1" kern="0" dirty="0" err="1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Luyện</a:t>
              </a:r>
              <a:r>
                <a:rPr lang="en-US" altLang="zh-CN" sz="3000" b="1" kern="0" dirty="0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 </a:t>
              </a:r>
              <a:r>
                <a:rPr lang="en-US" altLang="zh-CN" sz="3000" b="1" kern="0" dirty="0" err="1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đọc</a:t>
              </a:r>
              <a:r>
                <a:rPr lang="en-US" altLang="zh-CN" sz="3000" b="1" kern="0" dirty="0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 </a:t>
              </a:r>
              <a:r>
                <a:rPr lang="en-US" altLang="zh-CN" sz="3000" b="1" kern="0" dirty="0" err="1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từ</a:t>
              </a:r>
              <a:r>
                <a:rPr lang="en-US" altLang="zh-CN" sz="3000" b="1" kern="0" dirty="0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 </a:t>
              </a:r>
              <a:r>
                <a:rPr lang="en-US" altLang="zh-CN" sz="3000" b="1" kern="0" dirty="0" err="1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khó</a:t>
              </a:r>
              <a:endParaRPr lang="zh-CN" altLang="en-US" sz="3000" b="1" kern="0" dirty="0">
                <a:solidFill>
                  <a:srgbClr val="0070C0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6693" y="3715963"/>
            <a:ext cx="2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69010">
              <a:defRPr/>
            </a:pP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cặp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sách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758" y="3715963"/>
            <a:ext cx="2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69010">
              <a:defRPr/>
            </a:pP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ăp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6782" y="3715962"/>
            <a:ext cx="2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69010">
              <a:defRPr/>
            </a:pP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5922" y="3715962"/>
            <a:ext cx="2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69010">
              <a:defRPr/>
            </a:pP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ưỡn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5922" y="3715962"/>
            <a:ext cx="2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69010">
              <a:defRPr/>
            </a:pP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ưỡn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99247" y="3715961"/>
            <a:ext cx="2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69010">
              <a:defRPr/>
            </a:pP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02093" y="3839786"/>
            <a:ext cx="2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69010">
              <a:defRPr/>
            </a:pP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uốn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02092" y="3839786"/>
            <a:ext cx="2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69010">
              <a:defRPr/>
            </a:pP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uôn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  <p:bldP spid="16" grpId="0"/>
      <p:bldP spid="17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ounded Rectangle 2"/>
          <p:cNvSpPr/>
          <p:nvPr/>
        </p:nvSpPr>
        <p:spPr>
          <a:xfrm>
            <a:off x="2906867" y="1300290"/>
            <a:ext cx="5553512" cy="5539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566" y="4807541"/>
            <a:ext cx="116009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lâu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mực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nhờ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  <a:endParaRPr lang="vi-VN" sz="36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370851" y="5407705"/>
            <a:ext cx="89528" cy="484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267389" y="5400747"/>
            <a:ext cx="89528" cy="484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87713" y="4916385"/>
            <a:ext cx="89528" cy="484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1163208" y="4916385"/>
            <a:ext cx="89528" cy="484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196492" y="4916385"/>
            <a:ext cx="89528" cy="484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1048" y="2815810"/>
            <a:ext cx="116009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thẳng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tắp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niềm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chung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  <a:endParaRPr lang="vi-VN" sz="36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377241" y="2924654"/>
            <a:ext cx="89528" cy="484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368192" y="2924654"/>
            <a:ext cx="89528" cy="484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104819" y="3409016"/>
            <a:ext cx="89528" cy="484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242949" y="3409016"/>
            <a:ext cx="89528" cy="484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0"/>
            <a:ext cx="12192000" cy="686456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22565" y="2130950"/>
            <a:ext cx="7464635" cy="2663687"/>
            <a:chOff x="3062892" y="2513679"/>
            <a:chExt cx="6346209" cy="1089443"/>
          </a:xfrm>
        </p:grpSpPr>
        <p:sp>
          <p:nvSpPr>
            <p:cNvPr id="7" name="Wave 6"/>
            <p:cNvSpPr/>
            <p:nvPr/>
          </p:nvSpPr>
          <p:spPr>
            <a:xfrm>
              <a:off x="3062892" y="2513679"/>
              <a:ext cx="6346209" cy="1089443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565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" name="文本框 6"/>
            <p:cNvSpPr txBox="1">
              <a:spLocks noChangeArrowheads="1"/>
            </p:cNvSpPr>
            <p:nvPr/>
          </p:nvSpPr>
          <p:spPr bwMode="auto">
            <a:xfrm>
              <a:off x="3192364" y="2833695"/>
              <a:ext cx="5807271" cy="377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44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5400" b="1" kern="0" dirty="0" err="1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Luyện</a:t>
              </a:r>
              <a:r>
                <a:rPr lang="en-US" altLang="zh-CN" sz="5400" b="1" kern="0" dirty="0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 </a:t>
              </a:r>
              <a:r>
                <a:rPr lang="en-US" altLang="zh-CN" sz="5400" b="1" kern="0" dirty="0" err="1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đọc</a:t>
              </a:r>
              <a:r>
                <a:rPr lang="en-US" altLang="zh-CN" sz="5400" b="1" kern="0" dirty="0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 </a:t>
              </a:r>
              <a:r>
                <a:rPr lang="en-US" altLang="zh-CN" sz="5400" b="1" kern="0" dirty="0" err="1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nhóm</a:t>
              </a:r>
              <a:r>
                <a:rPr lang="en-US" altLang="zh-CN" sz="5400" b="1" kern="0" dirty="0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 </a:t>
              </a:r>
              <a:r>
                <a:rPr lang="en-US" altLang="zh-CN" sz="5400" b="1" kern="0" dirty="0" err="1">
                  <a:solidFill>
                    <a:srgbClr val="0070C0"/>
                  </a:solidFill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đôi</a:t>
              </a:r>
              <a:endParaRPr lang="zh-CN" altLang="en-US" sz="5400" b="1" kern="0" dirty="0">
                <a:solidFill>
                  <a:srgbClr val="0070C0"/>
                </a:solidFill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706093" y="3069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…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2024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việt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ounded Rectangle 2"/>
          <p:cNvSpPr/>
          <p:nvPr/>
        </p:nvSpPr>
        <p:spPr>
          <a:xfrm>
            <a:off x="3064802" y="1300290"/>
            <a:ext cx="5553512" cy="5539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605"/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thước</a:t>
            </a:r>
            <a:r>
              <a:rPr lang="en-US" sz="3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kẻ</a:t>
            </a:r>
            <a:endParaRPr lang="en-US" sz="3000" b="1" kern="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2298</Words>
  <Application>Microsoft Office PowerPoint</Application>
  <PresentationFormat>Custom</PresentationFormat>
  <Paragraphs>248</Paragraphs>
  <Slides>44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Tin Hoc</dc:creator>
  <cp:lastModifiedBy>Windows 10</cp:lastModifiedBy>
  <cp:revision>201</cp:revision>
  <dcterms:created xsi:type="dcterms:W3CDTF">2021-07-20T13:42:00Z</dcterms:created>
  <dcterms:modified xsi:type="dcterms:W3CDTF">2025-12-29T03:11:46Z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1033-11.2.0.10152</vt:lpwstr>
  </property>
</Properties>
</file>