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276" r:id="rId3"/>
    <p:sldId id="328" r:id="rId4"/>
    <p:sldId id="320" r:id="rId5"/>
    <p:sldId id="302" r:id="rId6"/>
    <p:sldId id="303" r:id="rId7"/>
    <p:sldId id="304" r:id="rId8"/>
    <p:sldId id="309" r:id="rId9"/>
    <p:sldId id="324" r:id="rId10"/>
    <p:sldId id="329" r:id="rId11"/>
    <p:sldId id="296" r:id="rId12"/>
    <p:sldId id="318" r:id="rId13"/>
    <p:sldId id="297" r:id="rId14"/>
    <p:sldId id="298" r:id="rId15"/>
    <p:sldId id="299" r:id="rId16"/>
    <p:sldId id="314" r:id="rId17"/>
    <p:sldId id="319" r:id="rId18"/>
    <p:sldId id="305" r:id="rId19"/>
    <p:sldId id="301" r:id="rId20"/>
    <p:sldId id="325" r:id="rId21"/>
    <p:sldId id="310" r:id="rId22"/>
    <p:sldId id="323" r:id="rId23"/>
    <p:sldId id="306" r:id="rId24"/>
    <p:sldId id="330" r:id="rId25"/>
    <p:sldId id="307" r:id="rId26"/>
    <p:sldId id="308" r:id="rId27"/>
    <p:sldId id="263" r:id="rId28"/>
    <p:sldId id="33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656" y="5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F75-FAA0-4783-97C1-706B4E6BC8E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EC149-DC26-4059-B431-FB4FD6B4B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1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63FD08-904B-4470-88B5-A138DDAE51DA}" type="slidenum">
              <a:rPr lang="en-US" smtClean="0"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50D9E-6831-4589-ACA5-214A38E929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6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50D9E-6831-4589-ACA5-214A38E929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6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50D9E-6831-4589-ACA5-214A38E929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1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50D9E-6831-4589-ACA5-214A38E929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94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9FD39-4304-4DF3-A82E-37F6D00816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7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9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5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7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8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52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7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0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3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167C-FD99-4BF6-B3B5-F0634A64C53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C936D-922D-48D6-8A9E-42D581A7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-152400"/>
            <a:ext cx="9128125" cy="688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143000" y="84838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Truong Son primary school</a:t>
            </a:r>
          </a:p>
        </p:txBody>
      </p:sp>
      <p:pic>
        <p:nvPicPr>
          <p:cNvPr id="8198" name="Picture 5" descr="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71487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052513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2613714" y="4827197"/>
            <a:ext cx="3764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Nguyen Le </a:t>
            </a:r>
            <a:r>
              <a:rPr lang="en-US" sz="320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Thuy</a:t>
            </a:r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Ha</a:t>
            </a:r>
          </a:p>
        </p:txBody>
      </p:sp>
      <p:sp>
        <p:nvSpPr>
          <p:cNvPr id="8202" name="WordArt 14"/>
          <p:cNvSpPr>
            <a:spLocks noChangeArrowheads="1" noChangeShapeType="1" noTextEdit="1"/>
          </p:cNvSpPr>
          <p:nvPr/>
        </p:nvSpPr>
        <p:spPr bwMode="auto">
          <a:xfrm>
            <a:off x="762000" y="1981200"/>
            <a:ext cx="74676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Unicode MS"/>
                <a:ea typeface="Arial Unicode MS"/>
                <a:cs typeface="Arial Unicode MS"/>
              </a:rPr>
              <a:t>Welcome to class </a:t>
            </a:r>
            <a:r>
              <a:rPr lang="en-US" sz="3600" kern="10" spc="-360" dirty="0" smtClean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Unicode MS"/>
                <a:ea typeface="Arial Unicode MS"/>
                <a:cs typeface="Arial Unicode MS"/>
              </a:rPr>
              <a:t>5A</a:t>
            </a:r>
            <a:endParaRPr lang="en-US" sz="3600" kern="10" spc="-360" dirty="0">
              <a:ln w="12700">
                <a:solidFill>
                  <a:schemeClr val="hlink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014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6247" y="597383"/>
            <a:ext cx="7586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Tuesday, </a:t>
            </a:r>
            <a:r>
              <a:rPr lang="en-US" sz="6000" b="1" dirty="0"/>
              <a:t>A</a:t>
            </a:r>
            <a:r>
              <a:rPr lang="en-US" sz="6000" b="1" dirty="0" smtClean="0"/>
              <a:t>pril 6</a:t>
            </a:r>
            <a:r>
              <a:rPr lang="en-US" sz="6000" b="1" baseline="30000" dirty="0" smtClean="0"/>
              <a:t>th</a:t>
            </a:r>
            <a:r>
              <a:rPr lang="en-US" sz="6000" b="1" dirty="0" smtClean="0"/>
              <a:t> 2021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39263" y="2228148"/>
            <a:ext cx="7100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UNIT 10: </a:t>
            </a:r>
            <a:r>
              <a:rPr lang="en-US" sz="6000" b="1" dirty="0" smtClean="0">
                <a:solidFill>
                  <a:srgbClr val="FF0000"/>
                </a:solidFill>
              </a:rPr>
              <a:t>IN THE PARK</a:t>
            </a:r>
          </a:p>
          <a:p>
            <a:pPr algn="ctr"/>
            <a:r>
              <a:rPr lang="en-US" sz="6000" b="1" dirty="0" smtClean="0"/>
              <a:t>Lesson four: </a:t>
            </a:r>
            <a:r>
              <a:rPr lang="en-US" sz="6000" b="1" dirty="0" smtClean="0">
                <a:solidFill>
                  <a:srgbClr val="FF0000"/>
                </a:solidFill>
              </a:rPr>
              <a:t>Phonics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Track_93_LISTEN AND 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0" y="228600"/>
            <a:ext cx="609600" cy="609600"/>
          </a:xfrm>
          <a:prstGeom prst="rect">
            <a:avLst/>
          </a:prstGeom>
        </p:spPr>
      </p:pic>
      <p:pic>
        <p:nvPicPr>
          <p:cNvPr id="8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281940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28800"/>
            <a:ext cx="274320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2789156" cy="3091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666" y="524540"/>
            <a:ext cx="5300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Listen and point</a:t>
            </a:r>
            <a:endParaRPr lang="en-US" sz="6000" b="1" dirty="0"/>
          </a:p>
        </p:txBody>
      </p:sp>
      <p:sp>
        <p:nvSpPr>
          <p:cNvPr id="13" name="Oval 12"/>
          <p:cNvSpPr/>
          <p:nvPr/>
        </p:nvSpPr>
        <p:spPr>
          <a:xfrm>
            <a:off x="8648700" y="4953000"/>
            <a:ext cx="381000" cy="392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Track_93 - LISTEN AND REP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6914" y="1066800"/>
            <a:ext cx="609600" cy="609600"/>
          </a:xfrm>
          <a:prstGeom prst="rect">
            <a:avLst/>
          </a:prstGeom>
        </p:spPr>
      </p:pic>
      <p:pic>
        <p:nvPicPr>
          <p:cNvPr id="14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" y="1654419"/>
            <a:ext cx="2819400" cy="3124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80" y="1730619"/>
            <a:ext cx="2743200" cy="3124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80" y="1730619"/>
            <a:ext cx="2789156" cy="30919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1000" y="457200"/>
            <a:ext cx="5705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Listen and repeat</a:t>
            </a:r>
            <a:endParaRPr lang="en-US" sz="6000" b="1" dirty="0"/>
          </a:p>
        </p:txBody>
      </p:sp>
      <p:sp>
        <p:nvSpPr>
          <p:cNvPr id="19" name="Oval 18"/>
          <p:cNvSpPr/>
          <p:nvPr/>
        </p:nvSpPr>
        <p:spPr>
          <a:xfrm>
            <a:off x="8618456" y="4876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75" y="381000"/>
            <a:ext cx="6384306" cy="47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55" y="152400"/>
            <a:ext cx="6438745" cy="49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55" y="228600"/>
            <a:ext cx="6519145" cy="50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8" y="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1155279" y="2286000"/>
            <a:ext cx="6858000" cy="205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Pass the picture and say </a:t>
            </a:r>
            <a:endParaRPr lang="en-US" sz="4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pic>
        <p:nvPicPr>
          <p:cNvPr id="2" name="One Little Finger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7243" y="3311156"/>
            <a:ext cx="484495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-1772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72" y="152400"/>
            <a:ext cx="7162799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811" y="609600"/>
            <a:ext cx="840563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/>
              <a:t>In </a:t>
            </a:r>
            <a:r>
              <a:rPr lang="en-US" sz="5400" b="1" dirty="0" smtClean="0"/>
              <a:t>my dream,</a:t>
            </a:r>
          </a:p>
          <a:p>
            <a:r>
              <a:rPr lang="en-US" sz="5400" b="1" dirty="0" smtClean="0"/>
              <a:t>I am a queen, queen, </a:t>
            </a:r>
            <a:r>
              <a:rPr lang="en-US" sz="5400" b="1" dirty="0" smtClean="0"/>
              <a:t>queen.</a:t>
            </a:r>
          </a:p>
          <a:p>
            <a:pPr algn="ctr"/>
            <a:r>
              <a:rPr lang="en-US" sz="5400" b="1" dirty="0" smtClean="0"/>
              <a:t>        I eat green jelly,</a:t>
            </a:r>
          </a:p>
          <a:p>
            <a:r>
              <a:rPr lang="en-US" sz="5400" b="1" dirty="0" smtClean="0"/>
              <a:t>and </a:t>
            </a:r>
            <a:r>
              <a:rPr lang="en-US" sz="5400" b="1" dirty="0" smtClean="0"/>
              <a:t>ice cream, cream, </a:t>
            </a:r>
            <a:r>
              <a:rPr lang="en-US" sz="5400" b="1" dirty="0" smtClean="0"/>
              <a:t>cream</a:t>
            </a:r>
          </a:p>
          <a:p>
            <a:pPr algn="ctr"/>
            <a:r>
              <a:rPr lang="en-US" sz="5400" b="1" dirty="0" smtClean="0"/>
              <a:t>        I’m very happy,</a:t>
            </a:r>
          </a:p>
          <a:p>
            <a:r>
              <a:rPr lang="en-US" sz="5400" b="1" dirty="0" smtClean="0"/>
              <a:t>i</a:t>
            </a:r>
            <a:r>
              <a:rPr lang="en-US" sz="5400" b="1" dirty="0" smtClean="0"/>
              <a:t>n </a:t>
            </a:r>
            <a:r>
              <a:rPr lang="en-US" sz="5400" b="1" dirty="0" smtClean="0"/>
              <a:t>my dream, dream, dream</a:t>
            </a:r>
            <a:endParaRPr lang="en-US" sz="5400" b="1" dirty="0"/>
          </a:p>
        </p:txBody>
      </p:sp>
      <p:sp>
        <p:nvSpPr>
          <p:cNvPr id="7" name="Oval 6"/>
          <p:cNvSpPr/>
          <p:nvPr/>
        </p:nvSpPr>
        <p:spPr>
          <a:xfrm>
            <a:off x="7391400" y="599271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0.LISTEN AND REP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3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8229600" y="3565280"/>
            <a:ext cx="762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14800" y="2667000"/>
            <a:ext cx="762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001000" y="5334000"/>
            <a:ext cx="762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28" y="381000"/>
            <a:ext cx="932947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In my dream,</a:t>
            </a:r>
          </a:p>
          <a:p>
            <a:pPr algn="ctr"/>
            <a:r>
              <a:rPr lang="en-US" sz="6000" b="1" dirty="0" smtClean="0"/>
              <a:t>I am a queen, queen, queen</a:t>
            </a:r>
          </a:p>
          <a:p>
            <a:pPr algn="ctr"/>
            <a:r>
              <a:rPr lang="en-US" sz="6000" b="1" dirty="0" smtClean="0"/>
              <a:t> I </a:t>
            </a:r>
            <a:r>
              <a:rPr lang="en-US" sz="6000" b="1" dirty="0" smtClean="0"/>
              <a:t>eat green jelly,</a:t>
            </a:r>
          </a:p>
          <a:p>
            <a:r>
              <a:rPr lang="en-US" sz="6000" b="1" dirty="0"/>
              <a:t>a</a:t>
            </a:r>
            <a:r>
              <a:rPr lang="en-US" sz="6000" b="1" dirty="0" smtClean="0"/>
              <a:t>nd ice cream, cream, cream</a:t>
            </a:r>
          </a:p>
          <a:p>
            <a:pPr algn="ctr"/>
            <a:r>
              <a:rPr lang="en-US" sz="6000" b="1" dirty="0" smtClean="0"/>
              <a:t>I’m very happy,</a:t>
            </a:r>
          </a:p>
          <a:p>
            <a:r>
              <a:rPr lang="en-US" sz="6000" b="1" dirty="0" smtClean="0"/>
              <a:t>In my dream, dream, dream</a:t>
            </a:r>
            <a:endParaRPr lang="en-US" sz="6000" b="1" dirty="0"/>
          </a:p>
        </p:txBody>
      </p:sp>
      <p:sp>
        <p:nvSpPr>
          <p:cNvPr id="21" name="Oval 20"/>
          <p:cNvSpPr/>
          <p:nvPr/>
        </p:nvSpPr>
        <p:spPr>
          <a:xfrm>
            <a:off x="2752014" y="264371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34000" y="220697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76600" y="1295400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001000" y="1295400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904414" y="2209800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22558" y="2209800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262515" y="3093769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848600" y="3099900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99614" y="3951252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553200" y="3971560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904414" y="4940403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34300" y="4933243"/>
            <a:ext cx="304800" cy="3206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D:\BE\DAY HOC\Truong NGUYEN BA NGOC\2013-2014\hoi giang Lesson 2 _Unit 3 ngay  25.10.2013\picture\n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8" name="WordArt 6"/>
          <p:cNvSpPr>
            <a:spLocks noChangeArrowheads="1" noChangeShapeType="1" noTextEdit="1"/>
          </p:cNvSpPr>
          <p:nvPr/>
        </p:nvSpPr>
        <p:spPr bwMode="auto">
          <a:xfrm>
            <a:off x="1066800" y="152400"/>
            <a:ext cx="7010400" cy="2362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9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Calibri"/>
                <a:cs typeface="Calibri"/>
              </a:rPr>
              <a:t>Let's sing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880852" y="3678133"/>
            <a:ext cx="6019800" cy="1905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prst="relaxedInset"/>
            <a:bevelB/>
          </a:sp3d>
        </p:spPr>
        <p:txBody>
          <a:bodyPr wrap="none" fromWordArt="1">
            <a:prstTxWarp prst="textDeflateTop">
              <a:avLst>
                <a:gd name="adj" fmla="val 34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10">
              <a:ln w="12700">
                <a:solidFill>
                  <a:schemeClr val="accent6"/>
                </a:solidFill>
                <a:round/>
                <a:headEnd/>
                <a:tailEnd/>
              </a:ln>
              <a:gradFill rotWithShape="1">
                <a:gsLst>
                  <a:gs pos="55000">
                    <a:srgbClr val="FF0000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  <a:cs typeface="+mn-cs"/>
            </a:endParaRPr>
          </a:p>
        </p:txBody>
      </p:sp>
      <p:pic>
        <p:nvPicPr>
          <p:cNvPr id="4" name="KARAOKE IF YOU'RE HAP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6252" y="2514600"/>
            <a:ext cx="8534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54219"/>
      </p:ext>
    </p:extLst>
  </p:cSld>
  <p:clrMapOvr>
    <a:masterClrMapping/>
  </p:clrMapOvr>
  <p:transition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9" dur="30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51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1409700" y="2209800"/>
            <a:ext cx="63246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Let’s chant </a:t>
            </a:r>
            <a:r>
              <a:rPr lang="en-US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in group</a:t>
            </a:r>
            <a:endParaRPr lang="en-US" sz="4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419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454188" cy="5211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500" b="1" dirty="0" smtClean="0"/>
              <a:t>Listen and </a:t>
            </a:r>
            <a:r>
              <a:rPr lang="en-US" sz="6500" b="1" dirty="0" smtClean="0"/>
              <a:t>choose </a:t>
            </a:r>
            <a:endParaRPr lang="en-US" sz="6500" b="1" dirty="0" smtClean="0"/>
          </a:p>
          <a:p>
            <a:pPr marL="0" indent="0">
              <a:buNone/>
            </a:pPr>
            <a:r>
              <a:rPr lang="en-US" sz="6000" b="1" dirty="0" smtClean="0">
                <a:solidFill>
                  <a:srgbClr val="00B050"/>
                </a:solidFill>
              </a:rPr>
              <a:t>I eat ………. in my dream.</a:t>
            </a:r>
          </a:p>
          <a:p>
            <a:pPr marL="0" indent="0">
              <a:buNone/>
            </a:pPr>
            <a:r>
              <a:rPr lang="en-US" sz="6000" b="1" dirty="0" smtClean="0">
                <a:solidFill>
                  <a:srgbClr val="00B050"/>
                </a:solidFill>
              </a:rPr>
              <a:t>A. candy      </a:t>
            </a:r>
            <a:r>
              <a:rPr lang="en-US" sz="6000" b="1" dirty="0" smtClean="0">
                <a:solidFill>
                  <a:srgbClr val="00B050"/>
                </a:solidFill>
              </a:rPr>
              <a:t>B</a:t>
            </a:r>
            <a:r>
              <a:rPr lang="en-US" sz="6000" b="1" dirty="0" smtClean="0">
                <a:solidFill>
                  <a:srgbClr val="00B050"/>
                </a:solidFill>
              </a:rPr>
              <a:t>. ice cream       </a:t>
            </a:r>
            <a:r>
              <a:rPr lang="en-US" sz="6000" b="1" dirty="0" smtClean="0">
                <a:solidFill>
                  <a:srgbClr val="00B050"/>
                </a:solidFill>
              </a:rPr>
              <a:t>			C</a:t>
            </a:r>
            <a:r>
              <a:rPr lang="en-US" sz="6000" b="1" dirty="0" smtClean="0">
                <a:solidFill>
                  <a:srgbClr val="00B050"/>
                </a:solidFill>
              </a:rPr>
              <a:t>. jelly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71800" y="358140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8.LISTEN AND CHOO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228600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567210" y="4579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76200" y="68758"/>
            <a:ext cx="9542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Listen </a:t>
            </a:r>
            <a:r>
              <a:rPr lang="en-US" sz="4400" b="1" dirty="0" smtClean="0"/>
              <a:t>and choose the correct </a:t>
            </a:r>
            <a:r>
              <a:rPr lang="en-US" sz="4400" b="1" dirty="0" smtClean="0"/>
              <a:t>sentence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768" y="1219200"/>
            <a:ext cx="9171870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UcPeriod"/>
            </a:pPr>
            <a:r>
              <a:rPr lang="en-US" sz="3900" b="1" dirty="0" smtClean="0">
                <a:solidFill>
                  <a:srgbClr val="00B050"/>
                </a:solidFill>
              </a:rPr>
              <a:t>Would </a:t>
            </a:r>
            <a:r>
              <a:rPr lang="en-US" sz="3900" b="1" dirty="0" smtClean="0">
                <a:solidFill>
                  <a:srgbClr val="00B050"/>
                </a:solidFill>
              </a:rPr>
              <a:t>you like to eat a pink  ice cream</a:t>
            </a:r>
            <a:r>
              <a:rPr lang="en-US" sz="3900" b="1" dirty="0" smtClean="0">
                <a:solidFill>
                  <a:srgbClr val="00B050"/>
                </a:solidFill>
              </a:rPr>
              <a:t>?</a:t>
            </a:r>
          </a:p>
          <a:p>
            <a:endParaRPr lang="en-US" sz="3900" b="1" dirty="0" smtClean="0">
              <a:solidFill>
                <a:srgbClr val="00B050"/>
              </a:solidFill>
            </a:endParaRPr>
          </a:p>
          <a:p>
            <a:r>
              <a:rPr lang="en-US" sz="3900" b="1" dirty="0" smtClean="0">
                <a:solidFill>
                  <a:srgbClr val="00B050"/>
                </a:solidFill>
              </a:rPr>
              <a:t>B. Would </a:t>
            </a:r>
            <a:r>
              <a:rPr lang="en-US" sz="3900" b="1" dirty="0">
                <a:solidFill>
                  <a:srgbClr val="00B050"/>
                </a:solidFill>
              </a:rPr>
              <a:t>you like to eat a </a:t>
            </a:r>
            <a:r>
              <a:rPr lang="en-US" sz="3900" b="1" dirty="0" smtClean="0">
                <a:solidFill>
                  <a:srgbClr val="00B050"/>
                </a:solidFill>
              </a:rPr>
              <a:t>green ice </a:t>
            </a:r>
            <a:r>
              <a:rPr lang="en-US" sz="3900" b="1" dirty="0">
                <a:solidFill>
                  <a:srgbClr val="00B050"/>
                </a:solidFill>
              </a:rPr>
              <a:t>cream</a:t>
            </a:r>
            <a:r>
              <a:rPr lang="en-US" sz="3900" b="1" dirty="0" smtClean="0">
                <a:solidFill>
                  <a:srgbClr val="00B050"/>
                </a:solidFill>
              </a:rPr>
              <a:t>?</a:t>
            </a:r>
          </a:p>
          <a:p>
            <a:endParaRPr lang="en-US" sz="3900" b="1" dirty="0" smtClean="0">
              <a:solidFill>
                <a:srgbClr val="00B050"/>
              </a:solidFill>
            </a:endParaRPr>
          </a:p>
          <a:p>
            <a:r>
              <a:rPr lang="en-US" sz="3900" b="1" dirty="0" smtClean="0">
                <a:solidFill>
                  <a:srgbClr val="00B050"/>
                </a:solidFill>
              </a:rPr>
              <a:t>C. Would </a:t>
            </a:r>
            <a:r>
              <a:rPr lang="en-US" sz="3900" b="1" dirty="0">
                <a:solidFill>
                  <a:srgbClr val="00B050"/>
                </a:solidFill>
              </a:rPr>
              <a:t>you like to eat a </a:t>
            </a:r>
            <a:r>
              <a:rPr lang="en-US" sz="3900" b="1" dirty="0" smtClean="0">
                <a:solidFill>
                  <a:srgbClr val="00B050"/>
                </a:solidFill>
              </a:rPr>
              <a:t>big  </a:t>
            </a:r>
            <a:r>
              <a:rPr lang="en-US" sz="3900" b="1" dirty="0">
                <a:solidFill>
                  <a:srgbClr val="00B050"/>
                </a:solidFill>
              </a:rPr>
              <a:t>ice cream</a:t>
            </a:r>
            <a:r>
              <a:rPr lang="en-US" sz="3900" b="1" dirty="0" smtClean="0">
                <a:solidFill>
                  <a:srgbClr val="00B050"/>
                </a:solidFill>
              </a:rPr>
              <a:t>?</a:t>
            </a:r>
            <a:endParaRPr lang="en-US" sz="3900" b="1" dirty="0">
              <a:solidFill>
                <a:srgbClr val="00B05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567210" y="4579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400" y="2362200"/>
            <a:ext cx="5902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9.LISTEN AND CHOOSE THE CORRECT SENTE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200" y="148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89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813" y="914400"/>
            <a:ext cx="899318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Which word has the </a:t>
            </a:r>
            <a:r>
              <a:rPr lang="en-US" sz="4000" b="1" dirty="0" smtClean="0"/>
              <a:t>underline </a:t>
            </a:r>
            <a:r>
              <a:rPr lang="en-US" sz="4000" b="1" dirty="0"/>
              <a:t>part pronounced differently from the </a:t>
            </a:r>
            <a:r>
              <a:rPr lang="en-US" sz="4000" b="1" dirty="0" smtClean="0"/>
              <a:t>others</a:t>
            </a:r>
          </a:p>
          <a:p>
            <a:r>
              <a:rPr lang="en-US" sz="4000" dirty="0" smtClean="0"/>
              <a:t> </a:t>
            </a:r>
            <a:endParaRPr lang="en-US" sz="4000" dirty="0"/>
          </a:p>
          <a:p>
            <a:r>
              <a:rPr lang="en-US" sz="4500" b="1" dirty="0">
                <a:solidFill>
                  <a:srgbClr val="00B050"/>
                </a:solidFill>
              </a:rPr>
              <a:t>A. queen      B. ice </a:t>
            </a:r>
            <a:r>
              <a:rPr lang="en-US" sz="4500" b="1" dirty="0" smtClean="0">
                <a:solidFill>
                  <a:srgbClr val="00B050"/>
                </a:solidFill>
              </a:rPr>
              <a:t>cream    </a:t>
            </a:r>
            <a:r>
              <a:rPr lang="en-US" sz="4500" b="1" dirty="0">
                <a:solidFill>
                  <a:srgbClr val="00B050"/>
                </a:solidFill>
              </a:rPr>
              <a:t>C. </a:t>
            </a:r>
            <a:r>
              <a:rPr lang="en-US" sz="4500" b="1" dirty="0" smtClean="0">
                <a:solidFill>
                  <a:srgbClr val="00B050"/>
                </a:solidFill>
              </a:rPr>
              <a:t>happ</a:t>
            </a:r>
            <a:r>
              <a:rPr lang="en-US" sz="4500" b="1" dirty="0" smtClean="0">
                <a:solidFill>
                  <a:srgbClr val="00B050"/>
                </a:solidFill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79534" y="2773188"/>
            <a:ext cx="685800" cy="7213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610600" y="4876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2899" y="21336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</a:rPr>
              <a:t>I have a ……………, a song to sing.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5720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Listen and </a:t>
            </a:r>
            <a:r>
              <a:rPr lang="en-US" sz="6000" b="1" dirty="0" smtClean="0"/>
              <a:t>write</a:t>
            </a:r>
            <a:endParaRPr lang="en-US" sz="6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52800" y="2121195"/>
            <a:ext cx="208268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</a:rPr>
              <a:t>dream</a:t>
            </a:r>
            <a:endParaRPr lang="en-US" sz="5500" b="1" dirty="0">
              <a:solidFill>
                <a:srgbClr val="FF0000"/>
              </a:solidFill>
            </a:endParaRPr>
          </a:p>
        </p:txBody>
      </p:sp>
      <p:pic>
        <p:nvPicPr>
          <p:cNvPr id="6" name="I HAVE A 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37704"/>
            <a:ext cx="2105319" cy="1819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14" y="1512332"/>
            <a:ext cx="1514686" cy="12765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3364" y="2656849"/>
            <a:ext cx="51816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In my dream,</a:t>
            </a:r>
          </a:p>
          <a:p>
            <a:r>
              <a:rPr lang="en-US" sz="4400" dirty="0"/>
              <a:t>I am a </a:t>
            </a:r>
            <a:r>
              <a:rPr lang="en-US" sz="4400" dirty="0" smtClean="0"/>
              <a:t>……………………</a:t>
            </a:r>
            <a:endParaRPr lang="en-US" sz="4400" dirty="0"/>
          </a:p>
          <a:p>
            <a:r>
              <a:rPr lang="en-US" sz="4400" dirty="0"/>
              <a:t>I </a:t>
            </a:r>
            <a:r>
              <a:rPr lang="en-US" sz="4400" dirty="0" smtClean="0"/>
              <a:t>………………………….</a:t>
            </a:r>
            <a:endParaRPr lang="en-US" sz="4400" dirty="0"/>
          </a:p>
          <a:p>
            <a:r>
              <a:rPr lang="en-US" sz="4400" dirty="0"/>
              <a:t>I’m</a:t>
            </a:r>
            <a:r>
              <a:rPr lang="en-US" sz="4400" dirty="0" smtClean="0"/>
              <a:t>……………………….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79" y="29313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4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poohframe458hp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2286000" y="16002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FF0066"/>
                </a:solidFill>
              </a:rPr>
              <a:t>           </a:t>
            </a:r>
            <a:r>
              <a:rPr lang="en-US" sz="4800" i="1" dirty="0">
                <a:solidFill>
                  <a:srgbClr val="FF0000"/>
                </a:solidFill>
              </a:rPr>
              <a:t>Homework</a:t>
            </a:r>
          </a:p>
        </p:txBody>
      </p:sp>
      <p:pic>
        <p:nvPicPr>
          <p:cNvPr id="105476" name="Picture 7" descr="BUP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2286000" y="2967038"/>
            <a:ext cx="4876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eaLnBrk="0" hangingPunct="0">
              <a:buFontTx/>
              <a:buChar char="-"/>
            </a:pPr>
            <a:r>
              <a:rPr lang="en-US" sz="2800" b="1" dirty="0" smtClean="0">
                <a:solidFill>
                  <a:srgbClr val="0000FF"/>
                </a:solidFill>
              </a:rPr>
              <a:t>Learn by heart new words</a:t>
            </a:r>
            <a:endParaRPr lang="en-US" sz="2800" b="1" dirty="0">
              <a:solidFill>
                <a:srgbClr val="0000FF"/>
              </a:solidFill>
            </a:endParaRPr>
          </a:p>
          <a:p>
            <a:pPr marL="171450" eaLnBrk="0" hangingPunct="0"/>
            <a:r>
              <a:rPr lang="en-US" sz="2800" b="1" dirty="0" smtClean="0">
                <a:solidFill>
                  <a:srgbClr val="0000FF"/>
                </a:solidFill>
              </a:rPr>
              <a:t>-Read the chant many times</a:t>
            </a:r>
          </a:p>
          <a:p>
            <a:pPr marL="171450" eaLnBrk="0" hangingPunct="0"/>
            <a:r>
              <a:rPr lang="en-US" sz="2800" b="1" dirty="0" smtClean="0">
                <a:solidFill>
                  <a:srgbClr val="0000FF"/>
                </a:solidFill>
              </a:rPr>
              <a:t>- Prepare part 3 and part 4.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60799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E BYE - SEE YOU TOMOR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8" y="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1136229" y="2514600"/>
            <a:ext cx="6896100" cy="144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Let’s play a game </a:t>
            </a:r>
            <a:endParaRPr lang="en-US" sz="4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076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 r="25824"/>
          <a:stretch/>
        </p:blipFill>
        <p:spPr>
          <a:xfrm>
            <a:off x="6324600" y="1184092"/>
            <a:ext cx="2354722" cy="25958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r="52014"/>
          <a:stretch/>
        </p:blipFill>
        <p:spPr>
          <a:xfrm>
            <a:off x="3200400" y="1184091"/>
            <a:ext cx="2558933" cy="25958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8754" t="5968" r="60594" b="15093"/>
          <a:stretch/>
        </p:blipFill>
        <p:spPr>
          <a:xfrm>
            <a:off x="3200400" y="4052453"/>
            <a:ext cx="2559617" cy="25940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75707"/>
          <a:stretch/>
        </p:blipFill>
        <p:spPr>
          <a:xfrm>
            <a:off x="254472" y="4089898"/>
            <a:ext cx="2636983" cy="26433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41590" t="7067" r="29942"/>
          <a:stretch/>
        </p:blipFill>
        <p:spPr>
          <a:xfrm>
            <a:off x="265051" y="1159544"/>
            <a:ext cx="2564080" cy="26504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2726"/>
          <a:stretch/>
        </p:blipFill>
        <p:spPr>
          <a:xfrm>
            <a:off x="6324600" y="4086946"/>
            <a:ext cx="2391450" cy="2618654"/>
          </a:xfrm>
          <a:prstGeom prst="rect">
            <a:avLst/>
          </a:prstGeom>
        </p:spPr>
      </p:pic>
      <p:sp>
        <p:nvSpPr>
          <p:cNvPr id="39" name="ô 4"/>
          <p:cNvSpPr/>
          <p:nvPr/>
        </p:nvSpPr>
        <p:spPr>
          <a:xfrm>
            <a:off x="3210056" y="1193087"/>
            <a:ext cx="2549277" cy="25868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ô 1"/>
          <p:cNvSpPr/>
          <p:nvPr/>
        </p:nvSpPr>
        <p:spPr>
          <a:xfrm>
            <a:off x="254472" y="1155368"/>
            <a:ext cx="2574659" cy="267835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ô 3"/>
          <p:cNvSpPr/>
          <p:nvPr/>
        </p:nvSpPr>
        <p:spPr>
          <a:xfrm>
            <a:off x="6319982" y="1184090"/>
            <a:ext cx="2519259" cy="259589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ô 6"/>
          <p:cNvSpPr/>
          <p:nvPr/>
        </p:nvSpPr>
        <p:spPr>
          <a:xfrm>
            <a:off x="6325473" y="4086400"/>
            <a:ext cx="2554436" cy="2619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ô 8"/>
          <p:cNvSpPr/>
          <p:nvPr/>
        </p:nvSpPr>
        <p:spPr>
          <a:xfrm>
            <a:off x="3200400" y="4052453"/>
            <a:ext cx="2558933" cy="27132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ô 5"/>
          <p:cNvSpPr/>
          <p:nvPr/>
        </p:nvSpPr>
        <p:spPr>
          <a:xfrm>
            <a:off x="246269" y="4066174"/>
            <a:ext cx="2641642" cy="26617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yes"/>
          <p:cNvSpPr/>
          <p:nvPr/>
        </p:nvSpPr>
        <p:spPr>
          <a:xfrm>
            <a:off x="2743200" y="76200"/>
            <a:ext cx="3200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ai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3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3</a:t>
            </a:r>
          </a:p>
        </p:txBody>
      </p:sp>
      <p:sp>
        <p:nvSpPr>
          <p:cNvPr id="25" name="2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2</a:t>
            </a:r>
          </a:p>
        </p:txBody>
      </p:sp>
      <p:sp>
        <p:nvSpPr>
          <p:cNvPr id="26" name="1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 r="25824"/>
          <a:stretch/>
        </p:blipFill>
        <p:spPr>
          <a:xfrm>
            <a:off x="6324600" y="1184092"/>
            <a:ext cx="2354722" cy="25958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r="52014"/>
          <a:stretch/>
        </p:blipFill>
        <p:spPr>
          <a:xfrm>
            <a:off x="3200400" y="1184091"/>
            <a:ext cx="2558933" cy="25958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l="8754" t="5968" r="60594" b="15093"/>
          <a:stretch/>
        </p:blipFill>
        <p:spPr>
          <a:xfrm>
            <a:off x="3200400" y="4052453"/>
            <a:ext cx="2559617" cy="25940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75707"/>
          <a:stretch/>
        </p:blipFill>
        <p:spPr>
          <a:xfrm>
            <a:off x="223257" y="4052453"/>
            <a:ext cx="2636983" cy="26433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41590" t="7067" r="29942"/>
          <a:stretch/>
        </p:blipFill>
        <p:spPr>
          <a:xfrm>
            <a:off x="265051" y="1159544"/>
            <a:ext cx="2564080" cy="26504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2726"/>
          <a:stretch/>
        </p:blipFill>
        <p:spPr>
          <a:xfrm>
            <a:off x="6324600" y="4086946"/>
            <a:ext cx="2391450" cy="2618654"/>
          </a:xfrm>
          <a:prstGeom prst="rect">
            <a:avLst/>
          </a:prstGeom>
        </p:spPr>
      </p:pic>
      <p:sp>
        <p:nvSpPr>
          <p:cNvPr id="39" name="ô 4"/>
          <p:cNvSpPr/>
          <p:nvPr/>
        </p:nvSpPr>
        <p:spPr>
          <a:xfrm>
            <a:off x="3210056" y="1193088"/>
            <a:ext cx="2549277" cy="25868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ô 1"/>
          <p:cNvSpPr/>
          <p:nvPr/>
        </p:nvSpPr>
        <p:spPr>
          <a:xfrm>
            <a:off x="265051" y="1155369"/>
            <a:ext cx="2590304" cy="26723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ô 3"/>
          <p:cNvSpPr/>
          <p:nvPr/>
        </p:nvSpPr>
        <p:spPr>
          <a:xfrm>
            <a:off x="6319982" y="1184090"/>
            <a:ext cx="2519259" cy="259589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ô 6"/>
          <p:cNvSpPr/>
          <p:nvPr/>
        </p:nvSpPr>
        <p:spPr>
          <a:xfrm>
            <a:off x="6325473" y="4086400"/>
            <a:ext cx="2554436" cy="2619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ô 8"/>
          <p:cNvSpPr/>
          <p:nvPr/>
        </p:nvSpPr>
        <p:spPr>
          <a:xfrm>
            <a:off x="3200400" y="4052453"/>
            <a:ext cx="2558933" cy="27132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ô 5"/>
          <p:cNvSpPr/>
          <p:nvPr/>
        </p:nvSpPr>
        <p:spPr>
          <a:xfrm>
            <a:off x="213713" y="4059541"/>
            <a:ext cx="2641642" cy="26617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0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yes"/>
          <p:cNvSpPr/>
          <p:nvPr/>
        </p:nvSpPr>
        <p:spPr>
          <a:xfrm>
            <a:off x="2743200" y="76200"/>
            <a:ext cx="3200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ay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3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3</a:t>
            </a:r>
          </a:p>
        </p:txBody>
      </p:sp>
      <p:sp>
        <p:nvSpPr>
          <p:cNvPr id="25" name="2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2</a:t>
            </a:r>
          </a:p>
        </p:txBody>
      </p:sp>
      <p:sp>
        <p:nvSpPr>
          <p:cNvPr id="26" name="1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 r="25824"/>
          <a:stretch/>
        </p:blipFill>
        <p:spPr>
          <a:xfrm>
            <a:off x="6324600" y="1260333"/>
            <a:ext cx="2354722" cy="24054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r="52014"/>
          <a:stretch/>
        </p:blipFill>
        <p:spPr>
          <a:xfrm>
            <a:off x="3352800" y="1260333"/>
            <a:ext cx="2558933" cy="24054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8754" t="5968" r="60594" b="15093"/>
          <a:stretch/>
        </p:blipFill>
        <p:spPr>
          <a:xfrm>
            <a:off x="304800" y="1260334"/>
            <a:ext cx="2559617" cy="24245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75707"/>
          <a:stretch/>
        </p:blipFill>
        <p:spPr>
          <a:xfrm>
            <a:off x="228600" y="4003128"/>
            <a:ext cx="2636983" cy="26433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41590" t="7067" r="29942"/>
          <a:stretch/>
        </p:blipFill>
        <p:spPr>
          <a:xfrm>
            <a:off x="3347653" y="4038600"/>
            <a:ext cx="2564080" cy="26504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2726"/>
          <a:stretch/>
        </p:blipFill>
        <p:spPr>
          <a:xfrm>
            <a:off x="6324600" y="4086946"/>
            <a:ext cx="2391450" cy="2618654"/>
          </a:xfrm>
          <a:prstGeom prst="rect">
            <a:avLst/>
          </a:prstGeom>
        </p:spPr>
      </p:pic>
      <p:sp>
        <p:nvSpPr>
          <p:cNvPr id="33" name="ô 1"/>
          <p:cNvSpPr/>
          <p:nvPr/>
        </p:nvSpPr>
        <p:spPr>
          <a:xfrm>
            <a:off x="290944" y="1219200"/>
            <a:ext cx="2559617" cy="246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ô 2"/>
          <p:cNvSpPr/>
          <p:nvPr/>
        </p:nvSpPr>
        <p:spPr>
          <a:xfrm>
            <a:off x="3347653" y="1260333"/>
            <a:ext cx="2568053" cy="24245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ô 4"/>
          <p:cNvSpPr/>
          <p:nvPr/>
        </p:nvSpPr>
        <p:spPr>
          <a:xfrm>
            <a:off x="210878" y="3999088"/>
            <a:ext cx="2674871" cy="2642015"/>
          </a:xfrm>
          <a:prstGeom prst="rect">
            <a:avLst/>
          </a:prstGeom>
          <a:solidFill>
            <a:srgbClr val="E418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ô 6"/>
          <p:cNvSpPr/>
          <p:nvPr/>
        </p:nvSpPr>
        <p:spPr>
          <a:xfrm>
            <a:off x="6253123" y="1249293"/>
            <a:ext cx="2521132" cy="24466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ô 8"/>
          <p:cNvSpPr/>
          <p:nvPr/>
        </p:nvSpPr>
        <p:spPr>
          <a:xfrm>
            <a:off x="3313700" y="4043001"/>
            <a:ext cx="2598033" cy="26460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ô 9"/>
          <p:cNvSpPr/>
          <p:nvPr/>
        </p:nvSpPr>
        <p:spPr>
          <a:xfrm>
            <a:off x="6324599" y="4086946"/>
            <a:ext cx="2449655" cy="26204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yes"/>
          <p:cNvSpPr/>
          <p:nvPr/>
        </p:nvSpPr>
        <p:spPr>
          <a:xfrm>
            <a:off x="2743200" y="76200"/>
            <a:ext cx="3200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a_e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3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3</a:t>
            </a:r>
          </a:p>
        </p:txBody>
      </p:sp>
      <p:sp>
        <p:nvSpPr>
          <p:cNvPr id="25" name="2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2</a:t>
            </a:r>
          </a:p>
        </p:txBody>
      </p:sp>
      <p:sp>
        <p:nvSpPr>
          <p:cNvPr id="26" name="1"/>
          <p:cNvSpPr/>
          <p:nvPr/>
        </p:nvSpPr>
        <p:spPr>
          <a:xfrm>
            <a:off x="8077200" y="76200"/>
            <a:ext cx="990600" cy="990600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/>
              <a:t>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 r="25824"/>
          <a:stretch/>
        </p:blipFill>
        <p:spPr>
          <a:xfrm>
            <a:off x="6324600" y="1210973"/>
            <a:ext cx="2354722" cy="25228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r="52014"/>
          <a:stretch/>
        </p:blipFill>
        <p:spPr>
          <a:xfrm>
            <a:off x="3276600" y="1188073"/>
            <a:ext cx="2485155" cy="25457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l="8754" t="5968" r="60594" b="15093"/>
          <a:stretch/>
        </p:blipFill>
        <p:spPr>
          <a:xfrm>
            <a:off x="3278338" y="4038095"/>
            <a:ext cx="2559617" cy="26083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75707"/>
          <a:stretch/>
        </p:blipFill>
        <p:spPr>
          <a:xfrm>
            <a:off x="228600" y="4062265"/>
            <a:ext cx="2636983" cy="26433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41590" t="7067" r="29942"/>
          <a:stretch/>
        </p:blipFill>
        <p:spPr>
          <a:xfrm>
            <a:off x="245653" y="1188073"/>
            <a:ext cx="2564080" cy="25824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2726"/>
          <a:stretch/>
        </p:blipFill>
        <p:spPr>
          <a:xfrm>
            <a:off x="6324600" y="4086946"/>
            <a:ext cx="2391450" cy="2559517"/>
          </a:xfrm>
          <a:prstGeom prst="rect">
            <a:avLst/>
          </a:prstGeom>
        </p:spPr>
      </p:pic>
      <p:sp>
        <p:nvSpPr>
          <p:cNvPr id="19" name="ô 3"/>
          <p:cNvSpPr/>
          <p:nvPr/>
        </p:nvSpPr>
        <p:spPr>
          <a:xfrm>
            <a:off x="3276600" y="4038095"/>
            <a:ext cx="2622708" cy="26083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ô 3"/>
          <p:cNvSpPr/>
          <p:nvPr/>
        </p:nvSpPr>
        <p:spPr>
          <a:xfrm>
            <a:off x="3256690" y="1176978"/>
            <a:ext cx="2568207" cy="25568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ô 3"/>
          <p:cNvSpPr/>
          <p:nvPr/>
        </p:nvSpPr>
        <p:spPr>
          <a:xfrm>
            <a:off x="228600" y="4038600"/>
            <a:ext cx="2636983" cy="2667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ô 3"/>
          <p:cNvSpPr/>
          <p:nvPr/>
        </p:nvSpPr>
        <p:spPr>
          <a:xfrm>
            <a:off x="6254578" y="1176978"/>
            <a:ext cx="2519259" cy="25568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ô 3"/>
          <p:cNvSpPr/>
          <p:nvPr/>
        </p:nvSpPr>
        <p:spPr>
          <a:xfrm>
            <a:off x="6254578" y="4038599"/>
            <a:ext cx="2519259" cy="26078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ô 6"/>
          <p:cNvSpPr/>
          <p:nvPr/>
        </p:nvSpPr>
        <p:spPr>
          <a:xfrm>
            <a:off x="228599" y="1142999"/>
            <a:ext cx="2636983" cy="26275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39" grpId="0" animBg="1"/>
      <p:bldP spid="39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0 Hình Nền PowerPoint Thuyết Trình Đẹp - Đề án 2020 - Tổng hợp chia sẻ  hình ảnh, tranh vẽ, biểu mẫu trong lĩnh vực giáo dục | Hình ảnh, Hình nền,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215466" cy="2167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56" y="2209799"/>
            <a:ext cx="5308599" cy="2327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89" y="4324135"/>
            <a:ext cx="5029199" cy="21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0"/>
            <a:ext cx="9144000" cy="68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1232047" y="2667885"/>
            <a:ext cx="6722435" cy="152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Fill in the blank </a:t>
            </a:r>
            <a:endParaRPr lang="en-US" sz="4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600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269</Words>
  <Application>Microsoft Office PowerPoint</Application>
  <PresentationFormat>On-screen Show (4:3)</PresentationFormat>
  <Paragraphs>66</Paragraphs>
  <Slides>28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Arial Unicode MS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Teacher: Nguyễn Lê Thúy Hà School:Tiểu Học Trường Sơn</dc:title>
  <dc:creator>ADMIN</dc:creator>
  <cp:lastModifiedBy>ADMIN</cp:lastModifiedBy>
  <cp:revision>159</cp:revision>
  <dcterms:created xsi:type="dcterms:W3CDTF">2017-08-09T06:55:59Z</dcterms:created>
  <dcterms:modified xsi:type="dcterms:W3CDTF">2021-04-05T16:12:57Z</dcterms:modified>
</cp:coreProperties>
</file>