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1" r:id="rId3"/>
    <p:sldMasterId id="2147483745" r:id="rId4"/>
    <p:sldMasterId id="2147483757" r:id="rId5"/>
  </p:sldMasterIdLst>
  <p:sldIdLst>
    <p:sldId id="282" r:id="rId6"/>
    <p:sldId id="284" r:id="rId7"/>
    <p:sldId id="285" r:id="rId8"/>
    <p:sldId id="312" r:id="rId9"/>
    <p:sldId id="286" r:id="rId10"/>
    <p:sldId id="309" r:id="rId11"/>
    <p:sldId id="296" r:id="rId12"/>
    <p:sldId id="287" r:id="rId13"/>
    <p:sldId id="259" r:id="rId14"/>
    <p:sldId id="311" r:id="rId15"/>
    <p:sldId id="260" r:id="rId16"/>
    <p:sldId id="288" r:id="rId17"/>
    <p:sldId id="289" r:id="rId18"/>
    <p:sldId id="290" r:id="rId19"/>
    <p:sldId id="298" r:id="rId20"/>
    <p:sldId id="263" r:id="rId21"/>
    <p:sldId id="264" r:id="rId22"/>
    <p:sldId id="265" r:id="rId23"/>
    <p:sldId id="266" r:id="rId24"/>
    <p:sldId id="267" r:id="rId25"/>
    <p:sldId id="268" r:id="rId26"/>
    <p:sldId id="269" r:id="rId27"/>
    <p:sldId id="270" r:id="rId28"/>
    <p:sldId id="278" r:id="rId29"/>
    <p:sldId id="271" r:id="rId30"/>
    <p:sldId id="279" r:id="rId31"/>
    <p:sldId id="280" r:id="rId32"/>
    <p:sldId id="272" r:id="rId33"/>
    <p:sldId id="277" r:id="rId34"/>
    <p:sldId id="276" r:id="rId35"/>
    <p:sldId id="273" r:id="rId36"/>
    <p:sldId id="291" r:id="rId37"/>
    <p:sldId id="274" r:id="rId38"/>
    <p:sldId id="293" r:id="rId39"/>
    <p:sldId id="299" r:id="rId40"/>
    <p:sldId id="300" r:id="rId41"/>
    <p:sldId id="301" r:id="rId42"/>
    <p:sldId id="302" r:id="rId43"/>
    <p:sldId id="304" r:id="rId44"/>
    <p:sldId id="303" r:id="rId45"/>
    <p:sldId id="305" r:id="rId46"/>
    <p:sldId id="306" r:id="rId47"/>
    <p:sldId id="30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6" autoAdjust="0"/>
  </p:normalViewPr>
  <p:slideViewPr>
    <p:cSldViewPr>
      <p:cViewPr varScale="1">
        <p:scale>
          <a:sx n="69" d="100"/>
          <a:sy n="69" d="100"/>
        </p:scale>
        <p:origin x="141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E2DE2CF-5EE6-417F-A709-3AF047149764}" type="datetimeFigureOut">
              <a:rPr lang="en-US" smtClean="0"/>
              <a:t>12/24/2021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21A2EEF-31D6-4653-94B2-7911F78B4F2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2DE2CF-5EE6-417F-A709-3AF047149764}" type="datetimeFigureOut">
              <a:rPr lang="en-US" smtClean="0"/>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A2EEF-31D6-4653-94B2-7911F78B4F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2DE2CF-5EE6-417F-A709-3AF047149764}" type="datetimeFigureOut">
              <a:rPr lang="en-US" smtClean="0"/>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A2EEF-31D6-4653-94B2-7911F78B4F2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Arial" charset="0"/>
              </a:defRPr>
            </a:lvl1pPr>
          </a:lstStyle>
          <a:p>
            <a:pPr>
              <a:defRPr/>
            </a:pPr>
            <a:fld id="{0EBB66DD-2EEF-4A44-98F7-37F91646002E}" type="slidenum">
              <a:rPr lang="en-US" altLang="en-US"/>
              <a:pPr>
                <a:defRPr/>
              </a:pPr>
              <a:t>‹#›</a:t>
            </a:fld>
            <a:endParaRPr lang="en-US" altLang="en-US"/>
          </a:p>
        </p:txBody>
      </p:sp>
    </p:spTree>
    <p:extLst>
      <p:ext uri="{BB962C8B-B14F-4D97-AF65-F5344CB8AC3E}">
        <p14:creationId xmlns:p14="http://schemas.microsoft.com/office/powerpoint/2010/main" val="2604159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Arial" charset="0"/>
              </a:defRPr>
            </a:lvl1pPr>
          </a:lstStyle>
          <a:p>
            <a:pPr>
              <a:defRPr/>
            </a:pPr>
            <a:fld id="{7519FE58-6441-4A51-9169-F22B3B78EF07}" type="slidenum">
              <a:rPr lang="en-US" altLang="en-US"/>
              <a:pPr>
                <a:defRPr/>
              </a:pPr>
              <a:t>‹#›</a:t>
            </a:fld>
            <a:endParaRPr lang="en-US" altLang="en-US"/>
          </a:p>
        </p:txBody>
      </p:sp>
    </p:spTree>
    <p:extLst>
      <p:ext uri="{BB962C8B-B14F-4D97-AF65-F5344CB8AC3E}">
        <p14:creationId xmlns:p14="http://schemas.microsoft.com/office/powerpoint/2010/main" val="2792282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94"/>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619"/>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Arial" charset="0"/>
              </a:defRPr>
            </a:lvl1pPr>
          </a:lstStyle>
          <a:p>
            <a:pPr>
              <a:defRPr/>
            </a:pPr>
            <a:fld id="{B887BEC7-BA54-4CB1-8712-E173FE8CD8BD}" type="slidenum">
              <a:rPr lang="en-US" altLang="en-US"/>
              <a:pPr>
                <a:defRPr/>
              </a:pPr>
              <a:t>‹#›</a:t>
            </a:fld>
            <a:endParaRPr lang="en-US" altLang="en-US"/>
          </a:p>
        </p:txBody>
      </p:sp>
    </p:spTree>
    <p:extLst>
      <p:ext uri="{BB962C8B-B14F-4D97-AF65-F5344CB8AC3E}">
        <p14:creationId xmlns:p14="http://schemas.microsoft.com/office/powerpoint/2010/main" val="2848447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atin typeface="Arial" charset="0"/>
              </a:defRPr>
            </a:lvl1pPr>
          </a:lstStyle>
          <a:p>
            <a:pPr>
              <a:defRPr/>
            </a:pPr>
            <a:fld id="{2E104B56-1043-416F-8E7E-36FF2576F2AF}" type="slidenum">
              <a:rPr lang="en-US" altLang="en-US"/>
              <a:pPr>
                <a:defRPr/>
              </a:pPr>
              <a:t>‹#›</a:t>
            </a:fld>
            <a:endParaRPr lang="en-US" altLang="en-US"/>
          </a:p>
        </p:txBody>
      </p:sp>
    </p:spTree>
    <p:extLst>
      <p:ext uri="{BB962C8B-B14F-4D97-AF65-F5344CB8AC3E}">
        <p14:creationId xmlns:p14="http://schemas.microsoft.com/office/powerpoint/2010/main" val="943843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atin typeface="Arial" charset="0"/>
              </a:defRPr>
            </a:lvl1pPr>
          </a:lstStyle>
          <a:p>
            <a:pPr>
              <a:defRPr/>
            </a:pPr>
            <a:fld id="{4BCAC338-54CA-40A8-8C5B-04B010DA503F}" type="slidenum">
              <a:rPr lang="en-US" altLang="en-US"/>
              <a:pPr>
                <a:defRPr/>
              </a:pPr>
              <a:t>‹#›</a:t>
            </a:fld>
            <a:endParaRPr lang="en-US" altLang="en-US"/>
          </a:p>
        </p:txBody>
      </p:sp>
    </p:spTree>
    <p:extLst>
      <p:ext uri="{BB962C8B-B14F-4D97-AF65-F5344CB8AC3E}">
        <p14:creationId xmlns:p14="http://schemas.microsoft.com/office/powerpoint/2010/main" val="4082768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atin typeface="Arial" charset="0"/>
              </a:defRPr>
            </a:lvl1pPr>
          </a:lstStyle>
          <a:p>
            <a:pPr>
              <a:defRPr/>
            </a:pPr>
            <a:fld id="{6966C961-30F4-483A-AC52-34076CBC25E4}" type="slidenum">
              <a:rPr lang="en-US" altLang="en-US"/>
              <a:pPr>
                <a:defRPr/>
              </a:pPr>
              <a:t>‹#›</a:t>
            </a:fld>
            <a:endParaRPr lang="en-US" altLang="en-US"/>
          </a:p>
        </p:txBody>
      </p:sp>
    </p:spTree>
    <p:extLst>
      <p:ext uri="{BB962C8B-B14F-4D97-AF65-F5344CB8AC3E}">
        <p14:creationId xmlns:p14="http://schemas.microsoft.com/office/powerpoint/2010/main" val="3044989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atin typeface="Arial" charset="0"/>
              </a:defRPr>
            </a:lvl1pPr>
          </a:lstStyle>
          <a:p>
            <a:pPr>
              <a:defRPr/>
            </a:pPr>
            <a:fld id="{9EAF1D06-F7C7-4928-8C96-7DE022A92F2E}" type="slidenum">
              <a:rPr lang="en-US" altLang="en-US"/>
              <a:pPr>
                <a:defRPr/>
              </a:pPr>
              <a:t>‹#›</a:t>
            </a:fld>
            <a:endParaRPr lang="en-US" altLang="en-US"/>
          </a:p>
        </p:txBody>
      </p:sp>
    </p:spTree>
    <p:extLst>
      <p:ext uri="{BB962C8B-B14F-4D97-AF65-F5344CB8AC3E}">
        <p14:creationId xmlns:p14="http://schemas.microsoft.com/office/powerpoint/2010/main" val="1098629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581"/>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atin typeface="Arial" charset="0"/>
              </a:defRPr>
            </a:lvl1pPr>
          </a:lstStyle>
          <a:p>
            <a:pPr>
              <a:defRPr/>
            </a:pPr>
            <a:fld id="{4C5771CD-3E1B-4CCC-ABF4-7269B25310D9}" type="slidenum">
              <a:rPr lang="en-US" altLang="en-US"/>
              <a:pPr>
                <a:defRPr/>
              </a:pPr>
              <a:t>‹#›</a:t>
            </a:fld>
            <a:endParaRPr lang="en-US" altLang="en-US"/>
          </a:p>
        </p:txBody>
      </p:sp>
    </p:spTree>
    <p:extLst>
      <p:ext uri="{BB962C8B-B14F-4D97-AF65-F5344CB8AC3E}">
        <p14:creationId xmlns:p14="http://schemas.microsoft.com/office/powerpoint/2010/main" val="417360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E2DE2CF-5EE6-417F-A709-3AF047149764}" type="datetimeFigureOut">
              <a:rPr lang="en-US" smtClean="0"/>
              <a:t>12/24/2021</a:t>
            </a:fld>
            <a:endParaRPr lang="en-US"/>
          </a:p>
        </p:txBody>
      </p:sp>
      <p:sp>
        <p:nvSpPr>
          <p:cNvPr id="9" name="Slide Number Placeholder 8"/>
          <p:cNvSpPr>
            <a:spLocks noGrp="1"/>
          </p:cNvSpPr>
          <p:nvPr>
            <p:ph type="sldNum" sz="quarter" idx="15"/>
          </p:nvPr>
        </p:nvSpPr>
        <p:spPr/>
        <p:txBody>
          <a:bodyPr rtlCol="0"/>
          <a:lstStyle/>
          <a:p>
            <a:fld id="{121A2EEF-31D6-4653-94B2-7911F78B4F27}"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
        <p:nvSpPr>
          <p:cNvPr id="3" name="TextBox 2"/>
          <p:cNvSpPr txBox="1"/>
          <p:nvPr userDrawn="1"/>
        </p:nvSpPr>
        <p:spPr>
          <a:xfrm>
            <a:off x="1600200" y="0"/>
            <a:ext cx="5943600" cy="1200329"/>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Thứ tư,</a:t>
            </a:r>
            <a:r>
              <a:rPr lang="en-US" sz="2400" b="1" baseline="0" dirty="0" smtClean="0">
                <a:latin typeface="Times New Roman" pitchFamily="18" charset="0"/>
                <a:cs typeface="Times New Roman" pitchFamily="18" charset="0"/>
              </a:rPr>
              <a:t> ngày 4 tháng 11 năm 2020</a:t>
            </a:r>
          </a:p>
          <a:p>
            <a:pPr algn="ctr"/>
            <a:r>
              <a:rPr lang="en-US" sz="2400" b="1" baseline="0" dirty="0" smtClean="0">
                <a:latin typeface="Times New Roman" pitchFamily="18" charset="0"/>
                <a:cs typeface="Times New Roman" pitchFamily="18" charset="0"/>
              </a:rPr>
              <a:t>ĐỊA LÝ</a:t>
            </a:r>
          </a:p>
          <a:p>
            <a:pPr algn="ctr"/>
            <a:r>
              <a:rPr lang="en-US" sz="2400" b="1" baseline="0" dirty="0" smtClean="0">
                <a:latin typeface="Times New Roman" pitchFamily="18" charset="0"/>
                <a:cs typeface="Times New Roman" pitchFamily="18" charset="0"/>
              </a:rPr>
              <a:t>Bài 5: Dân cư nước ta (tiết 1)</a:t>
            </a:r>
            <a:endParaRPr lang="en-US" sz="2400" b="1" dirty="0">
              <a:latin typeface="Times New Roman" pitchFamily="18" charset="0"/>
              <a:cs typeface="Times New Roman"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581"/>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atin typeface="Arial" charset="0"/>
              </a:defRPr>
            </a:lvl1pPr>
          </a:lstStyle>
          <a:p>
            <a:pPr>
              <a:defRPr/>
            </a:pPr>
            <a:fld id="{91A3B32B-E1ED-43F3-AE0A-2539CCE533C4}" type="slidenum">
              <a:rPr lang="en-US" altLang="en-US"/>
              <a:pPr>
                <a:defRPr/>
              </a:pPr>
              <a:t>‹#›</a:t>
            </a:fld>
            <a:endParaRPr lang="en-US" altLang="en-US"/>
          </a:p>
        </p:txBody>
      </p:sp>
    </p:spTree>
    <p:extLst>
      <p:ext uri="{BB962C8B-B14F-4D97-AF65-F5344CB8AC3E}">
        <p14:creationId xmlns:p14="http://schemas.microsoft.com/office/powerpoint/2010/main" val="1885679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Arial" charset="0"/>
              </a:defRPr>
            </a:lvl1pPr>
          </a:lstStyle>
          <a:p>
            <a:pPr>
              <a:defRPr/>
            </a:pPr>
            <a:fld id="{F7DEEFBE-820D-48BD-AEC0-70F9F9006716}" type="slidenum">
              <a:rPr lang="en-US" altLang="en-US"/>
              <a:pPr>
                <a:defRPr/>
              </a:pPr>
              <a:t>‹#›</a:t>
            </a:fld>
            <a:endParaRPr lang="en-US" altLang="en-US"/>
          </a:p>
        </p:txBody>
      </p:sp>
    </p:spTree>
    <p:extLst>
      <p:ext uri="{BB962C8B-B14F-4D97-AF65-F5344CB8AC3E}">
        <p14:creationId xmlns:p14="http://schemas.microsoft.com/office/powerpoint/2010/main" val="3461281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9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94"/>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Arial" charset="0"/>
              </a:defRPr>
            </a:lvl1pPr>
          </a:lstStyle>
          <a:p>
            <a:pPr>
              <a:defRPr/>
            </a:pPr>
            <a:fld id="{8D165F1A-8D93-4FC1-B066-5F2C1B64A51C}" type="slidenum">
              <a:rPr lang="en-US" altLang="en-US"/>
              <a:pPr>
                <a:defRPr/>
              </a:pPr>
              <a:t>‹#›</a:t>
            </a:fld>
            <a:endParaRPr lang="en-US" altLang="en-US"/>
          </a:p>
        </p:txBody>
      </p:sp>
    </p:spTree>
    <p:extLst>
      <p:ext uri="{BB962C8B-B14F-4D97-AF65-F5344CB8AC3E}">
        <p14:creationId xmlns:p14="http://schemas.microsoft.com/office/powerpoint/2010/main" val="1964347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6"/>
            <a:ext cx="82296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EE7DB43-7E91-41D3-8F36-61FAAD5C7D05}" type="slidenum">
              <a:rPr lang="en-US"/>
              <a:pPr>
                <a:defRPr/>
              </a:pPr>
              <a:t>‹#›</a:t>
            </a:fld>
            <a:endParaRPr lang="en-US"/>
          </a:p>
        </p:txBody>
      </p:sp>
    </p:spTree>
    <p:extLst>
      <p:ext uri="{BB962C8B-B14F-4D97-AF65-F5344CB8AC3E}">
        <p14:creationId xmlns:p14="http://schemas.microsoft.com/office/powerpoint/2010/main" val="1050731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433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742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011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05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288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49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E2DE2CF-5EE6-417F-A709-3AF047149764}" type="datetimeFigureOut">
              <a:rPr lang="en-US" smtClean="0"/>
              <a:t>12/24/2021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21A2EEF-31D6-4653-94B2-7911F78B4F2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113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976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95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936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27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137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825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830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886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884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E2DE2CF-5EE6-417F-A709-3AF047149764}" type="datetimeFigureOut">
              <a:rPr lang="en-US" smtClean="0"/>
              <a:t>12/24/2021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A2EEF-31D6-4653-94B2-7911F78B4F27}"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869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486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213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314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739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9732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063A42-3852-4937-9872-7205EE211560}" type="datetimeFigureOut">
              <a:rPr lang="en-US" smtClean="0"/>
              <a:pPr/>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1B57F-2E29-4653-891D-6B9002BAF398}"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34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063A42-3852-4937-9872-7205EE211560}" type="datetimeFigureOut">
              <a:rPr lang="en-US" smtClean="0"/>
              <a:pPr/>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1B57F-2E29-4653-891D-6B9002BAF398}" type="slidenum">
              <a:rPr lang="en-US" smtClean="0"/>
              <a:pPr/>
              <a:t>‹#›</a:t>
            </a:fld>
            <a:endParaRPr lang="en-US"/>
          </a:p>
        </p:txBody>
      </p:sp>
    </p:spTree>
    <p:extLst>
      <p:ext uri="{BB962C8B-B14F-4D97-AF65-F5344CB8AC3E}">
        <p14:creationId xmlns:p14="http://schemas.microsoft.com/office/powerpoint/2010/main" val="36052293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063A42-3852-4937-9872-7205EE211560}" type="datetimeFigureOut">
              <a:rPr lang="en-US" smtClean="0"/>
              <a:pPr/>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1B57F-2E29-4653-891D-6B9002BAF398}"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516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063A42-3852-4937-9872-7205EE211560}" type="datetimeFigureOut">
              <a:rPr lang="en-US" smtClean="0"/>
              <a:pPr/>
              <a:t>12/24/2021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1B57F-2E29-4653-891D-6B9002BAF398}" type="slidenum">
              <a:rPr lang="en-US" smtClean="0"/>
              <a:pPr/>
              <a:t>‹#›</a:t>
            </a:fld>
            <a:endParaRPr lang="en-US"/>
          </a:p>
        </p:txBody>
      </p:sp>
    </p:spTree>
    <p:extLst>
      <p:ext uri="{BB962C8B-B14F-4D97-AF65-F5344CB8AC3E}">
        <p14:creationId xmlns:p14="http://schemas.microsoft.com/office/powerpoint/2010/main" val="831440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E2DE2CF-5EE6-417F-A709-3AF047149764}" type="datetimeFigureOut">
              <a:rPr lang="en-US" smtClean="0"/>
              <a:t>12/24/2021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1A2EEF-31D6-4653-94B2-7911F78B4F27}"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063A42-3852-4937-9872-7205EE211560}" type="datetimeFigureOut">
              <a:rPr lang="en-US" smtClean="0"/>
              <a:pPr/>
              <a:t>12/24/2021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B1B57F-2E29-4653-891D-6B9002BAF398}" type="slidenum">
              <a:rPr lang="en-US" smtClean="0"/>
              <a:pPr/>
              <a:t>‹#›</a:t>
            </a:fld>
            <a:endParaRPr lang="en-US"/>
          </a:p>
        </p:txBody>
      </p:sp>
    </p:spTree>
    <p:extLst>
      <p:ext uri="{BB962C8B-B14F-4D97-AF65-F5344CB8AC3E}">
        <p14:creationId xmlns:p14="http://schemas.microsoft.com/office/powerpoint/2010/main" val="957061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063A42-3852-4937-9872-7205EE211560}" type="datetimeFigureOut">
              <a:rPr lang="en-US" smtClean="0"/>
              <a:pPr/>
              <a:t>12/24/2021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B1B57F-2E29-4653-891D-6B9002BAF398}" type="slidenum">
              <a:rPr lang="en-US" smtClean="0"/>
              <a:pPr/>
              <a:t>‹#›</a:t>
            </a:fld>
            <a:endParaRPr lang="en-US"/>
          </a:p>
        </p:txBody>
      </p:sp>
    </p:spTree>
    <p:extLst>
      <p:ext uri="{BB962C8B-B14F-4D97-AF65-F5344CB8AC3E}">
        <p14:creationId xmlns:p14="http://schemas.microsoft.com/office/powerpoint/2010/main" val="2099782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D063A42-3852-4937-9872-7205EE211560}" type="datetimeFigureOut">
              <a:rPr lang="en-US" smtClean="0"/>
              <a:pPr/>
              <a:t>12/24/2021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1B1B57F-2E29-4653-891D-6B9002BAF398}" type="slidenum">
              <a:rPr lang="en-US" smtClean="0"/>
              <a:pPr/>
              <a:t>‹#›</a:t>
            </a:fld>
            <a:endParaRPr lang="en-US"/>
          </a:p>
        </p:txBody>
      </p:sp>
    </p:spTree>
    <p:extLst>
      <p:ext uri="{BB962C8B-B14F-4D97-AF65-F5344CB8AC3E}">
        <p14:creationId xmlns:p14="http://schemas.microsoft.com/office/powerpoint/2010/main" val="1575536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D063A42-3852-4937-9872-7205EE211560}" type="datetimeFigureOut">
              <a:rPr lang="en-US" smtClean="0"/>
              <a:pPr/>
              <a:t>12/24/2021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1B1B57F-2E29-4653-891D-6B9002BAF398}"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5331266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D063A42-3852-4937-9872-7205EE211560}" type="datetimeFigureOut">
              <a:rPr lang="en-US" smtClean="0"/>
              <a:pPr/>
              <a:t>12/24/2021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1B57F-2E29-4653-891D-6B9002BAF398}" type="slidenum">
              <a:rPr lang="en-US" smtClean="0"/>
              <a:pPr/>
              <a:t>‹#›</a:t>
            </a:fld>
            <a:endParaRPr lang="en-US"/>
          </a:p>
        </p:txBody>
      </p:sp>
    </p:spTree>
    <p:extLst>
      <p:ext uri="{BB962C8B-B14F-4D97-AF65-F5344CB8AC3E}">
        <p14:creationId xmlns:p14="http://schemas.microsoft.com/office/powerpoint/2010/main" val="22464183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063A42-3852-4937-9872-7205EE211560}" type="datetimeFigureOut">
              <a:rPr lang="en-US" smtClean="0"/>
              <a:pPr/>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1B57F-2E29-4653-891D-6B9002BAF398}" type="slidenum">
              <a:rPr lang="en-US" smtClean="0"/>
              <a:pPr/>
              <a:t>‹#›</a:t>
            </a:fld>
            <a:endParaRPr lang="en-US"/>
          </a:p>
        </p:txBody>
      </p:sp>
    </p:spTree>
    <p:extLst>
      <p:ext uri="{BB962C8B-B14F-4D97-AF65-F5344CB8AC3E}">
        <p14:creationId xmlns:p14="http://schemas.microsoft.com/office/powerpoint/2010/main" val="19645094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063A42-3852-4937-9872-7205EE211560}" type="datetimeFigureOut">
              <a:rPr lang="en-US" smtClean="0"/>
              <a:pPr/>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1B57F-2E29-4653-891D-6B9002BAF398}" type="slidenum">
              <a:rPr lang="en-US" smtClean="0"/>
              <a:pPr/>
              <a:t>‹#›</a:t>
            </a:fld>
            <a:endParaRPr lang="en-US"/>
          </a:p>
        </p:txBody>
      </p:sp>
    </p:spTree>
    <p:extLst>
      <p:ext uri="{BB962C8B-B14F-4D97-AF65-F5344CB8AC3E}">
        <p14:creationId xmlns:p14="http://schemas.microsoft.com/office/powerpoint/2010/main" val="527632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E2DE2CF-5EE6-417F-A709-3AF047149764}" type="datetimeFigureOut">
              <a:rPr lang="en-US" smtClean="0"/>
              <a:t>12/24/2021</a:t>
            </a:fld>
            <a:endParaRPr lang="en-US"/>
          </a:p>
        </p:txBody>
      </p:sp>
      <p:sp>
        <p:nvSpPr>
          <p:cNvPr id="7" name="Slide Number Placeholder 6"/>
          <p:cNvSpPr>
            <a:spLocks noGrp="1"/>
          </p:cNvSpPr>
          <p:nvPr>
            <p:ph type="sldNum" sz="quarter" idx="11"/>
          </p:nvPr>
        </p:nvSpPr>
        <p:spPr/>
        <p:txBody>
          <a:bodyPr rtlCol="0"/>
          <a:lstStyle/>
          <a:p>
            <a:fld id="{121A2EEF-31D6-4653-94B2-7911F78B4F27}"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DE2CF-5EE6-417F-A709-3AF047149764}" type="datetimeFigureOut">
              <a:rPr lang="en-US" smtClean="0"/>
              <a:t>12/24/2021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1A2EEF-31D6-4653-94B2-7911F78B4F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E2DE2CF-5EE6-417F-A709-3AF047149764}" type="datetimeFigureOut">
              <a:rPr lang="en-US" smtClean="0"/>
              <a:t>12/24/2021</a:t>
            </a:fld>
            <a:endParaRPr lang="en-US"/>
          </a:p>
        </p:txBody>
      </p:sp>
      <p:sp>
        <p:nvSpPr>
          <p:cNvPr id="22" name="Slide Number Placeholder 21"/>
          <p:cNvSpPr>
            <a:spLocks noGrp="1"/>
          </p:cNvSpPr>
          <p:nvPr>
            <p:ph type="sldNum" sz="quarter" idx="15"/>
          </p:nvPr>
        </p:nvSpPr>
        <p:spPr/>
        <p:txBody>
          <a:bodyPr rtlCol="0"/>
          <a:lstStyle/>
          <a:p>
            <a:fld id="{121A2EEF-31D6-4653-94B2-7911F78B4F27}"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E2DE2CF-5EE6-417F-A709-3AF047149764}" type="datetimeFigureOut">
              <a:rPr lang="en-US" smtClean="0"/>
              <a:t>12/24/2021</a:t>
            </a:fld>
            <a:endParaRPr lang="en-US"/>
          </a:p>
        </p:txBody>
      </p:sp>
      <p:sp>
        <p:nvSpPr>
          <p:cNvPr id="18" name="Slide Number Placeholder 17"/>
          <p:cNvSpPr>
            <a:spLocks noGrp="1"/>
          </p:cNvSpPr>
          <p:nvPr>
            <p:ph type="sldNum" sz="quarter" idx="11"/>
          </p:nvPr>
        </p:nvSpPr>
        <p:spPr/>
        <p:txBody>
          <a:bodyPr rtlCol="0"/>
          <a:lstStyle/>
          <a:p>
            <a:fld id="{121A2EEF-31D6-4653-94B2-7911F78B4F27}"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E2DE2CF-5EE6-417F-A709-3AF047149764}" type="datetimeFigureOut">
              <a:rPr lang="en-US" smtClean="0"/>
              <a:t>12/24/2021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21A2EEF-31D6-4653-94B2-7911F78B4F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a:defRPr>
            </a:lvl1pPr>
          </a:lstStyle>
          <a:p>
            <a:pPr fontAlgn="base">
              <a:spcBef>
                <a:spcPct val="0"/>
              </a:spcBef>
              <a:spcAft>
                <a:spcPct val="0"/>
              </a:spcAft>
              <a:defRPr/>
            </a:pPr>
            <a:fld id="{0C51F845-6977-4848-90F8-76FDAACBB9C8}"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34540356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6000" r="-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33763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6000" r="-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E749D-7E97-40AC-850B-732B16A9EA0B}" type="datetimeFigureOut">
              <a:rPr lang="en-US" smtClean="0">
                <a:solidFill>
                  <a:prstClr val="black">
                    <a:tint val="75000"/>
                  </a:prstClr>
                </a:solidFill>
              </a:rPr>
              <a:pPr/>
              <a:t>12/24/2021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AA52E-ECC7-4440-9524-E8AE8B028D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96934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D063A42-3852-4937-9872-7205EE211560}" type="datetimeFigureOut">
              <a:rPr lang="en-US" smtClean="0"/>
              <a:pPr/>
              <a:t>12/24/2021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1B1B57F-2E29-4653-891D-6B9002BAF398}"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44764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61925" y="293688"/>
            <a:ext cx="8686800" cy="1200150"/>
          </a:xfrm>
          <a:prstGeom prst="rect">
            <a:avLst/>
          </a:prstGeom>
          <a:solidFill>
            <a:schemeClr val="bg1"/>
          </a:solidFill>
        </p:spPr>
        <p:txBody>
          <a:bodyPr>
            <a:spAutoFit/>
          </a:bodyPr>
          <a:lstStyle/>
          <a:p>
            <a:pPr algn="ctr" fontAlgn="base">
              <a:spcBef>
                <a:spcPct val="0"/>
              </a:spcBef>
              <a:spcAft>
                <a:spcPct val="0"/>
              </a:spcAft>
              <a:defRPr/>
            </a:pPr>
            <a:r>
              <a:rPr lang="en-US" sz="3200" b="1" u="sng" smtClean="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Địa lí</a:t>
            </a:r>
          </a:p>
          <a:p>
            <a:pPr algn="ctr" fontAlgn="base">
              <a:spcBef>
                <a:spcPct val="0"/>
              </a:spcBef>
              <a:spcAft>
                <a:spcPct val="0"/>
              </a:spcAft>
              <a:defRPr/>
            </a:pP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a:t>
            </a:r>
            <a:r>
              <a:rPr lang="en-US" sz="4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0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ân </a:t>
            </a:r>
            <a:r>
              <a:rPr lang="en-US" sz="4000" b="1"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cư</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nước ta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90487" y="2712669"/>
            <a:ext cx="8829675" cy="3669801"/>
          </a:xfrm>
          <a:prstGeom prst="rect">
            <a:avLst/>
          </a:prstGeom>
          <a:gradFill rotWithShape="1">
            <a:gsLst>
              <a:gs pos="0">
                <a:srgbClr val="F5CD2D">
                  <a:tint val="35000"/>
                  <a:satMod val="260000"/>
                </a:srgbClr>
              </a:gs>
              <a:gs pos="30000">
                <a:srgbClr val="F5CD2D">
                  <a:tint val="38000"/>
                  <a:satMod val="260000"/>
                </a:srgbClr>
              </a:gs>
              <a:gs pos="75000">
                <a:srgbClr val="F5CD2D">
                  <a:tint val="55000"/>
                  <a:satMod val="255000"/>
                </a:srgbClr>
              </a:gs>
              <a:gs pos="100000">
                <a:srgbClr val="F5CD2D">
                  <a:tint val="70000"/>
                  <a:satMod val="255000"/>
                </a:srgbClr>
              </a:gs>
            </a:gsLst>
            <a:path path="circle">
              <a:fillToRect l="5000" t="100000" r="120000" b="10000"/>
            </a:path>
          </a:gradFill>
          <a:ln w="12700" cap="flat" cmpd="sng" algn="ctr">
            <a:solidFill>
              <a:srgbClr val="F5CD2D">
                <a:shade val="70000"/>
                <a:satMod val="150000"/>
              </a:srgbClr>
            </a:solidFill>
            <a:prstDash val="solid"/>
          </a:ln>
          <a:effectLst>
            <a:outerShdw blurRad="50800" dist="25000" dir="5400000" rotWithShape="0">
              <a:srgbClr val="000000">
                <a:alpha val="40000"/>
              </a:srgbClr>
            </a:outerShdw>
          </a:effectLst>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dk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dk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dk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dk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dk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dk1"/>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dk1"/>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dk1"/>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E8637"/>
              </a:buClr>
              <a:buSzPct val="70000"/>
              <a:buNone/>
              <a:tabLst/>
              <a:defRPr/>
            </a:pPr>
            <a:r>
              <a:rPr kumimoji="0" lang="en-US" sz="3200" b="0" i="1"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Sau</a:t>
            </a:r>
            <a:r>
              <a:rPr kumimoji="0" lang="en-US" sz="3200" b="0" i="1"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bài</a:t>
            </a:r>
            <a:r>
              <a:rPr kumimoji="0" lang="en-US" sz="3200" b="0" i="1" u="none" strike="noStrike" kern="120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học, </a:t>
            </a:r>
            <a:r>
              <a:rPr kumimoji="0" lang="en-US" sz="3200" b="0" i="1"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sz="3200" b="0" i="1"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bày</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sơ</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lược</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về</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dân</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sự</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gia</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tăng</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dân</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sự</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phân</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bố</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dân</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cư</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ở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nước</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ta.</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được</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hậu</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quả</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dân</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đông</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tăng</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nhanh</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sự</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phân</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bố</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dân</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cư</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chưa</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hợp</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lí</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lang="en-US" sz="3200" smtClean="0">
                <a:solidFill>
                  <a:sysClr val="windowText" lastClr="000000"/>
                </a:solidFill>
                <a:latin typeface="Times New Roman" panose="02020603050405020304" pitchFamily="18" charset="0"/>
                <a:cs typeface="Times New Roman" panose="02020603050405020304" pitchFamily="18" charset="0"/>
              </a:rPr>
              <a:t>Ý t</a:t>
            </a:r>
            <a:r>
              <a:rPr kumimoji="0" lang="en-US" sz="3200" b="0" i="0" u="none" strike="noStrike" kern="120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hức </a:t>
            </a:r>
            <a:r>
              <a:rPr kumimoji="0" lang="en-US" sz="32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được</a:t>
            </a:r>
            <a:r>
              <a:rPr kumimoji="0" lang="en-US" sz="32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sự</a:t>
            </a:r>
            <a:r>
              <a:rPr kumimoji="0" lang="en-US" sz="32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cần</a:t>
            </a:r>
            <a:r>
              <a:rPr kumimoji="0" lang="en-US" sz="32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thiết</a:t>
            </a:r>
            <a:r>
              <a:rPr kumimoji="0" lang="en-US" sz="32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trong</a:t>
            </a:r>
            <a:r>
              <a:rPr kumimoji="0" lang="en-US" sz="32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việc</a:t>
            </a:r>
            <a:r>
              <a:rPr kumimoji="0" lang="en-US" sz="32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chấp</a:t>
            </a:r>
            <a:r>
              <a:rPr kumimoji="0" lang="en-US" sz="32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hành</a:t>
            </a:r>
            <a:r>
              <a:rPr kumimoji="0" lang="en-US" sz="32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chính</a:t>
            </a:r>
            <a:r>
              <a:rPr kumimoji="0" lang="en-US" sz="32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sách</a:t>
            </a:r>
            <a:r>
              <a:rPr kumimoji="0" lang="en-US" sz="32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dân</a:t>
            </a:r>
            <a:r>
              <a:rPr kumimoji="0" lang="en-US" sz="32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sz="32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kế</a:t>
            </a:r>
            <a:r>
              <a:rPr kumimoji="0" lang="en-US" sz="32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hoạch</a:t>
            </a:r>
            <a:r>
              <a:rPr kumimoji="0" lang="en-US" sz="32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hoá</a:t>
            </a:r>
            <a:r>
              <a:rPr kumimoji="0" lang="en-US" sz="32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gia</a:t>
            </a:r>
            <a:r>
              <a:rPr kumimoji="0" lang="en-US" sz="32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đình</a:t>
            </a:r>
            <a:r>
              <a:rPr kumimoji="0" lang="en-US" sz="32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3476624" y="2209431"/>
            <a:ext cx="2057400" cy="503238"/>
          </a:xfrm>
          <a:prstGeom prst="rect">
            <a:avLst/>
          </a:prstGeom>
          <a:solidFill>
            <a:srgbClr val="92D050"/>
          </a:solidFill>
          <a:ln w="12700" cap="flat" cmpd="sng" algn="ctr">
            <a:solidFill>
              <a:srgbClr val="B32C16">
                <a:shade val="70000"/>
                <a:satMod val="150000"/>
              </a:srgbClr>
            </a:solidFill>
            <a:prstDash val="solid"/>
          </a:ln>
          <a:effectLst>
            <a:outerShdw blurRad="50800" dist="20000" dir="5400000" rotWithShape="0">
              <a:srgbClr val="000000">
                <a:alpha val="42000"/>
              </a:srgbClr>
            </a:outerShdw>
          </a:effectLst>
        </p:spPr>
        <p:txBody>
          <a:bodyPr vert="horz" anchor="b">
            <a:noAutofit/>
          </a:bodyPr>
          <a:lstStyle>
            <a:lvl1pPr algn="l" rtl="0" eaLnBrk="1" latinLnBrk="0" hangingPunct="1">
              <a:spcBef>
                <a:spcPct val="0"/>
              </a:spcBef>
              <a:buNone/>
              <a:defRPr kumimoji="0" sz="3000" b="0" kern="1200" cap="sm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small" spc="0" normalizeH="0" baseline="0" noProof="0" smtClean="0">
                <a:ln>
                  <a:noFill/>
                </a:ln>
                <a:solidFill>
                  <a:schemeClr val="tx1"/>
                </a:solidFill>
                <a:effectLst/>
                <a:uLnTx/>
                <a:uFillTx/>
                <a:latin typeface="Times New Roman" pitchFamily="18" charset="0"/>
                <a:ea typeface="+mn-ea"/>
                <a:cs typeface="Times New Roman" pitchFamily="18" charset="0"/>
              </a:rPr>
              <a:t>Mục</a:t>
            </a:r>
            <a:r>
              <a:rPr kumimoji="0" lang="en-US" sz="3200" b="1" i="0" u="none" strike="noStrike" kern="1200" cap="small" spc="0" normalizeH="0" noProof="0" smtClean="0">
                <a:ln>
                  <a:noFill/>
                </a:ln>
                <a:solidFill>
                  <a:schemeClr val="tx1"/>
                </a:solidFill>
                <a:effectLst/>
                <a:uLnTx/>
                <a:uFillTx/>
                <a:latin typeface="Times New Roman" pitchFamily="18" charset="0"/>
                <a:ea typeface="+mn-ea"/>
                <a:cs typeface="Times New Roman" pitchFamily="18" charset="0"/>
              </a:rPr>
              <a:t> tiêu</a:t>
            </a:r>
            <a:endParaRPr kumimoji="0" lang="en-US" sz="3200" b="1" i="0" u="none" strike="noStrike" kern="1200" cap="small"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50626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b54c8fc6311ab4ff200.jpg"/>
          <p:cNvPicPr>
            <a:picLocks noChangeAspect="1"/>
          </p:cNvPicPr>
          <p:nvPr/>
        </p:nvPicPr>
        <p:blipFill>
          <a:blip r:embed="rId2">
            <a:lum bright="20000"/>
          </a:blip>
          <a:stretch>
            <a:fillRect/>
          </a:stretch>
        </p:blipFill>
        <p:spPr>
          <a:xfrm>
            <a:off x="76200" y="152400"/>
            <a:ext cx="9144000" cy="1905000"/>
          </a:xfrm>
          <a:prstGeom prst="rect">
            <a:avLst/>
          </a:prstGeom>
        </p:spPr>
      </p:pic>
      <p:pic>
        <p:nvPicPr>
          <p:cNvPr id="3" name="Picture 2" descr="5ecac362688fa0d1f99e.jpg"/>
          <p:cNvPicPr>
            <a:picLocks noChangeAspect="1"/>
          </p:cNvPicPr>
          <p:nvPr/>
        </p:nvPicPr>
        <p:blipFill>
          <a:blip r:embed="rId3">
            <a:lum bright="10000"/>
          </a:blip>
          <a:srcRect l="7812" t="12308" r="6250"/>
          <a:stretch>
            <a:fillRect/>
          </a:stretch>
        </p:blipFill>
        <p:spPr>
          <a:xfrm>
            <a:off x="0" y="2149135"/>
            <a:ext cx="4191000" cy="4267200"/>
          </a:xfrm>
          <a:prstGeom prst="rect">
            <a:avLst/>
          </a:prstGeom>
        </p:spPr>
      </p:pic>
      <p:sp>
        <p:nvSpPr>
          <p:cNvPr id="4" name="TextBox 3"/>
          <p:cNvSpPr txBox="1"/>
          <p:nvPr/>
        </p:nvSpPr>
        <p:spPr>
          <a:xfrm>
            <a:off x="4419600" y="2389909"/>
            <a:ext cx="4419600" cy="3785652"/>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Số</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dân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tăng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trung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bình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năm</a:t>
            </a:r>
            <a:endParaRPr lang="en-US" sz="2400" dirty="0" smtClean="0">
              <a:solidFill>
                <a:srgbClr val="FF0000"/>
              </a:solidFill>
              <a:latin typeface="Times New Roman" panose="02020603050405020304" pitchFamily="18" charset="0"/>
              <a:cs typeface="Times New Roman" panose="02020603050405020304" pitchFamily="18" charset="0"/>
            </a:endParaRPr>
          </a:p>
          <a:p>
            <a:pPr>
              <a:buFont typeface="Arial" pitchFamily="34" charset="0"/>
              <a:buChar char="•"/>
            </a:pPr>
            <a:r>
              <a:rPr lang="en-US" sz="2400" dirty="0" smtClean="0">
                <a:solidFill>
                  <a:srgbClr val="FF0000"/>
                </a:solidFill>
                <a:latin typeface="Times New Roman" panose="02020603050405020304" pitchFamily="18" charset="0"/>
                <a:cs typeface="Times New Roman" panose="02020603050405020304" pitchFamily="18" charset="0"/>
              </a:rPr>
              <a:t>Ở </a:t>
            </a:r>
            <a:r>
              <a:rPr lang="en-US" sz="2400" dirty="0" err="1" smtClean="0">
                <a:solidFill>
                  <a:srgbClr val="FF0000"/>
                </a:solidFill>
                <a:latin typeface="Times New Roman" panose="02020603050405020304" pitchFamily="18" charset="0"/>
                <a:cs typeface="Times New Roman" panose="02020603050405020304" pitchFamily="18" charset="0"/>
              </a:rPr>
              <a:t>giai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đoạn</a:t>
            </a:r>
            <a:r>
              <a:rPr lang="en-US" sz="2400" dirty="0" smtClean="0">
                <a:solidFill>
                  <a:srgbClr val="FF0000"/>
                </a:solidFill>
                <a:latin typeface="Times New Roman" panose="02020603050405020304" pitchFamily="18" charset="0"/>
                <a:cs typeface="Times New Roman" panose="02020603050405020304" pitchFamily="18" charset="0"/>
              </a:rPr>
              <a:t> 1979 - 1989: </a:t>
            </a:r>
          </a:p>
          <a:p>
            <a:pPr>
              <a:buFont typeface="Arial" pitchFamily="34" charset="0"/>
              <a:buChar char="•"/>
            </a:pPr>
            <a:r>
              <a:rPr lang="en-US" sz="2400" dirty="0" smtClean="0">
                <a:solidFill>
                  <a:srgbClr val="FF0000"/>
                </a:solidFill>
                <a:latin typeface="Times New Roman" panose="02020603050405020304" pitchFamily="18" charset="0"/>
                <a:cs typeface="Times New Roman" panose="02020603050405020304" pitchFamily="18" charset="0"/>
              </a:rPr>
              <a:t>(64,4-52,7):10=1,17 (</a:t>
            </a:r>
            <a:r>
              <a:rPr lang="en-US" sz="2400" dirty="0" err="1" smtClean="0">
                <a:solidFill>
                  <a:srgbClr val="FF0000"/>
                </a:solidFill>
                <a:latin typeface="Times New Roman" panose="02020603050405020304" pitchFamily="18" charset="0"/>
                <a:cs typeface="Times New Roman" panose="02020603050405020304" pitchFamily="18" charset="0"/>
              </a:rPr>
              <a:t>triệu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người</a:t>
            </a:r>
            <a:r>
              <a:rPr lang="en-US" sz="2400" dirty="0" smtClean="0">
                <a:solidFill>
                  <a:srgbClr val="FF0000"/>
                </a:solidFill>
                <a:latin typeface="Times New Roman" panose="02020603050405020304" pitchFamily="18" charset="0"/>
                <a:cs typeface="Times New Roman" panose="02020603050405020304" pitchFamily="18" charset="0"/>
              </a:rPr>
              <a:t>)</a:t>
            </a:r>
          </a:p>
          <a:p>
            <a:pPr>
              <a:buFont typeface="Arial" pitchFamily="34" charset="0"/>
              <a:buChar char="•"/>
            </a:pPr>
            <a:r>
              <a:rPr lang="en-US" sz="2400" smtClean="0">
                <a:solidFill>
                  <a:srgbClr val="FF0000"/>
                </a:solidFill>
                <a:latin typeface="Times New Roman" panose="02020603050405020304" pitchFamily="18" charset="0"/>
                <a:cs typeface="Times New Roman" panose="02020603050405020304" pitchFamily="18" charset="0"/>
              </a:rPr>
              <a:t>Ở giai </a:t>
            </a:r>
            <a:r>
              <a:rPr lang="en-US" sz="2400" dirty="0" err="1" smtClean="0">
                <a:solidFill>
                  <a:srgbClr val="FF0000"/>
                </a:solidFill>
                <a:latin typeface="Times New Roman" panose="02020603050405020304" pitchFamily="18" charset="0"/>
                <a:cs typeface="Times New Roman" panose="02020603050405020304" pitchFamily="18" charset="0"/>
              </a:rPr>
              <a:t>đoạn</a:t>
            </a:r>
            <a:r>
              <a:rPr lang="en-US" sz="2400" dirty="0" smtClean="0">
                <a:solidFill>
                  <a:srgbClr val="FF0000"/>
                </a:solidFill>
                <a:latin typeface="Times New Roman" panose="02020603050405020304" pitchFamily="18" charset="0"/>
                <a:cs typeface="Times New Roman" panose="02020603050405020304" pitchFamily="18" charset="0"/>
              </a:rPr>
              <a:t> 1989 – 1999:</a:t>
            </a:r>
          </a:p>
          <a:p>
            <a:pPr>
              <a:buFont typeface="Arial" pitchFamily="34" charset="0"/>
              <a:buChar char="•"/>
            </a:pPr>
            <a:r>
              <a:rPr lang="en-US" sz="2400" dirty="0" smtClean="0">
                <a:solidFill>
                  <a:srgbClr val="FF0000"/>
                </a:solidFill>
                <a:latin typeface="Times New Roman" panose="02020603050405020304" pitchFamily="18" charset="0"/>
                <a:cs typeface="Times New Roman" panose="02020603050405020304" pitchFamily="18" charset="0"/>
              </a:rPr>
              <a:t>(76,6-64,4):10=1,22 (</a:t>
            </a:r>
            <a:r>
              <a:rPr lang="en-US" sz="2400" dirty="0" err="1" smtClean="0">
                <a:solidFill>
                  <a:srgbClr val="FF0000"/>
                </a:solidFill>
                <a:latin typeface="Times New Roman" panose="02020603050405020304" pitchFamily="18" charset="0"/>
                <a:cs typeface="Times New Roman" panose="02020603050405020304" pitchFamily="18" charset="0"/>
              </a:rPr>
              <a:t>triệu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người</a:t>
            </a:r>
            <a:r>
              <a:rPr lang="en-US" sz="2400" dirty="0" smtClean="0">
                <a:solidFill>
                  <a:srgbClr val="FF0000"/>
                </a:solidFill>
                <a:latin typeface="Times New Roman" panose="02020603050405020304" pitchFamily="18" charset="0"/>
                <a:cs typeface="Times New Roman" panose="02020603050405020304" pitchFamily="18" charset="0"/>
              </a:rPr>
              <a:t>)</a:t>
            </a:r>
          </a:p>
          <a:p>
            <a:pPr>
              <a:buFont typeface="Arial" pitchFamily="34" charset="0"/>
              <a:buChar char="•"/>
            </a:pPr>
            <a:r>
              <a:rPr lang="en-US" sz="2400" smtClean="0">
                <a:solidFill>
                  <a:srgbClr val="FF0000"/>
                </a:solidFill>
                <a:latin typeface="Times New Roman" panose="02020603050405020304" pitchFamily="18" charset="0"/>
                <a:cs typeface="Times New Roman" panose="02020603050405020304" pitchFamily="18" charset="0"/>
              </a:rPr>
              <a:t>Ở giai </a:t>
            </a:r>
            <a:r>
              <a:rPr lang="en-US" sz="2400" dirty="0" err="1" smtClean="0">
                <a:solidFill>
                  <a:srgbClr val="FF0000"/>
                </a:solidFill>
                <a:latin typeface="Times New Roman" panose="02020603050405020304" pitchFamily="18" charset="0"/>
                <a:cs typeface="Times New Roman" panose="02020603050405020304" pitchFamily="18" charset="0"/>
              </a:rPr>
              <a:t>đoạn</a:t>
            </a:r>
            <a:r>
              <a:rPr lang="en-US" sz="2400" dirty="0" smtClean="0">
                <a:solidFill>
                  <a:srgbClr val="FF0000"/>
                </a:solidFill>
                <a:latin typeface="Times New Roman" panose="02020603050405020304" pitchFamily="18" charset="0"/>
                <a:cs typeface="Times New Roman" panose="02020603050405020304" pitchFamily="18" charset="0"/>
              </a:rPr>
              <a:t> 1999 – 2009:</a:t>
            </a:r>
          </a:p>
          <a:p>
            <a:pPr>
              <a:buFont typeface="Arial" pitchFamily="34" charset="0"/>
              <a:buChar char="•"/>
            </a:pPr>
            <a:r>
              <a:rPr lang="en-US" sz="2400" dirty="0" smtClean="0">
                <a:solidFill>
                  <a:srgbClr val="FF0000"/>
                </a:solidFill>
                <a:latin typeface="Times New Roman" panose="02020603050405020304" pitchFamily="18" charset="0"/>
                <a:cs typeface="Times New Roman" panose="02020603050405020304" pitchFamily="18" charset="0"/>
              </a:rPr>
              <a:t>(86,0-76,6):10=0,94 (</a:t>
            </a:r>
            <a:r>
              <a:rPr lang="en-US" sz="2400" dirty="0" err="1" smtClean="0">
                <a:solidFill>
                  <a:srgbClr val="FF0000"/>
                </a:solidFill>
                <a:latin typeface="Times New Roman" panose="02020603050405020304" pitchFamily="18" charset="0"/>
                <a:cs typeface="Times New Roman" panose="02020603050405020304" pitchFamily="18" charset="0"/>
              </a:rPr>
              <a:t>triệu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người</a:t>
            </a:r>
            <a:r>
              <a:rPr lang="en-US" sz="2400" dirty="0" smtClean="0">
                <a:solidFill>
                  <a:srgbClr val="FF0000"/>
                </a:solidFill>
                <a:latin typeface="Times New Roman" panose="02020603050405020304" pitchFamily="18" charset="0"/>
                <a:cs typeface="Times New Roman" panose="02020603050405020304" pitchFamily="18" charset="0"/>
              </a:rPr>
              <a:t>)</a:t>
            </a:r>
          </a:p>
          <a:p>
            <a:pPr>
              <a:buFont typeface="Arial" pitchFamily="34" charset="0"/>
              <a:buChar char="•"/>
            </a:pPr>
            <a:r>
              <a:rPr lang="en-US" sz="2400" dirty="0" smtClean="0">
                <a:solidFill>
                  <a:srgbClr val="FF0000"/>
                </a:solidFill>
                <a:latin typeface="Times New Roman" panose="02020603050405020304" pitchFamily="18" charset="0"/>
                <a:cs typeface="Times New Roman" panose="02020603050405020304" pitchFamily="18" charset="0"/>
              </a:rPr>
              <a:t>=&gt;</a:t>
            </a:r>
            <a:r>
              <a:rPr lang="en-US" sz="2400" dirty="0" err="1" smtClean="0">
                <a:solidFill>
                  <a:srgbClr val="FF0000"/>
                </a:solidFill>
                <a:latin typeface="Times New Roman" panose="02020603050405020304" pitchFamily="18" charset="0"/>
                <a:cs typeface="Times New Roman" panose="02020603050405020304" pitchFamily="18" charset="0"/>
              </a:rPr>
              <a:t>Dân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số</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nước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tăng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nhanh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mỗi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năm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khoảng</a:t>
            </a:r>
            <a:r>
              <a:rPr lang="en-US" sz="2400" dirty="0" smtClean="0">
                <a:solidFill>
                  <a:srgbClr val="FF0000"/>
                </a:solidFill>
                <a:latin typeface="Times New Roman" panose="02020603050405020304" pitchFamily="18" charset="0"/>
                <a:cs typeface="Times New Roman" panose="02020603050405020304" pitchFamily="18" charset="0"/>
              </a:rPr>
              <a:t> 1 </a:t>
            </a:r>
            <a:r>
              <a:rPr lang="en-US" sz="2400" dirty="0" err="1" smtClean="0">
                <a:solidFill>
                  <a:srgbClr val="FF0000"/>
                </a:solidFill>
                <a:latin typeface="Times New Roman" panose="02020603050405020304" pitchFamily="18" charset="0"/>
                <a:cs typeface="Times New Roman" panose="02020603050405020304" pitchFamily="18" charset="0"/>
              </a:rPr>
              <a:t>triệu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người</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565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76200"/>
            <a:ext cx="4953000" cy="1295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latin typeface="Times New Roman" pitchFamily="18" charset="0"/>
                <a:cs typeface="Times New Roman" pitchFamily="18" charset="0"/>
              </a:rPr>
              <a:t>Dân số tăng nhanh</a:t>
            </a:r>
            <a:endParaRPr lang="en-US" sz="2800" b="1" dirty="0">
              <a:latin typeface="Times New Roman" pitchFamily="18" charset="0"/>
              <a:cs typeface="Times New Roman" pitchFamily="18" charset="0"/>
            </a:endParaRPr>
          </a:p>
        </p:txBody>
      </p:sp>
      <p:sp>
        <p:nvSpPr>
          <p:cNvPr id="5" name="Rectangle 4"/>
          <p:cNvSpPr/>
          <p:nvPr/>
        </p:nvSpPr>
        <p:spPr>
          <a:xfrm>
            <a:off x="609600" y="3048000"/>
            <a:ext cx="3200400" cy="1066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smtClean="0">
                <a:latin typeface="Times New Roman" pitchFamily="18" charset="0"/>
                <a:cs typeface="Times New Roman" pitchFamily="18" charset="0"/>
              </a:rPr>
              <a:t>Ảnh hưởng đến sự phát triển </a:t>
            </a:r>
            <a:r>
              <a:rPr lang="en-US" sz="2800" b="1" smtClean="0">
                <a:latin typeface="Times New Roman" pitchFamily="18" charset="0"/>
                <a:cs typeface="Times New Roman" pitchFamily="18" charset="0"/>
              </a:rPr>
              <a:t>kinh tế.</a:t>
            </a:r>
            <a:endParaRPr lang="en-US" sz="2800" b="1" dirty="0">
              <a:latin typeface="Times New Roman" pitchFamily="18" charset="0"/>
              <a:cs typeface="Times New Roman" pitchFamily="18" charset="0"/>
            </a:endParaRPr>
          </a:p>
        </p:txBody>
      </p:sp>
      <p:sp>
        <p:nvSpPr>
          <p:cNvPr id="6" name="Rectangle 5"/>
          <p:cNvSpPr/>
          <p:nvPr/>
        </p:nvSpPr>
        <p:spPr>
          <a:xfrm>
            <a:off x="5029200" y="3048000"/>
            <a:ext cx="3657600" cy="1066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latin typeface="Times New Roman" pitchFamily="18" charset="0"/>
                <a:cs typeface="Times New Roman" pitchFamily="18" charset="0"/>
              </a:rPr>
              <a:t>Không đảm bảo được các </a:t>
            </a:r>
            <a:r>
              <a:rPr lang="en-US" sz="2800" b="1" smtClean="0">
                <a:latin typeface="Times New Roman" pitchFamily="18" charset="0"/>
                <a:cs typeface="Times New Roman" pitchFamily="18" charset="0"/>
              </a:rPr>
              <a:t>nhu cầu cuộc sống.</a:t>
            </a:r>
            <a:endParaRPr lang="en-US" sz="2800" b="1" dirty="0">
              <a:latin typeface="Times New Roman" pitchFamily="18" charset="0"/>
              <a:cs typeface="Times New Roman" pitchFamily="18" charset="0"/>
            </a:endParaRPr>
          </a:p>
        </p:txBody>
      </p:sp>
      <p:sp>
        <p:nvSpPr>
          <p:cNvPr id="7" name="Rectangle 6"/>
          <p:cNvSpPr/>
          <p:nvPr/>
        </p:nvSpPr>
        <p:spPr>
          <a:xfrm>
            <a:off x="2514600" y="4953000"/>
            <a:ext cx="4419600" cy="990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atin typeface="Times New Roman" pitchFamily="18" charset="0"/>
                <a:cs typeface="Times New Roman" pitchFamily="18" charset="0"/>
              </a:rPr>
              <a:t>Làm suy giảm tài nguyên và ô nhiễm </a:t>
            </a:r>
            <a:r>
              <a:rPr lang="en-US" sz="2800" b="1" smtClean="0">
                <a:latin typeface="Times New Roman" pitchFamily="18" charset="0"/>
                <a:cs typeface="Times New Roman" pitchFamily="18" charset="0"/>
              </a:rPr>
              <a:t>môi trường.</a:t>
            </a:r>
            <a:endParaRPr lang="en-US" sz="2800" b="1" dirty="0">
              <a:latin typeface="Times New Roman" pitchFamily="18" charset="0"/>
              <a:cs typeface="Times New Roman" pitchFamily="18" charset="0"/>
            </a:endParaRPr>
          </a:p>
        </p:txBody>
      </p:sp>
      <p:cxnSp>
        <p:nvCxnSpPr>
          <p:cNvPr id="13" name="Straight Arrow Connector 12"/>
          <p:cNvCxnSpPr>
            <a:stCxn id="4" idx="2"/>
            <a:endCxn id="6" idx="0"/>
          </p:cNvCxnSpPr>
          <p:nvPr/>
        </p:nvCxnSpPr>
        <p:spPr>
          <a:xfrm>
            <a:off x="4457700" y="1371600"/>
            <a:ext cx="24003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2"/>
            <a:endCxn id="5" idx="0"/>
          </p:cNvCxnSpPr>
          <p:nvPr/>
        </p:nvCxnSpPr>
        <p:spPr>
          <a:xfrm flipH="1">
            <a:off x="2209800" y="1371600"/>
            <a:ext cx="22479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2"/>
            <a:endCxn id="7" idx="0"/>
          </p:cNvCxnSpPr>
          <p:nvPr/>
        </p:nvCxnSpPr>
        <p:spPr>
          <a:xfrm>
            <a:off x="4457700" y="1371600"/>
            <a:ext cx="266700" cy="3581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10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heel(1)">
                                      <p:cBhvr>
                                        <p:cTn id="23" dur="2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a:spLocks/>
          </p:cNvSpPr>
          <p:nvPr/>
        </p:nvSpPr>
        <p:spPr>
          <a:xfrm>
            <a:off x="156054" y="2002956"/>
            <a:ext cx="7467600" cy="6858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smtClean="0">
                <a:solidFill>
                  <a:sysClr val="windowText" lastClr="000000"/>
                </a:solidFill>
                <a:latin typeface="Times New Roman" pitchFamily="18" charset="0"/>
                <a:cs typeface="Times New Roman" pitchFamily="18" charset="0"/>
              </a:rPr>
              <a:t>A. Hoạt động cơ bản</a:t>
            </a:r>
            <a:endParaRPr lang="en-US" b="1" dirty="0">
              <a:solidFill>
                <a:sysClr val="windowText" lastClr="000000"/>
              </a:solidFill>
              <a:latin typeface="Times New Roman" pitchFamily="18" charset="0"/>
              <a:cs typeface="Times New Roman" pitchFamily="18" charset="0"/>
            </a:endParaRPr>
          </a:p>
        </p:txBody>
      </p:sp>
      <p:sp>
        <p:nvSpPr>
          <p:cNvPr id="13" name="TextBox 12"/>
          <p:cNvSpPr txBox="1"/>
          <p:nvPr/>
        </p:nvSpPr>
        <p:spPr>
          <a:xfrm>
            <a:off x="206837" y="2670648"/>
            <a:ext cx="8641887" cy="3200876"/>
          </a:xfrm>
          <a:prstGeom prst="rect">
            <a:avLst/>
          </a:prstGeom>
          <a:gradFill rotWithShape="1">
            <a:gsLst>
              <a:gs pos="0">
                <a:srgbClr val="B32C16">
                  <a:tint val="35000"/>
                  <a:satMod val="260000"/>
                </a:srgbClr>
              </a:gs>
              <a:gs pos="30000">
                <a:srgbClr val="B32C16">
                  <a:tint val="38000"/>
                  <a:satMod val="260000"/>
                </a:srgbClr>
              </a:gs>
              <a:gs pos="75000">
                <a:srgbClr val="B32C16">
                  <a:tint val="55000"/>
                  <a:satMod val="255000"/>
                </a:srgbClr>
              </a:gs>
              <a:gs pos="100000">
                <a:srgbClr val="B32C16">
                  <a:tint val="70000"/>
                  <a:satMod val="255000"/>
                </a:srgbClr>
              </a:gs>
            </a:gsLst>
            <a:path path="circle">
              <a:fillToRect l="5000" t="100000" r="120000" b="10000"/>
            </a:path>
          </a:gradFill>
          <a:ln w="12700" cap="flat" cmpd="sng" algn="ctr">
            <a:solidFill>
              <a:srgbClr val="B32C16">
                <a:shade val="70000"/>
                <a:satMod val="150000"/>
              </a:srgbClr>
            </a:solidFill>
            <a:prstDash val="solid"/>
          </a:ln>
          <a:effectLst>
            <a:outerShdw blurRad="50800" dist="25000" dir="5400000" rotWithShape="0">
              <a:srgbClr val="000000">
                <a:alpha val="40000"/>
              </a:srgbClr>
            </a:outerShdw>
          </a:effectLst>
        </p:spPr>
        <p:txBody>
          <a:bodyPr wrap="square" rtlCol="0">
            <a:spAutoFit/>
          </a:bodyPr>
          <a:lstStyle/>
          <a:p>
            <a:r>
              <a:rPr lang="en-US" sz="3600" b="1" kern="0" dirty="0" smtClean="0">
                <a:solidFill>
                  <a:sysClr val="windowText" lastClr="000000"/>
                </a:solidFill>
                <a:latin typeface="Times New Roman" pitchFamily="18" charset="0"/>
                <a:cs typeface="Times New Roman" pitchFamily="18" charset="0"/>
              </a:rPr>
              <a:t>Hoạt </a:t>
            </a:r>
            <a:r>
              <a:rPr lang="en-US" sz="3600" b="1" kern="0" dirty="0" err="1" smtClean="0">
                <a:solidFill>
                  <a:sysClr val="windowText" lastClr="000000"/>
                </a:solidFill>
                <a:latin typeface="Times New Roman" pitchFamily="18" charset="0"/>
                <a:cs typeface="Times New Roman" pitchFamily="18" charset="0"/>
              </a:rPr>
              <a:t>động</a:t>
            </a:r>
            <a:r>
              <a:rPr lang="en-US" sz="3600" b="1" kern="0" dirty="0" smtClean="0">
                <a:solidFill>
                  <a:sysClr val="windowText" lastClr="000000"/>
                </a:solidFill>
                <a:latin typeface="Times New Roman" pitchFamily="18" charset="0"/>
                <a:cs typeface="Times New Roman" pitchFamily="18" charset="0"/>
              </a:rPr>
              <a:t> 3: </a:t>
            </a:r>
            <a:r>
              <a:rPr lang="en-US" sz="3600" b="1" kern="0" dirty="0" err="1" smtClean="0">
                <a:solidFill>
                  <a:sysClr val="windowText" lastClr="000000"/>
                </a:solidFill>
                <a:latin typeface="Times New Roman" pitchFamily="18" charset="0"/>
                <a:cs typeface="Times New Roman" pitchFamily="18" charset="0"/>
              </a:rPr>
              <a:t>Cùng</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thảo</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luận</a:t>
            </a:r>
            <a:endParaRPr lang="en-US" sz="3600" b="1" kern="0" dirty="0" smtClean="0">
              <a:solidFill>
                <a:sysClr val="windowText" lastClr="000000"/>
              </a:solidFill>
              <a:latin typeface="Times New Roman" pitchFamily="18" charset="0"/>
              <a:cs typeface="Times New Roman" pitchFamily="18" charset="0"/>
            </a:endParaRPr>
          </a:p>
          <a:p>
            <a:pPr lvl="0" algn="just">
              <a:spcBef>
                <a:spcPts val="600"/>
              </a:spcBef>
              <a:buClr>
                <a:srgbClr val="FE8637"/>
              </a:buClr>
              <a:buSzPct val="70000"/>
            </a:pPr>
            <a:r>
              <a:rPr lang="en-US" sz="3200" dirty="0" smtClean="0">
                <a:solidFill>
                  <a:prstClr val="black"/>
                </a:solidFill>
                <a:latin typeface="Century Schoolbook"/>
              </a:rPr>
              <a:t>a)</a:t>
            </a:r>
            <a:r>
              <a:rPr lang="en-US" sz="3200" dirty="0" err="1" smtClean="0">
                <a:solidFill>
                  <a:prstClr val="black"/>
                </a:solidFill>
                <a:latin typeface="Century Schoolbook"/>
              </a:rPr>
              <a:t>Vì</a:t>
            </a:r>
            <a:r>
              <a:rPr lang="en-US" sz="3200" dirty="0" smtClean="0">
                <a:solidFill>
                  <a:prstClr val="black"/>
                </a:solidFill>
                <a:latin typeface="Century Schoolbook"/>
              </a:rPr>
              <a:t> </a:t>
            </a:r>
            <a:r>
              <a:rPr lang="en-US" sz="3200" dirty="0" err="1">
                <a:solidFill>
                  <a:prstClr val="black"/>
                </a:solidFill>
                <a:latin typeface="Century Schoolbook"/>
              </a:rPr>
              <a:t>sao</a:t>
            </a:r>
            <a:r>
              <a:rPr lang="en-US" sz="3200" dirty="0">
                <a:solidFill>
                  <a:prstClr val="black"/>
                </a:solidFill>
                <a:latin typeface="Century Schoolbook"/>
              </a:rPr>
              <a:t> </a:t>
            </a:r>
            <a:r>
              <a:rPr lang="en-US" sz="3200" dirty="0" err="1">
                <a:solidFill>
                  <a:prstClr val="black"/>
                </a:solidFill>
                <a:latin typeface="Century Schoolbook"/>
              </a:rPr>
              <a:t>trong</a:t>
            </a:r>
            <a:r>
              <a:rPr lang="en-US" sz="3200" dirty="0">
                <a:solidFill>
                  <a:prstClr val="black"/>
                </a:solidFill>
                <a:latin typeface="Century Schoolbook"/>
              </a:rPr>
              <a:t> </a:t>
            </a:r>
            <a:r>
              <a:rPr lang="en-US" sz="3200" dirty="0" err="1">
                <a:solidFill>
                  <a:prstClr val="black"/>
                </a:solidFill>
                <a:latin typeface="Century Schoolbook"/>
              </a:rPr>
              <a:t>những</a:t>
            </a:r>
            <a:r>
              <a:rPr lang="en-US" sz="3200" dirty="0">
                <a:solidFill>
                  <a:prstClr val="black"/>
                </a:solidFill>
                <a:latin typeface="Century Schoolbook"/>
              </a:rPr>
              <a:t> </a:t>
            </a:r>
            <a:r>
              <a:rPr lang="en-US" sz="3200" dirty="0" err="1">
                <a:solidFill>
                  <a:prstClr val="black"/>
                </a:solidFill>
                <a:latin typeface="Century Schoolbook"/>
              </a:rPr>
              <a:t>năm</a:t>
            </a:r>
            <a:r>
              <a:rPr lang="en-US" sz="3200" dirty="0">
                <a:solidFill>
                  <a:prstClr val="black"/>
                </a:solidFill>
                <a:latin typeface="Century Schoolbook"/>
              </a:rPr>
              <a:t> </a:t>
            </a:r>
            <a:r>
              <a:rPr lang="en-US" sz="3200" dirty="0" err="1">
                <a:solidFill>
                  <a:prstClr val="black"/>
                </a:solidFill>
                <a:latin typeface="Century Schoolbook"/>
              </a:rPr>
              <a:t>gần</a:t>
            </a:r>
            <a:r>
              <a:rPr lang="en-US" sz="3200" dirty="0">
                <a:solidFill>
                  <a:prstClr val="black"/>
                </a:solidFill>
                <a:latin typeface="Century Schoolbook"/>
              </a:rPr>
              <a:t> </a:t>
            </a:r>
            <a:r>
              <a:rPr lang="en-US" sz="3200" dirty="0" err="1">
                <a:solidFill>
                  <a:prstClr val="black"/>
                </a:solidFill>
                <a:latin typeface="Century Schoolbook"/>
              </a:rPr>
              <a:t>đây</a:t>
            </a:r>
            <a:r>
              <a:rPr lang="en-US" sz="3200" dirty="0">
                <a:solidFill>
                  <a:prstClr val="black"/>
                </a:solidFill>
                <a:latin typeface="Century Schoolbook"/>
              </a:rPr>
              <a:t>, </a:t>
            </a:r>
            <a:r>
              <a:rPr lang="en-US" sz="3200" dirty="0" err="1">
                <a:solidFill>
                  <a:prstClr val="black"/>
                </a:solidFill>
                <a:latin typeface="Century Schoolbook"/>
              </a:rPr>
              <a:t>tốc</a:t>
            </a:r>
            <a:r>
              <a:rPr lang="en-US" sz="3200" dirty="0">
                <a:solidFill>
                  <a:prstClr val="black"/>
                </a:solidFill>
                <a:latin typeface="Century Schoolbook"/>
              </a:rPr>
              <a:t> </a:t>
            </a:r>
            <a:r>
              <a:rPr lang="en-US" sz="3200" dirty="0" err="1">
                <a:solidFill>
                  <a:prstClr val="black"/>
                </a:solidFill>
                <a:latin typeface="Century Schoolbook"/>
              </a:rPr>
              <a:t>độ</a:t>
            </a:r>
            <a:r>
              <a:rPr lang="en-US" sz="3200" dirty="0">
                <a:solidFill>
                  <a:prstClr val="black"/>
                </a:solidFill>
                <a:latin typeface="Century Schoolbook"/>
              </a:rPr>
              <a:t> </a:t>
            </a:r>
            <a:r>
              <a:rPr lang="en-US" sz="3200" dirty="0" err="1">
                <a:solidFill>
                  <a:prstClr val="black"/>
                </a:solidFill>
                <a:latin typeface="Century Schoolbook"/>
              </a:rPr>
              <a:t>tăng</a:t>
            </a:r>
            <a:r>
              <a:rPr lang="en-US" sz="3200" dirty="0">
                <a:solidFill>
                  <a:prstClr val="black"/>
                </a:solidFill>
                <a:latin typeface="Century Schoolbook"/>
              </a:rPr>
              <a:t> </a:t>
            </a:r>
            <a:r>
              <a:rPr lang="en-US" sz="3200" dirty="0" err="1">
                <a:solidFill>
                  <a:prstClr val="black"/>
                </a:solidFill>
                <a:latin typeface="Century Schoolbook"/>
              </a:rPr>
              <a:t>dân</a:t>
            </a:r>
            <a:r>
              <a:rPr lang="en-US" sz="3200" dirty="0">
                <a:solidFill>
                  <a:prstClr val="black"/>
                </a:solidFill>
                <a:latin typeface="Century Schoolbook"/>
              </a:rPr>
              <a:t> </a:t>
            </a:r>
            <a:r>
              <a:rPr lang="en-US" sz="3200" dirty="0" err="1">
                <a:solidFill>
                  <a:prstClr val="black"/>
                </a:solidFill>
                <a:latin typeface="Century Schoolbook"/>
              </a:rPr>
              <a:t>số</a:t>
            </a:r>
            <a:r>
              <a:rPr lang="en-US" sz="3200" dirty="0">
                <a:solidFill>
                  <a:prstClr val="black"/>
                </a:solidFill>
                <a:latin typeface="Century Schoolbook"/>
              </a:rPr>
              <a:t> </a:t>
            </a:r>
            <a:r>
              <a:rPr lang="en-US" sz="3200" dirty="0" err="1">
                <a:solidFill>
                  <a:prstClr val="black"/>
                </a:solidFill>
                <a:latin typeface="Century Schoolbook"/>
              </a:rPr>
              <a:t>nước</a:t>
            </a:r>
            <a:r>
              <a:rPr lang="en-US" sz="3200" dirty="0">
                <a:solidFill>
                  <a:prstClr val="black"/>
                </a:solidFill>
                <a:latin typeface="Century Schoolbook"/>
              </a:rPr>
              <a:t> ta </a:t>
            </a:r>
            <a:r>
              <a:rPr lang="en-US" sz="3200" dirty="0" err="1">
                <a:solidFill>
                  <a:prstClr val="black"/>
                </a:solidFill>
                <a:latin typeface="Century Schoolbook"/>
              </a:rPr>
              <a:t>đã</a:t>
            </a:r>
            <a:r>
              <a:rPr lang="en-US" sz="3200" dirty="0">
                <a:solidFill>
                  <a:prstClr val="black"/>
                </a:solidFill>
                <a:latin typeface="Century Schoolbook"/>
              </a:rPr>
              <a:t> </a:t>
            </a:r>
            <a:r>
              <a:rPr lang="en-US" sz="3200" dirty="0" err="1">
                <a:solidFill>
                  <a:prstClr val="black"/>
                </a:solidFill>
                <a:latin typeface="Century Schoolbook"/>
              </a:rPr>
              <a:t>giảm</a:t>
            </a:r>
            <a:r>
              <a:rPr lang="en-US" sz="3200" dirty="0">
                <a:solidFill>
                  <a:prstClr val="black"/>
                </a:solidFill>
                <a:latin typeface="Century Schoolbook"/>
              </a:rPr>
              <a:t> </a:t>
            </a:r>
            <a:r>
              <a:rPr lang="en-US" sz="3200" dirty="0" err="1">
                <a:solidFill>
                  <a:prstClr val="black"/>
                </a:solidFill>
                <a:latin typeface="Century Schoolbook"/>
              </a:rPr>
              <a:t>nhiều</a:t>
            </a:r>
            <a:r>
              <a:rPr lang="en-US" sz="3200" dirty="0">
                <a:solidFill>
                  <a:prstClr val="black"/>
                </a:solidFill>
                <a:latin typeface="Century Schoolbook"/>
              </a:rPr>
              <a:t>?</a:t>
            </a:r>
          </a:p>
          <a:p>
            <a:pPr lvl="0" algn="just">
              <a:spcBef>
                <a:spcPts val="600"/>
              </a:spcBef>
              <a:buClr>
                <a:srgbClr val="FE8637"/>
              </a:buClr>
              <a:buSzPct val="70000"/>
            </a:pPr>
            <a:r>
              <a:rPr lang="en-US" sz="3200" dirty="0" smtClean="0">
                <a:solidFill>
                  <a:prstClr val="black"/>
                </a:solidFill>
                <a:latin typeface="Century Schoolbook"/>
              </a:rPr>
              <a:t>b)Chia </a:t>
            </a:r>
            <a:r>
              <a:rPr lang="en-US" sz="3200" dirty="0" err="1">
                <a:solidFill>
                  <a:prstClr val="black"/>
                </a:solidFill>
                <a:latin typeface="Century Schoolbook"/>
              </a:rPr>
              <a:t>sẻ</a:t>
            </a:r>
            <a:r>
              <a:rPr lang="en-US" sz="3200" dirty="0">
                <a:solidFill>
                  <a:prstClr val="black"/>
                </a:solidFill>
                <a:latin typeface="Century Schoolbook"/>
              </a:rPr>
              <a:t> </a:t>
            </a:r>
            <a:r>
              <a:rPr lang="en-US" sz="3200" dirty="0" err="1">
                <a:solidFill>
                  <a:prstClr val="black"/>
                </a:solidFill>
                <a:latin typeface="Century Schoolbook"/>
              </a:rPr>
              <a:t>hiểu</a:t>
            </a:r>
            <a:r>
              <a:rPr lang="en-US" sz="3200" dirty="0">
                <a:solidFill>
                  <a:prstClr val="black"/>
                </a:solidFill>
                <a:latin typeface="Century Schoolbook"/>
              </a:rPr>
              <a:t> </a:t>
            </a:r>
            <a:r>
              <a:rPr lang="en-US" sz="3200" dirty="0" err="1">
                <a:solidFill>
                  <a:prstClr val="black"/>
                </a:solidFill>
                <a:latin typeface="Century Schoolbook"/>
              </a:rPr>
              <a:t>biết</a:t>
            </a:r>
            <a:r>
              <a:rPr lang="en-US" sz="3200" dirty="0">
                <a:solidFill>
                  <a:prstClr val="black"/>
                </a:solidFill>
                <a:latin typeface="Century Schoolbook"/>
              </a:rPr>
              <a:t> </a:t>
            </a:r>
            <a:r>
              <a:rPr lang="en-US" sz="3200" dirty="0" err="1">
                <a:solidFill>
                  <a:prstClr val="black"/>
                </a:solidFill>
                <a:latin typeface="Century Schoolbook"/>
              </a:rPr>
              <a:t>của</a:t>
            </a:r>
            <a:r>
              <a:rPr lang="en-US" sz="3200" dirty="0">
                <a:solidFill>
                  <a:prstClr val="black"/>
                </a:solidFill>
                <a:latin typeface="Century Schoolbook"/>
              </a:rPr>
              <a:t> </a:t>
            </a:r>
            <a:r>
              <a:rPr lang="en-US" sz="3200" dirty="0" err="1">
                <a:solidFill>
                  <a:prstClr val="black"/>
                </a:solidFill>
                <a:latin typeface="Century Schoolbook"/>
              </a:rPr>
              <a:t>mình</a:t>
            </a:r>
            <a:r>
              <a:rPr lang="en-US" sz="3200" dirty="0">
                <a:solidFill>
                  <a:prstClr val="black"/>
                </a:solidFill>
                <a:latin typeface="Century Schoolbook"/>
              </a:rPr>
              <a:t> </a:t>
            </a:r>
            <a:r>
              <a:rPr lang="en-US" sz="3200" dirty="0" err="1">
                <a:solidFill>
                  <a:prstClr val="black"/>
                </a:solidFill>
                <a:latin typeface="Century Schoolbook"/>
              </a:rPr>
              <a:t>về</a:t>
            </a:r>
            <a:r>
              <a:rPr lang="en-US" sz="3200" dirty="0">
                <a:solidFill>
                  <a:prstClr val="black"/>
                </a:solidFill>
                <a:latin typeface="Century Schoolbook"/>
              </a:rPr>
              <a:t> </a:t>
            </a:r>
            <a:r>
              <a:rPr lang="en-US" sz="3200" dirty="0" err="1">
                <a:solidFill>
                  <a:prstClr val="black"/>
                </a:solidFill>
                <a:latin typeface="Century Schoolbook"/>
              </a:rPr>
              <a:t>công</a:t>
            </a:r>
            <a:r>
              <a:rPr lang="en-US" sz="3200" dirty="0">
                <a:solidFill>
                  <a:prstClr val="black"/>
                </a:solidFill>
                <a:latin typeface="Century Schoolbook"/>
              </a:rPr>
              <a:t> </a:t>
            </a:r>
            <a:r>
              <a:rPr lang="en-US" sz="3200" dirty="0" err="1">
                <a:solidFill>
                  <a:prstClr val="black"/>
                </a:solidFill>
                <a:latin typeface="Century Schoolbook"/>
              </a:rPr>
              <a:t>tác</a:t>
            </a:r>
            <a:r>
              <a:rPr lang="en-US" sz="3200" dirty="0">
                <a:solidFill>
                  <a:prstClr val="black"/>
                </a:solidFill>
                <a:latin typeface="Century Schoolbook"/>
              </a:rPr>
              <a:t> </a:t>
            </a:r>
            <a:r>
              <a:rPr lang="en-US" sz="3200" dirty="0" err="1">
                <a:solidFill>
                  <a:prstClr val="black"/>
                </a:solidFill>
                <a:latin typeface="Century Schoolbook"/>
              </a:rPr>
              <a:t>kế</a:t>
            </a:r>
            <a:r>
              <a:rPr lang="en-US" sz="3200" dirty="0">
                <a:solidFill>
                  <a:prstClr val="black"/>
                </a:solidFill>
                <a:latin typeface="Century Schoolbook"/>
              </a:rPr>
              <a:t> </a:t>
            </a:r>
            <a:r>
              <a:rPr lang="en-US" sz="3200" dirty="0" err="1">
                <a:solidFill>
                  <a:prstClr val="black"/>
                </a:solidFill>
                <a:latin typeface="Century Schoolbook"/>
              </a:rPr>
              <a:t>hoạch</a:t>
            </a:r>
            <a:r>
              <a:rPr lang="en-US" sz="3200" dirty="0">
                <a:solidFill>
                  <a:prstClr val="black"/>
                </a:solidFill>
                <a:latin typeface="Century Schoolbook"/>
              </a:rPr>
              <a:t> </a:t>
            </a:r>
            <a:r>
              <a:rPr lang="en-US" sz="3200" dirty="0" err="1">
                <a:solidFill>
                  <a:prstClr val="black"/>
                </a:solidFill>
                <a:latin typeface="Century Schoolbook"/>
              </a:rPr>
              <a:t>hóa</a:t>
            </a:r>
            <a:r>
              <a:rPr lang="en-US" sz="3200" dirty="0">
                <a:solidFill>
                  <a:prstClr val="black"/>
                </a:solidFill>
                <a:latin typeface="Century Schoolbook"/>
              </a:rPr>
              <a:t> </a:t>
            </a:r>
            <a:r>
              <a:rPr lang="en-US" sz="3200" dirty="0" err="1">
                <a:solidFill>
                  <a:prstClr val="black"/>
                </a:solidFill>
                <a:latin typeface="Century Schoolbook"/>
              </a:rPr>
              <a:t>gia</a:t>
            </a:r>
            <a:r>
              <a:rPr lang="en-US" sz="3200" dirty="0">
                <a:solidFill>
                  <a:prstClr val="black"/>
                </a:solidFill>
                <a:latin typeface="Century Schoolbook"/>
              </a:rPr>
              <a:t> </a:t>
            </a:r>
            <a:r>
              <a:rPr lang="en-US" sz="3200" dirty="0" err="1">
                <a:solidFill>
                  <a:prstClr val="black"/>
                </a:solidFill>
                <a:latin typeface="Century Schoolbook"/>
              </a:rPr>
              <a:t>đình</a:t>
            </a:r>
            <a:r>
              <a:rPr lang="en-US" sz="3200" dirty="0">
                <a:solidFill>
                  <a:prstClr val="black"/>
                </a:solidFill>
                <a:latin typeface="Century Schoolbook"/>
              </a:rPr>
              <a:t>.</a:t>
            </a:r>
          </a:p>
          <a:p>
            <a:endParaRPr lang="en-US" sz="2800" kern="0" dirty="0">
              <a:solidFill>
                <a:sysClr val="windowText" lastClr="000000"/>
              </a:solidFill>
              <a:latin typeface="Times New Roman" pitchFamily="18" charset="0"/>
              <a:cs typeface="Times New Roman" pitchFamily="18" charset="0"/>
            </a:endParaRPr>
          </a:p>
        </p:txBody>
      </p:sp>
      <p:sp>
        <p:nvSpPr>
          <p:cNvPr id="5" name="TextBox 4"/>
          <p:cNvSpPr txBox="1"/>
          <p:nvPr/>
        </p:nvSpPr>
        <p:spPr bwMode="auto">
          <a:xfrm>
            <a:off x="257629" y="304800"/>
            <a:ext cx="8686800" cy="1200150"/>
          </a:xfrm>
          <a:prstGeom prst="rect">
            <a:avLst/>
          </a:prstGeom>
          <a:solidFill>
            <a:schemeClr val="bg1"/>
          </a:solidFill>
        </p:spPr>
        <p:txBody>
          <a:bodyPr>
            <a:spAutoFit/>
          </a:bodyPr>
          <a:lstStyle/>
          <a:p>
            <a:pPr algn="ctr" fontAlgn="base">
              <a:spcBef>
                <a:spcPct val="0"/>
              </a:spcBef>
              <a:spcAft>
                <a:spcPct val="0"/>
              </a:spcAft>
              <a:defRPr/>
            </a:pPr>
            <a:r>
              <a:rPr lang="en-US" sz="3200" b="1" u="sng" smtClean="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Địa lí</a:t>
            </a:r>
          </a:p>
          <a:p>
            <a:pPr algn="ctr" fontAlgn="base">
              <a:spcBef>
                <a:spcPct val="0"/>
              </a:spcBef>
              <a:spcAft>
                <a:spcPct val="0"/>
              </a:spcAft>
              <a:defRPr/>
            </a:pP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a:t>
            </a:r>
            <a:r>
              <a:rPr lang="en-US" sz="4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0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ân </a:t>
            </a:r>
            <a:r>
              <a:rPr lang="en-US" sz="4000" b="1"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cư</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nước ta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683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029" y="1752600"/>
            <a:ext cx="8382000" cy="4662815"/>
          </a:xfrm>
          <a:prstGeom prst="rect">
            <a:avLst/>
          </a:prstGeom>
          <a:noFill/>
        </p:spPr>
        <p:txBody>
          <a:bodyPr wrap="square" rtlCol="0">
            <a:spAutoFit/>
          </a:bodyPr>
          <a:lstStyle/>
          <a:p>
            <a:pPr algn="just"/>
            <a:r>
              <a:rPr lang="en-US" sz="2700">
                <a:latin typeface="Times New Roman (Body)"/>
              </a:rPr>
              <a:t> </a:t>
            </a:r>
            <a:r>
              <a:rPr lang="en-US" sz="2700" smtClean="0">
                <a:latin typeface="Times New Roman (Body)"/>
              </a:rPr>
              <a:t>   </a:t>
            </a:r>
            <a:r>
              <a:rPr lang="vi-VN" sz="2700" smtClean="0">
                <a:latin typeface="Times New Roman (Body)"/>
              </a:rPr>
              <a:t>Những </a:t>
            </a:r>
            <a:r>
              <a:rPr lang="vi-VN" sz="2700" dirty="0">
                <a:latin typeface="Times New Roman (Body)"/>
              </a:rPr>
              <a:t>năm </a:t>
            </a:r>
            <a:r>
              <a:rPr lang="vi-VN" sz="2700">
                <a:latin typeface="Times New Roman (Body)"/>
              </a:rPr>
              <a:t>gần </a:t>
            </a:r>
            <a:r>
              <a:rPr lang="vi-VN" sz="2700" smtClean="0">
                <a:latin typeface="Times New Roman (Body)"/>
              </a:rPr>
              <a:t>đây</a:t>
            </a:r>
            <a:r>
              <a:rPr lang="en-US" sz="2700" smtClean="0">
                <a:latin typeface="Times New Roman (Body)"/>
              </a:rPr>
              <a:t>,</a:t>
            </a:r>
            <a:r>
              <a:rPr lang="vi-VN" sz="2700" smtClean="0">
                <a:latin typeface="Times New Roman (Body)"/>
              </a:rPr>
              <a:t> </a:t>
            </a:r>
            <a:r>
              <a:rPr lang="vi-VN" sz="2700" dirty="0">
                <a:latin typeface="Times New Roman (Body)"/>
              </a:rPr>
              <a:t>dân số nước ta ngày càng giảm nhờ thực hiện tốt công tác kế hoạch hóa gia đình. Đồng thời, mọi người ý thức được rằng khi sinh ít con sẽ có điều kiện chăm sóc và nuôi dạy tốt hơn.</a:t>
            </a:r>
          </a:p>
          <a:p>
            <a:pPr algn="just"/>
            <a:r>
              <a:rPr lang="en-US" sz="2700" smtClean="0">
                <a:latin typeface="Times New Roman (Body)"/>
              </a:rPr>
              <a:t>    </a:t>
            </a:r>
            <a:r>
              <a:rPr lang="vi-VN" sz="2700" smtClean="0">
                <a:latin typeface="Times New Roman (Body)"/>
              </a:rPr>
              <a:t>Việc </a:t>
            </a:r>
            <a:r>
              <a:rPr lang="vi-VN" sz="2700" dirty="0">
                <a:latin typeface="Times New Roman (Body)"/>
              </a:rPr>
              <a:t>tuyên truyền được các cán bộ làm công tác dân số triển khai đến người dân bằng nhiều hình thức phong phú, dễ hiểu, dễ thực hiện qua những tờ rơi, dụng cụ trực quan. Trong đó, biện pháp tư vấn đối thoại trực tiếp với các cặp vợ chồng ở độ tuổi sinh đẻ, vị thành niên, các gia đình sinh con một bề đạt hiệu quả </a:t>
            </a:r>
            <a:r>
              <a:rPr lang="vi-VN" sz="2700" dirty="0" smtClean="0">
                <a:latin typeface="Times New Roman (Body)"/>
              </a:rPr>
              <a:t>cao</a:t>
            </a:r>
            <a:r>
              <a:rPr lang="en-US" sz="2700" dirty="0" smtClean="0">
                <a:latin typeface="Times New Roman (Body)"/>
              </a:rPr>
              <a:t>.</a:t>
            </a:r>
            <a:endParaRPr lang="vi-VN" sz="2700" dirty="0">
              <a:latin typeface="Times New Roman (Body)"/>
            </a:endParaRPr>
          </a:p>
        </p:txBody>
      </p:sp>
      <p:sp>
        <p:nvSpPr>
          <p:cNvPr id="4" name="TextBox 3"/>
          <p:cNvSpPr txBox="1"/>
          <p:nvPr/>
        </p:nvSpPr>
        <p:spPr bwMode="auto">
          <a:xfrm>
            <a:off x="257629" y="304800"/>
            <a:ext cx="8686800" cy="1200150"/>
          </a:xfrm>
          <a:prstGeom prst="rect">
            <a:avLst/>
          </a:prstGeom>
          <a:solidFill>
            <a:schemeClr val="bg1"/>
          </a:solidFill>
        </p:spPr>
        <p:txBody>
          <a:bodyPr>
            <a:spAutoFit/>
          </a:bodyPr>
          <a:lstStyle/>
          <a:p>
            <a:pPr algn="ctr" fontAlgn="base">
              <a:spcBef>
                <a:spcPct val="0"/>
              </a:spcBef>
              <a:spcAft>
                <a:spcPct val="0"/>
              </a:spcAft>
              <a:defRPr/>
            </a:pPr>
            <a:r>
              <a:rPr lang="en-US" sz="3200" b="1" u="sng" smtClean="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Địa lí</a:t>
            </a:r>
          </a:p>
          <a:p>
            <a:pPr algn="ctr" fontAlgn="base">
              <a:spcBef>
                <a:spcPct val="0"/>
              </a:spcBef>
              <a:spcAft>
                <a:spcPct val="0"/>
              </a:spcAft>
              <a:defRPr/>
            </a:pP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a:t>
            </a:r>
            <a:r>
              <a:rPr lang="en-US" sz="4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0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ân </a:t>
            </a:r>
            <a:r>
              <a:rPr lang="en-US" sz="4000" b="1"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cư</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nước ta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4216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a:spLocks/>
          </p:cNvSpPr>
          <p:nvPr/>
        </p:nvSpPr>
        <p:spPr>
          <a:xfrm>
            <a:off x="2438400" y="1676400"/>
            <a:ext cx="7467600" cy="6858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smtClean="0">
                <a:solidFill>
                  <a:sysClr val="windowText" lastClr="000000"/>
                </a:solidFill>
                <a:latin typeface="Times New Roman" pitchFamily="18" charset="0"/>
                <a:cs typeface="Times New Roman" pitchFamily="18" charset="0"/>
              </a:rPr>
              <a:t>A. Hoạt động cơ bản</a:t>
            </a:r>
            <a:endParaRPr lang="en-US" b="1" dirty="0">
              <a:solidFill>
                <a:sysClr val="windowText" lastClr="000000"/>
              </a:solidFill>
              <a:latin typeface="Times New Roman" pitchFamily="18" charset="0"/>
              <a:cs typeface="Times New Roman" pitchFamily="18" charset="0"/>
            </a:endParaRPr>
          </a:p>
        </p:txBody>
      </p:sp>
      <p:sp>
        <p:nvSpPr>
          <p:cNvPr id="13" name="TextBox 12"/>
          <p:cNvSpPr txBox="1"/>
          <p:nvPr/>
        </p:nvSpPr>
        <p:spPr>
          <a:xfrm>
            <a:off x="206837" y="2670648"/>
            <a:ext cx="8641887" cy="2939266"/>
          </a:xfrm>
          <a:prstGeom prst="rect">
            <a:avLst/>
          </a:prstGeom>
          <a:gradFill rotWithShape="1">
            <a:gsLst>
              <a:gs pos="0">
                <a:srgbClr val="B32C16">
                  <a:tint val="35000"/>
                  <a:satMod val="260000"/>
                </a:srgbClr>
              </a:gs>
              <a:gs pos="30000">
                <a:srgbClr val="B32C16">
                  <a:tint val="38000"/>
                  <a:satMod val="260000"/>
                </a:srgbClr>
              </a:gs>
              <a:gs pos="75000">
                <a:srgbClr val="B32C16">
                  <a:tint val="55000"/>
                  <a:satMod val="255000"/>
                </a:srgbClr>
              </a:gs>
              <a:gs pos="100000">
                <a:srgbClr val="B32C16">
                  <a:tint val="70000"/>
                  <a:satMod val="255000"/>
                </a:srgbClr>
              </a:gs>
            </a:gsLst>
            <a:path path="circle">
              <a:fillToRect l="5000" t="100000" r="120000" b="10000"/>
            </a:path>
          </a:gradFill>
          <a:ln w="12700" cap="flat" cmpd="sng" algn="ctr">
            <a:solidFill>
              <a:srgbClr val="B32C16">
                <a:shade val="70000"/>
                <a:satMod val="150000"/>
              </a:srgbClr>
            </a:solidFill>
            <a:prstDash val="solid"/>
          </a:ln>
          <a:effectLst>
            <a:outerShdw blurRad="50800" dist="25000" dir="5400000" rotWithShape="0">
              <a:srgbClr val="000000">
                <a:alpha val="40000"/>
              </a:srgbClr>
            </a:outerShdw>
          </a:effectLst>
        </p:spPr>
        <p:txBody>
          <a:bodyPr wrap="square" rtlCol="0">
            <a:spAutoFit/>
          </a:bodyPr>
          <a:lstStyle/>
          <a:p>
            <a:r>
              <a:rPr lang="en-US" sz="3600" b="1" kern="0" dirty="0" smtClean="0">
                <a:solidFill>
                  <a:sysClr val="windowText" lastClr="000000"/>
                </a:solidFill>
                <a:latin typeface="Times New Roman" panose="02020603050405020304" pitchFamily="18" charset="0"/>
                <a:cs typeface="Times New Roman" pitchFamily="18" charset="0"/>
              </a:rPr>
              <a:t>Hoạt </a:t>
            </a:r>
            <a:r>
              <a:rPr lang="en-US" sz="3600" b="1" kern="0" dirty="0" err="1" smtClean="0">
                <a:solidFill>
                  <a:sysClr val="windowText" lastClr="000000"/>
                </a:solidFill>
                <a:latin typeface="Times New Roman" pitchFamily="18" charset="0"/>
                <a:cs typeface="Times New Roman" pitchFamily="18" charset="0"/>
              </a:rPr>
              <a:t>động</a:t>
            </a:r>
            <a:r>
              <a:rPr lang="en-US" sz="3600" b="1" kern="0" dirty="0" smtClean="0">
                <a:solidFill>
                  <a:sysClr val="windowText" lastClr="000000"/>
                </a:solidFill>
                <a:latin typeface="Times New Roman" pitchFamily="18" charset="0"/>
                <a:cs typeface="Times New Roman" pitchFamily="18" charset="0"/>
              </a:rPr>
              <a:t> 4: </a:t>
            </a:r>
            <a:r>
              <a:rPr lang="en-US" sz="3600" b="1" kern="0" dirty="0" err="1" smtClean="0">
                <a:solidFill>
                  <a:sysClr val="windowText" lastClr="000000"/>
                </a:solidFill>
                <a:latin typeface="Times New Roman" pitchFamily="18" charset="0"/>
                <a:cs typeface="Times New Roman" pitchFamily="18" charset="0"/>
              </a:rPr>
              <a:t>Sưu</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tầm</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và</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trưng</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bày</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tranh</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ảnh</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về</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các</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dân</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tộc</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của</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Việt</a:t>
            </a:r>
            <a:r>
              <a:rPr lang="en-US" sz="3600" b="1" kern="0" dirty="0" smtClean="0">
                <a:solidFill>
                  <a:sysClr val="windowText" lastClr="000000"/>
                </a:solidFill>
                <a:latin typeface="Times New Roman" pitchFamily="18" charset="0"/>
                <a:cs typeface="Times New Roman" pitchFamily="18" charset="0"/>
              </a:rPr>
              <a:t> </a:t>
            </a:r>
            <a:r>
              <a:rPr lang="en-US" sz="3600" b="1" kern="0" dirty="0">
                <a:solidFill>
                  <a:sysClr val="windowText" lastClr="000000"/>
                </a:solidFill>
                <a:latin typeface="Times New Roman" pitchFamily="18" charset="0"/>
                <a:cs typeface="Times New Roman" pitchFamily="18" charset="0"/>
              </a:rPr>
              <a:t>N</a:t>
            </a:r>
            <a:r>
              <a:rPr lang="en-US" sz="3600" b="1" kern="0" dirty="0" smtClean="0">
                <a:solidFill>
                  <a:sysClr val="windowText" lastClr="000000"/>
                </a:solidFill>
                <a:latin typeface="Times New Roman" pitchFamily="18" charset="0"/>
                <a:cs typeface="Times New Roman" pitchFamily="18" charset="0"/>
              </a:rPr>
              <a:t>am</a:t>
            </a:r>
          </a:p>
          <a:p>
            <a:pPr algn="just">
              <a:spcBef>
                <a:spcPts val="600"/>
              </a:spcBef>
              <a:buClr>
                <a:srgbClr val="FE8637"/>
              </a:buClr>
              <a:buSzPct val="70000"/>
            </a:pPr>
            <a:r>
              <a:rPr lang="en-US" sz="4000" dirty="0" err="1" smtClean="0">
                <a:solidFill>
                  <a:prstClr val="black"/>
                </a:solidFill>
                <a:latin typeface="Times New Roman" panose="02020603050405020304" pitchFamily="18" charset="0"/>
                <a:cs typeface="Times New Roman" panose="02020603050405020304" pitchFamily="18" charset="0"/>
              </a:rPr>
              <a:t>Đọc</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các</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câu</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hỏi</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và</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thông</a:t>
            </a:r>
            <a:r>
              <a:rPr lang="en-US" sz="4000" dirty="0" smtClean="0">
                <a:solidFill>
                  <a:prstClr val="black"/>
                </a:solidFill>
                <a:latin typeface="Times New Roman" panose="02020603050405020304" pitchFamily="18" charset="0"/>
                <a:cs typeface="Times New Roman" panose="02020603050405020304" pitchFamily="18" charset="0"/>
              </a:rPr>
              <a:t> tin </a:t>
            </a:r>
            <a:r>
              <a:rPr lang="en-US" sz="4000" dirty="0" err="1" smtClean="0">
                <a:solidFill>
                  <a:prstClr val="black"/>
                </a:solidFill>
                <a:latin typeface="Times New Roman" panose="02020603050405020304" pitchFamily="18" charset="0"/>
                <a:cs typeface="Times New Roman" panose="02020603050405020304" pitchFamily="18" charset="0"/>
              </a:rPr>
              <a:t>SGK</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trang</a:t>
            </a:r>
            <a:r>
              <a:rPr lang="en-US" sz="4000" dirty="0" smtClean="0">
                <a:solidFill>
                  <a:prstClr val="black"/>
                </a:solidFill>
                <a:latin typeface="Times New Roman" panose="02020603050405020304" pitchFamily="18" charset="0"/>
                <a:cs typeface="Times New Roman" panose="02020603050405020304" pitchFamily="18" charset="0"/>
              </a:rPr>
              <a:t> 89 </a:t>
            </a:r>
            <a:r>
              <a:rPr lang="en-US" sz="4000" dirty="0" err="1" smtClean="0">
                <a:solidFill>
                  <a:prstClr val="black"/>
                </a:solidFill>
                <a:latin typeface="Times New Roman" panose="02020603050405020304" pitchFamily="18" charset="0"/>
                <a:cs typeface="Times New Roman" panose="02020603050405020304" pitchFamily="18" charset="0"/>
              </a:rPr>
              <a:t>và</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thực</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hiện</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theo</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yêu</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cầu</a:t>
            </a:r>
            <a:r>
              <a:rPr lang="en-US" sz="4000" dirty="0" smtClean="0">
                <a:solidFill>
                  <a:prstClr val="black"/>
                </a:solidFill>
                <a:latin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cs typeface="Times New Roman" panose="02020603050405020304" pitchFamily="18" charset="0"/>
            </a:endParaRPr>
          </a:p>
          <a:p>
            <a:endParaRPr lang="en-US" sz="2800" kern="0" dirty="0">
              <a:solidFill>
                <a:sysClr val="windowText" lastClr="000000"/>
              </a:solidFill>
              <a:latin typeface="Times New Roman" pitchFamily="18" charset="0"/>
              <a:cs typeface="Times New Roman" pitchFamily="18" charset="0"/>
            </a:endParaRPr>
          </a:p>
        </p:txBody>
      </p:sp>
      <p:sp>
        <p:nvSpPr>
          <p:cNvPr id="5" name="TextBox 4"/>
          <p:cNvSpPr txBox="1"/>
          <p:nvPr/>
        </p:nvSpPr>
        <p:spPr bwMode="auto">
          <a:xfrm>
            <a:off x="257629" y="304800"/>
            <a:ext cx="8686800" cy="1200150"/>
          </a:xfrm>
          <a:prstGeom prst="rect">
            <a:avLst/>
          </a:prstGeom>
          <a:solidFill>
            <a:schemeClr val="bg1"/>
          </a:solidFill>
        </p:spPr>
        <p:txBody>
          <a:bodyPr>
            <a:spAutoFit/>
          </a:bodyPr>
          <a:lstStyle/>
          <a:p>
            <a:pPr algn="ctr" fontAlgn="base">
              <a:spcBef>
                <a:spcPct val="0"/>
              </a:spcBef>
              <a:spcAft>
                <a:spcPct val="0"/>
              </a:spcAft>
              <a:defRPr/>
            </a:pPr>
            <a:r>
              <a:rPr lang="en-US" sz="3200" b="1" u="sng" smtClean="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Địa lí</a:t>
            </a:r>
          </a:p>
          <a:p>
            <a:pPr algn="ctr" fontAlgn="base">
              <a:spcBef>
                <a:spcPct val="0"/>
              </a:spcBef>
              <a:spcAft>
                <a:spcPct val="0"/>
              </a:spcAft>
              <a:defRPr/>
            </a:pP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a:t>
            </a:r>
            <a:r>
              <a:rPr lang="en-US" sz="4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0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ân </a:t>
            </a:r>
            <a:r>
              <a:rPr lang="en-US" sz="4000" b="1"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cư</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nước ta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43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a96983833d5fb8ba2c4.jpg"/>
          <p:cNvPicPr>
            <a:picLocks noChangeAspect="1"/>
          </p:cNvPicPr>
          <p:nvPr/>
        </p:nvPicPr>
        <p:blipFill>
          <a:blip r:embed="rId2">
            <a:lum brigh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454946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0"/>
            <a:ext cx="9144000" cy="670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25410" y="1524000"/>
            <a:ext cx="5765790" cy="584775"/>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txBody>
          <a:bodyPr wrap="square" rtlCol="0">
            <a:spAutoFit/>
          </a:bodyPr>
          <a:lstStyle/>
          <a:p>
            <a:r>
              <a:rPr lang="en-US" sz="3200" dirty="0" smtClean="0">
                <a:latin typeface="Times New Roman" pitchFamily="18" charset="0"/>
                <a:cs typeface="Times New Roman" pitchFamily="18" charset="0"/>
              </a:rPr>
              <a:t>Hoạt động 4: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dân tộc anh em</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5240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4800" y="76200"/>
            <a:ext cx="8458200" cy="5312885"/>
          </a:xfrm>
        </p:spPr>
      </p:pic>
      <p:sp>
        <p:nvSpPr>
          <p:cNvPr id="5" name="TextBox 4"/>
          <p:cNvSpPr txBox="1"/>
          <p:nvPr/>
        </p:nvSpPr>
        <p:spPr>
          <a:xfrm>
            <a:off x="228600" y="5410200"/>
            <a:ext cx="8382000" cy="954107"/>
          </a:xfrm>
          <a:prstGeom prst="rect">
            <a:avLst/>
          </a:prstGeom>
          <a:noFill/>
        </p:spPr>
        <p:txBody>
          <a:bodyPr wrap="square" rtlCol="0">
            <a:spAutoFit/>
          </a:bodyPr>
          <a:lstStyle/>
          <a:p>
            <a:pPr algn="just"/>
            <a:r>
              <a:rPr lang="en-US" sz="2800" b="1" dirty="0" smtClean="0">
                <a:latin typeface="Times New Roman" panose="02020603050405020304" pitchFamily="18" charset="0"/>
                <a:cs typeface="Times New Roman" panose="02020603050405020304" pitchFamily="18" charset="0"/>
              </a:rPr>
              <a:t>Dân tộc </a:t>
            </a:r>
            <a:r>
              <a:rPr lang="en-US" sz="2800" b="1" smtClean="0">
                <a:latin typeface="Times New Roman" panose="02020603050405020304" pitchFamily="18" charset="0"/>
                <a:cs typeface="Times New Roman" panose="02020603050405020304" pitchFamily="18" charset="0"/>
              </a:rPr>
              <a:t>Kinh là dân tộc </a:t>
            </a:r>
            <a:r>
              <a:rPr lang="en-US" sz="2800" b="1" dirty="0" smtClean="0">
                <a:latin typeface="Times New Roman" panose="02020603050405020304" pitchFamily="18" charset="0"/>
                <a:cs typeface="Times New Roman" panose="02020603050405020304" pitchFamily="18" charset="0"/>
              </a:rPr>
              <a:t>có số dân đông nhất sống tập trung ở đồng bằng, ven biển.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296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76200"/>
            <a:ext cx="8305800" cy="5794248"/>
          </a:xfrm>
        </p:spPr>
      </p:pic>
      <p:sp>
        <p:nvSpPr>
          <p:cNvPr id="5" name="TextBox 4"/>
          <p:cNvSpPr txBox="1"/>
          <p:nvPr/>
        </p:nvSpPr>
        <p:spPr>
          <a:xfrm>
            <a:off x="2133600" y="5943600"/>
            <a:ext cx="4800600" cy="523220"/>
          </a:xfrm>
          <a:prstGeom prst="rect">
            <a:avLst/>
          </a:prstGeom>
          <a:noFill/>
        </p:spPr>
        <p:txBody>
          <a:bodyPr wrap="square" rtlCol="0">
            <a:spAutoFit/>
          </a:bodyPr>
          <a:lstStyle/>
          <a:p>
            <a:pPr algn="ctr"/>
            <a:r>
              <a:rPr lang="en-US" sz="2800" b="1" dirty="0" smtClean="0">
                <a:latin typeface="Times New Roman (Body)"/>
              </a:rPr>
              <a:t>Dân tộc Chăm</a:t>
            </a:r>
            <a:endParaRPr lang="en-US" sz="2800" b="1" dirty="0">
              <a:latin typeface="Times New Roman (Body)"/>
            </a:endParaRPr>
          </a:p>
        </p:txBody>
      </p:sp>
    </p:spTree>
    <p:extLst>
      <p:ext uri="{BB962C8B-B14F-4D97-AF65-F5344CB8AC3E}">
        <p14:creationId xmlns:p14="http://schemas.microsoft.com/office/powerpoint/2010/main" val="2114942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76201"/>
            <a:ext cx="8610600" cy="5867400"/>
          </a:xfrm>
        </p:spPr>
      </p:pic>
      <p:sp>
        <p:nvSpPr>
          <p:cNvPr id="5" name="TextBox 4"/>
          <p:cNvSpPr txBox="1"/>
          <p:nvPr/>
        </p:nvSpPr>
        <p:spPr>
          <a:xfrm>
            <a:off x="1905000" y="6096000"/>
            <a:ext cx="5029200" cy="523220"/>
          </a:xfrm>
          <a:prstGeom prst="rect">
            <a:avLst/>
          </a:prstGeom>
          <a:noFill/>
        </p:spPr>
        <p:txBody>
          <a:bodyPr wrap="square" rtlCol="0">
            <a:spAutoFit/>
          </a:bodyPr>
          <a:lstStyle/>
          <a:p>
            <a:pPr algn="ctr"/>
            <a:r>
              <a:rPr lang="en-US" sz="2800" dirty="0" smtClean="0">
                <a:latin typeface="Times New Roman (Body)"/>
              </a:rPr>
              <a:t>Dân tộc Hoa</a:t>
            </a:r>
            <a:endParaRPr lang="en-US" sz="2800" dirty="0">
              <a:latin typeface="Times New Roman (Body)"/>
            </a:endParaRPr>
          </a:p>
        </p:txBody>
      </p:sp>
    </p:spTree>
    <p:extLst>
      <p:ext uri="{BB962C8B-B14F-4D97-AF65-F5344CB8AC3E}">
        <p14:creationId xmlns:p14="http://schemas.microsoft.com/office/powerpoint/2010/main" val="199603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a:spLocks/>
          </p:cNvSpPr>
          <p:nvPr/>
        </p:nvSpPr>
        <p:spPr>
          <a:xfrm>
            <a:off x="156054" y="2002956"/>
            <a:ext cx="7467600" cy="6858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smtClean="0">
                <a:ln>
                  <a:noFill/>
                </a:ln>
                <a:solidFill>
                  <a:sysClr val="windowText" lastClr="000000"/>
                </a:solidFill>
                <a:effectLst/>
                <a:uLnTx/>
                <a:uFillTx/>
                <a:latin typeface="Times New Roman" pitchFamily="18" charset="0"/>
                <a:ea typeface="+mj-ea"/>
                <a:cs typeface="Times New Roman" pitchFamily="18" charset="0"/>
              </a:rPr>
              <a:t>A. Hoạt động cơ bản</a:t>
            </a:r>
            <a:endParaRPr kumimoji="0" lang="en-US" sz="3000" b="1" i="0" u="none" strike="noStrike" kern="1200" cap="small" spc="0" normalizeH="0" baseline="0" noProof="0" dirty="0">
              <a:ln>
                <a:noFill/>
              </a:ln>
              <a:solidFill>
                <a:sysClr val="windowText" lastClr="000000"/>
              </a:solidFill>
              <a:effectLst/>
              <a:uLnTx/>
              <a:uFillTx/>
              <a:latin typeface="Times New Roman" pitchFamily="18" charset="0"/>
              <a:ea typeface="+mj-ea"/>
              <a:cs typeface="Times New Roman" pitchFamily="18" charset="0"/>
            </a:endParaRPr>
          </a:p>
        </p:txBody>
      </p:sp>
      <p:sp>
        <p:nvSpPr>
          <p:cNvPr id="12" name="TextBox 11"/>
          <p:cNvSpPr txBox="1"/>
          <p:nvPr/>
        </p:nvSpPr>
        <p:spPr>
          <a:xfrm>
            <a:off x="221352" y="2648850"/>
            <a:ext cx="6172200" cy="523220"/>
          </a:xfrm>
          <a:prstGeom prst="rect">
            <a:avLst/>
          </a:prstGeom>
          <a:gradFill rotWithShape="1">
            <a:gsLst>
              <a:gs pos="0">
                <a:srgbClr val="B32C16">
                  <a:tint val="35000"/>
                  <a:satMod val="260000"/>
                </a:srgbClr>
              </a:gs>
              <a:gs pos="30000">
                <a:srgbClr val="B32C16">
                  <a:tint val="38000"/>
                  <a:satMod val="260000"/>
                </a:srgbClr>
              </a:gs>
              <a:gs pos="75000">
                <a:srgbClr val="B32C16">
                  <a:tint val="55000"/>
                  <a:satMod val="255000"/>
                </a:srgbClr>
              </a:gs>
              <a:gs pos="100000">
                <a:srgbClr val="B32C16">
                  <a:tint val="70000"/>
                  <a:satMod val="255000"/>
                </a:srgbClr>
              </a:gs>
            </a:gsLst>
            <a:path path="circle">
              <a:fillToRect l="5000" t="100000" r="120000" b="10000"/>
            </a:path>
          </a:gradFill>
          <a:ln w="12700" cap="flat" cmpd="sng" algn="ctr">
            <a:solidFill>
              <a:srgbClr val="B32C16">
                <a:shade val="70000"/>
                <a:satMod val="150000"/>
              </a:srgbClr>
            </a:solidFill>
            <a:prstDash val="solid"/>
          </a:ln>
          <a:effectLst>
            <a:outerShdw blurRad="50800" dist="25000" dir="5400000" rotWithShape="0">
              <a:srgbClr val="000000">
                <a:alpha val="40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Hoạt động 1: Làm việc với bảng số liệu.</a:t>
            </a:r>
            <a:endPar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4" name="Rounded Rectangular Callout 13"/>
          <p:cNvSpPr/>
          <p:nvPr/>
        </p:nvSpPr>
        <p:spPr>
          <a:xfrm>
            <a:off x="1676400" y="5250540"/>
            <a:ext cx="5791200" cy="1161132"/>
          </a:xfrm>
          <a:prstGeom prst="wedgeRoundRectCallout">
            <a:avLst>
              <a:gd name="adj1" fmla="val -21052"/>
              <a:gd name="adj2" fmla="val 85833"/>
              <a:gd name="adj3" fmla="val 16667"/>
            </a:avLst>
          </a:prstGeom>
          <a:solidFill>
            <a:srgbClr val="FFF39D">
              <a:lumMod val="90000"/>
            </a:srgbClr>
          </a:solidFill>
          <a:ln w="25400" cap="flat" cmpd="sng" algn="ctr">
            <a:solidFill>
              <a:srgbClr val="FE863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TRÌNH</a:t>
            </a:r>
            <a:r>
              <a:rPr kumimoji="0" lang="en-US" sz="3200" b="1" i="0" u="none" strike="noStrike" kern="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smtClean="0">
                <a:ln>
                  <a:noFill/>
                </a:ln>
                <a:solidFill>
                  <a:srgbClr val="FF0000"/>
                </a:solidFill>
                <a:effectLst/>
                <a:uLnTx/>
                <a:uFillTx/>
                <a:latin typeface="Times New Roman" pitchFamily="18" charset="0"/>
                <a:ea typeface="+mn-ea"/>
                <a:cs typeface="Times New Roman" pitchFamily="18" charset="0"/>
              </a:rPr>
              <a:t>BÀY</a:t>
            </a:r>
            <a:r>
              <a:rPr kumimoji="0" lang="en-US" sz="3200" b="1" i="0" u="none" strike="noStrike" kern="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BÁO</a:t>
            </a:r>
            <a:r>
              <a:rPr kumimoji="0" lang="en-US" sz="32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rPr>
              <a:t> CÁO !</a:t>
            </a:r>
            <a:endParaRPr kumimoji="0" lang="en-US" sz="32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5" name="TextBox 14"/>
          <p:cNvSpPr txBox="1"/>
          <p:nvPr/>
        </p:nvSpPr>
        <p:spPr>
          <a:xfrm>
            <a:off x="199583" y="3323754"/>
            <a:ext cx="8649141" cy="1815882"/>
          </a:xfrm>
          <a:prstGeom prst="rect">
            <a:avLst/>
          </a:prstGeom>
          <a:gradFill rotWithShape="1">
            <a:gsLst>
              <a:gs pos="0">
                <a:srgbClr val="B32C16">
                  <a:tint val="35000"/>
                  <a:satMod val="260000"/>
                </a:srgbClr>
              </a:gs>
              <a:gs pos="30000">
                <a:srgbClr val="B32C16">
                  <a:tint val="38000"/>
                  <a:satMod val="260000"/>
                </a:srgbClr>
              </a:gs>
              <a:gs pos="75000">
                <a:srgbClr val="B32C16">
                  <a:tint val="55000"/>
                  <a:satMod val="255000"/>
                </a:srgbClr>
              </a:gs>
              <a:gs pos="100000">
                <a:srgbClr val="B32C16">
                  <a:tint val="70000"/>
                  <a:satMod val="255000"/>
                </a:srgbClr>
              </a:gs>
            </a:gsLst>
            <a:path path="circle">
              <a:fillToRect l="5000" t="100000" r="120000" b="10000"/>
            </a:path>
          </a:gradFill>
          <a:ln w="12700" cap="flat" cmpd="sng" algn="ctr">
            <a:solidFill>
              <a:srgbClr val="B32C16">
                <a:shade val="70000"/>
                <a:satMod val="150000"/>
              </a:srgbClr>
            </a:solidFill>
            <a:prstDash val="solid"/>
          </a:ln>
          <a:effectLst>
            <a:outerShdw blurRad="50800" dist="25000" dir="5400000" rotWithShape="0">
              <a:srgbClr val="000000">
                <a:alpha val="40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a) </a:t>
            </a:r>
            <a:r>
              <a:rPr kumimoji="0" lang="en-US" sz="2800" b="0" i="0" u="none" strike="noStrike" kern="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Quan</a:t>
            </a:r>
            <a:r>
              <a:rPr kumimoji="0" lang="en-US" sz="28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sát</a:t>
            </a:r>
            <a:r>
              <a:rPr kumimoji="0" lang="en-US" sz="2800" b="0" i="0" u="none" strike="noStrike" kern="0" cap="none" spc="0" normalizeH="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smtClean="0">
                <a:ln>
                  <a:noFill/>
                </a:ln>
                <a:solidFill>
                  <a:sysClr val="windowText" lastClr="000000"/>
                </a:solidFill>
                <a:effectLst/>
                <a:uLnTx/>
                <a:uFillTx/>
                <a:latin typeface="Times New Roman" pitchFamily="18" charset="0"/>
                <a:ea typeface="+mn-ea"/>
                <a:cs typeface="Times New Roman" pitchFamily="18" charset="0"/>
              </a:rPr>
              <a:t>bảng</a:t>
            </a:r>
            <a:r>
              <a:rPr kumimoji="0" lang="en-US" sz="2800" b="0" i="0" u="none" strike="noStrike" kern="0" cap="none" spc="0" normalizeH="0" noProof="0" dirty="0" smtClean="0">
                <a:ln>
                  <a:noFill/>
                </a:ln>
                <a:solidFill>
                  <a:sysClr val="windowText" lastClr="000000"/>
                </a:solidFill>
                <a:effectLst/>
                <a:uLnTx/>
                <a:uFillTx/>
                <a:latin typeface="Times New Roman" pitchFamily="18" charset="0"/>
                <a:ea typeface="+mn-ea"/>
                <a:cs typeface="Times New Roman" pitchFamily="18" charset="0"/>
              </a:rPr>
              <a:t> 1 </a:t>
            </a:r>
            <a:r>
              <a:rPr kumimoji="0" lang="en-US" sz="2800" b="0" i="0" u="none" strike="noStrike" kern="0" cap="none" spc="0" normalizeH="0" noProof="0" dirty="0" err="1" smtClean="0">
                <a:ln>
                  <a:noFill/>
                </a:ln>
                <a:solidFill>
                  <a:sysClr val="windowText" lastClr="000000"/>
                </a:solidFill>
                <a:effectLst/>
                <a:uLnTx/>
                <a:uFillTx/>
                <a:latin typeface="Times New Roman" pitchFamily="18" charset="0"/>
                <a:ea typeface="+mn-ea"/>
                <a:cs typeface="Times New Roman" pitchFamily="18" charset="0"/>
              </a:rPr>
              <a:t>trả</a:t>
            </a:r>
            <a:r>
              <a:rPr kumimoji="0" lang="en-US" sz="2800" b="0" i="0" u="none" strike="noStrike" kern="0" cap="none" spc="0" normalizeH="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smtClean="0">
                <a:ln>
                  <a:noFill/>
                </a:ln>
                <a:solidFill>
                  <a:sysClr val="windowText" lastClr="000000"/>
                </a:solidFill>
                <a:effectLst/>
                <a:uLnTx/>
                <a:uFillTx/>
                <a:latin typeface="Times New Roman" pitchFamily="18" charset="0"/>
                <a:ea typeface="+mn-ea"/>
                <a:cs typeface="Times New Roman" pitchFamily="18" charset="0"/>
              </a:rPr>
              <a:t>lời</a:t>
            </a:r>
            <a:r>
              <a:rPr kumimoji="0" lang="en-US" sz="2800" b="0" i="0" u="none" strike="noStrike" kern="0" cap="none" spc="0" normalizeH="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smtClean="0">
                <a:ln>
                  <a:noFill/>
                </a:ln>
                <a:solidFill>
                  <a:sysClr val="windowText" lastClr="000000"/>
                </a:solidFill>
                <a:effectLst/>
                <a:uLnTx/>
                <a:uFillTx/>
                <a:latin typeface="Times New Roman" pitchFamily="18" charset="0"/>
                <a:ea typeface="+mn-ea"/>
                <a:cs typeface="Times New Roman" pitchFamily="18" charset="0"/>
              </a:rPr>
              <a:t>câu</a:t>
            </a:r>
            <a:r>
              <a:rPr kumimoji="0" lang="en-US" sz="2800" b="0" i="0" u="none" strike="noStrike" kern="0" cap="none" spc="0" normalizeH="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smtClean="0">
                <a:ln>
                  <a:noFill/>
                </a:ln>
                <a:solidFill>
                  <a:sysClr val="windowText" lastClr="000000"/>
                </a:solidFill>
                <a:effectLst/>
                <a:uLnTx/>
                <a:uFillTx/>
                <a:latin typeface="Times New Roman" pitchFamily="18" charset="0"/>
                <a:ea typeface="+mn-ea"/>
                <a:cs typeface="Times New Roman" pitchFamily="18" charset="0"/>
              </a:rPr>
              <a:t>hỏi</a:t>
            </a:r>
            <a:r>
              <a:rPr kumimoji="0" lang="en-US" sz="2800" b="0" i="0" u="none" strike="noStrike" kern="0" cap="none" spc="0" normalizeH="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smtClean="0">
                <a:ln>
                  <a:noFill/>
                </a:ln>
                <a:solidFill>
                  <a:sysClr val="windowText" lastClr="000000"/>
                </a:solidFill>
                <a:effectLst/>
                <a:uLnTx/>
                <a:uFillTx/>
                <a:latin typeface="Times New Roman" pitchFamily="18" charset="0"/>
                <a:ea typeface="+mn-ea"/>
                <a:cs typeface="Times New Roman" pitchFamily="18" charset="0"/>
              </a:rPr>
              <a:t>trang</a:t>
            </a:r>
            <a:r>
              <a:rPr kumimoji="0" lang="en-US" sz="2800" b="0" i="0" u="none" strike="noStrike" kern="0" cap="none" spc="0" normalizeH="0" noProof="0" dirty="0" smtClean="0">
                <a:ln>
                  <a:noFill/>
                </a:ln>
                <a:solidFill>
                  <a:sysClr val="windowText" lastClr="000000"/>
                </a:solidFill>
                <a:effectLst/>
                <a:uLnTx/>
                <a:uFillTx/>
                <a:latin typeface="Times New Roman" pitchFamily="18" charset="0"/>
                <a:ea typeface="+mn-ea"/>
                <a:cs typeface="Times New Roman" pitchFamily="18" charset="0"/>
              </a:rPr>
              <a:t> 87.</a:t>
            </a:r>
          </a:p>
          <a:p>
            <a:pPr lvl="0">
              <a:defRPr/>
            </a:pPr>
            <a:r>
              <a:rPr kumimoji="0" lang="en-US" sz="28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b</a:t>
            </a:r>
            <a:r>
              <a:rPr lang="en-US" sz="2800" kern="0" dirty="0">
                <a:solidFill>
                  <a:sysClr val="windowText" lastClr="000000"/>
                </a:solidFill>
                <a:latin typeface="Times New Roman" pitchFamily="18" charset="0"/>
                <a:cs typeface="Times New Roman" pitchFamily="18" charset="0"/>
              </a:rPr>
              <a:t>) </a:t>
            </a:r>
            <a:r>
              <a:rPr lang="en-US" sz="2800" kern="0" dirty="0" err="1">
                <a:solidFill>
                  <a:sysClr val="windowText" lastClr="000000"/>
                </a:solidFill>
                <a:latin typeface="Times New Roman" pitchFamily="18" charset="0"/>
                <a:cs typeface="Times New Roman" pitchFamily="18" charset="0"/>
              </a:rPr>
              <a:t>Quan</a:t>
            </a:r>
            <a:r>
              <a:rPr lang="en-US" sz="2800" kern="0" dirty="0">
                <a:solidFill>
                  <a:sysClr val="windowText" lastClr="000000"/>
                </a:solidFill>
                <a:latin typeface="Times New Roman" pitchFamily="18" charset="0"/>
                <a:cs typeface="Times New Roman" pitchFamily="18" charset="0"/>
              </a:rPr>
              <a:t> </a:t>
            </a:r>
            <a:r>
              <a:rPr lang="en-US" sz="2800" kern="0" dirty="0" err="1">
                <a:solidFill>
                  <a:sysClr val="windowText" lastClr="000000"/>
                </a:solidFill>
                <a:latin typeface="Times New Roman" pitchFamily="18" charset="0"/>
                <a:cs typeface="Times New Roman" pitchFamily="18" charset="0"/>
              </a:rPr>
              <a:t>sát</a:t>
            </a:r>
            <a:r>
              <a:rPr lang="en-US" sz="2800" kern="0" dirty="0">
                <a:solidFill>
                  <a:sysClr val="windowText" lastClr="000000"/>
                </a:solidFill>
                <a:latin typeface="Times New Roman" pitchFamily="18" charset="0"/>
                <a:cs typeface="Times New Roman" pitchFamily="18" charset="0"/>
              </a:rPr>
              <a:t> </a:t>
            </a:r>
            <a:r>
              <a:rPr lang="en-US" sz="2800" kern="0" dirty="0" err="1">
                <a:solidFill>
                  <a:sysClr val="windowText" lastClr="000000"/>
                </a:solidFill>
                <a:latin typeface="Times New Roman" pitchFamily="18" charset="0"/>
                <a:cs typeface="Times New Roman" pitchFamily="18" charset="0"/>
              </a:rPr>
              <a:t>bảng</a:t>
            </a:r>
            <a:r>
              <a:rPr lang="en-US" sz="2800" kern="0" dirty="0">
                <a:solidFill>
                  <a:sysClr val="windowText" lastClr="000000"/>
                </a:solidFill>
                <a:latin typeface="Times New Roman" pitchFamily="18" charset="0"/>
                <a:cs typeface="Times New Roman" pitchFamily="18" charset="0"/>
              </a:rPr>
              <a:t> </a:t>
            </a:r>
            <a:r>
              <a:rPr lang="en-US" sz="2800" kern="0" dirty="0" smtClean="0">
                <a:solidFill>
                  <a:sysClr val="windowText" lastClr="000000"/>
                </a:solidFill>
                <a:latin typeface="Times New Roman" pitchFamily="18" charset="0"/>
                <a:cs typeface="Times New Roman" pitchFamily="18" charset="0"/>
              </a:rPr>
              <a:t>2 </a:t>
            </a:r>
            <a:r>
              <a:rPr lang="en-US" sz="2800" kern="0" dirty="0" err="1">
                <a:solidFill>
                  <a:sysClr val="windowText" lastClr="000000"/>
                </a:solidFill>
                <a:latin typeface="Times New Roman" pitchFamily="18" charset="0"/>
                <a:cs typeface="Times New Roman" pitchFamily="18" charset="0"/>
              </a:rPr>
              <a:t>trả</a:t>
            </a:r>
            <a:r>
              <a:rPr lang="en-US" sz="2800" kern="0" dirty="0">
                <a:solidFill>
                  <a:sysClr val="windowText" lastClr="000000"/>
                </a:solidFill>
                <a:latin typeface="Times New Roman" pitchFamily="18" charset="0"/>
                <a:cs typeface="Times New Roman" pitchFamily="18" charset="0"/>
              </a:rPr>
              <a:t> </a:t>
            </a:r>
            <a:r>
              <a:rPr lang="en-US" sz="2800" kern="0" dirty="0" err="1">
                <a:solidFill>
                  <a:sysClr val="windowText" lastClr="000000"/>
                </a:solidFill>
                <a:latin typeface="Times New Roman" pitchFamily="18" charset="0"/>
                <a:cs typeface="Times New Roman" pitchFamily="18" charset="0"/>
              </a:rPr>
              <a:t>lời</a:t>
            </a:r>
            <a:r>
              <a:rPr lang="en-US" sz="2800" kern="0" dirty="0">
                <a:solidFill>
                  <a:sysClr val="windowText" lastClr="000000"/>
                </a:solidFill>
                <a:latin typeface="Times New Roman" pitchFamily="18" charset="0"/>
                <a:cs typeface="Times New Roman" pitchFamily="18" charset="0"/>
              </a:rPr>
              <a:t> </a:t>
            </a:r>
            <a:r>
              <a:rPr lang="en-US" sz="2800" kern="0" dirty="0" err="1">
                <a:solidFill>
                  <a:sysClr val="windowText" lastClr="000000"/>
                </a:solidFill>
                <a:latin typeface="Times New Roman" pitchFamily="18" charset="0"/>
                <a:cs typeface="Times New Roman" pitchFamily="18" charset="0"/>
              </a:rPr>
              <a:t>câu</a:t>
            </a:r>
            <a:r>
              <a:rPr lang="en-US" sz="2800" kern="0" dirty="0">
                <a:solidFill>
                  <a:sysClr val="windowText" lastClr="000000"/>
                </a:solidFill>
                <a:latin typeface="Times New Roman" pitchFamily="18" charset="0"/>
                <a:cs typeface="Times New Roman" pitchFamily="18" charset="0"/>
              </a:rPr>
              <a:t> </a:t>
            </a:r>
            <a:r>
              <a:rPr lang="en-US" sz="2800" kern="0" dirty="0" err="1">
                <a:solidFill>
                  <a:sysClr val="windowText" lastClr="000000"/>
                </a:solidFill>
                <a:latin typeface="Times New Roman" pitchFamily="18" charset="0"/>
                <a:cs typeface="Times New Roman" pitchFamily="18" charset="0"/>
              </a:rPr>
              <a:t>hỏi</a:t>
            </a:r>
            <a:r>
              <a:rPr lang="en-US" sz="2800" kern="0" dirty="0">
                <a:solidFill>
                  <a:sysClr val="windowText" lastClr="000000"/>
                </a:solidFill>
                <a:latin typeface="Times New Roman" pitchFamily="18" charset="0"/>
                <a:cs typeface="Times New Roman" pitchFamily="18" charset="0"/>
              </a:rPr>
              <a:t> </a:t>
            </a:r>
            <a:r>
              <a:rPr lang="en-US" sz="2800" kern="0" dirty="0" err="1">
                <a:solidFill>
                  <a:sysClr val="windowText" lastClr="000000"/>
                </a:solidFill>
                <a:latin typeface="Times New Roman" pitchFamily="18" charset="0"/>
                <a:cs typeface="Times New Roman" pitchFamily="18" charset="0"/>
              </a:rPr>
              <a:t>trang</a:t>
            </a:r>
            <a:r>
              <a:rPr lang="en-US" sz="2800" kern="0" dirty="0">
                <a:solidFill>
                  <a:sysClr val="windowText" lastClr="000000"/>
                </a:solidFill>
                <a:latin typeface="Times New Roman" pitchFamily="18" charset="0"/>
                <a:cs typeface="Times New Roman" pitchFamily="18" charset="0"/>
              </a:rPr>
              <a:t> </a:t>
            </a:r>
            <a:r>
              <a:rPr lang="en-US" sz="2800" kern="0" dirty="0" smtClean="0">
                <a:solidFill>
                  <a:sysClr val="windowText" lastClr="000000"/>
                </a:solidFill>
                <a:latin typeface="Times New Roman" pitchFamily="18" charset="0"/>
                <a:cs typeface="Times New Roman" pitchFamily="18" charset="0"/>
              </a:rPr>
              <a:t>87-88.</a:t>
            </a:r>
          </a:p>
          <a:p>
            <a:pPr lvl="0">
              <a:defRPr/>
            </a:pPr>
            <a:r>
              <a:rPr lang="en-US" sz="2800" kern="0" dirty="0" smtClean="0">
                <a:solidFill>
                  <a:sysClr val="windowText" lastClr="000000"/>
                </a:solidFill>
                <a:latin typeface="Times New Roman" pitchFamily="18" charset="0"/>
                <a:cs typeface="Times New Roman" pitchFamily="18" charset="0"/>
              </a:rPr>
              <a:t>c) </a:t>
            </a:r>
            <a:r>
              <a:rPr lang="en-US" sz="2800" kern="0" dirty="0" err="1" smtClean="0">
                <a:solidFill>
                  <a:sysClr val="windowText" lastClr="000000"/>
                </a:solidFill>
                <a:latin typeface="Times New Roman" pitchFamily="18" charset="0"/>
                <a:cs typeface="Times New Roman" pitchFamily="18" charset="0"/>
              </a:rPr>
              <a:t>Đọc</a:t>
            </a:r>
            <a:r>
              <a:rPr lang="en-US" sz="2800" kern="0" dirty="0" smtClean="0">
                <a:solidFill>
                  <a:sysClr val="windowText" lastClr="000000"/>
                </a:solidFill>
                <a:latin typeface="Times New Roman" pitchFamily="18" charset="0"/>
                <a:cs typeface="Times New Roman" pitchFamily="18" charset="0"/>
              </a:rPr>
              <a:t> </a:t>
            </a:r>
            <a:r>
              <a:rPr lang="en-US" sz="2800" kern="0" dirty="0" err="1" smtClean="0">
                <a:solidFill>
                  <a:sysClr val="windowText" lastClr="000000"/>
                </a:solidFill>
                <a:latin typeface="Times New Roman" pitchFamily="18" charset="0"/>
                <a:cs typeface="Times New Roman" pitchFamily="18" charset="0"/>
              </a:rPr>
              <a:t>lời</a:t>
            </a:r>
            <a:r>
              <a:rPr lang="en-US" sz="2800" kern="0" dirty="0" smtClean="0">
                <a:solidFill>
                  <a:sysClr val="windowText" lastClr="000000"/>
                </a:solidFill>
                <a:latin typeface="Times New Roman" pitchFamily="18" charset="0"/>
                <a:cs typeface="Times New Roman" pitchFamily="18" charset="0"/>
              </a:rPr>
              <a:t> </a:t>
            </a:r>
            <a:r>
              <a:rPr lang="en-US" sz="2800" kern="0" dirty="0" err="1" smtClean="0">
                <a:solidFill>
                  <a:sysClr val="windowText" lastClr="000000"/>
                </a:solidFill>
                <a:latin typeface="Times New Roman" pitchFamily="18" charset="0"/>
                <a:cs typeface="Times New Roman" pitchFamily="18" charset="0"/>
              </a:rPr>
              <a:t>thoại</a:t>
            </a:r>
            <a:r>
              <a:rPr lang="en-US" sz="2800" kern="0" dirty="0" smtClean="0">
                <a:solidFill>
                  <a:sysClr val="windowText" lastClr="000000"/>
                </a:solidFill>
                <a:latin typeface="Times New Roman" pitchFamily="18" charset="0"/>
                <a:cs typeface="Times New Roman" pitchFamily="18" charset="0"/>
              </a:rPr>
              <a:t> </a:t>
            </a:r>
            <a:r>
              <a:rPr lang="en-US" sz="2800" kern="0" dirty="0" err="1" smtClean="0">
                <a:solidFill>
                  <a:sysClr val="windowText" lastClr="000000"/>
                </a:solidFill>
                <a:latin typeface="Times New Roman" pitchFamily="18" charset="0"/>
                <a:cs typeface="Times New Roman" pitchFamily="18" charset="0"/>
              </a:rPr>
              <a:t>trang</a:t>
            </a:r>
            <a:r>
              <a:rPr lang="en-US" sz="2800" kern="0" dirty="0" smtClean="0">
                <a:solidFill>
                  <a:sysClr val="windowText" lastClr="000000"/>
                </a:solidFill>
                <a:latin typeface="Times New Roman" pitchFamily="18" charset="0"/>
                <a:cs typeface="Times New Roman" pitchFamily="18" charset="0"/>
              </a:rPr>
              <a:t> 88.</a:t>
            </a:r>
            <a:endParaRPr lang="en-US" sz="2800" kern="0" dirty="0">
              <a:solidFill>
                <a:sysClr val="windowText" lastClr="000000"/>
              </a:solidFill>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7" name="TextBox 6"/>
          <p:cNvSpPr txBox="1"/>
          <p:nvPr/>
        </p:nvSpPr>
        <p:spPr bwMode="auto">
          <a:xfrm>
            <a:off x="161925" y="293688"/>
            <a:ext cx="8686800" cy="1200150"/>
          </a:xfrm>
          <a:prstGeom prst="rect">
            <a:avLst/>
          </a:prstGeom>
          <a:solidFill>
            <a:schemeClr val="bg1"/>
          </a:solidFill>
        </p:spPr>
        <p:txBody>
          <a:bodyPr>
            <a:spAutoFit/>
          </a:bodyPr>
          <a:lstStyle/>
          <a:p>
            <a:pPr algn="ctr" fontAlgn="base">
              <a:spcBef>
                <a:spcPct val="0"/>
              </a:spcBef>
              <a:spcAft>
                <a:spcPct val="0"/>
              </a:spcAft>
              <a:defRPr/>
            </a:pPr>
            <a:r>
              <a:rPr lang="en-US" sz="3200" b="1" u="sng" smtClean="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Địa lí</a:t>
            </a:r>
          </a:p>
          <a:p>
            <a:pPr algn="ctr" fontAlgn="base">
              <a:spcBef>
                <a:spcPct val="0"/>
              </a:spcBef>
              <a:spcAft>
                <a:spcPct val="0"/>
              </a:spcAft>
              <a:defRPr/>
            </a:pP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a:t>
            </a:r>
            <a:r>
              <a:rPr lang="en-US" sz="4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0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ân </a:t>
            </a:r>
            <a:r>
              <a:rPr lang="en-US" sz="4000" b="1"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cư</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nước ta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20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0"/>
            <a:ext cx="8001000" cy="5791200"/>
          </a:xfrm>
        </p:spPr>
      </p:pic>
      <p:sp>
        <p:nvSpPr>
          <p:cNvPr id="5" name="TextBox 4"/>
          <p:cNvSpPr txBox="1"/>
          <p:nvPr/>
        </p:nvSpPr>
        <p:spPr>
          <a:xfrm>
            <a:off x="3124200" y="5943600"/>
            <a:ext cx="2667000" cy="523220"/>
          </a:xfrm>
          <a:prstGeom prst="rect">
            <a:avLst/>
          </a:prstGeom>
          <a:noFill/>
        </p:spPr>
        <p:txBody>
          <a:bodyPr wrap="square" rtlCol="0">
            <a:spAutoFit/>
          </a:bodyPr>
          <a:lstStyle/>
          <a:p>
            <a:r>
              <a:rPr lang="en-US" sz="2800" dirty="0" smtClean="0">
                <a:latin typeface="Times New Roman (Body)"/>
              </a:rPr>
              <a:t>Dân </a:t>
            </a:r>
            <a:r>
              <a:rPr lang="en-US" sz="2800" smtClean="0">
                <a:latin typeface="Times New Roman (Body)"/>
              </a:rPr>
              <a:t>tộc Khmer</a:t>
            </a:r>
            <a:endParaRPr lang="en-US" sz="2800" dirty="0">
              <a:latin typeface="Times New Roman (Body)"/>
            </a:endParaRPr>
          </a:p>
        </p:txBody>
      </p:sp>
    </p:spTree>
    <p:extLst>
      <p:ext uri="{BB962C8B-B14F-4D97-AF65-F5344CB8AC3E}">
        <p14:creationId xmlns:p14="http://schemas.microsoft.com/office/powerpoint/2010/main" val="1965781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1"/>
            <a:ext cx="8229600" cy="6248400"/>
          </a:xfrm>
        </p:spPr>
      </p:pic>
      <p:sp>
        <p:nvSpPr>
          <p:cNvPr id="5" name="TextBox 4"/>
          <p:cNvSpPr txBox="1"/>
          <p:nvPr/>
        </p:nvSpPr>
        <p:spPr>
          <a:xfrm>
            <a:off x="3048000" y="6322080"/>
            <a:ext cx="2895600" cy="523220"/>
          </a:xfrm>
          <a:prstGeom prst="rect">
            <a:avLst/>
          </a:prstGeom>
          <a:noFill/>
        </p:spPr>
        <p:txBody>
          <a:bodyPr wrap="square" rtlCol="0">
            <a:spAutoFit/>
          </a:bodyPr>
          <a:lstStyle/>
          <a:p>
            <a:r>
              <a:rPr lang="en-US" sz="2800" dirty="0" smtClean="0">
                <a:latin typeface="Times New Roman (Body)"/>
              </a:rPr>
              <a:t>Dân tộc Thái</a:t>
            </a:r>
            <a:endParaRPr lang="en-US" sz="2800" dirty="0">
              <a:latin typeface="Times New Roman (Body)"/>
            </a:endParaRPr>
          </a:p>
        </p:txBody>
      </p:sp>
    </p:spTree>
    <p:extLst>
      <p:ext uri="{BB962C8B-B14F-4D97-AF65-F5344CB8AC3E}">
        <p14:creationId xmlns:p14="http://schemas.microsoft.com/office/powerpoint/2010/main" val="3114422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76200"/>
            <a:ext cx="8534400" cy="6092825"/>
          </a:xfrm>
        </p:spPr>
      </p:pic>
      <p:sp>
        <p:nvSpPr>
          <p:cNvPr id="5" name="TextBox 4"/>
          <p:cNvSpPr txBox="1"/>
          <p:nvPr/>
        </p:nvSpPr>
        <p:spPr>
          <a:xfrm>
            <a:off x="3048000" y="6172200"/>
            <a:ext cx="5410200" cy="523220"/>
          </a:xfrm>
          <a:prstGeom prst="rect">
            <a:avLst/>
          </a:prstGeom>
          <a:noFill/>
        </p:spPr>
        <p:txBody>
          <a:bodyPr wrap="square" rtlCol="0">
            <a:spAutoFit/>
          </a:bodyPr>
          <a:lstStyle/>
          <a:p>
            <a:r>
              <a:rPr lang="en-US" sz="2800" dirty="0" smtClean="0">
                <a:latin typeface="Times New Roman (Body)"/>
              </a:rPr>
              <a:t>Dân tộc Mường</a:t>
            </a:r>
            <a:endParaRPr lang="en-US" sz="2800" dirty="0">
              <a:latin typeface="Times New Roman (Body)"/>
            </a:endParaRPr>
          </a:p>
        </p:txBody>
      </p:sp>
    </p:spTree>
    <p:extLst>
      <p:ext uri="{BB962C8B-B14F-4D97-AF65-F5344CB8AC3E}">
        <p14:creationId xmlns:p14="http://schemas.microsoft.com/office/powerpoint/2010/main" val="2722705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0"/>
            <a:ext cx="8763000" cy="6172200"/>
          </a:xfrm>
        </p:spPr>
      </p:pic>
      <p:sp>
        <p:nvSpPr>
          <p:cNvPr id="5" name="TextBox 4"/>
          <p:cNvSpPr txBox="1"/>
          <p:nvPr/>
        </p:nvSpPr>
        <p:spPr>
          <a:xfrm>
            <a:off x="2209800" y="6258580"/>
            <a:ext cx="4267200" cy="523220"/>
          </a:xfrm>
          <a:prstGeom prst="rect">
            <a:avLst/>
          </a:prstGeom>
          <a:noFill/>
        </p:spPr>
        <p:txBody>
          <a:bodyPr wrap="square" rtlCol="0">
            <a:spAutoFit/>
          </a:bodyPr>
          <a:lstStyle/>
          <a:p>
            <a:pPr algn="ctr"/>
            <a:r>
              <a:rPr lang="en-US" sz="2800" dirty="0" smtClean="0">
                <a:latin typeface="Times New Roman (Body)"/>
              </a:rPr>
              <a:t>Dân tộc Dao đỏ</a:t>
            </a:r>
            <a:endParaRPr lang="en-US" sz="2800" dirty="0">
              <a:latin typeface="Times New Roman (Body)"/>
            </a:endParaRPr>
          </a:p>
        </p:txBody>
      </p:sp>
    </p:spTree>
    <p:extLst>
      <p:ext uri="{BB962C8B-B14F-4D97-AF65-F5344CB8AC3E}">
        <p14:creationId xmlns:p14="http://schemas.microsoft.com/office/powerpoint/2010/main" val="602792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6200" y="0"/>
            <a:ext cx="8839200" cy="5791200"/>
          </a:xfrm>
        </p:spPr>
      </p:pic>
      <p:sp>
        <p:nvSpPr>
          <p:cNvPr id="5" name="TextBox 4"/>
          <p:cNvSpPr txBox="1"/>
          <p:nvPr/>
        </p:nvSpPr>
        <p:spPr>
          <a:xfrm>
            <a:off x="2971800" y="6029980"/>
            <a:ext cx="4038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Dân tộc Bru- Vân Kiều</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724728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76200"/>
            <a:ext cx="8382000" cy="6106179"/>
          </a:xfrm>
        </p:spPr>
      </p:pic>
      <p:sp>
        <p:nvSpPr>
          <p:cNvPr id="5" name="TextBox 4"/>
          <p:cNvSpPr txBox="1"/>
          <p:nvPr/>
        </p:nvSpPr>
        <p:spPr>
          <a:xfrm>
            <a:off x="1905000" y="6182380"/>
            <a:ext cx="4191000" cy="523220"/>
          </a:xfrm>
          <a:prstGeom prst="rect">
            <a:avLst/>
          </a:prstGeom>
          <a:noFill/>
        </p:spPr>
        <p:txBody>
          <a:bodyPr wrap="square" rtlCol="0">
            <a:spAutoFit/>
          </a:bodyPr>
          <a:lstStyle/>
          <a:p>
            <a:pPr algn="ctr"/>
            <a:r>
              <a:rPr lang="en-US" sz="2800" dirty="0" smtClean="0">
                <a:latin typeface="Times New Roman (Body)"/>
              </a:rPr>
              <a:t>Dân tộc H’Mông</a:t>
            </a:r>
            <a:endParaRPr lang="en-US" sz="2800" dirty="0">
              <a:latin typeface="Times New Roman (Body)"/>
            </a:endParaRPr>
          </a:p>
        </p:txBody>
      </p:sp>
    </p:spTree>
    <p:extLst>
      <p:ext uri="{BB962C8B-B14F-4D97-AF65-F5344CB8AC3E}">
        <p14:creationId xmlns:p14="http://schemas.microsoft.com/office/powerpoint/2010/main" val="1048192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6126162"/>
            <a:ext cx="4876800" cy="427038"/>
          </a:xfrm>
        </p:spPr>
        <p:txBody>
          <a:bodyPr>
            <a:noAutofit/>
          </a:bodyPr>
          <a:lstStyle/>
          <a:p>
            <a:r>
              <a:rPr lang="en-US" sz="2800" dirty="0" smtClean="0">
                <a:solidFill>
                  <a:schemeClr val="tx1"/>
                </a:solidFill>
                <a:latin typeface="Times New Roman" pitchFamily="18" charset="0"/>
                <a:cs typeface="Times New Roman" pitchFamily="18" charset="0"/>
              </a:rPr>
              <a:t>Dân tộc K’Ho (cờ ho)</a:t>
            </a:r>
            <a:endParaRPr lang="en-US" sz="2800" dirty="0">
              <a:solidFill>
                <a:schemeClr val="tx1"/>
              </a:solidFill>
              <a:latin typeface="Times New Roman" pitchFamily="18" charset="0"/>
              <a:cs typeface="Times New Roman" pitchFamily="18" charset="0"/>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9374" y="0"/>
            <a:ext cx="8836025" cy="5943600"/>
          </a:xfrm>
        </p:spPr>
      </p:pic>
    </p:spTree>
    <p:extLst>
      <p:ext uri="{BB962C8B-B14F-4D97-AF65-F5344CB8AC3E}">
        <p14:creationId xmlns:p14="http://schemas.microsoft.com/office/powerpoint/2010/main" val="804289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4561" y="0"/>
            <a:ext cx="8764639" cy="5943600"/>
          </a:xfrm>
        </p:spPr>
      </p:pic>
      <p:sp>
        <p:nvSpPr>
          <p:cNvPr id="5" name="TextBox 4"/>
          <p:cNvSpPr txBox="1"/>
          <p:nvPr/>
        </p:nvSpPr>
        <p:spPr>
          <a:xfrm>
            <a:off x="3048000" y="6096000"/>
            <a:ext cx="4267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Dân tộc Kh’Mú</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71489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0"/>
            <a:ext cx="8763000" cy="6172200"/>
          </a:xfrm>
        </p:spPr>
      </p:pic>
      <p:sp>
        <p:nvSpPr>
          <p:cNvPr id="5" name="TextBox 4"/>
          <p:cNvSpPr txBox="1"/>
          <p:nvPr/>
        </p:nvSpPr>
        <p:spPr>
          <a:xfrm>
            <a:off x="2667000" y="6258580"/>
            <a:ext cx="3962400" cy="523220"/>
          </a:xfrm>
          <a:prstGeom prst="rect">
            <a:avLst/>
          </a:prstGeom>
          <a:noFill/>
        </p:spPr>
        <p:txBody>
          <a:bodyPr wrap="square" rtlCol="0">
            <a:spAutoFit/>
          </a:bodyPr>
          <a:lstStyle/>
          <a:p>
            <a:pPr algn="ctr"/>
            <a:r>
              <a:rPr lang="en-US" sz="2800" dirty="0" smtClean="0">
                <a:latin typeface="Times New Roman (Body)"/>
              </a:rPr>
              <a:t>Dân tộc Tày</a:t>
            </a:r>
            <a:endParaRPr lang="en-US" sz="2800" dirty="0">
              <a:latin typeface="Times New Roman (Body)"/>
            </a:endParaRPr>
          </a:p>
        </p:txBody>
      </p:sp>
    </p:spTree>
    <p:extLst>
      <p:ext uri="{BB962C8B-B14F-4D97-AF65-F5344CB8AC3E}">
        <p14:creationId xmlns:p14="http://schemas.microsoft.com/office/powerpoint/2010/main" val="3319383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400" y="0"/>
            <a:ext cx="8915400" cy="6172200"/>
          </a:xfrm>
        </p:spPr>
      </p:pic>
      <p:sp>
        <p:nvSpPr>
          <p:cNvPr id="7" name="TextBox 6"/>
          <p:cNvSpPr txBox="1"/>
          <p:nvPr/>
        </p:nvSpPr>
        <p:spPr>
          <a:xfrm>
            <a:off x="3124200" y="6172200"/>
            <a:ext cx="3276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Dân tộc Ê Đê</a:t>
            </a:r>
          </a:p>
        </p:txBody>
      </p:sp>
    </p:spTree>
    <p:extLst>
      <p:ext uri="{BB962C8B-B14F-4D97-AF65-F5344CB8AC3E}">
        <p14:creationId xmlns:p14="http://schemas.microsoft.com/office/powerpoint/2010/main" val="2923057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18" y="1905000"/>
            <a:ext cx="8467725" cy="4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bwMode="auto">
          <a:xfrm>
            <a:off x="161925" y="293688"/>
            <a:ext cx="8686800" cy="1200150"/>
          </a:xfrm>
          <a:prstGeom prst="rect">
            <a:avLst/>
          </a:prstGeom>
          <a:solidFill>
            <a:schemeClr val="bg1"/>
          </a:solidFill>
        </p:spPr>
        <p:txBody>
          <a:bodyPr>
            <a:spAutoFit/>
          </a:bodyPr>
          <a:lstStyle/>
          <a:p>
            <a:pPr algn="ctr" fontAlgn="base">
              <a:spcBef>
                <a:spcPct val="0"/>
              </a:spcBef>
              <a:spcAft>
                <a:spcPct val="0"/>
              </a:spcAft>
              <a:defRPr/>
            </a:pPr>
            <a:r>
              <a:rPr lang="en-US" sz="3200" b="1" u="sng" smtClean="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Địa lí</a:t>
            </a:r>
          </a:p>
          <a:p>
            <a:pPr algn="ctr" fontAlgn="base">
              <a:spcBef>
                <a:spcPct val="0"/>
              </a:spcBef>
              <a:spcAft>
                <a:spcPct val="0"/>
              </a:spcAft>
              <a:defRPr/>
            </a:pP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a:t>
            </a:r>
            <a:r>
              <a:rPr lang="en-US" sz="4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0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ân </a:t>
            </a:r>
            <a:r>
              <a:rPr lang="en-US" sz="4000" b="1"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cư</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nước ta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762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0"/>
            <a:ext cx="8610600" cy="6892179"/>
          </a:xfrm>
        </p:spPr>
      </p:pic>
    </p:spTree>
    <p:extLst>
      <p:ext uri="{BB962C8B-B14F-4D97-AF65-F5344CB8AC3E}">
        <p14:creationId xmlns:p14="http://schemas.microsoft.com/office/powerpoint/2010/main" val="14007839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7463" y="0"/>
            <a:ext cx="5368925" cy="6732588"/>
          </a:xfrm>
        </p:spPr>
      </p:pic>
      <p:sp>
        <p:nvSpPr>
          <p:cNvPr id="5" name="Oval 4"/>
          <p:cNvSpPr/>
          <p:nvPr/>
        </p:nvSpPr>
        <p:spPr>
          <a:xfrm>
            <a:off x="1447800" y="838200"/>
            <a:ext cx="1066800" cy="914400"/>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Oval 5"/>
          <p:cNvSpPr/>
          <p:nvPr/>
        </p:nvSpPr>
        <p:spPr>
          <a:xfrm>
            <a:off x="1447800" y="4876800"/>
            <a:ext cx="1219200" cy="1066800"/>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Oval 7"/>
          <p:cNvSpPr/>
          <p:nvPr/>
        </p:nvSpPr>
        <p:spPr>
          <a:xfrm>
            <a:off x="1460500" y="381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746250" y="977900"/>
            <a:ext cx="215900" cy="2286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5-Point Star 9"/>
          <p:cNvSpPr/>
          <p:nvPr/>
        </p:nvSpPr>
        <p:spPr>
          <a:xfrm>
            <a:off x="2133600" y="1092200"/>
            <a:ext cx="152400" cy="2032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5-Point Star 10"/>
          <p:cNvSpPr/>
          <p:nvPr/>
        </p:nvSpPr>
        <p:spPr>
          <a:xfrm>
            <a:off x="2057400" y="5181600"/>
            <a:ext cx="304800" cy="2286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extBox 1"/>
          <p:cNvSpPr txBox="1"/>
          <p:nvPr/>
        </p:nvSpPr>
        <p:spPr>
          <a:xfrm>
            <a:off x="5486400" y="152400"/>
            <a:ext cx="3505200"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Hoạt động 5:</a:t>
            </a:r>
          </a:p>
          <a:p>
            <a:pPr algn="just"/>
            <a:r>
              <a:rPr lang="en-US" sz="3200" dirty="0" smtClean="0">
                <a:latin typeface="Times New Roman" pitchFamily="18" charset="0"/>
                <a:cs typeface="Times New Roman" pitchFamily="18" charset="0"/>
              </a:rPr>
              <a:t>Sự phân bố dân cư của nước ta.</a:t>
            </a: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tin </a:t>
            </a:r>
            <a:r>
              <a:rPr lang="en-US" sz="3200" dirty="0" err="1" smtClean="0">
                <a:latin typeface="Times New Roman" pitchFamily="18" charset="0"/>
                <a:cs typeface="Times New Roman" pitchFamily="18" charset="0"/>
              </a:rPr>
              <a:t>SGK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trang</a:t>
            </a:r>
            <a:r>
              <a:rPr lang="en-US" sz="3200" dirty="0" smtClean="0">
                <a:latin typeface="Times New Roman" pitchFamily="18" charset="0"/>
                <a:cs typeface="Times New Roman" pitchFamily="18" charset="0"/>
              </a:rPr>
              <a:t> 90.</a:t>
            </a: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trang</a:t>
            </a:r>
            <a:r>
              <a:rPr lang="en-US" sz="3200" dirty="0" smtClean="0">
                <a:latin typeface="Times New Roman" pitchFamily="18" charset="0"/>
                <a:cs typeface="Times New Roman" pitchFamily="18" charset="0"/>
              </a:rPr>
              <a:t> 90-91.</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54925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0.05972 0.02222 L 0.00139 0.13148 L -0.02917 0.16111 L 0.14444 0.42407 L 0.09028 0.62778 " pathEditMode="relative" rAng="0" ptsTypes="AAAAA">
                                      <p:cBhvr>
                                        <p:cTn id="28" dur="2000" fill="hold"/>
                                        <p:tgtEl>
                                          <p:spTgt spid="8"/>
                                        </p:tgtEl>
                                        <p:attrNameLst>
                                          <p:attrName>ppt_x</p:attrName>
                                          <p:attrName>ppt_y</p:attrName>
                                        </p:attrNameLst>
                                      </p:cBhvr>
                                      <p:rCtr x="10208" y="30278"/>
                                    </p:animMotion>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8"/>
                                        </p:tgtEl>
                                        <p:attrNameLst>
                                          <p:attrName>ppt_x</p:attrName>
                                        </p:attrNameLst>
                                      </p:cBhvr>
                                      <p:tavLst>
                                        <p:tav tm="0">
                                          <p:val>
                                            <p:strVal val="ppt_x"/>
                                          </p:val>
                                        </p:tav>
                                        <p:tav tm="100000">
                                          <p:val>
                                            <p:strVal val="ppt_x"/>
                                          </p:val>
                                        </p:tav>
                                      </p:tavLst>
                                    </p:anim>
                                    <p:anim calcmode="lin" valueType="num">
                                      <p:cBhvr additive="base">
                                        <p:cTn id="33" dur="500"/>
                                        <p:tgtEl>
                                          <p:spTgt spid="8"/>
                                        </p:tgtEl>
                                        <p:attrNameLst>
                                          <p:attrName>ppt_y</p:attrName>
                                        </p:attrNameLst>
                                      </p:cBhvr>
                                      <p:tavLst>
                                        <p:tav tm="0">
                                          <p:val>
                                            <p:strVal val="ppt_y"/>
                                          </p:val>
                                        </p:tav>
                                        <p:tav tm="100000">
                                          <p:val>
                                            <p:strVal val="1+ppt_h/2"/>
                                          </p:val>
                                        </p:tav>
                                      </p:tavLst>
                                    </p:anim>
                                    <p:set>
                                      <p:cBhvr>
                                        <p:cTn id="34" dur="1" fill="hold">
                                          <p:stCondLst>
                                            <p:cond delay="4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7" presetClass="emph" presetSubtype="0" fill="remove" grpId="1" nodeType="clickEffect">
                                  <p:stCondLst>
                                    <p:cond delay="0"/>
                                  </p:stCondLst>
                                  <p:childTnLst>
                                    <p:animClr clrSpc="rgb" dir="cw">
                                      <p:cBhvr override="childStyle">
                                        <p:cTn id="43" dur="250" autoRev="1" fill="remove"/>
                                        <p:tgtEl>
                                          <p:spTgt spid="9"/>
                                        </p:tgtEl>
                                        <p:attrNameLst>
                                          <p:attrName>style.color</p:attrName>
                                        </p:attrNameLst>
                                      </p:cBhvr>
                                      <p:to>
                                        <a:schemeClr val="bg1"/>
                                      </p:to>
                                    </p:animClr>
                                    <p:animClr clrSpc="rgb" dir="cw">
                                      <p:cBhvr>
                                        <p:cTn id="44" dur="250" autoRev="1" fill="remove"/>
                                        <p:tgtEl>
                                          <p:spTgt spid="9"/>
                                        </p:tgtEl>
                                        <p:attrNameLst>
                                          <p:attrName>fillcolor</p:attrName>
                                        </p:attrNameLst>
                                      </p:cBhvr>
                                      <p:to>
                                        <a:schemeClr val="bg1"/>
                                      </p:to>
                                    </p:animClr>
                                    <p:set>
                                      <p:cBhvr>
                                        <p:cTn id="45" dur="250" autoRev="1" fill="remove"/>
                                        <p:tgtEl>
                                          <p:spTgt spid="9"/>
                                        </p:tgtEl>
                                        <p:attrNameLst>
                                          <p:attrName>fill.type</p:attrName>
                                        </p:attrNameLst>
                                      </p:cBhvr>
                                      <p:to>
                                        <p:strVal val="solid"/>
                                      </p:to>
                                    </p:set>
                                    <p:set>
                                      <p:cBhvr>
                                        <p:cTn id="46" dur="250" autoRev="1" fill="remove"/>
                                        <p:tgtEl>
                                          <p:spTgt spid="9"/>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7" presetClass="emph" presetSubtype="0" fill="remove" grpId="1" nodeType="clickEffect">
                                  <p:stCondLst>
                                    <p:cond delay="0"/>
                                  </p:stCondLst>
                                  <p:childTnLst>
                                    <p:animClr clrSpc="rgb" dir="cw">
                                      <p:cBhvr override="childStyle">
                                        <p:cTn id="55" dur="250" autoRev="1" fill="remove"/>
                                        <p:tgtEl>
                                          <p:spTgt spid="10"/>
                                        </p:tgtEl>
                                        <p:attrNameLst>
                                          <p:attrName>style.color</p:attrName>
                                        </p:attrNameLst>
                                      </p:cBhvr>
                                      <p:to>
                                        <a:schemeClr val="bg1"/>
                                      </p:to>
                                    </p:animClr>
                                    <p:animClr clrSpc="rgb" dir="cw">
                                      <p:cBhvr>
                                        <p:cTn id="56" dur="250" autoRev="1" fill="remove"/>
                                        <p:tgtEl>
                                          <p:spTgt spid="10"/>
                                        </p:tgtEl>
                                        <p:attrNameLst>
                                          <p:attrName>fillcolor</p:attrName>
                                        </p:attrNameLst>
                                      </p:cBhvr>
                                      <p:to>
                                        <a:schemeClr val="bg1"/>
                                      </p:to>
                                    </p:animClr>
                                    <p:set>
                                      <p:cBhvr>
                                        <p:cTn id="57" dur="250" autoRev="1" fill="remove"/>
                                        <p:tgtEl>
                                          <p:spTgt spid="10"/>
                                        </p:tgtEl>
                                        <p:attrNameLst>
                                          <p:attrName>fill.type</p:attrName>
                                        </p:attrNameLst>
                                      </p:cBhvr>
                                      <p:to>
                                        <p:strVal val="solid"/>
                                      </p:to>
                                    </p:set>
                                    <p:set>
                                      <p:cBhvr>
                                        <p:cTn id="58" dur="250" autoRev="1" fill="remove"/>
                                        <p:tgtEl>
                                          <p:spTgt spid="10"/>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arn(inVertical)">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27" presetClass="emph" presetSubtype="0" fill="remove" grpId="1" nodeType="clickEffect">
                                  <p:stCondLst>
                                    <p:cond delay="0"/>
                                  </p:stCondLst>
                                  <p:childTnLst>
                                    <p:animClr clrSpc="rgb" dir="cw">
                                      <p:cBhvr override="childStyle">
                                        <p:cTn id="67" dur="250" autoRev="1" fill="remove"/>
                                        <p:tgtEl>
                                          <p:spTgt spid="11"/>
                                        </p:tgtEl>
                                        <p:attrNameLst>
                                          <p:attrName>style.color</p:attrName>
                                        </p:attrNameLst>
                                      </p:cBhvr>
                                      <p:to>
                                        <a:schemeClr val="bg1"/>
                                      </p:to>
                                    </p:animClr>
                                    <p:animClr clrSpc="rgb" dir="cw">
                                      <p:cBhvr>
                                        <p:cTn id="68" dur="250" autoRev="1" fill="remove"/>
                                        <p:tgtEl>
                                          <p:spTgt spid="11"/>
                                        </p:tgtEl>
                                        <p:attrNameLst>
                                          <p:attrName>fillcolor</p:attrName>
                                        </p:attrNameLst>
                                      </p:cBhvr>
                                      <p:to>
                                        <a:schemeClr val="bg1"/>
                                      </p:to>
                                    </p:animClr>
                                    <p:set>
                                      <p:cBhvr>
                                        <p:cTn id="69" dur="250" autoRev="1" fill="remove"/>
                                        <p:tgtEl>
                                          <p:spTgt spid="11"/>
                                        </p:tgtEl>
                                        <p:attrNameLst>
                                          <p:attrName>fill.type</p:attrName>
                                        </p:attrNameLst>
                                      </p:cBhvr>
                                      <p:to>
                                        <p:strVal val="solid"/>
                                      </p:to>
                                    </p:set>
                                    <p:set>
                                      <p:cBhvr>
                                        <p:cTn id="70" dur="250" autoRev="1" fill="remove"/>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7463" y="0"/>
            <a:ext cx="5368925" cy="6732588"/>
          </a:xfrm>
        </p:spPr>
      </p:pic>
      <p:sp>
        <p:nvSpPr>
          <p:cNvPr id="5" name="Oval 4"/>
          <p:cNvSpPr/>
          <p:nvPr/>
        </p:nvSpPr>
        <p:spPr>
          <a:xfrm>
            <a:off x="1447800" y="838200"/>
            <a:ext cx="1066800" cy="914400"/>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prstClr val="black"/>
              </a:solidFill>
            </a:endParaRPr>
          </a:p>
        </p:txBody>
      </p:sp>
      <p:sp>
        <p:nvSpPr>
          <p:cNvPr id="6" name="Oval 5"/>
          <p:cNvSpPr/>
          <p:nvPr/>
        </p:nvSpPr>
        <p:spPr>
          <a:xfrm>
            <a:off x="1447800" y="4876800"/>
            <a:ext cx="1219200" cy="1066800"/>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prstClr val="black"/>
              </a:solidFill>
            </a:endParaRPr>
          </a:p>
        </p:txBody>
      </p:sp>
      <p:sp>
        <p:nvSpPr>
          <p:cNvPr id="8" name="Oval 7"/>
          <p:cNvSpPr/>
          <p:nvPr/>
        </p:nvSpPr>
        <p:spPr>
          <a:xfrm>
            <a:off x="1460500" y="381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1746250" y="977900"/>
            <a:ext cx="215900" cy="2286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0" name="5-Point Star 9"/>
          <p:cNvSpPr/>
          <p:nvPr/>
        </p:nvSpPr>
        <p:spPr>
          <a:xfrm>
            <a:off x="2133600" y="1092200"/>
            <a:ext cx="152400" cy="2032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1" name="5-Point Star 10"/>
          <p:cNvSpPr/>
          <p:nvPr/>
        </p:nvSpPr>
        <p:spPr>
          <a:xfrm>
            <a:off x="2057400" y="5181600"/>
            <a:ext cx="304800" cy="2286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2" name="TextBox 1"/>
          <p:cNvSpPr txBox="1"/>
          <p:nvPr/>
        </p:nvSpPr>
        <p:spPr>
          <a:xfrm>
            <a:off x="5486400" y="152400"/>
            <a:ext cx="3505200"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smtClean="0">
                <a:solidFill>
                  <a:prstClr val="black"/>
                </a:solidFill>
                <a:latin typeface="Times New Roman" pitchFamily="18" charset="0"/>
                <a:cs typeface="Times New Roman" pitchFamily="18" charset="0"/>
              </a:rPr>
              <a:t>Hoạt động 5:</a:t>
            </a:r>
          </a:p>
          <a:p>
            <a:pPr algn="just"/>
            <a:r>
              <a:rPr lang="en-US" sz="3200" dirty="0" smtClean="0">
                <a:solidFill>
                  <a:prstClr val="black"/>
                </a:solidFill>
                <a:latin typeface="Times New Roman" pitchFamily="18" charset="0"/>
                <a:cs typeface="Times New Roman" pitchFamily="18" charset="0"/>
              </a:rPr>
              <a:t>Sự phân bố dân cư của nước ta.</a:t>
            </a:r>
            <a:endParaRPr lang="en-US" sz="3200" dirty="0">
              <a:solidFill>
                <a:prstClr val="black"/>
              </a:solidFill>
              <a:latin typeface="Times New Roman" pitchFamily="18" charset="0"/>
              <a:cs typeface="Times New Roman" pitchFamily="18" charset="0"/>
            </a:endParaRPr>
          </a:p>
        </p:txBody>
      </p:sp>
      <p:sp>
        <p:nvSpPr>
          <p:cNvPr id="12" name="TextBox 11"/>
          <p:cNvSpPr txBox="1"/>
          <p:nvPr/>
        </p:nvSpPr>
        <p:spPr>
          <a:xfrm>
            <a:off x="5493660" y="1973910"/>
            <a:ext cx="3505200"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3200" dirty="0" err="1" smtClean="0">
                <a:solidFill>
                  <a:srgbClr val="FF0000"/>
                </a:solidFill>
                <a:latin typeface="Times New Roman" pitchFamily="18" charset="0"/>
                <a:cs typeface="Times New Roman" pitchFamily="18" charset="0"/>
              </a:rPr>
              <a:t>Dân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cư</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nước</a:t>
            </a:r>
            <a:r>
              <a:rPr lang="en-US" sz="3200" dirty="0" smtClean="0">
                <a:solidFill>
                  <a:srgbClr val="FF0000"/>
                </a:solidFill>
                <a:latin typeface="Times New Roman" pitchFamily="18" charset="0"/>
                <a:cs typeface="Times New Roman" pitchFamily="18" charset="0"/>
              </a:rPr>
              <a:t> ta </a:t>
            </a:r>
            <a:r>
              <a:rPr lang="en-US" sz="3200" dirty="0" err="1" smtClean="0">
                <a:solidFill>
                  <a:srgbClr val="FF0000"/>
                </a:solidFill>
                <a:latin typeface="Times New Roman" pitchFamily="18" charset="0"/>
                <a:cs typeface="Times New Roman" pitchFamily="18" charset="0"/>
              </a:rPr>
              <a:t>tập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trung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đúc</a:t>
            </a:r>
            <a:r>
              <a:rPr lang="en-US" sz="3200" dirty="0" smtClean="0">
                <a:solidFill>
                  <a:srgbClr val="FF0000"/>
                </a:solidFill>
                <a:latin typeface="Times New Roman" pitchFamily="18" charset="0"/>
                <a:cs typeface="Times New Roman" pitchFamily="18" charset="0"/>
              </a:rPr>
              <a:t> ở </a:t>
            </a:r>
            <a:r>
              <a:rPr lang="en-US" sz="3200" dirty="0" err="1" smtClean="0">
                <a:solidFill>
                  <a:srgbClr val="FF0000"/>
                </a:solidFill>
                <a:latin typeface="Times New Roman" pitchFamily="18" charset="0"/>
                <a:cs typeface="Times New Roman" pitchFamily="18" charset="0"/>
              </a:rPr>
              <a:t>đồng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bằng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ven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biển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Vùng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đồi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núi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cư</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thưa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thớt</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13" name="TextBox 12"/>
          <p:cNvSpPr txBox="1"/>
          <p:nvPr/>
        </p:nvSpPr>
        <p:spPr>
          <a:xfrm>
            <a:off x="5435604" y="5007336"/>
            <a:ext cx="3505200"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err="1">
                <a:solidFill>
                  <a:srgbClr val="0070C0"/>
                </a:solidFill>
                <a:latin typeface="Times New Roman" pitchFamily="18" charset="0"/>
                <a:cs typeface="Times New Roman" pitchFamily="18" charset="0"/>
              </a:rPr>
              <a:t>Đ</a:t>
            </a:r>
            <a:r>
              <a:rPr lang="en-US" sz="3200" b="1" dirty="0" err="1" smtClean="0">
                <a:solidFill>
                  <a:srgbClr val="0070C0"/>
                </a:solidFill>
                <a:latin typeface="Times New Roman" pitchFamily="18" charset="0"/>
                <a:cs typeface="Times New Roman" pitchFamily="18" charset="0"/>
              </a:rPr>
              <a:t>a</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số</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dân</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cư</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sống</a:t>
            </a:r>
            <a:r>
              <a:rPr lang="en-US" sz="3200" b="1" dirty="0" smtClean="0">
                <a:solidFill>
                  <a:srgbClr val="0070C0"/>
                </a:solidFill>
                <a:latin typeface="Times New Roman" pitchFamily="18" charset="0"/>
                <a:cs typeface="Times New Roman" pitchFamily="18" charset="0"/>
              </a:rPr>
              <a:t> ở </a:t>
            </a:r>
            <a:r>
              <a:rPr lang="en-US" sz="3200" b="1" dirty="0" err="1" smtClean="0">
                <a:solidFill>
                  <a:srgbClr val="0070C0"/>
                </a:solidFill>
                <a:latin typeface="Times New Roman" pitchFamily="18" charset="0"/>
                <a:cs typeface="Times New Roman" pitchFamily="18" charset="0"/>
              </a:rPr>
              <a:t>nông</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thôn</a:t>
            </a:r>
            <a:r>
              <a:rPr lang="en-US" sz="3200" b="1" dirty="0" smtClean="0">
                <a:solidFill>
                  <a:srgbClr val="0070C0"/>
                </a:solidFill>
                <a:latin typeface="Times New Roman" pitchFamily="18" charset="0"/>
                <a:cs typeface="Times New Roman" pitchFamily="18" charset="0"/>
              </a:rPr>
              <a:t>.</a:t>
            </a:r>
            <a:endParaRPr lang="en-US" sz="32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02313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0.05972 0.02222 L 0.00139 0.13148 L -0.02917 0.16111 L 0.14444 0.42407 L 0.09028 0.62778 " pathEditMode="relative" rAng="0" ptsTypes="AAAAA">
                                      <p:cBhvr>
                                        <p:cTn id="28" dur="2000" fill="hold"/>
                                        <p:tgtEl>
                                          <p:spTgt spid="8"/>
                                        </p:tgtEl>
                                        <p:attrNameLst>
                                          <p:attrName>ppt_x</p:attrName>
                                          <p:attrName>ppt_y</p:attrName>
                                        </p:attrNameLst>
                                      </p:cBhvr>
                                      <p:rCtr x="10208" y="30278"/>
                                    </p:animMotion>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8"/>
                                        </p:tgtEl>
                                        <p:attrNameLst>
                                          <p:attrName>ppt_x</p:attrName>
                                        </p:attrNameLst>
                                      </p:cBhvr>
                                      <p:tavLst>
                                        <p:tav tm="0">
                                          <p:val>
                                            <p:strVal val="ppt_x"/>
                                          </p:val>
                                        </p:tav>
                                        <p:tav tm="100000">
                                          <p:val>
                                            <p:strVal val="ppt_x"/>
                                          </p:val>
                                        </p:tav>
                                      </p:tavLst>
                                    </p:anim>
                                    <p:anim calcmode="lin" valueType="num">
                                      <p:cBhvr additive="base">
                                        <p:cTn id="33" dur="500"/>
                                        <p:tgtEl>
                                          <p:spTgt spid="8"/>
                                        </p:tgtEl>
                                        <p:attrNameLst>
                                          <p:attrName>ppt_y</p:attrName>
                                        </p:attrNameLst>
                                      </p:cBhvr>
                                      <p:tavLst>
                                        <p:tav tm="0">
                                          <p:val>
                                            <p:strVal val="ppt_y"/>
                                          </p:val>
                                        </p:tav>
                                        <p:tav tm="100000">
                                          <p:val>
                                            <p:strVal val="1+ppt_h/2"/>
                                          </p:val>
                                        </p:tav>
                                      </p:tavLst>
                                    </p:anim>
                                    <p:set>
                                      <p:cBhvr>
                                        <p:cTn id="34" dur="1" fill="hold">
                                          <p:stCondLst>
                                            <p:cond delay="4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7" presetClass="emph" presetSubtype="0" fill="remove" grpId="1" nodeType="clickEffect">
                                  <p:stCondLst>
                                    <p:cond delay="0"/>
                                  </p:stCondLst>
                                  <p:childTnLst>
                                    <p:animClr clrSpc="rgb" dir="cw">
                                      <p:cBhvr override="childStyle">
                                        <p:cTn id="43" dur="250" autoRev="1" fill="remove"/>
                                        <p:tgtEl>
                                          <p:spTgt spid="9"/>
                                        </p:tgtEl>
                                        <p:attrNameLst>
                                          <p:attrName>style.color</p:attrName>
                                        </p:attrNameLst>
                                      </p:cBhvr>
                                      <p:to>
                                        <a:schemeClr val="bg1"/>
                                      </p:to>
                                    </p:animClr>
                                    <p:animClr clrSpc="rgb" dir="cw">
                                      <p:cBhvr>
                                        <p:cTn id="44" dur="250" autoRev="1" fill="remove"/>
                                        <p:tgtEl>
                                          <p:spTgt spid="9"/>
                                        </p:tgtEl>
                                        <p:attrNameLst>
                                          <p:attrName>fillcolor</p:attrName>
                                        </p:attrNameLst>
                                      </p:cBhvr>
                                      <p:to>
                                        <a:schemeClr val="bg1"/>
                                      </p:to>
                                    </p:animClr>
                                    <p:set>
                                      <p:cBhvr>
                                        <p:cTn id="45" dur="250" autoRev="1" fill="remove"/>
                                        <p:tgtEl>
                                          <p:spTgt spid="9"/>
                                        </p:tgtEl>
                                        <p:attrNameLst>
                                          <p:attrName>fill.type</p:attrName>
                                        </p:attrNameLst>
                                      </p:cBhvr>
                                      <p:to>
                                        <p:strVal val="solid"/>
                                      </p:to>
                                    </p:set>
                                    <p:set>
                                      <p:cBhvr>
                                        <p:cTn id="46" dur="250" autoRev="1" fill="remove"/>
                                        <p:tgtEl>
                                          <p:spTgt spid="9"/>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7" presetClass="emph" presetSubtype="0" fill="remove" grpId="1" nodeType="clickEffect">
                                  <p:stCondLst>
                                    <p:cond delay="0"/>
                                  </p:stCondLst>
                                  <p:childTnLst>
                                    <p:animClr clrSpc="rgb" dir="cw">
                                      <p:cBhvr override="childStyle">
                                        <p:cTn id="55" dur="250" autoRev="1" fill="remove"/>
                                        <p:tgtEl>
                                          <p:spTgt spid="10"/>
                                        </p:tgtEl>
                                        <p:attrNameLst>
                                          <p:attrName>style.color</p:attrName>
                                        </p:attrNameLst>
                                      </p:cBhvr>
                                      <p:to>
                                        <a:schemeClr val="bg1"/>
                                      </p:to>
                                    </p:animClr>
                                    <p:animClr clrSpc="rgb" dir="cw">
                                      <p:cBhvr>
                                        <p:cTn id="56" dur="250" autoRev="1" fill="remove"/>
                                        <p:tgtEl>
                                          <p:spTgt spid="10"/>
                                        </p:tgtEl>
                                        <p:attrNameLst>
                                          <p:attrName>fillcolor</p:attrName>
                                        </p:attrNameLst>
                                      </p:cBhvr>
                                      <p:to>
                                        <a:schemeClr val="bg1"/>
                                      </p:to>
                                    </p:animClr>
                                    <p:set>
                                      <p:cBhvr>
                                        <p:cTn id="57" dur="250" autoRev="1" fill="remove"/>
                                        <p:tgtEl>
                                          <p:spTgt spid="10"/>
                                        </p:tgtEl>
                                        <p:attrNameLst>
                                          <p:attrName>fill.type</p:attrName>
                                        </p:attrNameLst>
                                      </p:cBhvr>
                                      <p:to>
                                        <p:strVal val="solid"/>
                                      </p:to>
                                    </p:set>
                                    <p:set>
                                      <p:cBhvr>
                                        <p:cTn id="58" dur="250" autoRev="1" fill="remove"/>
                                        <p:tgtEl>
                                          <p:spTgt spid="10"/>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arn(inVertical)">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27" presetClass="emph" presetSubtype="0" fill="remove" grpId="1" nodeType="clickEffect">
                                  <p:stCondLst>
                                    <p:cond delay="0"/>
                                  </p:stCondLst>
                                  <p:childTnLst>
                                    <p:animClr clrSpc="rgb" dir="cw">
                                      <p:cBhvr override="childStyle">
                                        <p:cTn id="67" dur="250" autoRev="1" fill="remove"/>
                                        <p:tgtEl>
                                          <p:spTgt spid="11"/>
                                        </p:tgtEl>
                                        <p:attrNameLst>
                                          <p:attrName>style.color</p:attrName>
                                        </p:attrNameLst>
                                      </p:cBhvr>
                                      <p:to>
                                        <a:schemeClr val="bg1"/>
                                      </p:to>
                                    </p:animClr>
                                    <p:animClr clrSpc="rgb" dir="cw">
                                      <p:cBhvr>
                                        <p:cTn id="68" dur="250" autoRev="1" fill="remove"/>
                                        <p:tgtEl>
                                          <p:spTgt spid="11"/>
                                        </p:tgtEl>
                                        <p:attrNameLst>
                                          <p:attrName>fillcolor</p:attrName>
                                        </p:attrNameLst>
                                      </p:cBhvr>
                                      <p:to>
                                        <a:schemeClr val="bg1"/>
                                      </p:to>
                                    </p:animClr>
                                    <p:set>
                                      <p:cBhvr>
                                        <p:cTn id="69" dur="250" autoRev="1" fill="remove"/>
                                        <p:tgtEl>
                                          <p:spTgt spid="11"/>
                                        </p:tgtEl>
                                        <p:attrNameLst>
                                          <p:attrName>fill.type</p:attrName>
                                        </p:attrNameLst>
                                      </p:cBhvr>
                                      <p:to>
                                        <p:strVal val="solid"/>
                                      </p:to>
                                    </p:set>
                                    <p:set>
                                      <p:cBhvr>
                                        <p:cTn id="70" dur="250" autoRev="1" fill="remove"/>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1143000"/>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en-US" sz="3200" b="1" dirty="0" smtClean="0">
                <a:latin typeface="Times New Roman" pitchFamily="18" charset="0"/>
                <a:cs typeface="Times New Roman" pitchFamily="18" charset="0"/>
              </a:rPr>
              <a:t>Hoạt động 6: đọc và ghi nhớ nội dung bài</a:t>
            </a:r>
            <a:endParaRPr lang="en-US" sz="32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2209800"/>
                <a:ext cx="8382000" cy="4419600"/>
              </a:xfrm>
            </p:spPr>
            <p:style>
              <a:lnRef idx="1">
                <a:schemeClr val="accent1"/>
              </a:lnRef>
              <a:fillRef idx="2">
                <a:schemeClr val="accent1"/>
              </a:fillRef>
              <a:effectRef idx="1">
                <a:schemeClr val="accent1"/>
              </a:effectRef>
              <a:fontRef idx="minor">
                <a:schemeClr val="dk1"/>
              </a:fontRef>
            </p:style>
            <p:txBody>
              <a:bodyPr>
                <a:noAutofit/>
              </a:bodyPr>
              <a:lstStyle/>
              <a:p>
                <a:pPr algn="just"/>
                <a:r>
                  <a:rPr lang="en-US" sz="2800" dirty="0" smtClean="0"/>
                  <a:t>      </a:t>
                </a:r>
                <a:r>
                  <a:rPr lang="en-US" sz="2800" dirty="0" err="1" smtClean="0"/>
                  <a:t>Việt</a:t>
                </a:r>
                <a:r>
                  <a:rPr lang="en-US" sz="2800" dirty="0" smtClean="0"/>
                  <a:t> Nam thuộc </a:t>
                </a:r>
                <a:r>
                  <a:rPr lang="en-US" sz="2800" smtClean="0"/>
                  <a:t>nhóm các nước </a:t>
                </a:r>
                <a:r>
                  <a:rPr lang="en-US" sz="2800" dirty="0" smtClean="0"/>
                  <a:t>đông dân trên thế giới và là nước có mật độ dân số cao. Dân số tăng nhanh gây nhiều khó khăn cho việc nâng cao đời sống.</a:t>
                </a:r>
              </a:p>
              <a:p>
                <a:pPr algn="just"/>
                <a:r>
                  <a:rPr lang="en-US" sz="2800" dirty="0" smtClean="0"/>
                  <a:t>      </a:t>
                </a:r>
                <a:r>
                  <a:rPr lang="en-US" sz="2800" dirty="0" err="1" smtClean="0"/>
                  <a:t>Nước</a:t>
                </a:r>
                <a:r>
                  <a:rPr lang="en-US" sz="2800" dirty="0" smtClean="0"/>
                  <a:t> ta có nhiều dân tộc trong đó người Kinh (Việt) có số dân đông nhất. Dân cư nước ta tập trung đông đúc ở các đồng bằng, ven biển nhưng thưa thớt ở vùng núi. Khoảng</a:t>
                </a:r>
                <a:r>
                  <a:rPr lang="en-US" sz="2800" b="1" dirty="0" smtClean="0"/>
                  <a:t> </a:t>
                </a: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a:rPr>
                          <m:t>𝟐</m:t>
                        </m:r>
                      </m:num>
                      <m:den>
                        <m:r>
                          <a:rPr lang="en-US" sz="2800" b="1" i="1" smtClean="0">
                            <a:latin typeface="Cambria Math"/>
                          </a:rPr>
                          <m:t>𝟑</m:t>
                        </m:r>
                      </m:den>
                    </m:f>
                  </m:oMath>
                </a14:m>
                <a:r>
                  <a:rPr lang="en-US" sz="2800" b="1" dirty="0" smtClean="0"/>
                  <a:t> </a:t>
                </a:r>
                <a:r>
                  <a:rPr lang="en-US" sz="2800" dirty="0" smtClean="0"/>
                  <a:t>dân số nước ta sống ở nông thôn.</a:t>
                </a:r>
                <a:endParaRPr lang="en-US" sz="2800" b="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2209800"/>
                <a:ext cx="8382000" cy="4419600"/>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356750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a:spLocks/>
          </p:cNvSpPr>
          <p:nvPr/>
        </p:nvSpPr>
        <p:spPr>
          <a:xfrm>
            <a:off x="990600" y="1957318"/>
            <a:ext cx="7467600" cy="685800"/>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4800" b="1" dirty="0" smtClean="0">
                <a:solidFill>
                  <a:sysClr val="windowText" lastClr="000000"/>
                </a:solidFill>
                <a:latin typeface="Times New Roman" pitchFamily="18" charset="0"/>
                <a:cs typeface="Times New Roman" pitchFamily="18" charset="0"/>
              </a:rPr>
              <a:t>A. </a:t>
            </a:r>
            <a:r>
              <a:rPr lang="en-US" sz="4800" b="1" dirty="0" err="1" smtClean="0">
                <a:solidFill>
                  <a:sysClr val="windowText" lastClr="000000"/>
                </a:solidFill>
                <a:latin typeface="Times New Roman" pitchFamily="18" charset="0"/>
                <a:cs typeface="Times New Roman" pitchFamily="18" charset="0"/>
              </a:rPr>
              <a:t>Hoạt</a:t>
            </a:r>
            <a:r>
              <a:rPr lang="en-US" sz="4800" b="1" dirty="0" smtClean="0">
                <a:solidFill>
                  <a:sysClr val="windowText" lastClr="000000"/>
                </a:solidFill>
                <a:latin typeface="Times New Roman" pitchFamily="18" charset="0"/>
                <a:cs typeface="Times New Roman" pitchFamily="18" charset="0"/>
              </a:rPr>
              <a:t> </a:t>
            </a:r>
            <a:r>
              <a:rPr lang="en-US" sz="4800" b="1" dirty="0" err="1" smtClean="0">
                <a:solidFill>
                  <a:sysClr val="windowText" lastClr="000000"/>
                </a:solidFill>
                <a:latin typeface="Times New Roman" pitchFamily="18" charset="0"/>
                <a:cs typeface="Times New Roman" pitchFamily="18" charset="0"/>
              </a:rPr>
              <a:t>động</a:t>
            </a:r>
            <a:r>
              <a:rPr lang="en-US" sz="4800" b="1" dirty="0" smtClean="0">
                <a:solidFill>
                  <a:sysClr val="windowText" lastClr="000000"/>
                </a:solidFill>
                <a:latin typeface="Times New Roman" pitchFamily="18" charset="0"/>
                <a:cs typeface="Times New Roman" pitchFamily="18" charset="0"/>
              </a:rPr>
              <a:t> </a:t>
            </a:r>
            <a:r>
              <a:rPr lang="en-US" sz="4800" b="1" dirty="0" err="1" smtClean="0">
                <a:solidFill>
                  <a:sysClr val="windowText" lastClr="000000"/>
                </a:solidFill>
                <a:latin typeface="Times New Roman" pitchFamily="18" charset="0"/>
                <a:cs typeface="Times New Roman" pitchFamily="18" charset="0"/>
              </a:rPr>
              <a:t>thực</a:t>
            </a:r>
            <a:r>
              <a:rPr lang="en-US" sz="4800" b="1" dirty="0" smtClean="0">
                <a:solidFill>
                  <a:sysClr val="windowText" lastClr="000000"/>
                </a:solidFill>
                <a:latin typeface="Times New Roman" pitchFamily="18" charset="0"/>
                <a:cs typeface="Times New Roman" pitchFamily="18" charset="0"/>
              </a:rPr>
              <a:t> </a:t>
            </a:r>
            <a:r>
              <a:rPr lang="en-US" sz="4800" b="1" dirty="0" err="1" smtClean="0">
                <a:solidFill>
                  <a:sysClr val="windowText" lastClr="000000"/>
                </a:solidFill>
                <a:latin typeface="Times New Roman" pitchFamily="18" charset="0"/>
                <a:cs typeface="Times New Roman" pitchFamily="18" charset="0"/>
              </a:rPr>
              <a:t>hành</a:t>
            </a:r>
            <a:endParaRPr lang="en-US" sz="4800" b="1" dirty="0">
              <a:solidFill>
                <a:sysClr val="windowText" lastClr="000000"/>
              </a:solidFill>
              <a:latin typeface="Times New Roman" pitchFamily="18" charset="0"/>
              <a:cs typeface="Times New Roman" pitchFamily="18" charset="0"/>
            </a:endParaRPr>
          </a:p>
        </p:txBody>
      </p:sp>
      <p:sp>
        <p:nvSpPr>
          <p:cNvPr id="13" name="TextBox 12"/>
          <p:cNvSpPr txBox="1"/>
          <p:nvPr/>
        </p:nvSpPr>
        <p:spPr>
          <a:xfrm>
            <a:off x="492176" y="3200400"/>
            <a:ext cx="8479962" cy="830997"/>
          </a:xfrm>
          <a:prstGeom prst="rect">
            <a:avLst/>
          </a:prstGeom>
          <a:gradFill rotWithShape="1">
            <a:gsLst>
              <a:gs pos="0">
                <a:srgbClr val="B32C16">
                  <a:tint val="35000"/>
                  <a:satMod val="260000"/>
                </a:srgbClr>
              </a:gs>
              <a:gs pos="30000">
                <a:srgbClr val="B32C16">
                  <a:tint val="38000"/>
                  <a:satMod val="260000"/>
                </a:srgbClr>
              </a:gs>
              <a:gs pos="75000">
                <a:srgbClr val="B32C16">
                  <a:tint val="55000"/>
                  <a:satMod val="255000"/>
                </a:srgbClr>
              </a:gs>
              <a:gs pos="100000">
                <a:srgbClr val="B32C16">
                  <a:tint val="70000"/>
                  <a:satMod val="255000"/>
                </a:srgbClr>
              </a:gs>
            </a:gsLst>
            <a:path path="circle">
              <a:fillToRect l="5000" t="100000" r="120000" b="10000"/>
            </a:path>
          </a:gradFill>
          <a:ln w="12700" cap="flat" cmpd="sng" algn="ctr">
            <a:solidFill>
              <a:srgbClr val="B32C16">
                <a:shade val="70000"/>
                <a:satMod val="150000"/>
              </a:srgbClr>
            </a:solidFill>
            <a:prstDash val="solid"/>
          </a:ln>
          <a:effectLst>
            <a:outerShdw blurRad="50800" dist="25000" dir="5400000" rotWithShape="0">
              <a:srgbClr val="000000">
                <a:alpha val="40000"/>
              </a:srgbClr>
            </a:outerShdw>
          </a:effectLst>
        </p:spPr>
        <p:txBody>
          <a:bodyPr wrap="square" rtlCol="0">
            <a:spAutoFit/>
          </a:bodyPr>
          <a:lstStyle/>
          <a:p>
            <a:r>
              <a:rPr lang="en-US" sz="4800" b="1" kern="0" dirty="0" smtClean="0">
                <a:solidFill>
                  <a:sysClr val="windowText" lastClr="000000"/>
                </a:solidFill>
                <a:latin typeface="Times New Roman" pitchFamily="18" charset="0"/>
                <a:cs typeface="Times New Roman" pitchFamily="18" charset="0"/>
              </a:rPr>
              <a:t>Hoạt </a:t>
            </a:r>
            <a:r>
              <a:rPr lang="en-US" sz="4800" b="1" kern="0" dirty="0" err="1" smtClean="0">
                <a:solidFill>
                  <a:sysClr val="windowText" lastClr="000000"/>
                </a:solidFill>
                <a:latin typeface="Times New Roman" pitchFamily="18" charset="0"/>
                <a:cs typeface="Times New Roman" pitchFamily="18" charset="0"/>
              </a:rPr>
              <a:t>động</a:t>
            </a:r>
            <a:r>
              <a:rPr lang="en-US" sz="4800" b="1" kern="0" dirty="0" smtClean="0">
                <a:solidFill>
                  <a:sysClr val="windowText" lastClr="000000"/>
                </a:solidFill>
                <a:latin typeface="Times New Roman" pitchFamily="18" charset="0"/>
                <a:cs typeface="Times New Roman" pitchFamily="18" charset="0"/>
              </a:rPr>
              <a:t> 1: </a:t>
            </a:r>
            <a:r>
              <a:rPr lang="en-US" sz="4800" b="1" kern="0" dirty="0" err="1" smtClean="0">
                <a:solidFill>
                  <a:sysClr val="windowText" lastClr="000000"/>
                </a:solidFill>
                <a:latin typeface="Times New Roman" pitchFamily="18" charset="0"/>
                <a:cs typeface="Times New Roman" pitchFamily="18" charset="0"/>
              </a:rPr>
              <a:t>Làm</a:t>
            </a:r>
            <a:r>
              <a:rPr lang="en-US" sz="4800" b="1" kern="0" dirty="0" smtClean="0">
                <a:solidFill>
                  <a:sysClr val="windowText" lastClr="000000"/>
                </a:solidFill>
                <a:latin typeface="Times New Roman" pitchFamily="18" charset="0"/>
                <a:cs typeface="Times New Roman" pitchFamily="18" charset="0"/>
              </a:rPr>
              <a:t> </a:t>
            </a:r>
            <a:r>
              <a:rPr lang="en-US" sz="4800" b="1" kern="0" dirty="0" err="1" smtClean="0">
                <a:solidFill>
                  <a:sysClr val="windowText" lastClr="000000"/>
                </a:solidFill>
                <a:latin typeface="Times New Roman" pitchFamily="18" charset="0"/>
                <a:cs typeface="Times New Roman" pitchFamily="18" charset="0"/>
              </a:rPr>
              <a:t>bài</a:t>
            </a:r>
            <a:r>
              <a:rPr lang="en-US" sz="4800" b="1" kern="0" dirty="0" smtClean="0">
                <a:solidFill>
                  <a:sysClr val="windowText" lastClr="000000"/>
                </a:solidFill>
                <a:latin typeface="Times New Roman" pitchFamily="18" charset="0"/>
                <a:cs typeface="Times New Roman" pitchFamily="18" charset="0"/>
              </a:rPr>
              <a:t> </a:t>
            </a:r>
            <a:r>
              <a:rPr lang="en-US" sz="4800" b="1" kern="0" dirty="0" err="1" smtClean="0">
                <a:solidFill>
                  <a:sysClr val="windowText" lastClr="000000"/>
                </a:solidFill>
                <a:latin typeface="Times New Roman" pitchFamily="18" charset="0"/>
                <a:cs typeface="Times New Roman" pitchFamily="18" charset="0"/>
              </a:rPr>
              <a:t>tập</a:t>
            </a:r>
            <a:endParaRPr lang="en-US" sz="4800" b="1" kern="0" dirty="0">
              <a:solidFill>
                <a:sysClr val="windowText" lastClr="000000"/>
              </a:solidFill>
              <a:latin typeface="Times New Roman" pitchFamily="18" charset="0"/>
              <a:cs typeface="Times New Roman" pitchFamily="18" charset="0"/>
            </a:endParaRPr>
          </a:p>
        </p:txBody>
      </p:sp>
      <p:sp>
        <p:nvSpPr>
          <p:cNvPr id="5" name="TextBox 4"/>
          <p:cNvSpPr txBox="1"/>
          <p:nvPr/>
        </p:nvSpPr>
        <p:spPr bwMode="auto">
          <a:xfrm>
            <a:off x="257629" y="304800"/>
            <a:ext cx="8686800" cy="1200150"/>
          </a:xfrm>
          <a:prstGeom prst="rect">
            <a:avLst/>
          </a:prstGeom>
          <a:solidFill>
            <a:schemeClr val="bg1"/>
          </a:solidFill>
        </p:spPr>
        <p:txBody>
          <a:bodyPr>
            <a:spAutoFit/>
          </a:bodyPr>
          <a:lstStyle/>
          <a:p>
            <a:pPr algn="ctr" fontAlgn="base">
              <a:spcBef>
                <a:spcPct val="0"/>
              </a:spcBef>
              <a:spcAft>
                <a:spcPct val="0"/>
              </a:spcAft>
              <a:defRPr/>
            </a:pPr>
            <a:r>
              <a:rPr lang="en-US" sz="3200" b="1" u="sng" smtClean="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Địa lí</a:t>
            </a:r>
          </a:p>
          <a:p>
            <a:pPr algn="ctr" fontAlgn="base">
              <a:spcBef>
                <a:spcPct val="0"/>
              </a:spcBef>
              <a:spcAft>
                <a:spcPct val="0"/>
              </a:spcAft>
              <a:defRPr/>
            </a:pP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a:t>
            </a:r>
            <a:r>
              <a:rPr lang="en-US" sz="4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0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ân </a:t>
            </a:r>
            <a:r>
              <a:rPr lang="en-US" sz="4000" b="1"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cư</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nước ta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557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6837" y="1669183"/>
            <a:ext cx="8784763" cy="5262979"/>
          </a:xfrm>
          <a:prstGeom prst="rect">
            <a:avLst/>
          </a:prstGeom>
          <a:gradFill rotWithShape="1">
            <a:gsLst>
              <a:gs pos="0">
                <a:srgbClr val="B32C16">
                  <a:tint val="35000"/>
                  <a:satMod val="260000"/>
                </a:srgbClr>
              </a:gs>
              <a:gs pos="30000">
                <a:srgbClr val="B32C16">
                  <a:tint val="38000"/>
                  <a:satMod val="260000"/>
                </a:srgbClr>
              </a:gs>
              <a:gs pos="75000">
                <a:srgbClr val="B32C16">
                  <a:tint val="55000"/>
                  <a:satMod val="255000"/>
                </a:srgbClr>
              </a:gs>
              <a:gs pos="100000">
                <a:srgbClr val="B32C16">
                  <a:tint val="70000"/>
                  <a:satMod val="255000"/>
                </a:srgbClr>
              </a:gs>
            </a:gsLst>
            <a:path path="circle">
              <a:fillToRect l="5000" t="100000" r="120000" b="10000"/>
            </a:path>
          </a:gradFill>
          <a:ln w="12700" cap="flat" cmpd="sng" algn="ctr">
            <a:solidFill>
              <a:srgbClr val="B32C16">
                <a:shade val="70000"/>
                <a:satMod val="150000"/>
              </a:srgbClr>
            </a:solidFill>
            <a:prstDash val="solid"/>
          </a:ln>
          <a:effectLst>
            <a:outerShdw blurRad="50800" dist="25000" dir="5400000" rotWithShape="0">
              <a:srgbClr val="000000">
                <a:alpha val="40000"/>
              </a:srgbClr>
            </a:outerShdw>
          </a:effectLst>
        </p:spPr>
        <p:txBody>
          <a:bodyPr wrap="square" rtlCol="0">
            <a:spAutoFit/>
          </a:bodyPr>
          <a:lstStyle/>
          <a:p>
            <a:r>
              <a:rPr lang="en-US" sz="2600" b="1" kern="0" dirty="0" smtClean="0">
                <a:solidFill>
                  <a:sysClr val="windowText" lastClr="000000"/>
                </a:solidFill>
                <a:latin typeface="Times New Roman" pitchFamily="18" charset="0"/>
                <a:cs typeface="Times New Roman" pitchFamily="18" charset="0"/>
              </a:rPr>
              <a:t>Hoạt </a:t>
            </a:r>
            <a:r>
              <a:rPr lang="en-US" sz="2600" b="1" kern="0" dirty="0" err="1" smtClean="0">
                <a:solidFill>
                  <a:sysClr val="windowText" lastClr="000000"/>
                </a:solidFill>
                <a:latin typeface="Times New Roman" pitchFamily="18" charset="0"/>
                <a:cs typeface="Times New Roman" pitchFamily="18" charset="0"/>
              </a:rPr>
              <a:t>động</a:t>
            </a:r>
            <a:r>
              <a:rPr lang="en-US" sz="2600" b="1" kern="0" dirty="0" smtClean="0">
                <a:solidFill>
                  <a:sysClr val="windowText" lastClr="000000"/>
                </a:solidFill>
                <a:latin typeface="Times New Roman" pitchFamily="18" charset="0"/>
                <a:cs typeface="Times New Roman" pitchFamily="18" charset="0"/>
              </a:rPr>
              <a:t> 1: </a:t>
            </a:r>
            <a:r>
              <a:rPr lang="en-US" sz="2600" b="1" kern="0" dirty="0" err="1" smtClean="0">
                <a:solidFill>
                  <a:sysClr val="windowText" lastClr="000000"/>
                </a:solidFill>
                <a:latin typeface="Times New Roman" pitchFamily="18" charset="0"/>
                <a:cs typeface="Times New Roman" pitchFamily="18" charset="0"/>
              </a:rPr>
              <a:t>Làm</a:t>
            </a:r>
            <a:r>
              <a:rPr lang="en-US" sz="2600" b="1" kern="0" dirty="0" smtClean="0">
                <a:solidFill>
                  <a:sysClr val="windowText" lastClr="000000"/>
                </a:solidFill>
                <a:latin typeface="Times New Roman" pitchFamily="18" charset="0"/>
                <a:cs typeface="Times New Roman" pitchFamily="18" charset="0"/>
              </a:rPr>
              <a:t> </a:t>
            </a:r>
            <a:r>
              <a:rPr lang="en-US" sz="2600" b="1" kern="0" dirty="0" err="1" smtClean="0">
                <a:solidFill>
                  <a:sysClr val="windowText" lastClr="000000"/>
                </a:solidFill>
                <a:latin typeface="Times New Roman" pitchFamily="18" charset="0"/>
                <a:cs typeface="Times New Roman" pitchFamily="18" charset="0"/>
              </a:rPr>
              <a:t>bài</a:t>
            </a:r>
            <a:r>
              <a:rPr lang="en-US" sz="2600" b="1" kern="0" dirty="0" smtClean="0">
                <a:solidFill>
                  <a:sysClr val="windowText" lastClr="000000"/>
                </a:solidFill>
                <a:latin typeface="Times New Roman" pitchFamily="18" charset="0"/>
                <a:cs typeface="Times New Roman" pitchFamily="18" charset="0"/>
              </a:rPr>
              <a:t> </a:t>
            </a:r>
            <a:r>
              <a:rPr lang="en-US" sz="2600" b="1" kern="0" dirty="0" err="1" smtClean="0">
                <a:solidFill>
                  <a:sysClr val="windowText" lastClr="000000"/>
                </a:solidFill>
                <a:latin typeface="Times New Roman" pitchFamily="18" charset="0"/>
                <a:cs typeface="Times New Roman" pitchFamily="18" charset="0"/>
              </a:rPr>
              <a:t>tập</a:t>
            </a:r>
            <a:r>
              <a:rPr lang="en-US" sz="2600" b="1" kern="0" dirty="0" smtClean="0">
                <a:solidFill>
                  <a:sysClr val="windowText" lastClr="000000"/>
                </a:solidFill>
                <a:latin typeface="Times New Roman" pitchFamily="18" charset="0"/>
                <a:cs typeface="Times New Roman" pitchFamily="18" charset="0"/>
              </a:rPr>
              <a:t> (</a:t>
            </a:r>
            <a:r>
              <a:rPr lang="en-US" sz="2600" b="1" kern="0" dirty="0" err="1" smtClean="0">
                <a:solidFill>
                  <a:sysClr val="windowText" lastClr="000000"/>
                </a:solidFill>
                <a:latin typeface="Times New Roman" pitchFamily="18" charset="0"/>
                <a:cs typeface="Times New Roman" pitchFamily="18" charset="0"/>
              </a:rPr>
              <a:t>Khoanh</a:t>
            </a:r>
            <a:r>
              <a:rPr lang="en-US" sz="2600" b="1" kern="0" dirty="0" smtClean="0">
                <a:solidFill>
                  <a:sysClr val="windowText" lastClr="000000"/>
                </a:solidFill>
                <a:latin typeface="Times New Roman" pitchFamily="18" charset="0"/>
                <a:cs typeface="Times New Roman" pitchFamily="18" charset="0"/>
              </a:rPr>
              <a:t> </a:t>
            </a:r>
            <a:r>
              <a:rPr lang="en-US" sz="2600" b="1" kern="0" dirty="0" err="1" smtClean="0">
                <a:solidFill>
                  <a:sysClr val="windowText" lastClr="000000"/>
                </a:solidFill>
                <a:latin typeface="Times New Roman" pitchFamily="18" charset="0"/>
                <a:cs typeface="Times New Roman" pitchFamily="18" charset="0"/>
              </a:rPr>
              <a:t>tròn</a:t>
            </a:r>
            <a:r>
              <a:rPr lang="en-US" sz="2600" b="1" kern="0" dirty="0" smtClean="0">
                <a:solidFill>
                  <a:sysClr val="windowText" lastClr="000000"/>
                </a:solidFill>
                <a:latin typeface="Times New Roman" pitchFamily="18" charset="0"/>
                <a:cs typeface="Times New Roman" pitchFamily="18" charset="0"/>
              </a:rPr>
              <a:t> </a:t>
            </a:r>
            <a:r>
              <a:rPr lang="en-US" sz="2600" b="1" kern="0" dirty="0" err="1" smtClean="0">
                <a:solidFill>
                  <a:sysClr val="windowText" lastClr="000000"/>
                </a:solidFill>
                <a:latin typeface="Times New Roman" pitchFamily="18" charset="0"/>
                <a:cs typeface="Times New Roman" pitchFamily="18" charset="0"/>
              </a:rPr>
              <a:t>vào</a:t>
            </a:r>
            <a:r>
              <a:rPr lang="en-US" sz="2600" b="1" kern="0" dirty="0" smtClean="0">
                <a:solidFill>
                  <a:sysClr val="windowText" lastClr="000000"/>
                </a:solidFill>
                <a:latin typeface="Times New Roman" pitchFamily="18" charset="0"/>
                <a:cs typeface="Times New Roman" pitchFamily="18" charset="0"/>
              </a:rPr>
              <a:t> </a:t>
            </a:r>
            <a:r>
              <a:rPr lang="en-US" sz="2600" b="1" kern="0" dirty="0" err="1" smtClean="0">
                <a:solidFill>
                  <a:sysClr val="windowText" lastClr="000000"/>
                </a:solidFill>
                <a:latin typeface="Times New Roman" pitchFamily="18" charset="0"/>
                <a:cs typeface="Times New Roman" pitchFamily="18" charset="0"/>
              </a:rPr>
              <a:t>câu</a:t>
            </a:r>
            <a:r>
              <a:rPr lang="en-US" sz="2600" b="1" kern="0" dirty="0" smtClean="0">
                <a:solidFill>
                  <a:sysClr val="windowText" lastClr="000000"/>
                </a:solidFill>
                <a:latin typeface="Times New Roman" pitchFamily="18" charset="0"/>
                <a:cs typeface="Times New Roman" pitchFamily="18" charset="0"/>
              </a:rPr>
              <a:t> </a:t>
            </a:r>
            <a:r>
              <a:rPr lang="en-US" sz="2600" b="1" kern="0" dirty="0" err="1" smtClean="0">
                <a:solidFill>
                  <a:sysClr val="windowText" lastClr="000000"/>
                </a:solidFill>
                <a:latin typeface="Times New Roman" pitchFamily="18" charset="0"/>
                <a:cs typeface="Times New Roman" pitchFamily="18" charset="0"/>
              </a:rPr>
              <a:t>đúng</a:t>
            </a:r>
            <a:r>
              <a:rPr lang="en-US" sz="2600" b="1" kern="0" dirty="0" smtClean="0">
                <a:solidFill>
                  <a:sysClr val="windowText" lastClr="000000"/>
                </a:solidFill>
                <a:latin typeface="Times New Roman" pitchFamily="18" charset="0"/>
                <a:cs typeface="Times New Roman" pitchFamily="18" charset="0"/>
              </a:rPr>
              <a:t>)</a:t>
            </a:r>
          </a:p>
          <a:p>
            <a:pPr algn="just"/>
            <a:r>
              <a:rPr lang="en-US" sz="2600" dirty="0" smtClean="0"/>
              <a:t>a)</a:t>
            </a:r>
            <a:r>
              <a:rPr lang="vi-VN" sz="2600" dirty="0" smtClean="0"/>
              <a:t>Đọc </a:t>
            </a:r>
            <a:r>
              <a:rPr lang="vi-VN" sz="2600" dirty="0"/>
              <a:t>các câu sau và cho biết câu nào đúng, câu nào sai.</a:t>
            </a:r>
          </a:p>
          <a:p>
            <a:pPr algn="just"/>
            <a:r>
              <a:rPr lang="vi-VN" sz="2600" dirty="0"/>
              <a:t>a1. Nước ta là nước đông dân và có mật độ dân số cao</a:t>
            </a:r>
          </a:p>
          <a:p>
            <a:pPr algn="just"/>
            <a:r>
              <a:rPr lang="vi-VN" sz="2600" dirty="0"/>
              <a:t>a2. Những năm gần đây, tốc độ tăng dân số của nước ta ngày càng </a:t>
            </a:r>
            <a:r>
              <a:rPr lang="vi-VN" sz="2600" dirty="0" smtClean="0"/>
              <a:t>tăng</a:t>
            </a:r>
            <a:r>
              <a:rPr lang="en-US" sz="2600" dirty="0" smtClean="0"/>
              <a:t>.</a:t>
            </a:r>
            <a:endParaRPr lang="vi-VN" sz="2600" dirty="0"/>
          </a:p>
          <a:p>
            <a:pPr algn="just"/>
            <a:r>
              <a:rPr lang="vi-VN" sz="2600" dirty="0"/>
              <a:t>a3. Nước ta có nhiều dân tộc, trong đó dân tộc Kinh có số dân </a:t>
            </a:r>
            <a:r>
              <a:rPr lang="vi-VN" sz="2600"/>
              <a:t>đông </a:t>
            </a:r>
            <a:r>
              <a:rPr lang="vi-VN" sz="2600" smtClean="0"/>
              <a:t>nhất</a:t>
            </a:r>
            <a:r>
              <a:rPr lang="en-US" sz="2600" smtClean="0"/>
              <a:t>.</a:t>
            </a:r>
            <a:endParaRPr lang="vi-VN" sz="2600" dirty="0"/>
          </a:p>
          <a:p>
            <a:pPr algn="just"/>
            <a:r>
              <a:rPr lang="vi-VN" sz="2600" dirty="0"/>
              <a:t>a4. Dân cư nước ta phân bố chưa hợp lí giữa các </a:t>
            </a:r>
            <a:r>
              <a:rPr lang="vi-VN" sz="2600" dirty="0" smtClean="0"/>
              <a:t>vùng</a:t>
            </a:r>
            <a:r>
              <a:rPr lang="en-US" sz="2600" dirty="0" smtClean="0"/>
              <a:t>.</a:t>
            </a:r>
            <a:endParaRPr lang="vi-VN" sz="2600" dirty="0"/>
          </a:p>
          <a:p>
            <a:pPr algn="just"/>
            <a:r>
              <a:rPr lang="vi-VN" sz="2600" dirty="0"/>
              <a:t>a5. Các dân tộc ít người của nước ta sống chủ yếu ở thành </a:t>
            </a:r>
            <a:r>
              <a:rPr lang="vi-VN" sz="2600" dirty="0" smtClean="0"/>
              <a:t>thị</a:t>
            </a:r>
            <a:r>
              <a:rPr lang="en-US" sz="2600" dirty="0" smtClean="0"/>
              <a:t>.</a:t>
            </a:r>
            <a:endParaRPr lang="vi-VN" sz="2600" dirty="0"/>
          </a:p>
          <a:p>
            <a:pPr algn="just"/>
            <a:r>
              <a:rPr lang="vi-VN" sz="2600" dirty="0"/>
              <a:t>a6. Ở nước ta khoảng 2/3 dân số sống ở nông thôn và khoảng 1/3 dân số sống ở thành </a:t>
            </a:r>
            <a:r>
              <a:rPr lang="vi-VN" sz="2600" dirty="0" smtClean="0"/>
              <a:t>thị</a:t>
            </a:r>
            <a:r>
              <a:rPr lang="en-US" sz="2600" dirty="0" smtClean="0"/>
              <a:t>.</a:t>
            </a:r>
            <a:endParaRPr lang="vi-VN" sz="2600" dirty="0"/>
          </a:p>
          <a:p>
            <a:pPr lvl="0"/>
            <a:r>
              <a:rPr lang="en-US" sz="2400" b="1" kern="0" dirty="0">
                <a:solidFill>
                  <a:sysClr val="windowText" lastClr="000000"/>
                </a:solidFill>
                <a:latin typeface="Times New Roman" pitchFamily="18" charset="0"/>
                <a:cs typeface="Times New Roman" pitchFamily="18" charset="0"/>
              </a:rPr>
              <a:t>b) </a:t>
            </a:r>
            <a:r>
              <a:rPr lang="en-US" sz="2400" b="1" kern="0" dirty="0" err="1">
                <a:solidFill>
                  <a:sysClr val="windowText" lastClr="000000"/>
                </a:solidFill>
                <a:latin typeface="Times New Roman" pitchFamily="18" charset="0"/>
                <a:cs typeface="Times New Roman" pitchFamily="18" charset="0"/>
              </a:rPr>
              <a:t>Hãy</a:t>
            </a:r>
            <a:r>
              <a:rPr lang="en-US" sz="2400" b="1" kern="0" dirty="0">
                <a:solidFill>
                  <a:sysClr val="windowText" lastClr="000000"/>
                </a:solidFill>
                <a:latin typeface="Times New Roman" pitchFamily="18" charset="0"/>
                <a:cs typeface="Times New Roman" pitchFamily="18" charset="0"/>
              </a:rPr>
              <a:t> </a:t>
            </a:r>
            <a:r>
              <a:rPr lang="en-US" sz="2400" b="1" kern="0" dirty="0" err="1">
                <a:solidFill>
                  <a:sysClr val="windowText" lastClr="000000"/>
                </a:solidFill>
                <a:latin typeface="Times New Roman" pitchFamily="18" charset="0"/>
                <a:cs typeface="Times New Roman" pitchFamily="18" charset="0"/>
              </a:rPr>
              <a:t>viết</a:t>
            </a:r>
            <a:r>
              <a:rPr lang="en-US" sz="2400" b="1" kern="0" dirty="0">
                <a:solidFill>
                  <a:sysClr val="windowText" lastClr="000000"/>
                </a:solidFill>
                <a:latin typeface="Times New Roman" pitchFamily="18" charset="0"/>
                <a:cs typeface="Times New Roman" pitchFamily="18" charset="0"/>
              </a:rPr>
              <a:t> </a:t>
            </a:r>
            <a:r>
              <a:rPr lang="en-US" sz="2400" b="1" kern="0" dirty="0" err="1">
                <a:solidFill>
                  <a:sysClr val="windowText" lastClr="000000"/>
                </a:solidFill>
                <a:latin typeface="Times New Roman" pitchFamily="18" charset="0"/>
                <a:cs typeface="Times New Roman" pitchFamily="18" charset="0"/>
              </a:rPr>
              <a:t>câu</a:t>
            </a:r>
            <a:r>
              <a:rPr lang="en-US" sz="2400" b="1" kern="0" dirty="0">
                <a:solidFill>
                  <a:sysClr val="windowText" lastClr="000000"/>
                </a:solidFill>
                <a:latin typeface="Times New Roman" pitchFamily="18" charset="0"/>
                <a:cs typeface="Times New Roman" pitchFamily="18" charset="0"/>
              </a:rPr>
              <a:t> </a:t>
            </a:r>
            <a:r>
              <a:rPr lang="en-US" sz="2400" b="1" kern="0" dirty="0" err="1">
                <a:solidFill>
                  <a:sysClr val="windowText" lastClr="000000"/>
                </a:solidFill>
                <a:latin typeface="Times New Roman" pitchFamily="18" charset="0"/>
                <a:cs typeface="Times New Roman" pitchFamily="18" charset="0"/>
              </a:rPr>
              <a:t>đúng</a:t>
            </a:r>
            <a:r>
              <a:rPr lang="en-US" sz="2400" b="1" kern="0" dirty="0">
                <a:solidFill>
                  <a:sysClr val="windowText" lastClr="000000"/>
                </a:solidFill>
                <a:latin typeface="Times New Roman" pitchFamily="18" charset="0"/>
                <a:cs typeface="Times New Roman" pitchFamily="18" charset="0"/>
              </a:rPr>
              <a:t> </a:t>
            </a:r>
            <a:r>
              <a:rPr lang="en-US" sz="2400" b="1" kern="0" dirty="0" err="1">
                <a:solidFill>
                  <a:sysClr val="windowText" lastClr="000000"/>
                </a:solidFill>
                <a:latin typeface="Times New Roman" pitchFamily="18" charset="0"/>
                <a:cs typeface="Times New Roman" pitchFamily="18" charset="0"/>
              </a:rPr>
              <a:t>vào</a:t>
            </a:r>
            <a:r>
              <a:rPr lang="en-US" sz="2400" b="1" kern="0" dirty="0">
                <a:solidFill>
                  <a:sysClr val="windowText" lastClr="000000"/>
                </a:solidFill>
                <a:latin typeface="Times New Roman" pitchFamily="18" charset="0"/>
                <a:cs typeface="Times New Roman" pitchFamily="18" charset="0"/>
              </a:rPr>
              <a:t> </a:t>
            </a:r>
            <a:r>
              <a:rPr lang="en-US" sz="2400" b="1" kern="0" dirty="0" err="1">
                <a:solidFill>
                  <a:sysClr val="windowText" lastClr="000000"/>
                </a:solidFill>
                <a:latin typeface="Times New Roman" pitchFamily="18" charset="0"/>
                <a:cs typeface="Times New Roman" pitchFamily="18" charset="0"/>
              </a:rPr>
              <a:t>vở</a:t>
            </a:r>
            <a:r>
              <a:rPr lang="en-US" sz="2400" b="1" kern="0" dirty="0" smtClean="0">
                <a:solidFill>
                  <a:sysClr val="windowText" lastClr="000000"/>
                </a:solidFill>
                <a:latin typeface="Times New Roman" pitchFamily="18" charset="0"/>
                <a:cs typeface="Times New Roman" pitchFamily="18" charset="0"/>
              </a:rPr>
              <a:t>.</a:t>
            </a:r>
            <a:endParaRPr lang="en-US" sz="2400" b="1" kern="0" dirty="0">
              <a:solidFill>
                <a:sysClr val="windowText" lastClr="000000"/>
              </a:solidFill>
              <a:latin typeface="Times New Roman" pitchFamily="18" charset="0"/>
              <a:cs typeface="Times New Roman" pitchFamily="18" charset="0"/>
            </a:endParaRPr>
          </a:p>
        </p:txBody>
      </p:sp>
      <p:sp>
        <p:nvSpPr>
          <p:cNvPr id="4" name="TextBox 3"/>
          <p:cNvSpPr txBox="1"/>
          <p:nvPr/>
        </p:nvSpPr>
        <p:spPr bwMode="auto">
          <a:xfrm>
            <a:off x="257629" y="304800"/>
            <a:ext cx="8686800" cy="1200150"/>
          </a:xfrm>
          <a:prstGeom prst="rect">
            <a:avLst/>
          </a:prstGeom>
          <a:solidFill>
            <a:schemeClr val="bg1"/>
          </a:solidFill>
        </p:spPr>
        <p:txBody>
          <a:bodyPr>
            <a:spAutoFit/>
          </a:bodyPr>
          <a:lstStyle/>
          <a:p>
            <a:pPr algn="ctr" fontAlgn="base">
              <a:spcBef>
                <a:spcPct val="0"/>
              </a:spcBef>
              <a:spcAft>
                <a:spcPct val="0"/>
              </a:spcAft>
              <a:defRPr/>
            </a:pPr>
            <a:r>
              <a:rPr lang="en-US" sz="3200" b="1" u="sng" smtClean="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Địa lí</a:t>
            </a:r>
          </a:p>
          <a:p>
            <a:pPr algn="ctr" fontAlgn="base">
              <a:spcBef>
                <a:spcPct val="0"/>
              </a:spcBef>
              <a:spcAft>
                <a:spcPct val="0"/>
              </a:spcAft>
              <a:defRPr/>
            </a:pP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a:t>
            </a:r>
            <a:r>
              <a:rPr lang="en-US" sz="4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0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ân </a:t>
            </a:r>
            <a:r>
              <a:rPr lang="en-US" sz="4000" b="1"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cư</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nước ta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253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6837" y="1669183"/>
            <a:ext cx="8784763" cy="5262979"/>
          </a:xfrm>
          <a:prstGeom prst="rect">
            <a:avLst/>
          </a:prstGeom>
          <a:gradFill rotWithShape="1">
            <a:gsLst>
              <a:gs pos="0">
                <a:srgbClr val="B32C16">
                  <a:tint val="35000"/>
                  <a:satMod val="260000"/>
                </a:srgbClr>
              </a:gs>
              <a:gs pos="30000">
                <a:srgbClr val="B32C16">
                  <a:tint val="38000"/>
                  <a:satMod val="260000"/>
                </a:srgbClr>
              </a:gs>
              <a:gs pos="75000">
                <a:srgbClr val="B32C16">
                  <a:tint val="55000"/>
                  <a:satMod val="255000"/>
                </a:srgbClr>
              </a:gs>
              <a:gs pos="100000">
                <a:srgbClr val="B32C16">
                  <a:tint val="70000"/>
                  <a:satMod val="255000"/>
                </a:srgbClr>
              </a:gs>
            </a:gsLst>
            <a:path path="circle">
              <a:fillToRect l="5000" t="100000" r="120000" b="10000"/>
            </a:path>
          </a:gradFill>
          <a:ln w="12700" cap="flat" cmpd="sng" algn="ctr">
            <a:solidFill>
              <a:srgbClr val="B32C16">
                <a:shade val="70000"/>
                <a:satMod val="150000"/>
              </a:srgbClr>
            </a:solidFill>
            <a:prstDash val="solid"/>
          </a:ln>
          <a:effectLst>
            <a:outerShdw blurRad="50800" dist="25000" dir="5400000" rotWithShape="0">
              <a:srgbClr val="000000">
                <a:alpha val="40000"/>
              </a:srgbClr>
            </a:outerShdw>
          </a:effectLst>
        </p:spPr>
        <p:txBody>
          <a:bodyPr wrap="square" rtlCol="0">
            <a:spAutoFit/>
          </a:bodyPr>
          <a:lstStyle/>
          <a:p>
            <a:r>
              <a:rPr lang="en-US" sz="2600" b="1" kern="0" dirty="0" smtClean="0">
                <a:solidFill>
                  <a:sysClr val="windowText" lastClr="000000"/>
                </a:solidFill>
                <a:latin typeface="Times New Roman" pitchFamily="18" charset="0"/>
                <a:cs typeface="Times New Roman" pitchFamily="18" charset="0"/>
              </a:rPr>
              <a:t>Hoạt </a:t>
            </a:r>
            <a:r>
              <a:rPr lang="en-US" sz="2600" b="1" kern="0" dirty="0" err="1" smtClean="0">
                <a:solidFill>
                  <a:sysClr val="windowText" lastClr="000000"/>
                </a:solidFill>
                <a:latin typeface="Times New Roman" pitchFamily="18" charset="0"/>
                <a:cs typeface="Times New Roman" pitchFamily="18" charset="0"/>
              </a:rPr>
              <a:t>động</a:t>
            </a:r>
            <a:r>
              <a:rPr lang="en-US" sz="2600" b="1" kern="0" dirty="0" smtClean="0">
                <a:solidFill>
                  <a:sysClr val="windowText" lastClr="000000"/>
                </a:solidFill>
                <a:latin typeface="Times New Roman" pitchFamily="18" charset="0"/>
                <a:cs typeface="Times New Roman" pitchFamily="18" charset="0"/>
              </a:rPr>
              <a:t> 1: </a:t>
            </a:r>
            <a:r>
              <a:rPr lang="en-US" sz="2600" b="1" kern="0" dirty="0" err="1" smtClean="0">
                <a:solidFill>
                  <a:sysClr val="windowText" lastClr="000000"/>
                </a:solidFill>
                <a:latin typeface="Times New Roman" pitchFamily="18" charset="0"/>
                <a:cs typeface="Times New Roman" pitchFamily="18" charset="0"/>
              </a:rPr>
              <a:t>Làm</a:t>
            </a:r>
            <a:r>
              <a:rPr lang="en-US" sz="2600" b="1" kern="0" dirty="0" smtClean="0">
                <a:solidFill>
                  <a:sysClr val="windowText" lastClr="000000"/>
                </a:solidFill>
                <a:latin typeface="Times New Roman" pitchFamily="18" charset="0"/>
                <a:cs typeface="Times New Roman" pitchFamily="18" charset="0"/>
              </a:rPr>
              <a:t> </a:t>
            </a:r>
            <a:r>
              <a:rPr lang="en-US" sz="2600" b="1" kern="0" dirty="0" err="1" smtClean="0">
                <a:solidFill>
                  <a:sysClr val="windowText" lastClr="000000"/>
                </a:solidFill>
                <a:latin typeface="Times New Roman" pitchFamily="18" charset="0"/>
                <a:cs typeface="Times New Roman" pitchFamily="18" charset="0"/>
              </a:rPr>
              <a:t>bài</a:t>
            </a:r>
            <a:r>
              <a:rPr lang="en-US" sz="2600" b="1" kern="0" dirty="0" smtClean="0">
                <a:solidFill>
                  <a:sysClr val="windowText" lastClr="000000"/>
                </a:solidFill>
                <a:latin typeface="Times New Roman" pitchFamily="18" charset="0"/>
                <a:cs typeface="Times New Roman" pitchFamily="18" charset="0"/>
              </a:rPr>
              <a:t> </a:t>
            </a:r>
            <a:r>
              <a:rPr lang="en-US" sz="2600" b="1" kern="0" dirty="0" err="1" smtClean="0">
                <a:solidFill>
                  <a:sysClr val="windowText" lastClr="000000"/>
                </a:solidFill>
                <a:latin typeface="Times New Roman" pitchFamily="18" charset="0"/>
                <a:cs typeface="Times New Roman" pitchFamily="18" charset="0"/>
              </a:rPr>
              <a:t>tập</a:t>
            </a:r>
            <a:endParaRPr lang="en-US" sz="2600" b="1" kern="0" dirty="0" smtClean="0">
              <a:solidFill>
                <a:sysClr val="windowText" lastClr="000000"/>
              </a:solidFill>
              <a:latin typeface="Times New Roman" pitchFamily="18" charset="0"/>
              <a:cs typeface="Times New Roman" pitchFamily="18" charset="0"/>
            </a:endParaRPr>
          </a:p>
          <a:p>
            <a:pPr algn="just"/>
            <a:r>
              <a:rPr lang="en-US" sz="2600" dirty="0" smtClean="0">
                <a:solidFill>
                  <a:srgbClr val="000000"/>
                </a:solidFill>
              </a:rPr>
              <a:t>a)</a:t>
            </a:r>
            <a:r>
              <a:rPr lang="vi-VN" sz="2600" dirty="0" smtClean="0">
                <a:solidFill>
                  <a:srgbClr val="000000"/>
                </a:solidFill>
              </a:rPr>
              <a:t>Đọc </a:t>
            </a:r>
            <a:r>
              <a:rPr lang="vi-VN" sz="2600" dirty="0">
                <a:solidFill>
                  <a:srgbClr val="000000"/>
                </a:solidFill>
              </a:rPr>
              <a:t>các câu sau và cho biết câu nào đúng, câu nào sai.</a:t>
            </a:r>
          </a:p>
          <a:p>
            <a:pPr algn="just"/>
            <a:r>
              <a:rPr lang="vi-VN" sz="2600" dirty="0">
                <a:solidFill>
                  <a:srgbClr val="000000"/>
                </a:solidFill>
              </a:rPr>
              <a:t>a1. Nước ta là nước đông dân và có mật độ dân số cao</a:t>
            </a:r>
          </a:p>
          <a:p>
            <a:pPr algn="just"/>
            <a:r>
              <a:rPr lang="vi-VN" sz="2600" dirty="0">
                <a:solidFill>
                  <a:srgbClr val="000000"/>
                </a:solidFill>
              </a:rPr>
              <a:t>a2. Những năm gần đây, tốc độ tăng dân số của nước ta ngày càng </a:t>
            </a:r>
            <a:r>
              <a:rPr lang="vi-VN" sz="2600" dirty="0" smtClean="0">
                <a:solidFill>
                  <a:srgbClr val="000000"/>
                </a:solidFill>
              </a:rPr>
              <a:t>tăng</a:t>
            </a:r>
            <a:r>
              <a:rPr lang="en-US" sz="2600" dirty="0" smtClean="0">
                <a:solidFill>
                  <a:srgbClr val="000000"/>
                </a:solidFill>
              </a:rPr>
              <a:t>.</a:t>
            </a:r>
            <a:endParaRPr lang="vi-VN" sz="2600" dirty="0">
              <a:solidFill>
                <a:srgbClr val="000000"/>
              </a:solidFill>
            </a:endParaRPr>
          </a:p>
          <a:p>
            <a:pPr algn="just"/>
            <a:r>
              <a:rPr lang="vi-VN" sz="2600" dirty="0">
                <a:solidFill>
                  <a:srgbClr val="000000"/>
                </a:solidFill>
              </a:rPr>
              <a:t>a3. Nước ta có nhiều dân tộc, trong đó dân tộc Kinh có số dân </a:t>
            </a:r>
            <a:r>
              <a:rPr lang="vi-VN" sz="2600">
                <a:solidFill>
                  <a:srgbClr val="000000"/>
                </a:solidFill>
              </a:rPr>
              <a:t>đông </a:t>
            </a:r>
            <a:r>
              <a:rPr lang="vi-VN" sz="2600" smtClean="0">
                <a:solidFill>
                  <a:srgbClr val="000000"/>
                </a:solidFill>
              </a:rPr>
              <a:t>nhất</a:t>
            </a:r>
            <a:r>
              <a:rPr lang="en-US" sz="2600" smtClean="0">
                <a:solidFill>
                  <a:srgbClr val="000000"/>
                </a:solidFill>
              </a:rPr>
              <a:t>.</a:t>
            </a:r>
            <a:endParaRPr lang="vi-VN" sz="2600" dirty="0">
              <a:solidFill>
                <a:srgbClr val="000000"/>
              </a:solidFill>
            </a:endParaRPr>
          </a:p>
          <a:p>
            <a:pPr algn="just"/>
            <a:r>
              <a:rPr lang="vi-VN" sz="2600" dirty="0">
                <a:solidFill>
                  <a:srgbClr val="000000"/>
                </a:solidFill>
              </a:rPr>
              <a:t>a4. Dân cư nước ta phân bố chưa hợp lí giữa các </a:t>
            </a:r>
            <a:r>
              <a:rPr lang="vi-VN" sz="2600" dirty="0" smtClean="0">
                <a:solidFill>
                  <a:srgbClr val="000000"/>
                </a:solidFill>
              </a:rPr>
              <a:t>vùng</a:t>
            </a:r>
            <a:r>
              <a:rPr lang="en-US" sz="2600" dirty="0" smtClean="0">
                <a:solidFill>
                  <a:srgbClr val="000000"/>
                </a:solidFill>
              </a:rPr>
              <a:t>.</a:t>
            </a:r>
            <a:endParaRPr lang="vi-VN" sz="2600" dirty="0">
              <a:solidFill>
                <a:srgbClr val="000000"/>
              </a:solidFill>
            </a:endParaRPr>
          </a:p>
          <a:p>
            <a:pPr algn="just"/>
            <a:r>
              <a:rPr lang="vi-VN" sz="2600" dirty="0">
                <a:solidFill>
                  <a:srgbClr val="000000"/>
                </a:solidFill>
              </a:rPr>
              <a:t>a5. Các dân tộc ít người của nước ta sống chủ yếu ở thành </a:t>
            </a:r>
            <a:r>
              <a:rPr lang="vi-VN" sz="2600" dirty="0" smtClean="0">
                <a:solidFill>
                  <a:srgbClr val="000000"/>
                </a:solidFill>
              </a:rPr>
              <a:t>thị</a:t>
            </a:r>
            <a:r>
              <a:rPr lang="en-US" sz="2600" dirty="0" smtClean="0">
                <a:solidFill>
                  <a:srgbClr val="000000"/>
                </a:solidFill>
              </a:rPr>
              <a:t>.</a:t>
            </a:r>
            <a:endParaRPr lang="vi-VN" sz="2600" dirty="0">
              <a:solidFill>
                <a:srgbClr val="000000"/>
              </a:solidFill>
            </a:endParaRPr>
          </a:p>
          <a:p>
            <a:pPr algn="just"/>
            <a:r>
              <a:rPr lang="vi-VN" sz="2600" dirty="0">
                <a:solidFill>
                  <a:srgbClr val="000000"/>
                </a:solidFill>
              </a:rPr>
              <a:t>a6. Ở nước ta khoảng 2/3 dân số sống ở nông thôn và khoảng 1/3 dân số sống ở thành </a:t>
            </a:r>
            <a:r>
              <a:rPr lang="vi-VN" sz="2600" dirty="0" smtClean="0">
                <a:solidFill>
                  <a:srgbClr val="000000"/>
                </a:solidFill>
              </a:rPr>
              <a:t>thị</a:t>
            </a:r>
            <a:r>
              <a:rPr lang="en-US" sz="2600" dirty="0" smtClean="0">
                <a:solidFill>
                  <a:srgbClr val="000000"/>
                </a:solidFill>
              </a:rPr>
              <a:t>.</a:t>
            </a:r>
            <a:endParaRPr lang="vi-VN" sz="2600" dirty="0">
              <a:solidFill>
                <a:srgbClr val="000000"/>
              </a:solidFill>
            </a:endParaRPr>
          </a:p>
          <a:p>
            <a:r>
              <a:rPr lang="en-US" sz="2400" b="1" kern="0" dirty="0" smtClean="0">
                <a:solidFill>
                  <a:sysClr val="windowText" lastClr="000000"/>
                </a:solidFill>
                <a:latin typeface="Times New Roman" pitchFamily="18" charset="0"/>
                <a:cs typeface="Times New Roman" pitchFamily="18" charset="0"/>
              </a:rPr>
              <a:t>b) </a:t>
            </a:r>
            <a:r>
              <a:rPr lang="en-US" sz="2400" b="1" kern="0" dirty="0" err="1" smtClean="0">
                <a:solidFill>
                  <a:sysClr val="windowText" lastClr="000000"/>
                </a:solidFill>
                <a:latin typeface="Times New Roman" pitchFamily="18" charset="0"/>
                <a:cs typeface="Times New Roman" pitchFamily="18" charset="0"/>
              </a:rPr>
              <a:t>Hãy</a:t>
            </a:r>
            <a:r>
              <a:rPr lang="en-US" sz="2400" b="1" kern="0" dirty="0" smtClean="0">
                <a:solidFill>
                  <a:sysClr val="windowText" lastClr="000000"/>
                </a:solidFill>
                <a:latin typeface="Times New Roman" pitchFamily="18" charset="0"/>
                <a:cs typeface="Times New Roman" pitchFamily="18" charset="0"/>
              </a:rPr>
              <a:t> </a:t>
            </a:r>
            <a:r>
              <a:rPr lang="en-US" sz="2400" b="1" kern="0" dirty="0" err="1" smtClean="0">
                <a:solidFill>
                  <a:sysClr val="windowText" lastClr="000000"/>
                </a:solidFill>
                <a:latin typeface="Times New Roman" pitchFamily="18" charset="0"/>
                <a:cs typeface="Times New Roman" pitchFamily="18" charset="0"/>
              </a:rPr>
              <a:t>viết</a:t>
            </a:r>
            <a:r>
              <a:rPr lang="en-US" sz="2400" b="1" kern="0" dirty="0" smtClean="0">
                <a:solidFill>
                  <a:sysClr val="windowText" lastClr="000000"/>
                </a:solidFill>
                <a:latin typeface="Times New Roman" pitchFamily="18" charset="0"/>
                <a:cs typeface="Times New Roman" pitchFamily="18" charset="0"/>
              </a:rPr>
              <a:t> </a:t>
            </a:r>
            <a:r>
              <a:rPr lang="en-US" sz="2400" b="1" kern="0" dirty="0" err="1" smtClean="0">
                <a:solidFill>
                  <a:sysClr val="windowText" lastClr="000000"/>
                </a:solidFill>
                <a:latin typeface="Times New Roman" pitchFamily="18" charset="0"/>
                <a:cs typeface="Times New Roman" pitchFamily="18" charset="0"/>
              </a:rPr>
              <a:t>câu</a:t>
            </a:r>
            <a:r>
              <a:rPr lang="en-US" sz="2400" b="1" kern="0" dirty="0" smtClean="0">
                <a:solidFill>
                  <a:sysClr val="windowText" lastClr="000000"/>
                </a:solidFill>
                <a:latin typeface="Times New Roman" pitchFamily="18" charset="0"/>
                <a:cs typeface="Times New Roman" pitchFamily="18" charset="0"/>
              </a:rPr>
              <a:t> </a:t>
            </a:r>
            <a:r>
              <a:rPr lang="en-US" sz="2400" b="1" kern="0" dirty="0" err="1" smtClean="0">
                <a:solidFill>
                  <a:sysClr val="windowText" lastClr="000000"/>
                </a:solidFill>
                <a:latin typeface="Times New Roman" pitchFamily="18" charset="0"/>
                <a:cs typeface="Times New Roman" pitchFamily="18" charset="0"/>
              </a:rPr>
              <a:t>đúng</a:t>
            </a:r>
            <a:r>
              <a:rPr lang="en-US" sz="2400" b="1" kern="0" dirty="0" smtClean="0">
                <a:solidFill>
                  <a:sysClr val="windowText" lastClr="000000"/>
                </a:solidFill>
                <a:latin typeface="Times New Roman" pitchFamily="18" charset="0"/>
                <a:cs typeface="Times New Roman" pitchFamily="18" charset="0"/>
              </a:rPr>
              <a:t> </a:t>
            </a:r>
            <a:r>
              <a:rPr lang="en-US" sz="2400" b="1" kern="0" dirty="0" err="1" smtClean="0">
                <a:solidFill>
                  <a:sysClr val="windowText" lastClr="000000"/>
                </a:solidFill>
                <a:latin typeface="Times New Roman" pitchFamily="18" charset="0"/>
                <a:cs typeface="Times New Roman" pitchFamily="18" charset="0"/>
              </a:rPr>
              <a:t>vào</a:t>
            </a:r>
            <a:r>
              <a:rPr lang="en-US" sz="2400" b="1" kern="0" dirty="0" smtClean="0">
                <a:solidFill>
                  <a:sysClr val="windowText" lastClr="000000"/>
                </a:solidFill>
                <a:latin typeface="Times New Roman" pitchFamily="18" charset="0"/>
                <a:cs typeface="Times New Roman" pitchFamily="18" charset="0"/>
              </a:rPr>
              <a:t> </a:t>
            </a:r>
            <a:r>
              <a:rPr lang="en-US" sz="2400" b="1" kern="0" dirty="0" err="1" smtClean="0">
                <a:solidFill>
                  <a:sysClr val="windowText" lastClr="000000"/>
                </a:solidFill>
                <a:latin typeface="Times New Roman" pitchFamily="18" charset="0"/>
                <a:cs typeface="Times New Roman" pitchFamily="18" charset="0"/>
              </a:rPr>
              <a:t>vở</a:t>
            </a:r>
            <a:r>
              <a:rPr lang="en-US" sz="2400" b="1" kern="0" dirty="0" smtClean="0">
                <a:solidFill>
                  <a:sysClr val="windowText" lastClr="000000"/>
                </a:solidFill>
                <a:latin typeface="Times New Roman" pitchFamily="18" charset="0"/>
                <a:cs typeface="Times New Roman" pitchFamily="18" charset="0"/>
              </a:rPr>
              <a:t>.</a:t>
            </a:r>
            <a:endParaRPr lang="en-US" sz="2400" b="1" kern="0" dirty="0">
              <a:solidFill>
                <a:sysClr val="windowText" lastClr="000000"/>
              </a:solidFill>
              <a:latin typeface="Times New Roman" pitchFamily="18" charset="0"/>
              <a:cs typeface="Times New Roman" pitchFamily="18" charset="0"/>
            </a:endParaRPr>
          </a:p>
        </p:txBody>
      </p:sp>
      <p:sp>
        <p:nvSpPr>
          <p:cNvPr id="5" name="Oval 4"/>
          <p:cNvSpPr/>
          <p:nvPr/>
        </p:nvSpPr>
        <p:spPr>
          <a:xfrm>
            <a:off x="273024" y="2483524"/>
            <a:ext cx="420930" cy="477410"/>
          </a:xfrm>
          <a:prstGeom prst="ellipse">
            <a:avLst/>
          </a:prstGeom>
          <a:solidFill>
            <a:srgbClr val="FF0000">
              <a:alpha val="0"/>
            </a:srgbClr>
          </a:solidFill>
          <a:ln w="25400" cap="flat" cmpd="sng" algn="ctr">
            <a:solidFill>
              <a:srgbClr val="FF0000"/>
            </a:solidFill>
            <a:prstDash val="solid"/>
          </a:ln>
          <a:effectLst/>
        </p:spPr>
        <p:txBody>
          <a:bodyPr rtlCol="0" anchor="ctr"/>
          <a:lstStyle/>
          <a:p>
            <a:pPr algn="ctr"/>
            <a:endParaRPr lang="en-US" kern="0">
              <a:solidFill>
                <a:sysClr val="window" lastClr="FFFFFF"/>
              </a:solidFill>
              <a:latin typeface="Calibri"/>
            </a:endParaRPr>
          </a:p>
        </p:txBody>
      </p:sp>
      <p:sp>
        <p:nvSpPr>
          <p:cNvPr id="6" name="Oval 5"/>
          <p:cNvSpPr/>
          <p:nvPr/>
        </p:nvSpPr>
        <p:spPr>
          <a:xfrm>
            <a:off x="280284" y="3666418"/>
            <a:ext cx="420930" cy="477410"/>
          </a:xfrm>
          <a:prstGeom prst="ellipse">
            <a:avLst/>
          </a:prstGeom>
          <a:solidFill>
            <a:srgbClr val="FF0000">
              <a:alpha val="0"/>
            </a:srgbClr>
          </a:solidFill>
          <a:ln w="25400" cap="flat" cmpd="sng" algn="ctr">
            <a:solidFill>
              <a:srgbClr val="FF0000"/>
            </a:solidFill>
            <a:prstDash val="solid"/>
          </a:ln>
          <a:effectLst/>
        </p:spPr>
        <p:txBody>
          <a:bodyPr rtlCol="0" anchor="ctr"/>
          <a:lstStyle/>
          <a:p>
            <a:pPr algn="ctr"/>
            <a:endParaRPr lang="en-US" kern="0">
              <a:solidFill>
                <a:sysClr val="window" lastClr="FFFFFF"/>
              </a:solidFill>
              <a:latin typeface="Calibri"/>
            </a:endParaRPr>
          </a:p>
        </p:txBody>
      </p:sp>
      <p:sp>
        <p:nvSpPr>
          <p:cNvPr id="7" name="Oval 6"/>
          <p:cNvSpPr/>
          <p:nvPr/>
        </p:nvSpPr>
        <p:spPr>
          <a:xfrm>
            <a:off x="294798" y="4479202"/>
            <a:ext cx="420930" cy="477410"/>
          </a:xfrm>
          <a:prstGeom prst="ellipse">
            <a:avLst/>
          </a:prstGeom>
          <a:solidFill>
            <a:srgbClr val="FF0000">
              <a:alpha val="0"/>
            </a:srgbClr>
          </a:solidFill>
          <a:ln w="25400" cap="flat" cmpd="sng" algn="ctr">
            <a:solidFill>
              <a:srgbClr val="FF0000"/>
            </a:solidFill>
            <a:prstDash val="solid"/>
          </a:ln>
          <a:effectLst/>
        </p:spPr>
        <p:txBody>
          <a:bodyPr rtlCol="0" anchor="ctr"/>
          <a:lstStyle/>
          <a:p>
            <a:pPr algn="ctr"/>
            <a:endParaRPr lang="en-US" kern="0">
              <a:solidFill>
                <a:sysClr val="window" lastClr="FFFFFF"/>
              </a:solidFill>
              <a:latin typeface="Calibri"/>
            </a:endParaRPr>
          </a:p>
        </p:txBody>
      </p:sp>
      <p:sp>
        <p:nvSpPr>
          <p:cNvPr id="8" name="Oval 7"/>
          <p:cNvSpPr/>
          <p:nvPr/>
        </p:nvSpPr>
        <p:spPr>
          <a:xfrm>
            <a:off x="280284" y="5683864"/>
            <a:ext cx="420930" cy="477410"/>
          </a:xfrm>
          <a:prstGeom prst="ellipse">
            <a:avLst/>
          </a:prstGeom>
          <a:solidFill>
            <a:srgbClr val="FF0000">
              <a:alpha val="0"/>
            </a:srgbClr>
          </a:solidFill>
          <a:ln w="25400" cap="flat" cmpd="sng" algn="ctr">
            <a:solidFill>
              <a:srgbClr val="FF0000"/>
            </a:solidFill>
            <a:prstDash val="solid"/>
          </a:ln>
          <a:effectLst/>
        </p:spPr>
        <p:txBody>
          <a:bodyPr rtlCol="0" anchor="ctr"/>
          <a:lstStyle/>
          <a:p>
            <a:pPr algn="ctr"/>
            <a:endParaRPr lang="en-US" kern="0">
              <a:solidFill>
                <a:sysClr val="window" lastClr="FFFFFF"/>
              </a:solidFill>
              <a:latin typeface="Calibri"/>
            </a:endParaRPr>
          </a:p>
        </p:txBody>
      </p:sp>
      <p:sp>
        <p:nvSpPr>
          <p:cNvPr id="9" name="TextBox 8"/>
          <p:cNvSpPr txBox="1"/>
          <p:nvPr/>
        </p:nvSpPr>
        <p:spPr bwMode="auto">
          <a:xfrm>
            <a:off x="257629" y="304800"/>
            <a:ext cx="8686800" cy="1200150"/>
          </a:xfrm>
          <a:prstGeom prst="rect">
            <a:avLst/>
          </a:prstGeom>
          <a:solidFill>
            <a:schemeClr val="bg1"/>
          </a:solidFill>
        </p:spPr>
        <p:txBody>
          <a:bodyPr>
            <a:spAutoFit/>
          </a:bodyPr>
          <a:lstStyle/>
          <a:p>
            <a:pPr algn="ctr" fontAlgn="base">
              <a:spcBef>
                <a:spcPct val="0"/>
              </a:spcBef>
              <a:spcAft>
                <a:spcPct val="0"/>
              </a:spcAft>
              <a:defRPr/>
            </a:pPr>
            <a:r>
              <a:rPr lang="en-US" sz="3200" b="1" u="sng" smtClean="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Địa lí</a:t>
            </a:r>
          </a:p>
          <a:p>
            <a:pPr algn="ctr" fontAlgn="base">
              <a:spcBef>
                <a:spcPct val="0"/>
              </a:spcBef>
              <a:spcAft>
                <a:spcPct val="0"/>
              </a:spcAft>
              <a:defRPr/>
            </a:pP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a:t>
            </a:r>
            <a:r>
              <a:rPr lang="en-US" sz="4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0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ân </a:t>
            </a:r>
            <a:r>
              <a:rPr lang="en-US" sz="4000" b="1"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cư</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nước ta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705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6837" y="1741753"/>
            <a:ext cx="8784763" cy="4401205"/>
          </a:xfrm>
          <a:prstGeom prst="rect">
            <a:avLst/>
          </a:prstGeom>
          <a:gradFill rotWithShape="1">
            <a:gsLst>
              <a:gs pos="0">
                <a:srgbClr val="B32C16">
                  <a:tint val="35000"/>
                  <a:satMod val="260000"/>
                </a:srgbClr>
              </a:gs>
              <a:gs pos="30000">
                <a:srgbClr val="B32C16">
                  <a:tint val="38000"/>
                  <a:satMod val="260000"/>
                </a:srgbClr>
              </a:gs>
              <a:gs pos="75000">
                <a:srgbClr val="B32C16">
                  <a:tint val="55000"/>
                  <a:satMod val="255000"/>
                </a:srgbClr>
              </a:gs>
              <a:gs pos="100000">
                <a:srgbClr val="B32C16">
                  <a:tint val="70000"/>
                  <a:satMod val="255000"/>
                </a:srgbClr>
              </a:gs>
            </a:gsLst>
            <a:path path="circle">
              <a:fillToRect l="5000" t="100000" r="120000" b="10000"/>
            </a:path>
          </a:gradFill>
          <a:ln w="12700" cap="flat" cmpd="sng" algn="ctr">
            <a:solidFill>
              <a:srgbClr val="B32C16">
                <a:shade val="70000"/>
                <a:satMod val="150000"/>
              </a:srgbClr>
            </a:solidFill>
            <a:prstDash val="solid"/>
          </a:ln>
          <a:effectLst>
            <a:outerShdw blurRad="50800" dist="25000" dir="5400000" rotWithShape="0">
              <a:srgbClr val="000000">
                <a:alpha val="40000"/>
              </a:srgbClr>
            </a:outerShdw>
          </a:effectLst>
        </p:spPr>
        <p:txBody>
          <a:bodyPr wrap="square" rtlCol="0">
            <a:spAutoFit/>
          </a:bodyPr>
          <a:lstStyle/>
          <a:p>
            <a:pPr algn="just"/>
            <a:r>
              <a:rPr lang="vi-VN" sz="4000" b="1" dirty="0">
                <a:latin typeface="Times New Roman" panose="02020603050405020304" pitchFamily="18" charset="0"/>
                <a:cs typeface="Times New Roman" panose="02020603050405020304" pitchFamily="18" charset="0"/>
              </a:rPr>
              <a:t>2. </a:t>
            </a:r>
            <a:r>
              <a:rPr lang="en-US" sz="4000" b="1" dirty="0" smtClean="0">
                <a:latin typeface="Times New Roman" panose="02020603050405020304" pitchFamily="18" charset="0"/>
                <a:cs typeface="Times New Roman" panose="02020603050405020304" pitchFamily="18" charset="0"/>
              </a:rPr>
              <a:t>X</a:t>
            </a:r>
            <a:r>
              <a:rPr lang="vi-VN" sz="4000" b="1" dirty="0" smtClean="0">
                <a:latin typeface="Times New Roman" panose="02020603050405020304" pitchFamily="18" charset="0"/>
                <a:cs typeface="Times New Roman" panose="02020603050405020304" pitchFamily="18" charset="0"/>
              </a:rPr>
              <a:t>ử </a:t>
            </a:r>
            <a:r>
              <a:rPr lang="vi-VN" sz="4000" b="1" dirty="0">
                <a:latin typeface="Times New Roman" panose="02020603050405020304" pitchFamily="18" charset="0"/>
                <a:cs typeface="Times New Roman" panose="02020603050405020304" pitchFamily="18" charset="0"/>
              </a:rPr>
              <a:t>lí tình huống</a:t>
            </a:r>
            <a:endParaRPr lang="vi-VN" sz="4000" dirty="0">
              <a:latin typeface="Times New Roman" panose="02020603050405020304" pitchFamily="18" charset="0"/>
              <a:cs typeface="Times New Roman" panose="02020603050405020304" pitchFamily="18" charset="0"/>
            </a:endParaRPr>
          </a:p>
          <a:p>
            <a:pPr algn="just"/>
            <a:r>
              <a:rPr lang="en-US" sz="4000" dirty="0" smtClean="0">
                <a:latin typeface="Times New Roman" panose="02020603050405020304" pitchFamily="18" charset="0"/>
                <a:cs typeface="Times New Roman" panose="02020603050405020304" pitchFamily="18" charset="0"/>
              </a:rPr>
              <a:t>a)</a:t>
            </a:r>
            <a:r>
              <a:rPr lang="vi-VN" sz="4000" dirty="0" smtClean="0">
                <a:latin typeface="Times New Roman" panose="02020603050405020304" pitchFamily="18" charset="0"/>
                <a:cs typeface="Times New Roman" panose="02020603050405020304" pitchFamily="18" charset="0"/>
              </a:rPr>
              <a:t>Hãy </a:t>
            </a:r>
            <a:r>
              <a:rPr lang="vi-VN" sz="4000" dirty="0">
                <a:latin typeface="Times New Roman" panose="02020603050405020304" pitchFamily="18" charset="0"/>
                <a:cs typeface="Times New Roman" panose="02020603050405020304" pitchFamily="18" charset="0"/>
              </a:rPr>
              <a:t>tưởng tượng em là một nhà quản lí dân số trong tương lai, em sẽ làm </a:t>
            </a:r>
            <a:r>
              <a:rPr lang="vi-VN" sz="4000">
                <a:latin typeface="Times New Roman" panose="02020603050405020304" pitchFamily="18" charset="0"/>
                <a:cs typeface="Times New Roman" panose="02020603050405020304" pitchFamily="18" charset="0"/>
              </a:rPr>
              <a:t>những </a:t>
            </a:r>
            <a:r>
              <a:rPr lang="vi-VN" sz="4000" smtClean="0">
                <a:latin typeface="Times New Roman" panose="02020603050405020304" pitchFamily="18" charset="0"/>
                <a:cs typeface="Times New Roman" panose="02020603050405020304" pitchFamily="18" charset="0"/>
              </a:rPr>
              <a:t>g</a:t>
            </a:r>
            <a:r>
              <a:rPr lang="en-US" sz="4000">
                <a:latin typeface="Times New Roman" panose="02020603050405020304" pitchFamily="18" charset="0"/>
                <a:cs typeface="Times New Roman" panose="02020603050405020304" pitchFamily="18" charset="0"/>
              </a:rPr>
              <a:t>ì</a:t>
            </a:r>
            <a:r>
              <a:rPr lang="vi-VN" sz="400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để giải quyết vấn đề dân số của nước ta? (Chỉ chọn một vấn đề, ví dụ: tăng nhanh dân số, phân bố dân cư không hợp lí giữa các vùng,...)</a:t>
            </a:r>
          </a:p>
        </p:txBody>
      </p:sp>
      <p:sp>
        <p:nvSpPr>
          <p:cNvPr id="4" name="TextBox 3"/>
          <p:cNvSpPr txBox="1"/>
          <p:nvPr/>
        </p:nvSpPr>
        <p:spPr bwMode="auto">
          <a:xfrm>
            <a:off x="257629" y="304800"/>
            <a:ext cx="8686800" cy="1200150"/>
          </a:xfrm>
          <a:prstGeom prst="rect">
            <a:avLst/>
          </a:prstGeom>
          <a:solidFill>
            <a:schemeClr val="bg1"/>
          </a:solidFill>
        </p:spPr>
        <p:txBody>
          <a:bodyPr>
            <a:spAutoFit/>
          </a:bodyPr>
          <a:lstStyle/>
          <a:p>
            <a:pPr algn="ctr" fontAlgn="base">
              <a:spcBef>
                <a:spcPct val="0"/>
              </a:spcBef>
              <a:spcAft>
                <a:spcPct val="0"/>
              </a:spcAft>
              <a:defRPr/>
            </a:pPr>
            <a:r>
              <a:rPr lang="en-US" sz="3200" b="1" u="sng" smtClean="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Địa lí</a:t>
            </a:r>
          </a:p>
          <a:p>
            <a:pPr algn="ctr" fontAlgn="base">
              <a:spcBef>
                <a:spcPct val="0"/>
              </a:spcBef>
              <a:spcAft>
                <a:spcPct val="0"/>
              </a:spcAft>
              <a:defRPr/>
            </a:pP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a:t>
            </a:r>
            <a:r>
              <a:rPr lang="en-US" sz="4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0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ân </a:t>
            </a:r>
            <a:r>
              <a:rPr lang="en-US" sz="4000" b="1"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cư</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nước ta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28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Book-03-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90638" y="1905000"/>
            <a:ext cx="66881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219869" y="1905000"/>
            <a:ext cx="8829675" cy="4529751"/>
          </a:xfrm>
          <a:prstGeom prst="rect">
            <a:avLst/>
          </a:prstGeom>
          <a:gradFill rotWithShape="1">
            <a:gsLst>
              <a:gs pos="0">
                <a:srgbClr val="F5CD2D">
                  <a:tint val="35000"/>
                  <a:satMod val="260000"/>
                </a:srgbClr>
              </a:gs>
              <a:gs pos="30000">
                <a:srgbClr val="F5CD2D">
                  <a:tint val="38000"/>
                  <a:satMod val="260000"/>
                </a:srgbClr>
              </a:gs>
              <a:gs pos="75000">
                <a:srgbClr val="F5CD2D">
                  <a:tint val="55000"/>
                  <a:satMod val="255000"/>
                </a:srgbClr>
              </a:gs>
              <a:gs pos="100000">
                <a:srgbClr val="F5CD2D">
                  <a:tint val="70000"/>
                  <a:satMod val="255000"/>
                </a:srgbClr>
              </a:gs>
            </a:gsLst>
            <a:path path="circle">
              <a:fillToRect l="5000" t="100000" r="120000" b="10000"/>
            </a:path>
          </a:gradFill>
          <a:ln w="12700" cap="flat" cmpd="sng" algn="ctr">
            <a:solidFill>
              <a:srgbClr val="F5CD2D">
                <a:shade val="70000"/>
                <a:satMod val="150000"/>
              </a:srgbClr>
            </a:solidFill>
            <a:prstDash val="solid"/>
          </a:ln>
          <a:effectLst>
            <a:outerShdw blurRad="50800" dist="25000" dir="5400000" rotWithShape="0">
              <a:srgbClr val="000000">
                <a:alpha val="40000"/>
              </a:srgbClr>
            </a:outerShdw>
          </a:effectLst>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dk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dk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dk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dk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dk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dk1"/>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dk1"/>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dk1"/>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dk1"/>
                </a:solidFill>
                <a:latin typeface="+mn-lt"/>
                <a:ea typeface="+mn-ea"/>
                <a:cs typeface="+mn-cs"/>
              </a:defRPr>
            </a:lvl9pPr>
          </a:lstStyle>
          <a:p>
            <a:pPr marL="0" indent="0" algn="just">
              <a:buNone/>
            </a:pPr>
            <a:r>
              <a:rPr lang="vi-VN" dirty="0">
                <a:latin typeface="Times New Roman" panose="02020603050405020304" pitchFamily="18" charset="0"/>
                <a:cs typeface="Times New Roman" panose="02020603050405020304" pitchFamily="18" charset="0"/>
              </a:rPr>
              <a:t>Vấn đề phân bố dân cư hợp lí giữa các vùng không khó giải quyết. Ta có thể thực hiện một số giải pháp như sau:</a:t>
            </a:r>
          </a:p>
          <a:p>
            <a:pPr marL="0" indent="0" algn="just">
              <a:buNone/>
            </a:pP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Thứ nhất, ta phải đảm bảo được cơ sở hạ tầng ở địa phương cần đưa dân đến. Nơi ấy phải có đầy đủ bệnh viện, trường học, chợ, siêu thị, khu liên hợp thể dục thể thao, khu giải trí, hệ thống giao thông hoàn chỉnh.</a:t>
            </a:r>
          </a:p>
          <a:p>
            <a:pPr marL="0" indent="0" algn="just">
              <a:buNone/>
            </a:pP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Thứ hai, cần có chế độ đãi ngộ những người lao động trí thức; miễn giảm thuế đối với sản phẩm của người dân thu hoạch được trong sản xuất.</a:t>
            </a:r>
          </a:p>
          <a:p>
            <a:pPr marL="0" indent="0" algn="just">
              <a:buNone/>
            </a:pP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Cuối cùng, mở rộng những dự án kêu gọi đầu tư của nước ngoài, thu hút người dân đồng bằng lên làm việc.</a:t>
            </a:r>
          </a:p>
        </p:txBody>
      </p:sp>
      <p:sp>
        <p:nvSpPr>
          <p:cNvPr id="6" name="TextBox 5"/>
          <p:cNvSpPr txBox="1"/>
          <p:nvPr/>
        </p:nvSpPr>
        <p:spPr bwMode="auto">
          <a:xfrm>
            <a:off x="257629" y="304800"/>
            <a:ext cx="8686800" cy="1200150"/>
          </a:xfrm>
          <a:prstGeom prst="rect">
            <a:avLst/>
          </a:prstGeom>
          <a:solidFill>
            <a:schemeClr val="bg1"/>
          </a:solidFill>
        </p:spPr>
        <p:txBody>
          <a:bodyPr>
            <a:spAutoFit/>
          </a:bodyPr>
          <a:lstStyle/>
          <a:p>
            <a:pPr algn="ctr" fontAlgn="base">
              <a:spcBef>
                <a:spcPct val="0"/>
              </a:spcBef>
              <a:spcAft>
                <a:spcPct val="0"/>
              </a:spcAft>
              <a:defRPr/>
            </a:pPr>
            <a:r>
              <a:rPr lang="en-US" sz="3200" b="1" u="sng" smtClean="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Địa lí</a:t>
            </a:r>
          </a:p>
          <a:p>
            <a:pPr algn="ctr" fontAlgn="base">
              <a:spcBef>
                <a:spcPct val="0"/>
              </a:spcBef>
              <a:spcAft>
                <a:spcPct val="0"/>
              </a:spcAft>
              <a:defRPr/>
            </a:pP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a:t>
            </a:r>
            <a:r>
              <a:rPr lang="en-US" sz="4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0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ân </a:t>
            </a:r>
            <a:r>
              <a:rPr lang="en-US" sz="4000" b="1"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cư</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nước ta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32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61925" y="2099649"/>
            <a:ext cx="8829675" cy="4529751"/>
          </a:xfrm>
          <a:prstGeom prst="rect">
            <a:avLst/>
          </a:prstGeom>
          <a:gradFill rotWithShape="1">
            <a:gsLst>
              <a:gs pos="0">
                <a:srgbClr val="F5CD2D">
                  <a:tint val="35000"/>
                  <a:satMod val="260000"/>
                </a:srgbClr>
              </a:gs>
              <a:gs pos="30000">
                <a:srgbClr val="F5CD2D">
                  <a:tint val="38000"/>
                  <a:satMod val="260000"/>
                </a:srgbClr>
              </a:gs>
              <a:gs pos="75000">
                <a:srgbClr val="F5CD2D">
                  <a:tint val="55000"/>
                  <a:satMod val="255000"/>
                </a:srgbClr>
              </a:gs>
              <a:gs pos="100000">
                <a:srgbClr val="F5CD2D">
                  <a:tint val="70000"/>
                  <a:satMod val="255000"/>
                </a:srgbClr>
              </a:gs>
            </a:gsLst>
            <a:path path="circle">
              <a:fillToRect l="5000" t="100000" r="120000" b="10000"/>
            </a:path>
          </a:gradFill>
          <a:ln w="12700" cap="flat" cmpd="sng" algn="ctr">
            <a:solidFill>
              <a:srgbClr val="F5CD2D">
                <a:shade val="70000"/>
                <a:satMod val="150000"/>
              </a:srgbClr>
            </a:solidFill>
            <a:prstDash val="solid"/>
          </a:ln>
          <a:effectLst>
            <a:outerShdw blurRad="50800" dist="25000" dir="5400000" rotWithShape="0">
              <a:srgbClr val="000000">
                <a:alpha val="40000"/>
              </a:srgbClr>
            </a:outerShdw>
          </a:effectLst>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dk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dk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dk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dk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dk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dk1"/>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dk1"/>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dk1"/>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dk1"/>
                </a:solidFill>
                <a:latin typeface="+mn-lt"/>
                <a:ea typeface="+mn-ea"/>
                <a:cs typeface="+mn-cs"/>
              </a:defRPr>
            </a:lvl9pPr>
          </a:lstStyle>
          <a:p>
            <a:pPr marL="0" indent="0" algn="just">
              <a:buClr>
                <a:srgbClr val="BBE0E3"/>
              </a:buClr>
              <a:buFont typeface="Wingdings"/>
              <a:buNone/>
            </a:pPr>
            <a:r>
              <a:rPr lang="en-US" sz="5400" dirty="0" smtClean="0">
                <a:solidFill>
                  <a:srgbClr val="000000"/>
                </a:solidFill>
                <a:latin typeface="Times New Roman" panose="02020603050405020304" pitchFamily="18" charset="0"/>
                <a:cs typeface="Times New Roman" panose="02020603050405020304" pitchFamily="18" charset="0"/>
              </a:rPr>
              <a:t>3. </a:t>
            </a:r>
            <a:r>
              <a:rPr lang="en-US" sz="5400" dirty="0" err="1" smtClean="0">
                <a:solidFill>
                  <a:srgbClr val="000000"/>
                </a:solidFill>
                <a:latin typeface="Times New Roman" panose="02020603050405020304" pitchFamily="18" charset="0"/>
                <a:cs typeface="Times New Roman" panose="02020603050405020304" pitchFamily="18" charset="0"/>
              </a:rPr>
              <a:t>Chơi</a:t>
            </a:r>
            <a:r>
              <a:rPr lang="en-US" sz="5400" dirty="0" smtClean="0">
                <a:solidFill>
                  <a:srgbClr val="000000"/>
                </a:solidFill>
                <a:latin typeface="Times New Roman" panose="02020603050405020304" pitchFamily="18" charset="0"/>
                <a:cs typeface="Times New Roman" panose="02020603050405020304" pitchFamily="18" charset="0"/>
              </a:rPr>
              <a:t> </a:t>
            </a:r>
            <a:r>
              <a:rPr lang="en-US" sz="5400" dirty="0" err="1" smtClean="0">
                <a:solidFill>
                  <a:srgbClr val="000000"/>
                </a:solidFill>
                <a:latin typeface="Times New Roman" panose="02020603050405020304" pitchFamily="18" charset="0"/>
                <a:cs typeface="Times New Roman" panose="02020603050405020304" pitchFamily="18" charset="0"/>
              </a:rPr>
              <a:t>trò</a:t>
            </a:r>
            <a:r>
              <a:rPr lang="en-US" sz="5400" dirty="0" smtClean="0">
                <a:solidFill>
                  <a:srgbClr val="000000"/>
                </a:solidFill>
                <a:latin typeface="Times New Roman" panose="02020603050405020304" pitchFamily="18" charset="0"/>
                <a:cs typeface="Times New Roman" panose="02020603050405020304" pitchFamily="18" charset="0"/>
              </a:rPr>
              <a:t> </a:t>
            </a:r>
            <a:r>
              <a:rPr lang="en-US" sz="5400" dirty="0" err="1" smtClean="0">
                <a:solidFill>
                  <a:srgbClr val="000000"/>
                </a:solidFill>
                <a:latin typeface="Times New Roman" panose="02020603050405020304" pitchFamily="18" charset="0"/>
                <a:cs typeface="Times New Roman" panose="02020603050405020304" pitchFamily="18" charset="0"/>
              </a:rPr>
              <a:t>chơi</a:t>
            </a:r>
            <a:r>
              <a:rPr lang="en-US" sz="5400" dirty="0" smtClean="0">
                <a:solidFill>
                  <a:srgbClr val="000000"/>
                </a:solidFill>
                <a:latin typeface="Times New Roman" panose="02020603050405020304" pitchFamily="18" charset="0"/>
                <a:cs typeface="Times New Roman" panose="02020603050405020304" pitchFamily="18" charset="0"/>
              </a:rPr>
              <a:t>: “</a:t>
            </a:r>
            <a:r>
              <a:rPr lang="en-US" sz="5400" dirty="0" err="1" smtClean="0">
                <a:solidFill>
                  <a:srgbClr val="000000"/>
                </a:solidFill>
                <a:latin typeface="Times New Roman" panose="02020603050405020304" pitchFamily="18" charset="0"/>
                <a:cs typeface="Times New Roman" panose="02020603050405020304" pitchFamily="18" charset="0"/>
              </a:rPr>
              <a:t>Nhìn</a:t>
            </a:r>
            <a:r>
              <a:rPr lang="en-US" sz="5400" dirty="0" smtClean="0">
                <a:solidFill>
                  <a:srgbClr val="000000"/>
                </a:solidFill>
                <a:latin typeface="Times New Roman" panose="02020603050405020304" pitchFamily="18" charset="0"/>
                <a:cs typeface="Times New Roman" panose="02020603050405020304" pitchFamily="18" charset="0"/>
              </a:rPr>
              <a:t> </a:t>
            </a:r>
            <a:r>
              <a:rPr lang="en-US" sz="5400" dirty="0" err="1" smtClean="0">
                <a:solidFill>
                  <a:srgbClr val="000000"/>
                </a:solidFill>
                <a:latin typeface="Times New Roman" panose="02020603050405020304" pitchFamily="18" charset="0"/>
                <a:cs typeface="Times New Roman" panose="02020603050405020304" pitchFamily="18" charset="0"/>
              </a:rPr>
              <a:t>trang</a:t>
            </a:r>
            <a:r>
              <a:rPr lang="en-US" sz="5400" dirty="0" smtClean="0">
                <a:solidFill>
                  <a:srgbClr val="000000"/>
                </a:solidFill>
                <a:latin typeface="Times New Roman" panose="02020603050405020304" pitchFamily="18" charset="0"/>
                <a:cs typeface="Times New Roman" panose="02020603050405020304" pitchFamily="18" charset="0"/>
              </a:rPr>
              <a:t> </a:t>
            </a:r>
            <a:r>
              <a:rPr lang="en-US" sz="5400" dirty="0" err="1" smtClean="0">
                <a:solidFill>
                  <a:srgbClr val="000000"/>
                </a:solidFill>
                <a:latin typeface="Times New Roman" panose="02020603050405020304" pitchFamily="18" charset="0"/>
                <a:cs typeface="Times New Roman" panose="02020603050405020304" pitchFamily="18" charset="0"/>
              </a:rPr>
              <a:t>phục</a:t>
            </a:r>
            <a:r>
              <a:rPr lang="en-US" sz="5400" dirty="0" smtClean="0">
                <a:solidFill>
                  <a:srgbClr val="000000"/>
                </a:solidFill>
                <a:latin typeface="Times New Roman" panose="02020603050405020304" pitchFamily="18" charset="0"/>
                <a:cs typeface="Times New Roman" panose="02020603050405020304" pitchFamily="18" charset="0"/>
              </a:rPr>
              <a:t> </a:t>
            </a:r>
            <a:r>
              <a:rPr lang="en-US" sz="5400" dirty="0" err="1" smtClean="0">
                <a:solidFill>
                  <a:srgbClr val="000000"/>
                </a:solidFill>
                <a:latin typeface="Times New Roman" panose="02020603050405020304" pitchFamily="18" charset="0"/>
                <a:cs typeface="Times New Roman" panose="02020603050405020304" pitchFamily="18" charset="0"/>
              </a:rPr>
              <a:t>đoán</a:t>
            </a:r>
            <a:r>
              <a:rPr lang="en-US" sz="5400" dirty="0" smtClean="0">
                <a:solidFill>
                  <a:srgbClr val="000000"/>
                </a:solidFill>
                <a:latin typeface="Times New Roman" panose="02020603050405020304" pitchFamily="18" charset="0"/>
                <a:cs typeface="Times New Roman" panose="02020603050405020304" pitchFamily="18" charset="0"/>
              </a:rPr>
              <a:t> </a:t>
            </a:r>
            <a:r>
              <a:rPr lang="en-US" sz="5400" dirty="0" err="1" smtClean="0">
                <a:solidFill>
                  <a:srgbClr val="000000"/>
                </a:solidFill>
                <a:latin typeface="Times New Roman" panose="02020603050405020304" pitchFamily="18" charset="0"/>
                <a:cs typeface="Times New Roman" panose="02020603050405020304" pitchFamily="18" charset="0"/>
              </a:rPr>
              <a:t>tên</a:t>
            </a:r>
            <a:r>
              <a:rPr lang="en-US" sz="5400" dirty="0" smtClean="0">
                <a:solidFill>
                  <a:srgbClr val="000000"/>
                </a:solidFill>
                <a:latin typeface="Times New Roman" panose="02020603050405020304" pitchFamily="18" charset="0"/>
                <a:cs typeface="Times New Roman" panose="02020603050405020304" pitchFamily="18" charset="0"/>
              </a:rPr>
              <a:t> </a:t>
            </a:r>
            <a:r>
              <a:rPr lang="en-US" sz="5400" dirty="0" err="1" smtClean="0">
                <a:solidFill>
                  <a:srgbClr val="000000"/>
                </a:solidFill>
                <a:latin typeface="Times New Roman" panose="02020603050405020304" pitchFamily="18" charset="0"/>
                <a:cs typeface="Times New Roman" panose="02020603050405020304" pitchFamily="18" charset="0"/>
              </a:rPr>
              <a:t>dân</a:t>
            </a:r>
            <a:r>
              <a:rPr lang="en-US" sz="5400" dirty="0" smtClean="0">
                <a:solidFill>
                  <a:srgbClr val="000000"/>
                </a:solidFill>
                <a:latin typeface="Times New Roman" panose="02020603050405020304" pitchFamily="18" charset="0"/>
                <a:cs typeface="Times New Roman" panose="02020603050405020304" pitchFamily="18" charset="0"/>
              </a:rPr>
              <a:t> </a:t>
            </a:r>
            <a:r>
              <a:rPr lang="en-US" sz="5400" dirty="0" err="1" smtClean="0">
                <a:solidFill>
                  <a:srgbClr val="000000"/>
                </a:solidFill>
                <a:latin typeface="Times New Roman" panose="02020603050405020304" pitchFamily="18" charset="0"/>
                <a:cs typeface="Times New Roman" panose="02020603050405020304" pitchFamily="18" charset="0"/>
              </a:rPr>
              <a:t>tộc</a:t>
            </a:r>
            <a:r>
              <a:rPr lang="en-US" sz="5400" dirty="0" smtClean="0">
                <a:solidFill>
                  <a:srgbClr val="000000"/>
                </a:solidFill>
                <a:latin typeface="Times New Roman" panose="02020603050405020304" pitchFamily="18" charset="0"/>
                <a:cs typeface="Times New Roman" panose="02020603050405020304" pitchFamily="18" charset="0"/>
              </a:rPr>
              <a:t>”</a:t>
            </a:r>
          </a:p>
          <a:p>
            <a:pPr marL="0" indent="0" algn="just">
              <a:buClr>
                <a:srgbClr val="BBE0E3"/>
              </a:buClr>
              <a:buFont typeface="Wingdings"/>
              <a:buNone/>
            </a:pPr>
            <a:r>
              <a:rPr lang="en-US" sz="5400" dirty="0" err="1" smtClean="0">
                <a:solidFill>
                  <a:srgbClr val="FF0000"/>
                </a:solidFill>
                <a:latin typeface="Times New Roman" panose="02020603050405020304" pitchFamily="18" charset="0"/>
                <a:cs typeface="Times New Roman" panose="02020603050405020304" pitchFamily="18" charset="0"/>
              </a:rPr>
              <a:t>Các</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em</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tham</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khảo</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thêm</a:t>
            </a:r>
            <a:r>
              <a:rPr lang="en-US" sz="5400" dirty="0" smtClean="0">
                <a:solidFill>
                  <a:srgbClr val="FF0000"/>
                </a:solidFill>
                <a:latin typeface="Times New Roman" panose="02020603050405020304" pitchFamily="18" charset="0"/>
                <a:cs typeface="Times New Roman" panose="02020603050405020304" pitchFamily="18" charset="0"/>
              </a:rPr>
              <a:t> ở </a:t>
            </a:r>
            <a:r>
              <a:rPr lang="en-US" sz="5400" dirty="0" err="1" smtClean="0">
                <a:solidFill>
                  <a:srgbClr val="FF0000"/>
                </a:solidFill>
                <a:latin typeface="Times New Roman" panose="02020603050405020304" pitchFamily="18" charset="0"/>
                <a:cs typeface="Times New Roman" panose="02020603050405020304" pitchFamily="18" charset="0"/>
              </a:rPr>
              <a:t>nhà</a:t>
            </a:r>
            <a:r>
              <a:rPr lang="en-US" sz="5400" dirty="0" smtClean="0">
                <a:solidFill>
                  <a:srgbClr val="FF0000"/>
                </a:solidFill>
                <a:latin typeface="Times New Roman" panose="02020603050405020304" pitchFamily="18" charset="0"/>
                <a:cs typeface="Times New Roman" panose="02020603050405020304" pitchFamily="18" charset="0"/>
              </a:rPr>
              <a:t>.</a:t>
            </a:r>
            <a:endParaRPr lang="vi-VN" sz="54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bwMode="auto">
          <a:xfrm>
            <a:off x="257629" y="304800"/>
            <a:ext cx="8686800" cy="1200150"/>
          </a:xfrm>
          <a:prstGeom prst="rect">
            <a:avLst/>
          </a:prstGeom>
          <a:solidFill>
            <a:schemeClr val="bg1"/>
          </a:solidFill>
        </p:spPr>
        <p:txBody>
          <a:bodyPr>
            <a:spAutoFit/>
          </a:bodyPr>
          <a:lstStyle/>
          <a:p>
            <a:pPr algn="ctr" fontAlgn="base">
              <a:spcBef>
                <a:spcPct val="0"/>
              </a:spcBef>
              <a:spcAft>
                <a:spcPct val="0"/>
              </a:spcAft>
              <a:defRPr/>
            </a:pPr>
            <a:r>
              <a:rPr lang="en-US" sz="3200" b="1" u="sng" smtClean="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Địa lí</a:t>
            </a:r>
          </a:p>
          <a:p>
            <a:pPr algn="ctr" fontAlgn="base">
              <a:spcBef>
                <a:spcPct val="0"/>
              </a:spcBef>
              <a:spcAft>
                <a:spcPct val="0"/>
              </a:spcAft>
              <a:defRPr/>
            </a:pP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a:t>
            </a:r>
            <a:r>
              <a:rPr lang="en-US" sz="4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0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ân </a:t>
            </a:r>
            <a:r>
              <a:rPr lang="en-US" sz="4000" b="1"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cư</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nước ta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739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7848600" cy="615553"/>
          </a:xfrm>
          <a:prstGeom prst="rect">
            <a:avLst/>
          </a:prstGeom>
          <a:noFill/>
        </p:spPr>
        <p:txBody>
          <a:bodyPr wrap="square" rtlCol="0">
            <a:spAutoFit/>
          </a:bodyPr>
          <a:lstStyle/>
          <a:p>
            <a:r>
              <a:rPr lang="en-US" sz="3400" smtClean="0">
                <a:latin typeface="Times New Roman" panose="02020603050405020304" pitchFamily="18" charset="0"/>
                <a:cs typeface="Times New Roman" panose="02020603050405020304" pitchFamily="18" charset="0"/>
              </a:rPr>
              <a:t>A</a:t>
            </a:r>
            <a:r>
              <a:rPr lang="en-US" sz="3400">
                <a:latin typeface="Times New Roman" panose="02020603050405020304" pitchFamily="18" charset="0"/>
                <a:cs typeface="Times New Roman" panose="02020603050405020304" pitchFamily="18" charset="0"/>
              </a:rPr>
              <a:t>.</a:t>
            </a:r>
            <a:r>
              <a:rPr lang="en-US" sz="3400" smtClean="0">
                <a:latin typeface="Times New Roman" panose="02020603050405020304" pitchFamily="18" charset="0"/>
                <a:cs typeface="Times New Roman" panose="02020603050405020304" pitchFamily="18" charset="0"/>
              </a:rPr>
              <a:t> HOẠT ĐỘNG CƠ BẢN </a:t>
            </a:r>
            <a:endParaRPr lang="en-US" sz="3400" dirty="0">
              <a:latin typeface="Times New Roman" panose="02020603050405020304" pitchFamily="18" charset="0"/>
              <a:cs typeface="Times New Roman" panose="02020603050405020304" pitchFamily="18" charset="0"/>
            </a:endParaRPr>
          </a:p>
        </p:txBody>
      </p:sp>
      <p:pic>
        <p:nvPicPr>
          <p:cNvPr id="3" name="Picture 2" descr="31ed1047bbaa73f42abb.jpg"/>
          <p:cNvPicPr>
            <a:picLocks noChangeAspect="1"/>
          </p:cNvPicPr>
          <p:nvPr/>
        </p:nvPicPr>
        <p:blipFill>
          <a:blip r:embed="rId2" cstate="print"/>
          <a:stretch>
            <a:fillRect/>
          </a:stretch>
        </p:blipFill>
        <p:spPr>
          <a:xfrm>
            <a:off x="0" y="1752600"/>
            <a:ext cx="9144000" cy="4824942"/>
          </a:xfrm>
          <a:prstGeom prst="rect">
            <a:avLst/>
          </a:prstGeom>
        </p:spPr>
      </p:pic>
      <p:sp>
        <p:nvSpPr>
          <p:cNvPr id="4" name="Oval Callout 3"/>
          <p:cNvSpPr/>
          <p:nvPr/>
        </p:nvSpPr>
        <p:spPr>
          <a:xfrm>
            <a:off x="4876800" y="1143000"/>
            <a:ext cx="4267200" cy="1600200"/>
          </a:xfrm>
          <a:prstGeom prst="wedgeEllipseCallout">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solidFill>
                  <a:srgbClr val="FF0000"/>
                </a:solidFill>
                <a:latin typeface="Times New Roman" panose="02020603050405020304" pitchFamily="18" charset="0"/>
                <a:cs typeface="Times New Roman" panose="02020603050405020304" pitchFamily="18" charset="0"/>
              </a:rPr>
              <a:t>Nước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số</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dân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đứng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vị</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trí</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thứ</a:t>
            </a:r>
            <a:r>
              <a:rPr lang="en-US" sz="2400" dirty="0" smtClean="0">
                <a:solidFill>
                  <a:srgbClr val="FF0000"/>
                </a:solidFill>
                <a:latin typeface="Times New Roman" panose="02020603050405020304" pitchFamily="18" charset="0"/>
                <a:cs typeface="Times New Roman" panose="02020603050405020304" pitchFamily="18" charset="0"/>
              </a:rPr>
              <a:t> 3 </a:t>
            </a:r>
            <a:r>
              <a:rPr lang="en-US" sz="2400" dirty="0" err="1" smtClean="0">
                <a:solidFill>
                  <a:srgbClr val="FF0000"/>
                </a:solidFill>
                <a:latin typeface="Times New Roman" panose="02020603050405020304" pitchFamily="18" charset="0"/>
                <a:cs typeface="Times New Roman" panose="02020603050405020304" pitchFamily="18" charset="0"/>
              </a:rPr>
              <a:t>trong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số</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các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nước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Đông</a:t>
            </a:r>
            <a:r>
              <a:rPr lang="en-US" sz="2400" dirty="0" smtClean="0">
                <a:solidFill>
                  <a:srgbClr val="FF0000"/>
                </a:solidFill>
                <a:latin typeface="Times New Roman" panose="02020603050405020304" pitchFamily="18" charset="0"/>
                <a:cs typeface="Times New Roman" panose="02020603050405020304" pitchFamily="18" charset="0"/>
              </a:rPr>
              <a:t> Nam Á.</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5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57629" y="1752600"/>
            <a:ext cx="8829675" cy="4529751"/>
          </a:xfrm>
          <a:prstGeom prst="rect">
            <a:avLst/>
          </a:prstGeom>
          <a:gradFill rotWithShape="1">
            <a:gsLst>
              <a:gs pos="0">
                <a:srgbClr val="F5CD2D">
                  <a:tint val="35000"/>
                  <a:satMod val="260000"/>
                </a:srgbClr>
              </a:gs>
              <a:gs pos="30000">
                <a:srgbClr val="F5CD2D">
                  <a:tint val="38000"/>
                  <a:satMod val="260000"/>
                </a:srgbClr>
              </a:gs>
              <a:gs pos="75000">
                <a:srgbClr val="F5CD2D">
                  <a:tint val="55000"/>
                  <a:satMod val="255000"/>
                </a:srgbClr>
              </a:gs>
              <a:gs pos="100000">
                <a:srgbClr val="F5CD2D">
                  <a:tint val="70000"/>
                  <a:satMod val="255000"/>
                </a:srgbClr>
              </a:gs>
            </a:gsLst>
            <a:path path="circle">
              <a:fillToRect l="5000" t="100000" r="120000" b="10000"/>
            </a:path>
          </a:gradFill>
          <a:ln w="12700" cap="flat" cmpd="sng" algn="ctr">
            <a:solidFill>
              <a:srgbClr val="F5CD2D">
                <a:shade val="70000"/>
                <a:satMod val="150000"/>
              </a:srgbClr>
            </a:solidFill>
            <a:prstDash val="solid"/>
          </a:ln>
          <a:effectLst>
            <a:outerShdw blurRad="50800" dist="25000" dir="5400000" rotWithShape="0">
              <a:srgbClr val="000000">
                <a:alpha val="40000"/>
              </a:srgbClr>
            </a:outerShdw>
          </a:effectLst>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dk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dk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dk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dk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dk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dk1"/>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dk1"/>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dk1"/>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dk1"/>
                </a:solidFill>
                <a:latin typeface="+mn-lt"/>
                <a:ea typeface="+mn-ea"/>
                <a:cs typeface="+mn-cs"/>
              </a:defRPr>
            </a:lvl9pPr>
          </a:lstStyle>
          <a:p>
            <a:pPr marL="0" indent="0" algn="just">
              <a:buClr>
                <a:srgbClr val="BBE0E3"/>
              </a:buClr>
              <a:buFont typeface="Wingdings"/>
              <a:buNone/>
            </a:pPr>
            <a:r>
              <a:rPr lang="en-US" b="1" dirty="0" smtClean="0">
                <a:solidFill>
                  <a:srgbClr val="000000"/>
                </a:solidFill>
                <a:latin typeface="Times New Roman" panose="02020603050405020304" pitchFamily="18" charset="0"/>
                <a:cs typeface="Times New Roman" panose="02020603050405020304" pitchFamily="18" charset="0"/>
              </a:rPr>
              <a:t>C. </a:t>
            </a:r>
            <a:r>
              <a:rPr lang="en-US" b="1" dirty="0" err="1" smtClean="0">
                <a:solidFill>
                  <a:srgbClr val="000000"/>
                </a:solidFill>
                <a:latin typeface="Times New Roman" panose="02020603050405020304" pitchFamily="18" charset="0"/>
                <a:cs typeface="Times New Roman" panose="02020603050405020304" pitchFamily="18" charset="0"/>
              </a:rPr>
              <a:t>HOẠT</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ĐỘNG</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ỨNG</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DỤNG</a:t>
            </a:r>
            <a:r>
              <a:rPr lang="en-US" b="1" dirty="0" smtClean="0">
                <a:solidFill>
                  <a:srgbClr val="000000"/>
                </a:solidFill>
                <a:latin typeface="Times New Roman" panose="02020603050405020304" pitchFamily="18" charset="0"/>
                <a:cs typeface="Times New Roman" panose="02020603050405020304" pitchFamily="18" charset="0"/>
              </a:rPr>
              <a:t>:</a:t>
            </a:r>
          </a:p>
          <a:p>
            <a:pPr marL="0" indent="0" algn="just">
              <a:buNone/>
            </a:pPr>
            <a:r>
              <a:rPr lang="vi-VN" dirty="0">
                <a:latin typeface="Times New Roman" panose="02020603050405020304" pitchFamily="18" charset="0"/>
                <a:cs typeface="Times New Roman" panose="02020603050405020304" pitchFamily="18" charset="0"/>
              </a:rPr>
              <a:t>1. Tìm hiểu về địa phương (quận/huyện) em theo các câu hỏi gợi ý sau:</a:t>
            </a:r>
          </a:p>
          <a:p>
            <a:pPr marL="0" indent="0" algn="just">
              <a:buNone/>
            </a:pPr>
            <a:r>
              <a:rPr lang="vi-VN" dirty="0">
                <a:latin typeface="Times New Roman" panose="02020603050405020304" pitchFamily="18" charset="0"/>
                <a:cs typeface="Times New Roman" panose="02020603050405020304" pitchFamily="18" charset="0"/>
              </a:rPr>
              <a:t>a. Ở địa phương em có những dân tộc nào cùng sinh sống?</a:t>
            </a:r>
          </a:p>
          <a:p>
            <a:pPr marL="0" indent="0" algn="just">
              <a:buNone/>
            </a:pPr>
            <a:r>
              <a:rPr lang="vi-VN" dirty="0">
                <a:latin typeface="Times New Roman" panose="02020603050405020304" pitchFamily="18" charset="0"/>
                <a:cs typeface="Times New Roman" panose="02020603050405020304" pitchFamily="18" charset="0"/>
              </a:rPr>
              <a:t>b. Năm 2013, địa phương em có diện tích và số dân là bao nhiêu? Hãy tính mật độ dân số trung bình của địa phương em và cho biết mật độ dân số như thế là cao </a:t>
            </a:r>
            <a:r>
              <a:rPr lang="vi-VN">
                <a:latin typeface="Times New Roman" panose="02020603050405020304" pitchFamily="18" charset="0"/>
                <a:cs typeface="Times New Roman" panose="02020603050405020304" pitchFamily="18" charset="0"/>
              </a:rPr>
              <a:t>hay </a:t>
            </a:r>
            <a:r>
              <a:rPr lang="vi-VN" smtClean="0">
                <a:latin typeface="Times New Roman" panose="02020603050405020304" pitchFamily="18" charset="0"/>
                <a:cs typeface="Times New Roman" panose="02020603050405020304" pitchFamily="18" charset="0"/>
              </a:rPr>
              <a:t>t</a:t>
            </a:r>
            <a:r>
              <a:rPr lang="en-US" smtClean="0">
                <a:latin typeface="Times New Roman" panose="02020603050405020304" pitchFamily="18" charset="0"/>
                <a:cs typeface="Times New Roman" panose="02020603050405020304" pitchFamily="18" charset="0"/>
              </a:rPr>
              <a:t>hấp</a:t>
            </a:r>
            <a:r>
              <a:rPr lang="vi-VN"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marL="0" indent="0" algn="just">
              <a:buNone/>
            </a:pPr>
            <a:r>
              <a:rPr lang="vi-VN" dirty="0">
                <a:latin typeface="Times New Roman" panose="02020603050405020304" pitchFamily="18" charset="0"/>
                <a:cs typeface="Times New Roman" panose="02020603050405020304" pitchFamily="18" charset="0"/>
              </a:rPr>
              <a:t>c. </a:t>
            </a:r>
            <a:r>
              <a:rPr lang="vi-VN">
                <a:latin typeface="Times New Roman" panose="02020603050405020304" pitchFamily="18" charset="0"/>
                <a:cs typeface="Times New Roman" panose="02020603050405020304" pitchFamily="18" charset="0"/>
              </a:rPr>
              <a:t>Trong </a:t>
            </a:r>
            <a:r>
              <a:rPr lang="vi-VN" smtClean="0">
                <a:latin typeface="Times New Roman" panose="02020603050405020304" pitchFamily="18" charset="0"/>
                <a:cs typeface="Times New Roman" panose="02020603050405020304" pitchFamily="18" charset="0"/>
              </a:rPr>
              <a:t>nh</a:t>
            </a:r>
            <a:r>
              <a:rPr lang="en-US" smtClean="0">
                <a:latin typeface="Times New Roman" panose="02020603050405020304" pitchFamily="18" charset="0"/>
                <a:cs typeface="Times New Roman" panose="02020603050405020304" pitchFamily="18" charset="0"/>
              </a:rPr>
              <a:t>ữ</a:t>
            </a:r>
            <a:r>
              <a:rPr lang="vi-VN" smtClean="0">
                <a:latin typeface="Times New Roman" panose="02020603050405020304" pitchFamily="18" charset="0"/>
                <a:cs typeface="Times New Roman" panose="02020603050405020304" pitchFamily="18" charset="0"/>
              </a:rPr>
              <a:t>ng </a:t>
            </a:r>
            <a:r>
              <a:rPr lang="vi-VN" dirty="0">
                <a:latin typeface="Times New Roman" panose="02020603050405020304" pitchFamily="18" charset="0"/>
                <a:cs typeface="Times New Roman" panose="02020603050405020304" pitchFamily="18" charset="0"/>
              </a:rPr>
              <a:t>năm gần đây, tốc độ tăng dân số ở địa phương em tăng hay giảm. Vì sao?</a:t>
            </a:r>
          </a:p>
          <a:p>
            <a:pPr marL="0" indent="0" algn="just">
              <a:buNone/>
            </a:pPr>
            <a:r>
              <a:rPr lang="vi-VN" dirty="0">
                <a:latin typeface="Times New Roman" panose="02020603050405020304" pitchFamily="18" charset="0"/>
                <a:cs typeface="Times New Roman" panose="02020603050405020304" pitchFamily="18" charset="0"/>
              </a:rPr>
              <a:t>d. Tìm một số ví dụ cụ thể về hậu quả của việc tăng dân số nhanh ở địa phương em.</a:t>
            </a:r>
          </a:p>
          <a:p>
            <a:pPr marL="0" indent="0" algn="just">
              <a:buClr>
                <a:srgbClr val="BBE0E3"/>
              </a:buClr>
              <a:buFont typeface="Wingdings"/>
              <a:buNone/>
            </a:pPr>
            <a:endParaRPr lang="vi-VN" dirty="0">
              <a:solidFill>
                <a:srgbClr val="000000"/>
              </a:solidFill>
              <a:latin typeface="Times New Roman" panose="02020603050405020304" pitchFamily="18" charset="0"/>
              <a:cs typeface="Times New Roman" panose="02020603050405020304" pitchFamily="18" charset="0"/>
            </a:endParaRPr>
          </a:p>
        </p:txBody>
      </p:sp>
      <p:sp>
        <p:nvSpPr>
          <p:cNvPr id="6" name="TextBox 5"/>
          <p:cNvSpPr txBox="1"/>
          <p:nvPr/>
        </p:nvSpPr>
        <p:spPr bwMode="auto">
          <a:xfrm>
            <a:off x="257629" y="304800"/>
            <a:ext cx="8686800" cy="1200150"/>
          </a:xfrm>
          <a:prstGeom prst="rect">
            <a:avLst/>
          </a:prstGeom>
          <a:solidFill>
            <a:schemeClr val="bg1"/>
          </a:solidFill>
        </p:spPr>
        <p:txBody>
          <a:bodyPr>
            <a:spAutoFit/>
          </a:bodyPr>
          <a:lstStyle/>
          <a:p>
            <a:pPr algn="ctr" fontAlgn="base">
              <a:spcBef>
                <a:spcPct val="0"/>
              </a:spcBef>
              <a:spcAft>
                <a:spcPct val="0"/>
              </a:spcAft>
              <a:defRPr/>
            </a:pPr>
            <a:r>
              <a:rPr lang="en-US" sz="3200" b="1" u="sng" smtClean="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Địa lí</a:t>
            </a:r>
          </a:p>
          <a:p>
            <a:pPr algn="ctr" fontAlgn="base">
              <a:spcBef>
                <a:spcPct val="0"/>
              </a:spcBef>
              <a:spcAft>
                <a:spcPct val="0"/>
              </a:spcAft>
              <a:defRPr/>
            </a:pP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a:t>
            </a:r>
            <a:r>
              <a:rPr lang="en-US" sz="4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0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ân </a:t>
            </a:r>
            <a:r>
              <a:rPr lang="en-US" sz="4000" b="1"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cư</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nước ta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801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61925" y="2099649"/>
            <a:ext cx="8829675" cy="4529751"/>
          </a:xfrm>
          <a:prstGeom prst="rect">
            <a:avLst/>
          </a:prstGeom>
          <a:gradFill rotWithShape="1">
            <a:gsLst>
              <a:gs pos="0">
                <a:srgbClr val="F5CD2D">
                  <a:tint val="35000"/>
                  <a:satMod val="260000"/>
                </a:srgbClr>
              </a:gs>
              <a:gs pos="30000">
                <a:srgbClr val="F5CD2D">
                  <a:tint val="38000"/>
                  <a:satMod val="260000"/>
                </a:srgbClr>
              </a:gs>
              <a:gs pos="75000">
                <a:srgbClr val="F5CD2D">
                  <a:tint val="55000"/>
                  <a:satMod val="255000"/>
                </a:srgbClr>
              </a:gs>
              <a:gs pos="100000">
                <a:srgbClr val="F5CD2D">
                  <a:tint val="70000"/>
                  <a:satMod val="255000"/>
                </a:srgbClr>
              </a:gs>
            </a:gsLst>
            <a:path path="circle">
              <a:fillToRect l="5000" t="100000" r="120000" b="10000"/>
            </a:path>
          </a:gradFill>
          <a:ln w="12700" cap="flat" cmpd="sng" algn="ctr">
            <a:solidFill>
              <a:srgbClr val="F5CD2D">
                <a:shade val="70000"/>
                <a:satMod val="150000"/>
              </a:srgbClr>
            </a:solidFill>
            <a:prstDash val="solid"/>
          </a:ln>
          <a:effectLst>
            <a:outerShdw blurRad="50800" dist="25000" dir="5400000" rotWithShape="0">
              <a:srgbClr val="000000">
                <a:alpha val="40000"/>
              </a:srgbClr>
            </a:outerShdw>
          </a:effectLst>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dk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dk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dk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dk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dk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dk1"/>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dk1"/>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dk1"/>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dk1"/>
                </a:solidFill>
                <a:latin typeface="+mn-lt"/>
                <a:ea typeface="+mn-ea"/>
                <a:cs typeface="+mn-cs"/>
              </a:defRPr>
            </a:lvl9pPr>
          </a:lstStyle>
          <a:p>
            <a:pPr marL="0" indent="0" algn="just">
              <a:buClr>
                <a:srgbClr val="BBE0E3"/>
              </a:buClr>
              <a:buFont typeface="Wingdings"/>
              <a:buNone/>
            </a:pPr>
            <a:r>
              <a:rPr lang="en-US" sz="4400" b="1" dirty="0" smtClean="0">
                <a:solidFill>
                  <a:srgbClr val="000000"/>
                </a:solidFill>
                <a:latin typeface="Times New Roman" panose="02020603050405020304" pitchFamily="18" charset="0"/>
                <a:cs typeface="Times New Roman" panose="02020603050405020304" pitchFamily="18" charset="0"/>
              </a:rPr>
              <a:t>C. </a:t>
            </a:r>
            <a:r>
              <a:rPr lang="en-US" sz="4400" b="1" dirty="0" err="1" smtClean="0">
                <a:solidFill>
                  <a:srgbClr val="000000"/>
                </a:solidFill>
                <a:latin typeface="Times New Roman" panose="02020603050405020304" pitchFamily="18" charset="0"/>
                <a:cs typeface="Times New Roman" panose="02020603050405020304" pitchFamily="18" charset="0"/>
              </a:rPr>
              <a:t>HOẠT</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ĐỘNG</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ỨNG</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DỤNG</a:t>
            </a:r>
            <a:r>
              <a:rPr lang="en-US" sz="4400" b="1" dirty="0" smtClean="0">
                <a:solidFill>
                  <a:srgbClr val="000000"/>
                </a:solidFill>
                <a:latin typeface="Times New Roman" panose="02020603050405020304" pitchFamily="18" charset="0"/>
                <a:cs typeface="Times New Roman" panose="02020603050405020304" pitchFamily="18" charset="0"/>
              </a:rPr>
              <a:t>:</a:t>
            </a:r>
          </a:p>
          <a:p>
            <a:pPr marL="0" indent="0" algn="just">
              <a:buClr>
                <a:srgbClr val="BBE0E3"/>
              </a:buClr>
              <a:buNone/>
            </a:pPr>
            <a:r>
              <a:rPr lang="vi-VN" sz="4400" dirty="0">
                <a:latin typeface="Times New Roman" panose="02020603050405020304" pitchFamily="18" charset="0"/>
                <a:cs typeface="Times New Roman" panose="02020603050405020304" pitchFamily="18" charset="0"/>
              </a:rPr>
              <a:t>2. Hiện nay, nước ta đang bước vào thời kì “Dân số vàng”, em hãy tìm hiểu về vấn đề này và chia sẻ thông tin cùng các </a:t>
            </a:r>
            <a:r>
              <a:rPr lang="vi-VN" sz="4400" dirty="0" smtClean="0">
                <a:latin typeface="Times New Roman" panose="02020603050405020304" pitchFamily="18" charset="0"/>
                <a:cs typeface="Times New Roman" panose="02020603050405020304" pitchFamily="18" charset="0"/>
              </a:rPr>
              <a:t>bạn</a:t>
            </a:r>
            <a:r>
              <a:rPr lang="en-US" sz="4400" dirty="0" smtClean="0">
                <a:latin typeface="Times New Roman" panose="02020603050405020304" pitchFamily="18" charset="0"/>
                <a:cs typeface="Times New Roman" panose="02020603050405020304" pitchFamily="18" charset="0"/>
              </a:rPr>
              <a:t>.</a:t>
            </a:r>
            <a:endParaRPr lang="vi-VN" sz="4400" dirty="0">
              <a:solidFill>
                <a:srgbClr val="000000"/>
              </a:solidFill>
              <a:latin typeface="Times New Roman" panose="02020603050405020304" pitchFamily="18" charset="0"/>
              <a:cs typeface="Times New Roman" panose="02020603050405020304" pitchFamily="18" charset="0"/>
            </a:endParaRPr>
          </a:p>
        </p:txBody>
      </p:sp>
      <p:sp>
        <p:nvSpPr>
          <p:cNvPr id="6" name="TextBox 5"/>
          <p:cNvSpPr txBox="1"/>
          <p:nvPr/>
        </p:nvSpPr>
        <p:spPr bwMode="auto">
          <a:xfrm>
            <a:off x="257629" y="304800"/>
            <a:ext cx="8686800" cy="1200150"/>
          </a:xfrm>
          <a:prstGeom prst="rect">
            <a:avLst/>
          </a:prstGeom>
          <a:solidFill>
            <a:schemeClr val="bg1"/>
          </a:solidFill>
        </p:spPr>
        <p:txBody>
          <a:bodyPr>
            <a:spAutoFit/>
          </a:bodyPr>
          <a:lstStyle/>
          <a:p>
            <a:pPr algn="ctr" fontAlgn="base">
              <a:spcBef>
                <a:spcPct val="0"/>
              </a:spcBef>
              <a:spcAft>
                <a:spcPct val="0"/>
              </a:spcAft>
              <a:defRPr/>
            </a:pPr>
            <a:r>
              <a:rPr lang="en-US" sz="3200" b="1" u="sng" smtClean="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Địa lí</a:t>
            </a:r>
          </a:p>
          <a:p>
            <a:pPr algn="ctr" fontAlgn="base">
              <a:spcBef>
                <a:spcPct val="0"/>
              </a:spcBef>
              <a:spcAft>
                <a:spcPct val="0"/>
              </a:spcAft>
              <a:defRPr/>
            </a:pP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a:t>
            </a:r>
            <a:r>
              <a:rPr lang="en-US" sz="4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0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ân </a:t>
            </a:r>
            <a:r>
              <a:rPr lang="en-US" sz="4000" b="1"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cư</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nước ta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18060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86191" y="1752600"/>
            <a:ext cx="8829675" cy="4529751"/>
          </a:xfrm>
          <a:prstGeom prst="rect">
            <a:avLst/>
          </a:prstGeom>
          <a:gradFill rotWithShape="1">
            <a:gsLst>
              <a:gs pos="0">
                <a:srgbClr val="F5CD2D">
                  <a:tint val="35000"/>
                  <a:satMod val="260000"/>
                </a:srgbClr>
              </a:gs>
              <a:gs pos="30000">
                <a:srgbClr val="F5CD2D">
                  <a:tint val="38000"/>
                  <a:satMod val="260000"/>
                </a:srgbClr>
              </a:gs>
              <a:gs pos="75000">
                <a:srgbClr val="F5CD2D">
                  <a:tint val="55000"/>
                  <a:satMod val="255000"/>
                </a:srgbClr>
              </a:gs>
              <a:gs pos="100000">
                <a:srgbClr val="F5CD2D">
                  <a:tint val="70000"/>
                  <a:satMod val="255000"/>
                </a:srgbClr>
              </a:gs>
            </a:gsLst>
            <a:path path="circle">
              <a:fillToRect l="5000" t="100000" r="120000" b="10000"/>
            </a:path>
          </a:gradFill>
          <a:ln w="12700" cap="flat" cmpd="sng" algn="ctr">
            <a:solidFill>
              <a:srgbClr val="F5CD2D">
                <a:shade val="70000"/>
                <a:satMod val="150000"/>
              </a:srgbClr>
            </a:solidFill>
            <a:prstDash val="solid"/>
          </a:ln>
          <a:effectLst>
            <a:outerShdw blurRad="50800" dist="25000" dir="5400000" rotWithShape="0">
              <a:srgbClr val="000000">
                <a:alpha val="40000"/>
              </a:srgbClr>
            </a:outerShdw>
          </a:effectLst>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dk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dk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dk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dk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dk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dk1"/>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dk1"/>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dk1"/>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dk1"/>
                </a:solidFill>
                <a:latin typeface="+mn-lt"/>
                <a:ea typeface="+mn-ea"/>
                <a:cs typeface="+mn-cs"/>
              </a:defRPr>
            </a:lvl9pPr>
          </a:lstStyle>
          <a:p>
            <a:pPr marL="0" indent="0" algn="just">
              <a:buClr>
                <a:srgbClr val="BBE0E3"/>
              </a:buClr>
              <a:buFont typeface="Wingdings"/>
              <a:buNone/>
            </a:pPr>
            <a:r>
              <a:rPr lang="en-US" sz="2800" b="1" dirty="0" smtClean="0">
                <a:solidFill>
                  <a:srgbClr val="000000"/>
                </a:solidFill>
                <a:latin typeface="Times New Roman" panose="02020603050405020304" pitchFamily="18" charset="0"/>
                <a:cs typeface="Times New Roman" panose="02020603050405020304" pitchFamily="18" charset="0"/>
              </a:rPr>
              <a:t>C. </a:t>
            </a:r>
            <a:r>
              <a:rPr lang="en-US" sz="2800" b="1" dirty="0" err="1" smtClean="0">
                <a:solidFill>
                  <a:srgbClr val="000000"/>
                </a:solidFill>
                <a:latin typeface="Times New Roman" panose="02020603050405020304" pitchFamily="18" charset="0"/>
                <a:cs typeface="Times New Roman" panose="02020603050405020304" pitchFamily="18" charset="0"/>
              </a:rPr>
              <a:t>HOẠT</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ĐỘNG</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ỨNG</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DỤNG</a:t>
            </a:r>
            <a:r>
              <a:rPr lang="en-US" sz="2800" b="1" dirty="0" smtClean="0">
                <a:solidFill>
                  <a:srgbClr val="000000"/>
                </a:solidFill>
                <a:latin typeface="Times New Roman" panose="02020603050405020304" pitchFamily="18" charset="0"/>
                <a:cs typeface="Times New Roman" panose="02020603050405020304" pitchFamily="18" charset="0"/>
              </a:rPr>
              <a:t>:</a:t>
            </a:r>
          </a:p>
          <a:p>
            <a:pPr marL="0" indent="0" algn="just">
              <a:buClr>
                <a:srgbClr val="BBE0E3"/>
              </a:buClr>
              <a:buNone/>
            </a:pPr>
            <a:r>
              <a:rPr lang="vi-VN" sz="2800" dirty="0">
                <a:latin typeface="Times New Roman" panose="02020603050405020304" pitchFamily="18" charset="0"/>
                <a:cs typeface="Times New Roman" panose="02020603050405020304" pitchFamily="18" charset="0"/>
              </a:rPr>
              <a:t>Dân số Việt Nam đã đạt con số </a:t>
            </a:r>
            <a:r>
              <a:rPr lang="en-US" sz="2800" dirty="0" err="1" smtClean="0">
                <a:latin typeface="Times New Roman" panose="02020603050405020304" pitchFamily="18" charset="0"/>
                <a:cs typeface="Times New Roman" panose="02020603050405020304" pitchFamily="18" charset="0"/>
              </a:rPr>
              <a:t>hơn</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90 </a:t>
            </a:r>
            <a:r>
              <a:rPr lang="vi-VN" sz="2800" dirty="0">
                <a:latin typeface="Times New Roman" panose="02020603050405020304" pitchFamily="18" charset="0"/>
                <a:cs typeface="Times New Roman" panose="02020603050405020304" pitchFamily="18" charset="0"/>
              </a:rPr>
              <a:t>triệu người, đứng 14 trên thế giới và thứ 8 ở châu Á. Thời kì “Dân số vàng” là cơ hội dân số chỉ xảy ra một lần và trong một khoảng thời gian nhất định. Đây thực sự là cơ hội để Việt Nam sử dụng nguồn lao động dồi dào cho tăng trưởng và phát triển kinh tế qua nguồn chất lượng dân số, chất lượng nguồn nhân lực - yếu tố quyết định sự phát triển bền vững của đất nước.</a:t>
            </a:r>
            <a:endParaRPr lang="en-US" sz="2800" b="1" dirty="0" smtClean="0">
              <a:solidFill>
                <a:srgbClr val="000000"/>
              </a:solidFill>
              <a:latin typeface="Times New Roman" panose="02020603050405020304" pitchFamily="18" charset="0"/>
              <a:cs typeface="Times New Roman" panose="02020603050405020304" pitchFamily="18" charset="0"/>
            </a:endParaRPr>
          </a:p>
        </p:txBody>
      </p:sp>
      <p:sp>
        <p:nvSpPr>
          <p:cNvPr id="6" name="TextBox 5"/>
          <p:cNvSpPr txBox="1"/>
          <p:nvPr/>
        </p:nvSpPr>
        <p:spPr bwMode="auto">
          <a:xfrm>
            <a:off x="257629" y="304800"/>
            <a:ext cx="8686800" cy="1200150"/>
          </a:xfrm>
          <a:prstGeom prst="rect">
            <a:avLst/>
          </a:prstGeom>
          <a:solidFill>
            <a:schemeClr val="bg1"/>
          </a:solidFill>
        </p:spPr>
        <p:txBody>
          <a:bodyPr>
            <a:spAutoFit/>
          </a:bodyPr>
          <a:lstStyle/>
          <a:p>
            <a:pPr algn="ctr" fontAlgn="base">
              <a:spcBef>
                <a:spcPct val="0"/>
              </a:spcBef>
              <a:spcAft>
                <a:spcPct val="0"/>
              </a:spcAft>
              <a:defRPr/>
            </a:pPr>
            <a:r>
              <a:rPr lang="en-US" sz="3200" b="1" u="sng" smtClean="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Địa lí</a:t>
            </a:r>
          </a:p>
          <a:p>
            <a:pPr algn="ctr" fontAlgn="base">
              <a:spcBef>
                <a:spcPct val="0"/>
              </a:spcBef>
              <a:spcAft>
                <a:spcPct val="0"/>
              </a:spcAft>
              <a:defRPr/>
            </a:pP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a:t>
            </a:r>
            <a:r>
              <a:rPr lang="en-US" sz="4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0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ân </a:t>
            </a:r>
            <a:r>
              <a:rPr lang="en-US" sz="4000" b="1"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cư</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nước ta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29831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850778"/>
          </a:xfrm>
          <a:prstGeom prst="rect">
            <a:avLst/>
          </a:prstGeom>
        </p:spPr>
      </p:pic>
      <p:sp>
        <p:nvSpPr>
          <p:cNvPr id="9" name="Rectangle 8"/>
          <p:cNvSpPr/>
          <p:nvPr/>
        </p:nvSpPr>
        <p:spPr>
          <a:xfrm>
            <a:off x="1905000" y="1447800"/>
            <a:ext cx="5665158" cy="1569660"/>
          </a:xfrm>
          <a:prstGeom prst="rect">
            <a:avLst/>
          </a:prstGeom>
          <a:noFill/>
        </p:spPr>
        <p:txBody>
          <a:bodyPr wrap="square" lIns="91440" tIns="45720" rIns="91440" bIns="45720">
            <a:spAutoFit/>
          </a:bodyPr>
          <a:lstStyle/>
          <a:p>
            <a:pPr algn="ctr"/>
            <a:r>
              <a:rPr lang="vi-VN" sz="9600" b="1" dirty="0" smtClean="0">
                <a:ln w="12700">
                  <a:solidFill>
                    <a:srgbClr val="000000"/>
                  </a:solidFill>
                  <a:prstDash val="solid"/>
                </a:ln>
                <a:solidFill>
                  <a:srgbClr val="FF0000"/>
                </a:solidFill>
                <a:latin typeface="Times New Roman"/>
              </a:rPr>
              <a:t>DẶN DÒ</a:t>
            </a:r>
            <a:endParaRPr lang="en-US" sz="9600" b="1" dirty="0">
              <a:ln w="12700">
                <a:solidFill>
                  <a:srgbClr val="000000"/>
                </a:solidFill>
                <a:prstDash val="solid"/>
              </a:ln>
              <a:solidFill>
                <a:srgbClr val="FF0000"/>
              </a:solidFill>
              <a:latin typeface="Calibri Light"/>
            </a:endParaRPr>
          </a:p>
        </p:txBody>
      </p:sp>
    </p:spTree>
    <p:extLst>
      <p:ext uri="{BB962C8B-B14F-4D97-AF65-F5344CB8AC3E}">
        <p14:creationId xmlns:p14="http://schemas.microsoft.com/office/powerpoint/2010/main" val="34562717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87" y="1828800"/>
            <a:ext cx="8824684" cy="481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bwMode="auto">
          <a:xfrm>
            <a:off x="257629" y="304800"/>
            <a:ext cx="8686800" cy="1200150"/>
          </a:xfrm>
          <a:prstGeom prst="rect">
            <a:avLst/>
          </a:prstGeom>
          <a:solidFill>
            <a:schemeClr val="bg1"/>
          </a:solidFill>
        </p:spPr>
        <p:txBody>
          <a:bodyPr>
            <a:spAutoFit/>
          </a:bodyPr>
          <a:lstStyle/>
          <a:p>
            <a:pPr algn="ctr" fontAlgn="base">
              <a:spcBef>
                <a:spcPct val="0"/>
              </a:spcBef>
              <a:spcAft>
                <a:spcPct val="0"/>
              </a:spcAft>
              <a:defRPr/>
            </a:pPr>
            <a:r>
              <a:rPr lang="en-US" sz="3200" b="1" u="sng" smtClean="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Địa lí</a:t>
            </a:r>
          </a:p>
          <a:p>
            <a:pPr algn="ctr" fontAlgn="base">
              <a:spcBef>
                <a:spcPct val="0"/>
              </a:spcBef>
              <a:spcAft>
                <a:spcPct val="0"/>
              </a:spcAft>
              <a:defRPr/>
            </a:pP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a:t>
            </a:r>
            <a:r>
              <a:rPr lang="en-US" sz="4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0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ân </a:t>
            </a:r>
            <a:r>
              <a:rPr lang="en-US" sz="4000" b="1"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cư</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nước ta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182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2ed284783aa4bf412bb.jpg"/>
          <p:cNvPicPr>
            <a:picLocks noChangeAspect="1"/>
          </p:cNvPicPr>
          <p:nvPr/>
        </p:nvPicPr>
        <p:blipFill>
          <a:blip r:embed="rId2"/>
          <a:stretch>
            <a:fillRect/>
          </a:stretch>
        </p:blipFill>
        <p:spPr>
          <a:xfrm>
            <a:off x="76200" y="27709"/>
            <a:ext cx="9162766" cy="3962400"/>
          </a:xfrm>
          <a:prstGeom prst="rect">
            <a:avLst/>
          </a:prstGeom>
        </p:spPr>
      </p:pic>
      <p:sp>
        <p:nvSpPr>
          <p:cNvPr id="5" name="TextBox 4"/>
          <p:cNvSpPr txBox="1"/>
          <p:nvPr/>
        </p:nvSpPr>
        <p:spPr>
          <a:xfrm>
            <a:off x="76200" y="4419600"/>
            <a:ext cx="9067800" cy="1692771"/>
          </a:xfrm>
          <a:prstGeom prst="rect">
            <a:avLst/>
          </a:prstGeom>
          <a:noFill/>
        </p:spPr>
        <p:txBody>
          <a:bodyPr wrap="square" rtlCol="0">
            <a:spAutoFit/>
          </a:bodyPr>
          <a:lstStyle/>
          <a:p>
            <a:pPr algn="just"/>
            <a:r>
              <a:rPr lang="en-US" sz="2600" dirty="0" err="1" smtClean="0">
                <a:latin typeface="Times New Roman" panose="02020603050405020304" pitchFamily="18" charset="0"/>
                <a:cs typeface="Times New Roman" panose="02020603050405020304" pitchFamily="18" charset="0"/>
              </a:rPr>
              <a:t>Năm</a:t>
            </a:r>
            <a:r>
              <a:rPr lang="en-US" sz="2600" dirty="0" smtClean="0">
                <a:latin typeface="Times New Roman" panose="02020603050405020304" pitchFamily="18" charset="0"/>
                <a:cs typeface="Times New Roman" panose="02020603050405020304" pitchFamily="18" charset="0"/>
              </a:rPr>
              <a:t> 2012, </a:t>
            </a:r>
            <a:r>
              <a:rPr lang="en-US" sz="2600" dirty="0" err="1" smtClean="0">
                <a:latin typeface="Times New Roman" panose="02020603050405020304" pitchFamily="18" charset="0"/>
                <a:cs typeface="Times New Roman" panose="02020603050405020304" pitchFamily="18" charset="0"/>
              </a:rPr>
              <a:t>mật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dân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số</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nước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là</a:t>
            </a:r>
            <a:r>
              <a:rPr lang="en-US" sz="2600" dirty="0" smtClean="0">
                <a:latin typeface="Times New Roman" panose="02020603050405020304" pitchFamily="18" charset="0"/>
                <a:cs typeface="Times New Roman" panose="02020603050405020304" pitchFamily="18" charset="0"/>
              </a:rPr>
              <a:t> 268 </a:t>
            </a:r>
            <a:r>
              <a:rPr lang="en-US" sz="2600" err="1" smtClean="0">
                <a:latin typeface="Times New Roman" panose="02020603050405020304" pitchFamily="18" charset="0"/>
                <a:cs typeface="Times New Roman" panose="02020603050405020304" pitchFamily="18" charset="0"/>
              </a:rPr>
              <a:t>người</a:t>
            </a:r>
            <a:r>
              <a:rPr lang="en-US" sz="2600" smtClean="0">
                <a:latin typeface="Times New Roman" panose="02020603050405020304" pitchFamily="18" charset="0"/>
                <a:cs typeface="Times New Roman" panose="02020603050405020304" pitchFamily="18" charset="0"/>
              </a:rPr>
              <a:t>/km</a:t>
            </a:r>
            <a:r>
              <a:rPr lang="en-US" sz="2600" baseline="30000" smtClean="0">
                <a:latin typeface="Times New Roman" panose="02020603050405020304" pitchFamily="18" charset="0"/>
                <a:cs typeface="Times New Roman" panose="02020603050405020304" pitchFamily="18" charset="0"/>
              </a:rPr>
              <a:t>2.</a:t>
            </a:r>
            <a:r>
              <a:rPr lang="en-US" sz="260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Như</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vậy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mật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dân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số</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trung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bình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nước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cao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gấp</a:t>
            </a:r>
            <a:r>
              <a:rPr lang="en-US" sz="2600" dirty="0" smtClean="0">
                <a:latin typeface="Times New Roman" panose="02020603050405020304" pitchFamily="18" charset="0"/>
                <a:cs typeface="Times New Roman" panose="02020603050405020304" pitchFamily="18" charset="0"/>
              </a:rPr>
              <a:t> 5 </a:t>
            </a:r>
            <a:r>
              <a:rPr lang="en-US" sz="2600" dirty="0" err="1" smtClean="0">
                <a:latin typeface="Times New Roman" panose="02020603050405020304" pitchFamily="18" charset="0"/>
                <a:cs typeface="Times New Roman" panose="02020603050405020304" pitchFamily="18" charset="0"/>
              </a:rPr>
              <a:t>lần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mật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dân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số</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trung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bình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thế</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giới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gấp</a:t>
            </a:r>
            <a:r>
              <a:rPr lang="en-US" sz="2600" dirty="0" smtClean="0">
                <a:latin typeface="Times New Roman" panose="02020603050405020304" pitchFamily="18" charset="0"/>
                <a:cs typeface="Times New Roman" panose="02020603050405020304" pitchFamily="18" charset="0"/>
              </a:rPr>
              <a:t> 2 </a:t>
            </a:r>
            <a:r>
              <a:rPr lang="en-US" sz="2600" dirty="0" err="1" smtClean="0">
                <a:latin typeface="Times New Roman" panose="02020603050405020304" pitchFamily="18" charset="0"/>
                <a:cs typeface="Times New Roman" panose="02020603050405020304" pitchFamily="18" charset="0"/>
              </a:rPr>
              <a:t>lần</a:t>
            </a:r>
            <a:r>
              <a:rPr lang="en-US" sz="2600" dirty="0" smtClean="0">
                <a:latin typeface="Times New Roman" panose="02020603050405020304" pitchFamily="18" charset="0"/>
                <a:cs typeface="Times New Roman" panose="02020603050405020304" pitchFamily="18" charset="0"/>
              </a:rPr>
              <a:t> so </a:t>
            </a:r>
            <a:r>
              <a:rPr lang="en-US" sz="2600" dirty="0" err="1" smtClean="0">
                <a:latin typeface="Times New Roman" panose="02020603050405020304" pitchFamily="18" charset="0"/>
                <a:cs typeface="Times New Roman" panose="02020603050405020304" pitchFamily="18" charset="0"/>
              </a:rPr>
              <a:t>với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Trung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Quốc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gấp</a:t>
            </a:r>
            <a:r>
              <a:rPr lang="en-US" sz="2600" dirty="0" smtClean="0">
                <a:latin typeface="Times New Roman" panose="02020603050405020304" pitchFamily="18" charset="0"/>
                <a:cs typeface="Times New Roman" panose="02020603050405020304" pitchFamily="18" charset="0"/>
              </a:rPr>
              <a:t> 10 </a:t>
            </a:r>
            <a:r>
              <a:rPr lang="en-US" sz="2600" dirty="0" err="1" smtClean="0">
                <a:latin typeface="Times New Roman" panose="02020603050405020304" pitchFamily="18" charset="0"/>
                <a:cs typeface="Times New Roman" panose="02020603050405020304" pitchFamily="18" charset="0"/>
              </a:rPr>
              <a:t>lần</a:t>
            </a:r>
            <a:r>
              <a:rPr lang="en-US" sz="2600" dirty="0" smtClean="0">
                <a:latin typeface="Times New Roman" panose="02020603050405020304" pitchFamily="18" charset="0"/>
                <a:cs typeface="Times New Roman" panose="02020603050405020304" pitchFamily="18" charset="0"/>
              </a:rPr>
              <a:t> so </a:t>
            </a:r>
            <a:r>
              <a:rPr lang="en-US" sz="2600" dirty="0" err="1" smtClean="0">
                <a:latin typeface="Times New Roman" panose="02020603050405020304" pitchFamily="18" charset="0"/>
                <a:cs typeface="Times New Roman" panose="02020603050405020304" pitchFamily="18" charset="0"/>
              </a:rPr>
              <a:t>với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Lào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Cam-</a:t>
            </a:r>
            <a:r>
              <a:rPr lang="en-US" sz="2600" dirty="0" err="1" smtClean="0">
                <a:latin typeface="Times New Roman" panose="02020603050405020304" pitchFamily="18" charset="0"/>
                <a:cs typeface="Times New Roman" panose="02020603050405020304" pitchFamily="18" charset="0"/>
              </a:rPr>
              <a:t>pu</a:t>
            </a: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chia</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979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092c0396bd4a38afac5.jpg"/>
          <p:cNvPicPr>
            <a:picLocks noChangeAspect="1"/>
          </p:cNvPicPr>
          <p:nvPr/>
        </p:nvPicPr>
        <p:blipFill>
          <a:blip r:embed="rId2"/>
          <a:stretch>
            <a:fillRect/>
          </a:stretch>
        </p:blipFill>
        <p:spPr>
          <a:xfrm>
            <a:off x="-1" y="228600"/>
            <a:ext cx="9144001" cy="6350000"/>
          </a:xfrm>
          <a:prstGeom prst="rect">
            <a:avLst/>
          </a:prstGeom>
        </p:spPr>
      </p:pic>
    </p:spTree>
    <p:extLst>
      <p:ext uri="{BB962C8B-B14F-4D97-AF65-F5344CB8AC3E}">
        <p14:creationId xmlns:p14="http://schemas.microsoft.com/office/powerpoint/2010/main" val="1427282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a:spLocks/>
          </p:cNvSpPr>
          <p:nvPr/>
        </p:nvSpPr>
        <p:spPr>
          <a:xfrm>
            <a:off x="156054" y="2002956"/>
            <a:ext cx="7467600" cy="6858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smtClean="0">
                <a:solidFill>
                  <a:sysClr val="windowText" lastClr="000000"/>
                </a:solidFill>
                <a:latin typeface="Times New Roman" pitchFamily="18" charset="0"/>
                <a:cs typeface="Times New Roman" pitchFamily="18" charset="0"/>
              </a:rPr>
              <a:t>A. Hoạt động cơ bản</a:t>
            </a:r>
            <a:endParaRPr lang="en-US" b="1" dirty="0">
              <a:solidFill>
                <a:sysClr val="windowText" lastClr="000000"/>
              </a:solidFill>
              <a:latin typeface="Times New Roman" pitchFamily="18" charset="0"/>
              <a:cs typeface="Times New Roman" pitchFamily="18" charset="0"/>
            </a:endParaRPr>
          </a:p>
        </p:txBody>
      </p:sp>
      <p:sp>
        <p:nvSpPr>
          <p:cNvPr id="13" name="TextBox 12"/>
          <p:cNvSpPr txBox="1"/>
          <p:nvPr/>
        </p:nvSpPr>
        <p:spPr>
          <a:xfrm>
            <a:off x="206838" y="2931900"/>
            <a:ext cx="6172200" cy="523220"/>
          </a:xfrm>
          <a:prstGeom prst="rect">
            <a:avLst/>
          </a:prstGeom>
          <a:gradFill rotWithShape="1">
            <a:gsLst>
              <a:gs pos="0">
                <a:srgbClr val="B32C16">
                  <a:tint val="35000"/>
                  <a:satMod val="260000"/>
                </a:srgbClr>
              </a:gs>
              <a:gs pos="30000">
                <a:srgbClr val="B32C16">
                  <a:tint val="38000"/>
                  <a:satMod val="260000"/>
                </a:srgbClr>
              </a:gs>
              <a:gs pos="75000">
                <a:srgbClr val="B32C16">
                  <a:tint val="55000"/>
                  <a:satMod val="255000"/>
                </a:srgbClr>
              </a:gs>
              <a:gs pos="100000">
                <a:srgbClr val="B32C16">
                  <a:tint val="70000"/>
                  <a:satMod val="255000"/>
                </a:srgbClr>
              </a:gs>
            </a:gsLst>
            <a:path path="circle">
              <a:fillToRect l="5000" t="100000" r="120000" b="10000"/>
            </a:path>
          </a:gradFill>
          <a:ln w="12700" cap="flat" cmpd="sng" algn="ctr">
            <a:solidFill>
              <a:srgbClr val="B32C16">
                <a:shade val="70000"/>
                <a:satMod val="150000"/>
              </a:srgbClr>
            </a:solidFill>
            <a:prstDash val="solid"/>
          </a:ln>
          <a:effectLst>
            <a:outerShdw blurRad="50800" dist="25000" dir="5400000" rotWithShape="0">
              <a:srgbClr val="000000">
                <a:alpha val="40000"/>
              </a:srgbClr>
            </a:outerShdw>
          </a:effectLst>
        </p:spPr>
        <p:txBody>
          <a:bodyPr wrap="square" rtlCol="0">
            <a:spAutoFit/>
          </a:bodyPr>
          <a:lstStyle/>
          <a:p>
            <a:r>
              <a:rPr lang="en-US" sz="2800" kern="0" dirty="0" smtClean="0">
                <a:solidFill>
                  <a:sysClr val="windowText" lastClr="000000"/>
                </a:solidFill>
                <a:latin typeface="Times New Roman" pitchFamily="18" charset="0"/>
                <a:cs typeface="Times New Roman" pitchFamily="18" charset="0"/>
              </a:rPr>
              <a:t>Hoạt động 2: Quan sát biểu đồ</a:t>
            </a:r>
            <a:endParaRPr lang="en-US" sz="2800" kern="0" dirty="0">
              <a:solidFill>
                <a:sysClr val="windowText" lastClr="000000"/>
              </a:solidFill>
              <a:latin typeface="Times New Roman" pitchFamily="18" charset="0"/>
              <a:cs typeface="Times New Roman" pitchFamily="18" charset="0"/>
            </a:endParaRPr>
          </a:p>
        </p:txBody>
      </p:sp>
      <p:sp>
        <p:nvSpPr>
          <p:cNvPr id="14" name="Rounded Rectangular Callout 13"/>
          <p:cNvSpPr/>
          <p:nvPr/>
        </p:nvSpPr>
        <p:spPr>
          <a:xfrm>
            <a:off x="1676400" y="4572000"/>
            <a:ext cx="5791200" cy="1607448"/>
          </a:xfrm>
          <a:prstGeom prst="wedgeRoundRectCallout">
            <a:avLst>
              <a:gd name="adj1" fmla="val -21052"/>
              <a:gd name="adj2" fmla="val 85833"/>
              <a:gd name="adj3" fmla="val 16667"/>
            </a:avLst>
          </a:prstGeom>
          <a:solidFill>
            <a:srgbClr val="FFF39D">
              <a:lumMod val="90000"/>
            </a:srgbClr>
          </a:solidFill>
          <a:ln w="25400" cap="flat" cmpd="sng" algn="ctr">
            <a:solidFill>
              <a:srgbClr val="FE8637">
                <a:shade val="50000"/>
              </a:srgbClr>
            </a:solidFill>
            <a:prstDash val="solid"/>
          </a:ln>
          <a:effectLst/>
        </p:spPr>
        <p:txBody>
          <a:bodyPr rtlCol="0" anchor="ctr"/>
          <a:lstStyle/>
          <a:p>
            <a:pPr algn="ctr"/>
            <a:r>
              <a:rPr lang="en-US" sz="3200" b="1" kern="0" dirty="0" err="1" smtClean="0">
                <a:solidFill>
                  <a:srgbClr val="FF0000"/>
                </a:solidFill>
                <a:latin typeface="Times New Roman" pitchFamily="18" charset="0"/>
                <a:cs typeface="Times New Roman" pitchFamily="18" charset="0"/>
              </a:rPr>
              <a:t>TRÌNH</a:t>
            </a:r>
            <a:r>
              <a:rPr lang="en-US" sz="3200" b="1" kern="0" dirty="0" smtClean="0">
                <a:solidFill>
                  <a:srgbClr val="FF0000"/>
                </a:solidFill>
                <a:latin typeface="Times New Roman" pitchFamily="18" charset="0"/>
                <a:cs typeface="Times New Roman" pitchFamily="18" charset="0"/>
              </a:rPr>
              <a:t> </a:t>
            </a:r>
            <a:r>
              <a:rPr lang="en-US" sz="3200" b="1" kern="0" dirty="0" err="1" smtClean="0">
                <a:solidFill>
                  <a:srgbClr val="FF0000"/>
                </a:solidFill>
                <a:latin typeface="Times New Roman" pitchFamily="18" charset="0"/>
                <a:cs typeface="Times New Roman" pitchFamily="18" charset="0"/>
              </a:rPr>
              <a:t>BÀY</a:t>
            </a:r>
            <a:r>
              <a:rPr lang="en-US" sz="3200" b="1" kern="0" dirty="0" smtClean="0">
                <a:solidFill>
                  <a:srgbClr val="FF0000"/>
                </a:solidFill>
                <a:latin typeface="Times New Roman" pitchFamily="18" charset="0"/>
                <a:cs typeface="Times New Roman" pitchFamily="18" charset="0"/>
              </a:rPr>
              <a:t> </a:t>
            </a:r>
            <a:r>
              <a:rPr lang="en-US" sz="3200" b="1" kern="0" dirty="0" err="1" smtClean="0">
                <a:solidFill>
                  <a:srgbClr val="FF0000"/>
                </a:solidFill>
                <a:latin typeface="Times New Roman" pitchFamily="18" charset="0"/>
                <a:cs typeface="Times New Roman" pitchFamily="18" charset="0"/>
              </a:rPr>
              <a:t>BÁO</a:t>
            </a:r>
            <a:r>
              <a:rPr lang="en-US" sz="3200" b="1" kern="0" dirty="0" smtClean="0">
                <a:solidFill>
                  <a:srgbClr val="FF0000"/>
                </a:solidFill>
                <a:latin typeface="Times New Roman" pitchFamily="18" charset="0"/>
                <a:cs typeface="Times New Roman" pitchFamily="18" charset="0"/>
              </a:rPr>
              <a:t> CÁO !</a:t>
            </a:r>
            <a:endParaRPr lang="en-US" sz="3200" b="1" kern="0" dirty="0">
              <a:solidFill>
                <a:srgbClr val="FF0000"/>
              </a:solidFill>
              <a:latin typeface="Times New Roman" pitchFamily="18" charset="0"/>
              <a:cs typeface="Times New Roman" pitchFamily="18" charset="0"/>
            </a:endParaRPr>
          </a:p>
        </p:txBody>
      </p:sp>
      <p:sp>
        <p:nvSpPr>
          <p:cNvPr id="7" name="TextBox 6"/>
          <p:cNvSpPr txBox="1"/>
          <p:nvPr/>
        </p:nvSpPr>
        <p:spPr>
          <a:xfrm>
            <a:off x="199584" y="3635832"/>
            <a:ext cx="6887016" cy="954107"/>
          </a:xfrm>
          <a:prstGeom prst="rect">
            <a:avLst/>
          </a:prstGeom>
          <a:gradFill rotWithShape="1">
            <a:gsLst>
              <a:gs pos="0">
                <a:srgbClr val="B32C16">
                  <a:tint val="35000"/>
                  <a:satMod val="260000"/>
                </a:srgbClr>
              </a:gs>
              <a:gs pos="30000">
                <a:srgbClr val="B32C16">
                  <a:tint val="38000"/>
                  <a:satMod val="260000"/>
                </a:srgbClr>
              </a:gs>
              <a:gs pos="75000">
                <a:srgbClr val="B32C16">
                  <a:tint val="55000"/>
                  <a:satMod val="255000"/>
                </a:srgbClr>
              </a:gs>
              <a:gs pos="100000">
                <a:srgbClr val="B32C16">
                  <a:tint val="70000"/>
                  <a:satMod val="255000"/>
                </a:srgbClr>
              </a:gs>
            </a:gsLst>
            <a:path path="circle">
              <a:fillToRect l="5000" t="100000" r="120000" b="10000"/>
            </a:path>
          </a:gradFill>
          <a:ln w="12700" cap="flat" cmpd="sng" algn="ctr">
            <a:solidFill>
              <a:srgbClr val="B32C16">
                <a:shade val="70000"/>
                <a:satMod val="150000"/>
              </a:srgbClr>
            </a:solidFill>
            <a:prstDash val="solid"/>
          </a:ln>
          <a:effectLst>
            <a:outerShdw blurRad="50800" dist="25000" dir="5400000" rotWithShape="0">
              <a:srgbClr val="000000">
                <a:alpha val="40000"/>
              </a:srgbClr>
            </a:outerShdw>
          </a:effectLst>
        </p:spPr>
        <p:txBody>
          <a:bodyPr wrap="square" rtlCol="0">
            <a:spAutoFit/>
          </a:bodyPr>
          <a:lstStyle/>
          <a:p>
            <a:r>
              <a:rPr lang="en-US" sz="2800" kern="0" dirty="0" smtClean="0">
                <a:solidFill>
                  <a:sysClr val="windowText" lastClr="000000"/>
                </a:solidFill>
                <a:latin typeface="Times New Roman" pitchFamily="18" charset="0"/>
                <a:cs typeface="Times New Roman" pitchFamily="18" charset="0"/>
              </a:rPr>
              <a:t>a) </a:t>
            </a:r>
            <a:r>
              <a:rPr lang="en-US" sz="2800" kern="0" dirty="0" err="1" smtClean="0">
                <a:solidFill>
                  <a:sysClr val="windowText" lastClr="000000"/>
                </a:solidFill>
                <a:latin typeface="Times New Roman" pitchFamily="18" charset="0"/>
                <a:cs typeface="Times New Roman" pitchFamily="18" charset="0"/>
              </a:rPr>
              <a:t>Quan</a:t>
            </a:r>
            <a:r>
              <a:rPr lang="en-US" sz="2800" kern="0" dirty="0" smtClean="0">
                <a:solidFill>
                  <a:sysClr val="windowText" lastClr="000000"/>
                </a:solidFill>
                <a:latin typeface="Times New Roman" pitchFamily="18" charset="0"/>
                <a:cs typeface="Times New Roman" pitchFamily="18" charset="0"/>
              </a:rPr>
              <a:t> </a:t>
            </a:r>
            <a:r>
              <a:rPr lang="en-US" sz="2800" kern="0" dirty="0" err="1" smtClean="0">
                <a:solidFill>
                  <a:sysClr val="windowText" lastClr="000000"/>
                </a:solidFill>
                <a:latin typeface="Times New Roman" pitchFamily="18" charset="0"/>
                <a:cs typeface="Times New Roman" pitchFamily="18" charset="0"/>
              </a:rPr>
              <a:t>sát</a:t>
            </a:r>
            <a:r>
              <a:rPr lang="en-US" sz="2800" kern="0" dirty="0" smtClean="0">
                <a:solidFill>
                  <a:sysClr val="windowText" lastClr="000000"/>
                </a:solidFill>
                <a:latin typeface="Times New Roman" pitchFamily="18" charset="0"/>
                <a:cs typeface="Times New Roman" pitchFamily="18" charset="0"/>
              </a:rPr>
              <a:t> </a:t>
            </a:r>
            <a:r>
              <a:rPr lang="en-US" sz="2800" kern="0" dirty="0" err="1" smtClean="0">
                <a:solidFill>
                  <a:sysClr val="windowText" lastClr="000000"/>
                </a:solidFill>
                <a:latin typeface="Times New Roman" pitchFamily="18" charset="0"/>
                <a:cs typeface="Times New Roman" pitchFamily="18" charset="0"/>
              </a:rPr>
              <a:t>biểu</a:t>
            </a:r>
            <a:r>
              <a:rPr lang="en-US" sz="2800" kern="0" dirty="0" smtClean="0">
                <a:solidFill>
                  <a:sysClr val="windowText" lastClr="000000"/>
                </a:solidFill>
                <a:latin typeface="Times New Roman" pitchFamily="18" charset="0"/>
                <a:cs typeface="Times New Roman" pitchFamily="18" charset="0"/>
              </a:rPr>
              <a:t> </a:t>
            </a:r>
            <a:r>
              <a:rPr lang="en-US" sz="2800" kern="0" dirty="0" err="1" smtClean="0">
                <a:solidFill>
                  <a:sysClr val="windowText" lastClr="000000"/>
                </a:solidFill>
                <a:latin typeface="Times New Roman" pitchFamily="18" charset="0"/>
                <a:cs typeface="Times New Roman" pitchFamily="18" charset="0"/>
              </a:rPr>
              <a:t>đồ</a:t>
            </a:r>
            <a:r>
              <a:rPr lang="en-US" sz="2800" kern="0" dirty="0" smtClean="0">
                <a:solidFill>
                  <a:sysClr val="windowText" lastClr="000000"/>
                </a:solidFill>
                <a:latin typeface="Times New Roman" pitchFamily="18" charset="0"/>
                <a:cs typeface="Times New Roman" pitchFamily="18" charset="0"/>
              </a:rPr>
              <a:t> </a:t>
            </a:r>
            <a:r>
              <a:rPr lang="en-US" sz="2800" kern="0" dirty="0" err="1" smtClean="0">
                <a:solidFill>
                  <a:sysClr val="windowText" lastClr="000000"/>
                </a:solidFill>
                <a:latin typeface="Times New Roman" pitchFamily="18" charset="0"/>
                <a:cs typeface="Times New Roman" pitchFamily="18" charset="0"/>
              </a:rPr>
              <a:t>hình</a:t>
            </a:r>
            <a:r>
              <a:rPr lang="en-US" sz="2800" kern="0" dirty="0" smtClean="0">
                <a:solidFill>
                  <a:sysClr val="windowText" lastClr="000000"/>
                </a:solidFill>
                <a:latin typeface="Times New Roman" pitchFamily="18" charset="0"/>
                <a:cs typeface="Times New Roman" pitchFamily="18" charset="0"/>
              </a:rPr>
              <a:t> 1.</a:t>
            </a:r>
          </a:p>
          <a:p>
            <a:r>
              <a:rPr lang="en-US" sz="2800" kern="0" dirty="0" smtClean="0">
                <a:solidFill>
                  <a:sysClr val="windowText" lastClr="000000"/>
                </a:solidFill>
                <a:latin typeface="Times New Roman" pitchFamily="18" charset="0"/>
                <a:cs typeface="Times New Roman" pitchFamily="18" charset="0"/>
              </a:rPr>
              <a:t>b) </a:t>
            </a:r>
            <a:r>
              <a:rPr lang="en-US" sz="2800" kern="0" dirty="0" err="1" smtClean="0">
                <a:solidFill>
                  <a:sysClr val="windowText" lastClr="000000"/>
                </a:solidFill>
                <a:latin typeface="Times New Roman" pitchFamily="18" charset="0"/>
                <a:cs typeface="Times New Roman" pitchFamily="18" charset="0"/>
              </a:rPr>
              <a:t>Thảo</a:t>
            </a:r>
            <a:r>
              <a:rPr lang="en-US" sz="2800" kern="0" dirty="0" smtClean="0">
                <a:solidFill>
                  <a:sysClr val="windowText" lastClr="000000"/>
                </a:solidFill>
                <a:latin typeface="Times New Roman" pitchFamily="18" charset="0"/>
                <a:cs typeface="Times New Roman" pitchFamily="18" charset="0"/>
              </a:rPr>
              <a:t> </a:t>
            </a:r>
            <a:r>
              <a:rPr lang="en-US" sz="2800" kern="0" dirty="0" err="1" smtClean="0">
                <a:solidFill>
                  <a:sysClr val="windowText" lastClr="000000"/>
                </a:solidFill>
                <a:latin typeface="Times New Roman" pitchFamily="18" charset="0"/>
                <a:cs typeface="Times New Roman" pitchFamily="18" charset="0"/>
              </a:rPr>
              <a:t>luận</a:t>
            </a:r>
            <a:r>
              <a:rPr lang="en-US" sz="2800" kern="0" dirty="0" smtClean="0">
                <a:solidFill>
                  <a:sysClr val="windowText" lastClr="000000"/>
                </a:solidFill>
                <a:latin typeface="Times New Roman" pitchFamily="18" charset="0"/>
                <a:cs typeface="Times New Roman" pitchFamily="18" charset="0"/>
              </a:rPr>
              <a:t> </a:t>
            </a:r>
            <a:r>
              <a:rPr lang="en-US" sz="2800" kern="0" dirty="0" err="1" smtClean="0">
                <a:solidFill>
                  <a:sysClr val="windowText" lastClr="000000"/>
                </a:solidFill>
                <a:latin typeface="Times New Roman" pitchFamily="18" charset="0"/>
                <a:cs typeface="Times New Roman" pitchFamily="18" charset="0"/>
              </a:rPr>
              <a:t>trả</a:t>
            </a:r>
            <a:r>
              <a:rPr lang="en-US" sz="2800" kern="0" dirty="0" smtClean="0">
                <a:solidFill>
                  <a:sysClr val="windowText" lastClr="000000"/>
                </a:solidFill>
                <a:latin typeface="Times New Roman" pitchFamily="18" charset="0"/>
                <a:cs typeface="Times New Roman" pitchFamily="18" charset="0"/>
              </a:rPr>
              <a:t> </a:t>
            </a:r>
            <a:r>
              <a:rPr lang="en-US" sz="2800" kern="0" dirty="0" err="1" smtClean="0">
                <a:solidFill>
                  <a:sysClr val="windowText" lastClr="000000"/>
                </a:solidFill>
                <a:latin typeface="Times New Roman" pitchFamily="18" charset="0"/>
                <a:cs typeface="Times New Roman" pitchFamily="18" charset="0"/>
              </a:rPr>
              <a:t>lời</a:t>
            </a:r>
            <a:r>
              <a:rPr lang="en-US" sz="2800" kern="0" dirty="0" smtClean="0">
                <a:solidFill>
                  <a:sysClr val="windowText" lastClr="000000"/>
                </a:solidFill>
                <a:latin typeface="Times New Roman" pitchFamily="18" charset="0"/>
                <a:cs typeface="Times New Roman" pitchFamily="18" charset="0"/>
              </a:rPr>
              <a:t> </a:t>
            </a:r>
            <a:r>
              <a:rPr lang="en-US" sz="2800" kern="0" dirty="0" err="1" smtClean="0">
                <a:solidFill>
                  <a:sysClr val="windowText" lastClr="000000"/>
                </a:solidFill>
                <a:latin typeface="Times New Roman" pitchFamily="18" charset="0"/>
                <a:cs typeface="Times New Roman" pitchFamily="18" charset="0"/>
              </a:rPr>
              <a:t>câu</a:t>
            </a:r>
            <a:r>
              <a:rPr lang="en-US" sz="2800" kern="0" dirty="0" smtClean="0">
                <a:solidFill>
                  <a:sysClr val="windowText" lastClr="000000"/>
                </a:solidFill>
                <a:latin typeface="Times New Roman" pitchFamily="18" charset="0"/>
                <a:cs typeface="Times New Roman" pitchFamily="18" charset="0"/>
              </a:rPr>
              <a:t> </a:t>
            </a:r>
            <a:r>
              <a:rPr lang="en-US" sz="2800" kern="0" dirty="0" err="1" smtClean="0">
                <a:solidFill>
                  <a:sysClr val="windowText" lastClr="000000"/>
                </a:solidFill>
                <a:latin typeface="Times New Roman" pitchFamily="18" charset="0"/>
                <a:cs typeface="Times New Roman" pitchFamily="18" charset="0"/>
              </a:rPr>
              <a:t>hỏi</a:t>
            </a:r>
            <a:r>
              <a:rPr lang="en-US" sz="2800" kern="0" dirty="0" smtClean="0">
                <a:solidFill>
                  <a:sysClr val="windowText" lastClr="000000"/>
                </a:solidFill>
                <a:latin typeface="Times New Roman" pitchFamily="18" charset="0"/>
                <a:cs typeface="Times New Roman" pitchFamily="18" charset="0"/>
              </a:rPr>
              <a:t> </a:t>
            </a:r>
            <a:r>
              <a:rPr lang="en-US" sz="2800" kern="0" dirty="0" err="1" smtClean="0">
                <a:solidFill>
                  <a:sysClr val="windowText" lastClr="000000"/>
                </a:solidFill>
                <a:latin typeface="Times New Roman" pitchFamily="18" charset="0"/>
                <a:cs typeface="Times New Roman" pitchFamily="18" charset="0"/>
              </a:rPr>
              <a:t>SGK</a:t>
            </a:r>
            <a:r>
              <a:rPr lang="en-US" sz="2800" kern="0" dirty="0" smtClean="0">
                <a:solidFill>
                  <a:sysClr val="windowText" lastClr="000000"/>
                </a:solidFill>
                <a:latin typeface="Times New Roman" pitchFamily="18" charset="0"/>
                <a:cs typeface="Times New Roman" pitchFamily="18" charset="0"/>
              </a:rPr>
              <a:t> </a:t>
            </a:r>
            <a:r>
              <a:rPr lang="en-US" sz="2800" kern="0" dirty="0" err="1" smtClean="0">
                <a:solidFill>
                  <a:sysClr val="windowText" lastClr="000000"/>
                </a:solidFill>
                <a:latin typeface="Times New Roman" pitchFamily="18" charset="0"/>
                <a:cs typeface="Times New Roman" pitchFamily="18" charset="0"/>
              </a:rPr>
              <a:t>trang</a:t>
            </a:r>
            <a:r>
              <a:rPr lang="en-US" sz="2800" kern="0" dirty="0" smtClean="0">
                <a:solidFill>
                  <a:sysClr val="windowText" lastClr="000000"/>
                </a:solidFill>
                <a:latin typeface="Times New Roman" pitchFamily="18" charset="0"/>
                <a:cs typeface="Times New Roman" pitchFamily="18" charset="0"/>
              </a:rPr>
              <a:t> 88.</a:t>
            </a:r>
            <a:endParaRPr lang="en-US" sz="2800" kern="0" dirty="0">
              <a:solidFill>
                <a:sysClr val="windowText" lastClr="000000"/>
              </a:solidFill>
              <a:latin typeface="Times New Roman" pitchFamily="18" charset="0"/>
              <a:cs typeface="Times New Roman" pitchFamily="18" charset="0"/>
            </a:endParaRPr>
          </a:p>
        </p:txBody>
      </p:sp>
      <p:sp>
        <p:nvSpPr>
          <p:cNvPr id="8" name="TextBox 7"/>
          <p:cNvSpPr txBox="1"/>
          <p:nvPr/>
        </p:nvSpPr>
        <p:spPr bwMode="auto">
          <a:xfrm>
            <a:off x="257629" y="304800"/>
            <a:ext cx="8686800" cy="1200150"/>
          </a:xfrm>
          <a:prstGeom prst="rect">
            <a:avLst/>
          </a:prstGeom>
          <a:solidFill>
            <a:schemeClr val="bg1"/>
          </a:solidFill>
        </p:spPr>
        <p:txBody>
          <a:bodyPr>
            <a:spAutoFit/>
          </a:bodyPr>
          <a:lstStyle/>
          <a:p>
            <a:pPr algn="ctr" fontAlgn="base">
              <a:spcBef>
                <a:spcPct val="0"/>
              </a:spcBef>
              <a:spcAft>
                <a:spcPct val="0"/>
              </a:spcAft>
              <a:defRPr/>
            </a:pPr>
            <a:r>
              <a:rPr lang="en-US" sz="3200" b="1" u="sng" smtClean="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Địa lí</a:t>
            </a:r>
          </a:p>
          <a:p>
            <a:pPr algn="ctr" fontAlgn="base">
              <a:spcBef>
                <a:spcPct val="0"/>
              </a:spcBef>
              <a:spcAft>
                <a:spcPct val="0"/>
              </a:spcAft>
              <a:defRPr/>
            </a:pP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a:t>
            </a:r>
            <a:r>
              <a:rPr lang="en-US" sz="4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0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ân </a:t>
            </a:r>
            <a:r>
              <a:rPr lang="en-US" sz="4000" b="1"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cư</a:t>
            </a:r>
            <a:r>
              <a:rPr lang="en-US" sz="4000" b="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nước ta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569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8991600" cy="6705600"/>
          </a:xfrm>
        </p:spPr>
      </p:pic>
      <p:sp>
        <p:nvSpPr>
          <p:cNvPr id="5" name="TextBox 4"/>
          <p:cNvSpPr txBox="1"/>
          <p:nvPr/>
        </p:nvSpPr>
        <p:spPr>
          <a:xfrm>
            <a:off x="2667000" y="1262754"/>
            <a:ext cx="762000" cy="369332"/>
          </a:xfrm>
          <a:prstGeom prst="rect">
            <a:avLst/>
          </a:prstGeom>
          <a:noFill/>
        </p:spPr>
        <p:txBody>
          <a:bodyPr wrap="square" rtlCol="0">
            <a:spAutoFit/>
          </a:bodyPr>
          <a:lstStyle/>
          <a:p>
            <a:r>
              <a:rPr lang="en-US" b="1" dirty="0" smtClean="0">
                <a:solidFill>
                  <a:srgbClr val="FF0000"/>
                </a:solidFill>
              </a:rPr>
              <a:t>11,7</a:t>
            </a:r>
            <a:endParaRPr lang="en-US" b="1" dirty="0">
              <a:solidFill>
                <a:srgbClr val="FF0000"/>
              </a:solidFill>
            </a:endParaRPr>
          </a:p>
        </p:txBody>
      </p:sp>
      <p:sp>
        <p:nvSpPr>
          <p:cNvPr id="6" name="TextBox 5"/>
          <p:cNvSpPr txBox="1"/>
          <p:nvPr/>
        </p:nvSpPr>
        <p:spPr>
          <a:xfrm>
            <a:off x="3962400" y="1143012"/>
            <a:ext cx="762000" cy="369332"/>
          </a:xfrm>
          <a:prstGeom prst="rect">
            <a:avLst/>
          </a:prstGeom>
          <a:noFill/>
        </p:spPr>
        <p:txBody>
          <a:bodyPr wrap="square" rtlCol="0">
            <a:spAutoFit/>
          </a:bodyPr>
          <a:lstStyle/>
          <a:p>
            <a:r>
              <a:rPr lang="en-US" b="1" dirty="0" smtClean="0">
                <a:solidFill>
                  <a:srgbClr val="FF0000"/>
                </a:solidFill>
              </a:rPr>
              <a:t>12,2</a:t>
            </a:r>
            <a:endParaRPr lang="en-US" b="1" dirty="0">
              <a:solidFill>
                <a:srgbClr val="FF0000"/>
              </a:solidFill>
            </a:endParaRPr>
          </a:p>
        </p:txBody>
      </p:sp>
      <p:sp>
        <p:nvSpPr>
          <p:cNvPr id="7" name="TextBox 6"/>
          <p:cNvSpPr txBox="1"/>
          <p:nvPr/>
        </p:nvSpPr>
        <p:spPr>
          <a:xfrm>
            <a:off x="5486400" y="489876"/>
            <a:ext cx="762000" cy="369332"/>
          </a:xfrm>
          <a:prstGeom prst="rect">
            <a:avLst/>
          </a:prstGeom>
          <a:noFill/>
        </p:spPr>
        <p:txBody>
          <a:bodyPr wrap="square" rtlCol="0">
            <a:spAutoFit/>
          </a:bodyPr>
          <a:lstStyle/>
          <a:p>
            <a:r>
              <a:rPr lang="en-US" b="1" dirty="0" smtClean="0">
                <a:solidFill>
                  <a:srgbClr val="FF0000"/>
                </a:solidFill>
              </a:rPr>
              <a:t>9,11</a:t>
            </a:r>
            <a:endParaRPr lang="en-US" b="1" dirty="0">
              <a:solidFill>
                <a:srgbClr val="FF0000"/>
              </a:solidFill>
            </a:endParaRPr>
          </a:p>
        </p:txBody>
      </p:sp>
      <p:cxnSp>
        <p:nvCxnSpPr>
          <p:cNvPr id="9" name="Straight Arrow Connector 8"/>
          <p:cNvCxnSpPr/>
          <p:nvPr/>
        </p:nvCxnSpPr>
        <p:spPr>
          <a:xfrm flipV="1">
            <a:off x="2667000" y="1646600"/>
            <a:ext cx="228600" cy="8498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124200" y="1690142"/>
            <a:ext cx="304800" cy="4249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962400" y="1512344"/>
            <a:ext cx="190500" cy="3559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6" idx="2"/>
          </p:cNvCxnSpPr>
          <p:nvPr/>
        </p:nvCxnSpPr>
        <p:spPr>
          <a:xfrm flipH="1" flipV="1">
            <a:off x="4343400" y="1512344"/>
            <a:ext cx="381000" cy="2886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486400" y="859208"/>
            <a:ext cx="228600" cy="449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791200" y="859208"/>
            <a:ext cx="685800" cy="2838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4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cTn>
                              </p:par>
                              <p:par>
                                <p:cTn id="39" presetID="6" presetClass="entr" presetSubtype="16"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circle(in)">
                                      <p:cBhvr>
                                        <p:cTn id="41" dur="20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ircle(in)">
                                      <p:cBhvr>
                                        <p:cTn id="4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Oriel</Template>
  <TotalTime>673</TotalTime>
  <Words>1787</Words>
  <Application>Microsoft Office PowerPoint</Application>
  <PresentationFormat>On-screen Show (4:3)</PresentationFormat>
  <Paragraphs>141</Paragraphs>
  <Slides>43</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43</vt:i4>
      </vt:variant>
    </vt:vector>
  </HeadingPairs>
  <TitlesOfParts>
    <vt:vector size="57" baseType="lpstr">
      <vt:lpstr>Arial</vt:lpstr>
      <vt:lpstr>Calibri</vt:lpstr>
      <vt:lpstr>Calibri Light</vt:lpstr>
      <vt:lpstr>Cambria Math</vt:lpstr>
      <vt:lpstr>Century Schoolbook</vt:lpstr>
      <vt:lpstr>Times New Roman</vt:lpstr>
      <vt:lpstr>Times New Roman (Body)</vt:lpstr>
      <vt:lpstr>Wingdings</vt:lpstr>
      <vt:lpstr>Wingdings 2</vt:lpstr>
      <vt:lpstr>Oriel</vt:lpstr>
      <vt:lpstr>8_Default Design</vt:lpstr>
      <vt:lpstr>3_Office Theme</vt:lpstr>
      <vt:lpstr>5_Office Theme</vt:lpstr>
      <vt:lpstr>1_Retrospect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Dân tộc K’Ho (cờ ho)</vt:lpstr>
      <vt:lpstr>PowerPoint Presentation</vt:lpstr>
      <vt:lpstr>PowerPoint Presentation</vt:lpstr>
      <vt:lpstr>PowerPoint Presentation</vt:lpstr>
      <vt:lpstr>PowerPoint Presentation</vt:lpstr>
      <vt:lpstr>PowerPoint Presentation</vt:lpstr>
      <vt:lpstr>PowerPoint Presentation</vt:lpstr>
      <vt:lpstr>Hoạt động 6: đọc và ghi nhớ nội dung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KaitoHasei</dc:creator>
  <cp:lastModifiedBy>Administrator</cp:lastModifiedBy>
  <cp:revision>64</cp:revision>
  <dcterms:created xsi:type="dcterms:W3CDTF">2020-11-02T11:31:31Z</dcterms:created>
  <dcterms:modified xsi:type="dcterms:W3CDTF">2021-12-24T09:07:13Z</dcterms:modified>
</cp:coreProperties>
</file>