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7" r:id="rId12"/>
    <p:sldId id="278" r:id="rId13"/>
    <p:sldId id="279" r:id="rId14"/>
    <p:sldId id="274" r:id="rId15"/>
    <p:sldId id="269" r:id="rId16"/>
    <p:sldId id="270" r:id="rId17"/>
    <p:sldId id="273" r:id="rId18"/>
    <p:sldId id="276" r:id="rId19"/>
    <p:sldId id="271" r:id="rId20"/>
    <p:sldId id="272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3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992C9-96D9-4D8C-94CE-F4EE28D953B3}" type="datetimeFigureOut">
              <a:rPr lang="vi-VN" smtClean="0"/>
              <a:t>16/04/2024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D78A7-85A7-4A42-A9A3-7D45F9FAE77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23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65F9D4-31FD-4F84-B21F-E10DBCB81DA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17902D-ADBC-4201-A376-E93666BCB0F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73719D-3C28-4D98-88B7-404117E0C359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45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39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BF63351-2231-4841-BAB5-D9BAB12E44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613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95C911A-E770-4F40-99BA-AA8163ACF4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58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017BC3A-8044-416E-AAB2-1CAB53000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67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12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HP\Documents\Gi&#225;o%20&#225;n%20d&#7841;y%20tr&#7921;c%20tuy&#7871;n%20th&#225;ng%2012-%202021\Tu&#7847;n%2019\NhacGiangSinh-V.A-3683319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miscellaneous_5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5" y="227731"/>
            <a:ext cx="2298700" cy="198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nk_flower_divider_md_cl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968" y="6057900"/>
            <a:ext cx="579543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Picture 5" descr="pink_flower_divider_md_cl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10" y="1424516"/>
            <a:ext cx="711200" cy="449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5" name="Picture 8" descr="earth25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10" y="647149"/>
            <a:ext cx="1083733" cy="65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10"/>
          <p:cNvSpPr txBox="1">
            <a:spLocks noChangeArrowheads="1"/>
          </p:cNvSpPr>
          <p:nvPr/>
        </p:nvSpPr>
        <p:spPr bwMode="auto">
          <a:xfrm>
            <a:off x="2393268" y="2843159"/>
            <a:ext cx="744677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4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DIỆN </a:t>
            </a:r>
            <a:r>
              <a:rPr lang="vi-VN" altLang="en-US" sz="4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TÍCH HÌNH THANG</a:t>
            </a:r>
            <a:endParaRPr lang="en-US" altLang="en-US" sz="4400" b="1" i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2" name="NhacGiangSinh-V.A-368331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59182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65" y="336551"/>
            <a:ext cx="1738649" cy="1783724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3" descr="miscellaneous_5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12" y="2207152"/>
            <a:ext cx="1806968" cy="1981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xplosion 2 16"/>
          <p:cNvSpPr/>
          <p:nvPr/>
        </p:nvSpPr>
        <p:spPr>
          <a:xfrm>
            <a:off x="2624342" y="1327955"/>
            <a:ext cx="6185129" cy="1705497"/>
          </a:xfrm>
          <a:prstGeom prst="irregularSeal2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4800" b="1" i="1" dirty="0" smtClean="0">
                <a:ln/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 </a:t>
            </a:r>
            <a:r>
              <a:rPr lang="vi-VN" altLang="en-US" sz="4800" b="1" i="1" dirty="0" smtClean="0">
                <a:ln/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Toán</a:t>
            </a:r>
            <a:endParaRPr lang="en-US" altLang="en-US" sz="4800" b="1" i="1" dirty="0">
              <a:ln/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22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342896" y="3496734"/>
            <a:ext cx="11530449" cy="206229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67" b="1" dirty="0" err="1">
                <a:solidFill>
                  <a:srgbClr val="7030A0"/>
                </a:solidFill>
              </a:rPr>
              <a:t>Diện</a:t>
            </a:r>
            <a:r>
              <a:rPr lang="en-US" altLang="en-US" sz="4267" b="1" dirty="0">
                <a:solidFill>
                  <a:srgbClr val="7030A0"/>
                </a:solidFill>
              </a:rPr>
              <a:t> </a:t>
            </a:r>
            <a:r>
              <a:rPr lang="en-US" altLang="en-US" sz="4267" b="1" dirty="0" err="1">
                <a:solidFill>
                  <a:srgbClr val="7030A0"/>
                </a:solidFill>
              </a:rPr>
              <a:t>tích</a:t>
            </a:r>
            <a:r>
              <a:rPr lang="en-US" altLang="en-US" sz="4267" b="1" dirty="0">
                <a:solidFill>
                  <a:srgbClr val="7030A0"/>
                </a:solidFill>
              </a:rPr>
              <a:t> </a:t>
            </a:r>
            <a:r>
              <a:rPr lang="en-US" altLang="en-US" sz="4267" b="1" dirty="0" err="1">
                <a:solidFill>
                  <a:srgbClr val="7030A0"/>
                </a:solidFill>
              </a:rPr>
              <a:t>hình</a:t>
            </a:r>
            <a:r>
              <a:rPr lang="en-US" altLang="en-US" sz="4267" b="1" dirty="0">
                <a:solidFill>
                  <a:srgbClr val="7030A0"/>
                </a:solidFill>
              </a:rPr>
              <a:t> </a:t>
            </a:r>
            <a:r>
              <a:rPr lang="en-US" altLang="en-US" sz="4267" b="1" dirty="0" err="1">
                <a:solidFill>
                  <a:srgbClr val="7030A0"/>
                </a:solidFill>
              </a:rPr>
              <a:t>thang</a:t>
            </a:r>
            <a:r>
              <a:rPr lang="en-US" altLang="en-US" sz="4267" b="1" dirty="0">
                <a:solidFill>
                  <a:srgbClr val="7030A0"/>
                </a:solidFill>
              </a:rPr>
              <a:t> </a:t>
            </a:r>
            <a:r>
              <a:rPr lang="en-US" altLang="en-US" sz="4267" b="1" dirty="0" err="1">
                <a:solidFill>
                  <a:srgbClr val="7030A0"/>
                </a:solidFill>
              </a:rPr>
              <a:t>bằng</a:t>
            </a:r>
            <a:r>
              <a:rPr lang="en-US" altLang="en-US" sz="4267" b="1" dirty="0">
                <a:solidFill>
                  <a:srgbClr val="7030A0"/>
                </a:solidFill>
              </a:rPr>
              <a:t> </a:t>
            </a:r>
            <a:r>
              <a:rPr lang="en-US" altLang="en-US" sz="4267" b="1" dirty="0" err="1">
                <a:solidFill>
                  <a:srgbClr val="7030A0"/>
                </a:solidFill>
              </a:rPr>
              <a:t>tổng</a:t>
            </a:r>
            <a:r>
              <a:rPr lang="en-US" altLang="en-US" sz="4267" b="1" dirty="0">
                <a:solidFill>
                  <a:srgbClr val="7030A0"/>
                </a:solidFill>
              </a:rPr>
              <a:t> </a:t>
            </a:r>
            <a:r>
              <a:rPr lang="en-US" altLang="en-US" sz="4267" b="1" dirty="0" err="1">
                <a:solidFill>
                  <a:srgbClr val="7030A0"/>
                </a:solidFill>
              </a:rPr>
              <a:t>độ</a:t>
            </a:r>
            <a:r>
              <a:rPr lang="en-US" altLang="en-US" sz="4267" b="1" dirty="0">
                <a:solidFill>
                  <a:srgbClr val="7030A0"/>
                </a:solidFill>
              </a:rPr>
              <a:t> </a:t>
            </a:r>
            <a:r>
              <a:rPr lang="en-US" altLang="en-US" sz="4267" b="1" dirty="0" err="1">
                <a:solidFill>
                  <a:srgbClr val="7030A0"/>
                </a:solidFill>
              </a:rPr>
              <a:t>dài</a:t>
            </a:r>
            <a:r>
              <a:rPr lang="en-US" altLang="en-US" sz="4267" b="1" dirty="0">
                <a:solidFill>
                  <a:srgbClr val="7030A0"/>
                </a:solidFill>
              </a:rPr>
              <a:t> </a:t>
            </a:r>
            <a:r>
              <a:rPr lang="en-US" altLang="en-US" sz="4267" b="1" dirty="0" err="1">
                <a:solidFill>
                  <a:srgbClr val="7030A0"/>
                </a:solidFill>
              </a:rPr>
              <a:t>hai</a:t>
            </a:r>
            <a:r>
              <a:rPr lang="en-US" altLang="en-US" sz="4267" b="1" dirty="0">
                <a:solidFill>
                  <a:srgbClr val="7030A0"/>
                </a:solidFill>
              </a:rPr>
              <a:t> </a:t>
            </a:r>
            <a:r>
              <a:rPr lang="en-US" altLang="en-US" sz="4267" b="1" dirty="0" err="1">
                <a:solidFill>
                  <a:srgbClr val="7030A0"/>
                </a:solidFill>
              </a:rPr>
              <a:t>đáy</a:t>
            </a:r>
            <a:r>
              <a:rPr lang="en-US" altLang="en-US" sz="4267" b="1" dirty="0">
                <a:solidFill>
                  <a:srgbClr val="7030A0"/>
                </a:solidFill>
              </a:rPr>
              <a:t> </a:t>
            </a:r>
            <a:br>
              <a:rPr lang="en-US" altLang="en-US" sz="4267" b="1" dirty="0">
                <a:solidFill>
                  <a:srgbClr val="7030A0"/>
                </a:solidFill>
              </a:rPr>
            </a:br>
            <a:r>
              <a:rPr lang="en-US" altLang="en-US" sz="4267" b="1" dirty="0" err="1">
                <a:solidFill>
                  <a:srgbClr val="7030A0"/>
                </a:solidFill>
              </a:rPr>
              <a:t>nhân</a:t>
            </a:r>
            <a:r>
              <a:rPr lang="en-US" altLang="en-US" sz="4267" b="1" dirty="0">
                <a:solidFill>
                  <a:srgbClr val="7030A0"/>
                </a:solidFill>
              </a:rPr>
              <a:t> </a:t>
            </a:r>
            <a:r>
              <a:rPr lang="en-US" altLang="en-US" sz="4267" b="1" dirty="0" err="1">
                <a:solidFill>
                  <a:srgbClr val="7030A0"/>
                </a:solidFill>
              </a:rPr>
              <a:t>với</a:t>
            </a:r>
            <a:r>
              <a:rPr lang="en-US" altLang="en-US" sz="4267" b="1" dirty="0">
                <a:solidFill>
                  <a:srgbClr val="7030A0"/>
                </a:solidFill>
              </a:rPr>
              <a:t> </a:t>
            </a:r>
            <a:r>
              <a:rPr lang="en-US" altLang="en-US" sz="4267" b="1" dirty="0" err="1">
                <a:solidFill>
                  <a:srgbClr val="7030A0"/>
                </a:solidFill>
              </a:rPr>
              <a:t>chiều</a:t>
            </a:r>
            <a:r>
              <a:rPr lang="en-US" altLang="en-US" sz="4267" b="1" dirty="0">
                <a:solidFill>
                  <a:srgbClr val="7030A0"/>
                </a:solidFill>
              </a:rPr>
              <a:t> </a:t>
            </a:r>
            <a:r>
              <a:rPr lang="en-US" altLang="en-US" sz="4267" b="1" dirty="0" err="1">
                <a:solidFill>
                  <a:srgbClr val="7030A0"/>
                </a:solidFill>
              </a:rPr>
              <a:t>cao</a:t>
            </a:r>
            <a:r>
              <a:rPr lang="en-US" altLang="en-US" sz="4267" b="1" dirty="0">
                <a:solidFill>
                  <a:srgbClr val="7030A0"/>
                </a:solidFill>
              </a:rPr>
              <a:t> (</a:t>
            </a:r>
            <a:r>
              <a:rPr lang="en-US" altLang="en-US" sz="4267" b="1" dirty="0" err="1">
                <a:solidFill>
                  <a:srgbClr val="7030A0"/>
                </a:solidFill>
              </a:rPr>
              <a:t>cùng</a:t>
            </a:r>
            <a:r>
              <a:rPr lang="en-US" altLang="en-US" sz="4267" b="1" dirty="0">
                <a:solidFill>
                  <a:srgbClr val="7030A0"/>
                </a:solidFill>
              </a:rPr>
              <a:t> </a:t>
            </a:r>
            <a:r>
              <a:rPr lang="en-US" altLang="en-US" sz="4267" b="1" dirty="0" err="1">
                <a:solidFill>
                  <a:srgbClr val="7030A0"/>
                </a:solidFill>
              </a:rPr>
              <a:t>đơn</a:t>
            </a:r>
            <a:r>
              <a:rPr lang="en-US" altLang="en-US" sz="4267" b="1" dirty="0">
                <a:solidFill>
                  <a:srgbClr val="7030A0"/>
                </a:solidFill>
              </a:rPr>
              <a:t> </a:t>
            </a:r>
            <a:r>
              <a:rPr lang="en-US" altLang="en-US" sz="4267" b="1" dirty="0" err="1">
                <a:solidFill>
                  <a:srgbClr val="7030A0"/>
                </a:solidFill>
              </a:rPr>
              <a:t>vị</a:t>
            </a:r>
            <a:r>
              <a:rPr lang="en-US" altLang="en-US" sz="4267" b="1" dirty="0">
                <a:solidFill>
                  <a:srgbClr val="7030A0"/>
                </a:solidFill>
              </a:rPr>
              <a:t> </a:t>
            </a:r>
            <a:r>
              <a:rPr lang="en-US" altLang="en-US" sz="4267" b="1" dirty="0" err="1">
                <a:solidFill>
                  <a:srgbClr val="7030A0"/>
                </a:solidFill>
              </a:rPr>
              <a:t>đo</a:t>
            </a:r>
            <a:r>
              <a:rPr lang="en-US" altLang="en-US" sz="4267" b="1" dirty="0">
                <a:solidFill>
                  <a:srgbClr val="7030A0"/>
                </a:solidFill>
              </a:rPr>
              <a:t>) </a:t>
            </a:r>
            <a:r>
              <a:rPr lang="en-US" altLang="en-US" sz="4267" b="1" dirty="0" err="1">
                <a:solidFill>
                  <a:srgbClr val="7030A0"/>
                </a:solidFill>
              </a:rPr>
              <a:t>rồi</a:t>
            </a:r>
            <a:r>
              <a:rPr lang="en-US" altLang="en-US" sz="4267" b="1" dirty="0">
                <a:solidFill>
                  <a:srgbClr val="7030A0"/>
                </a:solidFill>
              </a:rPr>
              <a:t> chia </a:t>
            </a:r>
            <a:r>
              <a:rPr lang="en-US" altLang="en-US" sz="4267" b="1" dirty="0" err="1">
                <a:solidFill>
                  <a:srgbClr val="7030A0"/>
                </a:solidFill>
              </a:rPr>
              <a:t>cho</a:t>
            </a:r>
            <a:r>
              <a:rPr lang="en-US" altLang="en-US" sz="4267" b="1" dirty="0">
                <a:solidFill>
                  <a:srgbClr val="7030A0"/>
                </a:solidFill>
              </a:rPr>
              <a:t> 2.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42898" y="5062971"/>
            <a:ext cx="11849101" cy="1547091"/>
            <a:chOff x="1043" y="1356"/>
            <a:chExt cx="5598" cy="1072"/>
          </a:xfrm>
          <a:noFill/>
        </p:grpSpPr>
        <p:sp>
          <p:nvSpPr>
            <p:cNvPr id="7197" name="Rectangle 20"/>
            <p:cNvSpPr>
              <a:spLocks noChangeArrowheads="1"/>
            </p:cNvSpPr>
            <p:nvPr/>
          </p:nvSpPr>
          <p:spPr bwMode="auto">
            <a:xfrm>
              <a:off x="1043" y="1372"/>
              <a:ext cx="5598" cy="1056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>
                <a:solidFill>
                  <a:schemeClr val="bg1"/>
                </a:solidFill>
              </a:endParaRPr>
            </a:p>
          </p:txBody>
        </p:sp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157" y="1356"/>
              <a:ext cx="2264" cy="1023"/>
              <a:chOff x="1269" y="1356"/>
              <a:chExt cx="2264" cy="1023"/>
            </a:xfrm>
            <a:grpFill/>
          </p:grpSpPr>
          <p:sp>
            <p:nvSpPr>
              <p:cNvPr id="7199" name="Text Box 22"/>
              <p:cNvSpPr txBox="1">
                <a:spLocks noChangeArrowheads="1"/>
              </p:cNvSpPr>
              <p:nvPr/>
            </p:nvSpPr>
            <p:spPr bwMode="auto">
              <a:xfrm>
                <a:off x="1269" y="1589"/>
                <a:ext cx="300" cy="576"/>
              </a:xfrm>
              <a:prstGeom prst="rect">
                <a:avLst/>
              </a:prstGeom>
              <a:grpFill/>
              <a:ln w="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4800" b="1" dirty="0">
                    <a:solidFill>
                      <a:schemeClr val="accent6">
                        <a:lumMod val="50000"/>
                      </a:schemeClr>
                    </a:solidFill>
                  </a:rPr>
                  <a:t>S </a:t>
                </a:r>
              </a:p>
            </p:txBody>
          </p:sp>
          <p:sp>
            <p:nvSpPr>
              <p:cNvPr id="7200" name="Text Box 23"/>
              <p:cNvSpPr txBox="1">
                <a:spLocks noChangeArrowheads="1"/>
              </p:cNvSpPr>
              <p:nvPr/>
            </p:nvSpPr>
            <p:spPr bwMode="auto">
              <a:xfrm>
                <a:off x="1903" y="1356"/>
                <a:ext cx="1630" cy="51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vi-VN" sz="4267" b="1" dirty="0">
                    <a:solidFill>
                      <a:schemeClr val="bg1"/>
                    </a:solidFill>
                  </a:rPr>
                  <a:t>  </a:t>
                </a:r>
                <a:r>
                  <a:rPr lang="vi-VN" sz="4267" b="1" dirty="0">
                    <a:solidFill>
                      <a:schemeClr val="accent6">
                        <a:lumMod val="50000"/>
                      </a:schemeClr>
                    </a:solidFill>
                  </a:rPr>
                  <a:t>  </a:t>
                </a:r>
                <a:r>
                  <a:rPr lang="en-US" sz="4267" b="1" dirty="0">
                    <a:solidFill>
                      <a:schemeClr val="accent6">
                        <a:lumMod val="50000"/>
                      </a:schemeClr>
                    </a:solidFill>
                  </a:rPr>
                  <a:t>(a + b)  x  h</a:t>
                </a:r>
              </a:p>
            </p:txBody>
          </p:sp>
          <p:sp>
            <p:nvSpPr>
              <p:cNvPr id="7201" name="Text Box 24"/>
              <p:cNvSpPr txBox="1">
                <a:spLocks noChangeArrowheads="1"/>
              </p:cNvSpPr>
              <p:nvPr/>
            </p:nvSpPr>
            <p:spPr bwMode="auto">
              <a:xfrm>
                <a:off x="2140" y="1860"/>
                <a:ext cx="1173" cy="519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sz="4267" b="1" dirty="0">
                    <a:solidFill>
                      <a:schemeClr val="accent6">
                        <a:lumMod val="5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7202" name="Line 25"/>
              <p:cNvSpPr>
                <a:spLocks noChangeShapeType="1"/>
              </p:cNvSpPr>
              <p:nvPr/>
            </p:nvSpPr>
            <p:spPr bwMode="auto">
              <a:xfrm>
                <a:off x="2118" y="1952"/>
                <a:ext cx="1200" cy="0"/>
              </a:xfrm>
              <a:prstGeom prst="line">
                <a:avLst/>
              </a:prstGeom>
              <a:grpFill/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7203" name="Text Box 26"/>
              <p:cNvSpPr txBox="1">
                <a:spLocks noChangeArrowheads="1"/>
              </p:cNvSpPr>
              <p:nvPr/>
            </p:nvSpPr>
            <p:spPr bwMode="auto">
              <a:xfrm>
                <a:off x="1617" y="1636"/>
                <a:ext cx="336" cy="576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4800" b="1" dirty="0">
                    <a:solidFill>
                      <a:schemeClr val="accent6">
                        <a:lumMod val="50000"/>
                      </a:schemeClr>
                    </a:solidFill>
                  </a:rPr>
                  <a:t>=</a:t>
                </a:r>
              </a:p>
            </p:txBody>
          </p:sp>
        </p:grpSp>
      </p:grpSp>
      <p:grpSp>
        <p:nvGrpSpPr>
          <p:cNvPr id="12292" name="Group 45"/>
          <p:cNvGrpSpPr>
            <a:grpSpLocks/>
          </p:cNvGrpSpPr>
          <p:nvPr/>
        </p:nvGrpSpPr>
        <p:grpSpPr bwMode="auto">
          <a:xfrm>
            <a:off x="1435101" y="268818"/>
            <a:ext cx="7869767" cy="3170237"/>
            <a:chOff x="816" y="480"/>
            <a:chExt cx="3718" cy="1997"/>
          </a:xfrm>
        </p:grpSpPr>
        <p:sp>
          <p:nvSpPr>
            <p:cNvPr id="12303" name="Text Box 35"/>
            <p:cNvSpPr txBox="1">
              <a:spLocks noChangeArrowheads="1"/>
            </p:cNvSpPr>
            <p:nvPr/>
          </p:nvSpPr>
          <p:spPr bwMode="auto">
            <a:xfrm>
              <a:off x="3120" y="480"/>
              <a:ext cx="384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/>
                <a:t>B</a:t>
              </a:r>
            </a:p>
          </p:txBody>
        </p:sp>
        <p:sp>
          <p:nvSpPr>
            <p:cNvPr id="12304" name="Text Box 36"/>
            <p:cNvSpPr txBox="1">
              <a:spLocks noChangeArrowheads="1"/>
            </p:cNvSpPr>
            <p:nvPr/>
          </p:nvSpPr>
          <p:spPr bwMode="auto">
            <a:xfrm>
              <a:off x="4150" y="2055"/>
              <a:ext cx="384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/>
                <a:t>C</a:t>
              </a:r>
            </a:p>
          </p:txBody>
        </p:sp>
        <p:sp>
          <p:nvSpPr>
            <p:cNvPr id="12305" name="Text Box 37"/>
            <p:cNvSpPr txBox="1">
              <a:spLocks noChangeArrowheads="1"/>
            </p:cNvSpPr>
            <p:nvPr/>
          </p:nvSpPr>
          <p:spPr bwMode="auto">
            <a:xfrm>
              <a:off x="816" y="2016"/>
              <a:ext cx="384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/>
                <a:t>D</a:t>
              </a:r>
            </a:p>
          </p:txBody>
        </p:sp>
        <p:sp>
          <p:nvSpPr>
            <p:cNvPr id="12306" name="Text Box 39"/>
            <p:cNvSpPr txBox="1">
              <a:spLocks noChangeArrowheads="1"/>
            </p:cNvSpPr>
            <p:nvPr/>
          </p:nvSpPr>
          <p:spPr bwMode="auto">
            <a:xfrm>
              <a:off x="1628" y="2057"/>
              <a:ext cx="384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/>
                <a:t>H</a:t>
              </a:r>
            </a:p>
          </p:txBody>
        </p:sp>
        <p:sp>
          <p:nvSpPr>
            <p:cNvPr id="12307" name="Text Box 40"/>
            <p:cNvSpPr txBox="1">
              <a:spLocks noChangeArrowheads="1"/>
            </p:cNvSpPr>
            <p:nvPr/>
          </p:nvSpPr>
          <p:spPr bwMode="auto">
            <a:xfrm>
              <a:off x="1527" y="480"/>
              <a:ext cx="384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/>
                <a:t>A</a:t>
              </a:r>
            </a:p>
          </p:txBody>
        </p:sp>
        <p:grpSp>
          <p:nvGrpSpPr>
            <p:cNvPr id="12308" name="Group 44"/>
            <p:cNvGrpSpPr>
              <a:grpSpLocks/>
            </p:cNvGrpSpPr>
            <p:nvPr/>
          </p:nvGrpSpPr>
          <p:grpSpPr bwMode="auto">
            <a:xfrm>
              <a:off x="1152" y="768"/>
              <a:ext cx="3108" cy="1296"/>
              <a:chOff x="1152" y="768"/>
              <a:chExt cx="3108" cy="1296"/>
            </a:xfrm>
          </p:grpSpPr>
          <p:grpSp>
            <p:nvGrpSpPr>
              <p:cNvPr id="12309" name="Group 30"/>
              <p:cNvGrpSpPr>
                <a:grpSpLocks/>
              </p:cNvGrpSpPr>
              <p:nvPr/>
            </p:nvGrpSpPr>
            <p:grpSpPr bwMode="auto">
              <a:xfrm>
                <a:off x="1152" y="768"/>
                <a:ext cx="3108" cy="1296"/>
                <a:chOff x="876" y="1824"/>
                <a:chExt cx="3108" cy="1296"/>
              </a:xfrm>
            </p:grpSpPr>
            <p:sp>
              <p:nvSpPr>
                <p:cNvPr id="12314" name="Line 31"/>
                <p:cNvSpPr>
                  <a:spLocks noChangeShapeType="1"/>
                </p:cNvSpPr>
                <p:nvPr/>
              </p:nvSpPr>
              <p:spPr bwMode="auto">
                <a:xfrm>
                  <a:off x="1513" y="1824"/>
                  <a:ext cx="1348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2315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876" y="1824"/>
                  <a:ext cx="637" cy="12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2316" name="Line 33"/>
                <p:cNvSpPr>
                  <a:spLocks noChangeShapeType="1"/>
                </p:cNvSpPr>
                <p:nvPr/>
              </p:nvSpPr>
              <p:spPr bwMode="auto">
                <a:xfrm>
                  <a:off x="2861" y="1824"/>
                  <a:ext cx="1123" cy="12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2317" name="Line 34"/>
                <p:cNvSpPr>
                  <a:spLocks noChangeShapeType="1"/>
                </p:cNvSpPr>
                <p:nvPr/>
              </p:nvSpPr>
              <p:spPr bwMode="auto">
                <a:xfrm>
                  <a:off x="876" y="3120"/>
                  <a:ext cx="3108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12310" name="Line 38"/>
              <p:cNvSpPr>
                <a:spLocks noChangeShapeType="1"/>
              </p:cNvSpPr>
              <p:nvPr/>
            </p:nvSpPr>
            <p:spPr bwMode="auto">
              <a:xfrm>
                <a:off x="1781" y="768"/>
                <a:ext cx="0" cy="1296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grpSp>
            <p:nvGrpSpPr>
              <p:cNvPr id="12311" name="Group 41"/>
              <p:cNvGrpSpPr>
                <a:grpSpLocks/>
              </p:cNvGrpSpPr>
              <p:nvPr/>
            </p:nvGrpSpPr>
            <p:grpSpPr bwMode="auto">
              <a:xfrm>
                <a:off x="1791" y="1886"/>
                <a:ext cx="144" cy="144"/>
                <a:chOff x="1872" y="3024"/>
                <a:chExt cx="144" cy="144"/>
              </a:xfrm>
            </p:grpSpPr>
            <p:sp>
              <p:nvSpPr>
                <p:cNvPr id="12312" name="Line 42"/>
                <p:cNvSpPr>
                  <a:spLocks noChangeShapeType="1"/>
                </p:cNvSpPr>
                <p:nvPr/>
              </p:nvSpPr>
              <p:spPr bwMode="auto">
                <a:xfrm>
                  <a:off x="1872" y="3024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2313" name="Line 43"/>
                <p:cNvSpPr>
                  <a:spLocks noChangeShapeType="1"/>
                </p:cNvSpPr>
                <p:nvPr/>
              </p:nvSpPr>
              <p:spPr bwMode="auto">
                <a:xfrm>
                  <a:off x="2016" y="3024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</p:grpSp>
      </p:grpSp>
      <p:sp>
        <p:nvSpPr>
          <p:cNvPr id="25646" name="Text Box 46"/>
          <p:cNvSpPr txBox="1">
            <a:spLocks noChangeArrowheads="1"/>
          </p:cNvSpPr>
          <p:nvPr/>
        </p:nvSpPr>
        <p:spPr bwMode="auto">
          <a:xfrm>
            <a:off x="4669367" y="84667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b="1">
                <a:solidFill>
                  <a:srgbClr val="D54011"/>
                </a:solidFill>
              </a:rPr>
              <a:t>b</a:t>
            </a:r>
          </a:p>
        </p:txBody>
      </p:sp>
      <p:sp>
        <p:nvSpPr>
          <p:cNvPr id="25647" name="AutoShape 47"/>
          <p:cNvSpPr>
            <a:spLocks/>
          </p:cNvSpPr>
          <p:nvPr/>
        </p:nvSpPr>
        <p:spPr bwMode="auto">
          <a:xfrm rot="-5400000">
            <a:off x="4834467" y="-772583"/>
            <a:ext cx="152400" cy="2794000"/>
          </a:xfrm>
          <a:prstGeom prst="rightBrace">
            <a:avLst>
              <a:gd name="adj1" fmla="val 114583"/>
              <a:gd name="adj2" fmla="val 50000"/>
            </a:avLst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3733" b="1"/>
          </a:p>
        </p:txBody>
      </p:sp>
      <p:sp>
        <p:nvSpPr>
          <p:cNvPr id="25648" name="Text Box 48"/>
          <p:cNvSpPr txBox="1">
            <a:spLocks noChangeArrowheads="1"/>
          </p:cNvSpPr>
          <p:nvPr/>
        </p:nvSpPr>
        <p:spPr bwMode="auto">
          <a:xfrm>
            <a:off x="3920067" y="1466851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b="1">
                <a:solidFill>
                  <a:srgbClr val="D54011"/>
                </a:solidFill>
              </a:rPr>
              <a:t>h</a:t>
            </a:r>
          </a:p>
        </p:txBody>
      </p:sp>
      <p:sp>
        <p:nvSpPr>
          <p:cNvPr id="25649" name="AutoShape 49"/>
          <p:cNvSpPr>
            <a:spLocks/>
          </p:cNvSpPr>
          <p:nvPr/>
        </p:nvSpPr>
        <p:spPr bwMode="auto">
          <a:xfrm rot="5400000">
            <a:off x="5317067" y="-213783"/>
            <a:ext cx="152400" cy="6400800"/>
          </a:xfrm>
          <a:prstGeom prst="rightBrace">
            <a:avLst>
              <a:gd name="adj1" fmla="val 262500"/>
              <a:gd name="adj2" fmla="val 50000"/>
            </a:avLst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3733" b="1"/>
          </a:p>
        </p:txBody>
      </p:sp>
      <p:sp>
        <p:nvSpPr>
          <p:cNvPr id="25650" name="Text Box 50"/>
          <p:cNvSpPr txBox="1">
            <a:spLocks noChangeArrowheads="1"/>
          </p:cNvSpPr>
          <p:nvPr/>
        </p:nvSpPr>
        <p:spPr bwMode="auto">
          <a:xfrm>
            <a:off x="5209117" y="2961217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b="1">
                <a:solidFill>
                  <a:srgbClr val="D54011"/>
                </a:solidFill>
              </a:rPr>
              <a:t>a</a:t>
            </a:r>
          </a:p>
        </p:txBody>
      </p:sp>
      <p:sp>
        <p:nvSpPr>
          <p:cNvPr id="25651" name="AutoShape 51"/>
          <p:cNvSpPr>
            <a:spLocks/>
          </p:cNvSpPr>
          <p:nvPr/>
        </p:nvSpPr>
        <p:spPr bwMode="auto">
          <a:xfrm>
            <a:off x="3551767" y="793751"/>
            <a:ext cx="304800" cy="1885949"/>
          </a:xfrm>
          <a:prstGeom prst="rightBrace">
            <a:avLst>
              <a:gd name="adj1" fmla="val 68750"/>
              <a:gd name="adj2" fmla="val 50000"/>
            </a:avLst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3733"/>
          </a:p>
        </p:txBody>
      </p:sp>
      <p:sp>
        <p:nvSpPr>
          <p:cNvPr id="25652" name="Text Box 52"/>
          <p:cNvSpPr txBox="1">
            <a:spLocks noChangeArrowheads="1"/>
          </p:cNvSpPr>
          <p:nvPr/>
        </p:nvSpPr>
        <p:spPr bwMode="auto">
          <a:xfrm>
            <a:off x="8686800" y="309034"/>
            <a:ext cx="3860800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67" b="1">
                <a:solidFill>
                  <a:srgbClr val="5417CF"/>
                </a:solidFill>
              </a:rPr>
              <a:t>S</a:t>
            </a:r>
            <a:r>
              <a:rPr lang="vi-VN" altLang="en-US" sz="4267" b="1">
                <a:solidFill>
                  <a:srgbClr val="5417CF"/>
                </a:solidFill>
              </a:rPr>
              <a:t> :</a:t>
            </a:r>
            <a:r>
              <a:rPr lang="en-US" altLang="en-US" sz="5333" b="1">
                <a:solidFill>
                  <a:srgbClr val="5417CF"/>
                </a:solidFill>
              </a:rPr>
              <a:t> </a:t>
            </a:r>
            <a:r>
              <a:rPr lang="en-US" altLang="en-US" sz="3733" b="1">
                <a:solidFill>
                  <a:srgbClr val="5417CF"/>
                </a:solidFill>
              </a:rPr>
              <a:t>là diện tích</a:t>
            </a:r>
          </a:p>
        </p:txBody>
      </p:sp>
      <p:sp>
        <p:nvSpPr>
          <p:cNvPr id="25654" name="Text Box 54"/>
          <p:cNvSpPr txBox="1">
            <a:spLocks noChangeArrowheads="1"/>
          </p:cNvSpPr>
          <p:nvPr/>
        </p:nvSpPr>
        <p:spPr bwMode="auto">
          <a:xfrm>
            <a:off x="8430684" y="1035051"/>
            <a:ext cx="5060949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b="1">
                <a:solidFill>
                  <a:srgbClr val="D54011"/>
                </a:solidFill>
              </a:rPr>
              <a:t>a, b</a:t>
            </a:r>
            <a:r>
              <a:rPr lang="vi-VN" altLang="en-US" sz="3733" b="1">
                <a:solidFill>
                  <a:srgbClr val="D54011"/>
                </a:solidFill>
              </a:rPr>
              <a:t>:</a:t>
            </a:r>
            <a:r>
              <a:rPr lang="en-US" altLang="en-US" sz="3733" b="1">
                <a:solidFill>
                  <a:srgbClr val="D54011"/>
                </a:solidFill>
              </a:rPr>
              <a:t> </a:t>
            </a:r>
            <a:r>
              <a:rPr lang="en-US" altLang="en-US" sz="3733" b="1">
                <a:solidFill>
                  <a:srgbClr val="5417CF"/>
                </a:solidFill>
              </a:rPr>
              <a:t>là độ dài </a:t>
            </a:r>
            <a:br>
              <a:rPr lang="en-US" altLang="en-US" sz="3733" b="1">
                <a:solidFill>
                  <a:srgbClr val="5417CF"/>
                </a:solidFill>
              </a:rPr>
            </a:br>
            <a:r>
              <a:rPr lang="en-US" altLang="en-US" sz="3733" b="1">
                <a:solidFill>
                  <a:srgbClr val="5417CF"/>
                </a:solidFill>
              </a:rPr>
              <a:t>    </a:t>
            </a:r>
            <a:r>
              <a:rPr lang="vi-VN" altLang="en-US" sz="3733" b="1">
                <a:solidFill>
                  <a:srgbClr val="5417CF"/>
                </a:solidFill>
              </a:rPr>
              <a:t>các cạnh</a:t>
            </a:r>
            <a:r>
              <a:rPr lang="en-US" altLang="en-US" sz="3733" b="1">
                <a:solidFill>
                  <a:srgbClr val="5417CF"/>
                </a:solidFill>
              </a:rPr>
              <a:t> đáy.</a:t>
            </a:r>
          </a:p>
        </p:txBody>
      </p:sp>
      <p:sp>
        <p:nvSpPr>
          <p:cNvPr id="25656" name="Text Box 56"/>
          <p:cNvSpPr txBox="1">
            <a:spLocks noChangeArrowheads="1"/>
          </p:cNvSpPr>
          <p:nvPr/>
        </p:nvSpPr>
        <p:spPr bwMode="auto">
          <a:xfrm>
            <a:off x="8913284" y="2235201"/>
            <a:ext cx="3251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733" b="1">
                <a:solidFill>
                  <a:srgbClr val="D54011"/>
                </a:solidFill>
              </a:rPr>
              <a:t>h:</a:t>
            </a:r>
            <a:r>
              <a:rPr lang="en-US" altLang="en-US" sz="3733" b="1">
                <a:solidFill>
                  <a:srgbClr val="5417CF"/>
                </a:solidFill>
              </a:rPr>
              <a:t> là chiều cao</a:t>
            </a: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6265332" y="5445891"/>
            <a:ext cx="5654576" cy="7078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000" b="1" dirty="0">
                <a:solidFill>
                  <a:schemeClr val="accent6">
                    <a:lumMod val="50000"/>
                  </a:schemeClr>
                </a:solidFill>
              </a:rPr>
              <a:t>Hoặc S = </a:t>
            </a:r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</a:rPr>
              <a:t>(a + b)  x  h</a:t>
            </a:r>
            <a:r>
              <a:rPr lang="vi-VN" altLang="en-US" sz="4000" b="1" dirty="0">
                <a:solidFill>
                  <a:schemeClr val="accent6">
                    <a:lumMod val="50000"/>
                  </a:schemeClr>
                </a:solidFill>
              </a:rPr>
              <a:t> : 2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225236"/>
              </p:ext>
            </p:extLst>
          </p:nvPr>
        </p:nvGraphicFramePr>
        <p:xfrm>
          <a:off x="205318" y="116375"/>
          <a:ext cx="11714590" cy="6604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4590"/>
              </a:tblGrid>
              <a:tr h="66048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58550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 animBg="1"/>
      <p:bldP spid="25646" grpId="0"/>
      <p:bldP spid="25647" grpId="0" animBg="1"/>
      <p:bldP spid="25648" grpId="0"/>
      <p:bldP spid="25649" grpId="0" animBg="1"/>
      <p:bldP spid="25650" grpId="0"/>
      <p:bldP spid="25651" grpId="0" animBg="1"/>
      <p:bldP spid="25652" grpId="0"/>
      <p:bldP spid="25654" grpId="0"/>
      <p:bldP spid="25656" grpId="0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406400" y="228600"/>
            <a:ext cx="11210213" cy="93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altLang="en-US" sz="2800" i="1" u="sng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HĐCB3 </a:t>
            </a:r>
            <a:r>
              <a:rPr lang="en-US" altLang="en-US" sz="28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</a:t>
            </a:r>
            <a:r>
              <a:rPr lang="en-US" alt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ói</a:t>
            </a:r>
            <a:r>
              <a:rPr lang="en-US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2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hang</a:t>
            </a:r>
            <a:r>
              <a:rPr lang="en-US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vở</a:t>
            </a:r>
            <a:endParaRPr lang="en-US" altLang="en-US" sz="2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0" y="1066800"/>
            <a:ext cx="1178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6858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b) </a:t>
            </a:r>
            <a:r>
              <a:rPr lang="en-US" alt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Tính</a:t>
            </a:r>
            <a:r>
              <a:rPr lang="en-US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mỗi</a:t>
            </a:r>
            <a:r>
              <a:rPr lang="en-US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hình</a:t>
            </a:r>
            <a:r>
              <a:rPr lang="en-US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thang</a:t>
            </a:r>
            <a:r>
              <a:rPr lang="en-US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sau</a:t>
            </a:r>
            <a:r>
              <a:rPr lang="en-US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rồi</a:t>
            </a:r>
            <a:r>
              <a:rPr lang="en-US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chia</a:t>
            </a:r>
            <a:r>
              <a:rPr lang="en-US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sẻ</a:t>
            </a:r>
            <a:r>
              <a:rPr lang="en-US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với</a:t>
            </a:r>
            <a:r>
              <a:rPr lang="en-US" alt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</a:rPr>
              <a:t>bạn</a:t>
            </a:r>
            <a:endParaRPr lang="en-US" altLang="en-US" sz="28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  <p:grpSp>
        <p:nvGrpSpPr>
          <p:cNvPr id="65542" name="Group 6"/>
          <p:cNvGrpSpPr>
            <a:grpSpLocks/>
          </p:cNvGrpSpPr>
          <p:nvPr/>
        </p:nvGrpSpPr>
        <p:grpSpPr bwMode="auto">
          <a:xfrm>
            <a:off x="863419" y="3213386"/>
            <a:ext cx="4368485" cy="2176695"/>
            <a:chOff x="-48" y="599"/>
            <a:chExt cx="2976" cy="2650"/>
          </a:xfrm>
        </p:grpSpPr>
        <p:sp>
          <p:nvSpPr>
            <p:cNvPr id="20498" name="Line 7"/>
            <p:cNvSpPr>
              <a:spLocks noChangeShapeType="1"/>
            </p:cNvSpPr>
            <p:nvPr/>
          </p:nvSpPr>
          <p:spPr bwMode="auto">
            <a:xfrm flipH="1">
              <a:off x="96" y="1229"/>
              <a:ext cx="528" cy="14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544" name="Text Box 8"/>
            <p:cNvSpPr txBox="1">
              <a:spLocks noChangeArrowheads="1"/>
            </p:cNvSpPr>
            <p:nvPr/>
          </p:nvSpPr>
          <p:spPr bwMode="auto">
            <a:xfrm>
              <a:off x="-48" y="892"/>
              <a:ext cx="672" cy="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36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a) </a:t>
              </a:r>
            </a:p>
          </p:txBody>
        </p:sp>
        <p:sp>
          <p:nvSpPr>
            <p:cNvPr id="65545" name="Text Box 9"/>
            <p:cNvSpPr txBox="1">
              <a:spLocks noChangeArrowheads="1"/>
            </p:cNvSpPr>
            <p:nvPr/>
          </p:nvSpPr>
          <p:spPr bwMode="auto">
            <a:xfrm>
              <a:off x="835" y="599"/>
              <a:ext cx="1079" cy="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32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 cm</a:t>
              </a:r>
              <a:endPara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5546" name="Text Box 10"/>
            <p:cNvSpPr txBox="1">
              <a:spLocks noChangeArrowheads="1"/>
            </p:cNvSpPr>
            <p:nvPr/>
          </p:nvSpPr>
          <p:spPr bwMode="auto">
            <a:xfrm>
              <a:off x="986" y="2537"/>
              <a:ext cx="1008" cy="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32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 cm</a:t>
              </a:r>
              <a:endPara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5547" name="Text Box 11"/>
            <p:cNvSpPr txBox="1">
              <a:spLocks noChangeArrowheads="1"/>
            </p:cNvSpPr>
            <p:nvPr/>
          </p:nvSpPr>
          <p:spPr bwMode="auto">
            <a:xfrm>
              <a:off x="144" y="1613"/>
              <a:ext cx="1680" cy="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32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 </a:t>
              </a:r>
              <a:r>
                <a:rPr lang="en-US" alt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cm</a:t>
              </a:r>
            </a:p>
          </p:txBody>
        </p:sp>
        <p:sp>
          <p:nvSpPr>
            <p:cNvPr id="20503" name="Line 12"/>
            <p:cNvSpPr>
              <a:spLocks noChangeShapeType="1"/>
            </p:cNvSpPr>
            <p:nvPr/>
          </p:nvSpPr>
          <p:spPr bwMode="auto">
            <a:xfrm>
              <a:off x="624" y="1229"/>
              <a:ext cx="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13"/>
            <p:cNvSpPr>
              <a:spLocks noChangeShapeType="1"/>
            </p:cNvSpPr>
            <p:nvPr/>
          </p:nvSpPr>
          <p:spPr bwMode="auto">
            <a:xfrm>
              <a:off x="96" y="2650"/>
              <a:ext cx="28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Line 14"/>
            <p:cNvSpPr>
              <a:spLocks noChangeShapeType="1"/>
            </p:cNvSpPr>
            <p:nvPr/>
          </p:nvSpPr>
          <p:spPr bwMode="auto">
            <a:xfrm>
              <a:off x="1824" y="1229"/>
              <a:ext cx="1104" cy="14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15"/>
            <p:cNvSpPr>
              <a:spLocks noChangeShapeType="1"/>
            </p:cNvSpPr>
            <p:nvPr/>
          </p:nvSpPr>
          <p:spPr bwMode="auto">
            <a:xfrm>
              <a:off x="624" y="1229"/>
              <a:ext cx="0" cy="14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16"/>
            <p:cNvSpPr>
              <a:spLocks noChangeShapeType="1"/>
            </p:cNvSpPr>
            <p:nvPr/>
          </p:nvSpPr>
          <p:spPr bwMode="auto">
            <a:xfrm>
              <a:off x="624" y="2429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Line 17"/>
            <p:cNvSpPr>
              <a:spLocks noChangeShapeType="1"/>
            </p:cNvSpPr>
            <p:nvPr/>
          </p:nvSpPr>
          <p:spPr bwMode="auto">
            <a:xfrm>
              <a:off x="816" y="2429"/>
              <a:ext cx="0" cy="2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18"/>
            <p:cNvSpPr>
              <a:spLocks/>
            </p:cNvSpPr>
            <p:nvPr/>
          </p:nvSpPr>
          <p:spPr bwMode="auto">
            <a:xfrm>
              <a:off x="96" y="2688"/>
              <a:ext cx="2784" cy="240"/>
            </a:xfrm>
            <a:custGeom>
              <a:avLst/>
              <a:gdLst>
                <a:gd name="T0" fmla="*/ 0 w 2832"/>
                <a:gd name="T1" fmla="*/ 0 h 384"/>
                <a:gd name="T2" fmla="*/ 1274 w 2832"/>
                <a:gd name="T3" fmla="*/ 240 h 384"/>
                <a:gd name="T4" fmla="*/ 2784 w 2832"/>
                <a:gd name="T5" fmla="*/ 0 h 3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32" h="384">
                  <a:moveTo>
                    <a:pt x="0" y="0"/>
                  </a:moveTo>
                  <a:cubicBezTo>
                    <a:pt x="412" y="192"/>
                    <a:pt x="824" y="384"/>
                    <a:pt x="1296" y="384"/>
                  </a:cubicBezTo>
                  <a:cubicBezTo>
                    <a:pt x="1768" y="384"/>
                    <a:pt x="2300" y="192"/>
                    <a:pt x="2832" y="0"/>
                  </a:cubicBezTo>
                </a:path>
              </a:pathLst>
            </a:custGeom>
            <a:noFill/>
            <a:ln w="12700" cap="flat" cmpd="sng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556" name="Group 20"/>
          <p:cNvGrpSpPr>
            <a:grpSpLocks/>
          </p:cNvGrpSpPr>
          <p:nvPr/>
        </p:nvGrpSpPr>
        <p:grpSpPr bwMode="auto">
          <a:xfrm>
            <a:off x="4847861" y="2781481"/>
            <a:ext cx="6400800" cy="2656164"/>
            <a:chOff x="2640" y="1814"/>
            <a:chExt cx="3024" cy="2156"/>
          </a:xfrm>
        </p:grpSpPr>
        <p:sp>
          <p:nvSpPr>
            <p:cNvPr id="65557" name="Text Box 21"/>
            <p:cNvSpPr txBox="1">
              <a:spLocks noChangeArrowheads="1"/>
            </p:cNvSpPr>
            <p:nvPr/>
          </p:nvSpPr>
          <p:spPr bwMode="auto">
            <a:xfrm>
              <a:off x="2640" y="1872"/>
              <a:ext cx="864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36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b)</a:t>
              </a:r>
            </a:p>
          </p:txBody>
        </p:sp>
        <p:sp>
          <p:nvSpPr>
            <p:cNvPr id="20487" name="Line 22"/>
            <p:cNvSpPr>
              <a:spLocks noChangeShapeType="1"/>
            </p:cNvSpPr>
            <p:nvPr/>
          </p:nvSpPr>
          <p:spPr bwMode="auto">
            <a:xfrm>
              <a:off x="3504" y="2343"/>
              <a:ext cx="8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Line 23"/>
            <p:cNvSpPr>
              <a:spLocks noChangeShapeType="1"/>
            </p:cNvSpPr>
            <p:nvPr/>
          </p:nvSpPr>
          <p:spPr bwMode="auto">
            <a:xfrm rot="-5400000">
              <a:off x="2904" y="2943"/>
              <a:ext cx="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Line 24"/>
            <p:cNvSpPr>
              <a:spLocks noChangeShapeType="1"/>
            </p:cNvSpPr>
            <p:nvPr/>
          </p:nvSpPr>
          <p:spPr bwMode="auto">
            <a:xfrm>
              <a:off x="3504" y="3543"/>
              <a:ext cx="21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Line 25"/>
            <p:cNvSpPr>
              <a:spLocks noChangeShapeType="1"/>
            </p:cNvSpPr>
            <p:nvPr/>
          </p:nvSpPr>
          <p:spPr bwMode="auto">
            <a:xfrm>
              <a:off x="4368" y="2343"/>
              <a:ext cx="129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562" name="Text Box 26"/>
            <p:cNvSpPr txBox="1">
              <a:spLocks noChangeArrowheads="1"/>
            </p:cNvSpPr>
            <p:nvPr/>
          </p:nvSpPr>
          <p:spPr bwMode="auto">
            <a:xfrm>
              <a:off x="2784" y="2775"/>
              <a:ext cx="864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32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 </a:t>
              </a:r>
              <a:r>
                <a:rPr lang="en-US" alt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cm</a:t>
              </a:r>
            </a:p>
          </p:txBody>
        </p:sp>
        <p:sp>
          <p:nvSpPr>
            <p:cNvPr id="65563" name="Text Box 27"/>
            <p:cNvSpPr txBox="1">
              <a:spLocks noChangeArrowheads="1"/>
            </p:cNvSpPr>
            <p:nvPr/>
          </p:nvSpPr>
          <p:spPr bwMode="auto">
            <a:xfrm>
              <a:off x="3366" y="1814"/>
              <a:ext cx="1008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32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 </a:t>
              </a:r>
              <a:r>
                <a:rPr lang="en-US" alt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cm</a:t>
              </a:r>
            </a:p>
          </p:txBody>
        </p:sp>
        <p:sp>
          <p:nvSpPr>
            <p:cNvPr id="65564" name="Text Box 28"/>
            <p:cNvSpPr txBox="1">
              <a:spLocks noChangeArrowheads="1"/>
            </p:cNvSpPr>
            <p:nvPr/>
          </p:nvSpPr>
          <p:spPr bwMode="auto">
            <a:xfrm>
              <a:off x="3504" y="3495"/>
              <a:ext cx="1248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32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 cm</a:t>
              </a:r>
              <a:endPara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0494" name="Line 29"/>
            <p:cNvSpPr>
              <a:spLocks noChangeShapeType="1"/>
            </p:cNvSpPr>
            <p:nvPr/>
          </p:nvSpPr>
          <p:spPr bwMode="auto">
            <a:xfrm>
              <a:off x="3504" y="3399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Line 30"/>
            <p:cNvSpPr>
              <a:spLocks noChangeShapeType="1"/>
            </p:cNvSpPr>
            <p:nvPr/>
          </p:nvSpPr>
          <p:spPr bwMode="auto">
            <a:xfrm>
              <a:off x="3648" y="3399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31"/>
            <p:cNvSpPr>
              <a:spLocks noChangeShapeType="1"/>
            </p:cNvSpPr>
            <p:nvPr/>
          </p:nvSpPr>
          <p:spPr bwMode="auto">
            <a:xfrm>
              <a:off x="3504" y="2487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32"/>
            <p:cNvSpPr>
              <a:spLocks noChangeShapeType="1"/>
            </p:cNvSpPr>
            <p:nvPr/>
          </p:nvSpPr>
          <p:spPr bwMode="auto">
            <a:xfrm flipV="1">
              <a:off x="3648" y="2343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728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06400" y="228600"/>
            <a:ext cx="4165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40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HĐCB3</a:t>
            </a:r>
            <a:endParaRPr lang="en-US" altLang="en-US" sz="4000" i="1" u="sng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-406400" y="1233489"/>
            <a:ext cx="1239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6858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4000" b="0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Ariston" pitchFamily="2" charset="0"/>
              </a:rPr>
              <a:t>Tính</a:t>
            </a:r>
            <a:r>
              <a:rPr lang="en-US" altLang="en-US" sz="4000" b="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Ariston" pitchFamily="2" charset="0"/>
              </a:rPr>
              <a:t> </a:t>
            </a:r>
            <a:r>
              <a:rPr lang="en-US" altLang="en-US" sz="4000" b="0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Ariston" pitchFamily="2" charset="0"/>
              </a:rPr>
              <a:t>dieän</a:t>
            </a:r>
            <a:r>
              <a:rPr lang="en-US" altLang="en-US" sz="4000" b="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Ariston" pitchFamily="2" charset="0"/>
              </a:rPr>
              <a:t> </a:t>
            </a:r>
            <a:r>
              <a:rPr lang="en-US" altLang="en-US" sz="4000" b="0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Ariston" pitchFamily="2" charset="0"/>
              </a:rPr>
              <a:t>tích</a:t>
            </a:r>
            <a:r>
              <a:rPr lang="en-US" altLang="en-US" sz="4000" b="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Ariston" pitchFamily="2" charset="0"/>
              </a:rPr>
              <a:t> </a:t>
            </a:r>
            <a:r>
              <a:rPr lang="en-US" altLang="en-US" sz="4000" b="0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Ariston" pitchFamily="2" charset="0"/>
              </a:rPr>
              <a:t>moãi</a:t>
            </a:r>
            <a:r>
              <a:rPr lang="en-US" altLang="en-US" sz="4000" b="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Ariston" pitchFamily="2" charset="0"/>
              </a:rPr>
              <a:t> </a:t>
            </a:r>
            <a:r>
              <a:rPr lang="en-US" altLang="en-US" sz="4000" b="0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Ariston" pitchFamily="2" charset="0"/>
              </a:rPr>
              <a:t>hình</a:t>
            </a:r>
            <a:r>
              <a:rPr lang="en-US" altLang="en-US" sz="4000" b="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Ariston" pitchFamily="2" charset="0"/>
              </a:rPr>
              <a:t> </a:t>
            </a:r>
            <a:r>
              <a:rPr lang="en-US" altLang="en-US" sz="4000" b="0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Ariston" pitchFamily="2" charset="0"/>
              </a:rPr>
              <a:t>thang</a:t>
            </a:r>
            <a:r>
              <a:rPr lang="en-US" altLang="en-US" sz="4000" b="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Ariston" pitchFamily="2" charset="0"/>
              </a:rPr>
              <a:t> </a:t>
            </a:r>
            <a:r>
              <a:rPr lang="en-US" altLang="en-US" sz="4000" b="0" i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Ariston" pitchFamily="2" charset="0"/>
              </a:rPr>
              <a:t>sau</a:t>
            </a:r>
            <a:r>
              <a:rPr lang="en-US" altLang="en-US" sz="4000" b="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Ariston" pitchFamily="2" charset="0"/>
              </a:rPr>
              <a:t> :</a:t>
            </a:r>
          </a:p>
        </p:txBody>
      </p:sp>
      <p:grpSp>
        <p:nvGrpSpPr>
          <p:cNvPr id="22532" name="Group 6"/>
          <p:cNvGrpSpPr>
            <a:grpSpLocks/>
          </p:cNvGrpSpPr>
          <p:nvPr/>
        </p:nvGrpSpPr>
        <p:grpSpPr bwMode="auto">
          <a:xfrm>
            <a:off x="0" y="2456538"/>
            <a:ext cx="4895867" cy="2636129"/>
            <a:chOff x="-48" y="628"/>
            <a:chExt cx="2976" cy="2956"/>
          </a:xfrm>
        </p:grpSpPr>
        <p:sp>
          <p:nvSpPr>
            <p:cNvPr id="22539" name="Line 7"/>
            <p:cNvSpPr>
              <a:spLocks noChangeShapeType="1"/>
            </p:cNvSpPr>
            <p:nvPr/>
          </p:nvSpPr>
          <p:spPr bwMode="auto">
            <a:xfrm flipH="1">
              <a:off x="96" y="1229"/>
              <a:ext cx="528" cy="14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Text Box 8"/>
            <p:cNvSpPr txBox="1">
              <a:spLocks noChangeArrowheads="1"/>
            </p:cNvSpPr>
            <p:nvPr/>
          </p:nvSpPr>
          <p:spPr bwMode="auto">
            <a:xfrm>
              <a:off x="-48" y="892"/>
              <a:ext cx="672" cy="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US" altLang="en-US" sz="3600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25609" name="Text Box 9"/>
            <p:cNvSpPr txBox="1">
              <a:spLocks noChangeArrowheads="1"/>
            </p:cNvSpPr>
            <p:nvPr/>
          </p:nvSpPr>
          <p:spPr bwMode="auto">
            <a:xfrm>
              <a:off x="827" y="628"/>
              <a:ext cx="864" cy="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3200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3 </a:t>
              </a:r>
              <a:r>
                <a:rPr lang="en-US" altLang="en-US" sz="32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cm</a:t>
              </a:r>
            </a:p>
          </p:txBody>
        </p:sp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1008" y="2928"/>
              <a:ext cx="1008" cy="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3200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5 </a:t>
              </a:r>
              <a:r>
                <a:rPr lang="en-US" altLang="en-US" sz="32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cm</a:t>
              </a:r>
            </a:p>
          </p:txBody>
        </p:sp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>
              <a:off x="144" y="1613"/>
              <a:ext cx="1680" cy="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3200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2 </a:t>
              </a:r>
              <a:r>
                <a:rPr lang="en-US" altLang="en-US" sz="32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cm</a:t>
              </a:r>
            </a:p>
          </p:txBody>
        </p:sp>
        <p:sp>
          <p:nvSpPr>
            <p:cNvPr id="22544" name="Line 12"/>
            <p:cNvSpPr>
              <a:spLocks noChangeShapeType="1"/>
            </p:cNvSpPr>
            <p:nvPr/>
          </p:nvSpPr>
          <p:spPr bwMode="auto">
            <a:xfrm>
              <a:off x="624" y="1229"/>
              <a:ext cx="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Line 13"/>
            <p:cNvSpPr>
              <a:spLocks noChangeShapeType="1"/>
            </p:cNvSpPr>
            <p:nvPr/>
          </p:nvSpPr>
          <p:spPr bwMode="auto">
            <a:xfrm>
              <a:off x="96" y="2650"/>
              <a:ext cx="28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Line 14"/>
            <p:cNvSpPr>
              <a:spLocks noChangeShapeType="1"/>
            </p:cNvSpPr>
            <p:nvPr/>
          </p:nvSpPr>
          <p:spPr bwMode="auto">
            <a:xfrm>
              <a:off x="1824" y="1229"/>
              <a:ext cx="1104" cy="14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Line 15"/>
            <p:cNvSpPr>
              <a:spLocks noChangeShapeType="1"/>
            </p:cNvSpPr>
            <p:nvPr/>
          </p:nvSpPr>
          <p:spPr bwMode="auto">
            <a:xfrm>
              <a:off x="624" y="1229"/>
              <a:ext cx="0" cy="14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Line 16"/>
            <p:cNvSpPr>
              <a:spLocks noChangeShapeType="1"/>
            </p:cNvSpPr>
            <p:nvPr/>
          </p:nvSpPr>
          <p:spPr bwMode="auto">
            <a:xfrm>
              <a:off x="624" y="2429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Line 17"/>
            <p:cNvSpPr>
              <a:spLocks noChangeShapeType="1"/>
            </p:cNvSpPr>
            <p:nvPr/>
          </p:nvSpPr>
          <p:spPr bwMode="auto">
            <a:xfrm>
              <a:off x="816" y="2429"/>
              <a:ext cx="0" cy="22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Freeform 18"/>
            <p:cNvSpPr>
              <a:spLocks/>
            </p:cNvSpPr>
            <p:nvPr/>
          </p:nvSpPr>
          <p:spPr bwMode="auto">
            <a:xfrm>
              <a:off x="96" y="2688"/>
              <a:ext cx="2784" cy="240"/>
            </a:xfrm>
            <a:custGeom>
              <a:avLst/>
              <a:gdLst>
                <a:gd name="T0" fmla="*/ 0 w 2832"/>
                <a:gd name="T1" fmla="*/ 0 h 384"/>
                <a:gd name="T2" fmla="*/ 1274 w 2832"/>
                <a:gd name="T3" fmla="*/ 240 h 384"/>
                <a:gd name="T4" fmla="*/ 2784 w 2832"/>
                <a:gd name="T5" fmla="*/ 0 h 3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32" h="384">
                  <a:moveTo>
                    <a:pt x="0" y="0"/>
                  </a:moveTo>
                  <a:cubicBezTo>
                    <a:pt x="412" y="192"/>
                    <a:pt x="824" y="384"/>
                    <a:pt x="1296" y="384"/>
                  </a:cubicBezTo>
                  <a:cubicBezTo>
                    <a:pt x="1768" y="384"/>
                    <a:pt x="2300" y="192"/>
                    <a:pt x="2832" y="0"/>
                  </a:cubicBezTo>
                </a:path>
              </a:pathLst>
            </a:custGeom>
            <a:noFill/>
            <a:ln w="12700" cap="flat" cmpd="sng">
              <a:solidFill>
                <a:schemeClr val="tx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6096000" y="2708275"/>
            <a:ext cx="5791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giải </a:t>
            </a:r>
            <a:endParaRPr lang="en-US" altLang="en-US" sz="3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Diện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tích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hình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thang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2534" name="Rectangle 23"/>
          <p:cNvSpPr>
            <a:spLocks noChangeArrowheads="1"/>
          </p:cNvSpPr>
          <p:nvPr/>
        </p:nvSpPr>
        <p:spPr bwMode="auto">
          <a:xfrm>
            <a:off x="6003634" y="3049072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/>
            <a:endParaRPr lang="vi-VN"/>
          </a:p>
        </p:txBody>
      </p:sp>
      <p:sp>
        <p:nvSpPr>
          <p:cNvPr id="22535" name="Rectangle 25"/>
          <p:cNvSpPr>
            <a:spLocks noChangeArrowheads="1"/>
          </p:cNvSpPr>
          <p:nvPr/>
        </p:nvSpPr>
        <p:spPr bwMode="auto">
          <a:xfrm>
            <a:off x="6003634" y="2904609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1" hangingPunct="1"/>
            <a:endParaRPr lang="vi-VN"/>
          </a:p>
        </p:txBody>
      </p:sp>
      <p:sp>
        <p:nvSpPr>
          <p:cNvPr id="25630" name="Rectangle 30"/>
          <p:cNvSpPr>
            <a:spLocks noChangeArrowheads="1"/>
          </p:cNvSpPr>
          <p:nvPr/>
        </p:nvSpPr>
        <p:spPr bwMode="auto">
          <a:xfrm>
            <a:off x="10032438" y="4077073"/>
            <a:ext cx="1441449" cy="12604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/>
            <a:r>
              <a:rPr lang="en-US" altLang="en-US" sz="2800" b="0" dirty="0"/>
              <a:t>(cm</a:t>
            </a:r>
            <a:r>
              <a:rPr lang="en-US" altLang="en-US" sz="2800" b="0" baseline="30000" dirty="0"/>
              <a:t>2</a:t>
            </a:r>
            <a:r>
              <a:rPr lang="en-US" altLang="en-US" sz="2800" b="0" dirty="0"/>
              <a:t>)</a:t>
            </a:r>
          </a:p>
        </p:txBody>
      </p:sp>
      <p:sp>
        <p:nvSpPr>
          <p:cNvPr id="25631" name="Rectangle 31"/>
          <p:cNvSpPr>
            <a:spLocks noChangeArrowheads="1"/>
          </p:cNvSpPr>
          <p:nvPr/>
        </p:nvSpPr>
        <p:spPr bwMode="auto">
          <a:xfrm>
            <a:off x="6960096" y="5085185"/>
            <a:ext cx="4741333" cy="11525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altLang="en-US" sz="3200" b="0" dirty="0" err="1">
                <a:latin typeface="Times New Roman" pitchFamily="18" charset="0"/>
              </a:rPr>
              <a:t>Đáp</a:t>
            </a:r>
            <a:r>
              <a:rPr lang="en-US" altLang="en-US" sz="3200" b="0" dirty="0">
                <a:latin typeface="Times New Roman" pitchFamily="18" charset="0"/>
              </a:rPr>
              <a:t> </a:t>
            </a:r>
            <a:r>
              <a:rPr lang="en-US" altLang="en-US" sz="3200" b="0" dirty="0" err="1">
                <a:latin typeface="Times New Roman" pitchFamily="18" charset="0"/>
              </a:rPr>
              <a:t>số</a:t>
            </a:r>
            <a:r>
              <a:rPr lang="en-US" altLang="en-US" sz="3200" b="0" dirty="0">
                <a:latin typeface="Times New Roman" pitchFamily="18" charset="0"/>
              </a:rPr>
              <a:t>: </a:t>
            </a:r>
            <a:r>
              <a:rPr lang="en-US" altLang="en-US" sz="3200" b="0" dirty="0" smtClean="0">
                <a:latin typeface="Times New Roman" pitchFamily="18" charset="0"/>
              </a:rPr>
              <a:t>8cm</a:t>
            </a:r>
            <a:r>
              <a:rPr lang="en-US" altLang="en-US" sz="3200" b="0" baseline="30000" dirty="0" smtClean="0">
                <a:latin typeface="Times New Roman" pitchFamily="18" charset="0"/>
              </a:rPr>
              <a:t>2</a:t>
            </a:r>
            <a:endParaRPr lang="en-US" altLang="en-US" sz="3200" b="0" dirty="0">
              <a:latin typeface="Times New Roman" pitchFamily="18" charset="0"/>
            </a:endParaRPr>
          </a:p>
        </p:txBody>
      </p:sp>
      <p:graphicFrame>
        <p:nvGraphicFramePr>
          <p:cNvPr id="25632" name="Object 32"/>
          <p:cNvGraphicFramePr>
            <a:graphicFrameLocks noChangeAspect="1"/>
          </p:cNvGraphicFramePr>
          <p:nvPr/>
        </p:nvGraphicFramePr>
        <p:xfrm>
          <a:off x="6766985" y="4221163"/>
          <a:ext cx="3331633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4" imgW="863280" imgH="393480" progId="Equation.DSMT4">
                  <p:embed/>
                </p:oleObj>
              </mc:Choice>
              <mc:Fallback>
                <p:oleObj name="Equation" r:id="rId4" imgW="863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6985" y="4221163"/>
                        <a:ext cx="3331633" cy="1046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45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0" grpId="0" animBg="1"/>
      <p:bldP spid="256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1196976"/>
            <a:ext cx="1239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6858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4000" b="0" i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Ariston" pitchFamily="2" charset="0"/>
              </a:rPr>
              <a:t>Tính dieän tích moãi hình thang sau :</a:t>
            </a:r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-508000" y="2286000"/>
            <a:ext cx="6400800" cy="3155950"/>
            <a:chOff x="2640" y="1872"/>
            <a:chExt cx="3024" cy="1988"/>
          </a:xfrm>
        </p:grpSpPr>
        <p:sp>
          <p:nvSpPr>
            <p:cNvPr id="27652" name="Text Box 4"/>
            <p:cNvSpPr txBox="1">
              <a:spLocks noChangeArrowheads="1"/>
            </p:cNvSpPr>
            <p:nvPr/>
          </p:nvSpPr>
          <p:spPr bwMode="auto">
            <a:xfrm>
              <a:off x="2640" y="1872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endParaRPr lang="en-US" altLang="en-US" sz="3600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4586" name="Line 5"/>
            <p:cNvSpPr>
              <a:spLocks noChangeShapeType="1"/>
            </p:cNvSpPr>
            <p:nvPr/>
          </p:nvSpPr>
          <p:spPr bwMode="auto">
            <a:xfrm>
              <a:off x="3504" y="2343"/>
              <a:ext cx="8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Line 6"/>
            <p:cNvSpPr>
              <a:spLocks noChangeShapeType="1"/>
            </p:cNvSpPr>
            <p:nvPr/>
          </p:nvSpPr>
          <p:spPr bwMode="auto">
            <a:xfrm rot="-5400000">
              <a:off x="2904" y="2943"/>
              <a:ext cx="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Line 7"/>
            <p:cNvSpPr>
              <a:spLocks noChangeShapeType="1"/>
            </p:cNvSpPr>
            <p:nvPr/>
          </p:nvSpPr>
          <p:spPr bwMode="auto">
            <a:xfrm>
              <a:off x="3504" y="3543"/>
              <a:ext cx="21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Line 8"/>
            <p:cNvSpPr>
              <a:spLocks noChangeShapeType="1"/>
            </p:cNvSpPr>
            <p:nvPr/>
          </p:nvSpPr>
          <p:spPr bwMode="auto">
            <a:xfrm>
              <a:off x="4368" y="2343"/>
              <a:ext cx="129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2784" y="2775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32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 </a:t>
              </a:r>
              <a:r>
                <a:rPr lang="en-US" alt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cm</a:t>
              </a:r>
            </a:p>
          </p:txBody>
        </p:sp>
        <p:sp>
          <p:nvSpPr>
            <p:cNvPr id="27658" name="Text Box 10"/>
            <p:cNvSpPr txBox="1">
              <a:spLocks noChangeArrowheads="1"/>
            </p:cNvSpPr>
            <p:nvPr/>
          </p:nvSpPr>
          <p:spPr bwMode="auto">
            <a:xfrm>
              <a:off x="3408" y="1959"/>
              <a:ext cx="10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32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 </a:t>
              </a:r>
              <a:r>
                <a:rPr lang="en-US" alt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cm</a:t>
              </a:r>
            </a:p>
          </p:txBody>
        </p:sp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3504" y="3495"/>
              <a:ext cx="12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en-US" sz="32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 </a:t>
              </a:r>
              <a:r>
                <a:rPr lang="en-US" altLang="en-US" sz="32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cm</a:t>
              </a:r>
            </a:p>
          </p:txBody>
        </p:sp>
        <p:sp>
          <p:nvSpPr>
            <p:cNvPr id="24593" name="Line 12"/>
            <p:cNvSpPr>
              <a:spLocks noChangeShapeType="1"/>
            </p:cNvSpPr>
            <p:nvPr/>
          </p:nvSpPr>
          <p:spPr bwMode="auto">
            <a:xfrm>
              <a:off x="3504" y="3399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Line 13"/>
            <p:cNvSpPr>
              <a:spLocks noChangeShapeType="1"/>
            </p:cNvSpPr>
            <p:nvPr/>
          </p:nvSpPr>
          <p:spPr bwMode="auto">
            <a:xfrm>
              <a:off x="3648" y="3399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Line 14"/>
            <p:cNvSpPr>
              <a:spLocks noChangeShapeType="1"/>
            </p:cNvSpPr>
            <p:nvPr/>
          </p:nvSpPr>
          <p:spPr bwMode="auto">
            <a:xfrm>
              <a:off x="3504" y="2487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Line 15"/>
            <p:cNvSpPr>
              <a:spLocks noChangeShapeType="1"/>
            </p:cNvSpPr>
            <p:nvPr/>
          </p:nvSpPr>
          <p:spPr bwMode="auto">
            <a:xfrm flipV="1">
              <a:off x="3648" y="2343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6096000" y="2514600"/>
            <a:ext cx="5791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giải </a:t>
            </a:r>
            <a:endParaRPr lang="en-US" altLang="en-US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Diện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tích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hình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thang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406400" y="228600"/>
            <a:ext cx="4165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4000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HĐCB3</a:t>
            </a:r>
            <a:endParaRPr lang="en-US" altLang="en-US" sz="4000" i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7669" name="Object 21"/>
          <p:cNvGraphicFramePr>
            <a:graphicFrameLocks noChangeAspect="1"/>
          </p:cNvGraphicFramePr>
          <p:nvPr/>
        </p:nvGraphicFramePr>
        <p:xfrm>
          <a:off x="6743701" y="4041775"/>
          <a:ext cx="362161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4" imgW="939600" imgH="393480" progId="Equation.DSMT4">
                  <p:embed/>
                </p:oleObj>
              </mc:Choice>
              <mc:Fallback>
                <p:oleObj name="Equation" r:id="rId4" imgW="939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1" y="4041775"/>
                        <a:ext cx="3621617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10464800" y="4038600"/>
            <a:ext cx="1219200" cy="838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1" hangingPunct="1"/>
            <a:r>
              <a:rPr lang="en-US" altLang="en-US" sz="3000" b="0"/>
              <a:t>(cm</a:t>
            </a:r>
            <a:r>
              <a:rPr lang="en-US" altLang="en-US" sz="3000" b="0" baseline="30000"/>
              <a:t>2</a:t>
            </a:r>
            <a:r>
              <a:rPr lang="en-US" altLang="en-US" sz="3000" b="0"/>
              <a:t>)</a:t>
            </a: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7213600" y="4953000"/>
            <a:ext cx="4267200" cy="1066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altLang="en-US" sz="3000" b="0" dirty="0" err="1">
                <a:latin typeface="Times New Roman" pitchFamily="18" charset="0"/>
              </a:rPr>
              <a:t>Đáp</a:t>
            </a:r>
            <a:r>
              <a:rPr lang="en-US" altLang="en-US" sz="3000" b="0" dirty="0">
                <a:latin typeface="Times New Roman" pitchFamily="18" charset="0"/>
              </a:rPr>
              <a:t> </a:t>
            </a:r>
            <a:r>
              <a:rPr lang="en-US" altLang="en-US" sz="3000" b="0" dirty="0" err="1">
                <a:latin typeface="Times New Roman" pitchFamily="18" charset="0"/>
              </a:rPr>
              <a:t>số</a:t>
            </a:r>
            <a:r>
              <a:rPr lang="en-US" altLang="en-US" sz="3000" b="0" dirty="0">
                <a:latin typeface="Times New Roman" pitchFamily="18" charset="0"/>
              </a:rPr>
              <a:t>: </a:t>
            </a:r>
            <a:r>
              <a:rPr lang="en-US" altLang="en-US" sz="3000" b="0" dirty="0" smtClean="0">
                <a:latin typeface="Times New Roman" pitchFamily="18" charset="0"/>
              </a:rPr>
              <a:t>12cm</a:t>
            </a:r>
            <a:r>
              <a:rPr lang="en-US" altLang="en-US" sz="3000" b="0" baseline="30000" dirty="0" smtClean="0">
                <a:latin typeface="Times New Roman" pitchFamily="18" charset="0"/>
              </a:rPr>
              <a:t>2</a:t>
            </a:r>
            <a:endParaRPr lang="en-US" altLang="en-US" sz="3000" b="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26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0" grpId="0" animBg="1"/>
      <p:bldP spid="276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2024592" y="563543"/>
            <a:ext cx="83312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 err="1">
                <a:solidFill>
                  <a:srgbClr val="FF0000">
                    <a:alpha val="7490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800" kern="10" dirty="0">
                <a:solidFill>
                  <a:srgbClr val="FF0000">
                    <a:alpha val="7490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10" dirty="0" err="1">
                <a:solidFill>
                  <a:srgbClr val="FF0000">
                    <a:alpha val="7490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800" kern="10" dirty="0">
                <a:solidFill>
                  <a:srgbClr val="FF0000">
                    <a:alpha val="7490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10" dirty="0" err="1">
                <a:solidFill>
                  <a:srgbClr val="FF0000">
                    <a:alpha val="7490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kern="10" dirty="0">
                <a:solidFill>
                  <a:srgbClr val="FF0000">
                    <a:alpha val="7490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kern="10" dirty="0" err="1">
                <a:solidFill>
                  <a:srgbClr val="FF0000">
                    <a:alpha val="74901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endParaRPr lang="en-US" sz="4800" kern="10" dirty="0">
              <a:solidFill>
                <a:srgbClr val="FF0000">
                  <a:alpha val="74901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489046" y="2307416"/>
            <a:ext cx="11402291" cy="10772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Diện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tích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hình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thang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bằng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tổng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độ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dài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hai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đáy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b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</a:b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nhân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với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chiều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cao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(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cùng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đơn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vị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đo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)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rồi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chia </a:t>
            </a:r>
            <a:r>
              <a:rPr lang="en-US" altLang="en-US" sz="3200" b="1" dirty="0" err="1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cho</a:t>
            </a: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2</a:t>
            </a:r>
          </a:p>
        </p:txBody>
      </p:sp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1391708" y="1368703"/>
            <a:ext cx="284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u="sng" dirty="0" err="1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Ghi</a:t>
            </a:r>
            <a:r>
              <a:rPr lang="en-US" altLang="en-US" sz="4800" b="1" u="sng" dirty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4800" b="1" u="sng" dirty="0" err="1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nhớ</a:t>
            </a:r>
            <a:r>
              <a:rPr lang="en-US" altLang="en-US" sz="4800" b="1" dirty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: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821392" y="3923244"/>
            <a:ext cx="8737600" cy="1676400"/>
            <a:chOff x="912" y="2400"/>
            <a:chExt cx="4128" cy="1056"/>
          </a:xfrm>
          <a:solidFill>
            <a:srgbClr val="0070C0"/>
          </a:solidFill>
        </p:grpSpPr>
        <p:sp>
          <p:nvSpPr>
            <p:cNvPr id="11270" name="Rectangle 33"/>
            <p:cNvSpPr>
              <a:spLocks noChangeArrowheads="1"/>
            </p:cNvSpPr>
            <p:nvPr/>
          </p:nvSpPr>
          <p:spPr bwMode="auto">
            <a:xfrm>
              <a:off x="912" y="2400"/>
              <a:ext cx="4128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400">
                <a:solidFill>
                  <a:schemeClr val="bg1"/>
                </a:solidFill>
              </a:endParaRPr>
            </a:p>
          </p:txBody>
        </p:sp>
        <p:grpSp>
          <p:nvGrpSpPr>
            <p:cNvPr id="4" name="Group 42"/>
            <p:cNvGrpSpPr>
              <a:grpSpLocks/>
            </p:cNvGrpSpPr>
            <p:nvPr/>
          </p:nvGrpSpPr>
          <p:grpSpPr bwMode="auto">
            <a:xfrm>
              <a:off x="1152" y="2593"/>
              <a:ext cx="1514" cy="629"/>
              <a:chOff x="1305" y="2615"/>
              <a:chExt cx="1514" cy="629"/>
            </a:xfrm>
            <a:grpFill/>
          </p:grpSpPr>
          <p:sp>
            <p:nvSpPr>
              <p:cNvPr id="11274" name="Text Box 35"/>
              <p:cNvSpPr txBox="1">
                <a:spLocks noChangeArrowheads="1"/>
              </p:cNvSpPr>
              <p:nvPr/>
            </p:nvSpPr>
            <p:spPr bwMode="auto">
              <a:xfrm>
                <a:off x="1305" y="2615"/>
                <a:ext cx="458" cy="62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48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5867" b="1" dirty="0">
                    <a:solidFill>
                      <a:srgbClr val="002060"/>
                    </a:solidFill>
                  </a:rPr>
                  <a:t>S</a:t>
                </a:r>
                <a:r>
                  <a:rPr lang="en-US" sz="4800" b="1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  <p:sp>
            <p:nvSpPr>
              <p:cNvPr id="11278" name="Text Box 41"/>
              <p:cNvSpPr txBox="1">
                <a:spLocks noChangeArrowheads="1"/>
              </p:cNvSpPr>
              <p:nvPr/>
            </p:nvSpPr>
            <p:spPr bwMode="auto">
              <a:xfrm>
                <a:off x="1678" y="2876"/>
                <a:ext cx="1141" cy="36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3200" b="1" dirty="0" err="1">
                    <a:solidFill>
                      <a:srgbClr val="002060"/>
                    </a:solidFill>
                    <a:latin typeface="HP001 5H" panose="020B0603050302020204" pitchFamily="34" charset="0"/>
                    <a:cs typeface="HP001 5H" panose="020B0603050302020204" pitchFamily="34" charset="0"/>
                  </a:rPr>
                  <a:t>Hình</a:t>
                </a:r>
                <a:r>
                  <a:rPr lang="en-US" sz="3200" b="1" dirty="0">
                    <a:solidFill>
                      <a:srgbClr val="002060"/>
                    </a:solidFill>
                    <a:latin typeface="HP001 5H" panose="020B0603050302020204" pitchFamily="34" charset="0"/>
                    <a:cs typeface="HP001 5H" panose="020B06030503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HP001 5H" panose="020B0603050302020204" pitchFamily="34" charset="0"/>
                    <a:cs typeface="HP001 5H" panose="020B0603050302020204" pitchFamily="34" charset="0"/>
                  </a:rPr>
                  <a:t>thang</a:t>
                </a:r>
                <a:endParaRPr lang="en-US" sz="3200" b="1" dirty="0">
                  <a:solidFill>
                    <a:srgbClr val="002060"/>
                  </a:solidFill>
                  <a:latin typeface="HP001 5H" panose="020B0603050302020204" pitchFamily="34" charset="0"/>
                  <a:cs typeface="HP001 5H" panose="020B0603050302020204" pitchFamily="34" charset="0"/>
                </a:endParaRPr>
              </a:p>
            </p:txBody>
          </p:sp>
        </p:grpSp>
      </p:grpSp>
      <p:sp>
        <p:nvSpPr>
          <p:cNvPr id="15" name="Text Box 41"/>
          <p:cNvSpPr txBox="1">
            <a:spLocks noChangeArrowheads="1"/>
          </p:cNvSpPr>
          <p:nvPr/>
        </p:nvSpPr>
        <p:spPr bwMode="auto">
          <a:xfrm>
            <a:off x="5384800" y="4643967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2060"/>
                </a:solidFill>
              </a:rPr>
              <a:t>= (a + b) x h : 2</a:t>
            </a:r>
            <a:endParaRPr lang="en-US" alt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5020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9" grpId="0" animBg="1"/>
      <p:bldP spid="32808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85233" y="310576"/>
            <a:ext cx="87587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1.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diện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tích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hình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thang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,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biết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: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34433" y="1007146"/>
            <a:ext cx="118575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a. </a:t>
            </a:r>
            <a:r>
              <a:rPr lang="en-US" altLang="en-US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Độ</a:t>
            </a:r>
            <a:r>
              <a:rPr lang="en-US" altLang="en-US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dài</a:t>
            </a:r>
            <a:r>
              <a:rPr lang="en-US" altLang="en-US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hai</a:t>
            </a:r>
            <a:r>
              <a:rPr lang="en-US" altLang="en-US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đáy</a:t>
            </a:r>
            <a:r>
              <a:rPr lang="en-US" altLang="en-US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lần</a:t>
            </a:r>
            <a:r>
              <a:rPr lang="en-US" altLang="en-US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lượt</a:t>
            </a:r>
            <a:r>
              <a:rPr lang="en-US" altLang="en-US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b="1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là</a:t>
            </a:r>
            <a:r>
              <a:rPr lang="en-US" altLang="en-US" b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b="1" smtClean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14cm </a:t>
            </a:r>
            <a:r>
              <a:rPr lang="en-US" altLang="en-US" b="1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altLang="en-US" b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b="1" smtClean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11cm</a:t>
            </a:r>
            <a:r>
              <a:rPr lang="en-US" altLang="en-US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; </a:t>
            </a:r>
            <a:r>
              <a:rPr lang="en-US" altLang="en-US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chiều</a:t>
            </a:r>
            <a:r>
              <a:rPr lang="en-US" altLang="en-US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cao</a:t>
            </a:r>
            <a:r>
              <a:rPr lang="en-US" altLang="en-US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b="1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là</a:t>
            </a:r>
            <a:r>
              <a:rPr lang="en-US" altLang="en-US" b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b="1" smtClean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4 cm</a:t>
            </a:r>
            <a:r>
              <a:rPr lang="en-US" altLang="en-US" b="1" dirty="0">
                <a:latin typeface="HP001 5H" panose="020B0603050302020204" pitchFamily="34" charset="0"/>
                <a:cs typeface="HP001 5H" panose="020B0603050302020204" pitchFamily="34" charset="0"/>
              </a:rPr>
              <a:t>.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92100" y="1623485"/>
            <a:ext cx="11582400" cy="11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b. </a:t>
            </a:r>
            <a:r>
              <a:rPr lang="en-US" altLang="en-US" sz="3200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Độ</a:t>
            </a:r>
            <a:r>
              <a:rPr lang="en-US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dài</a:t>
            </a:r>
            <a:r>
              <a:rPr lang="en-US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hai</a:t>
            </a:r>
            <a:r>
              <a:rPr lang="en-US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đáy</a:t>
            </a:r>
            <a:r>
              <a:rPr lang="en-US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lần</a:t>
            </a:r>
            <a:r>
              <a:rPr lang="en-US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lượt</a:t>
            </a:r>
            <a:r>
              <a:rPr lang="en-US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là</a:t>
            </a:r>
            <a:r>
              <a:rPr lang="en-US" altLang="en-US" sz="3200" b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vi-VN" altLang="en-US" sz="3200" b="1" smtClean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8,7</a:t>
            </a:r>
            <a:r>
              <a:rPr lang="en-US" altLang="en-US" sz="3200" b="1" smtClean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 </a:t>
            </a:r>
            <a:r>
              <a:rPr lang="en-US" altLang="en-US" sz="3200" b="1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altLang="en-US" sz="3200" b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vi-VN" altLang="en-US" sz="3200" b="1" smtClean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6,3</a:t>
            </a:r>
            <a:r>
              <a:rPr lang="en-US" altLang="en-US" sz="3200" b="1" smtClean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</a:t>
            </a:r>
            <a:r>
              <a:rPr lang="en-US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; </a:t>
            </a:r>
            <a:r>
              <a:rPr lang="en-US" altLang="en-US" sz="3200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chiều</a:t>
            </a:r>
            <a:r>
              <a:rPr lang="en-US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cao</a:t>
            </a:r>
            <a:r>
              <a:rPr lang="en-US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là</a:t>
            </a:r>
            <a:r>
              <a:rPr lang="en-US" altLang="en-US" sz="3200" b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vi-VN" altLang="en-US" sz="3200" b="1" smtClean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5,7</a:t>
            </a:r>
            <a:r>
              <a:rPr lang="en-US" altLang="en-US" sz="3200" b="1" smtClean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</a:t>
            </a:r>
            <a:r>
              <a:rPr lang="en-US" altLang="en-US" sz="3733" dirty="0">
                <a:solidFill>
                  <a:srgbClr val="5417CF"/>
                </a:solidFill>
              </a:rPr>
              <a:t>.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965700" y="2795759"/>
            <a:ext cx="13449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Giải</a:t>
            </a:r>
            <a:endParaRPr lang="en-US" altLang="en-US" sz="3200" b="1" u="sng" dirty="0">
              <a:solidFill>
                <a:srgbClr val="5417CF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13318" name="Text Box 22"/>
          <p:cNvSpPr txBox="1">
            <a:spLocks noChangeArrowheads="1"/>
          </p:cNvSpPr>
          <p:nvPr/>
        </p:nvSpPr>
        <p:spPr bwMode="auto">
          <a:xfrm>
            <a:off x="2889442" y="5244729"/>
            <a:ext cx="254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>
                <a:solidFill>
                  <a:srgbClr val="5417CF"/>
                </a:solidFill>
              </a:rPr>
              <a:t>         </a:t>
            </a: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522777" y="4169878"/>
            <a:ext cx="1180676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b.</a:t>
            </a:r>
            <a:r>
              <a:rPr lang="en-US" altLang="en-US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Diện</a:t>
            </a:r>
            <a:r>
              <a:rPr lang="en-US" altLang="en-US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tích</a:t>
            </a:r>
            <a:r>
              <a:rPr lang="en-US" altLang="en-US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hình</a:t>
            </a:r>
            <a:r>
              <a:rPr lang="en-US" altLang="en-US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thang</a:t>
            </a:r>
            <a:r>
              <a:rPr lang="en-US" altLang="en-US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là</a:t>
            </a:r>
            <a:r>
              <a:rPr lang="en-US" altLang="en-US" b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:</a:t>
            </a:r>
            <a:r>
              <a:rPr lang="vi-VN" altLang="en-US" b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vi-VN" altLang="en-US" b="1" smtClean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(8,7 </a:t>
            </a:r>
            <a:r>
              <a:rPr lang="vi-VN" altLang="en-US" b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+ </a:t>
            </a:r>
            <a:r>
              <a:rPr lang="vi-VN" altLang="en-US" b="1" smtClean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6,3) </a:t>
            </a:r>
            <a:r>
              <a:rPr lang="en-US" altLang="en-US" smtClean="0">
                <a:solidFill>
                  <a:srgbClr val="5417CF"/>
                </a:solidFill>
                <a:cs typeface="Times New Roman" panose="02020603050405020304" pitchFamily="18" charset="0"/>
              </a:rPr>
              <a:t>x </a:t>
            </a:r>
            <a:r>
              <a:rPr lang="vi-VN" altLang="en-US" b="1" smtClean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5,7 </a:t>
            </a:r>
            <a:r>
              <a:rPr lang="vi-VN" altLang="en-US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: 2 </a:t>
            </a:r>
            <a:r>
              <a:rPr lang="vi-VN" altLang="en-US" b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= </a:t>
            </a:r>
            <a:r>
              <a:rPr lang="vi-VN" altLang="en-US" b="1" smtClean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42,75 </a:t>
            </a:r>
            <a:r>
              <a:rPr lang="en-US" altLang="en-US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(</a:t>
            </a:r>
            <a:r>
              <a:rPr lang="en-US" altLang="en-US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</a:t>
            </a:r>
            <a:r>
              <a:rPr lang="en-US" altLang="en-US" b="1" baseline="30000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2</a:t>
            </a:r>
            <a:r>
              <a:rPr lang="en-US" altLang="en-US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b="1" dirty="0"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endParaRPr lang="en-US" altLang="en-US" b="1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22777" y="3476296"/>
            <a:ext cx="118575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a. </a:t>
            </a:r>
            <a:r>
              <a:rPr lang="vi-VN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Diện tích hình thang là: </a:t>
            </a:r>
            <a:r>
              <a:rPr lang="vi-VN" altLang="en-US" sz="3200" b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(</a:t>
            </a:r>
            <a:r>
              <a:rPr lang="vi-VN" altLang="en-US" sz="3200" b="1" smtClean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14 </a:t>
            </a:r>
            <a:r>
              <a:rPr lang="vi-VN" altLang="en-US" sz="3200" b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+ </a:t>
            </a:r>
            <a:r>
              <a:rPr lang="vi-VN" altLang="en-US" sz="3200" b="1" smtClean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11 </a:t>
            </a:r>
            <a:r>
              <a:rPr lang="vi-VN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) </a:t>
            </a:r>
            <a:r>
              <a:rPr lang="en-US" altLang="en-US" sz="3200" smtClean="0">
                <a:solidFill>
                  <a:srgbClr val="5417CF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3200" b="1" smtClean="0">
                <a:solidFill>
                  <a:srgbClr val="5417CF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200" b="1" smtClean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4 </a:t>
            </a:r>
            <a:r>
              <a:rPr lang="vi-VN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: 2 = 50 </a:t>
            </a:r>
            <a:r>
              <a:rPr lang="en-US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(</a:t>
            </a:r>
            <a:r>
              <a:rPr lang="en-US" altLang="en-US" sz="3200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cm</a:t>
            </a:r>
            <a:r>
              <a:rPr lang="en-US" altLang="en-US" sz="3200" b="1" baseline="30000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2</a:t>
            </a:r>
            <a:r>
              <a:rPr lang="en-US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)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5782099" y="4887332"/>
            <a:ext cx="40280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Đáp số: a. 50 </a:t>
            </a:r>
            <a:r>
              <a:rPr lang="en-US" altLang="en-US" sz="3200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cm</a:t>
            </a:r>
            <a:r>
              <a:rPr lang="en-US" altLang="en-US" sz="3200" b="1" baseline="30000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2</a:t>
            </a:r>
            <a:endParaRPr lang="vi-VN" altLang="en-US" sz="3200" b="1" baseline="30000" dirty="0">
              <a:solidFill>
                <a:srgbClr val="5417CF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       </a:t>
            </a:r>
            <a:r>
              <a:rPr lang="en-US" altLang="en-US" sz="3200" b="1" dirty="0" smtClean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vi-VN" altLang="en-US" sz="3200" b="1" dirty="0" smtClean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</a:t>
            </a:r>
            <a:r>
              <a:rPr lang="vi-VN" altLang="en-US" sz="3200" b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 </a:t>
            </a:r>
            <a:r>
              <a:rPr lang="vi-VN" altLang="en-US" sz="3200" b="1" smtClean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42,75 </a:t>
            </a:r>
            <a:r>
              <a:rPr lang="en-US" altLang="en-US" sz="3200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</a:t>
            </a:r>
            <a:r>
              <a:rPr lang="en-US" altLang="en-US" sz="3200" b="1" baseline="30000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2</a:t>
            </a:r>
            <a:r>
              <a:rPr lang="vi-VN" altLang="en-US" sz="3200" b="1" baseline="30000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endParaRPr lang="en-US" altLang="en-US" sz="3200" b="1" dirty="0">
              <a:solidFill>
                <a:srgbClr val="5417CF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4353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3" grpId="0"/>
      <p:bldP spid="19464" grpId="0"/>
      <p:bldP spid="19465" grpId="0"/>
      <p:bldP spid="19483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711396" y="258427"/>
            <a:ext cx="1038436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u="sng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2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diện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tích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mỗi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hình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thang</a:t>
            </a:r>
            <a:r>
              <a:rPr lang="en-US" altLang="en-US" sz="3200" b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có độ dài hai đáy lần lượt a và b, chiều cao h:</a:t>
            </a:r>
            <a:endParaRPr lang="en-US" altLang="en-US" sz="3200" b="1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22883" y="1724482"/>
            <a:ext cx="6309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a) a = 18cm; b = 12cm; h = 9cm</a:t>
            </a:r>
            <a:endParaRPr lang="en-US" altLang="en-US" b="1" dirty="0">
              <a:solidFill>
                <a:srgbClr val="0070C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7853" y="2663879"/>
            <a:ext cx="6309736" cy="1002013"/>
            <a:chOff x="1016198" y="2663879"/>
            <a:chExt cx="6309736" cy="1002013"/>
          </a:xfrm>
        </p:grpSpPr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1016198" y="2881444"/>
              <a:ext cx="630973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 b="1" smtClean="0">
                  <a:solidFill>
                    <a:srgbClr val="0070C0"/>
                  </a:solidFill>
                  <a:latin typeface="HP001 5H" panose="020B0603050302020204" pitchFamily="34" charset="0"/>
                  <a:cs typeface="HP001 5H" panose="020B0603050302020204" pitchFamily="34" charset="0"/>
                </a:rPr>
                <a:t>b) a =     m; b =      m; h =    m</a:t>
              </a:r>
              <a:endParaRPr lang="en-US" altLang="en-US" sz="3200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endParaRP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633433"/>
                </p:ext>
              </p:extLst>
            </p:nvPr>
          </p:nvGraphicFramePr>
          <p:xfrm>
            <a:off x="2310686" y="2708159"/>
            <a:ext cx="357552" cy="923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5" name="Equation" r:id="rId3" imgW="152280" imgH="393480" progId="Equation.3">
                    <p:embed/>
                  </p:oleObj>
                </mc:Choice>
                <mc:Fallback>
                  <p:oleObj name="Equation" r:id="rId3" imgW="15228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310686" y="2708159"/>
                          <a:ext cx="357552" cy="923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2152151"/>
                </p:ext>
              </p:extLst>
            </p:nvPr>
          </p:nvGraphicFramePr>
          <p:xfrm>
            <a:off x="4171066" y="2708634"/>
            <a:ext cx="360152" cy="9303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6" name="Equation" r:id="rId5" imgW="152280" imgH="393480" progId="Equation.3">
                    <p:embed/>
                  </p:oleObj>
                </mc:Choice>
                <mc:Fallback>
                  <p:oleObj name="Equation" r:id="rId5" imgW="15228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171066" y="2708634"/>
                          <a:ext cx="360152" cy="9303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9812726"/>
                </p:ext>
              </p:extLst>
            </p:nvPr>
          </p:nvGraphicFramePr>
          <p:xfrm>
            <a:off x="5916457" y="2663879"/>
            <a:ext cx="355553" cy="1002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7" name="Equation" r:id="rId7" imgW="139680" imgH="393480" progId="Equation.3">
                    <p:embed/>
                  </p:oleObj>
                </mc:Choice>
                <mc:Fallback>
                  <p:oleObj name="Equation" r:id="rId7" imgW="13968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916457" y="2663879"/>
                          <a:ext cx="355553" cy="10020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258488" y="4230328"/>
            <a:ext cx="70330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c) a = 3,4dm; b = 5,8dm; h = 0,5dm</a:t>
            </a:r>
            <a:endParaRPr lang="en-US" altLang="en-US" b="1" dirty="0">
              <a:solidFill>
                <a:srgbClr val="0070C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261276" y="1566908"/>
            <a:ext cx="0" cy="49712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8100806" y="1154780"/>
            <a:ext cx="10839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Giải</a:t>
            </a:r>
            <a:endParaRPr lang="en-US" altLang="en-US" sz="3200" b="1" dirty="0">
              <a:solidFill>
                <a:srgbClr val="0070C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6617589" y="1724482"/>
            <a:ext cx="4456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a) Diện tích hình thang là:</a:t>
            </a:r>
            <a:endParaRPr lang="en-US" altLang="en-US" sz="2400" b="1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6748521" y="2956248"/>
            <a:ext cx="4456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b) Diện tích hình thang là:</a:t>
            </a:r>
            <a:endParaRPr lang="en-US" altLang="en-US" sz="2400" b="1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825795" y="4370790"/>
            <a:ext cx="4456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c) Diện tích hình thang là:</a:t>
            </a:r>
            <a:endParaRPr lang="en-US" altLang="en-US" sz="2400" b="1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8288627" y="5347615"/>
            <a:ext cx="17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Đáp số:</a:t>
            </a:r>
            <a:endParaRPr lang="en-US" altLang="en-US" sz="2400" b="1" dirty="0">
              <a:solidFill>
                <a:srgbClr val="0070C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6686274" y="2260782"/>
            <a:ext cx="46600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(18 + 12) x 9 : 2 = 135 (cm</a:t>
            </a:r>
            <a:r>
              <a:rPr lang="en-US" altLang="en-US" sz="2400" b="1" baseline="30000" dirty="0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2</a:t>
            </a:r>
            <a:r>
              <a:rPr lang="en-US" altLang="en-US" sz="2400" b="1" dirty="0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)</a:t>
            </a:r>
            <a:endParaRPr lang="en-US" altLang="en-US" sz="2400" b="1" dirty="0">
              <a:solidFill>
                <a:srgbClr val="0070C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6735651" y="4885950"/>
            <a:ext cx="51129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dirty="0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(3,4 + 5,8) x 0,5 : 2 = 2,3 (dm</a:t>
            </a:r>
            <a:r>
              <a:rPr lang="en-US" altLang="en-US" sz="2400" b="1" baseline="30000" dirty="0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2</a:t>
            </a:r>
            <a:r>
              <a:rPr lang="en-US" altLang="en-US" sz="2400" b="1" dirty="0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)</a:t>
            </a:r>
            <a:endParaRPr lang="en-US" altLang="en-US" sz="2400" b="1" dirty="0">
              <a:solidFill>
                <a:srgbClr val="0070C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910199" y="3451307"/>
            <a:ext cx="4763814" cy="779021"/>
            <a:chOff x="671071" y="4931483"/>
            <a:chExt cx="4763814" cy="779021"/>
          </a:xfrm>
        </p:grpSpPr>
        <p:sp>
          <p:nvSpPr>
            <p:cNvPr id="49" name="Text Box 6"/>
            <p:cNvSpPr txBox="1">
              <a:spLocks noChangeArrowheads="1"/>
            </p:cNvSpPr>
            <p:nvPr/>
          </p:nvSpPr>
          <p:spPr bwMode="auto">
            <a:xfrm>
              <a:off x="671071" y="5056261"/>
              <a:ext cx="476381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b="1" smtClean="0">
                  <a:solidFill>
                    <a:srgbClr val="0070C0"/>
                  </a:solidFill>
                  <a:latin typeface="HP001 5H" panose="020B0603050302020204" pitchFamily="34" charset="0"/>
                  <a:cs typeface="HP001 5H" panose="020B0603050302020204" pitchFamily="34" charset="0"/>
                </a:rPr>
                <a:t>(     +      ) x    : 2 =      (m</a:t>
              </a:r>
              <a:r>
                <a:rPr lang="en-US" altLang="en-US" b="1" baseline="30000" smtClean="0">
                  <a:solidFill>
                    <a:srgbClr val="0070C0"/>
                  </a:solidFill>
                  <a:latin typeface="HP001 5H" panose="020B0603050302020204" pitchFamily="34" charset="0"/>
                  <a:cs typeface="HP001 5H" panose="020B0603050302020204" pitchFamily="34" charset="0"/>
                </a:rPr>
                <a:t>2</a:t>
              </a:r>
              <a:r>
                <a:rPr lang="en-US" altLang="en-US" b="1" smtClean="0">
                  <a:solidFill>
                    <a:srgbClr val="0070C0"/>
                  </a:solidFill>
                  <a:latin typeface="HP001 5H" panose="020B0603050302020204" pitchFamily="34" charset="0"/>
                  <a:cs typeface="HP001 5H" panose="020B0603050302020204" pitchFamily="34" charset="0"/>
                </a:rPr>
                <a:t>) </a:t>
              </a:r>
              <a:endParaRPr lang="en-US" altLang="en-US" b="1" dirty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004549" y="4931483"/>
              <a:ext cx="3215269" cy="779021"/>
              <a:chOff x="1004549" y="4931483"/>
              <a:chExt cx="3215269" cy="779021"/>
            </a:xfrm>
          </p:grpSpPr>
          <p:graphicFrame>
            <p:nvGraphicFramePr>
              <p:cNvPr id="46" name="Object 4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15005492"/>
                  </p:ext>
                </p:extLst>
              </p:nvPr>
            </p:nvGraphicFramePr>
            <p:xfrm>
              <a:off x="1004549" y="4979954"/>
              <a:ext cx="255494" cy="660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8" name="Equation" r:id="rId9" imgW="152280" imgH="393480" progId="Equation.3">
                      <p:embed/>
                    </p:oleObj>
                  </mc:Choice>
                  <mc:Fallback>
                    <p:oleObj name="Equation" r:id="rId9" imgW="152280" imgH="3934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004549" y="4979954"/>
                            <a:ext cx="255494" cy="6600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" name="Object 4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38246549"/>
                  </p:ext>
                </p:extLst>
              </p:nvPr>
            </p:nvGraphicFramePr>
            <p:xfrm>
              <a:off x="1711423" y="4931483"/>
              <a:ext cx="293020" cy="7569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9" name="Equation" r:id="rId10" imgW="152280" imgH="393480" progId="Equation.3">
                      <p:embed/>
                    </p:oleObj>
                  </mc:Choice>
                  <mc:Fallback>
                    <p:oleObj name="Equation" r:id="rId10" imgW="152280" imgH="3934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711423" y="4931483"/>
                            <a:ext cx="293020" cy="75696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" name="Object 4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49811984"/>
                  </p:ext>
                </p:extLst>
              </p:nvPr>
            </p:nvGraphicFramePr>
            <p:xfrm>
              <a:off x="2605961" y="4950995"/>
              <a:ext cx="269503" cy="7595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90" name="Equation" r:id="rId11" imgW="139680" imgH="393480" progId="Equation.3">
                      <p:embed/>
                    </p:oleObj>
                  </mc:Choice>
                  <mc:Fallback>
                    <p:oleObj name="Equation" r:id="rId11" imgW="139680" imgH="3934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2605961" y="4950995"/>
                            <a:ext cx="269503" cy="75950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89923594"/>
                  </p:ext>
                </p:extLst>
              </p:nvPr>
            </p:nvGraphicFramePr>
            <p:xfrm>
              <a:off x="3895322" y="5043747"/>
              <a:ext cx="324496" cy="5588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91" name="Equation" r:id="rId13" imgW="228600" imgH="393480" progId="Equation.3">
                      <p:embed/>
                    </p:oleObj>
                  </mc:Choice>
                  <mc:Fallback>
                    <p:oleObj name="Equation" r:id="rId13" imgW="228600" imgH="39348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3895322" y="5043747"/>
                            <a:ext cx="324496" cy="55885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6605780" y="5969922"/>
            <a:ext cx="17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a) 135cm</a:t>
            </a:r>
            <a:r>
              <a:rPr lang="en-US" altLang="en-US" sz="2400" b="1" baseline="3000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2</a:t>
            </a:r>
            <a:endParaRPr lang="en-US" altLang="en-US" sz="2400" b="1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9881701" y="5969921"/>
            <a:ext cx="1792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</a:t>
            </a:r>
            <a:r>
              <a:rPr lang="en-US" altLang="en-US" sz="2400" b="1" smtClean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) 2,3dm</a:t>
            </a:r>
            <a:r>
              <a:rPr lang="en-US" altLang="en-US" sz="2400" b="1" baseline="30000" smtClean="0">
                <a:solidFill>
                  <a:srgbClr val="00206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2</a:t>
            </a:r>
            <a:endParaRPr lang="en-US" altLang="en-US" sz="2400" b="1" dirty="0">
              <a:solidFill>
                <a:srgbClr val="00206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288627" y="5909396"/>
            <a:ext cx="1792312" cy="558854"/>
            <a:chOff x="2581595" y="5299020"/>
            <a:chExt cx="1792312" cy="558854"/>
          </a:xfrm>
        </p:grpSpPr>
        <p:sp>
          <p:nvSpPr>
            <p:cNvPr id="55" name="Text Box 6"/>
            <p:cNvSpPr txBox="1">
              <a:spLocks noChangeArrowheads="1"/>
            </p:cNvSpPr>
            <p:nvPr/>
          </p:nvSpPr>
          <p:spPr bwMode="auto">
            <a:xfrm>
              <a:off x="2581595" y="5343296"/>
              <a:ext cx="17923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400" b="1" smtClean="0">
                  <a:solidFill>
                    <a:srgbClr val="7030A0"/>
                  </a:solidFill>
                  <a:latin typeface="HP001 5H" panose="020B0603050302020204" pitchFamily="34" charset="0"/>
                  <a:cs typeface="HP001 5H" panose="020B0603050302020204" pitchFamily="34" charset="0"/>
                </a:rPr>
                <a:t>b)      m</a:t>
              </a:r>
              <a:r>
                <a:rPr lang="en-US" altLang="en-US" sz="2400" b="1" baseline="30000" smtClean="0">
                  <a:solidFill>
                    <a:srgbClr val="7030A0"/>
                  </a:solidFill>
                  <a:latin typeface="HP001 5H" panose="020B0603050302020204" pitchFamily="34" charset="0"/>
                  <a:cs typeface="HP001 5H" panose="020B0603050302020204" pitchFamily="34" charset="0"/>
                </a:rPr>
                <a:t>2</a:t>
              </a:r>
              <a:endParaRPr lang="en-US" altLang="en-US" sz="2400" b="1" dirty="0">
                <a:solidFill>
                  <a:srgbClr val="7030A0"/>
                </a:solidFill>
                <a:latin typeface="HP001 5H" panose="020B0603050302020204" pitchFamily="34" charset="0"/>
                <a:cs typeface="HP001 5H" panose="020B0603050302020204" pitchFamily="34" charset="0"/>
              </a:endParaRPr>
            </a:p>
          </p:txBody>
        </p:sp>
        <p:graphicFrame>
          <p:nvGraphicFramePr>
            <p:cNvPr id="56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8500728"/>
                </p:ext>
              </p:extLst>
            </p:nvPr>
          </p:nvGraphicFramePr>
          <p:xfrm>
            <a:off x="3300473" y="5299020"/>
            <a:ext cx="324496" cy="5588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2" name="Equation" r:id="rId15" imgW="228600" imgH="393480" progId="Equation.3">
                    <p:embed/>
                  </p:oleObj>
                </mc:Choice>
                <mc:Fallback>
                  <p:oleObj name="Equation" r:id="rId15" imgW="228600" imgH="393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300473" y="5299020"/>
                          <a:ext cx="324496" cy="5588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9852934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53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9467" y="457201"/>
            <a:ext cx="11456169" cy="2062103"/>
          </a:xfrm>
          <a:prstGeom prst="rect">
            <a:avLst/>
          </a:prstGeo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smtClean="0">
                <a:solidFill>
                  <a:srgbClr val="0070C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3. Giải bài toán sau:</a:t>
            </a:r>
          </a:p>
          <a:p>
            <a:pPr algn="just" eaLnBrk="1" hangingPunct="1">
              <a:defRPr/>
            </a:pPr>
            <a:r>
              <a:rPr lang="en-US" altLang="en-US" sz="3200" b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Một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thửa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ruộng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hình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thang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độ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dài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hai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đáy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lần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lượt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là</a:t>
            </a:r>
            <a:r>
              <a:rPr lang="en-US" altLang="en-US" sz="3200" b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12m </a:t>
            </a:r>
            <a:r>
              <a:rPr lang="en-US" altLang="en-US" sz="3200" b="1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en-US" altLang="en-US" sz="3200" b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8</a:t>
            </a:r>
            <a:r>
              <a:rPr lang="vi-VN" altLang="en-US" sz="3200" b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,4</a:t>
            </a:r>
            <a:r>
              <a:rPr lang="en-US" altLang="en-US" sz="3200" b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Chiều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cao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bằng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trung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bình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cộng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hai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đáy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diện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tích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thửa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ruộng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đó</a:t>
            </a:r>
            <a:r>
              <a:rPr lang="en-US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?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80567" y="2283536"/>
            <a:ext cx="223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7030A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Giải</a:t>
            </a:r>
            <a:endParaRPr lang="en-US" altLang="en-US" sz="3200" b="1" u="sng" dirty="0">
              <a:solidFill>
                <a:srgbClr val="7030A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87033" y="2850505"/>
            <a:ext cx="762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Chiều</a:t>
            </a:r>
            <a:r>
              <a:rPr lang="en-US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cao</a:t>
            </a:r>
            <a:r>
              <a:rPr lang="en-US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thửa</a:t>
            </a:r>
            <a:r>
              <a:rPr lang="en-US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ruộng</a:t>
            </a:r>
            <a:r>
              <a:rPr lang="en-US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hình</a:t>
            </a:r>
            <a:r>
              <a:rPr lang="en-US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thang</a:t>
            </a:r>
            <a:r>
              <a:rPr lang="vi-VN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là</a:t>
            </a:r>
            <a:r>
              <a:rPr lang="en-US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: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688167" y="3439236"/>
            <a:ext cx="762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(</a:t>
            </a:r>
            <a:r>
              <a:rPr lang="en-US" altLang="en-US" sz="3200" b="1" smtClean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12  </a:t>
            </a:r>
            <a:r>
              <a:rPr lang="en-US" altLang="en-US" sz="3200" b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+  </a:t>
            </a:r>
            <a:r>
              <a:rPr lang="en-US" altLang="en-US" sz="3200" b="1" smtClean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8</a:t>
            </a:r>
            <a:r>
              <a:rPr lang="vi-VN" altLang="en-US" sz="3200" b="1" smtClean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,4</a:t>
            </a:r>
            <a:r>
              <a:rPr lang="en-US" altLang="en-US" sz="3200" b="1" smtClean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) </a:t>
            </a:r>
            <a:r>
              <a:rPr lang="en-US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: 2   </a:t>
            </a:r>
            <a:r>
              <a:rPr lang="en-US" altLang="en-US" sz="3200" b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= </a:t>
            </a:r>
            <a:r>
              <a:rPr lang="en-US" altLang="en-US" sz="3200" b="1" smtClean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10</a:t>
            </a:r>
            <a:r>
              <a:rPr lang="vi-VN" altLang="en-US" sz="3200" b="1" smtClean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,2</a:t>
            </a:r>
            <a:r>
              <a:rPr lang="en-US" altLang="en-US" sz="3200" b="1" smtClean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 </a:t>
            </a:r>
            <a:r>
              <a:rPr lang="en-US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(m)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087033" y="3941234"/>
            <a:ext cx="762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Diện</a:t>
            </a:r>
            <a:r>
              <a:rPr lang="en-US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tích</a:t>
            </a:r>
            <a:r>
              <a:rPr lang="en-US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thửa</a:t>
            </a:r>
            <a:r>
              <a:rPr lang="en-US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ruộng</a:t>
            </a:r>
            <a:r>
              <a:rPr lang="en-US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hình</a:t>
            </a:r>
            <a:r>
              <a:rPr lang="en-US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thang</a:t>
            </a:r>
            <a:r>
              <a:rPr lang="vi-VN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là</a:t>
            </a:r>
            <a:r>
              <a:rPr lang="en-US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: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611033" y="5028007"/>
            <a:ext cx="6096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dirty="0"/>
              <a:t>	</a:t>
            </a:r>
            <a:r>
              <a:rPr lang="en-US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</a:t>
            </a:r>
            <a:r>
              <a:rPr lang="vi-VN" altLang="en-US" sz="3200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áp số</a:t>
            </a:r>
            <a:r>
              <a:rPr lang="en-US" altLang="en-US" sz="3200" b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: </a:t>
            </a:r>
            <a:r>
              <a:rPr lang="vi-VN" altLang="en-US" sz="3200" b="1" smtClean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104,04 </a:t>
            </a:r>
            <a:r>
              <a:rPr lang="en-US" altLang="en-US" sz="3200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</a:t>
            </a:r>
            <a:r>
              <a:rPr lang="en-US" altLang="en-US" sz="3200" b="1" baseline="30000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2</a:t>
            </a:r>
            <a:endParaRPr lang="en-US" altLang="en-US" sz="3200" b="1" dirty="0">
              <a:solidFill>
                <a:srgbClr val="5417CF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315634" y="4573714"/>
            <a:ext cx="79925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b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(</a:t>
            </a:r>
            <a:r>
              <a:rPr lang="vi-VN" altLang="en-US" b="1" smtClean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12 + 8,4) </a:t>
            </a:r>
            <a:r>
              <a:rPr lang="vi-VN" altLang="en-US" b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x </a:t>
            </a:r>
            <a:r>
              <a:rPr lang="vi-VN" altLang="en-US" b="1" smtClean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10,2</a:t>
            </a:r>
            <a:r>
              <a:rPr lang="en-US" altLang="en-US" b="1" smtClean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:</a:t>
            </a:r>
            <a:r>
              <a:rPr lang="vi-VN" altLang="en-US" b="1" smtClean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vi-VN" altLang="en-US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2 </a:t>
            </a:r>
            <a:r>
              <a:rPr lang="vi-VN" altLang="en-US" b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= </a:t>
            </a:r>
            <a:r>
              <a:rPr lang="vi-VN" altLang="en-US" b="1" smtClean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104,04 </a:t>
            </a:r>
            <a:r>
              <a:rPr lang="vi-VN" altLang="en-US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(</a:t>
            </a:r>
            <a:r>
              <a:rPr lang="en-US" altLang="en-US" b="1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</a:t>
            </a:r>
            <a:r>
              <a:rPr lang="en-US" altLang="en-US" b="1" baseline="30000" dirty="0" err="1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2</a:t>
            </a:r>
            <a:r>
              <a:rPr lang="en-US" altLang="en-US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)</a:t>
            </a:r>
            <a:r>
              <a:rPr lang="vi-VN" altLang="en-US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endParaRPr lang="en-US" altLang="en-US" b="1" dirty="0">
              <a:solidFill>
                <a:srgbClr val="5417CF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62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4" y="528034"/>
            <a:ext cx="11140226" cy="583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6885" y="2934486"/>
            <a:ext cx="433588" cy="510445"/>
          </a:xfrm>
        </p:spPr>
        <p:txBody>
          <a:bodyPr/>
          <a:lstStyle/>
          <a:p>
            <a:r>
              <a:rPr lang="vi-VN" sz="3200" b="1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20495" y="5018736"/>
            <a:ext cx="433588" cy="5104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200" b="1" smtClean="0">
                <a:solidFill>
                  <a:srgbClr val="FF0000"/>
                </a:solidFill>
              </a:rPr>
              <a:t>s</a:t>
            </a:r>
            <a:endParaRPr lang="vi-VN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2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41676" y="387676"/>
            <a:ext cx="2323235" cy="6926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76" tIns="34288" rIns="68576" bIns="3428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78621">
              <a:defRPr/>
            </a:pPr>
            <a:r>
              <a:rPr lang="en-US" sz="4051" b="1" spc="3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 5H" panose="020B0603050302020204" pitchFamily="34" charset="0"/>
                <a:cs typeface="HP001 5H" panose="020B0603050302020204" pitchFamily="34" charset="0"/>
              </a:rPr>
              <a:t>Tro</a:t>
            </a:r>
            <a:r>
              <a:rPr lang="en-US" sz="4051" b="1" spc="3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 5H" panose="020B0603050302020204" pitchFamily="34" charset="0"/>
                <a:cs typeface="HP001 5H" panose="020B0603050302020204" pitchFamily="34" charset="0"/>
              </a:rPr>
              <a:t>̀ </a:t>
            </a:r>
            <a:r>
              <a:rPr lang="en-US" sz="4051" b="1" spc="3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 5H" panose="020B0603050302020204" pitchFamily="34" charset="0"/>
                <a:cs typeface="HP001 5H" panose="020B0603050302020204" pitchFamily="34" charset="0"/>
              </a:rPr>
              <a:t>chơi</a:t>
            </a:r>
            <a:endParaRPr lang="en-US" sz="4051" b="1" spc="3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31950" y="781308"/>
            <a:ext cx="8972551" cy="561688"/>
          </a:xfrm>
          <a:prstGeom prst="rect">
            <a:avLst/>
          </a:prstGeom>
          <a:noFill/>
        </p:spPr>
        <p:txBody>
          <a:bodyPr lIns="68576" tIns="34288" rIns="68576" bIns="34288">
            <a:spAutoFit/>
          </a:bodyPr>
          <a:lstStyle/>
          <a:p>
            <a:pPr algn="ctr" defTabSz="978621">
              <a:defRPr/>
            </a:pP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H" panose="020B0603050302020204" pitchFamily="34" charset="0"/>
                <a:cs typeface="HP001 5H" panose="020B0603050302020204" pitchFamily="34" charset="0"/>
              </a:rPr>
              <a:t>Ai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H" panose="020B0603050302020204" pitchFamily="34" charset="0"/>
                <a:cs typeface="HP001 5H" panose="020B0603050302020204" pitchFamily="34" charset="0"/>
              </a:rPr>
              <a:t>nhanh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H" panose="020B0603050302020204" pitchFamily="34" charset="0"/>
                <a:cs typeface="HP001 5H" panose="020B0603050302020204" pitchFamily="34" charset="0"/>
              </a:rPr>
              <a:t> – Ai </a:t>
            </a:r>
            <a:r>
              <a:rPr lang="en-US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H" panose="020B0603050302020204" pitchFamily="34" charset="0"/>
                <a:cs typeface="HP001 5H" panose="020B0603050302020204" pitchFamily="34" charset="0"/>
              </a:rPr>
              <a:t>đúng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grpSp>
        <p:nvGrpSpPr>
          <p:cNvPr id="16388" name="Group 50"/>
          <p:cNvGrpSpPr>
            <a:grpSpLocks/>
          </p:cNvGrpSpPr>
          <p:nvPr/>
        </p:nvGrpSpPr>
        <p:grpSpPr bwMode="auto">
          <a:xfrm>
            <a:off x="550334" y="2440518"/>
            <a:ext cx="6153151" cy="3201870"/>
            <a:chOff x="143" y="836"/>
            <a:chExt cx="2785" cy="1779"/>
          </a:xfrm>
        </p:grpSpPr>
        <p:grpSp>
          <p:nvGrpSpPr>
            <p:cNvPr id="15369" name="Group 49"/>
            <p:cNvGrpSpPr>
              <a:grpSpLocks/>
            </p:cNvGrpSpPr>
            <p:nvPr/>
          </p:nvGrpSpPr>
          <p:grpSpPr bwMode="auto">
            <a:xfrm>
              <a:off x="143" y="1200"/>
              <a:ext cx="2785" cy="1056"/>
              <a:chOff x="143" y="1254"/>
              <a:chExt cx="2785" cy="1056"/>
            </a:xfrm>
          </p:grpSpPr>
          <p:sp>
            <p:nvSpPr>
              <p:cNvPr id="15373" name="Line 7"/>
              <p:cNvSpPr>
                <a:spLocks noChangeShapeType="1"/>
              </p:cNvSpPr>
              <p:nvPr/>
            </p:nvSpPr>
            <p:spPr bwMode="auto">
              <a:xfrm flipH="1">
                <a:off x="144" y="1254"/>
                <a:ext cx="576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5374" name="Line 8"/>
              <p:cNvSpPr>
                <a:spLocks noChangeShapeType="1"/>
              </p:cNvSpPr>
              <p:nvPr/>
            </p:nvSpPr>
            <p:spPr bwMode="auto">
              <a:xfrm>
                <a:off x="707" y="1254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5375" name="Line 9"/>
              <p:cNvSpPr>
                <a:spLocks noChangeShapeType="1"/>
              </p:cNvSpPr>
              <p:nvPr/>
            </p:nvSpPr>
            <p:spPr bwMode="auto">
              <a:xfrm>
                <a:off x="1872" y="1254"/>
                <a:ext cx="1056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5376" name="Line 10"/>
              <p:cNvSpPr>
                <a:spLocks noChangeShapeType="1"/>
              </p:cNvSpPr>
              <p:nvPr/>
            </p:nvSpPr>
            <p:spPr bwMode="auto">
              <a:xfrm>
                <a:off x="143" y="2310"/>
                <a:ext cx="27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5377" name="Line 11"/>
              <p:cNvSpPr>
                <a:spLocks noChangeShapeType="1"/>
              </p:cNvSpPr>
              <p:nvPr/>
            </p:nvSpPr>
            <p:spPr bwMode="auto">
              <a:xfrm>
                <a:off x="720" y="1254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5370" name="Text Box 23"/>
            <p:cNvSpPr txBox="1">
              <a:spLocks noChangeArrowheads="1"/>
            </p:cNvSpPr>
            <p:nvPr/>
          </p:nvSpPr>
          <p:spPr bwMode="auto">
            <a:xfrm>
              <a:off x="960" y="836"/>
              <a:ext cx="1152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 dirty="0" err="1"/>
                <a:t>4cm</a:t>
              </a:r>
              <a:endParaRPr lang="en-US" altLang="en-US" sz="3733" dirty="0"/>
            </a:p>
          </p:txBody>
        </p:sp>
        <p:sp>
          <p:nvSpPr>
            <p:cNvPr id="15371" name="Text Box 26"/>
            <p:cNvSpPr txBox="1">
              <a:spLocks noChangeArrowheads="1"/>
            </p:cNvSpPr>
            <p:nvPr/>
          </p:nvSpPr>
          <p:spPr bwMode="auto">
            <a:xfrm>
              <a:off x="737" y="1577"/>
              <a:ext cx="1152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/>
                <a:t>5cm</a:t>
              </a:r>
            </a:p>
          </p:txBody>
        </p:sp>
        <p:sp>
          <p:nvSpPr>
            <p:cNvPr id="15372" name="Text Box 27"/>
            <p:cNvSpPr txBox="1">
              <a:spLocks noChangeArrowheads="1"/>
            </p:cNvSpPr>
            <p:nvPr/>
          </p:nvSpPr>
          <p:spPr bwMode="auto">
            <a:xfrm>
              <a:off x="856" y="2245"/>
              <a:ext cx="1152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/>
                <a:t>  </a:t>
              </a:r>
              <a:r>
                <a:rPr lang="vi-VN" altLang="en-US" sz="3733"/>
                <a:t>9</a:t>
              </a:r>
              <a:r>
                <a:rPr lang="en-US" altLang="en-US" sz="3733"/>
                <a:t>cm</a:t>
              </a:r>
            </a:p>
          </p:txBody>
        </p:sp>
      </p:grpSp>
      <p:sp>
        <p:nvSpPr>
          <p:cNvPr id="56" name="Rectangle 55"/>
          <p:cNvSpPr/>
          <p:nvPr/>
        </p:nvSpPr>
        <p:spPr>
          <a:xfrm>
            <a:off x="-419100" y="1536706"/>
            <a:ext cx="8972551" cy="561688"/>
          </a:xfrm>
          <a:prstGeom prst="rect">
            <a:avLst/>
          </a:prstGeom>
          <a:noFill/>
        </p:spPr>
        <p:txBody>
          <a:bodyPr lIns="68576" tIns="34288" rIns="68576" bIns="34288">
            <a:spAutoFit/>
          </a:bodyPr>
          <a:lstStyle/>
          <a:p>
            <a:pPr algn="ctr" defTabSz="978621">
              <a:defRPr/>
            </a:pPr>
            <a:r>
              <a:rPr lang="vi-VN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H" panose="020B0603050302020204" pitchFamily="34" charset="0"/>
                <a:cs typeface="HP001 5H" panose="020B0603050302020204" pitchFamily="34" charset="0"/>
              </a:rPr>
              <a:t>a.Tính diện tích hình thang sau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583518" y="5359400"/>
            <a:ext cx="26289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anchor="ctr"/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sz="2700" b="1" dirty="0">
                <a:solidFill>
                  <a:srgbClr val="5417CF"/>
                </a:solidFill>
              </a:rPr>
              <a:t>32,5 </a:t>
            </a:r>
            <a:r>
              <a:rPr lang="en-US" sz="2700" b="1" dirty="0">
                <a:solidFill>
                  <a:srgbClr val="5417CF"/>
                </a:solidFill>
              </a:rPr>
              <a:t>cm</a:t>
            </a:r>
            <a:r>
              <a:rPr lang="en-US" sz="2700" b="1" baseline="30000" dirty="0">
                <a:solidFill>
                  <a:srgbClr val="5417CF"/>
                </a:solidFill>
              </a:rPr>
              <a:t>2</a:t>
            </a:r>
            <a:endParaRPr lang="en-US" sz="2700" b="1" dirty="0">
              <a:solidFill>
                <a:srgbClr val="5417CF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807200" y="3706284"/>
            <a:ext cx="4368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anchor="ctr"/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sz="2700" b="1" dirty="0">
                <a:solidFill>
                  <a:srgbClr val="FF0000"/>
                </a:solidFill>
              </a:rPr>
              <a:t>(9+ 4) x 5 : 2 = 32,5 (</a:t>
            </a:r>
            <a:r>
              <a:rPr lang="en-US" sz="2700" b="1" dirty="0">
                <a:solidFill>
                  <a:srgbClr val="FF0000"/>
                </a:solidFill>
              </a:rPr>
              <a:t>cm</a:t>
            </a:r>
            <a:r>
              <a:rPr lang="en-US" sz="2700" b="1" baseline="30000" dirty="0">
                <a:solidFill>
                  <a:srgbClr val="FF0000"/>
                </a:solidFill>
              </a:rPr>
              <a:t>2</a:t>
            </a:r>
            <a:r>
              <a:rPr lang="vi-VN" sz="2700" b="1" dirty="0">
                <a:solidFill>
                  <a:srgbClr val="FF0000"/>
                </a:solidFill>
              </a:rPr>
              <a:t>)</a:t>
            </a:r>
            <a:endParaRPr lang="en-US" sz="2700" b="1" dirty="0">
              <a:solidFill>
                <a:srgbClr val="FF0000"/>
              </a:solidFill>
            </a:endParaRPr>
          </a:p>
        </p:txBody>
      </p:sp>
      <p:pic>
        <p:nvPicPr>
          <p:cNvPr id="17" name="Picture 12" descr="Digit 6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184" y="584200"/>
            <a:ext cx="2743200" cy="150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70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723900" y="2082800"/>
            <a:ext cx="5588000" cy="193040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Nêu quy tắc tính diện tích hình tam giác?</a:t>
            </a:r>
            <a:endParaRPr lang="en-US" sz="2400" b="1" dirty="0">
              <a:solidFill>
                <a:srgbClr val="C0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6311900" y="2921000"/>
            <a:ext cx="4775200" cy="3657600"/>
          </a:xfrm>
          <a:prstGeom prst="irregularSeal1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altLang="en-US" sz="2800" b="1" dirty="0">
                <a:solidFill>
                  <a:srgbClr val="FFFF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Đọc công thức tính diện tích tam giác?</a:t>
            </a:r>
            <a:endParaRPr lang="en-US" altLang="en-US" sz="2800" b="1" u="sng" dirty="0">
              <a:solidFill>
                <a:srgbClr val="FFFF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7900" y="469900"/>
            <a:ext cx="654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Toán</a:t>
            </a:r>
            <a:endParaRPr lang="en-US" sz="3600" b="1" u="sng" dirty="0"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59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83518" y="5289376"/>
            <a:ext cx="26289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anchor="ctr"/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sz="2700" b="1" dirty="0">
                <a:solidFill>
                  <a:srgbClr val="5417CF"/>
                </a:solidFill>
              </a:rPr>
              <a:t>20 </a:t>
            </a:r>
            <a:r>
              <a:rPr lang="en-US" sz="2700" b="1" dirty="0">
                <a:solidFill>
                  <a:srgbClr val="5417CF"/>
                </a:solidFill>
              </a:rPr>
              <a:t>cm</a:t>
            </a:r>
            <a:r>
              <a:rPr lang="en-US" sz="2700" b="1" baseline="30000" dirty="0">
                <a:solidFill>
                  <a:srgbClr val="5417CF"/>
                </a:solidFill>
              </a:rPr>
              <a:t>2</a:t>
            </a:r>
            <a:endParaRPr lang="en-US" sz="2700" b="1" dirty="0">
              <a:solidFill>
                <a:srgbClr val="5417C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9467" y="342092"/>
            <a:ext cx="2852497" cy="6926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76" tIns="34288" rIns="68576" bIns="3428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78621">
              <a:defRPr/>
            </a:pPr>
            <a:r>
              <a:rPr lang="en-US" sz="4051" b="1" spc="3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 5H" panose="020B0603050302020204" pitchFamily="34" charset="0"/>
                <a:cs typeface="HP001 5H" panose="020B0603050302020204" pitchFamily="34" charset="0"/>
              </a:rPr>
              <a:t>Tro</a:t>
            </a:r>
            <a:r>
              <a:rPr lang="en-US" sz="4051" b="1" spc="37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 5H" panose="020B0603050302020204" pitchFamily="34" charset="0"/>
                <a:cs typeface="HP001 5H" panose="020B0603050302020204" pitchFamily="34" charset="0"/>
              </a:rPr>
              <a:t>̀ </a:t>
            </a:r>
            <a:r>
              <a:rPr lang="en-US" sz="4051" b="1" spc="37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 5H" panose="020B0603050302020204" pitchFamily="34" charset="0"/>
                <a:cs typeface="HP001 5H" panose="020B0603050302020204" pitchFamily="34" charset="0"/>
              </a:rPr>
              <a:t>chơi</a:t>
            </a:r>
            <a:endParaRPr lang="en-US" sz="4051" b="1" spc="37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79034" y="678902"/>
            <a:ext cx="8972551" cy="500133"/>
          </a:xfrm>
          <a:prstGeom prst="rect">
            <a:avLst/>
          </a:prstGeom>
          <a:noFill/>
        </p:spPr>
        <p:txBody>
          <a:bodyPr lIns="68576" tIns="34288" rIns="68576" bIns="34288">
            <a:spAutoFit/>
          </a:bodyPr>
          <a:lstStyle/>
          <a:p>
            <a:pPr algn="ctr" defTabSz="978621"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H" panose="020B0603050302020204" pitchFamily="34" charset="0"/>
                <a:cs typeface="HP001 5H" panose="020B0603050302020204" pitchFamily="34" charset="0"/>
              </a:rPr>
              <a:t>Ai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H" panose="020B0603050302020204" pitchFamily="34" charset="0"/>
                <a:cs typeface="HP001 5H" panose="020B0603050302020204" pitchFamily="34" charset="0"/>
              </a:rPr>
              <a:t>nhanh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H" panose="020B0603050302020204" pitchFamily="34" charset="0"/>
                <a:cs typeface="HP001 5H" panose="020B0603050302020204" pitchFamily="34" charset="0"/>
              </a:rPr>
              <a:t> – Ai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H" panose="020B0603050302020204" pitchFamily="34" charset="0"/>
                <a:cs typeface="HP001 5H" panose="020B0603050302020204" pitchFamily="34" charset="0"/>
              </a:rPr>
              <a:t>đúng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-496374" y="1665226"/>
            <a:ext cx="8972551" cy="561688"/>
          </a:xfrm>
          <a:prstGeom prst="rect">
            <a:avLst/>
          </a:prstGeom>
          <a:noFill/>
        </p:spPr>
        <p:txBody>
          <a:bodyPr lIns="68576" tIns="34288" rIns="68576" bIns="34288">
            <a:spAutoFit/>
          </a:bodyPr>
          <a:lstStyle/>
          <a:p>
            <a:pPr algn="ctr" defTabSz="978621">
              <a:defRPr/>
            </a:pPr>
            <a:r>
              <a:rPr lang="vi-VN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001 5H" panose="020B0603050302020204" pitchFamily="34" charset="0"/>
                <a:cs typeface="HP001 5H" panose="020B0603050302020204" pitchFamily="34" charset="0"/>
              </a:rPr>
              <a:t>b.Tính diện tích hình thang sau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807200" y="3706284"/>
            <a:ext cx="43688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8" rIns="68576" bIns="34288" anchor="ctr"/>
          <a:lstStyle>
            <a:lvl1pPr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30333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sz="2700" b="1" dirty="0">
                <a:solidFill>
                  <a:srgbClr val="FF0000"/>
                </a:solidFill>
              </a:rPr>
              <a:t>(7 + 3) x 4 : 2 = 20 (</a:t>
            </a:r>
            <a:r>
              <a:rPr lang="en-US" sz="2700" b="1" dirty="0">
                <a:solidFill>
                  <a:srgbClr val="FF0000"/>
                </a:solidFill>
              </a:rPr>
              <a:t>cm</a:t>
            </a:r>
            <a:r>
              <a:rPr lang="en-US" sz="2700" b="1" baseline="30000" dirty="0">
                <a:solidFill>
                  <a:srgbClr val="FF0000"/>
                </a:solidFill>
              </a:rPr>
              <a:t>2</a:t>
            </a:r>
            <a:r>
              <a:rPr lang="vi-VN" sz="2700" b="1" dirty="0">
                <a:solidFill>
                  <a:srgbClr val="FF0000"/>
                </a:solidFill>
              </a:rPr>
              <a:t>)</a:t>
            </a:r>
            <a:endParaRPr lang="en-US" sz="2700" b="1" dirty="0">
              <a:solidFill>
                <a:srgbClr val="FF0000"/>
              </a:solidFill>
            </a:endParaRPr>
          </a:p>
        </p:txBody>
      </p:sp>
      <p:grpSp>
        <p:nvGrpSpPr>
          <p:cNvPr id="17415" name="Group 48"/>
          <p:cNvGrpSpPr>
            <a:grpSpLocks/>
          </p:cNvGrpSpPr>
          <p:nvPr/>
        </p:nvGrpSpPr>
        <p:grpSpPr bwMode="auto">
          <a:xfrm>
            <a:off x="609601" y="2269067"/>
            <a:ext cx="4847167" cy="3020309"/>
            <a:chOff x="2592" y="614"/>
            <a:chExt cx="2880" cy="2176"/>
          </a:xfrm>
        </p:grpSpPr>
        <p:grpSp>
          <p:nvGrpSpPr>
            <p:cNvPr id="16393" name="Group 22"/>
            <p:cNvGrpSpPr>
              <a:grpSpLocks/>
            </p:cNvGrpSpPr>
            <p:nvPr/>
          </p:nvGrpSpPr>
          <p:grpSpPr bwMode="auto">
            <a:xfrm>
              <a:off x="3312" y="1044"/>
              <a:ext cx="2160" cy="1248"/>
              <a:chOff x="3312" y="1278"/>
              <a:chExt cx="2160" cy="1248"/>
            </a:xfrm>
          </p:grpSpPr>
          <p:sp>
            <p:nvSpPr>
              <p:cNvPr id="16397" name="Line 12"/>
              <p:cNvSpPr>
                <a:spLocks noChangeShapeType="1"/>
              </p:cNvSpPr>
              <p:nvPr/>
            </p:nvSpPr>
            <p:spPr bwMode="auto">
              <a:xfrm>
                <a:off x="3312" y="1278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398" name="Line 13"/>
              <p:cNvSpPr>
                <a:spLocks noChangeShapeType="1"/>
              </p:cNvSpPr>
              <p:nvPr/>
            </p:nvSpPr>
            <p:spPr bwMode="auto">
              <a:xfrm>
                <a:off x="3312" y="1300"/>
                <a:ext cx="14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399" name="Line 14"/>
              <p:cNvSpPr>
                <a:spLocks noChangeShapeType="1"/>
              </p:cNvSpPr>
              <p:nvPr/>
            </p:nvSpPr>
            <p:spPr bwMode="auto">
              <a:xfrm>
                <a:off x="4752" y="1300"/>
                <a:ext cx="693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6400" name="Line 15"/>
              <p:cNvSpPr>
                <a:spLocks noChangeShapeType="1"/>
              </p:cNvSpPr>
              <p:nvPr/>
            </p:nvSpPr>
            <p:spPr bwMode="auto">
              <a:xfrm>
                <a:off x="3312" y="2522"/>
                <a:ext cx="21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grpSp>
            <p:nvGrpSpPr>
              <p:cNvPr id="16401" name="Group 18"/>
              <p:cNvGrpSpPr>
                <a:grpSpLocks/>
              </p:cNvGrpSpPr>
              <p:nvPr/>
            </p:nvGrpSpPr>
            <p:grpSpPr bwMode="auto">
              <a:xfrm>
                <a:off x="3312" y="2356"/>
                <a:ext cx="144" cy="144"/>
                <a:chOff x="1440" y="3735"/>
                <a:chExt cx="144" cy="144"/>
              </a:xfrm>
            </p:grpSpPr>
            <p:sp>
              <p:nvSpPr>
                <p:cNvPr id="16405" name="Line 16"/>
                <p:cNvSpPr>
                  <a:spLocks noChangeShapeType="1"/>
                </p:cNvSpPr>
                <p:nvPr/>
              </p:nvSpPr>
              <p:spPr bwMode="auto">
                <a:xfrm>
                  <a:off x="1440" y="374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6406" name="Line 17"/>
                <p:cNvSpPr>
                  <a:spLocks noChangeShapeType="1"/>
                </p:cNvSpPr>
                <p:nvPr/>
              </p:nvSpPr>
              <p:spPr bwMode="auto">
                <a:xfrm>
                  <a:off x="1584" y="3735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grpSp>
            <p:nvGrpSpPr>
              <p:cNvPr id="16402" name="Group 19"/>
              <p:cNvGrpSpPr>
                <a:grpSpLocks/>
              </p:cNvGrpSpPr>
              <p:nvPr/>
            </p:nvGrpSpPr>
            <p:grpSpPr bwMode="auto">
              <a:xfrm rot="5400000">
                <a:off x="3317" y="1297"/>
                <a:ext cx="144" cy="144"/>
                <a:chOff x="1440" y="3735"/>
                <a:chExt cx="144" cy="144"/>
              </a:xfrm>
            </p:grpSpPr>
            <p:sp>
              <p:nvSpPr>
                <p:cNvPr id="16403" name="Line 20"/>
                <p:cNvSpPr>
                  <a:spLocks noChangeShapeType="1"/>
                </p:cNvSpPr>
                <p:nvPr/>
              </p:nvSpPr>
              <p:spPr bwMode="auto">
                <a:xfrm>
                  <a:off x="1440" y="374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6404" name="Line 21"/>
                <p:cNvSpPr>
                  <a:spLocks noChangeShapeType="1"/>
                </p:cNvSpPr>
                <p:nvPr/>
              </p:nvSpPr>
              <p:spPr bwMode="auto">
                <a:xfrm>
                  <a:off x="1584" y="3735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</p:grpSp>
        <p:sp>
          <p:nvSpPr>
            <p:cNvPr id="16394" name="Text Box 28"/>
            <p:cNvSpPr txBox="1">
              <a:spLocks noChangeArrowheads="1"/>
            </p:cNvSpPr>
            <p:nvPr/>
          </p:nvSpPr>
          <p:spPr bwMode="auto">
            <a:xfrm>
              <a:off x="3552" y="614"/>
              <a:ext cx="115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/>
                <a:t>     3 cm</a:t>
              </a:r>
            </a:p>
          </p:txBody>
        </p:sp>
        <p:sp>
          <p:nvSpPr>
            <p:cNvPr id="16395" name="Text Box 29"/>
            <p:cNvSpPr txBox="1">
              <a:spLocks noChangeArrowheads="1"/>
            </p:cNvSpPr>
            <p:nvPr/>
          </p:nvSpPr>
          <p:spPr bwMode="auto">
            <a:xfrm>
              <a:off x="2592" y="1398"/>
              <a:ext cx="115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/>
                <a:t>4cm</a:t>
              </a:r>
            </a:p>
          </p:txBody>
        </p:sp>
        <p:sp>
          <p:nvSpPr>
            <p:cNvPr id="16396" name="Text Box 30"/>
            <p:cNvSpPr txBox="1">
              <a:spLocks noChangeArrowheads="1"/>
            </p:cNvSpPr>
            <p:nvPr/>
          </p:nvSpPr>
          <p:spPr bwMode="auto">
            <a:xfrm>
              <a:off x="3840" y="2310"/>
              <a:ext cx="115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/>
                <a:t> 7cm</a:t>
              </a:r>
            </a:p>
          </p:txBody>
        </p:sp>
      </p:grpSp>
      <p:pic>
        <p:nvPicPr>
          <p:cNvPr id="22" name="Picture 12" descr="Digit 6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184" y="584200"/>
            <a:ext cx="2743200" cy="150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28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1001796" y="1822262"/>
            <a:ext cx="10984230" cy="10772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7030A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Dặn dò: Học thuộc quy tắc và công thức tính diện tích hình thang</a:t>
            </a:r>
            <a:r>
              <a:rPr lang="vi-VN" altLang="en-US" sz="3200" b="1">
                <a:solidFill>
                  <a:srgbClr val="7030A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. </a:t>
            </a:r>
            <a:endParaRPr lang="en-US" altLang="en-US" sz="3200" b="1" dirty="0">
              <a:solidFill>
                <a:srgbClr val="7030A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34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5"/>
          <p:cNvSpPr txBox="1">
            <a:spLocks noChangeArrowheads="1"/>
          </p:cNvSpPr>
          <p:nvPr/>
        </p:nvSpPr>
        <p:spPr bwMode="auto">
          <a:xfrm>
            <a:off x="1612900" y="455154"/>
            <a:ext cx="75565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sz="3200" b="1" u="sng" dirty="0" err="1" smtClean="0">
                <a:latin typeface="HP001 5H" panose="020B0603050302020204" pitchFamily="34" charset="0"/>
                <a:cs typeface="HP001 5H" panose="020B0603050302020204" pitchFamily="34" charset="0"/>
              </a:rPr>
              <a:t>Toán</a:t>
            </a:r>
            <a:endParaRPr lang="en-US" sz="3200" b="1" u="sng" dirty="0">
              <a:latin typeface="HP001 5H" panose="020B0603050302020204" pitchFamily="34" charset="0"/>
              <a:cs typeface="HP001 5H" panose="020B0603050302020204" pitchFamily="34" charset="0"/>
            </a:endParaRPr>
          </a:p>
          <a:p>
            <a:pPr algn="ctr"/>
            <a:endParaRPr lang="en-US" altLang="en-US" sz="3200" b="1" u="sng" dirty="0">
              <a:solidFill>
                <a:srgbClr val="0B19C8"/>
              </a:solidFill>
            </a:endParaRPr>
          </a:p>
        </p:txBody>
      </p:sp>
      <p:sp>
        <p:nvSpPr>
          <p:cNvPr id="3" name="Text Box 25"/>
          <p:cNvSpPr txBox="1">
            <a:spLocks noChangeArrowheads="1"/>
          </p:cNvSpPr>
          <p:nvPr/>
        </p:nvSpPr>
        <p:spPr bwMode="auto">
          <a:xfrm>
            <a:off x="2959100" y="1488538"/>
            <a:ext cx="5549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200" b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Bài 59: Diện </a:t>
            </a:r>
            <a:r>
              <a:rPr lang="vi-VN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tích hình thang</a:t>
            </a:r>
            <a:endParaRPr lang="en-US" altLang="en-US" sz="3200" b="1" u="sng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grpSp>
        <p:nvGrpSpPr>
          <p:cNvPr id="24" name="Group 15"/>
          <p:cNvGrpSpPr>
            <a:grpSpLocks/>
          </p:cNvGrpSpPr>
          <p:nvPr/>
        </p:nvGrpSpPr>
        <p:grpSpPr bwMode="auto">
          <a:xfrm>
            <a:off x="2019300" y="2438400"/>
            <a:ext cx="6578600" cy="2057400"/>
            <a:chOff x="876" y="1824"/>
            <a:chExt cx="3108" cy="1296"/>
          </a:xfrm>
        </p:grpSpPr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1513" y="1824"/>
              <a:ext cx="134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 flipH="1">
              <a:off x="876" y="1824"/>
              <a:ext cx="637" cy="12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>
              <a:off x="2861" y="1824"/>
              <a:ext cx="1123" cy="1296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>
              <a:off x="876" y="3120"/>
              <a:ext cx="3108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643717" y="1835151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5417CF"/>
                </a:solidFill>
              </a:rPr>
              <a:t>A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6502400" y="2006600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5417CF"/>
                </a:solidFill>
              </a:rPr>
              <a:t>B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8509000" y="4248151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5417CF"/>
                </a:solidFill>
              </a:rPr>
              <a:t>C</a:t>
            </a: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1612900" y="4438651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5417CF"/>
                </a:solidFill>
              </a:rPr>
              <a:t>D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3149600" y="4406900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>
                <a:solidFill>
                  <a:srgbClr val="5417CF"/>
                </a:solidFill>
              </a:rPr>
              <a:t>H</a:t>
            </a:r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>
            <a:off x="3373967" y="2432051"/>
            <a:ext cx="0" cy="2057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2400"/>
          </a:p>
        </p:txBody>
      </p:sp>
      <p:grpSp>
        <p:nvGrpSpPr>
          <p:cNvPr id="35" name="Group 119"/>
          <p:cNvGrpSpPr>
            <a:grpSpLocks/>
          </p:cNvGrpSpPr>
          <p:nvPr/>
        </p:nvGrpSpPr>
        <p:grpSpPr bwMode="auto">
          <a:xfrm>
            <a:off x="3403600" y="4248151"/>
            <a:ext cx="304800" cy="228600"/>
            <a:chOff x="1872" y="3024"/>
            <a:chExt cx="144" cy="144"/>
          </a:xfrm>
        </p:grpSpPr>
        <p:sp>
          <p:nvSpPr>
            <p:cNvPr id="36" name="Line 20"/>
            <p:cNvSpPr>
              <a:spLocks noChangeShapeType="1"/>
            </p:cNvSpPr>
            <p:nvPr/>
          </p:nvSpPr>
          <p:spPr bwMode="auto">
            <a:xfrm>
              <a:off x="1872" y="3024"/>
              <a:ext cx="144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>
              <a:off x="2016" y="3024"/>
              <a:ext cx="0" cy="144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</p:grp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2507192" y="5196726"/>
            <a:ext cx="5602816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2667" b="1" dirty="0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Nêu tên hai cạnh đáy và đường cao của hình thang </a:t>
            </a:r>
            <a:r>
              <a:rPr lang="vi-VN" altLang="en-US" sz="2667" b="1" dirty="0">
                <a:solidFill>
                  <a:srgbClr val="C00000"/>
                </a:solidFill>
              </a:rPr>
              <a:t>ABCD?</a:t>
            </a:r>
            <a:endParaRPr lang="en-US" altLang="en-US" sz="2667" b="1" u="sng" dirty="0">
              <a:solidFill>
                <a:srgbClr val="C00000"/>
              </a:solidFill>
            </a:endParaRP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1609725" y="5986897"/>
            <a:ext cx="6369049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2667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Đáy</a:t>
            </a:r>
            <a:r>
              <a:rPr lang="vi-VN" altLang="en-US" sz="2667" b="1" dirty="0">
                <a:solidFill>
                  <a:srgbClr val="FF0000"/>
                </a:solidFill>
              </a:rPr>
              <a:t> AB </a:t>
            </a:r>
            <a:r>
              <a:rPr lang="vi-VN" altLang="en-US" sz="2667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</a:t>
            </a:r>
            <a:r>
              <a:rPr lang="vi-VN" altLang="en-US" sz="2667" b="1" dirty="0">
                <a:solidFill>
                  <a:srgbClr val="FF0000"/>
                </a:solidFill>
              </a:rPr>
              <a:t> DC; </a:t>
            </a:r>
            <a:r>
              <a:rPr lang="vi-VN" altLang="en-US" sz="2667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Đường cao</a:t>
            </a:r>
            <a:r>
              <a:rPr lang="vi-VN" altLang="en-US" sz="2667" b="1" dirty="0">
                <a:solidFill>
                  <a:srgbClr val="FF0000"/>
                </a:solidFill>
              </a:rPr>
              <a:t>: AH</a:t>
            </a:r>
            <a:endParaRPr lang="en-US" altLang="en-US" sz="2667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9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30" grpId="0"/>
      <p:bldP spid="31" grpId="0"/>
      <p:bldP spid="32" grpId="0"/>
      <p:bldP spid="33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5"/>
          <p:cNvSpPr txBox="1">
            <a:spLocks noChangeArrowheads="1"/>
          </p:cNvSpPr>
          <p:nvPr/>
        </p:nvSpPr>
        <p:spPr bwMode="auto">
          <a:xfrm>
            <a:off x="2597624" y="314110"/>
            <a:ext cx="71501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Thứ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    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ngày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  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tháng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 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năm</a:t>
            </a:r>
            <a:r>
              <a:rPr lang="en-US" sz="3200" b="1">
                <a:solidFill>
                  <a:schemeClr val="accent4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3200" b="1" smtClean="0">
                <a:solidFill>
                  <a:schemeClr val="accent4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2024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  <a:p>
            <a:pPr algn="ctr"/>
            <a:r>
              <a:rPr lang="en-US" sz="3200" b="1" u="sng" dirty="0" err="1">
                <a:latin typeface="HP001 5H" panose="020B0603050302020204" pitchFamily="34" charset="0"/>
                <a:cs typeface="HP001 5H" panose="020B0603050302020204" pitchFamily="34" charset="0"/>
              </a:rPr>
              <a:t>Toán</a:t>
            </a:r>
            <a:endParaRPr lang="en-US" sz="3200" b="1" u="sng" dirty="0">
              <a:latin typeface="HP001 5H" panose="020B0603050302020204" pitchFamily="34" charset="0"/>
              <a:cs typeface="HP001 5H" panose="020B0603050302020204" pitchFamily="34" charset="0"/>
            </a:endParaRPr>
          </a:p>
          <a:p>
            <a:pPr algn="ctr" eaLnBrk="1" hangingPunct="1"/>
            <a:endParaRPr lang="en-US" altLang="en-US" sz="3200" b="1" u="sng" dirty="0">
              <a:solidFill>
                <a:srgbClr val="0B19C8"/>
              </a:solidFill>
            </a:endParaRPr>
          </a:p>
        </p:txBody>
      </p:sp>
      <p:sp>
        <p:nvSpPr>
          <p:cNvPr id="6147" name="Text Box 25"/>
          <p:cNvSpPr txBox="1">
            <a:spLocks noChangeArrowheads="1"/>
          </p:cNvSpPr>
          <p:nvPr/>
        </p:nvSpPr>
        <p:spPr bwMode="auto">
          <a:xfrm>
            <a:off x="3401800" y="1217934"/>
            <a:ext cx="5549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200" b="1" dirty="0" smtClean="0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Diện </a:t>
            </a:r>
            <a:r>
              <a:rPr lang="vi-VN" altLang="en-US" sz="3200" b="1" dirty="0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tích hình thang</a:t>
            </a:r>
            <a:endParaRPr lang="en-US" altLang="en-US" sz="3200" b="1" u="sng" dirty="0">
              <a:solidFill>
                <a:srgbClr val="C0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916518" y="3054351"/>
            <a:ext cx="3723216" cy="2194429"/>
            <a:chOff x="150" y="382"/>
            <a:chExt cx="1759" cy="1382"/>
          </a:xfrm>
        </p:grpSpPr>
        <p:grpSp>
          <p:nvGrpSpPr>
            <p:cNvPr id="6184" name="Group 46"/>
            <p:cNvGrpSpPr>
              <a:grpSpLocks/>
            </p:cNvGrpSpPr>
            <p:nvPr/>
          </p:nvGrpSpPr>
          <p:grpSpPr bwMode="auto">
            <a:xfrm>
              <a:off x="428" y="686"/>
              <a:ext cx="1358" cy="745"/>
              <a:chOff x="1104" y="2544"/>
              <a:chExt cx="3108" cy="1296"/>
            </a:xfrm>
          </p:grpSpPr>
          <p:grpSp>
            <p:nvGrpSpPr>
              <p:cNvPr id="6192" name="Group 47"/>
              <p:cNvGrpSpPr>
                <a:grpSpLocks/>
              </p:cNvGrpSpPr>
              <p:nvPr/>
            </p:nvGrpSpPr>
            <p:grpSpPr bwMode="auto">
              <a:xfrm>
                <a:off x="1104" y="2544"/>
                <a:ext cx="3108" cy="1296"/>
                <a:chOff x="876" y="1824"/>
                <a:chExt cx="3108" cy="1296"/>
              </a:xfrm>
            </p:grpSpPr>
            <p:sp>
              <p:nvSpPr>
                <p:cNvPr id="6197" name="Line 48"/>
                <p:cNvSpPr>
                  <a:spLocks noChangeShapeType="1"/>
                </p:cNvSpPr>
                <p:nvPr/>
              </p:nvSpPr>
              <p:spPr bwMode="auto">
                <a:xfrm>
                  <a:off x="1513" y="1824"/>
                  <a:ext cx="1348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98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876" y="1824"/>
                  <a:ext cx="637" cy="12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99" name="Line 50"/>
                <p:cNvSpPr>
                  <a:spLocks noChangeShapeType="1"/>
                </p:cNvSpPr>
                <p:nvPr/>
              </p:nvSpPr>
              <p:spPr bwMode="auto">
                <a:xfrm>
                  <a:off x="2861" y="1824"/>
                  <a:ext cx="1123" cy="12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200" name="Line 51"/>
                <p:cNvSpPr>
                  <a:spLocks noChangeShapeType="1"/>
                </p:cNvSpPr>
                <p:nvPr/>
              </p:nvSpPr>
              <p:spPr bwMode="auto">
                <a:xfrm>
                  <a:off x="876" y="3120"/>
                  <a:ext cx="3108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6193" name="Line 52"/>
              <p:cNvSpPr>
                <a:spLocks noChangeShapeType="1"/>
              </p:cNvSpPr>
              <p:nvPr/>
            </p:nvSpPr>
            <p:spPr bwMode="auto">
              <a:xfrm>
                <a:off x="1763" y="2544"/>
                <a:ext cx="0" cy="1296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grpSp>
            <p:nvGrpSpPr>
              <p:cNvPr id="6194" name="Group 53"/>
              <p:cNvGrpSpPr>
                <a:grpSpLocks/>
              </p:cNvGrpSpPr>
              <p:nvPr/>
            </p:nvGrpSpPr>
            <p:grpSpPr bwMode="auto">
              <a:xfrm>
                <a:off x="1763" y="3665"/>
                <a:ext cx="144" cy="144"/>
                <a:chOff x="1872" y="3024"/>
                <a:chExt cx="144" cy="144"/>
              </a:xfrm>
            </p:grpSpPr>
            <p:sp>
              <p:nvSpPr>
                <p:cNvPr id="6195" name="Line 54"/>
                <p:cNvSpPr>
                  <a:spLocks noChangeShapeType="1"/>
                </p:cNvSpPr>
                <p:nvPr/>
              </p:nvSpPr>
              <p:spPr bwMode="auto">
                <a:xfrm>
                  <a:off x="1872" y="3024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96" name="Line 55"/>
                <p:cNvSpPr>
                  <a:spLocks noChangeShapeType="1"/>
                </p:cNvSpPr>
                <p:nvPr/>
              </p:nvSpPr>
              <p:spPr bwMode="auto">
                <a:xfrm>
                  <a:off x="2016" y="3024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</p:grpSp>
        <p:sp>
          <p:nvSpPr>
            <p:cNvPr id="6185" name="Text Box 56"/>
            <p:cNvSpPr txBox="1">
              <a:spLocks noChangeArrowheads="1"/>
            </p:cNvSpPr>
            <p:nvPr/>
          </p:nvSpPr>
          <p:spPr bwMode="auto">
            <a:xfrm>
              <a:off x="422" y="382"/>
              <a:ext cx="16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/>
                <a:t>A</a:t>
              </a:r>
            </a:p>
          </p:txBody>
        </p:sp>
        <p:sp>
          <p:nvSpPr>
            <p:cNvPr id="6186" name="Text Box 57"/>
            <p:cNvSpPr txBox="1">
              <a:spLocks noChangeArrowheads="1"/>
            </p:cNvSpPr>
            <p:nvPr/>
          </p:nvSpPr>
          <p:spPr bwMode="auto">
            <a:xfrm>
              <a:off x="150" y="1343"/>
              <a:ext cx="16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/>
                <a:t>D</a:t>
              </a:r>
            </a:p>
          </p:txBody>
        </p:sp>
        <p:sp>
          <p:nvSpPr>
            <p:cNvPr id="6187" name="Text Box 58"/>
            <p:cNvSpPr txBox="1">
              <a:spLocks noChangeArrowheads="1"/>
            </p:cNvSpPr>
            <p:nvPr/>
          </p:nvSpPr>
          <p:spPr bwMode="auto">
            <a:xfrm>
              <a:off x="1741" y="1354"/>
              <a:ext cx="16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/>
                <a:t>C</a:t>
              </a:r>
            </a:p>
          </p:txBody>
        </p:sp>
        <p:sp>
          <p:nvSpPr>
            <p:cNvPr id="6188" name="Text Box 59"/>
            <p:cNvSpPr txBox="1">
              <a:spLocks noChangeArrowheads="1"/>
            </p:cNvSpPr>
            <p:nvPr/>
          </p:nvSpPr>
          <p:spPr bwMode="auto">
            <a:xfrm>
              <a:off x="1336" y="415"/>
              <a:ext cx="16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/>
                <a:t>B</a:t>
              </a:r>
            </a:p>
          </p:txBody>
        </p:sp>
        <p:sp>
          <p:nvSpPr>
            <p:cNvPr id="6189" name="Text Box 60"/>
            <p:cNvSpPr txBox="1">
              <a:spLocks noChangeArrowheads="1"/>
            </p:cNvSpPr>
            <p:nvPr/>
          </p:nvSpPr>
          <p:spPr bwMode="auto">
            <a:xfrm>
              <a:off x="615" y="1396"/>
              <a:ext cx="16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/>
                <a:t>H</a:t>
              </a:r>
            </a:p>
          </p:txBody>
        </p:sp>
        <p:sp>
          <p:nvSpPr>
            <p:cNvPr id="6190" name="Line 61"/>
            <p:cNvSpPr>
              <a:spLocks noChangeShapeType="1"/>
            </p:cNvSpPr>
            <p:nvPr/>
          </p:nvSpPr>
          <p:spPr bwMode="auto">
            <a:xfrm>
              <a:off x="712" y="712"/>
              <a:ext cx="829" cy="35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91" name="Rectangle 62"/>
            <p:cNvSpPr>
              <a:spLocks noChangeArrowheads="1"/>
            </p:cNvSpPr>
            <p:nvPr/>
          </p:nvSpPr>
          <p:spPr bwMode="auto">
            <a:xfrm>
              <a:off x="1538" y="750"/>
              <a:ext cx="26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/>
                <a:t>M</a:t>
              </a:r>
            </a:p>
          </p:txBody>
        </p:sp>
      </p:grpSp>
      <p:grpSp>
        <p:nvGrpSpPr>
          <p:cNvPr id="22" name="Group 78"/>
          <p:cNvGrpSpPr>
            <a:grpSpLocks/>
          </p:cNvGrpSpPr>
          <p:nvPr/>
        </p:nvGrpSpPr>
        <p:grpSpPr bwMode="auto">
          <a:xfrm>
            <a:off x="5689601" y="2700867"/>
            <a:ext cx="4770968" cy="2729929"/>
            <a:chOff x="48" y="1249"/>
            <a:chExt cx="2254" cy="1719"/>
          </a:xfrm>
        </p:grpSpPr>
        <p:sp>
          <p:nvSpPr>
            <p:cNvPr id="6151" name="Line 12"/>
            <p:cNvSpPr>
              <a:spLocks noChangeShapeType="1"/>
            </p:cNvSpPr>
            <p:nvPr/>
          </p:nvSpPr>
          <p:spPr bwMode="auto">
            <a:xfrm>
              <a:off x="557" y="2298"/>
              <a:ext cx="6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6152" name="Line 13"/>
            <p:cNvSpPr>
              <a:spLocks noChangeShapeType="1"/>
            </p:cNvSpPr>
            <p:nvPr/>
          </p:nvSpPr>
          <p:spPr bwMode="auto">
            <a:xfrm>
              <a:off x="633" y="2291"/>
              <a:ext cx="0" cy="12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6153" name="Group 15"/>
            <p:cNvGrpSpPr>
              <a:grpSpLocks/>
            </p:cNvGrpSpPr>
            <p:nvPr/>
          </p:nvGrpSpPr>
          <p:grpSpPr bwMode="auto">
            <a:xfrm>
              <a:off x="264" y="1691"/>
              <a:ext cx="1342" cy="720"/>
              <a:chOff x="1824" y="2832"/>
              <a:chExt cx="3108" cy="1296"/>
            </a:xfrm>
          </p:grpSpPr>
          <p:grpSp>
            <p:nvGrpSpPr>
              <p:cNvPr id="6178" name="Group 16"/>
              <p:cNvGrpSpPr>
                <a:grpSpLocks/>
              </p:cNvGrpSpPr>
              <p:nvPr/>
            </p:nvGrpSpPr>
            <p:grpSpPr bwMode="auto">
              <a:xfrm>
                <a:off x="1824" y="2832"/>
                <a:ext cx="3108" cy="1296"/>
                <a:chOff x="1344" y="2928"/>
                <a:chExt cx="3108" cy="1296"/>
              </a:xfrm>
            </p:grpSpPr>
            <p:sp>
              <p:nvSpPr>
                <p:cNvPr id="6180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1344" y="2928"/>
                  <a:ext cx="637" cy="12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81" name="Line 18"/>
                <p:cNvSpPr>
                  <a:spLocks noChangeShapeType="1"/>
                </p:cNvSpPr>
                <p:nvPr/>
              </p:nvSpPr>
              <p:spPr bwMode="auto">
                <a:xfrm>
                  <a:off x="3936" y="3600"/>
                  <a:ext cx="516" cy="62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82" name="Line 19"/>
                <p:cNvSpPr>
                  <a:spLocks noChangeShapeType="1"/>
                </p:cNvSpPr>
                <p:nvPr/>
              </p:nvSpPr>
              <p:spPr bwMode="auto">
                <a:xfrm>
                  <a:off x="1344" y="4224"/>
                  <a:ext cx="3108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83" name="Line 20"/>
                <p:cNvSpPr>
                  <a:spLocks noChangeShapeType="1"/>
                </p:cNvSpPr>
                <p:nvPr/>
              </p:nvSpPr>
              <p:spPr bwMode="auto">
                <a:xfrm>
                  <a:off x="1972" y="2941"/>
                  <a:ext cx="1964" cy="659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6179" name="Line 21"/>
              <p:cNvSpPr>
                <a:spLocks noChangeShapeType="1"/>
              </p:cNvSpPr>
              <p:nvPr/>
            </p:nvSpPr>
            <p:spPr bwMode="auto">
              <a:xfrm>
                <a:off x="2461" y="2832"/>
                <a:ext cx="0" cy="12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6154" name="Text Box 22"/>
            <p:cNvSpPr txBox="1">
              <a:spLocks noChangeArrowheads="1"/>
            </p:cNvSpPr>
            <p:nvPr/>
          </p:nvSpPr>
          <p:spPr bwMode="auto">
            <a:xfrm>
              <a:off x="444" y="1249"/>
              <a:ext cx="16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/>
                <a:t>A</a:t>
              </a:r>
            </a:p>
          </p:txBody>
        </p:sp>
        <p:sp>
          <p:nvSpPr>
            <p:cNvPr id="6155" name="Text Box 23"/>
            <p:cNvSpPr txBox="1">
              <a:spLocks noChangeArrowheads="1"/>
            </p:cNvSpPr>
            <p:nvPr/>
          </p:nvSpPr>
          <p:spPr bwMode="auto">
            <a:xfrm>
              <a:off x="48" y="2342"/>
              <a:ext cx="16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/>
                <a:t>D</a:t>
              </a:r>
            </a:p>
          </p:txBody>
        </p:sp>
        <p:sp>
          <p:nvSpPr>
            <p:cNvPr id="6156" name="Text Box 24"/>
            <p:cNvSpPr txBox="1">
              <a:spLocks noChangeArrowheads="1"/>
            </p:cNvSpPr>
            <p:nvPr/>
          </p:nvSpPr>
          <p:spPr bwMode="auto">
            <a:xfrm>
              <a:off x="427" y="2443"/>
              <a:ext cx="16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/>
                <a:t>H</a:t>
              </a:r>
            </a:p>
          </p:txBody>
        </p:sp>
        <p:grpSp>
          <p:nvGrpSpPr>
            <p:cNvPr id="6157" name="Group 25"/>
            <p:cNvGrpSpPr>
              <a:grpSpLocks/>
            </p:cNvGrpSpPr>
            <p:nvPr/>
          </p:nvGrpSpPr>
          <p:grpSpPr bwMode="auto">
            <a:xfrm>
              <a:off x="1347" y="2050"/>
              <a:ext cx="850" cy="361"/>
              <a:chOff x="3813" y="1601"/>
              <a:chExt cx="1885" cy="655"/>
            </a:xfrm>
          </p:grpSpPr>
          <p:grpSp>
            <p:nvGrpSpPr>
              <p:cNvPr id="6162" name="Group 26"/>
              <p:cNvGrpSpPr>
                <a:grpSpLocks/>
              </p:cNvGrpSpPr>
              <p:nvPr/>
            </p:nvGrpSpPr>
            <p:grpSpPr bwMode="auto">
              <a:xfrm rot="10800000">
                <a:off x="3813" y="1601"/>
                <a:ext cx="1885" cy="650"/>
                <a:chOff x="1523" y="1632"/>
                <a:chExt cx="1885" cy="624"/>
              </a:xfrm>
            </p:grpSpPr>
            <p:sp>
              <p:nvSpPr>
                <p:cNvPr id="6175" name="Line 27"/>
                <p:cNvSpPr>
                  <a:spLocks noChangeShapeType="1"/>
                </p:cNvSpPr>
                <p:nvPr/>
              </p:nvSpPr>
              <p:spPr bwMode="auto">
                <a:xfrm>
                  <a:off x="1523" y="1632"/>
                  <a:ext cx="1348" cy="0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76" name="Line 28"/>
                <p:cNvSpPr>
                  <a:spLocks noChangeShapeType="1"/>
                </p:cNvSpPr>
                <p:nvPr/>
              </p:nvSpPr>
              <p:spPr bwMode="auto">
                <a:xfrm>
                  <a:off x="2880" y="1632"/>
                  <a:ext cx="528" cy="624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6177" name="Line 29"/>
                <p:cNvSpPr>
                  <a:spLocks noChangeShapeType="1"/>
                </p:cNvSpPr>
                <p:nvPr/>
              </p:nvSpPr>
              <p:spPr bwMode="auto">
                <a:xfrm>
                  <a:off x="1549" y="1637"/>
                  <a:ext cx="1846" cy="611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6163" name="Line 30"/>
              <p:cNvSpPr>
                <a:spLocks noChangeShapeType="1"/>
              </p:cNvSpPr>
              <p:nvPr/>
            </p:nvSpPr>
            <p:spPr bwMode="auto">
              <a:xfrm>
                <a:off x="3984" y="1667"/>
                <a:ext cx="480" cy="576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164" name="Line 31"/>
              <p:cNvSpPr>
                <a:spLocks noChangeShapeType="1"/>
              </p:cNvSpPr>
              <p:nvPr/>
            </p:nvSpPr>
            <p:spPr bwMode="auto">
              <a:xfrm>
                <a:off x="4102" y="1702"/>
                <a:ext cx="445" cy="541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165" name="Line 32"/>
              <p:cNvSpPr>
                <a:spLocks noChangeShapeType="1"/>
              </p:cNvSpPr>
              <p:nvPr/>
            </p:nvSpPr>
            <p:spPr bwMode="auto">
              <a:xfrm>
                <a:off x="4224" y="1728"/>
                <a:ext cx="419" cy="515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166" name="Line 33"/>
              <p:cNvSpPr>
                <a:spLocks noChangeShapeType="1"/>
              </p:cNvSpPr>
              <p:nvPr/>
            </p:nvSpPr>
            <p:spPr bwMode="auto">
              <a:xfrm>
                <a:off x="4342" y="1772"/>
                <a:ext cx="397" cy="484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167" name="Line 34"/>
              <p:cNvSpPr>
                <a:spLocks noChangeShapeType="1"/>
              </p:cNvSpPr>
              <p:nvPr/>
            </p:nvSpPr>
            <p:spPr bwMode="auto">
              <a:xfrm>
                <a:off x="4464" y="1824"/>
                <a:ext cx="336" cy="432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168" name="Line 35"/>
              <p:cNvSpPr>
                <a:spLocks noChangeShapeType="1"/>
              </p:cNvSpPr>
              <p:nvPr/>
            </p:nvSpPr>
            <p:spPr bwMode="auto">
              <a:xfrm>
                <a:off x="4547" y="1837"/>
                <a:ext cx="326" cy="419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169" name="Line 36"/>
              <p:cNvSpPr>
                <a:spLocks noChangeShapeType="1"/>
              </p:cNvSpPr>
              <p:nvPr/>
            </p:nvSpPr>
            <p:spPr bwMode="auto">
              <a:xfrm>
                <a:off x="4678" y="1894"/>
                <a:ext cx="301" cy="362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170" name="Line 37"/>
              <p:cNvSpPr>
                <a:spLocks noChangeShapeType="1"/>
              </p:cNvSpPr>
              <p:nvPr/>
            </p:nvSpPr>
            <p:spPr bwMode="auto">
              <a:xfrm>
                <a:off x="4787" y="1920"/>
                <a:ext cx="288" cy="336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171" name="Line 38"/>
              <p:cNvSpPr>
                <a:spLocks noChangeShapeType="1"/>
              </p:cNvSpPr>
              <p:nvPr/>
            </p:nvSpPr>
            <p:spPr bwMode="auto">
              <a:xfrm>
                <a:off x="4944" y="1994"/>
                <a:ext cx="192" cy="24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172" name="Line 39"/>
              <p:cNvSpPr>
                <a:spLocks noChangeShapeType="1"/>
              </p:cNvSpPr>
              <p:nvPr/>
            </p:nvSpPr>
            <p:spPr bwMode="auto">
              <a:xfrm>
                <a:off x="5053" y="2016"/>
                <a:ext cx="192" cy="24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173" name="Line 40"/>
              <p:cNvSpPr>
                <a:spLocks noChangeShapeType="1"/>
              </p:cNvSpPr>
              <p:nvPr/>
            </p:nvSpPr>
            <p:spPr bwMode="auto">
              <a:xfrm>
                <a:off x="5184" y="2064"/>
                <a:ext cx="144" cy="192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6174" name="Line 41"/>
              <p:cNvSpPr>
                <a:spLocks noChangeShapeType="1"/>
              </p:cNvSpPr>
              <p:nvPr/>
            </p:nvSpPr>
            <p:spPr bwMode="auto">
              <a:xfrm>
                <a:off x="5328" y="2112"/>
                <a:ext cx="96" cy="144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6158" name="Text Box 42"/>
            <p:cNvSpPr txBox="1">
              <a:spLocks noChangeArrowheads="1"/>
            </p:cNvSpPr>
            <p:nvPr/>
          </p:nvSpPr>
          <p:spPr bwMode="auto">
            <a:xfrm>
              <a:off x="2079" y="2373"/>
              <a:ext cx="20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/>
                <a:t>K</a:t>
              </a:r>
            </a:p>
          </p:txBody>
        </p:sp>
        <p:sp>
          <p:nvSpPr>
            <p:cNvPr id="6159" name="Rectangle 43"/>
            <p:cNvSpPr>
              <a:spLocks noChangeArrowheads="1"/>
            </p:cNvSpPr>
            <p:nvPr/>
          </p:nvSpPr>
          <p:spPr bwMode="auto">
            <a:xfrm>
              <a:off x="1481" y="2367"/>
              <a:ext cx="21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 dirty="0"/>
                <a:t>C</a:t>
              </a:r>
            </a:p>
          </p:txBody>
        </p:sp>
        <p:sp>
          <p:nvSpPr>
            <p:cNvPr id="6160" name="Rectangle 73"/>
            <p:cNvSpPr>
              <a:spLocks noChangeArrowheads="1"/>
            </p:cNvSpPr>
            <p:nvPr/>
          </p:nvSpPr>
          <p:spPr bwMode="auto">
            <a:xfrm>
              <a:off x="1418" y="2600"/>
              <a:ext cx="34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 dirty="0"/>
                <a:t>(B)</a:t>
              </a:r>
            </a:p>
          </p:txBody>
        </p:sp>
        <p:sp>
          <p:nvSpPr>
            <p:cNvPr id="6161" name="Rectangle 74"/>
            <p:cNvSpPr>
              <a:spLocks noChangeArrowheads="1"/>
            </p:cNvSpPr>
            <p:nvPr/>
          </p:nvSpPr>
          <p:spPr bwMode="auto">
            <a:xfrm>
              <a:off x="1946" y="2600"/>
              <a:ext cx="35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 dirty="0"/>
                <a:t>(A)</a:t>
              </a:r>
            </a:p>
          </p:txBody>
        </p:sp>
      </p:grpSp>
      <p:sp>
        <p:nvSpPr>
          <p:cNvPr id="56" name="Text Box 25"/>
          <p:cNvSpPr txBox="1">
            <a:spLocks noChangeArrowheads="1"/>
          </p:cNvSpPr>
          <p:nvPr/>
        </p:nvSpPr>
        <p:spPr bwMode="auto">
          <a:xfrm>
            <a:off x="916517" y="1710267"/>
            <a:ext cx="11072283" cy="13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2667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Hình thang </a:t>
            </a:r>
            <a:r>
              <a:rPr lang="vi-VN" altLang="en-US" sz="2667" b="1" dirty="0">
                <a:solidFill>
                  <a:srgbClr val="5417CF"/>
                </a:solidFill>
              </a:rPr>
              <a:t>ABCD: </a:t>
            </a:r>
            <a:r>
              <a:rPr lang="vi-VN" altLang="en-US" sz="2667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Điểm</a:t>
            </a:r>
            <a:r>
              <a:rPr lang="vi-VN" altLang="en-US" sz="2667" b="1" dirty="0">
                <a:solidFill>
                  <a:srgbClr val="5417CF"/>
                </a:solidFill>
              </a:rPr>
              <a:t> M </a:t>
            </a:r>
            <a:r>
              <a:rPr lang="vi-VN" altLang="en-US" sz="2667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là trung điểm của cạnh </a:t>
            </a:r>
            <a:r>
              <a:rPr lang="vi-VN" altLang="en-US" sz="2667" b="1" dirty="0">
                <a:solidFill>
                  <a:srgbClr val="5417CF"/>
                </a:solidFill>
              </a:rPr>
              <a:t>BC. </a:t>
            </a:r>
            <a:r>
              <a:rPr lang="vi-VN" altLang="en-US" sz="2667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Cắt hình tam giác</a:t>
            </a:r>
            <a:r>
              <a:rPr lang="vi-VN" altLang="en-US" sz="2667" b="1" dirty="0">
                <a:solidFill>
                  <a:srgbClr val="5417CF"/>
                </a:solidFill>
              </a:rPr>
              <a:t> ABM </a:t>
            </a:r>
            <a:r>
              <a:rPr lang="vi-VN" altLang="en-US" sz="2667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rồi ghép với hình tứ giác </a:t>
            </a:r>
            <a:r>
              <a:rPr lang="vi-VN" altLang="en-US" sz="2667" b="1" dirty="0">
                <a:solidFill>
                  <a:srgbClr val="5417CF"/>
                </a:solidFill>
              </a:rPr>
              <a:t>AMCD (</a:t>
            </a:r>
            <a:r>
              <a:rPr lang="vi-VN" altLang="en-US" sz="2667" b="1" dirty="0">
                <a:solidFill>
                  <a:srgbClr val="5417CF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như hình vẽ) ta được hình tam giác</a:t>
            </a:r>
            <a:r>
              <a:rPr lang="vi-VN" altLang="en-US" sz="2667" b="1" dirty="0">
                <a:solidFill>
                  <a:srgbClr val="5417CF"/>
                </a:solidFill>
              </a:rPr>
              <a:t> ADK</a:t>
            </a:r>
            <a:endParaRPr lang="en-US" altLang="en-US" sz="2667" b="1" u="sng" dirty="0">
              <a:solidFill>
                <a:srgbClr val="5417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7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PENC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8223">
            <a:off x="3843867" y="1439334"/>
            <a:ext cx="836084" cy="91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8047568" y="3418417"/>
            <a:ext cx="156633" cy="116416"/>
          </a:xfrm>
          <a:prstGeom prst="ellipse">
            <a:avLst/>
          </a:prstGeom>
          <a:solidFill>
            <a:srgbClr val="D54011"/>
          </a:solidFill>
          <a:ln w="9525">
            <a:solidFill>
              <a:srgbClr val="D5401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3733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4047067" y="2504017"/>
            <a:ext cx="4019551" cy="102446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8415867" y="2885017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/>
              <a:t>M</a:t>
            </a:r>
          </a:p>
        </p:txBody>
      </p:sp>
      <p:pic>
        <p:nvPicPr>
          <p:cNvPr id="9247" name="Picture 3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78862">
            <a:off x="3145367" y="1373717"/>
            <a:ext cx="533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Group 32"/>
          <p:cNvGrpSpPr>
            <a:grpSpLocks/>
          </p:cNvGrpSpPr>
          <p:nvPr/>
        </p:nvGrpSpPr>
        <p:grpSpPr bwMode="auto">
          <a:xfrm>
            <a:off x="2015067" y="1970617"/>
            <a:ext cx="8229600" cy="3257026"/>
            <a:chOff x="432" y="912"/>
            <a:chExt cx="3888" cy="2052"/>
          </a:xfrm>
        </p:grpSpPr>
        <p:sp>
          <p:nvSpPr>
            <p:cNvPr id="7210" name="Text Box 33"/>
            <p:cNvSpPr txBox="1">
              <a:spLocks noChangeArrowheads="1"/>
            </p:cNvSpPr>
            <p:nvPr/>
          </p:nvSpPr>
          <p:spPr bwMode="auto">
            <a:xfrm>
              <a:off x="1152" y="912"/>
              <a:ext cx="384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/>
                <a:t>A</a:t>
              </a:r>
            </a:p>
          </p:txBody>
        </p:sp>
        <p:sp>
          <p:nvSpPr>
            <p:cNvPr id="7211" name="Text Box 34"/>
            <p:cNvSpPr txBox="1">
              <a:spLocks noChangeArrowheads="1"/>
            </p:cNvSpPr>
            <p:nvPr/>
          </p:nvSpPr>
          <p:spPr bwMode="auto">
            <a:xfrm>
              <a:off x="2736" y="960"/>
              <a:ext cx="384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/>
                <a:t>B</a:t>
              </a:r>
            </a:p>
          </p:txBody>
        </p:sp>
        <p:sp>
          <p:nvSpPr>
            <p:cNvPr id="7212" name="Text Box 35"/>
            <p:cNvSpPr txBox="1">
              <a:spLocks noChangeArrowheads="1"/>
            </p:cNvSpPr>
            <p:nvPr/>
          </p:nvSpPr>
          <p:spPr bwMode="auto">
            <a:xfrm>
              <a:off x="3936" y="2448"/>
              <a:ext cx="384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/>
                <a:t>C</a:t>
              </a:r>
            </a:p>
          </p:txBody>
        </p:sp>
        <p:sp>
          <p:nvSpPr>
            <p:cNvPr id="7213" name="Text Box 36"/>
            <p:cNvSpPr txBox="1">
              <a:spLocks noChangeArrowheads="1"/>
            </p:cNvSpPr>
            <p:nvPr/>
          </p:nvSpPr>
          <p:spPr bwMode="auto">
            <a:xfrm>
              <a:off x="432" y="2496"/>
              <a:ext cx="384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/>
                <a:t>D</a:t>
              </a:r>
            </a:p>
          </p:txBody>
        </p:sp>
        <p:sp>
          <p:nvSpPr>
            <p:cNvPr id="7214" name="Line 37"/>
            <p:cNvSpPr>
              <a:spLocks noChangeShapeType="1"/>
            </p:cNvSpPr>
            <p:nvPr/>
          </p:nvSpPr>
          <p:spPr bwMode="auto">
            <a:xfrm>
              <a:off x="1406" y="1248"/>
              <a:ext cx="0" cy="12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7215" name="Group 38"/>
            <p:cNvGrpSpPr>
              <a:grpSpLocks/>
            </p:cNvGrpSpPr>
            <p:nvPr/>
          </p:nvGrpSpPr>
          <p:grpSpPr bwMode="auto">
            <a:xfrm>
              <a:off x="768" y="1248"/>
              <a:ext cx="3108" cy="1296"/>
              <a:chOff x="768" y="1248"/>
              <a:chExt cx="3108" cy="1296"/>
            </a:xfrm>
          </p:grpSpPr>
          <p:grpSp>
            <p:nvGrpSpPr>
              <p:cNvPr id="7217" name="Group 39"/>
              <p:cNvGrpSpPr>
                <a:grpSpLocks/>
              </p:cNvGrpSpPr>
              <p:nvPr/>
            </p:nvGrpSpPr>
            <p:grpSpPr bwMode="auto">
              <a:xfrm>
                <a:off x="768" y="1248"/>
                <a:ext cx="3108" cy="1296"/>
                <a:chOff x="876" y="1824"/>
                <a:chExt cx="3108" cy="1296"/>
              </a:xfrm>
            </p:grpSpPr>
            <p:sp>
              <p:nvSpPr>
                <p:cNvPr id="7220" name="Line 40"/>
                <p:cNvSpPr>
                  <a:spLocks noChangeShapeType="1"/>
                </p:cNvSpPr>
                <p:nvPr/>
              </p:nvSpPr>
              <p:spPr bwMode="auto">
                <a:xfrm>
                  <a:off x="1513" y="1824"/>
                  <a:ext cx="1348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7221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876" y="1824"/>
                  <a:ext cx="637" cy="12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7222" name="Line 42"/>
                <p:cNvSpPr>
                  <a:spLocks noChangeShapeType="1"/>
                </p:cNvSpPr>
                <p:nvPr/>
              </p:nvSpPr>
              <p:spPr bwMode="auto">
                <a:xfrm>
                  <a:off x="2861" y="1824"/>
                  <a:ext cx="1123" cy="12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7223" name="Line 43"/>
                <p:cNvSpPr>
                  <a:spLocks noChangeShapeType="1"/>
                </p:cNvSpPr>
                <p:nvPr/>
              </p:nvSpPr>
              <p:spPr bwMode="auto">
                <a:xfrm>
                  <a:off x="876" y="3120"/>
                  <a:ext cx="3108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7218" name="Line 44"/>
              <p:cNvSpPr>
                <a:spLocks noChangeShapeType="1"/>
              </p:cNvSpPr>
              <p:nvPr/>
            </p:nvSpPr>
            <p:spPr bwMode="auto">
              <a:xfrm>
                <a:off x="1392" y="2400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219" name="Line 45"/>
              <p:cNvSpPr>
                <a:spLocks noChangeShapeType="1"/>
              </p:cNvSpPr>
              <p:nvPr/>
            </p:nvSpPr>
            <p:spPr bwMode="auto">
              <a:xfrm>
                <a:off x="1536" y="2400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7216" name="Text Box 46"/>
            <p:cNvSpPr txBox="1">
              <a:spLocks noChangeArrowheads="1"/>
            </p:cNvSpPr>
            <p:nvPr/>
          </p:nvSpPr>
          <p:spPr bwMode="auto">
            <a:xfrm>
              <a:off x="1392" y="2544"/>
              <a:ext cx="384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/>
                <a:t>H</a:t>
              </a:r>
            </a:p>
          </p:txBody>
        </p:sp>
      </p:grpSp>
      <p:sp>
        <p:nvSpPr>
          <p:cNvPr id="7176" name="Text Box 217"/>
          <p:cNvSpPr txBox="1">
            <a:spLocks noChangeArrowheads="1"/>
          </p:cNvSpPr>
          <p:nvPr/>
        </p:nvSpPr>
        <p:spPr bwMode="auto">
          <a:xfrm>
            <a:off x="707367" y="799735"/>
            <a:ext cx="10464800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67" b="1" i="1" dirty="0" err="1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Để</a:t>
            </a:r>
            <a:r>
              <a:rPr lang="en-US" altLang="en-US" sz="2667" b="1" i="1" dirty="0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2667" b="1" i="1" dirty="0" err="1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tính</a:t>
            </a:r>
            <a:r>
              <a:rPr lang="en-US" altLang="en-US" sz="2667" b="1" i="1" dirty="0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2667" b="1" i="1" dirty="0" err="1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được</a:t>
            </a:r>
            <a:r>
              <a:rPr lang="en-US" altLang="en-US" sz="2667" b="1" i="1" dirty="0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2667" b="1" i="1" dirty="0" err="1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diện</a:t>
            </a:r>
            <a:r>
              <a:rPr lang="en-US" altLang="en-US" sz="2667" b="1" i="1" dirty="0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2667" b="1" i="1" dirty="0" err="1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tích</a:t>
            </a:r>
            <a:r>
              <a:rPr lang="en-US" altLang="en-US" sz="2667" b="1" i="1" dirty="0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2667" b="1" i="1" dirty="0" err="1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hình</a:t>
            </a:r>
            <a:r>
              <a:rPr lang="en-US" altLang="en-US" sz="2667" b="1" i="1" dirty="0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2667" b="1" i="1" dirty="0" err="1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thang</a:t>
            </a:r>
            <a:r>
              <a:rPr lang="en-US" altLang="en-US" sz="2667" b="1" i="1" dirty="0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ta </a:t>
            </a:r>
            <a:r>
              <a:rPr lang="en-US" altLang="en-US" sz="2667" b="1" i="1" dirty="0" err="1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tiến</a:t>
            </a:r>
            <a:r>
              <a:rPr lang="en-US" altLang="en-US" sz="2667" b="1" i="1" dirty="0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2667" b="1" i="1" dirty="0" err="1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hành</a:t>
            </a:r>
            <a:r>
              <a:rPr lang="en-US" altLang="en-US" sz="2667" b="1" i="1" dirty="0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2667" b="1" i="1" dirty="0" err="1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việc</a:t>
            </a:r>
            <a:r>
              <a:rPr lang="en-US" altLang="en-US" sz="2667" b="1" i="1" dirty="0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2667" b="1" i="1" dirty="0" err="1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cắt</a:t>
            </a:r>
            <a:r>
              <a:rPr lang="en-US" altLang="en-US" sz="2667" b="1" i="1" dirty="0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2667" b="1" i="1" dirty="0" err="1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ghép</a:t>
            </a:r>
            <a:r>
              <a:rPr lang="en-US" altLang="en-US" sz="2667" b="1" i="1" dirty="0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2667" b="1" i="1" dirty="0" err="1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như</a:t>
            </a:r>
            <a:r>
              <a:rPr lang="en-US" altLang="en-US" sz="2667" b="1" i="1" dirty="0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2667" b="1" i="1" dirty="0" err="1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sau</a:t>
            </a:r>
            <a:r>
              <a:rPr lang="en-US" altLang="en-US" sz="2667" b="1" i="1" dirty="0">
                <a:solidFill>
                  <a:srgbClr val="C0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:</a:t>
            </a:r>
          </a:p>
        </p:txBody>
      </p:sp>
      <p:grpSp>
        <p:nvGrpSpPr>
          <p:cNvPr id="7177" name="Group 218"/>
          <p:cNvGrpSpPr>
            <a:grpSpLocks/>
          </p:cNvGrpSpPr>
          <p:nvPr/>
        </p:nvGrpSpPr>
        <p:grpSpPr bwMode="auto">
          <a:xfrm>
            <a:off x="2108201" y="1722968"/>
            <a:ext cx="7736417" cy="4347633"/>
            <a:chOff x="281" y="1392"/>
            <a:chExt cx="3799" cy="2825"/>
          </a:xfrm>
        </p:grpSpPr>
        <p:grpSp>
          <p:nvGrpSpPr>
            <p:cNvPr id="7178" name="Group 219"/>
            <p:cNvGrpSpPr>
              <a:grpSpLocks/>
            </p:cNvGrpSpPr>
            <p:nvPr/>
          </p:nvGrpSpPr>
          <p:grpSpPr bwMode="auto">
            <a:xfrm>
              <a:off x="297" y="1392"/>
              <a:ext cx="3750" cy="2825"/>
              <a:chOff x="330" y="1319"/>
              <a:chExt cx="3750" cy="2898"/>
            </a:xfrm>
          </p:grpSpPr>
          <p:sp>
            <p:nvSpPr>
              <p:cNvPr id="7193" name="Line 220"/>
              <p:cNvSpPr>
                <a:spLocks noChangeShapeType="1"/>
              </p:cNvSpPr>
              <p:nvPr/>
            </p:nvSpPr>
            <p:spPr bwMode="auto">
              <a:xfrm rot="5400000">
                <a:off x="1487" y="2757"/>
                <a:ext cx="285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194" name="Line 221"/>
              <p:cNvSpPr>
                <a:spLocks noChangeShapeType="1"/>
              </p:cNvSpPr>
              <p:nvPr/>
            </p:nvSpPr>
            <p:spPr bwMode="auto">
              <a:xfrm rot="5400000">
                <a:off x="1236" y="2754"/>
                <a:ext cx="285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195" name="Line 222"/>
              <p:cNvSpPr>
                <a:spLocks noChangeShapeType="1"/>
              </p:cNvSpPr>
              <p:nvPr/>
            </p:nvSpPr>
            <p:spPr bwMode="auto">
              <a:xfrm rot="5400000">
                <a:off x="1007" y="2762"/>
                <a:ext cx="285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196" name="Line 223"/>
              <p:cNvSpPr>
                <a:spLocks noChangeShapeType="1"/>
              </p:cNvSpPr>
              <p:nvPr/>
            </p:nvSpPr>
            <p:spPr bwMode="auto">
              <a:xfrm rot="5400000">
                <a:off x="777" y="2766"/>
                <a:ext cx="2855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197" name="Line 224"/>
              <p:cNvSpPr>
                <a:spLocks noChangeShapeType="1"/>
              </p:cNvSpPr>
              <p:nvPr/>
            </p:nvSpPr>
            <p:spPr bwMode="auto">
              <a:xfrm rot="5400000">
                <a:off x="537" y="2752"/>
                <a:ext cx="2855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198" name="Line 225"/>
              <p:cNvSpPr>
                <a:spLocks noChangeShapeType="1"/>
              </p:cNvSpPr>
              <p:nvPr/>
            </p:nvSpPr>
            <p:spPr bwMode="auto">
              <a:xfrm rot="5400000">
                <a:off x="319" y="2749"/>
                <a:ext cx="2855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199" name="Line 226"/>
              <p:cNvSpPr>
                <a:spLocks noChangeShapeType="1"/>
              </p:cNvSpPr>
              <p:nvPr/>
            </p:nvSpPr>
            <p:spPr bwMode="auto">
              <a:xfrm rot="5400000">
                <a:off x="80" y="2760"/>
                <a:ext cx="285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200" name="Line 227"/>
              <p:cNvSpPr>
                <a:spLocks noChangeShapeType="1"/>
              </p:cNvSpPr>
              <p:nvPr/>
            </p:nvSpPr>
            <p:spPr bwMode="auto">
              <a:xfrm rot="5400000">
                <a:off x="-149" y="2768"/>
                <a:ext cx="285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201" name="Line 228"/>
              <p:cNvSpPr>
                <a:spLocks noChangeShapeType="1"/>
              </p:cNvSpPr>
              <p:nvPr/>
            </p:nvSpPr>
            <p:spPr bwMode="auto">
              <a:xfrm rot="5400000">
                <a:off x="-382" y="2765"/>
                <a:ext cx="285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202" name="Line 229"/>
              <p:cNvSpPr>
                <a:spLocks noChangeShapeType="1"/>
              </p:cNvSpPr>
              <p:nvPr/>
            </p:nvSpPr>
            <p:spPr bwMode="auto">
              <a:xfrm rot="5400000">
                <a:off x="-617" y="2760"/>
                <a:ext cx="285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203" name="Line 230"/>
              <p:cNvSpPr>
                <a:spLocks noChangeShapeType="1"/>
              </p:cNvSpPr>
              <p:nvPr/>
            </p:nvSpPr>
            <p:spPr bwMode="auto">
              <a:xfrm rot="5400000">
                <a:off x="-857" y="2790"/>
                <a:ext cx="285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204" name="Line 231"/>
              <p:cNvSpPr>
                <a:spLocks noChangeShapeType="1"/>
              </p:cNvSpPr>
              <p:nvPr/>
            </p:nvSpPr>
            <p:spPr bwMode="auto">
              <a:xfrm rot="5400000">
                <a:off x="-1097" y="2746"/>
                <a:ext cx="285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205" name="Line 232"/>
              <p:cNvSpPr>
                <a:spLocks noChangeShapeType="1"/>
              </p:cNvSpPr>
              <p:nvPr/>
            </p:nvSpPr>
            <p:spPr bwMode="auto">
              <a:xfrm rot="5400000">
                <a:off x="2653" y="2756"/>
                <a:ext cx="285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206" name="Line 233"/>
              <p:cNvSpPr>
                <a:spLocks noChangeShapeType="1"/>
              </p:cNvSpPr>
              <p:nvPr/>
            </p:nvSpPr>
            <p:spPr bwMode="auto">
              <a:xfrm rot="5400000">
                <a:off x="2413" y="2764"/>
                <a:ext cx="285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207" name="Line 234"/>
              <p:cNvSpPr>
                <a:spLocks noChangeShapeType="1"/>
              </p:cNvSpPr>
              <p:nvPr/>
            </p:nvSpPr>
            <p:spPr bwMode="auto">
              <a:xfrm rot="5400000">
                <a:off x="2173" y="2750"/>
                <a:ext cx="2854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208" name="Line 235"/>
              <p:cNvSpPr>
                <a:spLocks noChangeShapeType="1"/>
              </p:cNvSpPr>
              <p:nvPr/>
            </p:nvSpPr>
            <p:spPr bwMode="auto">
              <a:xfrm rot="5400000">
                <a:off x="1954" y="2754"/>
                <a:ext cx="2855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209" name="Line 236"/>
              <p:cNvSpPr>
                <a:spLocks noChangeShapeType="1"/>
              </p:cNvSpPr>
              <p:nvPr/>
            </p:nvSpPr>
            <p:spPr bwMode="auto">
              <a:xfrm rot="5400000">
                <a:off x="1714" y="2762"/>
                <a:ext cx="2855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grpSp>
          <p:nvGrpSpPr>
            <p:cNvPr id="7179" name="Group 237"/>
            <p:cNvGrpSpPr>
              <a:grpSpLocks/>
            </p:cNvGrpSpPr>
            <p:nvPr/>
          </p:nvGrpSpPr>
          <p:grpSpPr bwMode="auto">
            <a:xfrm>
              <a:off x="281" y="1392"/>
              <a:ext cx="3799" cy="2813"/>
              <a:chOff x="281" y="1392"/>
              <a:chExt cx="3906" cy="2813"/>
            </a:xfrm>
          </p:grpSpPr>
          <p:sp>
            <p:nvSpPr>
              <p:cNvPr id="7180" name="Line 238"/>
              <p:cNvSpPr>
                <a:spLocks noChangeShapeType="1"/>
              </p:cNvSpPr>
              <p:nvPr/>
            </p:nvSpPr>
            <p:spPr bwMode="auto">
              <a:xfrm>
                <a:off x="281" y="1632"/>
                <a:ext cx="38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181" name="Line 239"/>
              <p:cNvSpPr>
                <a:spLocks noChangeShapeType="1"/>
              </p:cNvSpPr>
              <p:nvPr/>
            </p:nvSpPr>
            <p:spPr bwMode="auto">
              <a:xfrm>
                <a:off x="292" y="1872"/>
                <a:ext cx="38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182" name="Line 240"/>
              <p:cNvSpPr>
                <a:spLocks noChangeShapeType="1"/>
              </p:cNvSpPr>
              <p:nvPr/>
            </p:nvSpPr>
            <p:spPr bwMode="auto">
              <a:xfrm>
                <a:off x="288" y="2112"/>
                <a:ext cx="38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183" name="Line 241"/>
              <p:cNvSpPr>
                <a:spLocks noChangeShapeType="1"/>
              </p:cNvSpPr>
              <p:nvPr/>
            </p:nvSpPr>
            <p:spPr bwMode="auto">
              <a:xfrm>
                <a:off x="307" y="2330"/>
                <a:ext cx="38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184" name="Line 242"/>
              <p:cNvSpPr>
                <a:spLocks noChangeShapeType="1"/>
              </p:cNvSpPr>
              <p:nvPr/>
            </p:nvSpPr>
            <p:spPr bwMode="auto">
              <a:xfrm>
                <a:off x="318" y="2570"/>
                <a:ext cx="38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185" name="Line 243"/>
              <p:cNvSpPr>
                <a:spLocks noChangeShapeType="1"/>
              </p:cNvSpPr>
              <p:nvPr/>
            </p:nvSpPr>
            <p:spPr bwMode="auto">
              <a:xfrm>
                <a:off x="314" y="2810"/>
                <a:ext cx="38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186" name="Line 244"/>
              <p:cNvSpPr>
                <a:spLocks noChangeShapeType="1"/>
              </p:cNvSpPr>
              <p:nvPr/>
            </p:nvSpPr>
            <p:spPr bwMode="auto">
              <a:xfrm>
                <a:off x="329" y="3028"/>
                <a:ext cx="38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187" name="Line 245"/>
              <p:cNvSpPr>
                <a:spLocks noChangeShapeType="1"/>
              </p:cNvSpPr>
              <p:nvPr/>
            </p:nvSpPr>
            <p:spPr bwMode="auto">
              <a:xfrm>
                <a:off x="340" y="3268"/>
                <a:ext cx="38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188" name="Line 246"/>
              <p:cNvSpPr>
                <a:spLocks noChangeShapeType="1"/>
              </p:cNvSpPr>
              <p:nvPr/>
            </p:nvSpPr>
            <p:spPr bwMode="auto">
              <a:xfrm>
                <a:off x="336" y="3508"/>
                <a:ext cx="38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189" name="Line 247"/>
              <p:cNvSpPr>
                <a:spLocks noChangeShapeType="1"/>
              </p:cNvSpPr>
              <p:nvPr/>
            </p:nvSpPr>
            <p:spPr bwMode="auto">
              <a:xfrm>
                <a:off x="329" y="3725"/>
                <a:ext cx="38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190" name="Line 248"/>
              <p:cNvSpPr>
                <a:spLocks noChangeShapeType="1"/>
              </p:cNvSpPr>
              <p:nvPr/>
            </p:nvSpPr>
            <p:spPr bwMode="auto">
              <a:xfrm>
                <a:off x="340" y="3965"/>
                <a:ext cx="38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191" name="Line 249"/>
              <p:cNvSpPr>
                <a:spLocks noChangeShapeType="1"/>
              </p:cNvSpPr>
              <p:nvPr/>
            </p:nvSpPr>
            <p:spPr bwMode="auto">
              <a:xfrm>
                <a:off x="325" y="4205"/>
                <a:ext cx="38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192" name="Line 250"/>
              <p:cNvSpPr>
                <a:spLocks noChangeShapeType="1"/>
              </p:cNvSpPr>
              <p:nvPr/>
            </p:nvSpPr>
            <p:spPr bwMode="auto">
              <a:xfrm>
                <a:off x="288" y="1392"/>
                <a:ext cx="3847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097428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3 0.04022 L 0.32414 0.1955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77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1 0.02774 L 0.38541 0.1830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77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6"/>
          <p:cNvGrpSpPr>
            <a:grpSpLocks/>
          </p:cNvGrpSpPr>
          <p:nvPr/>
        </p:nvGrpSpPr>
        <p:grpSpPr bwMode="auto">
          <a:xfrm>
            <a:off x="1046539" y="2559084"/>
            <a:ext cx="6578600" cy="2057400"/>
            <a:chOff x="1824" y="2832"/>
            <a:chExt cx="3108" cy="1296"/>
          </a:xfrm>
        </p:grpSpPr>
        <p:grpSp>
          <p:nvGrpSpPr>
            <p:cNvPr id="8346" name="Group 7"/>
            <p:cNvGrpSpPr>
              <a:grpSpLocks/>
            </p:cNvGrpSpPr>
            <p:nvPr/>
          </p:nvGrpSpPr>
          <p:grpSpPr bwMode="auto">
            <a:xfrm>
              <a:off x="1824" y="2832"/>
              <a:ext cx="3108" cy="1296"/>
              <a:chOff x="1344" y="2928"/>
              <a:chExt cx="3108" cy="1296"/>
            </a:xfrm>
          </p:grpSpPr>
          <p:sp>
            <p:nvSpPr>
              <p:cNvPr id="8348" name="Line 8"/>
              <p:cNvSpPr>
                <a:spLocks noChangeShapeType="1"/>
              </p:cNvSpPr>
              <p:nvPr/>
            </p:nvSpPr>
            <p:spPr bwMode="auto">
              <a:xfrm flipH="1">
                <a:off x="1344" y="2928"/>
                <a:ext cx="637" cy="1296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8349" name="Line 9"/>
              <p:cNvSpPr>
                <a:spLocks noChangeShapeType="1"/>
              </p:cNvSpPr>
              <p:nvPr/>
            </p:nvSpPr>
            <p:spPr bwMode="auto">
              <a:xfrm>
                <a:off x="3936" y="3600"/>
                <a:ext cx="516" cy="624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8350" name="Line 10"/>
              <p:cNvSpPr>
                <a:spLocks noChangeShapeType="1"/>
              </p:cNvSpPr>
              <p:nvPr/>
            </p:nvSpPr>
            <p:spPr bwMode="auto">
              <a:xfrm>
                <a:off x="1344" y="4224"/>
                <a:ext cx="310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8351" name="Line 11"/>
              <p:cNvSpPr>
                <a:spLocks noChangeShapeType="1"/>
              </p:cNvSpPr>
              <p:nvPr/>
            </p:nvSpPr>
            <p:spPr bwMode="auto">
              <a:xfrm>
                <a:off x="1972" y="2941"/>
                <a:ext cx="1964" cy="659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8347" name="Line 12"/>
            <p:cNvSpPr>
              <a:spLocks noChangeShapeType="1"/>
            </p:cNvSpPr>
            <p:nvPr/>
          </p:nvSpPr>
          <p:spPr bwMode="auto">
            <a:xfrm>
              <a:off x="2461" y="2832"/>
              <a:ext cx="0" cy="1296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 rot="10800000">
            <a:off x="2342634" y="2565497"/>
            <a:ext cx="4165600" cy="1030817"/>
            <a:chOff x="3813" y="1601"/>
            <a:chExt cx="1885" cy="655"/>
          </a:xfrm>
        </p:grpSpPr>
        <p:grpSp>
          <p:nvGrpSpPr>
            <p:cNvPr id="8330" name="Group 14"/>
            <p:cNvGrpSpPr>
              <a:grpSpLocks/>
            </p:cNvGrpSpPr>
            <p:nvPr/>
          </p:nvGrpSpPr>
          <p:grpSpPr bwMode="auto">
            <a:xfrm rot="10800000">
              <a:off x="3813" y="1601"/>
              <a:ext cx="1885" cy="650"/>
              <a:chOff x="1523" y="1632"/>
              <a:chExt cx="1885" cy="624"/>
            </a:xfrm>
          </p:grpSpPr>
          <p:sp>
            <p:nvSpPr>
              <p:cNvPr id="8343" name="Line 15"/>
              <p:cNvSpPr>
                <a:spLocks noChangeShapeType="1"/>
              </p:cNvSpPr>
              <p:nvPr/>
            </p:nvSpPr>
            <p:spPr bwMode="auto">
              <a:xfrm>
                <a:off x="1523" y="1632"/>
                <a:ext cx="134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8344" name="Line 16"/>
              <p:cNvSpPr>
                <a:spLocks noChangeShapeType="1"/>
              </p:cNvSpPr>
              <p:nvPr/>
            </p:nvSpPr>
            <p:spPr bwMode="auto">
              <a:xfrm>
                <a:off x="2880" y="1632"/>
                <a:ext cx="528" cy="624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8345" name="Line 17"/>
              <p:cNvSpPr>
                <a:spLocks noChangeShapeType="1"/>
              </p:cNvSpPr>
              <p:nvPr/>
            </p:nvSpPr>
            <p:spPr bwMode="auto">
              <a:xfrm>
                <a:off x="1549" y="1637"/>
                <a:ext cx="1846" cy="611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8331" name="Line 18"/>
            <p:cNvSpPr>
              <a:spLocks noChangeShapeType="1"/>
            </p:cNvSpPr>
            <p:nvPr/>
          </p:nvSpPr>
          <p:spPr bwMode="auto">
            <a:xfrm>
              <a:off x="3984" y="1667"/>
              <a:ext cx="480" cy="576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32" name="Line 19"/>
            <p:cNvSpPr>
              <a:spLocks noChangeShapeType="1"/>
            </p:cNvSpPr>
            <p:nvPr/>
          </p:nvSpPr>
          <p:spPr bwMode="auto">
            <a:xfrm>
              <a:off x="4102" y="1702"/>
              <a:ext cx="445" cy="541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33" name="Line 20"/>
            <p:cNvSpPr>
              <a:spLocks noChangeShapeType="1"/>
            </p:cNvSpPr>
            <p:nvPr/>
          </p:nvSpPr>
          <p:spPr bwMode="auto">
            <a:xfrm>
              <a:off x="4224" y="1728"/>
              <a:ext cx="419" cy="515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34" name="Line 21"/>
            <p:cNvSpPr>
              <a:spLocks noChangeShapeType="1"/>
            </p:cNvSpPr>
            <p:nvPr/>
          </p:nvSpPr>
          <p:spPr bwMode="auto">
            <a:xfrm>
              <a:off x="4342" y="1772"/>
              <a:ext cx="397" cy="484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35" name="Line 22"/>
            <p:cNvSpPr>
              <a:spLocks noChangeShapeType="1"/>
            </p:cNvSpPr>
            <p:nvPr/>
          </p:nvSpPr>
          <p:spPr bwMode="auto">
            <a:xfrm>
              <a:off x="4464" y="1824"/>
              <a:ext cx="336" cy="432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36" name="Line 23"/>
            <p:cNvSpPr>
              <a:spLocks noChangeShapeType="1"/>
            </p:cNvSpPr>
            <p:nvPr/>
          </p:nvSpPr>
          <p:spPr bwMode="auto">
            <a:xfrm>
              <a:off x="4547" y="1837"/>
              <a:ext cx="326" cy="419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37" name="Line 24"/>
            <p:cNvSpPr>
              <a:spLocks noChangeShapeType="1"/>
            </p:cNvSpPr>
            <p:nvPr/>
          </p:nvSpPr>
          <p:spPr bwMode="auto">
            <a:xfrm>
              <a:off x="4678" y="1894"/>
              <a:ext cx="301" cy="362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38" name="Line 25"/>
            <p:cNvSpPr>
              <a:spLocks noChangeShapeType="1"/>
            </p:cNvSpPr>
            <p:nvPr/>
          </p:nvSpPr>
          <p:spPr bwMode="auto">
            <a:xfrm>
              <a:off x="4787" y="1920"/>
              <a:ext cx="288" cy="336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39" name="Line 26"/>
            <p:cNvSpPr>
              <a:spLocks noChangeShapeType="1"/>
            </p:cNvSpPr>
            <p:nvPr/>
          </p:nvSpPr>
          <p:spPr bwMode="auto">
            <a:xfrm>
              <a:off x="4944" y="1994"/>
              <a:ext cx="192" cy="24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40" name="Line 27"/>
            <p:cNvSpPr>
              <a:spLocks noChangeShapeType="1"/>
            </p:cNvSpPr>
            <p:nvPr/>
          </p:nvSpPr>
          <p:spPr bwMode="auto">
            <a:xfrm>
              <a:off x="5053" y="2016"/>
              <a:ext cx="192" cy="24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41" name="Line 28"/>
            <p:cNvSpPr>
              <a:spLocks noChangeShapeType="1"/>
            </p:cNvSpPr>
            <p:nvPr/>
          </p:nvSpPr>
          <p:spPr bwMode="auto">
            <a:xfrm>
              <a:off x="5184" y="2064"/>
              <a:ext cx="144" cy="192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42" name="Line 29"/>
            <p:cNvSpPr>
              <a:spLocks noChangeShapeType="1"/>
            </p:cNvSpPr>
            <p:nvPr/>
          </p:nvSpPr>
          <p:spPr bwMode="auto">
            <a:xfrm>
              <a:off x="5328" y="2112"/>
              <a:ext cx="96" cy="144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8196" name="Text Box 47"/>
          <p:cNvSpPr txBox="1">
            <a:spLocks noChangeArrowheads="1"/>
          </p:cNvSpPr>
          <p:nvPr/>
        </p:nvSpPr>
        <p:spPr bwMode="auto">
          <a:xfrm>
            <a:off x="2006095" y="1964149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216" name="Text Box 48"/>
          <p:cNvSpPr txBox="1">
            <a:spLocks noChangeArrowheads="1"/>
          </p:cNvSpPr>
          <p:nvPr/>
        </p:nvSpPr>
        <p:spPr bwMode="auto">
          <a:xfrm>
            <a:off x="5003390" y="1836054"/>
            <a:ext cx="812800" cy="666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8198" name="Text Box 49"/>
          <p:cNvSpPr txBox="1">
            <a:spLocks noChangeArrowheads="1"/>
          </p:cNvSpPr>
          <p:nvPr/>
        </p:nvSpPr>
        <p:spPr bwMode="auto">
          <a:xfrm>
            <a:off x="7433162" y="4525118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8199" name="Text Box 50"/>
          <p:cNvSpPr txBox="1">
            <a:spLocks noChangeArrowheads="1"/>
          </p:cNvSpPr>
          <p:nvPr/>
        </p:nvSpPr>
        <p:spPr bwMode="auto">
          <a:xfrm>
            <a:off x="554566" y="4499440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8200" name="Line 51"/>
          <p:cNvSpPr>
            <a:spLocks noChangeShapeType="1"/>
          </p:cNvSpPr>
          <p:nvPr/>
        </p:nvSpPr>
        <p:spPr bwMode="auto">
          <a:xfrm flipV="1">
            <a:off x="2391698" y="4205783"/>
            <a:ext cx="453102" cy="161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400"/>
          </a:p>
        </p:txBody>
      </p:sp>
      <p:sp>
        <p:nvSpPr>
          <p:cNvPr id="8201" name="Line 52"/>
          <p:cNvSpPr>
            <a:spLocks noChangeShapeType="1"/>
          </p:cNvSpPr>
          <p:nvPr/>
        </p:nvSpPr>
        <p:spPr bwMode="auto">
          <a:xfrm>
            <a:off x="2844799" y="4205782"/>
            <a:ext cx="1" cy="371767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sz="2400"/>
          </a:p>
        </p:txBody>
      </p:sp>
      <p:sp>
        <p:nvSpPr>
          <p:cNvPr id="8202" name="Text Box 53"/>
          <p:cNvSpPr txBox="1">
            <a:spLocks noChangeArrowheads="1"/>
          </p:cNvSpPr>
          <p:nvPr/>
        </p:nvSpPr>
        <p:spPr bwMode="auto">
          <a:xfrm>
            <a:off x="2685671" y="4427620"/>
            <a:ext cx="812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7222" name="Text Box 54"/>
          <p:cNvSpPr txBox="1">
            <a:spLocks noChangeArrowheads="1"/>
          </p:cNvSpPr>
          <p:nvPr/>
        </p:nvSpPr>
        <p:spPr bwMode="auto">
          <a:xfrm>
            <a:off x="6624897" y="2784363"/>
            <a:ext cx="812800" cy="666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dirty="0">
                <a:solidFill>
                  <a:srgbClr val="FF0000"/>
                </a:solidFill>
              </a:rPr>
              <a:t>M</a:t>
            </a:r>
          </a:p>
        </p:txBody>
      </p: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6490041" y="3602885"/>
            <a:ext cx="4165600" cy="1032933"/>
            <a:chOff x="3813" y="1601"/>
            <a:chExt cx="1885" cy="655"/>
          </a:xfrm>
        </p:grpSpPr>
        <p:grpSp>
          <p:nvGrpSpPr>
            <p:cNvPr id="8314" name="Group 56"/>
            <p:cNvGrpSpPr>
              <a:grpSpLocks/>
            </p:cNvGrpSpPr>
            <p:nvPr/>
          </p:nvGrpSpPr>
          <p:grpSpPr bwMode="auto">
            <a:xfrm rot="10800000">
              <a:off x="3813" y="1601"/>
              <a:ext cx="1885" cy="650"/>
              <a:chOff x="1523" y="1632"/>
              <a:chExt cx="1885" cy="624"/>
            </a:xfrm>
          </p:grpSpPr>
          <p:sp>
            <p:nvSpPr>
              <p:cNvPr id="8327" name="Line 57"/>
              <p:cNvSpPr>
                <a:spLocks noChangeShapeType="1"/>
              </p:cNvSpPr>
              <p:nvPr/>
            </p:nvSpPr>
            <p:spPr bwMode="auto">
              <a:xfrm>
                <a:off x="1523" y="1632"/>
                <a:ext cx="134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8328" name="Line 58"/>
              <p:cNvSpPr>
                <a:spLocks noChangeShapeType="1"/>
              </p:cNvSpPr>
              <p:nvPr/>
            </p:nvSpPr>
            <p:spPr bwMode="auto">
              <a:xfrm>
                <a:off x="2880" y="1632"/>
                <a:ext cx="528" cy="624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8329" name="Line 59"/>
              <p:cNvSpPr>
                <a:spLocks noChangeShapeType="1"/>
              </p:cNvSpPr>
              <p:nvPr/>
            </p:nvSpPr>
            <p:spPr bwMode="auto">
              <a:xfrm>
                <a:off x="1549" y="1637"/>
                <a:ext cx="1846" cy="611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8315" name="Line 60"/>
            <p:cNvSpPr>
              <a:spLocks noChangeShapeType="1"/>
            </p:cNvSpPr>
            <p:nvPr/>
          </p:nvSpPr>
          <p:spPr bwMode="auto">
            <a:xfrm>
              <a:off x="3984" y="1667"/>
              <a:ext cx="480" cy="576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16" name="Line 61"/>
            <p:cNvSpPr>
              <a:spLocks noChangeShapeType="1"/>
            </p:cNvSpPr>
            <p:nvPr/>
          </p:nvSpPr>
          <p:spPr bwMode="auto">
            <a:xfrm>
              <a:off x="4102" y="1702"/>
              <a:ext cx="445" cy="541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17" name="Line 62"/>
            <p:cNvSpPr>
              <a:spLocks noChangeShapeType="1"/>
            </p:cNvSpPr>
            <p:nvPr/>
          </p:nvSpPr>
          <p:spPr bwMode="auto">
            <a:xfrm>
              <a:off x="4224" y="1728"/>
              <a:ext cx="419" cy="515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18" name="Line 63"/>
            <p:cNvSpPr>
              <a:spLocks noChangeShapeType="1"/>
            </p:cNvSpPr>
            <p:nvPr/>
          </p:nvSpPr>
          <p:spPr bwMode="auto">
            <a:xfrm>
              <a:off x="4342" y="1772"/>
              <a:ext cx="397" cy="484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19" name="Line 64"/>
            <p:cNvSpPr>
              <a:spLocks noChangeShapeType="1"/>
            </p:cNvSpPr>
            <p:nvPr/>
          </p:nvSpPr>
          <p:spPr bwMode="auto">
            <a:xfrm>
              <a:off x="4464" y="1824"/>
              <a:ext cx="336" cy="432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20" name="Line 65"/>
            <p:cNvSpPr>
              <a:spLocks noChangeShapeType="1"/>
            </p:cNvSpPr>
            <p:nvPr/>
          </p:nvSpPr>
          <p:spPr bwMode="auto">
            <a:xfrm>
              <a:off x="4547" y="1837"/>
              <a:ext cx="326" cy="419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21" name="Line 66"/>
            <p:cNvSpPr>
              <a:spLocks noChangeShapeType="1"/>
            </p:cNvSpPr>
            <p:nvPr/>
          </p:nvSpPr>
          <p:spPr bwMode="auto">
            <a:xfrm>
              <a:off x="4678" y="1894"/>
              <a:ext cx="301" cy="362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22" name="Line 67"/>
            <p:cNvSpPr>
              <a:spLocks noChangeShapeType="1"/>
            </p:cNvSpPr>
            <p:nvPr/>
          </p:nvSpPr>
          <p:spPr bwMode="auto">
            <a:xfrm>
              <a:off x="4787" y="1920"/>
              <a:ext cx="288" cy="336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23" name="Line 68"/>
            <p:cNvSpPr>
              <a:spLocks noChangeShapeType="1"/>
            </p:cNvSpPr>
            <p:nvPr/>
          </p:nvSpPr>
          <p:spPr bwMode="auto">
            <a:xfrm>
              <a:off x="4944" y="1994"/>
              <a:ext cx="192" cy="24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24" name="Line 69"/>
            <p:cNvSpPr>
              <a:spLocks noChangeShapeType="1"/>
            </p:cNvSpPr>
            <p:nvPr/>
          </p:nvSpPr>
          <p:spPr bwMode="auto">
            <a:xfrm>
              <a:off x="5053" y="2016"/>
              <a:ext cx="192" cy="24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25" name="Line 70"/>
            <p:cNvSpPr>
              <a:spLocks noChangeShapeType="1"/>
            </p:cNvSpPr>
            <p:nvPr/>
          </p:nvSpPr>
          <p:spPr bwMode="auto">
            <a:xfrm>
              <a:off x="5184" y="2064"/>
              <a:ext cx="144" cy="192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26" name="Line 71"/>
            <p:cNvSpPr>
              <a:spLocks noChangeShapeType="1"/>
            </p:cNvSpPr>
            <p:nvPr/>
          </p:nvSpPr>
          <p:spPr bwMode="auto">
            <a:xfrm>
              <a:off x="5328" y="2112"/>
              <a:ext cx="96" cy="144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8" name="Group 72"/>
          <p:cNvGrpSpPr>
            <a:grpSpLocks/>
          </p:cNvGrpSpPr>
          <p:nvPr/>
        </p:nvGrpSpPr>
        <p:grpSpPr bwMode="auto">
          <a:xfrm rot="-6812027">
            <a:off x="4954886" y="1197191"/>
            <a:ext cx="3124201" cy="1375833"/>
            <a:chOff x="3813" y="1601"/>
            <a:chExt cx="1885" cy="655"/>
          </a:xfrm>
        </p:grpSpPr>
        <p:grpSp>
          <p:nvGrpSpPr>
            <p:cNvPr id="8298" name="Group 73"/>
            <p:cNvGrpSpPr>
              <a:grpSpLocks/>
            </p:cNvGrpSpPr>
            <p:nvPr/>
          </p:nvGrpSpPr>
          <p:grpSpPr bwMode="auto">
            <a:xfrm rot="10800000">
              <a:off x="3813" y="1601"/>
              <a:ext cx="1885" cy="650"/>
              <a:chOff x="1523" y="1632"/>
              <a:chExt cx="1885" cy="624"/>
            </a:xfrm>
          </p:grpSpPr>
          <p:sp>
            <p:nvSpPr>
              <p:cNvPr id="8311" name="Line 74"/>
              <p:cNvSpPr>
                <a:spLocks noChangeShapeType="1"/>
              </p:cNvSpPr>
              <p:nvPr/>
            </p:nvSpPr>
            <p:spPr bwMode="auto">
              <a:xfrm>
                <a:off x="1523" y="1632"/>
                <a:ext cx="134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8312" name="Line 75"/>
              <p:cNvSpPr>
                <a:spLocks noChangeShapeType="1"/>
              </p:cNvSpPr>
              <p:nvPr/>
            </p:nvSpPr>
            <p:spPr bwMode="auto">
              <a:xfrm>
                <a:off x="2880" y="1632"/>
                <a:ext cx="528" cy="624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8313" name="Line 76"/>
              <p:cNvSpPr>
                <a:spLocks noChangeShapeType="1"/>
              </p:cNvSpPr>
              <p:nvPr/>
            </p:nvSpPr>
            <p:spPr bwMode="auto">
              <a:xfrm>
                <a:off x="1549" y="1637"/>
                <a:ext cx="1846" cy="611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8299" name="Line 77"/>
            <p:cNvSpPr>
              <a:spLocks noChangeShapeType="1"/>
            </p:cNvSpPr>
            <p:nvPr/>
          </p:nvSpPr>
          <p:spPr bwMode="auto">
            <a:xfrm>
              <a:off x="3984" y="1667"/>
              <a:ext cx="480" cy="576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00" name="Line 78"/>
            <p:cNvSpPr>
              <a:spLocks noChangeShapeType="1"/>
            </p:cNvSpPr>
            <p:nvPr/>
          </p:nvSpPr>
          <p:spPr bwMode="auto">
            <a:xfrm>
              <a:off x="4102" y="1702"/>
              <a:ext cx="445" cy="541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01" name="Line 79"/>
            <p:cNvSpPr>
              <a:spLocks noChangeShapeType="1"/>
            </p:cNvSpPr>
            <p:nvPr/>
          </p:nvSpPr>
          <p:spPr bwMode="auto">
            <a:xfrm>
              <a:off x="4224" y="1728"/>
              <a:ext cx="419" cy="515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02" name="Line 80"/>
            <p:cNvSpPr>
              <a:spLocks noChangeShapeType="1"/>
            </p:cNvSpPr>
            <p:nvPr/>
          </p:nvSpPr>
          <p:spPr bwMode="auto">
            <a:xfrm>
              <a:off x="4342" y="1772"/>
              <a:ext cx="397" cy="484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03" name="Line 81"/>
            <p:cNvSpPr>
              <a:spLocks noChangeShapeType="1"/>
            </p:cNvSpPr>
            <p:nvPr/>
          </p:nvSpPr>
          <p:spPr bwMode="auto">
            <a:xfrm>
              <a:off x="4464" y="1824"/>
              <a:ext cx="336" cy="432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04" name="Line 82"/>
            <p:cNvSpPr>
              <a:spLocks noChangeShapeType="1"/>
            </p:cNvSpPr>
            <p:nvPr/>
          </p:nvSpPr>
          <p:spPr bwMode="auto">
            <a:xfrm>
              <a:off x="4547" y="1837"/>
              <a:ext cx="326" cy="419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05" name="Line 83"/>
            <p:cNvSpPr>
              <a:spLocks noChangeShapeType="1"/>
            </p:cNvSpPr>
            <p:nvPr/>
          </p:nvSpPr>
          <p:spPr bwMode="auto">
            <a:xfrm>
              <a:off x="4678" y="1894"/>
              <a:ext cx="301" cy="362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06" name="Line 84"/>
            <p:cNvSpPr>
              <a:spLocks noChangeShapeType="1"/>
            </p:cNvSpPr>
            <p:nvPr/>
          </p:nvSpPr>
          <p:spPr bwMode="auto">
            <a:xfrm>
              <a:off x="4787" y="1920"/>
              <a:ext cx="288" cy="336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07" name="Line 85"/>
            <p:cNvSpPr>
              <a:spLocks noChangeShapeType="1"/>
            </p:cNvSpPr>
            <p:nvPr/>
          </p:nvSpPr>
          <p:spPr bwMode="auto">
            <a:xfrm>
              <a:off x="4944" y="1994"/>
              <a:ext cx="192" cy="24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08" name="Line 86"/>
            <p:cNvSpPr>
              <a:spLocks noChangeShapeType="1"/>
            </p:cNvSpPr>
            <p:nvPr/>
          </p:nvSpPr>
          <p:spPr bwMode="auto">
            <a:xfrm>
              <a:off x="5053" y="2016"/>
              <a:ext cx="192" cy="24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09" name="Line 87"/>
            <p:cNvSpPr>
              <a:spLocks noChangeShapeType="1"/>
            </p:cNvSpPr>
            <p:nvPr/>
          </p:nvSpPr>
          <p:spPr bwMode="auto">
            <a:xfrm>
              <a:off x="5184" y="2064"/>
              <a:ext cx="144" cy="192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310" name="Line 88"/>
            <p:cNvSpPr>
              <a:spLocks noChangeShapeType="1"/>
            </p:cNvSpPr>
            <p:nvPr/>
          </p:nvSpPr>
          <p:spPr bwMode="auto">
            <a:xfrm>
              <a:off x="5328" y="2112"/>
              <a:ext cx="96" cy="144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10" name="Group 89"/>
          <p:cNvGrpSpPr>
            <a:grpSpLocks/>
          </p:cNvGrpSpPr>
          <p:nvPr/>
        </p:nvGrpSpPr>
        <p:grpSpPr bwMode="auto">
          <a:xfrm rot="-5064170">
            <a:off x="5793163" y="1436013"/>
            <a:ext cx="3124200" cy="1375833"/>
            <a:chOff x="3813" y="1601"/>
            <a:chExt cx="1885" cy="655"/>
          </a:xfrm>
        </p:grpSpPr>
        <p:grpSp>
          <p:nvGrpSpPr>
            <p:cNvPr id="8282" name="Group 90"/>
            <p:cNvGrpSpPr>
              <a:grpSpLocks/>
            </p:cNvGrpSpPr>
            <p:nvPr/>
          </p:nvGrpSpPr>
          <p:grpSpPr bwMode="auto">
            <a:xfrm rot="10800000">
              <a:off x="3813" y="1601"/>
              <a:ext cx="1885" cy="650"/>
              <a:chOff x="1523" y="1632"/>
              <a:chExt cx="1885" cy="624"/>
            </a:xfrm>
          </p:grpSpPr>
          <p:sp>
            <p:nvSpPr>
              <p:cNvPr id="8295" name="Line 91"/>
              <p:cNvSpPr>
                <a:spLocks noChangeShapeType="1"/>
              </p:cNvSpPr>
              <p:nvPr/>
            </p:nvSpPr>
            <p:spPr bwMode="auto">
              <a:xfrm>
                <a:off x="1523" y="1632"/>
                <a:ext cx="134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8296" name="Line 92"/>
              <p:cNvSpPr>
                <a:spLocks noChangeShapeType="1"/>
              </p:cNvSpPr>
              <p:nvPr/>
            </p:nvSpPr>
            <p:spPr bwMode="auto">
              <a:xfrm>
                <a:off x="2880" y="1632"/>
                <a:ext cx="528" cy="624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8297" name="Line 93"/>
              <p:cNvSpPr>
                <a:spLocks noChangeShapeType="1"/>
              </p:cNvSpPr>
              <p:nvPr/>
            </p:nvSpPr>
            <p:spPr bwMode="auto">
              <a:xfrm>
                <a:off x="1549" y="1637"/>
                <a:ext cx="1846" cy="611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8283" name="Line 94"/>
            <p:cNvSpPr>
              <a:spLocks noChangeShapeType="1"/>
            </p:cNvSpPr>
            <p:nvPr/>
          </p:nvSpPr>
          <p:spPr bwMode="auto">
            <a:xfrm>
              <a:off x="3984" y="1667"/>
              <a:ext cx="480" cy="576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84" name="Line 95"/>
            <p:cNvSpPr>
              <a:spLocks noChangeShapeType="1"/>
            </p:cNvSpPr>
            <p:nvPr/>
          </p:nvSpPr>
          <p:spPr bwMode="auto">
            <a:xfrm>
              <a:off x="4102" y="1702"/>
              <a:ext cx="445" cy="541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85" name="Line 96"/>
            <p:cNvSpPr>
              <a:spLocks noChangeShapeType="1"/>
            </p:cNvSpPr>
            <p:nvPr/>
          </p:nvSpPr>
          <p:spPr bwMode="auto">
            <a:xfrm>
              <a:off x="4224" y="1728"/>
              <a:ext cx="419" cy="515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86" name="Line 97"/>
            <p:cNvSpPr>
              <a:spLocks noChangeShapeType="1"/>
            </p:cNvSpPr>
            <p:nvPr/>
          </p:nvSpPr>
          <p:spPr bwMode="auto">
            <a:xfrm>
              <a:off x="4342" y="1772"/>
              <a:ext cx="397" cy="484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87" name="Line 98"/>
            <p:cNvSpPr>
              <a:spLocks noChangeShapeType="1"/>
            </p:cNvSpPr>
            <p:nvPr/>
          </p:nvSpPr>
          <p:spPr bwMode="auto">
            <a:xfrm>
              <a:off x="4464" y="1824"/>
              <a:ext cx="336" cy="432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88" name="Line 99"/>
            <p:cNvSpPr>
              <a:spLocks noChangeShapeType="1"/>
            </p:cNvSpPr>
            <p:nvPr/>
          </p:nvSpPr>
          <p:spPr bwMode="auto">
            <a:xfrm>
              <a:off x="4547" y="1837"/>
              <a:ext cx="326" cy="419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89" name="Line 100"/>
            <p:cNvSpPr>
              <a:spLocks noChangeShapeType="1"/>
            </p:cNvSpPr>
            <p:nvPr/>
          </p:nvSpPr>
          <p:spPr bwMode="auto">
            <a:xfrm>
              <a:off x="4678" y="1894"/>
              <a:ext cx="301" cy="362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90" name="Line 101"/>
            <p:cNvSpPr>
              <a:spLocks noChangeShapeType="1"/>
            </p:cNvSpPr>
            <p:nvPr/>
          </p:nvSpPr>
          <p:spPr bwMode="auto">
            <a:xfrm>
              <a:off x="4787" y="1920"/>
              <a:ext cx="288" cy="336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91" name="Line 102"/>
            <p:cNvSpPr>
              <a:spLocks noChangeShapeType="1"/>
            </p:cNvSpPr>
            <p:nvPr/>
          </p:nvSpPr>
          <p:spPr bwMode="auto">
            <a:xfrm>
              <a:off x="4944" y="1994"/>
              <a:ext cx="192" cy="24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92" name="Line 103"/>
            <p:cNvSpPr>
              <a:spLocks noChangeShapeType="1"/>
            </p:cNvSpPr>
            <p:nvPr/>
          </p:nvSpPr>
          <p:spPr bwMode="auto">
            <a:xfrm>
              <a:off x="5053" y="2016"/>
              <a:ext cx="192" cy="24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93" name="Line 104"/>
            <p:cNvSpPr>
              <a:spLocks noChangeShapeType="1"/>
            </p:cNvSpPr>
            <p:nvPr/>
          </p:nvSpPr>
          <p:spPr bwMode="auto">
            <a:xfrm>
              <a:off x="5184" y="2064"/>
              <a:ext cx="144" cy="192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94" name="Line 105"/>
            <p:cNvSpPr>
              <a:spLocks noChangeShapeType="1"/>
            </p:cNvSpPr>
            <p:nvPr/>
          </p:nvSpPr>
          <p:spPr bwMode="auto">
            <a:xfrm>
              <a:off x="5328" y="2112"/>
              <a:ext cx="96" cy="144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12" name="Group 106"/>
          <p:cNvGrpSpPr>
            <a:grpSpLocks/>
          </p:cNvGrpSpPr>
          <p:nvPr/>
        </p:nvGrpSpPr>
        <p:grpSpPr bwMode="auto">
          <a:xfrm rot="-3325931">
            <a:off x="6476859" y="1959791"/>
            <a:ext cx="3124200" cy="1475317"/>
            <a:chOff x="3813" y="1601"/>
            <a:chExt cx="1885" cy="655"/>
          </a:xfrm>
        </p:grpSpPr>
        <p:grpSp>
          <p:nvGrpSpPr>
            <p:cNvPr id="8266" name="Group 107"/>
            <p:cNvGrpSpPr>
              <a:grpSpLocks/>
            </p:cNvGrpSpPr>
            <p:nvPr/>
          </p:nvGrpSpPr>
          <p:grpSpPr bwMode="auto">
            <a:xfrm rot="10800000">
              <a:off x="3813" y="1601"/>
              <a:ext cx="1885" cy="650"/>
              <a:chOff x="1523" y="1632"/>
              <a:chExt cx="1885" cy="624"/>
            </a:xfrm>
          </p:grpSpPr>
          <p:sp>
            <p:nvSpPr>
              <p:cNvPr id="8279" name="Line 108"/>
              <p:cNvSpPr>
                <a:spLocks noChangeShapeType="1"/>
              </p:cNvSpPr>
              <p:nvPr/>
            </p:nvSpPr>
            <p:spPr bwMode="auto">
              <a:xfrm>
                <a:off x="1523" y="1632"/>
                <a:ext cx="134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8280" name="Line 109"/>
              <p:cNvSpPr>
                <a:spLocks noChangeShapeType="1"/>
              </p:cNvSpPr>
              <p:nvPr/>
            </p:nvSpPr>
            <p:spPr bwMode="auto">
              <a:xfrm>
                <a:off x="2880" y="1632"/>
                <a:ext cx="528" cy="624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8281" name="Line 110"/>
              <p:cNvSpPr>
                <a:spLocks noChangeShapeType="1"/>
              </p:cNvSpPr>
              <p:nvPr/>
            </p:nvSpPr>
            <p:spPr bwMode="auto">
              <a:xfrm>
                <a:off x="1549" y="1637"/>
                <a:ext cx="1846" cy="611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8267" name="Line 111"/>
            <p:cNvSpPr>
              <a:spLocks noChangeShapeType="1"/>
            </p:cNvSpPr>
            <p:nvPr/>
          </p:nvSpPr>
          <p:spPr bwMode="auto">
            <a:xfrm>
              <a:off x="3984" y="1667"/>
              <a:ext cx="480" cy="576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68" name="Line 112"/>
            <p:cNvSpPr>
              <a:spLocks noChangeShapeType="1"/>
            </p:cNvSpPr>
            <p:nvPr/>
          </p:nvSpPr>
          <p:spPr bwMode="auto">
            <a:xfrm>
              <a:off x="4102" y="1702"/>
              <a:ext cx="445" cy="541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69" name="Line 113"/>
            <p:cNvSpPr>
              <a:spLocks noChangeShapeType="1"/>
            </p:cNvSpPr>
            <p:nvPr/>
          </p:nvSpPr>
          <p:spPr bwMode="auto">
            <a:xfrm>
              <a:off x="4224" y="1728"/>
              <a:ext cx="419" cy="515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70" name="Line 114"/>
            <p:cNvSpPr>
              <a:spLocks noChangeShapeType="1"/>
            </p:cNvSpPr>
            <p:nvPr/>
          </p:nvSpPr>
          <p:spPr bwMode="auto">
            <a:xfrm>
              <a:off x="4342" y="1772"/>
              <a:ext cx="397" cy="484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71" name="Line 115"/>
            <p:cNvSpPr>
              <a:spLocks noChangeShapeType="1"/>
            </p:cNvSpPr>
            <p:nvPr/>
          </p:nvSpPr>
          <p:spPr bwMode="auto">
            <a:xfrm>
              <a:off x="4464" y="1824"/>
              <a:ext cx="336" cy="432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72" name="Line 116"/>
            <p:cNvSpPr>
              <a:spLocks noChangeShapeType="1"/>
            </p:cNvSpPr>
            <p:nvPr/>
          </p:nvSpPr>
          <p:spPr bwMode="auto">
            <a:xfrm>
              <a:off x="4547" y="1837"/>
              <a:ext cx="326" cy="419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73" name="Line 117"/>
            <p:cNvSpPr>
              <a:spLocks noChangeShapeType="1"/>
            </p:cNvSpPr>
            <p:nvPr/>
          </p:nvSpPr>
          <p:spPr bwMode="auto">
            <a:xfrm>
              <a:off x="4678" y="1894"/>
              <a:ext cx="301" cy="362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74" name="Line 118"/>
            <p:cNvSpPr>
              <a:spLocks noChangeShapeType="1"/>
            </p:cNvSpPr>
            <p:nvPr/>
          </p:nvSpPr>
          <p:spPr bwMode="auto">
            <a:xfrm>
              <a:off x="4787" y="1920"/>
              <a:ext cx="288" cy="336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75" name="Line 119"/>
            <p:cNvSpPr>
              <a:spLocks noChangeShapeType="1"/>
            </p:cNvSpPr>
            <p:nvPr/>
          </p:nvSpPr>
          <p:spPr bwMode="auto">
            <a:xfrm>
              <a:off x="4944" y="1994"/>
              <a:ext cx="192" cy="24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76" name="Line 120"/>
            <p:cNvSpPr>
              <a:spLocks noChangeShapeType="1"/>
            </p:cNvSpPr>
            <p:nvPr/>
          </p:nvSpPr>
          <p:spPr bwMode="auto">
            <a:xfrm>
              <a:off x="5053" y="2016"/>
              <a:ext cx="192" cy="24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77" name="Line 121"/>
            <p:cNvSpPr>
              <a:spLocks noChangeShapeType="1"/>
            </p:cNvSpPr>
            <p:nvPr/>
          </p:nvSpPr>
          <p:spPr bwMode="auto">
            <a:xfrm>
              <a:off x="5184" y="2064"/>
              <a:ext cx="144" cy="192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78" name="Line 122"/>
            <p:cNvSpPr>
              <a:spLocks noChangeShapeType="1"/>
            </p:cNvSpPr>
            <p:nvPr/>
          </p:nvSpPr>
          <p:spPr bwMode="auto">
            <a:xfrm>
              <a:off x="5328" y="2112"/>
              <a:ext cx="96" cy="144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7946632" y="4525341"/>
            <a:ext cx="114203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dirty="0">
                <a:solidFill>
                  <a:srgbClr val="FF0000"/>
                </a:solidFill>
              </a:rPr>
              <a:t>(B)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10842235" y="4542513"/>
            <a:ext cx="1016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dirty="0">
                <a:solidFill>
                  <a:srgbClr val="FF0000"/>
                </a:solidFill>
              </a:rPr>
              <a:t>(A)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10412971" y="4557054"/>
            <a:ext cx="1016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dirty="0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554566" y="5105400"/>
            <a:ext cx="11133129" cy="584775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Sau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khi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cắt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ghép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xong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ta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được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hình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gì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?</a:t>
            </a:r>
          </a:p>
        </p:txBody>
      </p:sp>
      <p:sp>
        <p:nvSpPr>
          <p:cNvPr id="7302" name="Text Box 134"/>
          <p:cNvSpPr txBox="1">
            <a:spLocks noChangeArrowheads="1"/>
          </p:cNvSpPr>
          <p:nvPr/>
        </p:nvSpPr>
        <p:spPr bwMode="auto">
          <a:xfrm>
            <a:off x="516142" y="5911851"/>
            <a:ext cx="11171554" cy="584775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Sau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khi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cắt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ghép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xong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ta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được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hình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tam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giác</a:t>
            </a:r>
            <a:endParaRPr lang="en-US" altLang="en-US" sz="3200" b="1" dirty="0">
              <a:solidFill>
                <a:schemeClr val="accent6">
                  <a:lumMod val="50000"/>
                </a:schemeClr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sp>
        <p:nvSpPr>
          <p:cNvPr id="7303" name="Text Box 135"/>
          <p:cNvSpPr txBox="1">
            <a:spLocks noChangeArrowheads="1"/>
          </p:cNvSpPr>
          <p:nvPr/>
        </p:nvSpPr>
        <p:spPr bwMode="auto">
          <a:xfrm>
            <a:off x="516142" y="5144335"/>
            <a:ext cx="11171553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Hãy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gọi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tên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tam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giác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mà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ta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vừa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ghép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xong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?</a:t>
            </a:r>
          </a:p>
        </p:txBody>
      </p:sp>
      <p:sp>
        <p:nvSpPr>
          <p:cNvPr id="7304" name="Text Box 136"/>
          <p:cNvSpPr txBox="1">
            <a:spLocks noChangeArrowheads="1"/>
          </p:cNvSpPr>
          <p:nvPr/>
        </p:nvSpPr>
        <p:spPr bwMode="auto">
          <a:xfrm>
            <a:off x="554566" y="5926392"/>
            <a:ext cx="1113313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Tam </a:t>
            </a:r>
            <a:r>
              <a:rPr lang="en-US" altLang="en-US" sz="3200" b="1" dirty="0" err="1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giác</a:t>
            </a:r>
            <a:r>
              <a:rPr lang="en-US" altLang="en-US" sz="3200" b="1" dirty="0">
                <a:solidFill>
                  <a:schemeClr val="accent6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altLang="en-US" sz="3200" dirty="0" err="1">
                <a:solidFill>
                  <a:schemeClr val="accent6">
                    <a:lumMod val="50000"/>
                  </a:schemeClr>
                </a:solidFill>
              </a:rPr>
              <a:t>ADK</a:t>
            </a:r>
            <a:endParaRPr lang="en-US" alt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4" name="Group 140"/>
          <p:cNvGrpSpPr>
            <a:grpSpLocks/>
          </p:cNvGrpSpPr>
          <p:nvPr/>
        </p:nvGrpSpPr>
        <p:grpSpPr bwMode="auto">
          <a:xfrm rot="-9436539">
            <a:off x="2797258" y="1862567"/>
            <a:ext cx="4165600" cy="1032933"/>
            <a:chOff x="3813" y="1601"/>
            <a:chExt cx="1885" cy="655"/>
          </a:xfrm>
        </p:grpSpPr>
        <p:grpSp>
          <p:nvGrpSpPr>
            <p:cNvPr id="8250" name="Group 141"/>
            <p:cNvGrpSpPr>
              <a:grpSpLocks/>
            </p:cNvGrpSpPr>
            <p:nvPr/>
          </p:nvGrpSpPr>
          <p:grpSpPr bwMode="auto">
            <a:xfrm rot="10800000">
              <a:off x="3813" y="1601"/>
              <a:ext cx="1885" cy="650"/>
              <a:chOff x="1523" y="1632"/>
              <a:chExt cx="1885" cy="624"/>
            </a:xfrm>
          </p:grpSpPr>
          <p:sp>
            <p:nvSpPr>
              <p:cNvPr id="8263" name="Line 142"/>
              <p:cNvSpPr>
                <a:spLocks noChangeShapeType="1"/>
              </p:cNvSpPr>
              <p:nvPr/>
            </p:nvSpPr>
            <p:spPr bwMode="auto">
              <a:xfrm>
                <a:off x="1523" y="1632"/>
                <a:ext cx="134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8264" name="Line 143"/>
              <p:cNvSpPr>
                <a:spLocks noChangeShapeType="1"/>
              </p:cNvSpPr>
              <p:nvPr/>
            </p:nvSpPr>
            <p:spPr bwMode="auto">
              <a:xfrm>
                <a:off x="2880" y="1632"/>
                <a:ext cx="528" cy="624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8265" name="Line 144"/>
              <p:cNvSpPr>
                <a:spLocks noChangeShapeType="1"/>
              </p:cNvSpPr>
              <p:nvPr/>
            </p:nvSpPr>
            <p:spPr bwMode="auto">
              <a:xfrm>
                <a:off x="1549" y="1637"/>
                <a:ext cx="1846" cy="611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8251" name="Line 145"/>
            <p:cNvSpPr>
              <a:spLocks noChangeShapeType="1"/>
            </p:cNvSpPr>
            <p:nvPr/>
          </p:nvSpPr>
          <p:spPr bwMode="auto">
            <a:xfrm>
              <a:off x="3984" y="1667"/>
              <a:ext cx="480" cy="576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52" name="Line 146"/>
            <p:cNvSpPr>
              <a:spLocks noChangeShapeType="1"/>
            </p:cNvSpPr>
            <p:nvPr/>
          </p:nvSpPr>
          <p:spPr bwMode="auto">
            <a:xfrm>
              <a:off x="4102" y="1702"/>
              <a:ext cx="445" cy="541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53" name="Line 147"/>
            <p:cNvSpPr>
              <a:spLocks noChangeShapeType="1"/>
            </p:cNvSpPr>
            <p:nvPr/>
          </p:nvSpPr>
          <p:spPr bwMode="auto">
            <a:xfrm>
              <a:off x="4224" y="1728"/>
              <a:ext cx="419" cy="515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54" name="Line 148"/>
            <p:cNvSpPr>
              <a:spLocks noChangeShapeType="1"/>
            </p:cNvSpPr>
            <p:nvPr/>
          </p:nvSpPr>
          <p:spPr bwMode="auto">
            <a:xfrm>
              <a:off x="4342" y="1772"/>
              <a:ext cx="397" cy="484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55" name="Line 149"/>
            <p:cNvSpPr>
              <a:spLocks noChangeShapeType="1"/>
            </p:cNvSpPr>
            <p:nvPr/>
          </p:nvSpPr>
          <p:spPr bwMode="auto">
            <a:xfrm>
              <a:off x="4464" y="1824"/>
              <a:ext cx="336" cy="432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56" name="Line 150"/>
            <p:cNvSpPr>
              <a:spLocks noChangeShapeType="1"/>
            </p:cNvSpPr>
            <p:nvPr/>
          </p:nvSpPr>
          <p:spPr bwMode="auto">
            <a:xfrm>
              <a:off x="4547" y="1837"/>
              <a:ext cx="326" cy="419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57" name="Line 151"/>
            <p:cNvSpPr>
              <a:spLocks noChangeShapeType="1"/>
            </p:cNvSpPr>
            <p:nvPr/>
          </p:nvSpPr>
          <p:spPr bwMode="auto">
            <a:xfrm>
              <a:off x="4678" y="1894"/>
              <a:ext cx="301" cy="362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58" name="Line 152"/>
            <p:cNvSpPr>
              <a:spLocks noChangeShapeType="1"/>
            </p:cNvSpPr>
            <p:nvPr/>
          </p:nvSpPr>
          <p:spPr bwMode="auto">
            <a:xfrm>
              <a:off x="4787" y="1920"/>
              <a:ext cx="288" cy="336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59" name="Line 153"/>
            <p:cNvSpPr>
              <a:spLocks noChangeShapeType="1"/>
            </p:cNvSpPr>
            <p:nvPr/>
          </p:nvSpPr>
          <p:spPr bwMode="auto">
            <a:xfrm>
              <a:off x="4944" y="1994"/>
              <a:ext cx="192" cy="24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60" name="Line 154"/>
            <p:cNvSpPr>
              <a:spLocks noChangeShapeType="1"/>
            </p:cNvSpPr>
            <p:nvPr/>
          </p:nvSpPr>
          <p:spPr bwMode="auto">
            <a:xfrm>
              <a:off x="5053" y="2016"/>
              <a:ext cx="192" cy="24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61" name="Line 155"/>
            <p:cNvSpPr>
              <a:spLocks noChangeShapeType="1"/>
            </p:cNvSpPr>
            <p:nvPr/>
          </p:nvSpPr>
          <p:spPr bwMode="auto">
            <a:xfrm>
              <a:off x="5184" y="2064"/>
              <a:ext cx="144" cy="192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62" name="Line 156"/>
            <p:cNvSpPr>
              <a:spLocks noChangeShapeType="1"/>
            </p:cNvSpPr>
            <p:nvPr/>
          </p:nvSpPr>
          <p:spPr bwMode="auto">
            <a:xfrm>
              <a:off x="5328" y="2112"/>
              <a:ext cx="96" cy="144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16" name="Group 157"/>
          <p:cNvGrpSpPr>
            <a:grpSpLocks/>
          </p:cNvGrpSpPr>
          <p:nvPr/>
        </p:nvGrpSpPr>
        <p:grpSpPr bwMode="auto">
          <a:xfrm rot="-8214614">
            <a:off x="3672358" y="1405776"/>
            <a:ext cx="3708157" cy="1032933"/>
            <a:chOff x="3813" y="1601"/>
            <a:chExt cx="1678" cy="655"/>
          </a:xfrm>
        </p:grpSpPr>
        <p:grpSp>
          <p:nvGrpSpPr>
            <p:cNvPr id="8234" name="Group 158"/>
            <p:cNvGrpSpPr>
              <a:grpSpLocks/>
            </p:cNvGrpSpPr>
            <p:nvPr/>
          </p:nvGrpSpPr>
          <p:grpSpPr bwMode="auto">
            <a:xfrm rot="10800000">
              <a:off x="3813" y="1601"/>
              <a:ext cx="1678" cy="650"/>
              <a:chOff x="1730" y="1632"/>
              <a:chExt cx="1678" cy="624"/>
            </a:xfrm>
          </p:grpSpPr>
          <p:sp>
            <p:nvSpPr>
              <p:cNvPr id="8247" name="Line 159"/>
              <p:cNvSpPr>
                <a:spLocks noChangeShapeType="1"/>
              </p:cNvSpPr>
              <p:nvPr/>
            </p:nvSpPr>
            <p:spPr bwMode="auto">
              <a:xfrm flipV="1">
                <a:off x="1734" y="1632"/>
                <a:ext cx="1137" cy="109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8248" name="Line 160"/>
              <p:cNvSpPr>
                <a:spLocks noChangeShapeType="1"/>
              </p:cNvSpPr>
              <p:nvPr/>
            </p:nvSpPr>
            <p:spPr bwMode="auto">
              <a:xfrm>
                <a:off x="2880" y="1632"/>
                <a:ext cx="528" cy="624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8249" name="Line 161"/>
              <p:cNvSpPr>
                <a:spLocks noChangeShapeType="1"/>
              </p:cNvSpPr>
              <p:nvPr/>
            </p:nvSpPr>
            <p:spPr bwMode="auto">
              <a:xfrm>
                <a:off x="1730" y="1735"/>
                <a:ext cx="1665" cy="513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8235" name="Line 162"/>
            <p:cNvSpPr>
              <a:spLocks noChangeShapeType="1"/>
            </p:cNvSpPr>
            <p:nvPr/>
          </p:nvSpPr>
          <p:spPr bwMode="auto">
            <a:xfrm>
              <a:off x="3984" y="1667"/>
              <a:ext cx="480" cy="576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36" name="Line 163"/>
            <p:cNvSpPr>
              <a:spLocks noChangeShapeType="1"/>
            </p:cNvSpPr>
            <p:nvPr/>
          </p:nvSpPr>
          <p:spPr bwMode="auto">
            <a:xfrm>
              <a:off x="4102" y="1702"/>
              <a:ext cx="445" cy="541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37" name="Line 164"/>
            <p:cNvSpPr>
              <a:spLocks noChangeShapeType="1"/>
            </p:cNvSpPr>
            <p:nvPr/>
          </p:nvSpPr>
          <p:spPr bwMode="auto">
            <a:xfrm>
              <a:off x="4224" y="1728"/>
              <a:ext cx="419" cy="515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38" name="Line 165"/>
            <p:cNvSpPr>
              <a:spLocks noChangeShapeType="1"/>
            </p:cNvSpPr>
            <p:nvPr/>
          </p:nvSpPr>
          <p:spPr bwMode="auto">
            <a:xfrm>
              <a:off x="4342" y="1772"/>
              <a:ext cx="397" cy="484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39" name="Line 166"/>
            <p:cNvSpPr>
              <a:spLocks noChangeShapeType="1"/>
            </p:cNvSpPr>
            <p:nvPr/>
          </p:nvSpPr>
          <p:spPr bwMode="auto">
            <a:xfrm>
              <a:off x="4464" y="1824"/>
              <a:ext cx="336" cy="432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40" name="Line 167"/>
            <p:cNvSpPr>
              <a:spLocks noChangeShapeType="1"/>
            </p:cNvSpPr>
            <p:nvPr/>
          </p:nvSpPr>
          <p:spPr bwMode="auto">
            <a:xfrm>
              <a:off x="4547" y="1837"/>
              <a:ext cx="326" cy="419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41" name="Line 168"/>
            <p:cNvSpPr>
              <a:spLocks noChangeShapeType="1"/>
            </p:cNvSpPr>
            <p:nvPr/>
          </p:nvSpPr>
          <p:spPr bwMode="auto">
            <a:xfrm>
              <a:off x="4678" y="1894"/>
              <a:ext cx="301" cy="362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42" name="Line 169"/>
            <p:cNvSpPr>
              <a:spLocks noChangeShapeType="1"/>
            </p:cNvSpPr>
            <p:nvPr/>
          </p:nvSpPr>
          <p:spPr bwMode="auto">
            <a:xfrm>
              <a:off x="4787" y="1920"/>
              <a:ext cx="288" cy="336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43" name="Line 170"/>
            <p:cNvSpPr>
              <a:spLocks noChangeShapeType="1"/>
            </p:cNvSpPr>
            <p:nvPr/>
          </p:nvSpPr>
          <p:spPr bwMode="auto">
            <a:xfrm>
              <a:off x="4944" y="1994"/>
              <a:ext cx="192" cy="24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44" name="Line 171"/>
            <p:cNvSpPr>
              <a:spLocks noChangeShapeType="1"/>
            </p:cNvSpPr>
            <p:nvPr/>
          </p:nvSpPr>
          <p:spPr bwMode="auto">
            <a:xfrm>
              <a:off x="5053" y="2016"/>
              <a:ext cx="192" cy="24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45" name="Line 172"/>
            <p:cNvSpPr>
              <a:spLocks noChangeShapeType="1"/>
            </p:cNvSpPr>
            <p:nvPr/>
          </p:nvSpPr>
          <p:spPr bwMode="auto">
            <a:xfrm>
              <a:off x="5184" y="2064"/>
              <a:ext cx="144" cy="192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46" name="Line 173"/>
            <p:cNvSpPr>
              <a:spLocks noChangeShapeType="1"/>
            </p:cNvSpPr>
            <p:nvPr/>
          </p:nvSpPr>
          <p:spPr bwMode="auto">
            <a:xfrm>
              <a:off x="5328" y="2112"/>
              <a:ext cx="96" cy="144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18" name="Group 174"/>
          <p:cNvGrpSpPr>
            <a:grpSpLocks/>
          </p:cNvGrpSpPr>
          <p:nvPr/>
        </p:nvGrpSpPr>
        <p:grpSpPr bwMode="auto">
          <a:xfrm rot="-1654698">
            <a:off x="6513349" y="2568765"/>
            <a:ext cx="4165600" cy="1032933"/>
            <a:chOff x="3813" y="1601"/>
            <a:chExt cx="1885" cy="655"/>
          </a:xfrm>
        </p:grpSpPr>
        <p:grpSp>
          <p:nvGrpSpPr>
            <p:cNvPr id="8218" name="Group 175"/>
            <p:cNvGrpSpPr>
              <a:grpSpLocks/>
            </p:cNvGrpSpPr>
            <p:nvPr/>
          </p:nvGrpSpPr>
          <p:grpSpPr bwMode="auto">
            <a:xfrm rot="10800000">
              <a:off x="3813" y="1601"/>
              <a:ext cx="1885" cy="650"/>
              <a:chOff x="1523" y="1632"/>
              <a:chExt cx="1885" cy="624"/>
            </a:xfrm>
          </p:grpSpPr>
          <p:sp>
            <p:nvSpPr>
              <p:cNvPr id="8231" name="Line 176"/>
              <p:cNvSpPr>
                <a:spLocks noChangeShapeType="1"/>
              </p:cNvSpPr>
              <p:nvPr/>
            </p:nvSpPr>
            <p:spPr bwMode="auto">
              <a:xfrm>
                <a:off x="1523" y="1632"/>
                <a:ext cx="1348" cy="0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8232" name="Line 177"/>
              <p:cNvSpPr>
                <a:spLocks noChangeShapeType="1"/>
              </p:cNvSpPr>
              <p:nvPr/>
            </p:nvSpPr>
            <p:spPr bwMode="auto">
              <a:xfrm>
                <a:off x="2880" y="1632"/>
                <a:ext cx="528" cy="624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8233" name="Line 178"/>
              <p:cNvSpPr>
                <a:spLocks noChangeShapeType="1"/>
              </p:cNvSpPr>
              <p:nvPr/>
            </p:nvSpPr>
            <p:spPr bwMode="auto">
              <a:xfrm>
                <a:off x="1549" y="1637"/>
                <a:ext cx="1846" cy="611"/>
              </a:xfrm>
              <a:prstGeom prst="line">
                <a:avLst/>
              </a:prstGeom>
              <a:noFill/>
              <a:ln w="38100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8219" name="Line 179"/>
            <p:cNvSpPr>
              <a:spLocks noChangeShapeType="1"/>
            </p:cNvSpPr>
            <p:nvPr/>
          </p:nvSpPr>
          <p:spPr bwMode="auto">
            <a:xfrm>
              <a:off x="3984" y="1667"/>
              <a:ext cx="480" cy="576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20" name="Line 180"/>
            <p:cNvSpPr>
              <a:spLocks noChangeShapeType="1"/>
            </p:cNvSpPr>
            <p:nvPr/>
          </p:nvSpPr>
          <p:spPr bwMode="auto">
            <a:xfrm>
              <a:off x="4102" y="1702"/>
              <a:ext cx="445" cy="541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21" name="Line 181"/>
            <p:cNvSpPr>
              <a:spLocks noChangeShapeType="1"/>
            </p:cNvSpPr>
            <p:nvPr/>
          </p:nvSpPr>
          <p:spPr bwMode="auto">
            <a:xfrm>
              <a:off x="4224" y="1728"/>
              <a:ext cx="419" cy="515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22" name="Line 182"/>
            <p:cNvSpPr>
              <a:spLocks noChangeShapeType="1"/>
            </p:cNvSpPr>
            <p:nvPr/>
          </p:nvSpPr>
          <p:spPr bwMode="auto">
            <a:xfrm>
              <a:off x="4342" y="1772"/>
              <a:ext cx="397" cy="484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23" name="Line 183"/>
            <p:cNvSpPr>
              <a:spLocks noChangeShapeType="1"/>
            </p:cNvSpPr>
            <p:nvPr/>
          </p:nvSpPr>
          <p:spPr bwMode="auto">
            <a:xfrm>
              <a:off x="4464" y="1824"/>
              <a:ext cx="336" cy="432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24" name="Line 184"/>
            <p:cNvSpPr>
              <a:spLocks noChangeShapeType="1"/>
            </p:cNvSpPr>
            <p:nvPr/>
          </p:nvSpPr>
          <p:spPr bwMode="auto">
            <a:xfrm>
              <a:off x="4547" y="1837"/>
              <a:ext cx="326" cy="419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25" name="Line 185"/>
            <p:cNvSpPr>
              <a:spLocks noChangeShapeType="1"/>
            </p:cNvSpPr>
            <p:nvPr/>
          </p:nvSpPr>
          <p:spPr bwMode="auto">
            <a:xfrm>
              <a:off x="4678" y="1894"/>
              <a:ext cx="301" cy="362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26" name="Line 186"/>
            <p:cNvSpPr>
              <a:spLocks noChangeShapeType="1"/>
            </p:cNvSpPr>
            <p:nvPr/>
          </p:nvSpPr>
          <p:spPr bwMode="auto">
            <a:xfrm>
              <a:off x="4787" y="1920"/>
              <a:ext cx="288" cy="336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27" name="Line 187"/>
            <p:cNvSpPr>
              <a:spLocks noChangeShapeType="1"/>
            </p:cNvSpPr>
            <p:nvPr/>
          </p:nvSpPr>
          <p:spPr bwMode="auto">
            <a:xfrm>
              <a:off x="4944" y="1994"/>
              <a:ext cx="192" cy="24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28" name="Line 188"/>
            <p:cNvSpPr>
              <a:spLocks noChangeShapeType="1"/>
            </p:cNvSpPr>
            <p:nvPr/>
          </p:nvSpPr>
          <p:spPr bwMode="auto">
            <a:xfrm>
              <a:off x="5053" y="2016"/>
              <a:ext cx="192" cy="240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29" name="Line 189"/>
            <p:cNvSpPr>
              <a:spLocks noChangeShapeType="1"/>
            </p:cNvSpPr>
            <p:nvPr/>
          </p:nvSpPr>
          <p:spPr bwMode="auto">
            <a:xfrm>
              <a:off x="5184" y="2064"/>
              <a:ext cx="144" cy="192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230" name="Line 190"/>
            <p:cNvSpPr>
              <a:spLocks noChangeShapeType="1"/>
            </p:cNvSpPr>
            <p:nvPr/>
          </p:nvSpPr>
          <p:spPr bwMode="auto">
            <a:xfrm>
              <a:off x="5328" y="2112"/>
              <a:ext cx="96" cy="144"/>
            </a:xfrm>
            <a:prstGeom prst="line">
              <a:avLst/>
            </a:prstGeom>
            <a:noFill/>
            <a:ln w="31750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309900"/>
              </p:ext>
            </p:extLst>
          </p:nvPr>
        </p:nvGraphicFramePr>
        <p:xfrm>
          <a:off x="249382" y="163670"/>
          <a:ext cx="11754570" cy="6529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4570"/>
              </a:tblGrid>
              <a:tr h="65295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70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0" dur="500"/>
                                        <p:tgtEl>
                                          <p:spTgt spid="7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3" dur="500"/>
                                        <p:tgtEl>
                                          <p:spTgt spid="7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6" grpId="0" animBg="1"/>
      <p:bldP spid="7222" grpId="0" animBg="1"/>
      <p:bldP spid="7222" grpId="1" animBg="1"/>
      <p:bldP spid="7292" grpId="0"/>
      <p:bldP spid="7293" grpId="0"/>
      <p:bldP spid="7294" grpId="0"/>
      <p:bldP spid="7301" grpId="0" animBg="1"/>
      <p:bldP spid="7301" grpId="1" animBg="1"/>
      <p:bldP spid="7302" grpId="0" animBg="1"/>
      <p:bldP spid="7302" grpId="1" animBg="1"/>
      <p:bldP spid="7303" grpId="0" animBg="1"/>
      <p:bldP spid="73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5"/>
          <p:cNvSpPr txBox="1">
            <a:spLocks noChangeArrowheads="1"/>
          </p:cNvSpPr>
          <p:nvPr/>
        </p:nvSpPr>
        <p:spPr bwMode="auto">
          <a:xfrm>
            <a:off x="2678221" y="250630"/>
            <a:ext cx="72985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Thứ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    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ngày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  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tháng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 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năm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2022</a:t>
            </a:r>
          </a:p>
          <a:p>
            <a:pPr algn="ctr"/>
            <a:r>
              <a:rPr lang="en-US" sz="3200" b="1" u="sng" dirty="0" err="1">
                <a:latin typeface="HP001 5H" panose="020B0603050302020204" pitchFamily="34" charset="0"/>
                <a:cs typeface="HP001 5H" panose="020B0603050302020204" pitchFamily="34" charset="0"/>
              </a:rPr>
              <a:t>Toán</a:t>
            </a:r>
            <a:endParaRPr lang="en-US" sz="3200" b="1" u="sng" dirty="0">
              <a:latin typeface="HP001 5H" panose="020B0603050302020204" pitchFamily="34" charset="0"/>
              <a:cs typeface="HP001 5H" panose="020B0603050302020204" pitchFamily="34" charset="0"/>
            </a:endParaRPr>
          </a:p>
          <a:p>
            <a:pPr algn="ctr" eaLnBrk="1" hangingPunct="1"/>
            <a:endParaRPr lang="en-US" altLang="en-US" sz="3200" b="1" u="sng" dirty="0">
              <a:solidFill>
                <a:srgbClr val="0B19C8"/>
              </a:solidFill>
            </a:endParaRPr>
          </a:p>
        </p:txBody>
      </p:sp>
      <p:sp>
        <p:nvSpPr>
          <p:cNvPr id="9219" name="Text Box 25"/>
          <p:cNvSpPr txBox="1">
            <a:spLocks noChangeArrowheads="1"/>
          </p:cNvSpPr>
          <p:nvPr/>
        </p:nvSpPr>
        <p:spPr bwMode="auto">
          <a:xfrm>
            <a:off x="3433081" y="1393604"/>
            <a:ext cx="5549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200" b="1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Diện </a:t>
            </a:r>
            <a:r>
              <a:rPr lang="vi-VN" altLang="en-US" sz="3200" b="1" dirty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tích hình thang</a:t>
            </a:r>
            <a:endParaRPr lang="en-US" altLang="en-US" sz="3200" b="1" u="sng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916518" y="3054351"/>
            <a:ext cx="3867149" cy="2276998"/>
            <a:chOff x="150" y="382"/>
            <a:chExt cx="1827" cy="1434"/>
          </a:xfrm>
        </p:grpSpPr>
        <p:grpSp>
          <p:nvGrpSpPr>
            <p:cNvPr id="9257" name="Group 46"/>
            <p:cNvGrpSpPr>
              <a:grpSpLocks/>
            </p:cNvGrpSpPr>
            <p:nvPr/>
          </p:nvGrpSpPr>
          <p:grpSpPr bwMode="auto">
            <a:xfrm>
              <a:off x="428" y="686"/>
              <a:ext cx="1358" cy="745"/>
              <a:chOff x="1104" y="2544"/>
              <a:chExt cx="3108" cy="1296"/>
            </a:xfrm>
          </p:grpSpPr>
          <p:grpSp>
            <p:nvGrpSpPr>
              <p:cNvPr id="9265" name="Group 47"/>
              <p:cNvGrpSpPr>
                <a:grpSpLocks/>
              </p:cNvGrpSpPr>
              <p:nvPr/>
            </p:nvGrpSpPr>
            <p:grpSpPr bwMode="auto">
              <a:xfrm>
                <a:off x="1104" y="2544"/>
                <a:ext cx="3108" cy="1296"/>
                <a:chOff x="876" y="1824"/>
                <a:chExt cx="3108" cy="1296"/>
              </a:xfrm>
            </p:grpSpPr>
            <p:sp>
              <p:nvSpPr>
                <p:cNvPr id="9270" name="Line 48"/>
                <p:cNvSpPr>
                  <a:spLocks noChangeShapeType="1"/>
                </p:cNvSpPr>
                <p:nvPr/>
              </p:nvSpPr>
              <p:spPr bwMode="auto">
                <a:xfrm>
                  <a:off x="1513" y="1824"/>
                  <a:ext cx="1348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9271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876" y="1824"/>
                  <a:ext cx="637" cy="12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9272" name="Line 50"/>
                <p:cNvSpPr>
                  <a:spLocks noChangeShapeType="1"/>
                </p:cNvSpPr>
                <p:nvPr/>
              </p:nvSpPr>
              <p:spPr bwMode="auto">
                <a:xfrm>
                  <a:off x="2861" y="1824"/>
                  <a:ext cx="1123" cy="12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9273" name="Line 51"/>
                <p:cNvSpPr>
                  <a:spLocks noChangeShapeType="1"/>
                </p:cNvSpPr>
                <p:nvPr/>
              </p:nvSpPr>
              <p:spPr bwMode="auto">
                <a:xfrm>
                  <a:off x="876" y="3120"/>
                  <a:ext cx="3108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9266" name="Line 52"/>
              <p:cNvSpPr>
                <a:spLocks noChangeShapeType="1"/>
              </p:cNvSpPr>
              <p:nvPr/>
            </p:nvSpPr>
            <p:spPr bwMode="auto">
              <a:xfrm>
                <a:off x="1763" y="2544"/>
                <a:ext cx="0" cy="1296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grpSp>
            <p:nvGrpSpPr>
              <p:cNvPr id="9267" name="Group 53"/>
              <p:cNvGrpSpPr>
                <a:grpSpLocks/>
              </p:cNvGrpSpPr>
              <p:nvPr/>
            </p:nvGrpSpPr>
            <p:grpSpPr bwMode="auto">
              <a:xfrm>
                <a:off x="1763" y="3665"/>
                <a:ext cx="144" cy="144"/>
                <a:chOff x="1872" y="3024"/>
                <a:chExt cx="144" cy="144"/>
              </a:xfrm>
            </p:grpSpPr>
            <p:sp>
              <p:nvSpPr>
                <p:cNvPr id="9268" name="Line 54"/>
                <p:cNvSpPr>
                  <a:spLocks noChangeShapeType="1"/>
                </p:cNvSpPr>
                <p:nvPr/>
              </p:nvSpPr>
              <p:spPr bwMode="auto">
                <a:xfrm>
                  <a:off x="1872" y="3024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9269" name="Line 55"/>
                <p:cNvSpPr>
                  <a:spLocks noChangeShapeType="1"/>
                </p:cNvSpPr>
                <p:nvPr/>
              </p:nvSpPr>
              <p:spPr bwMode="auto">
                <a:xfrm>
                  <a:off x="2016" y="3024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</p:grpSp>
        <p:sp>
          <p:nvSpPr>
            <p:cNvPr id="9258" name="Text Box 56"/>
            <p:cNvSpPr txBox="1">
              <a:spLocks noChangeArrowheads="1"/>
            </p:cNvSpPr>
            <p:nvPr/>
          </p:nvSpPr>
          <p:spPr bwMode="auto">
            <a:xfrm>
              <a:off x="422" y="382"/>
              <a:ext cx="169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/>
                <a:t>A</a:t>
              </a:r>
            </a:p>
          </p:txBody>
        </p:sp>
        <p:sp>
          <p:nvSpPr>
            <p:cNvPr id="9259" name="Text Box 57"/>
            <p:cNvSpPr txBox="1">
              <a:spLocks noChangeArrowheads="1"/>
            </p:cNvSpPr>
            <p:nvPr/>
          </p:nvSpPr>
          <p:spPr bwMode="auto">
            <a:xfrm>
              <a:off x="150" y="1343"/>
              <a:ext cx="168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/>
                <a:t>D</a:t>
              </a:r>
            </a:p>
          </p:txBody>
        </p:sp>
        <p:sp>
          <p:nvSpPr>
            <p:cNvPr id="9260" name="Text Box 58"/>
            <p:cNvSpPr txBox="1">
              <a:spLocks noChangeArrowheads="1"/>
            </p:cNvSpPr>
            <p:nvPr/>
          </p:nvSpPr>
          <p:spPr bwMode="auto">
            <a:xfrm>
              <a:off x="1809" y="1396"/>
              <a:ext cx="168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/>
                <a:t>C</a:t>
              </a:r>
            </a:p>
          </p:txBody>
        </p: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1336" y="415"/>
              <a:ext cx="168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/>
                <a:t>B</a:t>
              </a:r>
            </a:p>
          </p:txBody>
        </p:sp>
        <p:sp>
          <p:nvSpPr>
            <p:cNvPr id="9262" name="Text Box 60"/>
            <p:cNvSpPr txBox="1">
              <a:spLocks noChangeArrowheads="1"/>
            </p:cNvSpPr>
            <p:nvPr/>
          </p:nvSpPr>
          <p:spPr bwMode="auto">
            <a:xfrm>
              <a:off x="615" y="1396"/>
              <a:ext cx="167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/>
                <a:t>H</a:t>
              </a:r>
            </a:p>
          </p:txBody>
        </p:sp>
        <p:sp>
          <p:nvSpPr>
            <p:cNvPr id="9263" name="Line 61"/>
            <p:cNvSpPr>
              <a:spLocks noChangeShapeType="1"/>
            </p:cNvSpPr>
            <p:nvPr/>
          </p:nvSpPr>
          <p:spPr bwMode="auto">
            <a:xfrm>
              <a:off x="717" y="675"/>
              <a:ext cx="870" cy="43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264" name="Rectangle 62"/>
            <p:cNvSpPr>
              <a:spLocks noChangeArrowheads="1"/>
            </p:cNvSpPr>
            <p:nvPr/>
          </p:nvSpPr>
          <p:spPr bwMode="auto">
            <a:xfrm>
              <a:off x="1587" y="895"/>
              <a:ext cx="289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/>
                <a:t>M</a:t>
              </a:r>
            </a:p>
          </p:txBody>
        </p:sp>
      </p:grpSp>
      <p:grpSp>
        <p:nvGrpSpPr>
          <p:cNvPr id="22" name="Group 78"/>
          <p:cNvGrpSpPr>
            <a:grpSpLocks/>
          </p:cNvGrpSpPr>
          <p:nvPr/>
        </p:nvGrpSpPr>
        <p:grpSpPr bwMode="auto">
          <a:xfrm>
            <a:off x="5689601" y="2700867"/>
            <a:ext cx="4866218" cy="2812510"/>
            <a:chOff x="48" y="1249"/>
            <a:chExt cx="2299" cy="1771"/>
          </a:xfrm>
        </p:grpSpPr>
        <p:sp>
          <p:nvSpPr>
            <p:cNvPr id="9224" name="Line 12"/>
            <p:cNvSpPr>
              <a:spLocks noChangeShapeType="1"/>
            </p:cNvSpPr>
            <p:nvPr/>
          </p:nvSpPr>
          <p:spPr bwMode="auto">
            <a:xfrm>
              <a:off x="557" y="2298"/>
              <a:ext cx="6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225" name="Line 13"/>
            <p:cNvSpPr>
              <a:spLocks noChangeShapeType="1"/>
            </p:cNvSpPr>
            <p:nvPr/>
          </p:nvSpPr>
          <p:spPr bwMode="auto">
            <a:xfrm>
              <a:off x="633" y="2291"/>
              <a:ext cx="0" cy="12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9226" name="Group 15"/>
            <p:cNvGrpSpPr>
              <a:grpSpLocks/>
            </p:cNvGrpSpPr>
            <p:nvPr/>
          </p:nvGrpSpPr>
          <p:grpSpPr bwMode="auto">
            <a:xfrm>
              <a:off x="264" y="1691"/>
              <a:ext cx="1342" cy="720"/>
              <a:chOff x="1824" y="2832"/>
              <a:chExt cx="3108" cy="1296"/>
            </a:xfrm>
          </p:grpSpPr>
          <p:grpSp>
            <p:nvGrpSpPr>
              <p:cNvPr id="9251" name="Group 16"/>
              <p:cNvGrpSpPr>
                <a:grpSpLocks/>
              </p:cNvGrpSpPr>
              <p:nvPr/>
            </p:nvGrpSpPr>
            <p:grpSpPr bwMode="auto">
              <a:xfrm>
                <a:off x="1824" y="2832"/>
                <a:ext cx="3108" cy="1296"/>
                <a:chOff x="1344" y="2928"/>
                <a:chExt cx="3108" cy="1296"/>
              </a:xfrm>
            </p:grpSpPr>
            <p:sp>
              <p:nvSpPr>
                <p:cNvPr id="9253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1344" y="2928"/>
                  <a:ext cx="637" cy="12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9254" name="Line 18"/>
                <p:cNvSpPr>
                  <a:spLocks noChangeShapeType="1"/>
                </p:cNvSpPr>
                <p:nvPr/>
              </p:nvSpPr>
              <p:spPr bwMode="auto">
                <a:xfrm>
                  <a:off x="3936" y="3600"/>
                  <a:ext cx="516" cy="62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9255" name="Line 19"/>
                <p:cNvSpPr>
                  <a:spLocks noChangeShapeType="1"/>
                </p:cNvSpPr>
                <p:nvPr/>
              </p:nvSpPr>
              <p:spPr bwMode="auto">
                <a:xfrm>
                  <a:off x="1344" y="4224"/>
                  <a:ext cx="3108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9256" name="Line 20"/>
                <p:cNvSpPr>
                  <a:spLocks noChangeShapeType="1"/>
                </p:cNvSpPr>
                <p:nvPr/>
              </p:nvSpPr>
              <p:spPr bwMode="auto">
                <a:xfrm>
                  <a:off x="1972" y="2941"/>
                  <a:ext cx="1964" cy="659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9252" name="Line 21"/>
              <p:cNvSpPr>
                <a:spLocks noChangeShapeType="1"/>
              </p:cNvSpPr>
              <p:nvPr/>
            </p:nvSpPr>
            <p:spPr bwMode="auto">
              <a:xfrm>
                <a:off x="2461" y="2832"/>
                <a:ext cx="0" cy="12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9227" name="Text Box 22"/>
            <p:cNvSpPr txBox="1">
              <a:spLocks noChangeArrowheads="1"/>
            </p:cNvSpPr>
            <p:nvPr/>
          </p:nvSpPr>
          <p:spPr bwMode="auto">
            <a:xfrm>
              <a:off x="444" y="1249"/>
              <a:ext cx="166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/>
                <a:t>A</a:t>
              </a:r>
            </a:p>
          </p:txBody>
        </p:sp>
        <p:sp>
          <p:nvSpPr>
            <p:cNvPr id="9228" name="Text Box 23"/>
            <p:cNvSpPr txBox="1">
              <a:spLocks noChangeArrowheads="1"/>
            </p:cNvSpPr>
            <p:nvPr/>
          </p:nvSpPr>
          <p:spPr bwMode="auto">
            <a:xfrm>
              <a:off x="48" y="2342"/>
              <a:ext cx="165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/>
                <a:t>D</a:t>
              </a:r>
            </a:p>
          </p:txBody>
        </p:sp>
        <p:sp>
          <p:nvSpPr>
            <p:cNvPr id="9229" name="Text Box 24"/>
            <p:cNvSpPr txBox="1">
              <a:spLocks noChangeArrowheads="1"/>
            </p:cNvSpPr>
            <p:nvPr/>
          </p:nvSpPr>
          <p:spPr bwMode="auto">
            <a:xfrm>
              <a:off x="427" y="2443"/>
              <a:ext cx="167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/>
                <a:t>H</a:t>
              </a:r>
            </a:p>
          </p:txBody>
        </p:sp>
        <p:grpSp>
          <p:nvGrpSpPr>
            <p:cNvPr id="9230" name="Group 25"/>
            <p:cNvGrpSpPr>
              <a:grpSpLocks/>
            </p:cNvGrpSpPr>
            <p:nvPr/>
          </p:nvGrpSpPr>
          <p:grpSpPr bwMode="auto">
            <a:xfrm>
              <a:off x="1347" y="2050"/>
              <a:ext cx="850" cy="361"/>
              <a:chOff x="3813" y="1601"/>
              <a:chExt cx="1885" cy="655"/>
            </a:xfrm>
          </p:grpSpPr>
          <p:grpSp>
            <p:nvGrpSpPr>
              <p:cNvPr id="9235" name="Group 26"/>
              <p:cNvGrpSpPr>
                <a:grpSpLocks/>
              </p:cNvGrpSpPr>
              <p:nvPr/>
            </p:nvGrpSpPr>
            <p:grpSpPr bwMode="auto">
              <a:xfrm rot="10800000">
                <a:off x="3813" y="1601"/>
                <a:ext cx="1885" cy="650"/>
                <a:chOff x="1523" y="1632"/>
                <a:chExt cx="1885" cy="624"/>
              </a:xfrm>
            </p:grpSpPr>
            <p:sp>
              <p:nvSpPr>
                <p:cNvPr id="9248" name="Line 27"/>
                <p:cNvSpPr>
                  <a:spLocks noChangeShapeType="1"/>
                </p:cNvSpPr>
                <p:nvPr/>
              </p:nvSpPr>
              <p:spPr bwMode="auto">
                <a:xfrm>
                  <a:off x="1523" y="1632"/>
                  <a:ext cx="1348" cy="0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9249" name="Line 28"/>
                <p:cNvSpPr>
                  <a:spLocks noChangeShapeType="1"/>
                </p:cNvSpPr>
                <p:nvPr/>
              </p:nvSpPr>
              <p:spPr bwMode="auto">
                <a:xfrm>
                  <a:off x="2880" y="1632"/>
                  <a:ext cx="528" cy="624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9250" name="Line 29"/>
                <p:cNvSpPr>
                  <a:spLocks noChangeShapeType="1"/>
                </p:cNvSpPr>
                <p:nvPr/>
              </p:nvSpPr>
              <p:spPr bwMode="auto">
                <a:xfrm>
                  <a:off x="1549" y="1637"/>
                  <a:ext cx="1846" cy="611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9236" name="Line 30"/>
              <p:cNvSpPr>
                <a:spLocks noChangeShapeType="1"/>
              </p:cNvSpPr>
              <p:nvPr/>
            </p:nvSpPr>
            <p:spPr bwMode="auto">
              <a:xfrm>
                <a:off x="3984" y="1667"/>
                <a:ext cx="480" cy="576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9237" name="Line 31"/>
              <p:cNvSpPr>
                <a:spLocks noChangeShapeType="1"/>
              </p:cNvSpPr>
              <p:nvPr/>
            </p:nvSpPr>
            <p:spPr bwMode="auto">
              <a:xfrm>
                <a:off x="4102" y="1702"/>
                <a:ext cx="445" cy="541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9238" name="Line 32"/>
              <p:cNvSpPr>
                <a:spLocks noChangeShapeType="1"/>
              </p:cNvSpPr>
              <p:nvPr/>
            </p:nvSpPr>
            <p:spPr bwMode="auto">
              <a:xfrm>
                <a:off x="4224" y="1728"/>
                <a:ext cx="419" cy="515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9239" name="Line 33"/>
              <p:cNvSpPr>
                <a:spLocks noChangeShapeType="1"/>
              </p:cNvSpPr>
              <p:nvPr/>
            </p:nvSpPr>
            <p:spPr bwMode="auto">
              <a:xfrm>
                <a:off x="4342" y="1772"/>
                <a:ext cx="397" cy="484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9240" name="Line 34"/>
              <p:cNvSpPr>
                <a:spLocks noChangeShapeType="1"/>
              </p:cNvSpPr>
              <p:nvPr/>
            </p:nvSpPr>
            <p:spPr bwMode="auto">
              <a:xfrm>
                <a:off x="4464" y="1824"/>
                <a:ext cx="336" cy="432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9241" name="Line 35"/>
              <p:cNvSpPr>
                <a:spLocks noChangeShapeType="1"/>
              </p:cNvSpPr>
              <p:nvPr/>
            </p:nvSpPr>
            <p:spPr bwMode="auto">
              <a:xfrm>
                <a:off x="4547" y="1837"/>
                <a:ext cx="326" cy="419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9242" name="Line 36"/>
              <p:cNvSpPr>
                <a:spLocks noChangeShapeType="1"/>
              </p:cNvSpPr>
              <p:nvPr/>
            </p:nvSpPr>
            <p:spPr bwMode="auto">
              <a:xfrm>
                <a:off x="4678" y="1894"/>
                <a:ext cx="301" cy="362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9243" name="Line 37"/>
              <p:cNvSpPr>
                <a:spLocks noChangeShapeType="1"/>
              </p:cNvSpPr>
              <p:nvPr/>
            </p:nvSpPr>
            <p:spPr bwMode="auto">
              <a:xfrm>
                <a:off x="4787" y="1920"/>
                <a:ext cx="288" cy="336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9244" name="Line 38"/>
              <p:cNvSpPr>
                <a:spLocks noChangeShapeType="1"/>
              </p:cNvSpPr>
              <p:nvPr/>
            </p:nvSpPr>
            <p:spPr bwMode="auto">
              <a:xfrm>
                <a:off x="4944" y="1994"/>
                <a:ext cx="192" cy="24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9245" name="Line 39"/>
              <p:cNvSpPr>
                <a:spLocks noChangeShapeType="1"/>
              </p:cNvSpPr>
              <p:nvPr/>
            </p:nvSpPr>
            <p:spPr bwMode="auto">
              <a:xfrm>
                <a:off x="5053" y="2016"/>
                <a:ext cx="192" cy="24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9246" name="Line 40"/>
              <p:cNvSpPr>
                <a:spLocks noChangeShapeType="1"/>
              </p:cNvSpPr>
              <p:nvPr/>
            </p:nvSpPr>
            <p:spPr bwMode="auto">
              <a:xfrm>
                <a:off x="5184" y="2064"/>
                <a:ext cx="144" cy="192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9247" name="Line 41"/>
              <p:cNvSpPr>
                <a:spLocks noChangeShapeType="1"/>
              </p:cNvSpPr>
              <p:nvPr/>
            </p:nvSpPr>
            <p:spPr bwMode="auto">
              <a:xfrm>
                <a:off x="5328" y="2112"/>
                <a:ext cx="96" cy="144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9231" name="Text Box 42"/>
            <p:cNvSpPr txBox="1">
              <a:spLocks noChangeArrowheads="1"/>
            </p:cNvSpPr>
            <p:nvPr/>
          </p:nvSpPr>
          <p:spPr bwMode="auto">
            <a:xfrm>
              <a:off x="2079" y="2373"/>
              <a:ext cx="207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/>
                <a:t>K</a:t>
              </a:r>
            </a:p>
          </p:txBody>
        </p:sp>
        <p:sp>
          <p:nvSpPr>
            <p:cNvPr id="9232" name="Rectangle 43"/>
            <p:cNvSpPr>
              <a:spLocks noChangeArrowheads="1"/>
            </p:cNvSpPr>
            <p:nvPr/>
          </p:nvSpPr>
          <p:spPr bwMode="auto">
            <a:xfrm>
              <a:off x="1481" y="2367"/>
              <a:ext cx="238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733"/>
                <a:t>C</a:t>
              </a:r>
            </a:p>
          </p:txBody>
        </p:sp>
        <p:sp>
          <p:nvSpPr>
            <p:cNvPr id="9233" name="Rectangle 73"/>
            <p:cNvSpPr>
              <a:spLocks noChangeArrowheads="1"/>
            </p:cNvSpPr>
            <p:nvPr/>
          </p:nvSpPr>
          <p:spPr bwMode="auto">
            <a:xfrm>
              <a:off x="1418" y="2600"/>
              <a:ext cx="388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733"/>
                <a:t>(B)</a:t>
              </a:r>
            </a:p>
          </p:txBody>
        </p:sp>
        <p:sp>
          <p:nvSpPr>
            <p:cNvPr id="9234" name="Rectangle 74"/>
            <p:cNvSpPr>
              <a:spLocks noChangeArrowheads="1"/>
            </p:cNvSpPr>
            <p:nvPr/>
          </p:nvSpPr>
          <p:spPr bwMode="auto">
            <a:xfrm>
              <a:off x="1946" y="2600"/>
              <a:ext cx="401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733"/>
                <a:t>(A)</a:t>
              </a:r>
            </a:p>
          </p:txBody>
        </p:sp>
      </p:grpSp>
      <p:sp>
        <p:nvSpPr>
          <p:cNvPr id="56" name="Text Box 25"/>
          <p:cNvSpPr txBox="1">
            <a:spLocks noChangeArrowheads="1"/>
          </p:cNvSpPr>
          <p:nvPr/>
        </p:nvSpPr>
        <p:spPr bwMode="auto">
          <a:xfrm>
            <a:off x="413137" y="1958929"/>
            <a:ext cx="1158978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chemeClr val="accent2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Em có nhận xét gì về diện tích của hình thang </a:t>
            </a:r>
            <a:r>
              <a:rPr lang="vi-VN" altLang="en-US" sz="3200" b="1" dirty="0">
                <a:solidFill>
                  <a:schemeClr val="accent2">
                    <a:lumMod val="50000"/>
                  </a:schemeClr>
                </a:solidFill>
              </a:rPr>
              <a:t>ABCD </a:t>
            </a:r>
            <a:r>
              <a:rPr lang="vi-VN" altLang="en-US" sz="3200" b="1" dirty="0">
                <a:solidFill>
                  <a:schemeClr val="accent2">
                    <a:lumMod val="50000"/>
                  </a:schemeClr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và diện tích hình tam giác </a:t>
            </a:r>
            <a:r>
              <a:rPr lang="vi-VN" altLang="en-US" sz="3200" b="1" dirty="0">
                <a:solidFill>
                  <a:schemeClr val="accent2">
                    <a:lumMod val="50000"/>
                  </a:schemeClr>
                </a:solidFill>
              </a:rPr>
              <a:t>ADK?</a:t>
            </a:r>
            <a:endParaRPr lang="en-US" altLang="en-US" sz="32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7" name="Text Box 25"/>
          <p:cNvSpPr txBox="1">
            <a:spLocks noChangeArrowheads="1"/>
          </p:cNvSpPr>
          <p:nvPr/>
        </p:nvSpPr>
        <p:spPr bwMode="auto">
          <a:xfrm>
            <a:off x="413137" y="5464146"/>
            <a:ext cx="1156084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7030A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Diện tích hai hình này bằng nhau vì diện tích tam giác được ghép từ hai mảnh của hình thang</a:t>
            </a:r>
            <a:endParaRPr lang="en-US" altLang="en-US" sz="3200" b="1" u="sng" dirty="0">
              <a:solidFill>
                <a:srgbClr val="7030A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004644"/>
              </p:ext>
            </p:extLst>
          </p:nvPr>
        </p:nvGraphicFramePr>
        <p:xfrm>
          <a:off x="282633" y="146469"/>
          <a:ext cx="11691352" cy="6527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1352"/>
              </a:tblGrid>
              <a:tr h="65276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17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329245" y="3279051"/>
            <a:ext cx="4165600" cy="1032933"/>
            <a:chOff x="3813" y="1601"/>
            <a:chExt cx="1885" cy="655"/>
          </a:xfrm>
        </p:grpSpPr>
        <p:grpSp>
          <p:nvGrpSpPr>
            <p:cNvPr id="10396" name="Group 5"/>
            <p:cNvGrpSpPr>
              <a:grpSpLocks/>
            </p:cNvGrpSpPr>
            <p:nvPr/>
          </p:nvGrpSpPr>
          <p:grpSpPr bwMode="auto">
            <a:xfrm rot="10800000">
              <a:off x="3813" y="1601"/>
              <a:ext cx="1885" cy="650"/>
              <a:chOff x="1523" y="1632"/>
              <a:chExt cx="1885" cy="624"/>
            </a:xfrm>
          </p:grpSpPr>
          <p:sp>
            <p:nvSpPr>
              <p:cNvPr id="10409" name="Line 6"/>
              <p:cNvSpPr>
                <a:spLocks noChangeShapeType="1"/>
              </p:cNvSpPr>
              <p:nvPr/>
            </p:nvSpPr>
            <p:spPr bwMode="auto">
              <a:xfrm>
                <a:off x="1523" y="1632"/>
                <a:ext cx="1348" cy="0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410" name="Line 7"/>
              <p:cNvSpPr>
                <a:spLocks noChangeShapeType="1"/>
              </p:cNvSpPr>
              <p:nvPr/>
            </p:nvSpPr>
            <p:spPr bwMode="auto">
              <a:xfrm>
                <a:off x="2880" y="1632"/>
                <a:ext cx="528" cy="624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411" name="Line 8"/>
              <p:cNvSpPr>
                <a:spLocks noChangeShapeType="1"/>
              </p:cNvSpPr>
              <p:nvPr/>
            </p:nvSpPr>
            <p:spPr bwMode="auto">
              <a:xfrm>
                <a:off x="1549" y="1637"/>
                <a:ext cx="1846" cy="611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0397" name="Line 9"/>
            <p:cNvSpPr>
              <a:spLocks noChangeShapeType="1"/>
            </p:cNvSpPr>
            <p:nvPr/>
          </p:nvSpPr>
          <p:spPr bwMode="auto">
            <a:xfrm>
              <a:off x="3984" y="1667"/>
              <a:ext cx="480" cy="576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98" name="Line 10"/>
            <p:cNvSpPr>
              <a:spLocks noChangeShapeType="1"/>
            </p:cNvSpPr>
            <p:nvPr/>
          </p:nvSpPr>
          <p:spPr bwMode="auto">
            <a:xfrm>
              <a:off x="4102" y="1702"/>
              <a:ext cx="445" cy="541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99" name="Line 11"/>
            <p:cNvSpPr>
              <a:spLocks noChangeShapeType="1"/>
            </p:cNvSpPr>
            <p:nvPr/>
          </p:nvSpPr>
          <p:spPr bwMode="auto">
            <a:xfrm>
              <a:off x="4224" y="1728"/>
              <a:ext cx="419" cy="515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00" name="Line 12"/>
            <p:cNvSpPr>
              <a:spLocks noChangeShapeType="1"/>
            </p:cNvSpPr>
            <p:nvPr/>
          </p:nvSpPr>
          <p:spPr bwMode="auto">
            <a:xfrm>
              <a:off x="4342" y="1772"/>
              <a:ext cx="397" cy="484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01" name="Line 13"/>
            <p:cNvSpPr>
              <a:spLocks noChangeShapeType="1"/>
            </p:cNvSpPr>
            <p:nvPr/>
          </p:nvSpPr>
          <p:spPr bwMode="auto">
            <a:xfrm>
              <a:off x="4464" y="1824"/>
              <a:ext cx="336" cy="432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02" name="Line 14"/>
            <p:cNvSpPr>
              <a:spLocks noChangeShapeType="1"/>
            </p:cNvSpPr>
            <p:nvPr/>
          </p:nvSpPr>
          <p:spPr bwMode="auto">
            <a:xfrm>
              <a:off x="4547" y="1837"/>
              <a:ext cx="326" cy="419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03" name="Line 15"/>
            <p:cNvSpPr>
              <a:spLocks noChangeShapeType="1"/>
            </p:cNvSpPr>
            <p:nvPr/>
          </p:nvSpPr>
          <p:spPr bwMode="auto">
            <a:xfrm>
              <a:off x="4678" y="1894"/>
              <a:ext cx="301" cy="362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04" name="Line 16"/>
            <p:cNvSpPr>
              <a:spLocks noChangeShapeType="1"/>
            </p:cNvSpPr>
            <p:nvPr/>
          </p:nvSpPr>
          <p:spPr bwMode="auto">
            <a:xfrm>
              <a:off x="4787" y="1920"/>
              <a:ext cx="288" cy="336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05" name="Line 17"/>
            <p:cNvSpPr>
              <a:spLocks noChangeShapeType="1"/>
            </p:cNvSpPr>
            <p:nvPr/>
          </p:nvSpPr>
          <p:spPr bwMode="auto">
            <a:xfrm>
              <a:off x="4944" y="1994"/>
              <a:ext cx="192" cy="240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06" name="Line 18"/>
            <p:cNvSpPr>
              <a:spLocks noChangeShapeType="1"/>
            </p:cNvSpPr>
            <p:nvPr/>
          </p:nvSpPr>
          <p:spPr bwMode="auto">
            <a:xfrm>
              <a:off x="5053" y="2016"/>
              <a:ext cx="192" cy="240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07" name="Line 19"/>
            <p:cNvSpPr>
              <a:spLocks noChangeShapeType="1"/>
            </p:cNvSpPr>
            <p:nvPr/>
          </p:nvSpPr>
          <p:spPr bwMode="auto">
            <a:xfrm>
              <a:off x="5184" y="2064"/>
              <a:ext cx="144" cy="192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08" name="Line 20"/>
            <p:cNvSpPr>
              <a:spLocks noChangeShapeType="1"/>
            </p:cNvSpPr>
            <p:nvPr/>
          </p:nvSpPr>
          <p:spPr bwMode="auto">
            <a:xfrm>
              <a:off x="5328" y="2112"/>
              <a:ext cx="96" cy="144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10243" name="Group 21"/>
          <p:cNvGrpSpPr>
            <a:grpSpLocks/>
          </p:cNvGrpSpPr>
          <p:nvPr/>
        </p:nvGrpSpPr>
        <p:grpSpPr bwMode="auto">
          <a:xfrm>
            <a:off x="1475765" y="1631162"/>
            <a:ext cx="7198784" cy="3357564"/>
            <a:chOff x="123" y="2158"/>
            <a:chExt cx="3401" cy="2115"/>
          </a:xfrm>
        </p:grpSpPr>
        <p:sp>
          <p:nvSpPr>
            <p:cNvPr id="10383" name="Line 22"/>
            <p:cNvSpPr>
              <a:spLocks noChangeShapeType="1"/>
            </p:cNvSpPr>
            <p:nvPr/>
          </p:nvSpPr>
          <p:spPr bwMode="auto">
            <a:xfrm>
              <a:off x="969" y="3683"/>
              <a:ext cx="144" cy="0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84" name="Line 23"/>
            <p:cNvSpPr>
              <a:spLocks noChangeShapeType="1"/>
            </p:cNvSpPr>
            <p:nvPr/>
          </p:nvSpPr>
          <p:spPr bwMode="auto">
            <a:xfrm>
              <a:off x="1113" y="3683"/>
              <a:ext cx="0" cy="144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10385" name="Group 24"/>
            <p:cNvGrpSpPr>
              <a:grpSpLocks/>
            </p:cNvGrpSpPr>
            <p:nvPr/>
          </p:nvGrpSpPr>
          <p:grpSpPr bwMode="auto">
            <a:xfrm>
              <a:off x="319" y="2544"/>
              <a:ext cx="3108" cy="1296"/>
              <a:chOff x="1824" y="2832"/>
              <a:chExt cx="3108" cy="1296"/>
            </a:xfrm>
          </p:grpSpPr>
          <p:grpSp>
            <p:nvGrpSpPr>
              <p:cNvPr id="10390" name="Group 25"/>
              <p:cNvGrpSpPr>
                <a:grpSpLocks/>
              </p:cNvGrpSpPr>
              <p:nvPr/>
            </p:nvGrpSpPr>
            <p:grpSpPr bwMode="auto">
              <a:xfrm>
                <a:off x="1824" y="2832"/>
                <a:ext cx="3108" cy="1296"/>
                <a:chOff x="1344" y="2928"/>
                <a:chExt cx="3108" cy="1296"/>
              </a:xfrm>
            </p:grpSpPr>
            <p:sp>
              <p:nvSpPr>
                <p:cNvPr id="10392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344" y="2928"/>
                  <a:ext cx="637" cy="1296"/>
                </a:xfrm>
                <a:prstGeom prst="line">
                  <a:avLst/>
                </a:prstGeom>
                <a:noFill/>
                <a:ln w="15875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0393" name="Line 27"/>
                <p:cNvSpPr>
                  <a:spLocks noChangeShapeType="1"/>
                </p:cNvSpPr>
                <p:nvPr/>
              </p:nvSpPr>
              <p:spPr bwMode="auto">
                <a:xfrm>
                  <a:off x="3936" y="3600"/>
                  <a:ext cx="516" cy="624"/>
                </a:xfrm>
                <a:prstGeom prst="line">
                  <a:avLst/>
                </a:prstGeom>
                <a:noFill/>
                <a:ln w="15875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0394" name="Line 28"/>
                <p:cNvSpPr>
                  <a:spLocks noChangeShapeType="1"/>
                </p:cNvSpPr>
                <p:nvPr/>
              </p:nvSpPr>
              <p:spPr bwMode="auto">
                <a:xfrm>
                  <a:off x="1344" y="4224"/>
                  <a:ext cx="3108" cy="0"/>
                </a:xfrm>
                <a:prstGeom prst="line">
                  <a:avLst/>
                </a:prstGeom>
                <a:noFill/>
                <a:ln w="15875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0395" name="Line 29"/>
                <p:cNvSpPr>
                  <a:spLocks noChangeShapeType="1"/>
                </p:cNvSpPr>
                <p:nvPr/>
              </p:nvSpPr>
              <p:spPr bwMode="auto">
                <a:xfrm>
                  <a:off x="1972" y="2941"/>
                  <a:ext cx="1964" cy="659"/>
                </a:xfrm>
                <a:prstGeom prst="line">
                  <a:avLst/>
                </a:prstGeom>
                <a:noFill/>
                <a:ln w="15875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10391" name="Line 30"/>
              <p:cNvSpPr>
                <a:spLocks noChangeShapeType="1"/>
              </p:cNvSpPr>
              <p:nvPr/>
            </p:nvSpPr>
            <p:spPr bwMode="auto">
              <a:xfrm>
                <a:off x="2461" y="2832"/>
                <a:ext cx="0" cy="1296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0386" name="Text Box 31"/>
            <p:cNvSpPr txBox="1">
              <a:spLocks noChangeArrowheads="1"/>
            </p:cNvSpPr>
            <p:nvPr/>
          </p:nvSpPr>
          <p:spPr bwMode="auto">
            <a:xfrm>
              <a:off x="725" y="2158"/>
              <a:ext cx="384" cy="420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0387" name="Text Box 32"/>
            <p:cNvSpPr txBox="1">
              <a:spLocks noChangeArrowheads="1"/>
            </p:cNvSpPr>
            <p:nvPr/>
          </p:nvSpPr>
          <p:spPr bwMode="auto">
            <a:xfrm>
              <a:off x="123" y="3843"/>
              <a:ext cx="273" cy="420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0388" name="Text Box 33"/>
            <p:cNvSpPr txBox="1">
              <a:spLocks noChangeArrowheads="1"/>
            </p:cNvSpPr>
            <p:nvPr/>
          </p:nvSpPr>
          <p:spPr bwMode="auto">
            <a:xfrm>
              <a:off x="921" y="3824"/>
              <a:ext cx="384" cy="420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10389" name="Rectangle 34"/>
            <p:cNvSpPr>
              <a:spLocks noChangeArrowheads="1"/>
            </p:cNvSpPr>
            <p:nvPr/>
          </p:nvSpPr>
          <p:spPr bwMode="auto">
            <a:xfrm>
              <a:off x="3286" y="3853"/>
              <a:ext cx="238" cy="420"/>
            </a:xfrm>
            <a:prstGeom prst="rect">
              <a:avLst/>
            </a:prstGeom>
            <a:noFill/>
            <a:ln w="1587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733" dirty="0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 rot="-3017439">
            <a:off x="7252012" y="1833271"/>
            <a:ext cx="3124200" cy="1375833"/>
            <a:chOff x="3813" y="1601"/>
            <a:chExt cx="1885" cy="655"/>
          </a:xfrm>
        </p:grpSpPr>
        <p:grpSp>
          <p:nvGrpSpPr>
            <p:cNvPr id="10367" name="Group 36"/>
            <p:cNvGrpSpPr>
              <a:grpSpLocks/>
            </p:cNvGrpSpPr>
            <p:nvPr/>
          </p:nvGrpSpPr>
          <p:grpSpPr bwMode="auto">
            <a:xfrm rot="10800000">
              <a:off x="3813" y="1601"/>
              <a:ext cx="1885" cy="650"/>
              <a:chOff x="1523" y="1632"/>
              <a:chExt cx="1885" cy="624"/>
            </a:xfrm>
          </p:grpSpPr>
          <p:sp>
            <p:nvSpPr>
              <p:cNvPr id="10380" name="Line 37"/>
              <p:cNvSpPr>
                <a:spLocks noChangeShapeType="1"/>
              </p:cNvSpPr>
              <p:nvPr/>
            </p:nvSpPr>
            <p:spPr bwMode="auto">
              <a:xfrm>
                <a:off x="1523" y="1632"/>
                <a:ext cx="1348" cy="0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381" name="Line 38"/>
              <p:cNvSpPr>
                <a:spLocks noChangeShapeType="1"/>
              </p:cNvSpPr>
              <p:nvPr/>
            </p:nvSpPr>
            <p:spPr bwMode="auto">
              <a:xfrm>
                <a:off x="2880" y="1632"/>
                <a:ext cx="528" cy="624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382" name="Line 39"/>
              <p:cNvSpPr>
                <a:spLocks noChangeShapeType="1"/>
              </p:cNvSpPr>
              <p:nvPr/>
            </p:nvSpPr>
            <p:spPr bwMode="auto">
              <a:xfrm>
                <a:off x="1549" y="1637"/>
                <a:ext cx="1846" cy="611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0368" name="Line 40"/>
            <p:cNvSpPr>
              <a:spLocks noChangeShapeType="1"/>
            </p:cNvSpPr>
            <p:nvPr/>
          </p:nvSpPr>
          <p:spPr bwMode="auto">
            <a:xfrm>
              <a:off x="3984" y="1667"/>
              <a:ext cx="480" cy="576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69" name="Line 41"/>
            <p:cNvSpPr>
              <a:spLocks noChangeShapeType="1"/>
            </p:cNvSpPr>
            <p:nvPr/>
          </p:nvSpPr>
          <p:spPr bwMode="auto">
            <a:xfrm>
              <a:off x="4102" y="1702"/>
              <a:ext cx="445" cy="541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70" name="Line 42"/>
            <p:cNvSpPr>
              <a:spLocks noChangeShapeType="1"/>
            </p:cNvSpPr>
            <p:nvPr/>
          </p:nvSpPr>
          <p:spPr bwMode="auto">
            <a:xfrm>
              <a:off x="4224" y="1728"/>
              <a:ext cx="419" cy="515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71" name="Line 43"/>
            <p:cNvSpPr>
              <a:spLocks noChangeShapeType="1"/>
            </p:cNvSpPr>
            <p:nvPr/>
          </p:nvSpPr>
          <p:spPr bwMode="auto">
            <a:xfrm>
              <a:off x="4342" y="1772"/>
              <a:ext cx="397" cy="484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72" name="Line 44"/>
            <p:cNvSpPr>
              <a:spLocks noChangeShapeType="1"/>
            </p:cNvSpPr>
            <p:nvPr/>
          </p:nvSpPr>
          <p:spPr bwMode="auto">
            <a:xfrm>
              <a:off x="4464" y="1824"/>
              <a:ext cx="336" cy="432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73" name="Line 45"/>
            <p:cNvSpPr>
              <a:spLocks noChangeShapeType="1"/>
            </p:cNvSpPr>
            <p:nvPr/>
          </p:nvSpPr>
          <p:spPr bwMode="auto">
            <a:xfrm>
              <a:off x="4547" y="1837"/>
              <a:ext cx="326" cy="419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74" name="Line 46"/>
            <p:cNvSpPr>
              <a:spLocks noChangeShapeType="1"/>
            </p:cNvSpPr>
            <p:nvPr/>
          </p:nvSpPr>
          <p:spPr bwMode="auto">
            <a:xfrm>
              <a:off x="4678" y="1894"/>
              <a:ext cx="301" cy="362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75" name="Line 47"/>
            <p:cNvSpPr>
              <a:spLocks noChangeShapeType="1"/>
            </p:cNvSpPr>
            <p:nvPr/>
          </p:nvSpPr>
          <p:spPr bwMode="auto">
            <a:xfrm>
              <a:off x="4787" y="1920"/>
              <a:ext cx="288" cy="336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76" name="Line 48"/>
            <p:cNvSpPr>
              <a:spLocks noChangeShapeType="1"/>
            </p:cNvSpPr>
            <p:nvPr/>
          </p:nvSpPr>
          <p:spPr bwMode="auto">
            <a:xfrm>
              <a:off x="4944" y="1994"/>
              <a:ext cx="192" cy="240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77" name="Line 49"/>
            <p:cNvSpPr>
              <a:spLocks noChangeShapeType="1"/>
            </p:cNvSpPr>
            <p:nvPr/>
          </p:nvSpPr>
          <p:spPr bwMode="auto">
            <a:xfrm>
              <a:off x="5053" y="2016"/>
              <a:ext cx="192" cy="240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78" name="Line 50"/>
            <p:cNvSpPr>
              <a:spLocks noChangeShapeType="1"/>
            </p:cNvSpPr>
            <p:nvPr/>
          </p:nvSpPr>
          <p:spPr bwMode="auto">
            <a:xfrm>
              <a:off x="5184" y="2064"/>
              <a:ext cx="144" cy="192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79" name="Line 51"/>
            <p:cNvSpPr>
              <a:spLocks noChangeShapeType="1"/>
            </p:cNvSpPr>
            <p:nvPr/>
          </p:nvSpPr>
          <p:spPr bwMode="auto">
            <a:xfrm>
              <a:off x="5328" y="2112"/>
              <a:ext cx="96" cy="144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9" name="Group 137"/>
          <p:cNvGrpSpPr>
            <a:grpSpLocks/>
          </p:cNvGrpSpPr>
          <p:nvPr/>
        </p:nvGrpSpPr>
        <p:grpSpPr bwMode="auto">
          <a:xfrm rot="-4794492">
            <a:off x="6687288" y="1211709"/>
            <a:ext cx="3124200" cy="1375833"/>
            <a:chOff x="3813" y="1601"/>
            <a:chExt cx="1885" cy="655"/>
          </a:xfrm>
        </p:grpSpPr>
        <p:grpSp>
          <p:nvGrpSpPr>
            <p:cNvPr id="10351" name="Group 138"/>
            <p:cNvGrpSpPr>
              <a:grpSpLocks/>
            </p:cNvGrpSpPr>
            <p:nvPr/>
          </p:nvGrpSpPr>
          <p:grpSpPr bwMode="auto">
            <a:xfrm rot="10800000">
              <a:off x="3813" y="1601"/>
              <a:ext cx="1885" cy="650"/>
              <a:chOff x="1523" y="1632"/>
              <a:chExt cx="1885" cy="624"/>
            </a:xfrm>
          </p:grpSpPr>
          <p:sp>
            <p:nvSpPr>
              <p:cNvPr id="10364" name="Line 139"/>
              <p:cNvSpPr>
                <a:spLocks noChangeShapeType="1"/>
              </p:cNvSpPr>
              <p:nvPr/>
            </p:nvSpPr>
            <p:spPr bwMode="auto">
              <a:xfrm>
                <a:off x="1523" y="1632"/>
                <a:ext cx="1348" cy="0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365" name="Line 140"/>
              <p:cNvSpPr>
                <a:spLocks noChangeShapeType="1"/>
              </p:cNvSpPr>
              <p:nvPr/>
            </p:nvSpPr>
            <p:spPr bwMode="auto">
              <a:xfrm>
                <a:off x="2880" y="1632"/>
                <a:ext cx="528" cy="624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366" name="Line 141"/>
              <p:cNvSpPr>
                <a:spLocks noChangeShapeType="1"/>
              </p:cNvSpPr>
              <p:nvPr/>
            </p:nvSpPr>
            <p:spPr bwMode="auto">
              <a:xfrm>
                <a:off x="1549" y="1637"/>
                <a:ext cx="1846" cy="611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0352" name="Line 142"/>
            <p:cNvSpPr>
              <a:spLocks noChangeShapeType="1"/>
            </p:cNvSpPr>
            <p:nvPr/>
          </p:nvSpPr>
          <p:spPr bwMode="auto">
            <a:xfrm>
              <a:off x="3984" y="1667"/>
              <a:ext cx="480" cy="576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53" name="Line 143"/>
            <p:cNvSpPr>
              <a:spLocks noChangeShapeType="1"/>
            </p:cNvSpPr>
            <p:nvPr/>
          </p:nvSpPr>
          <p:spPr bwMode="auto">
            <a:xfrm>
              <a:off x="4102" y="1702"/>
              <a:ext cx="445" cy="541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54" name="Line 144"/>
            <p:cNvSpPr>
              <a:spLocks noChangeShapeType="1"/>
            </p:cNvSpPr>
            <p:nvPr/>
          </p:nvSpPr>
          <p:spPr bwMode="auto">
            <a:xfrm>
              <a:off x="4224" y="1728"/>
              <a:ext cx="419" cy="515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55" name="Line 145"/>
            <p:cNvSpPr>
              <a:spLocks noChangeShapeType="1"/>
            </p:cNvSpPr>
            <p:nvPr/>
          </p:nvSpPr>
          <p:spPr bwMode="auto">
            <a:xfrm>
              <a:off x="4342" y="1772"/>
              <a:ext cx="397" cy="484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56" name="Line 146"/>
            <p:cNvSpPr>
              <a:spLocks noChangeShapeType="1"/>
            </p:cNvSpPr>
            <p:nvPr/>
          </p:nvSpPr>
          <p:spPr bwMode="auto">
            <a:xfrm>
              <a:off x="4464" y="1824"/>
              <a:ext cx="336" cy="432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57" name="Line 147"/>
            <p:cNvSpPr>
              <a:spLocks noChangeShapeType="1"/>
            </p:cNvSpPr>
            <p:nvPr/>
          </p:nvSpPr>
          <p:spPr bwMode="auto">
            <a:xfrm>
              <a:off x="4547" y="1837"/>
              <a:ext cx="326" cy="419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58" name="Line 148"/>
            <p:cNvSpPr>
              <a:spLocks noChangeShapeType="1"/>
            </p:cNvSpPr>
            <p:nvPr/>
          </p:nvSpPr>
          <p:spPr bwMode="auto">
            <a:xfrm>
              <a:off x="4678" y="1894"/>
              <a:ext cx="301" cy="362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59" name="Line 149"/>
            <p:cNvSpPr>
              <a:spLocks noChangeShapeType="1"/>
            </p:cNvSpPr>
            <p:nvPr/>
          </p:nvSpPr>
          <p:spPr bwMode="auto">
            <a:xfrm>
              <a:off x="4787" y="1920"/>
              <a:ext cx="288" cy="336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60" name="Line 150"/>
            <p:cNvSpPr>
              <a:spLocks noChangeShapeType="1"/>
            </p:cNvSpPr>
            <p:nvPr/>
          </p:nvSpPr>
          <p:spPr bwMode="auto">
            <a:xfrm>
              <a:off x="4944" y="1994"/>
              <a:ext cx="192" cy="240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61" name="Line 151"/>
            <p:cNvSpPr>
              <a:spLocks noChangeShapeType="1"/>
            </p:cNvSpPr>
            <p:nvPr/>
          </p:nvSpPr>
          <p:spPr bwMode="auto">
            <a:xfrm>
              <a:off x="5053" y="2016"/>
              <a:ext cx="192" cy="240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62" name="Line 152"/>
            <p:cNvSpPr>
              <a:spLocks noChangeShapeType="1"/>
            </p:cNvSpPr>
            <p:nvPr/>
          </p:nvSpPr>
          <p:spPr bwMode="auto">
            <a:xfrm>
              <a:off x="5184" y="2064"/>
              <a:ext cx="144" cy="192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63" name="Line 153"/>
            <p:cNvSpPr>
              <a:spLocks noChangeShapeType="1"/>
            </p:cNvSpPr>
            <p:nvPr/>
          </p:nvSpPr>
          <p:spPr bwMode="auto">
            <a:xfrm>
              <a:off x="5328" y="2112"/>
              <a:ext cx="96" cy="144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11" name="Group 154"/>
          <p:cNvGrpSpPr>
            <a:grpSpLocks/>
          </p:cNvGrpSpPr>
          <p:nvPr/>
        </p:nvGrpSpPr>
        <p:grpSpPr bwMode="auto">
          <a:xfrm rot="-6296248">
            <a:off x="6035392" y="1216059"/>
            <a:ext cx="2812274" cy="1101981"/>
            <a:chOff x="3813" y="1601"/>
            <a:chExt cx="1885" cy="655"/>
          </a:xfrm>
        </p:grpSpPr>
        <p:grpSp>
          <p:nvGrpSpPr>
            <p:cNvPr id="10335" name="Group 155"/>
            <p:cNvGrpSpPr>
              <a:grpSpLocks/>
            </p:cNvGrpSpPr>
            <p:nvPr/>
          </p:nvGrpSpPr>
          <p:grpSpPr bwMode="auto">
            <a:xfrm rot="10800000">
              <a:off x="3813" y="1601"/>
              <a:ext cx="1885" cy="650"/>
              <a:chOff x="1523" y="1632"/>
              <a:chExt cx="1885" cy="624"/>
            </a:xfrm>
          </p:grpSpPr>
          <p:sp>
            <p:nvSpPr>
              <p:cNvPr id="10348" name="Line 156"/>
              <p:cNvSpPr>
                <a:spLocks noChangeShapeType="1"/>
              </p:cNvSpPr>
              <p:nvPr/>
            </p:nvSpPr>
            <p:spPr bwMode="auto">
              <a:xfrm>
                <a:off x="1523" y="1632"/>
                <a:ext cx="1348" cy="0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349" name="Line 157"/>
              <p:cNvSpPr>
                <a:spLocks noChangeShapeType="1"/>
              </p:cNvSpPr>
              <p:nvPr/>
            </p:nvSpPr>
            <p:spPr bwMode="auto">
              <a:xfrm>
                <a:off x="2880" y="1632"/>
                <a:ext cx="528" cy="624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350" name="Line 158"/>
              <p:cNvSpPr>
                <a:spLocks noChangeShapeType="1"/>
              </p:cNvSpPr>
              <p:nvPr/>
            </p:nvSpPr>
            <p:spPr bwMode="auto">
              <a:xfrm>
                <a:off x="1549" y="1637"/>
                <a:ext cx="1846" cy="611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0336" name="Line 159"/>
            <p:cNvSpPr>
              <a:spLocks noChangeShapeType="1"/>
            </p:cNvSpPr>
            <p:nvPr/>
          </p:nvSpPr>
          <p:spPr bwMode="auto">
            <a:xfrm>
              <a:off x="3984" y="1667"/>
              <a:ext cx="480" cy="576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37" name="Line 160"/>
            <p:cNvSpPr>
              <a:spLocks noChangeShapeType="1"/>
            </p:cNvSpPr>
            <p:nvPr/>
          </p:nvSpPr>
          <p:spPr bwMode="auto">
            <a:xfrm>
              <a:off x="4102" y="1702"/>
              <a:ext cx="445" cy="541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38" name="Line 161"/>
            <p:cNvSpPr>
              <a:spLocks noChangeShapeType="1"/>
            </p:cNvSpPr>
            <p:nvPr/>
          </p:nvSpPr>
          <p:spPr bwMode="auto">
            <a:xfrm>
              <a:off x="4224" y="1728"/>
              <a:ext cx="419" cy="515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39" name="Line 162"/>
            <p:cNvSpPr>
              <a:spLocks noChangeShapeType="1"/>
            </p:cNvSpPr>
            <p:nvPr/>
          </p:nvSpPr>
          <p:spPr bwMode="auto">
            <a:xfrm>
              <a:off x="4342" y="1772"/>
              <a:ext cx="397" cy="484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40" name="Line 163"/>
            <p:cNvSpPr>
              <a:spLocks noChangeShapeType="1"/>
            </p:cNvSpPr>
            <p:nvPr/>
          </p:nvSpPr>
          <p:spPr bwMode="auto">
            <a:xfrm>
              <a:off x="4464" y="1824"/>
              <a:ext cx="336" cy="432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41" name="Line 164"/>
            <p:cNvSpPr>
              <a:spLocks noChangeShapeType="1"/>
            </p:cNvSpPr>
            <p:nvPr/>
          </p:nvSpPr>
          <p:spPr bwMode="auto">
            <a:xfrm>
              <a:off x="4547" y="1837"/>
              <a:ext cx="326" cy="419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42" name="Line 165"/>
            <p:cNvSpPr>
              <a:spLocks noChangeShapeType="1"/>
            </p:cNvSpPr>
            <p:nvPr/>
          </p:nvSpPr>
          <p:spPr bwMode="auto">
            <a:xfrm>
              <a:off x="4678" y="1894"/>
              <a:ext cx="301" cy="362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43" name="Line 166"/>
            <p:cNvSpPr>
              <a:spLocks noChangeShapeType="1"/>
            </p:cNvSpPr>
            <p:nvPr/>
          </p:nvSpPr>
          <p:spPr bwMode="auto">
            <a:xfrm>
              <a:off x="4787" y="1920"/>
              <a:ext cx="288" cy="336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44" name="Line 167"/>
            <p:cNvSpPr>
              <a:spLocks noChangeShapeType="1"/>
            </p:cNvSpPr>
            <p:nvPr/>
          </p:nvSpPr>
          <p:spPr bwMode="auto">
            <a:xfrm>
              <a:off x="4944" y="1994"/>
              <a:ext cx="192" cy="240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45" name="Line 168"/>
            <p:cNvSpPr>
              <a:spLocks noChangeShapeType="1"/>
            </p:cNvSpPr>
            <p:nvPr/>
          </p:nvSpPr>
          <p:spPr bwMode="auto">
            <a:xfrm>
              <a:off x="5053" y="2016"/>
              <a:ext cx="192" cy="240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46" name="Line 169"/>
            <p:cNvSpPr>
              <a:spLocks noChangeShapeType="1"/>
            </p:cNvSpPr>
            <p:nvPr/>
          </p:nvSpPr>
          <p:spPr bwMode="auto">
            <a:xfrm>
              <a:off x="5184" y="2064"/>
              <a:ext cx="144" cy="192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47" name="Line 170"/>
            <p:cNvSpPr>
              <a:spLocks noChangeShapeType="1"/>
            </p:cNvSpPr>
            <p:nvPr/>
          </p:nvSpPr>
          <p:spPr bwMode="auto">
            <a:xfrm>
              <a:off x="5328" y="2112"/>
              <a:ext cx="96" cy="144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13" name="Group 171"/>
          <p:cNvGrpSpPr>
            <a:grpSpLocks/>
          </p:cNvGrpSpPr>
          <p:nvPr/>
        </p:nvGrpSpPr>
        <p:grpSpPr bwMode="auto">
          <a:xfrm rot="-8417439">
            <a:off x="4936179" y="1092345"/>
            <a:ext cx="3133564" cy="1210106"/>
            <a:chOff x="3813" y="1601"/>
            <a:chExt cx="1885" cy="655"/>
          </a:xfrm>
        </p:grpSpPr>
        <p:grpSp>
          <p:nvGrpSpPr>
            <p:cNvPr id="10319" name="Group 172"/>
            <p:cNvGrpSpPr>
              <a:grpSpLocks/>
            </p:cNvGrpSpPr>
            <p:nvPr/>
          </p:nvGrpSpPr>
          <p:grpSpPr bwMode="auto">
            <a:xfrm rot="10800000">
              <a:off x="3813" y="1601"/>
              <a:ext cx="1885" cy="650"/>
              <a:chOff x="1523" y="1632"/>
              <a:chExt cx="1885" cy="624"/>
            </a:xfrm>
          </p:grpSpPr>
          <p:sp>
            <p:nvSpPr>
              <p:cNvPr id="10332" name="Line 173"/>
              <p:cNvSpPr>
                <a:spLocks noChangeShapeType="1"/>
              </p:cNvSpPr>
              <p:nvPr/>
            </p:nvSpPr>
            <p:spPr bwMode="auto">
              <a:xfrm>
                <a:off x="1523" y="1632"/>
                <a:ext cx="1348" cy="0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333" name="Line 174"/>
              <p:cNvSpPr>
                <a:spLocks noChangeShapeType="1"/>
              </p:cNvSpPr>
              <p:nvPr/>
            </p:nvSpPr>
            <p:spPr bwMode="auto">
              <a:xfrm>
                <a:off x="2880" y="1632"/>
                <a:ext cx="528" cy="624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334" name="Line 175"/>
              <p:cNvSpPr>
                <a:spLocks noChangeShapeType="1"/>
              </p:cNvSpPr>
              <p:nvPr/>
            </p:nvSpPr>
            <p:spPr bwMode="auto">
              <a:xfrm>
                <a:off x="1549" y="1637"/>
                <a:ext cx="1846" cy="611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0320" name="Line 176"/>
            <p:cNvSpPr>
              <a:spLocks noChangeShapeType="1"/>
            </p:cNvSpPr>
            <p:nvPr/>
          </p:nvSpPr>
          <p:spPr bwMode="auto">
            <a:xfrm>
              <a:off x="3984" y="1667"/>
              <a:ext cx="480" cy="576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21" name="Line 177"/>
            <p:cNvSpPr>
              <a:spLocks noChangeShapeType="1"/>
            </p:cNvSpPr>
            <p:nvPr/>
          </p:nvSpPr>
          <p:spPr bwMode="auto">
            <a:xfrm>
              <a:off x="4102" y="1702"/>
              <a:ext cx="445" cy="541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22" name="Line 178"/>
            <p:cNvSpPr>
              <a:spLocks noChangeShapeType="1"/>
            </p:cNvSpPr>
            <p:nvPr/>
          </p:nvSpPr>
          <p:spPr bwMode="auto">
            <a:xfrm>
              <a:off x="4224" y="1728"/>
              <a:ext cx="419" cy="515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23" name="Line 179"/>
            <p:cNvSpPr>
              <a:spLocks noChangeShapeType="1"/>
            </p:cNvSpPr>
            <p:nvPr/>
          </p:nvSpPr>
          <p:spPr bwMode="auto">
            <a:xfrm>
              <a:off x="4342" y="1772"/>
              <a:ext cx="397" cy="484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24" name="Line 180"/>
            <p:cNvSpPr>
              <a:spLocks noChangeShapeType="1"/>
            </p:cNvSpPr>
            <p:nvPr/>
          </p:nvSpPr>
          <p:spPr bwMode="auto">
            <a:xfrm>
              <a:off x="4464" y="1824"/>
              <a:ext cx="336" cy="432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25" name="Line 181"/>
            <p:cNvSpPr>
              <a:spLocks noChangeShapeType="1"/>
            </p:cNvSpPr>
            <p:nvPr/>
          </p:nvSpPr>
          <p:spPr bwMode="auto">
            <a:xfrm>
              <a:off x="4547" y="1837"/>
              <a:ext cx="326" cy="419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26" name="Line 182"/>
            <p:cNvSpPr>
              <a:spLocks noChangeShapeType="1"/>
            </p:cNvSpPr>
            <p:nvPr/>
          </p:nvSpPr>
          <p:spPr bwMode="auto">
            <a:xfrm>
              <a:off x="4678" y="1894"/>
              <a:ext cx="301" cy="362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27" name="Line 183"/>
            <p:cNvSpPr>
              <a:spLocks noChangeShapeType="1"/>
            </p:cNvSpPr>
            <p:nvPr/>
          </p:nvSpPr>
          <p:spPr bwMode="auto">
            <a:xfrm>
              <a:off x="4787" y="1920"/>
              <a:ext cx="288" cy="336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28" name="Line 184"/>
            <p:cNvSpPr>
              <a:spLocks noChangeShapeType="1"/>
            </p:cNvSpPr>
            <p:nvPr/>
          </p:nvSpPr>
          <p:spPr bwMode="auto">
            <a:xfrm>
              <a:off x="4944" y="1994"/>
              <a:ext cx="192" cy="240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29" name="Line 185"/>
            <p:cNvSpPr>
              <a:spLocks noChangeShapeType="1"/>
            </p:cNvSpPr>
            <p:nvPr/>
          </p:nvSpPr>
          <p:spPr bwMode="auto">
            <a:xfrm>
              <a:off x="5053" y="2016"/>
              <a:ext cx="192" cy="240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30" name="Line 186"/>
            <p:cNvSpPr>
              <a:spLocks noChangeShapeType="1"/>
            </p:cNvSpPr>
            <p:nvPr/>
          </p:nvSpPr>
          <p:spPr bwMode="auto">
            <a:xfrm>
              <a:off x="5184" y="2064"/>
              <a:ext cx="144" cy="192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31" name="Line 187"/>
            <p:cNvSpPr>
              <a:spLocks noChangeShapeType="1"/>
            </p:cNvSpPr>
            <p:nvPr/>
          </p:nvSpPr>
          <p:spPr bwMode="auto">
            <a:xfrm>
              <a:off x="5328" y="2112"/>
              <a:ext cx="96" cy="144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15" name="Group 188"/>
          <p:cNvGrpSpPr>
            <a:grpSpLocks/>
          </p:cNvGrpSpPr>
          <p:nvPr/>
        </p:nvGrpSpPr>
        <p:grpSpPr bwMode="auto">
          <a:xfrm rot="-9540304">
            <a:off x="3460297" y="1487757"/>
            <a:ext cx="4165600" cy="1032933"/>
            <a:chOff x="3813" y="1601"/>
            <a:chExt cx="1885" cy="655"/>
          </a:xfrm>
        </p:grpSpPr>
        <p:grpSp>
          <p:nvGrpSpPr>
            <p:cNvPr id="10303" name="Group 189"/>
            <p:cNvGrpSpPr>
              <a:grpSpLocks/>
            </p:cNvGrpSpPr>
            <p:nvPr/>
          </p:nvGrpSpPr>
          <p:grpSpPr bwMode="auto">
            <a:xfrm rot="10800000">
              <a:off x="3813" y="1601"/>
              <a:ext cx="1885" cy="650"/>
              <a:chOff x="1523" y="1632"/>
              <a:chExt cx="1885" cy="624"/>
            </a:xfrm>
          </p:grpSpPr>
          <p:sp>
            <p:nvSpPr>
              <p:cNvPr id="10316" name="Line 190"/>
              <p:cNvSpPr>
                <a:spLocks noChangeShapeType="1"/>
              </p:cNvSpPr>
              <p:nvPr/>
            </p:nvSpPr>
            <p:spPr bwMode="auto">
              <a:xfrm>
                <a:off x="1523" y="1632"/>
                <a:ext cx="1348" cy="0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317" name="Line 191"/>
              <p:cNvSpPr>
                <a:spLocks noChangeShapeType="1"/>
              </p:cNvSpPr>
              <p:nvPr/>
            </p:nvSpPr>
            <p:spPr bwMode="auto">
              <a:xfrm>
                <a:off x="2880" y="1632"/>
                <a:ext cx="528" cy="624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318" name="Line 192"/>
              <p:cNvSpPr>
                <a:spLocks noChangeShapeType="1"/>
              </p:cNvSpPr>
              <p:nvPr/>
            </p:nvSpPr>
            <p:spPr bwMode="auto">
              <a:xfrm>
                <a:off x="1549" y="1637"/>
                <a:ext cx="1846" cy="611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0304" name="Line 193"/>
            <p:cNvSpPr>
              <a:spLocks noChangeShapeType="1"/>
            </p:cNvSpPr>
            <p:nvPr/>
          </p:nvSpPr>
          <p:spPr bwMode="auto">
            <a:xfrm>
              <a:off x="3984" y="1667"/>
              <a:ext cx="480" cy="576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05" name="Line 194"/>
            <p:cNvSpPr>
              <a:spLocks noChangeShapeType="1"/>
            </p:cNvSpPr>
            <p:nvPr/>
          </p:nvSpPr>
          <p:spPr bwMode="auto">
            <a:xfrm>
              <a:off x="4102" y="1702"/>
              <a:ext cx="445" cy="541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06" name="Line 195"/>
            <p:cNvSpPr>
              <a:spLocks noChangeShapeType="1"/>
            </p:cNvSpPr>
            <p:nvPr/>
          </p:nvSpPr>
          <p:spPr bwMode="auto">
            <a:xfrm>
              <a:off x="4224" y="1728"/>
              <a:ext cx="419" cy="515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07" name="Line 196"/>
            <p:cNvSpPr>
              <a:spLocks noChangeShapeType="1"/>
            </p:cNvSpPr>
            <p:nvPr/>
          </p:nvSpPr>
          <p:spPr bwMode="auto">
            <a:xfrm>
              <a:off x="4342" y="1772"/>
              <a:ext cx="397" cy="484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08" name="Line 197"/>
            <p:cNvSpPr>
              <a:spLocks noChangeShapeType="1"/>
            </p:cNvSpPr>
            <p:nvPr/>
          </p:nvSpPr>
          <p:spPr bwMode="auto">
            <a:xfrm>
              <a:off x="4464" y="1824"/>
              <a:ext cx="336" cy="432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09" name="Line 198"/>
            <p:cNvSpPr>
              <a:spLocks noChangeShapeType="1"/>
            </p:cNvSpPr>
            <p:nvPr/>
          </p:nvSpPr>
          <p:spPr bwMode="auto">
            <a:xfrm>
              <a:off x="4547" y="1837"/>
              <a:ext cx="326" cy="419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10" name="Line 199"/>
            <p:cNvSpPr>
              <a:spLocks noChangeShapeType="1"/>
            </p:cNvSpPr>
            <p:nvPr/>
          </p:nvSpPr>
          <p:spPr bwMode="auto">
            <a:xfrm>
              <a:off x="4678" y="1894"/>
              <a:ext cx="301" cy="362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11" name="Line 200"/>
            <p:cNvSpPr>
              <a:spLocks noChangeShapeType="1"/>
            </p:cNvSpPr>
            <p:nvPr/>
          </p:nvSpPr>
          <p:spPr bwMode="auto">
            <a:xfrm>
              <a:off x="4787" y="1920"/>
              <a:ext cx="288" cy="336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12" name="Line 201"/>
            <p:cNvSpPr>
              <a:spLocks noChangeShapeType="1"/>
            </p:cNvSpPr>
            <p:nvPr/>
          </p:nvSpPr>
          <p:spPr bwMode="auto">
            <a:xfrm>
              <a:off x="4944" y="1994"/>
              <a:ext cx="192" cy="240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13" name="Line 202"/>
            <p:cNvSpPr>
              <a:spLocks noChangeShapeType="1"/>
            </p:cNvSpPr>
            <p:nvPr/>
          </p:nvSpPr>
          <p:spPr bwMode="auto">
            <a:xfrm>
              <a:off x="5053" y="2016"/>
              <a:ext cx="192" cy="240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14" name="Line 203"/>
            <p:cNvSpPr>
              <a:spLocks noChangeShapeType="1"/>
            </p:cNvSpPr>
            <p:nvPr/>
          </p:nvSpPr>
          <p:spPr bwMode="auto">
            <a:xfrm>
              <a:off x="5184" y="2064"/>
              <a:ext cx="144" cy="192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15" name="Line 204"/>
            <p:cNvSpPr>
              <a:spLocks noChangeShapeType="1"/>
            </p:cNvSpPr>
            <p:nvPr/>
          </p:nvSpPr>
          <p:spPr bwMode="auto">
            <a:xfrm>
              <a:off x="5328" y="2112"/>
              <a:ext cx="96" cy="144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17" name="Group 206"/>
          <p:cNvGrpSpPr>
            <a:grpSpLocks/>
          </p:cNvGrpSpPr>
          <p:nvPr/>
        </p:nvGrpSpPr>
        <p:grpSpPr bwMode="auto">
          <a:xfrm>
            <a:off x="3281468" y="1493644"/>
            <a:ext cx="4165600" cy="1787842"/>
            <a:chOff x="3312" y="3"/>
            <a:chExt cx="1968" cy="1127"/>
          </a:xfrm>
        </p:grpSpPr>
        <p:grpSp>
          <p:nvGrpSpPr>
            <p:cNvPr id="10286" name="Group 120"/>
            <p:cNvGrpSpPr>
              <a:grpSpLocks/>
            </p:cNvGrpSpPr>
            <p:nvPr/>
          </p:nvGrpSpPr>
          <p:grpSpPr bwMode="auto">
            <a:xfrm rot="10800000">
              <a:off x="3312" y="480"/>
              <a:ext cx="1968" cy="650"/>
              <a:chOff x="3813" y="1601"/>
              <a:chExt cx="1885" cy="655"/>
            </a:xfrm>
          </p:grpSpPr>
          <p:grpSp>
            <p:nvGrpSpPr>
              <p:cNvPr id="10288" name="Group 121"/>
              <p:cNvGrpSpPr>
                <a:grpSpLocks/>
              </p:cNvGrpSpPr>
              <p:nvPr/>
            </p:nvGrpSpPr>
            <p:grpSpPr bwMode="auto">
              <a:xfrm rot="10800000">
                <a:off x="3813" y="1601"/>
                <a:ext cx="1885" cy="650"/>
                <a:chOff x="1523" y="1632"/>
                <a:chExt cx="1885" cy="624"/>
              </a:xfrm>
            </p:grpSpPr>
            <p:sp>
              <p:nvSpPr>
                <p:cNvPr id="10300" name="Line 122"/>
                <p:cNvSpPr>
                  <a:spLocks noChangeShapeType="1"/>
                </p:cNvSpPr>
                <p:nvPr/>
              </p:nvSpPr>
              <p:spPr bwMode="auto">
                <a:xfrm>
                  <a:off x="1523" y="1632"/>
                  <a:ext cx="1348" cy="0"/>
                </a:xfrm>
                <a:prstGeom prst="line">
                  <a:avLst/>
                </a:prstGeom>
                <a:noFill/>
                <a:ln w="15875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0301" name="Line 123"/>
                <p:cNvSpPr>
                  <a:spLocks noChangeShapeType="1"/>
                </p:cNvSpPr>
                <p:nvPr/>
              </p:nvSpPr>
              <p:spPr bwMode="auto">
                <a:xfrm>
                  <a:off x="2880" y="1632"/>
                  <a:ext cx="528" cy="624"/>
                </a:xfrm>
                <a:prstGeom prst="line">
                  <a:avLst/>
                </a:prstGeom>
                <a:noFill/>
                <a:ln w="15875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0302" name="Line 124"/>
                <p:cNvSpPr>
                  <a:spLocks noChangeShapeType="1"/>
                </p:cNvSpPr>
                <p:nvPr/>
              </p:nvSpPr>
              <p:spPr bwMode="auto">
                <a:xfrm>
                  <a:off x="1531" y="1637"/>
                  <a:ext cx="1846" cy="611"/>
                </a:xfrm>
                <a:prstGeom prst="line">
                  <a:avLst/>
                </a:prstGeom>
                <a:noFill/>
                <a:ln w="15875">
                  <a:solidFill>
                    <a:srgbClr val="00206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10289" name="Line 125"/>
              <p:cNvSpPr>
                <a:spLocks noChangeShapeType="1"/>
              </p:cNvSpPr>
              <p:nvPr/>
            </p:nvSpPr>
            <p:spPr bwMode="auto">
              <a:xfrm>
                <a:off x="3984" y="1667"/>
                <a:ext cx="480" cy="576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290" name="Line 126"/>
              <p:cNvSpPr>
                <a:spLocks noChangeShapeType="1"/>
              </p:cNvSpPr>
              <p:nvPr/>
            </p:nvSpPr>
            <p:spPr bwMode="auto">
              <a:xfrm>
                <a:off x="4102" y="1702"/>
                <a:ext cx="445" cy="541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291" name="Line 127"/>
              <p:cNvSpPr>
                <a:spLocks noChangeShapeType="1"/>
              </p:cNvSpPr>
              <p:nvPr/>
            </p:nvSpPr>
            <p:spPr bwMode="auto">
              <a:xfrm>
                <a:off x="4224" y="1728"/>
                <a:ext cx="419" cy="515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292" name="Line 128"/>
              <p:cNvSpPr>
                <a:spLocks noChangeShapeType="1"/>
              </p:cNvSpPr>
              <p:nvPr/>
            </p:nvSpPr>
            <p:spPr bwMode="auto">
              <a:xfrm>
                <a:off x="4342" y="1772"/>
                <a:ext cx="397" cy="484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293" name="Line 129"/>
              <p:cNvSpPr>
                <a:spLocks noChangeShapeType="1"/>
              </p:cNvSpPr>
              <p:nvPr/>
            </p:nvSpPr>
            <p:spPr bwMode="auto">
              <a:xfrm>
                <a:off x="4464" y="1824"/>
                <a:ext cx="336" cy="432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294" name="Line 130"/>
              <p:cNvSpPr>
                <a:spLocks noChangeShapeType="1"/>
              </p:cNvSpPr>
              <p:nvPr/>
            </p:nvSpPr>
            <p:spPr bwMode="auto">
              <a:xfrm>
                <a:off x="4639" y="1884"/>
                <a:ext cx="268" cy="372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295" name="Line 132"/>
              <p:cNvSpPr>
                <a:spLocks noChangeShapeType="1"/>
              </p:cNvSpPr>
              <p:nvPr/>
            </p:nvSpPr>
            <p:spPr bwMode="auto">
              <a:xfrm>
                <a:off x="4757" y="1920"/>
                <a:ext cx="288" cy="336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296" name="Line 133"/>
              <p:cNvSpPr>
                <a:spLocks noChangeShapeType="1"/>
              </p:cNvSpPr>
              <p:nvPr/>
            </p:nvSpPr>
            <p:spPr bwMode="auto">
              <a:xfrm>
                <a:off x="4914" y="2000"/>
                <a:ext cx="221" cy="235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297" name="Line 134"/>
              <p:cNvSpPr>
                <a:spLocks noChangeShapeType="1"/>
              </p:cNvSpPr>
              <p:nvPr/>
            </p:nvSpPr>
            <p:spPr bwMode="auto">
              <a:xfrm>
                <a:off x="5053" y="2016"/>
                <a:ext cx="192" cy="240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298" name="Line 135"/>
              <p:cNvSpPr>
                <a:spLocks noChangeShapeType="1"/>
              </p:cNvSpPr>
              <p:nvPr/>
            </p:nvSpPr>
            <p:spPr bwMode="auto">
              <a:xfrm>
                <a:off x="5184" y="2064"/>
                <a:ext cx="144" cy="192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299" name="Line 136"/>
              <p:cNvSpPr>
                <a:spLocks noChangeShapeType="1"/>
              </p:cNvSpPr>
              <p:nvPr/>
            </p:nvSpPr>
            <p:spPr bwMode="auto">
              <a:xfrm>
                <a:off x="5328" y="2112"/>
                <a:ext cx="96" cy="144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0287" name="Rectangle 205"/>
            <p:cNvSpPr>
              <a:spLocks noChangeArrowheads="1"/>
            </p:cNvSpPr>
            <p:nvPr/>
          </p:nvSpPr>
          <p:spPr bwMode="auto">
            <a:xfrm>
              <a:off x="4665" y="3"/>
              <a:ext cx="238" cy="420"/>
            </a:xfrm>
            <a:prstGeom prst="rect">
              <a:avLst/>
            </a:prstGeom>
            <a:noFill/>
            <a:ln w="1587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733" dirty="0">
                  <a:solidFill>
                    <a:srgbClr val="FF0000"/>
                  </a:solidFill>
                </a:rPr>
                <a:t>B</a:t>
              </a:r>
            </a:p>
          </p:txBody>
        </p:sp>
      </p:grpSp>
      <p:sp>
        <p:nvSpPr>
          <p:cNvPr id="14543" name="Text Box 207" descr="Parchment"/>
          <p:cNvSpPr txBox="1">
            <a:spLocks noChangeArrowheads="1"/>
          </p:cNvSpPr>
          <p:nvPr/>
        </p:nvSpPr>
        <p:spPr bwMode="auto">
          <a:xfrm>
            <a:off x="361178" y="5159125"/>
            <a:ext cx="11250393" cy="646331"/>
          </a:xfrm>
          <a:prstGeom prst="rect">
            <a:avLst/>
          </a:prstGeom>
          <a:noFill/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b="1" dirty="0" err="1">
                <a:solidFill>
                  <a:srgbClr val="7030A0"/>
                </a:solidFill>
              </a:rPr>
              <a:t>Diện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tích</a:t>
            </a:r>
            <a:r>
              <a:rPr lang="en-US" altLang="en-US" sz="3200" b="1" dirty="0">
                <a:solidFill>
                  <a:srgbClr val="7030A0"/>
                </a:solidFill>
              </a:rPr>
              <a:t> tam </a:t>
            </a:r>
            <a:r>
              <a:rPr lang="en-US" altLang="en-US" sz="3200" b="1" dirty="0" err="1">
                <a:solidFill>
                  <a:srgbClr val="7030A0"/>
                </a:solidFill>
              </a:rPr>
              <a:t>giác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600" b="1" dirty="0">
                <a:solidFill>
                  <a:srgbClr val="7030A0"/>
                </a:solidFill>
              </a:rPr>
              <a:t>ADK </a:t>
            </a:r>
            <a:r>
              <a:rPr lang="en-US" altLang="en-US" sz="3200" b="1" dirty="0" err="1">
                <a:solidFill>
                  <a:srgbClr val="7030A0"/>
                </a:solidFill>
              </a:rPr>
              <a:t>chính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là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diện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tích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hình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200" b="1" dirty="0" err="1">
                <a:solidFill>
                  <a:srgbClr val="7030A0"/>
                </a:solidFill>
              </a:rPr>
              <a:t>thang</a:t>
            </a:r>
            <a:r>
              <a:rPr lang="en-US" altLang="en-US" sz="3200" b="1" dirty="0">
                <a:solidFill>
                  <a:srgbClr val="7030A0"/>
                </a:solidFill>
              </a:rPr>
              <a:t> </a:t>
            </a:r>
            <a:r>
              <a:rPr lang="en-US" altLang="en-US" sz="3600" b="1" dirty="0">
                <a:solidFill>
                  <a:srgbClr val="7030A0"/>
                </a:solidFill>
              </a:rPr>
              <a:t>ABCD.</a:t>
            </a:r>
          </a:p>
        </p:txBody>
      </p:sp>
      <p:sp>
        <p:nvSpPr>
          <p:cNvPr id="14553" name="Text Box 217"/>
          <p:cNvSpPr txBox="1">
            <a:spLocks noChangeArrowheads="1"/>
          </p:cNvSpPr>
          <p:nvPr/>
        </p:nvSpPr>
        <p:spPr bwMode="auto">
          <a:xfrm>
            <a:off x="11209416" y="4253768"/>
            <a:ext cx="6096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733" dirty="0">
                <a:solidFill>
                  <a:srgbClr val="FF0000"/>
                </a:solidFill>
              </a:rPr>
              <a:t>K</a:t>
            </a:r>
          </a:p>
        </p:txBody>
      </p:sp>
      <p:grpSp>
        <p:nvGrpSpPr>
          <p:cNvPr id="22" name="Group 218"/>
          <p:cNvGrpSpPr>
            <a:grpSpLocks/>
          </p:cNvGrpSpPr>
          <p:nvPr/>
        </p:nvGrpSpPr>
        <p:grpSpPr bwMode="auto">
          <a:xfrm rot="-323353">
            <a:off x="7407410" y="3075069"/>
            <a:ext cx="4165600" cy="1032933"/>
            <a:chOff x="3813" y="1601"/>
            <a:chExt cx="1885" cy="655"/>
          </a:xfrm>
        </p:grpSpPr>
        <p:grpSp>
          <p:nvGrpSpPr>
            <p:cNvPr id="10270" name="Group 219"/>
            <p:cNvGrpSpPr>
              <a:grpSpLocks/>
            </p:cNvGrpSpPr>
            <p:nvPr/>
          </p:nvGrpSpPr>
          <p:grpSpPr bwMode="auto">
            <a:xfrm rot="10800000">
              <a:off x="3813" y="1601"/>
              <a:ext cx="1885" cy="650"/>
              <a:chOff x="1523" y="1632"/>
              <a:chExt cx="1885" cy="624"/>
            </a:xfrm>
          </p:grpSpPr>
          <p:sp>
            <p:nvSpPr>
              <p:cNvPr id="10283" name="Line 220"/>
              <p:cNvSpPr>
                <a:spLocks noChangeShapeType="1"/>
              </p:cNvSpPr>
              <p:nvPr/>
            </p:nvSpPr>
            <p:spPr bwMode="auto">
              <a:xfrm>
                <a:off x="1523" y="1632"/>
                <a:ext cx="1348" cy="0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284" name="Line 221"/>
              <p:cNvSpPr>
                <a:spLocks noChangeShapeType="1"/>
              </p:cNvSpPr>
              <p:nvPr/>
            </p:nvSpPr>
            <p:spPr bwMode="auto">
              <a:xfrm>
                <a:off x="2880" y="1632"/>
                <a:ext cx="528" cy="624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285" name="Line 222"/>
              <p:cNvSpPr>
                <a:spLocks noChangeShapeType="1"/>
              </p:cNvSpPr>
              <p:nvPr/>
            </p:nvSpPr>
            <p:spPr bwMode="auto">
              <a:xfrm>
                <a:off x="1549" y="1637"/>
                <a:ext cx="1846" cy="611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0271" name="Line 223"/>
            <p:cNvSpPr>
              <a:spLocks noChangeShapeType="1"/>
            </p:cNvSpPr>
            <p:nvPr/>
          </p:nvSpPr>
          <p:spPr bwMode="auto">
            <a:xfrm>
              <a:off x="3984" y="1667"/>
              <a:ext cx="480" cy="576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72" name="Line 224"/>
            <p:cNvSpPr>
              <a:spLocks noChangeShapeType="1"/>
            </p:cNvSpPr>
            <p:nvPr/>
          </p:nvSpPr>
          <p:spPr bwMode="auto">
            <a:xfrm>
              <a:off x="4102" y="1702"/>
              <a:ext cx="445" cy="541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73" name="Line 225"/>
            <p:cNvSpPr>
              <a:spLocks noChangeShapeType="1"/>
            </p:cNvSpPr>
            <p:nvPr/>
          </p:nvSpPr>
          <p:spPr bwMode="auto">
            <a:xfrm>
              <a:off x="4224" y="1728"/>
              <a:ext cx="419" cy="515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74" name="Line 226"/>
            <p:cNvSpPr>
              <a:spLocks noChangeShapeType="1"/>
            </p:cNvSpPr>
            <p:nvPr/>
          </p:nvSpPr>
          <p:spPr bwMode="auto">
            <a:xfrm>
              <a:off x="4342" y="1772"/>
              <a:ext cx="397" cy="484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75" name="Line 227"/>
            <p:cNvSpPr>
              <a:spLocks noChangeShapeType="1"/>
            </p:cNvSpPr>
            <p:nvPr/>
          </p:nvSpPr>
          <p:spPr bwMode="auto">
            <a:xfrm>
              <a:off x="4464" y="1824"/>
              <a:ext cx="336" cy="432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76" name="Line 228"/>
            <p:cNvSpPr>
              <a:spLocks noChangeShapeType="1"/>
            </p:cNvSpPr>
            <p:nvPr/>
          </p:nvSpPr>
          <p:spPr bwMode="auto">
            <a:xfrm>
              <a:off x="4547" y="1837"/>
              <a:ext cx="326" cy="419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77" name="Line 229"/>
            <p:cNvSpPr>
              <a:spLocks noChangeShapeType="1"/>
            </p:cNvSpPr>
            <p:nvPr/>
          </p:nvSpPr>
          <p:spPr bwMode="auto">
            <a:xfrm>
              <a:off x="4678" y="1894"/>
              <a:ext cx="301" cy="362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78" name="Line 230"/>
            <p:cNvSpPr>
              <a:spLocks noChangeShapeType="1"/>
            </p:cNvSpPr>
            <p:nvPr/>
          </p:nvSpPr>
          <p:spPr bwMode="auto">
            <a:xfrm>
              <a:off x="4787" y="1920"/>
              <a:ext cx="288" cy="336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79" name="Line 231"/>
            <p:cNvSpPr>
              <a:spLocks noChangeShapeType="1"/>
            </p:cNvSpPr>
            <p:nvPr/>
          </p:nvSpPr>
          <p:spPr bwMode="auto">
            <a:xfrm>
              <a:off x="4944" y="1994"/>
              <a:ext cx="192" cy="240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80" name="Line 232"/>
            <p:cNvSpPr>
              <a:spLocks noChangeShapeType="1"/>
            </p:cNvSpPr>
            <p:nvPr/>
          </p:nvSpPr>
          <p:spPr bwMode="auto">
            <a:xfrm>
              <a:off x="5053" y="2016"/>
              <a:ext cx="192" cy="240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81" name="Line 233"/>
            <p:cNvSpPr>
              <a:spLocks noChangeShapeType="1"/>
            </p:cNvSpPr>
            <p:nvPr/>
          </p:nvSpPr>
          <p:spPr bwMode="auto">
            <a:xfrm>
              <a:off x="5184" y="2064"/>
              <a:ext cx="144" cy="192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82" name="Line 234"/>
            <p:cNvSpPr>
              <a:spLocks noChangeShapeType="1"/>
            </p:cNvSpPr>
            <p:nvPr/>
          </p:nvSpPr>
          <p:spPr bwMode="auto">
            <a:xfrm>
              <a:off x="5328" y="2112"/>
              <a:ext cx="96" cy="144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24" name="Group 235"/>
          <p:cNvGrpSpPr>
            <a:grpSpLocks/>
          </p:cNvGrpSpPr>
          <p:nvPr/>
        </p:nvGrpSpPr>
        <p:grpSpPr bwMode="auto">
          <a:xfrm rot="-1601130">
            <a:off x="7315889" y="2309800"/>
            <a:ext cx="4165600" cy="1071033"/>
            <a:chOff x="3813" y="1601"/>
            <a:chExt cx="1885" cy="679"/>
          </a:xfrm>
        </p:grpSpPr>
        <p:grpSp>
          <p:nvGrpSpPr>
            <p:cNvPr id="10254" name="Group 236"/>
            <p:cNvGrpSpPr>
              <a:grpSpLocks/>
            </p:cNvGrpSpPr>
            <p:nvPr/>
          </p:nvGrpSpPr>
          <p:grpSpPr bwMode="auto">
            <a:xfrm rot="10800000">
              <a:off x="3813" y="1601"/>
              <a:ext cx="1885" cy="650"/>
              <a:chOff x="1523" y="1632"/>
              <a:chExt cx="1885" cy="624"/>
            </a:xfrm>
          </p:grpSpPr>
          <p:sp>
            <p:nvSpPr>
              <p:cNvPr id="10267" name="Line 237"/>
              <p:cNvSpPr>
                <a:spLocks noChangeShapeType="1"/>
              </p:cNvSpPr>
              <p:nvPr/>
            </p:nvSpPr>
            <p:spPr bwMode="auto">
              <a:xfrm>
                <a:off x="1523" y="1632"/>
                <a:ext cx="1348" cy="0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268" name="Line 238"/>
              <p:cNvSpPr>
                <a:spLocks noChangeShapeType="1"/>
              </p:cNvSpPr>
              <p:nvPr/>
            </p:nvSpPr>
            <p:spPr bwMode="auto">
              <a:xfrm>
                <a:off x="2880" y="1632"/>
                <a:ext cx="528" cy="624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0269" name="Line 239"/>
              <p:cNvSpPr>
                <a:spLocks noChangeShapeType="1"/>
              </p:cNvSpPr>
              <p:nvPr/>
            </p:nvSpPr>
            <p:spPr bwMode="auto">
              <a:xfrm>
                <a:off x="1549" y="1637"/>
                <a:ext cx="1846" cy="611"/>
              </a:xfrm>
              <a:prstGeom prst="line">
                <a:avLst/>
              </a:prstGeom>
              <a:noFill/>
              <a:ln w="15875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0255" name="Line 240"/>
            <p:cNvSpPr>
              <a:spLocks noChangeShapeType="1"/>
            </p:cNvSpPr>
            <p:nvPr/>
          </p:nvSpPr>
          <p:spPr bwMode="auto">
            <a:xfrm>
              <a:off x="3984" y="1667"/>
              <a:ext cx="480" cy="576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56" name="Line 241"/>
            <p:cNvSpPr>
              <a:spLocks noChangeShapeType="1"/>
            </p:cNvSpPr>
            <p:nvPr/>
          </p:nvSpPr>
          <p:spPr bwMode="auto">
            <a:xfrm>
              <a:off x="4102" y="1702"/>
              <a:ext cx="445" cy="541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57" name="Line 242"/>
            <p:cNvSpPr>
              <a:spLocks noChangeShapeType="1"/>
            </p:cNvSpPr>
            <p:nvPr/>
          </p:nvSpPr>
          <p:spPr bwMode="auto">
            <a:xfrm>
              <a:off x="4224" y="1728"/>
              <a:ext cx="419" cy="515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58" name="Line 243"/>
            <p:cNvSpPr>
              <a:spLocks noChangeShapeType="1"/>
            </p:cNvSpPr>
            <p:nvPr/>
          </p:nvSpPr>
          <p:spPr bwMode="auto">
            <a:xfrm>
              <a:off x="4342" y="1772"/>
              <a:ext cx="397" cy="484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59" name="Line 244"/>
            <p:cNvSpPr>
              <a:spLocks noChangeShapeType="1"/>
            </p:cNvSpPr>
            <p:nvPr/>
          </p:nvSpPr>
          <p:spPr bwMode="auto">
            <a:xfrm>
              <a:off x="4464" y="1824"/>
              <a:ext cx="336" cy="432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60" name="Line 245"/>
            <p:cNvSpPr>
              <a:spLocks noChangeShapeType="1"/>
            </p:cNvSpPr>
            <p:nvPr/>
          </p:nvSpPr>
          <p:spPr bwMode="auto">
            <a:xfrm>
              <a:off x="4547" y="1837"/>
              <a:ext cx="326" cy="419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61" name="Line 246"/>
            <p:cNvSpPr>
              <a:spLocks noChangeShapeType="1"/>
            </p:cNvSpPr>
            <p:nvPr/>
          </p:nvSpPr>
          <p:spPr bwMode="auto">
            <a:xfrm>
              <a:off x="4689" y="1860"/>
              <a:ext cx="301" cy="362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62" name="Line 247"/>
            <p:cNvSpPr>
              <a:spLocks noChangeShapeType="1"/>
            </p:cNvSpPr>
            <p:nvPr/>
          </p:nvSpPr>
          <p:spPr bwMode="auto">
            <a:xfrm>
              <a:off x="4821" y="1944"/>
              <a:ext cx="288" cy="336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63" name="Line 248"/>
            <p:cNvSpPr>
              <a:spLocks noChangeShapeType="1"/>
            </p:cNvSpPr>
            <p:nvPr/>
          </p:nvSpPr>
          <p:spPr bwMode="auto">
            <a:xfrm>
              <a:off x="4944" y="1994"/>
              <a:ext cx="192" cy="240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64" name="Line 249"/>
            <p:cNvSpPr>
              <a:spLocks noChangeShapeType="1"/>
            </p:cNvSpPr>
            <p:nvPr/>
          </p:nvSpPr>
          <p:spPr bwMode="auto">
            <a:xfrm>
              <a:off x="5053" y="2016"/>
              <a:ext cx="192" cy="240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65" name="Line 250"/>
            <p:cNvSpPr>
              <a:spLocks noChangeShapeType="1"/>
            </p:cNvSpPr>
            <p:nvPr/>
          </p:nvSpPr>
          <p:spPr bwMode="auto">
            <a:xfrm>
              <a:off x="5184" y="2064"/>
              <a:ext cx="144" cy="192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266" name="Line 251"/>
            <p:cNvSpPr>
              <a:spLocks noChangeShapeType="1"/>
            </p:cNvSpPr>
            <p:nvPr/>
          </p:nvSpPr>
          <p:spPr bwMode="auto">
            <a:xfrm>
              <a:off x="5328" y="2112"/>
              <a:ext cx="96" cy="144"/>
            </a:xfrm>
            <a:prstGeom prst="line">
              <a:avLst/>
            </a:prstGeom>
            <a:noFill/>
            <a:ln w="158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685864"/>
              </p:ext>
            </p:extLst>
          </p:nvPr>
        </p:nvGraphicFramePr>
        <p:xfrm>
          <a:off x="199505" y="238033"/>
          <a:ext cx="11781154" cy="6497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81154"/>
              </a:tblGrid>
              <a:tr h="64976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11916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4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3" grpId="0" animBg="1"/>
      <p:bldP spid="145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10"/>
          <p:cNvSpPr>
            <a:spLocks noChangeShapeType="1"/>
          </p:cNvSpPr>
          <p:nvPr/>
        </p:nvSpPr>
        <p:spPr bwMode="auto">
          <a:xfrm>
            <a:off x="5588000" y="782530"/>
            <a:ext cx="0" cy="480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grpSp>
        <p:nvGrpSpPr>
          <p:cNvPr id="11267" name="Group 76"/>
          <p:cNvGrpSpPr>
            <a:grpSpLocks/>
          </p:cNvGrpSpPr>
          <p:nvPr/>
        </p:nvGrpSpPr>
        <p:grpSpPr bwMode="auto">
          <a:xfrm>
            <a:off x="387351" y="742951"/>
            <a:ext cx="3663949" cy="2081212"/>
            <a:chOff x="240" y="415"/>
            <a:chExt cx="1731" cy="1311"/>
          </a:xfrm>
        </p:grpSpPr>
        <p:grpSp>
          <p:nvGrpSpPr>
            <p:cNvPr id="11328" name="Group 46"/>
            <p:cNvGrpSpPr>
              <a:grpSpLocks/>
            </p:cNvGrpSpPr>
            <p:nvPr/>
          </p:nvGrpSpPr>
          <p:grpSpPr bwMode="auto">
            <a:xfrm>
              <a:off x="428" y="686"/>
              <a:ext cx="1358" cy="745"/>
              <a:chOff x="1104" y="2544"/>
              <a:chExt cx="3108" cy="1296"/>
            </a:xfrm>
          </p:grpSpPr>
          <p:grpSp>
            <p:nvGrpSpPr>
              <p:cNvPr id="11336" name="Group 47"/>
              <p:cNvGrpSpPr>
                <a:grpSpLocks/>
              </p:cNvGrpSpPr>
              <p:nvPr/>
            </p:nvGrpSpPr>
            <p:grpSpPr bwMode="auto">
              <a:xfrm>
                <a:off x="1104" y="2544"/>
                <a:ext cx="3108" cy="1296"/>
                <a:chOff x="876" y="1824"/>
                <a:chExt cx="3108" cy="1296"/>
              </a:xfrm>
            </p:grpSpPr>
            <p:sp>
              <p:nvSpPr>
                <p:cNvPr id="11341" name="Line 48"/>
                <p:cNvSpPr>
                  <a:spLocks noChangeShapeType="1"/>
                </p:cNvSpPr>
                <p:nvPr/>
              </p:nvSpPr>
              <p:spPr bwMode="auto">
                <a:xfrm>
                  <a:off x="1513" y="1824"/>
                  <a:ext cx="1348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1342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876" y="1824"/>
                  <a:ext cx="637" cy="12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1343" name="Line 50"/>
                <p:cNvSpPr>
                  <a:spLocks noChangeShapeType="1"/>
                </p:cNvSpPr>
                <p:nvPr/>
              </p:nvSpPr>
              <p:spPr bwMode="auto">
                <a:xfrm>
                  <a:off x="2861" y="1824"/>
                  <a:ext cx="1123" cy="12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1344" name="Line 51"/>
                <p:cNvSpPr>
                  <a:spLocks noChangeShapeType="1"/>
                </p:cNvSpPr>
                <p:nvPr/>
              </p:nvSpPr>
              <p:spPr bwMode="auto">
                <a:xfrm>
                  <a:off x="876" y="3120"/>
                  <a:ext cx="3108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11337" name="Line 52"/>
              <p:cNvSpPr>
                <a:spLocks noChangeShapeType="1"/>
              </p:cNvSpPr>
              <p:nvPr/>
            </p:nvSpPr>
            <p:spPr bwMode="auto">
              <a:xfrm>
                <a:off x="1763" y="2544"/>
                <a:ext cx="0" cy="1296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grpSp>
            <p:nvGrpSpPr>
              <p:cNvPr id="11338" name="Group 53"/>
              <p:cNvGrpSpPr>
                <a:grpSpLocks/>
              </p:cNvGrpSpPr>
              <p:nvPr/>
            </p:nvGrpSpPr>
            <p:grpSpPr bwMode="auto">
              <a:xfrm>
                <a:off x="1763" y="3665"/>
                <a:ext cx="144" cy="144"/>
                <a:chOff x="1872" y="3024"/>
                <a:chExt cx="144" cy="144"/>
              </a:xfrm>
            </p:grpSpPr>
            <p:sp>
              <p:nvSpPr>
                <p:cNvPr id="11339" name="Line 54"/>
                <p:cNvSpPr>
                  <a:spLocks noChangeShapeType="1"/>
                </p:cNvSpPr>
                <p:nvPr/>
              </p:nvSpPr>
              <p:spPr bwMode="auto">
                <a:xfrm>
                  <a:off x="1872" y="3024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1340" name="Line 55"/>
                <p:cNvSpPr>
                  <a:spLocks noChangeShapeType="1"/>
                </p:cNvSpPr>
                <p:nvPr/>
              </p:nvSpPr>
              <p:spPr bwMode="auto">
                <a:xfrm>
                  <a:off x="2016" y="3024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</p:grpSp>
        <p:sp>
          <p:nvSpPr>
            <p:cNvPr id="11329" name="Text Box 56"/>
            <p:cNvSpPr txBox="1">
              <a:spLocks noChangeArrowheads="1"/>
            </p:cNvSpPr>
            <p:nvPr/>
          </p:nvSpPr>
          <p:spPr bwMode="auto">
            <a:xfrm>
              <a:off x="426" y="443"/>
              <a:ext cx="16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A</a:t>
              </a:r>
            </a:p>
          </p:txBody>
        </p:sp>
        <p:sp>
          <p:nvSpPr>
            <p:cNvPr id="11330" name="Text Box 57"/>
            <p:cNvSpPr txBox="1">
              <a:spLocks noChangeArrowheads="1"/>
            </p:cNvSpPr>
            <p:nvPr/>
          </p:nvSpPr>
          <p:spPr bwMode="auto">
            <a:xfrm>
              <a:off x="240" y="1351"/>
              <a:ext cx="16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D</a:t>
              </a:r>
            </a:p>
          </p:txBody>
        </p:sp>
        <p:sp>
          <p:nvSpPr>
            <p:cNvPr id="11331" name="Text Box 58"/>
            <p:cNvSpPr txBox="1">
              <a:spLocks noChangeArrowheads="1"/>
            </p:cNvSpPr>
            <p:nvPr/>
          </p:nvSpPr>
          <p:spPr bwMode="auto">
            <a:xfrm>
              <a:off x="1809" y="1396"/>
              <a:ext cx="16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C</a:t>
              </a:r>
            </a:p>
          </p:txBody>
        </p:sp>
        <p:sp>
          <p:nvSpPr>
            <p:cNvPr id="11332" name="Text Box 59"/>
            <p:cNvSpPr txBox="1">
              <a:spLocks noChangeArrowheads="1"/>
            </p:cNvSpPr>
            <p:nvPr/>
          </p:nvSpPr>
          <p:spPr bwMode="auto">
            <a:xfrm>
              <a:off x="1336" y="415"/>
              <a:ext cx="168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/>
                <a:t>B</a:t>
              </a:r>
            </a:p>
          </p:txBody>
        </p:sp>
        <p:sp>
          <p:nvSpPr>
            <p:cNvPr id="11333" name="Text Box 60"/>
            <p:cNvSpPr txBox="1">
              <a:spLocks noChangeArrowheads="1"/>
            </p:cNvSpPr>
            <p:nvPr/>
          </p:nvSpPr>
          <p:spPr bwMode="auto">
            <a:xfrm>
              <a:off x="615" y="1396"/>
              <a:ext cx="16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H</a:t>
              </a:r>
            </a:p>
          </p:txBody>
        </p:sp>
        <p:sp>
          <p:nvSpPr>
            <p:cNvPr id="11334" name="Line 61"/>
            <p:cNvSpPr>
              <a:spLocks noChangeShapeType="1"/>
            </p:cNvSpPr>
            <p:nvPr/>
          </p:nvSpPr>
          <p:spPr bwMode="auto">
            <a:xfrm>
              <a:off x="714" y="673"/>
              <a:ext cx="829" cy="37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335" name="Rectangle 62"/>
            <p:cNvSpPr>
              <a:spLocks noChangeArrowheads="1"/>
            </p:cNvSpPr>
            <p:nvPr/>
          </p:nvSpPr>
          <p:spPr bwMode="auto">
            <a:xfrm>
              <a:off x="1532" y="832"/>
              <a:ext cx="23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M</a:t>
              </a:r>
            </a:p>
          </p:txBody>
        </p:sp>
      </p:grpSp>
      <p:sp>
        <p:nvSpPr>
          <p:cNvPr id="11268" name="Line 63"/>
          <p:cNvSpPr>
            <a:spLocks noChangeShapeType="1"/>
          </p:cNvSpPr>
          <p:nvPr/>
        </p:nvSpPr>
        <p:spPr bwMode="auto">
          <a:xfrm>
            <a:off x="0" y="762000"/>
            <a:ext cx="1219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grpSp>
        <p:nvGrpSpPr>
          <p:cNvPr id="6" name="Group 105"/>
          <p:cNvGrpSpPr>
            <a:grpSpLocks/>
          </p:cNvGrpSpPr>
          <p:nvPr/>
        </p:nvGrpSpPr>
        <p:grpSpPr bwMode="auto">
          <a:xfrm>
            <a:off x="1210734" y="718542"/>
            <a:ext cx="10051219" cy="1022976"/>
            <a:chOff x="496" y="512"/>
            <a:chExt cx="4626" cy="645"/>
          </a:xfrm>
        </p:grpSpPr>
        <p:sp>
          <p:nvSpPr>
            <p:cNvPr id="11324" name="Text Box 66"/>
            <p:cNvSpPr txBox="1">
              <a:spLocks noChangeArrowheads="1"/>
            </p:cNvSpPr>
            <p:nvPr/>
          </p:nvSpPr>
          <p:spPr bwMode="auto">
            <a:xfrm>
              <a:off x="496" y="542"/>
              <a:ext cx="360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000" dirty="0"/>
                <a:t>   </a:t>
              </a:r>
              <a:r>
                <a:rPr lang="en-US" altLang="en-US" dirty="0"/>
                <a:t>    </a:t>
              </a:r>
              <a:r>
                <a:rPr lang="en-US" altLang="en-US" sz="4000" dirty="0"/>
                <a:t>                      * </a:t>
              </a:r>
              <a:r>
                <a:rPr lang="en-US" altLang="en-US" dirty="0" err="1"/>
                <a:t>S</a:t>
              </a:r>
              <a:r>
                <a:rPr lang="en-US" altLang="en-US" baseline="-25000" dirty="0" err="1"/>
                <a:t>ADK</a:t>
              </a:r>
              <a:r>
                <a:rPr lang="en-US" altLang="en-US" sz="4000" baseline="-25000" dirty="0"/>
                <a:t>  </a:t>
              </a:r>
              <a:r>
                <a:rPr lang="en-US" altLang="en-US" dirty="0"/>
                <a:t>=</a:t>
              </a:r>
            </a:p>
          </p:txBody>
        </p:sp>
        <p:sp>
          <p:nvSpPr>
            <p:cNvPr id="11325" name="Text Box 68"/>
            <p:cNvSpPr txBox="1">
              <a:spLocks noChangeArrowheads="1"/>
            </p:cNvSpPr>
            <p:nvPr/>
          </p:nvSpPr>
          <p:spPr bwMode="auto">
            <a:xfrm>
              <a:off x="3442" y="512"/>
              <a:ext cx="16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dirty="0"/>
                <a:t>DK   x   AH</a:t>
              </a:r>
            </a:p>
          </p:txBody>
        </p:sp>
        <p:sp>
          <p:nvSpPr>
            <p:cNvPr id="11326" name="Text Box 69"/>
            <p:cNvSpPr txBox="1">
              <a:spLocks noChangeArrowheads="1"/>
            </p:cNvSpPr>
            <p:nvPr/>
          </p:nvSpPr>
          <p:spPr bwMode="auto">
            <a:xfrm>
              <a:off x="3437" y="814"/>
              <a:ext cx="939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/>
                <a:t>2</a:t>
              </a:r>
            </a:p>
          </p:txBody>
        </p:sp>
        <p:sp>
          <p:nvSpPr>
            <p:cNvPr id="11327" name="Line 70"/>
            <p:cNvSpPr>
              <a:spLocks noChangeShapeType="1"/>
            </p:cNvSpPr>
            <p:nvPr/>
          </p:nvSpPr>
          <p:spPr bwMode="auto">
            <a:xfrm>
              <a:off x="3518" y="842"/>
              <a:ext cx="7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11270" name="Group 78"/>
          <p:cNvGrpSpPr>
            <a:grpSpLocks/>
          </p:cNvGrpSpPr>
          <p:nvPr/>
        </p:nvGrpSpPr>
        <p:grpSpPr bwMode="auto">
          <a:xfrm>
            <a:off x="311151" y="2626785"/>
            <a:ext cx="5276849" cy="1948731"/>
            <a:chOff x="48" y="1545"/>
            <a:chExt cx="2493" cy="1227"/>
          </a:xfrm>
        </p:grpSpPr>
        <p:sp>
          <p:nvSpPr>
            <p:cNvPr id="11291" name="Line 12"/>
            <p:cNvSpPr>
              <a:spLocks noChangeShapeType="1"/>
            </p:cNvSpPr>
            <p:nvPr/>
          </p:nvSpPr>
          <p:spPr bwMode="auto">
            <a:xfrm>
              <a:off x="557" y="2298"/>
              <a:ext cx="6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292" name="Line 13"/>
            <p:cNvSpPr>
              <a:spLocks noChangeShapeType="1"/>
            </p:cNvSpPr>
            <p:nvPr/>
          </p:nvSpPr>
          <p:spPr bwMode="auto">
            <a:xfrm>
              <a:off x="633" y="2291"/>
              <a:ext cx="0" cy="12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11293" name="Group 15"/>
            <p:cNvGrpSpPr>
              <a:grpSpLocks/>
            </p:cNvGrpSpPr>
            <p:nvPr/>
          </p:nvGrpSpPr>
          <p:grpSpPr bwMode="auto">
            <a:xfrm>
              <a:off x="264" y="1691"/>
              <a:ext cx="1342" cy="720"/>
              <a:chOff x="1824" y="2832"/>
              <a:chExt cx="3108" cy="1296"/>
            </a:xfrm>
          </p:grpSpPr>
          <p:grpSp>
            <p:nvGrpSpPr>
              <p:cNvPr id="11318" name="Group 16"/>
              <p:cNvGrpSpPr>
                <a:grpSpLocks/>
              </p:cNvGrpSpPr>
              <p:nvPr/>
            </p:nvGrpSpPr>
            <p:grpSpPr bwMode="auto">
              <a:xfrm>
                <a:off x="1824" y="2832"/>
                <a:ext cx="3108" cy="1296"/>
                <a:chOff x="1344" y="2928"/>
                <a:chExt cx="3108" cy="1296"/>
              </a:xfrm>
            </p:grpSpPr>
            <p:sp>
              <p:nvSpPr>
                <p:cNvPr id="11320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1344" y="2928"/>
                  <a:ext cx="637" cy="12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1321" name="Line 18"/>
                <p:cNvSpPr>
                  <a:spLocks noChangeShapeType="1"/>
                </p:cNvSpPr>
                <p:nvPr/>
              </p:nvSpPr>
              <p:spPr bwMode="auto">
                <a:xfrm>
                  <a:off x="3936" y="3600"/>
                  <a:ext cx="516" cy="62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1322" name="Line 19"/>
                <p:cNvSpPr>
                  <a:spLocks noChangeShapeType="1"/>
                </p:cNvSpPr>
                <p:nvPr/>
              </p:nvSpPr>
              <p:spPr bwMode="auto">
                <a:xfrm>
                  <a:off x="1344" y="4224"/>
                  <a:ext cx="3108" cy="0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1323" name="Line 20"/>
                <p:cNvSpPr>
                  <a:spLocks noChangeShapeType="1"/>
                </p:cNvSpPr>
                <p:nvPr/>
              </p:nvSpPr>
              <p:spPr bwMode="auto">
                <a:xfrm>
                  <a:off x="1972" y="2941"/>
                  <a:ext cx="1964" cy="659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11319" name="Line 21"/>
              <p:cNvSpPr>
                <a:spLocks noChangeShapeType="1"/>
              </p:cNvSpPr>
              <p:nvPr/>
            </p:nvSpPr>
            <p:spPr bwMode="auto">
              <a:xfrm>
                <a:off x="2461" y="2832"/>
                <a:ext cx="0" cy="129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1294" name="Text Box 22"/>
            <p:cNvSpPr txBox="1">
              <a:spLocks noChangeArrowheads="1"/>
            </p:cNvSpPr>
            <p:nvPr/>
          </p:nvSpPr>
          <p:spPr bwMode="auto">
            <a:xfrm>
              <a:off x="206" y="1545"/>
              <a:ext cx="166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A</a:t>
              </a:r>
            </a:p>
          </p:txBody>
        </p:sp>
        <p:sp>
          <p:nvSpPr>
            <p:cNvPr id="11295" name="Text Box 23"/>
            <p:cNvSpPr txBox="1">
              <a:spLocks noChangeArrowheads="1"/>
            </p:cNvSpPr>
            <p:nvPr/>
          </p:nvSpPr>
          <p:spPr bwMode="auto">
            <a:xfrm>
              <a:off x="48" y="2342"/>
              <a:ext cx="165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D</a:t>
              </a:r>
            </a:p>
          </p:txBody>
        </p:sp>
        <p:sp>
          <p:nvSpPr>
            <p:cNvPr id="11296" name="Text Box 24"/>
            <p:cNvSpPr txBox="1">
              <a:spLocks noChangeArrowheads="1"/>
            </p:cNvSpPr>
            <p:nvPr/>
          </p:nvSpPr>
          <p:spPr bwMode="auto">
            <a:xfrm>
              <a:off x="427" y="2443"/>
              <a:ext cx="16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H</a:t>
              </a:r>
            </a:p>
          </p:txBody>
        </p:sp>
        <p:grpSp>
          <p:nvGrpSpPr>
            <p:cNvPr id="11297" name="Group 25"/>
            <p:cNvGrpSpPr>
              <a:grpSpLocks/>
            </p:cNvGrpSpPr>
            <p:nvPr/>
          </p:nvGrpSpPr>
          <p:grpSpPr bwMode="auto">
            <a:xfrm>
              <a:off x="1347" y="2050"/>
              <a:ext cx="850" cy="361"/>
              <a:chOff x="3813" y="1601"/>
              <a:chExt cx="1885" cy="655"/>
            </a:xfrm>
          </p:grpSpPr>
          <p:grpSp>
            <p:nvGrpSpPr>
              <p:cNvPr id="11302" name="Group 26"/>
              <p:cNvGrpSpPr>
                <a:grpSpLocks/>
              </p:cNvGrpSpPr>
              <p:nvPr/>
            </p:nvGrpSpPr>
            <p:grpSpPr bwMode="auto">
              <a:xfrm rot="10800000">
                <a:off x="3813" y="1601"/>
                <a:ext cx="1885" cy="650"/>
                <a:chOff x="1523" y="1632"/>
                <a:chExt cx="1885" cy="624"/>
              </a:xfrm>
            </p:grpSpPr>
            <p:sp>
              <p:nvSpPr>
                <p:cNvPr id="11315" name="Line 27"/>
                <p:cNvSpPr>
                  <a:spLocks noChangeShapeType="1"/>
                </p:cNvSpPr>
                <p:nvPr/>
              </p:nvSpPr>
              <p:spPr bwMode="auto">
                <a:xfrm>
                  <a:off x="1523" y="1632"/>
                  <a:ext cx="1348" cy="0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1316" name="Line 28"/>
                <p:cNvSpPr>
                  <a:spLocks noChangeShapeType="1"/>
                </p:cNvSpPr>
                <p:nvPr/>
              </p:nvSpPr>
              <p:spPr bwMode="auto">
                <a:xfrm>
                  <a:off x="2880" y="1632"/>
                  <a:ext cx="528" cy="624"/>
                </a:xfrm>
                <a:prstGeom prst="line">
                  <a:avLst/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  <p:sp>
              <p:nvSpPr>
                <p:cNvPr id="11317" name="Line 29"/>
                <p:cNvSpPr>
                  <a:spLocks noChangeShapeType="1"/>
                </p:cNvSpPr>
                <p:nvPr/>
              </p:nvSpPr>
              <p:spPr bwMode="auto">
                <a:xfrm>
                  <a:off x="1549" y="1637"/>
                  <a:ext cx="1846" cy="611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400"/>
                </a:p>
              </p:txBody>
            </p:sp>
          </p:grpSp>
          <p:sp>
            <p:nvSpPr>
              <p:cNvPr id="11303" name="Line 30"/>
              <p:cNvSpPr>
                <a:spLocks noChangeShapeType="1"/>
              </p:cNvSpPr>
              <p:nvPr/>
            </p:nvSpPr>
            <p:spPr bwMode="auto">
              <a:xfrm>
                <a:off x="3984" y="1667"/>
                <a:ext cx="480" cy="576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1304" name="Line 31"/>
              <p:cNvSpPr>
                <a:spLocks noChangeShapeType="1"/>
              </p:cNvSpPr>
              <p:nvPr/>
            </p:nvSpPr>
            <p:spPr bwMode="auto">
              <a:xfrm>
                <a:off x="4102" y="1702"/>
                <a:ext cx="445" cy="541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1305" name="Line 32"/>
              <p:cNvSpPr>
                <a:spLocks noChangeShapeType="1"/>
              </p:cNvSpPr>
              <p:nvPr/>
            </p:nvSpPr>
            <p:spPr bwMode="auto">
              <a:xfrm>
                <a:off x="4224" y="1728"/>
                <a:ext cx="419" cy="515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1306" name="Line 33"/>
              <p:cNvSpPr>
                <a:spLocks noChangeShapeType="1"/>
              </p:cNvSpPr>
              <p:nvPr/>
            </p:nvSpPr>
            <p:spPr bwMode="auto">
              <a:xfrm>
                <a:off x="4342" y="1772"/>
                <a:ext cx="397" cy="484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1307" name="Line 34"/>
              <p:cNvSpPr>
                <a:spLocks noChangeShapeType="1"/>
              </p:cNvSpPr>
              <p:nvPr/>
            </p:nvSpPr>
            <p:spPr bwMode="auto">
              <a:xfrm>
                <a:off x="4464" y="1824"/>
                <a:ext cx="336" cy="432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1308" name="Line 35"/>
              <p:cNvSpPr>
                <a:spLocks noChangeShapeType="1"/>
              </p:cNvSpPr>
              <p:nvPr/>
            </p:nvSpPr>
            <p:spPr bwMode="auto">
              <a:xfrm>
                <a:off x="4547" y="1837"/>
                <a:ext cx="326" cy="419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1309" name="Line 36"/>
              <p:cNvSpPr>
                <a:spLocks noChangeShapeType="1"/>
              </p:cNvSpPr>
              <p:nvPr/>
            </p:nvSpPr>
            <p:spPr bwMode="auto">
              <a:xfrm>
                <a:off x="4678" y="1894"/>
                <a:ext cx="301" cy="362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1310" name="Line 37"/>
              <p:cNvSpPr>
                <a:spLocks noChangeShapeType="1"/>
              </p:cNvSpPr>
              <p:nvPr/>
            </p:nvSpPr>
            <p:spPr bwMode="auto">
              <a:xfrm>
                <a:off x="4787" y="1920"/>
                <a:ext cx="288" cy="336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1311" name="Line 38"/>
              <p:cNvSpPr>
                <a:spLocks noChangeShapeType="1"/>
              </p:cNvSpPr>
              <p:nvPr/>
            </p:nvSpPr>
            <p:spPr bwMode="auto">
              <a:xfrm>
                <a:off x="4944" y="1994"/>
                <a:ext cx="192" cy="24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1312" name="Line 39"/>
              <p:cNvSpPr>
                <a:spLocks noChangeShapeType="1"/>
              </p:cNvSpPr>
              <p:nvPr/>
            </p:nvSpPr>
            <p:spPr bwMode="auto">
              <a:xfrm>
                <a:off x="5053" y="2016"/>
                <a:ext cx="192" cy="240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1313" name="Line 40"/>
              <p:cNvSpPr>
                <a:spLocks noChangeShapeType="1"/>
              </p:cNvSpPr>
              <p:nvPr/>
            </p:nvSpPr>
            <p:spPr bwMode="auto">
              <a:xfrm>
                <a:off x="5184" y="2064"/>
                <a:ext cx="144" cy="192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11314" name="Line 41"/>
              <p:cNvSpPr>
                <a:spLocks noChangeShapeType="1"/>
              </p:cNvSpPr>
              <p:nvPr/>
            </p:nvSpPr>
            <p:spPr bwMode="auto">
              <a:xfrm>
                <a:off x="5328" y="2112"/>
                <a:ext cx="96" cy="144"/>
              </a:xfrm>
              <a:prstGeom prst="line">
                <a:avLst/>
              </a:prstGeom>
              <a:noFill/>
              <a:ln w="317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1298" name="Text Box 42"/>
            <p:cNvSpPr txBox="1">
              <a:spLocks noChangeArrowheads="1"/>
            </p:cNvSpPr>
            <p:nvPr/>
          </p:nvSpPr>
          <p:spPr bwMode="auto">
            <a:xfrm>
              <a:off x="2079" y="2373"/>
              <a:ext cx="20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K</a:t>
              </a:r>
            </a:p>
          </p:txBody>
        </p:sp>
        <p:sp>
          <p:nvSpPr>
            <p:cNvPr id="11299" name="Rectangle 43"/>
            <p:cNvSpPr>
              <a:spLocks noChangeArrowheads="1"/>
            </p:cNvSpPr>
            <p:nvPr/>
          </p:nvSpPr>
          <p:spPr bwMode="auto">
            <a:xfrm>
              <a:off x="1433" y="2392"/>
              <a:ext cx="200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/>
                <a:t>C</a:t>
              </a:r>
            </a:p>
          </p:txBody>
        </p:sp>
        <p:sp>
          <p:nvSpPr>
            <p:cNvPr id="11300" name="Rectangle 73"/>
            <p:cNvSpPr>
              <a:spLocks noChangeArrowheads="1"/>
            </p:cNvSpPr>
            <p:nvPr/>
          </p:nvSpPr>
          <p:spPr bwMode="auto">
            <a:xfrm>
              <a:off x="1562" y="2392"/>
              <a:ext cx="314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/>
                <a:t>(B)</a:t>
              </a:r>
            </a:p>
          </p:txBody>
        </p:sp>
        <p:sp>
          <p:nvSpPr>
            <p:cNvPr id="11301" name="Rectangle 74"/>
            <p:cNvSpPr>
              <a:spLocks noChangeArrowheads="1"/>
            </p:cNvSpPr>
            <p:nvPr/>
          </p:nvSpPr>
          <p:spPr bwMode="auto">
            <a:xfrm>
              <a:off x="2199" y="2296"/>
              <a:ext cx="342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733" dirty="0"/>
                <a:t>(</a:t>
              </a:r>
              <a:r>
                <a:rPr lang="en-US" altLang="en-US" dirty="0"/>
                <a:t>A)</a:t>
              </a:r>
            </a:p>
          </p:txBody>
        </p:sp>
      </p:grpSp>
      <p:grpSp>
        <p:nvGrpSpPr>
          <p:cNvPr id="12" name="Group 100"/>
          <p:cNvGrpSpPr>
            <a:grpSpLocks/>
          </p:cNvGrpSpPr>
          <p:nvPr/>
        </p:nvGrpSpPr>
        <p:grpSpPr bwMode="auto">
          <a:xfrm>
            <a:off x="7812617" y="2691280"/>
            <a:ext cx="4267200" cy="1170202"/>
            <a:chOff x="2491" y="1451"/>
            <a:chExt cx="2016" cy="738"/>
          </a:xfrm>
        </p:grpSpPr>
        <p:sp>
          <p:nvSpPr>
            <p:cNvPr id="11288" name="Text Box 84"/>
            <p:cNvSpPr txBox="1">
              <a:spLocks noChangeArrowheads="1"/>
            </p:cNvSpPr>
            <p:nvPr/>
          </p:nvSpPr>
          <p:spPr bwMode="auto">
            <a:xfrm rot="10800000" flipV="1">
              <a:off x="2491" y="1451"/>
              <a:ext cx="2016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/>
                <a:t>(DC + AB) x AH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/>
                <a:t>2</a:t>
              </a:r>
            </a:p>
          </p:txBody>
        </p:sp>
        <p:sp>
          <p:nvSpPr>
            <p:cNvPr id="11289" name="Text Box 98"/>
            <p:cNvSpPr txBox="1">
              <a:spLocks noChangeArrowheads="1"/>
            </p:cNvSpPr>
            <p:nvPr/>
          </p:nvSpPr>
          <p:spPr bwMode="auto">
            <a:xfrm>
              <a:off x="2562" y="1575"/>
              <a:ext cx="1776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 dirty="0"/>
                <a:t>  = </a:t>
              </a:r>
            </a:p>
          </p:txBody>
        </p:sp>
        <p:sp>
          <p:nvSpPr>
            <p:cNvPr id="11290" name="Line 99"/>
            <p:cNvSpPr>
              <a:spLocks noChangeShapeType="1"/>
            </p:cNvSpPr>
            <p:nvPr/>
          </p:nvSpPr>
          <p:spPr bwMode="auto">
            <a:xfrm>
              <a:off x="2899" y="1785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13" name="Group 103"/>
          <p:cNvGrpSpPr>
            <a:grpSpLocks/>
          </p:cNvGrpSpPr>
          <p:nvPr/>
        </p:nvGrpSpPr>
        <p:grpSpPr bwMode="auto">
          <a:xfrm>
            <a:off x="6877050" y="1600750"/>
            <a:ext cx="6299200" cy="1168856"/>
            <a:chOff x="3304" y="1562"/>
            <a:chExt cx="2976" cy="736"/>
          </a:xfrm>
        </p:grpSpPr>
        <p:sp>
          <p:nvSpPr>
            <p:cNvPr id="11285" name="Text Box 82"/>
            <p:cNvSpPr txBox="1">
              <a:spLocks noChangeArrowheads="1"/>
            </p:cNvSpPr>
            <p:nvPr/>
          </p:nvSpPr>
          <p:spPr bwMode="auto">
            <a:xfrm>
              <a:off x="3304" y="1562"/>
              <a:ext cx="2976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/>
                <a:t>(DC + </a:t>
              </a:r>
              <a:r>
                <a:rPr lang="en-US" altLang="en-US" b="1" dirty="0" err="1"/>
                <a:t>CK</a:t>
              </a:r>
              <a:r>
                <a:rPr lang="en-US" altLang="en-US" b="1" dirty="0"/>
                <a:t>) x AH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/>
                <a:t>2</a:t>
              </a:r>
            </a:p>
          </p:txBody>
        </p:sp>
        <p:sp>
          <p:nvSpPr>
            <p:cNvPr id="11286" name="Text Box 101"/>
            <p:cNvSpPr txBox="1">
              <a:spLocks noChangeArrowheads="1"/>
            </p:cNvSpPr>
            <p:nvPr/>
          </p:nvSpPr>
          <p:spPr bwMode="auto">
            <a:xfrm>
              <a:off x="3947" y="1734"/>
              <a:ext cx="48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 dirty="0"/>
                <a:t>=</a:t>
              </a:r>
            </a:p>
          </p:txBody>
        </p:sp>
        <p:sp>
          <p:nvSpPr>
            <p:cNvPr id="11287" name="Line 102"/>
            <p:cNvSpPr>
              <a:spLocks noChangeShapeType="1"/>
            </p:cNvSpPr>
            <p:nvPr/>
          </p:nvSpPr>
          <p:spPr bwMode="auto">
            <a:xfrm>
              <a:off x="4211" y="1950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14" name="Group 108"/>
          <p:cNvGrpSpPr>
            <a:grpSpLocks/>
          </p:cNvGrpSpPr>
          <p:nvPr/>
        </p:nvGrpSpPr>
        <p:grpSpPr bwMode="auto">
          <a:xfrm>
            <a:off x="5535083" y="1608178"/>
            <a:ext cx="3164416" cy="1262555"/>
            <a:chOff x="2596" y="1071"/>
            <a:chExt cx="1495" cy="795"/>
          </a:xfrm>
        </p:grpSpPr>
        <p:grpSp>
          <p:nvGrpSpPr>
            <p:cNvPr id="11281" name="Group 107"/>
            <p:cNvGrpSpPr>
              <a:grpSpLocks/>
            </p:cNvGrpSpPr>
            <p:nvPr/>
          </p:nvGrpSpPr>
          <p:grpSpPr bwMode="auto">
            <a:xfrm>
              <a:off x="3071" y="1071"/>
              <a:ext cx="1020" cy="795"/>
              <a:chOff x="2386" y="1201"/>
              <a:chExt cx="1020" cy="795"/>
            </a:xfrm>
          </p:grpSpPr>
          <p:sp>
            <p:nvSpPr>
              <p:cNvPr id="11283" name="Text Box 72"/>
              <p:cNvSpPr txBox="1">
                <a:spLocks noChangeArrowheads="1"/>
              </p:cNvSpPr>
              <p:nvPr/>
            </p:nvSpPr>
            <p:spPr bwMode="auto">
              <a:xfrm>
                <a:off x="2386" y="1201"/>
                <a:ext cx="1020" cy="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b="1" dirty="0"/>
                  <a:t>DK  x  AH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dirty="0"/>
                  <a:t>        </a:t>
                </a:r>
                <a:r>
                  <a:rPr lang="en-US" altLang="en-US" b="1" dirty="0"/>
                  <a:t>2</a:t>
                </a:r>
              </a:p>
            </p:txBody>
          </p:sp>
          <p:sp>
            <p:nvSpPr>
              <p:cNvPr id="11284" name="Line 96"/>
              <p:cNvSpPr>
                <a:spLocks noChangeShapeType="1"/>
              </p:cNvSpPr>
              <p:nvPr/>
            </p:nvSpPr>
            <p:spPr bwMode="auto">
              <a:xfrm>
                <a:off x="2456" y="1582"/>
                <a:ext cx="6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11282" name="Rectangle 106"/>
            <p:cNvSpPr>
              <a:spLocks noChangeArrowheads="1"/>
            </p:cNvSpPr>
            <p:nvPr/>
          </p:nvSpPr>
          <p:spPr bwMode="auto">
            <a:xfrm>
              <a:off x="2596" y="1171"/>
              <a:ext cx="564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733" b="1" dirty="0"/>
                <a:t>*</a:t>
              </a:r>
              <a:r>
                <a:rPr lang="en-US" altLang="en-US" sz="3200" b="1" dirty="0"/>
                <a:t> </a:t>
              </a:r>
              <a:r>
                <a:rPr lang="en-US" altLang="en-US" b="1" dirty="0" err="1"/>
                <a:t>M</a:t>
              </a:r>
              <a:r>
                <a:rPr lang="en-US" altLang="en-US" dirty="0" err="1"/>
                <a:t>à</a:t>
              </a:r>
              <a:endParaRPr lang="en-US" altLang="en-US" dirty="0"/>
            </a:p>
          </p:txBody>
        </p:sp>
      </p:grpSp>
      <p:sp>
        <p:nvSpPr>
          <p:cNvPr id="24685" name="Text Box 109"/>
          <p:cNvSpPr txBox="1">
            <a:spLocks noChangeArrowheads="1"/>
          </p:cNvSpPr>
          <p:nvPr/>
        </p:nvSpPr>
        <p:spPr bwMode="auto">
          <a:xfrm>
            <a:off x="660400" y="5988051"/>
            <a:ext cx="11125199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/>
              <a:t>Em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hãy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biết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cách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tính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diện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tích</a:t>
            </a:r>
            <a:r>
              <a:rPr lang="en-US" altLang="en-US" sz="3200" dirty="0"/>
              <a:t> tam </a:t>
            </a:r>
            <a:r>
              <a:rPr lang="en-US" altLang="en-US" sz="3200" dirty="0" err="1"/>
              <a:t>giác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ADK</a:t>
            </a:r>
            <a:r>
              <a:rPr lang="en-US" altLang="en-US" sz="3200" dirty="0"/>
              <a:t>?</a:t>
            </a:r>
          </a:p>
        </p:txBody>
      </p:sp>
      <p:grpSp>
        <p:nvGrpSpPr>
          <p:cNvPr id="83" name="Group 100"/>
          <p:cNvGrpSpPr>
            <a:grpSpLocks/>
          </p:cNvGrpSpPr>
          <p:nvPr/>
        </p:nvGrpSpPr>
        <p:grpSpPr bwMode="auto">
          <a:xfrm>
            <a:off x="6604000" y="4680902"/>
            <a:ext cx="4267200" cy="1170202"/>
            <a:chOff x="2784" y="1475"/>
            <a:chExt cx="2016" cy="738"/>
          </a:xfrm>
        </p:grpSpPr>
        <p:sp>
          <p:nvSpPr>
            <p:cNvPr id="11278" name="Text Box 84"/>
            <p:cNvSpPr txBox="1">
              <a:spLocks noChangeArrowheads="1"/>
            </p:cNvSpPr>
            <p:nvPr/>
          </p:nvSpPr>
          <p:spPr bwMode="auto">
            <a:xfrm rot="10800000" flipV="1">
              <a:off x="2784" y="1475"/>
              <a:ext cx="2016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bg1"/>
                  </a:solidFill>
                </a:rPr>
                <a:t>(</a:t>
              </a:r>
              <a:r>
                <a:rPr lang="vi-VN" altLang="en-US" b="1" dirty="0"/>
                <a:t>(</a:t>
              </a:r>
              <a:r>
                <a:rPr lang="en-US" altLang="en-US" b="1" dirty="0"/>
                <a:t>DC + AB) x AH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b="1" dirty="0"/>
                <a:t>2</a:t>
              </a:r>
            </a:p>
          </p:txBody>
        </p:sp>
        <p:sp>
          <p:nvSpPr>
            <p:cNvPr id="11279" name="Text Box 98"/>
            <p:cNvSpPr txBox="1">
              <a:spLocks noChangeArrowheads="1"/>
            </p:cNvSpPr>
            <p:nvPr/>
          </p:nvSpPr>
          <p:spPr bwMode="auto">
            <a:xfrm>
              <a:off x="2784" y="1623"/>
              <a:ext cx="1776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733"/>
                <a:t>  = </a:t>
              </a:r>
            </a:p>
          </p:txBody>
        </p:sp>
        <p:sp>
          <p:nvSpPr>
            <p:cNvPr id="11280" name="Line 99"/>
            <p:cNvSpPr>
              <a:spLocks noChangeShapeType="1"/>
            </p:cNvSpPr>
            <p:nvPr/>
          </p:nvSpPr>
          <p:spPr bwMode="auto">
            <a:xfrm>
              <a:off x="3168" y="182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87" name="Text Box 4"/>
          <p:cNvSpPr txBox="1">
            <a:spLocks noChangeArrowheads="1"/>
          </p:cNvSpPr>
          <p:nvPr/>
        </p:nvSpPr>
        <p:spPr bwMode="auto">
          <a:xfrm>
            <a:off x="5257989" y="3835102"/>
            <a:ext cx="61573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3200" dirty="0"/>
              <a:t>     </a:t>
            </a:r>
            <a:r>
              <a:rPr lang="vi-VN" altLang="en-US" dirty="0"/>
              <a:t>Vậy diện tích hình thang ABCD là: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69271" y="356339"/>
            <a:ext cx="3593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Diện</a:t>
            </a:r>
            <a:r>
              <a:rPr lang="en-US" sz="2400" b="1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tích</a:t>
            </a:r>
            <a:r>
              <a:rPr lang="en-US" sz="2400" b="1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thang</a:t>
            </a:r>
            <a:endParaRPr lang="en-US" sz="2400" b="1" dirty="0">
              <a:solidFill>
                <a:srgbClr val="FF0000"/>
              </a:solidFill>
              <a:latin typeface="HP001 5H" panose="020B0603050302020204" pitchFamily="34" charset="0"/>
              <a:cs typeface="HP001 5H" panose="020B06030503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887793"/>
              </p:ext>
            </p:extLst>
          </p:nvPr>
        </p:nvGraphicFramePr>
        <p:xfrm>
          <a:off x="280687" y="138157"/>
          <a:ext cx="11648847" cy="6547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8847"/>
              </a:tblGrid>
              <a:tr h="65478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4898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4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85" grpId="0"/>
      <p:bldP spid="87" grpId="0"/>
    </p:bldLst>
  </p:timing>
</p:sld>
</file>

<file path=ppt/theme/theme1.xml><?xml version="1.0" encoding="utf-8"?>
<a:theme xmlns:a="http://schemas.openxmlformats.org/drawingml/2006/main" name="bang trang o 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g trang o ly" id="{4AC57870-4818-4482-B451-7E4A51208F7E}" vid="{0320714F-BF6F-4276-84EF-45EAAF77DB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bang trang o ly</Template>
  <TotalTime>572</TotalTime>
  <Words>984</Words>
  <Application>Microsoft Office PowerPoint</Application>
  <PresentationFormat>Custom</PresentationFormat>
  <Paragraphs>214</Paragraphs>
  <Slides>21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bang trang o ly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Định Lê</dc:creator>
  <cp:lastModifiedBy>Admin</cp:lastModifiedBy>
  <cp:revision>51</cp:revision>
  <dcterms:created xsi:type="dcterms:W3CDTF">2020-04-05T03:06:33Z</dcterms:created>
  <dcterms:modified xsi:type="dcterms:W3CDTF">2024-04-16T09:39:59Z</dcterms:modified>
</cp:coreProperties>
</file>