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311" r:id="rId2"/>
    <p:sldId id="286" r:id="rId3"/>
    <p:sldId id="312" r:id="rId4"/>
    <p:sldId id="314" r:id="rId5"/>
    <p:sldId id="342" r:id="rId6"/>
    <p:sldId id="319" r:id="rId7"/>
    <p:sldId id="320" r:id="rId8"/>
    <p:sldId id="321" r:id="rId9"/>
    <p:sldId id="322" r:id="rId10"/>
    <p:sldId id="341" r:id="rId11"/>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Microsoft YaHei" panose="020B0503020204020204" pitchFamily="34"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icrosoft YaHei" panose="020B0503020204020204" pitchFamily="34"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icrosoft YaHei" panose="020B0503020204020204" pitchFamily="34"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icrosoft YaHei" panose="020B0503020204020204" pitchFamily="34"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37">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00CC"/>
    <a:srgbClr val="C07A45"/>
    <a:srgbClr val="5C9F9C"/>
    <a:srgbClr val="FFCEA1"/>
    <a:srgbClr val="97633B"/>
    <a:srgbClr val="EFC650"/>
    <a:srgbClr val="73A76D"/>
    <a:srgbClr val="BDC2CE"/>
    <a:srgbClr val="F07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6318" autoAdjust="0"/>
  </p:normalViewPr>
  <p:slideViewPr>
    <p:cSldViewPr snapToGrid="0" showGuides="1">
      <p:cViewPr varScale="1">
        <p:scale>
          <a:sx n="69" d="100"/>
          <a:sy n="69" d="100"/>
        </p:scale>
        <p:origin x="888" y="78"/>
      </p:cViewPr>
      <p:guideLst>
        <p:guide orient="horz" pos="2137"/>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7" d="100"/>
          <a:sy n="87" d="100"/>
        </p:scale>
        <p:origin x="34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a:defRPr/>
            </a:pPr>
            <a:fld id="{4C016D85-5EC4-404B-90D1-31028D9A1891}" type="datetimeFigureOut">
              <a:rPr lang="zh-CN" altLang="en-US"/>
              <a:t>2022/1/11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a:defRPr/>
            </a:pPr>
            <a:fld id="{BD7C4291-9E55-4D36-9A91-DFAAA3C624BA}" type="slidenum">
              <a:rPr lang="zh-CN" altLang="en-US"/>
              <a:t>‹#›</a:t>
            </a:fld>
            <a:endParaRPr lang="zh-CN" altLang="en-US"/>
          </a:p>
        </p:txBody>
      </p:sp>
    </p:spTree>
    <p:extLst>
      <p:ext uri="{BB962C8B-B14F-4D97-AF65-F5344CB8AC3E}">
        <p14:creationId xmlns:p14="http://schemas.microsoft.com/office/powerpoint/2010/main" val="1625547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a:defRPr/>
            </a:pPr>
            <a:fld id="{E1CE2E70-C924-4C7C-98EA-3B83FDFA4DEE}" type="datetimeFigureOut">
              <a:rPr lang="zh-CN" altLang="en-US"/>
              <a:t>2022/1/11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二级</a:t>
            </a:r>
          </a:p>
          <a:p>
            <a:pPr lvl="2"/>
            <a:r>
              <a:rPr lang="zh-CN" altLang="en-US" noProof="0"/>
              <a:t>三级</a:t>
            </a:r>
          </a:p>
          <a:p>
            <a:pPr lvl="3"/>
            <a:r>
              <a:rPr lang="zh-CN" altLang="en-US" noProof="0"/>
              <a:t>四级</a:t>
            </a:r>
          </a:p>
          <a:p>
            <a:pPr lvl="4"/>
            <a:r>
              <a:rPr lang="zh-CN" altLang="en-US" noProof="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a:defRPr/>
            </a:pPr>
            <a:fld id="{9189628C-5FB7-4DD4-A232-928A4CE82FCD}" type="slidenum">
              <a:rPr lang="zh-CN" altLang="en-US"/>
              <a:t>‹#›</a:t>
            </a:fld>
            <a:endParaRPr lang="zh-CN" altLang="en-US"/>
          </a:p>
        </p:txBody>
      </p:sp>
    </p:spTree>
    <p:extLst>
      <p:ext uri="{BB962C8B-B14F-4D97-AF65-F5344CB8AC3E}">
        <p14:creationId xmlns:p14="http://schemas.microsoft.com/office/powerpoint/2010/main" val="38517086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a:defRPr/>
            </a:pPr>
            <a:fld id="{9189628C-5FB7-4DD4-A232-928A4CE82FCD}"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idx="4294967295"/>
          </p:nvPr>
        </p:nvSpPr>
        <p:spPr bwMode="auto">
          <a:ln>
            <a:solidFill>
              <a:srgbClr val="000000"/>
            </a:solidFill>
            <a:miter lim="800000"/>
            <a:headEnd/>
            <a:tailEnd/>
          </a:ln>
        </p:spPr>
      </p:sp>
      <p:sp>
        <p:nvSpPr>
          <p:cNvPr id="25603" name="Notes Placeholder 2"/>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smtClean="0"/>
              <a:t> Cảm nhận qua bài hát.</a:t>
            </a:r>
          </a:p>
          <a:p>
            <a:pPr eaLnBrk="1" hangingPunct="1">
              <a:spcBef>
                <a:spcPct val="0"/>
              </a:spcBef>
              <a:buFontTx/>
              <a:buChar char="-"/>
            </a:pPr>
            <a:r>
              <a:rPr lang="en-US" smtClean="0"/>
              <a:t> Đặt vấn đề vế vẽ đạp của con người -&gt; người phụ nữ.</a:t>
            </a:r>
          </a:p>
          <a:p>
            <a:pPr eaLnBrk="1" hangingPunct="1">
              <a:spcBef>
                <a:spcPct val="0"/>
              </a:spcBef>
              <a:buFontTx/>
              <a:buChar char="-"/>
            </a:pPr>
            <a:r>
              <a:rPr lang="en-US" smtClean="0"/>
              <a:t> Giới thiệu bài, ghi bảng.</a:t>
            </a:r>
          </a:p>
          <a:p>
            <a:pPr eaLnBrk="1" hangingPunct="1">
              <a:spcBef>
                <a:spcPct val="0"/>
              </a:spcBef>
              <a:buFontTx/>
              <a:buChar char="-"/>
            </a:pPr>
            <a:r>
              <a:rPr lang="en-US" smtClean="0"/>
              <a:t> Nêu và chốt mục tiêu, logo; chia sẻ HĐ 1,HĐ 5; Kiểm tra HĐ 4.</a:t>
            </a:r>
          </a:p>
        </p:txBody>
      </p:sp>
      <p:sp>
        <p:nvSpPr>
          <p:cNvPr id="25604" name="Slide Number Placeholder 3"/>
          <p:cNvSpPr>
            <a:spLocks noGrp="1" noChangeArrowheads="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79D1CD-1D67-404F-8691-C215DC57B7B3}" type="slidenum">
              <a:rPr lang="en-US" altLang="zh-CN" smtClean="0">
                <a:latin typeface="Calibri" pitchFamily="34" charset="0"/>
              </a:rPr>
              <a:pPr eaLnBrk="1" hangingPunct="1"/>
              <a:t>10</a:t>
            </a:fld>
            <a:endParaRPr lang="en-US" altLang="zh-CN"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74A44005-491F-4ADB-8929-A6A576E06C24}" type="datetimeFigureOut">
              <a:rPr lang="zh-CN" altLang="en-US"/>
              <a:t>2022/1/11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BAF95B7-AF74-4F24-B7FF-E0826487F923}" type="slidenum">
              <a:rPr lang="zh-CN" altLang="en-US"/>
              <a:t>‹#›</a:t>
            </a:fld>
            <a:endParaRPr lang="zh-CN" altLang="en-US"/>
          </a:p>
        </p:txBody>
      </p:sp>
    </p:spTree>
  </p:cSld>
  <p:clrMapOvr>
    <a:masterClrMapping/>
  </p:clrMapOvr>
  <p:transition spd="slow" advClick="0" advTm="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E5DB8C0-222C-463C-8E56-759B012FC676}" type="datetimeFigureOut">
              <a:rPr lang="zh-CN" altLang="en-US"/>
              <a:t>2022/1/11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2DC5514-7CD0-42C8-B21E-80E374F8230F}" type="slidenum">
              <a:rPr lang="zh-CN" altLang="en-US"/>
              <a:t>‹#›</a:t>
            </a:fld>
            <a:endParaRPr lang="zh-CN" altLang="en-US"/>
          </a:p>
        </p:txBody>
      </p:sp>
    </p:spTree>
  </p:cSld>
  <p:clrMapOvr>
    <a:masterClrMapping/>
  </p:clrMapOvr>
  <p:transition spd="slow" advClick="0" advTm="0">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ACF6F99-27A4-4DD0-BF62-F88B30BA8608}" type="datetimeFigureOut">
              <a:rPr lang="zh-CN" altLang="en-US"/>
              <a:t>2022/1/11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40E3AC6-ECA8-49FB-9D1A-87E00A9C4D9A}" type="slidenum">
              <a:rPr lang="zh-CN" altLang="en-US"/>
              <a:t>‹#›</a:t>
            </a:fld>
            <a:endParaRPr lang="zh-CN" altLang="en-US"/>
          </a:p>
        </p:txBody>
      </p:sp>
    </p:spTree>
  </p:cSld>
  <p:clrMapOvr>
    <a:masterClrMapping/>
  </p:clrMapOvr>
  <p:transition spd="slow" advClick="0" advTm="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E0686DA7-3446-417F-9FB3-E9C34F1F8903}" type="datetimeFigureOut">
              <a:rPr lang="zh-CN" altLang="en-US"/>
              <a:t>2022/1/11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E3D3FBD-68E2-4DC6-950B-B0540DB3CAA0}" type="slidenum">
              <a:rPr lang="zh-CN" altLang="en-US"/>
              <a:t>‹#›</a:t>
            </a:fld>
            <a:endParaRPr lang="zh-CN" altLang="en-US"/>
          </a:p>
        </p:txBody>
      </p:sp>
    </p:spTree>
  </p:cSld>
  <p:clrMapOvr>
    <a:masterClrMapping/>
  </p:clrMapOvr>
  <p:transition spd="slow" advClick="0" advTm="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5171F85-F021-48E9-BB6B-2924F9D3CDEE}" type="datetimeFigureOut">
              <a:rPr lang="zh-CN" altLang="en-US"/>
              <a:t>2022/1/11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5CE101A-360A-49B2-BDE2-11BDFECFC0B7}" type="slidenum">
              <a:rPr lang="zh-CN" altLang="en-US"/>
              <a:t>‹#›</a:t>
            </a:fld>
            <a:endParaRPr lang="zh-CN" altLang="en-US"/>
          </a:p>
        </p:txBody>
      </p:sp>
    </p:spTree>
  </p:cSld>
  <p:clrMapOvr>
    <a:masterClrMapping/>
  </p:clrMapOvr>
  <p:transition spd="slow" advClick="0" advTm="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A2192AB9-AB77-4044-9089-48A14947FD6F}" type="datetimeFigureOut">
              <a:rPr lang="zh-CN" altLang="en-US"/>
              <a:t>2022/1/11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638ECD6-8DA6-47E8-82EB-1538BF369560}" type="slidenum">
              <a:rPr lang="zh-CN" altLang="en-US"/>
              <a:t>‹#›</a:t>
            </a:fld>
            <a:endParaRPr lang="zh-CN" altLang="en-US"/>
          </a:p>
        </p:txBody>
      </p:sp>
    </p:spTree>
  </p:cSld>
  <p:clrMapOvr>
    <a:masterClrMapping/>
  </p:clrMapOvr>
  <p:transition spd="slow" advClick="0" advTm="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198882A2-ED13-4A87-8D25-C0BB56A59C96}" type="datetimeFigureOut">
              <a:rPr lang="zh-CN" altLang="en-US"/>
              <a:t>2022/1/11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5045F94-1EF7-46DE-ADB9-BDA483E0F1D9}" type="slidenum">
              <a:rPr lang="zh-CN" altLang="en-US"/>
              <a:t>‹#›</a:t>
            </a:fld>
            <a:endParaRPr lang="zh-CN" altLang="en-US"/>
          </a:p>
        </p:txBody>
      </p:sp>
    </p:spTree>
  </p:cSld>
  <p:clrMapOvr>
    <a:masterClrMapping/>
  </p:clrMapOvr>
  <p:transition spd="slow" advClick="0" advTm="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FDE77F85-66DD-4863-8375-C15B6176C033}" type="datetimeFigureOut">
              <a:rPr lang="zh-CN" altLang="en-US"/>
              <a:t>2022/1/11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127F447-CC35-4472-BADC-C2DCC72ACD09}" type="slidenum">
              <a:rPr lang="zh-CN" altLang="en-US"/>
              <a:t>‹#›</a:t>
            </a:fld>
            <a:endParaRPr lang="zh-CN" altLang="en-US"/>
          </a:p>
        </p:txBody>
      </p:sp>
    </p:spTree>
  </p:cSld>
  <p:clrMapOvr>
    <a:masterClrMapping/>
  </p:clrMapOvr>
  <p:transition spd="slow" advClick="0" advTm="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rgbClr val="BDC2C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日期占位符 1"/>
          <p:cNvSpPr>
            <a:spLocks noGrp="1"/>
          </p:cNvSpPr>
          <p:nvPr>
            <p:ph type="dt" sz="half" idx="10"/>
          </p:nvPr>
        </p:nvSpPr>
        <p:spPr/>
        <p:txBody>
          <a:bodyPr/>
          <a:lstStyle>
            <a:lvl1pPr>
              <a:defRPr/>
            </a:lvl1pPr>
          </a:lstStyle>
          <a:p>
            <a:pPr>
              <a:defRPr/>
            </a:pPr>
            <a:fld id="{390DD9D0-5B05-481D-BEA5-84714C70DA19}" type="datetimeFigureOut">
              <a:rPr lang="zh-CN" altLang="en-US"/>
              <a:t>2022/1/11</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vl1pPr>
          </a:lstStyle>
          <a:p>
            <a:pPr>
              <a:defRPr/>
            </a:pPr>
            <a:fld id="{1B0F7FA0-7FF1-4FC3-B763-B73535AB9315}" type="slidenum">
              <a:rPr lang="zh-CN" altLang="en-US"/>
              <a:t>‹#›</a:t>
            </a:fld>
            <a:endParaRPr lang="zh-CN" altLang="en-US"/>
          </a:p>
        </p:txBody>
      </p:sp>
    </p:spTree>
  </p:cSld>
  <p:clrMapOvr>
    <a:masterClrMapping/>
  </p:clrMapOvr>
  <p:transition spd="slow" advClick="0" advTm="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EA6FCE4-8E40-4168-A56D-D54C8044A839}" type="datetimeFigureOut">
              <a:rPr lang="zh-CN" altLang="en-US"/>
              <a:t>2022/1/11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25AC4C0-CD2F-4D25-A923-E60FF14E11E9}" type="slidenum">
              <a:rPr lang="zh-CN" altLang="en-US"/>
              <a:t>‹#›</a:t>
            </a:fld>
            <a:endParaRPr lang="zh-CN" altLang="en-US"/>
          </a:p>
        </p:txBody>
      </p:sp>
    </p:spTree>
  </p:cSld>
  <p:clrMapOvr>
    <a:masterClrMapping/>
  </p:clrMapOvr>
  <p:transition spd="slow" advClick="0" advTm="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D9CBEB4-153F-47CE-A3C9-54F2181F20DF}" type="datetimeFigureOut">
              <a:rPr lang="zh-CN" altLang="en-US"/>
              <a:t>2022/1/11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A33A370-FBEC-42AB-AB07-05FBF86D7516}" type="slidenum">
              <a:rPr lang="zh-CN" altLang="en-US"/>
              <a:t>‹#›</a:t>
            </a:fld>
            <a:endParaRPr lang="zh-CN" altLang="en-US"/>
          </a:p>
        </p:txBody>
      </p:sp>
    </p:spTree>
  </p:cSld>
  <p:clrMapOvr>
    <a:masterClrMapping/>
  </p:clrMapOvr>
  <p:transition spd="slow" advClick="0" advTm="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ea typeface="+mn-ea"/>
              </a:defRPr>
            </a:lvl1pPr>
          </a:lstStyle>
          <a:p>
            <a:pPr>
              <a:defRPr/>
            </a:pPr>
            <a:fld id="{C28F643B-9EE8-42D9-860B-940B840B1C2A}" type="datetimeFigureOut">
              <a:rPr lang="zh-CN" altLang="en-US"/>
              <a:t>2022/1/11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ea typeface="+mn-ea"/>
              </a:defRPr>
            </a:lvl1pPr>
          </a:lstStyle>
          <a:p>
            <a:pPr>
              <a:defRPr/>
            </a:pPr>
            <a:fld id="{552FF246-BA5D-407A-8171-DFA8AC685D0F}"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0">
    <p:randomBar dir="vert"/>
  </p:transition>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2pPr>
      <a:lvl3pPr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3pPr>
      <a:lvl4pPr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4pPr>
      <a:lvl5pPr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ea typeface="Microsoft YaHei" panose="020B0503020204020204" pitchFamily="3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endParaRPr lang="en-US" smtClean="0"/>
          </a:p>
        </p:txBody>
      </p:sp>
      <p:pic>
        <p:nvPicPr>
          <p:cNvPr id="6148" name="Picture 2" descr="D:\HÌNH NỀ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4"/>
            <a:ext cx="12192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a:grpSpLocks/>
          </p:cNvGrpSpPr>
          <p:nvPr/>
        </p:nvGrpSpPr>
        <p:grpSpPr bwMode="auto">
          <a:xfrm>
            <a:off x="499534" y="1724025"/>
            <a:ext cx="11192933" cy="2321883"/>
            <a:chOff x="739131" y="1448241"/>
            <a:chExt cx="7573237" cy="1254078"/>
          </a:xfrm>
        </p:grpSpPr>
        <p:sp>
          <p:nvSpPr>
            <p:cNvPr id="7" name="Rounded Rectangle 6"/>
            <p:cNvSpPr/>
            <p:nvPr/>
          </p:nvSpPr>
          <p:spPr>
            <a:xfrm>
              <a:off x="739131" y="1625729"/>
              <a:ext cx="7573237" cy="107659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lnSpc>
                  <a:spcPct val="90000"/>
                </a:lnSpc>
                <a:defRPr/>
              </a:pPr>
              <a:r>
                <a:rPr lang="en-US" altLang="en-US" sz="3200" b="0" smtClean="0">
                  <a:solidFill>
                    <a:schemeClr val="tx1"/>
                  </a:solidFill>
                  <a:latin typeface="Times New Roman" pitchFamily="18" charset="0"/>
                </a:rPr>
                <a:t>         Hệ thống hóa vốn từ theo các nhóm đồng nghĩa.</a:t>
              </a:r>
            </a:p>
          </p:txBody>
        </p:sp>
        <p:sp>
          <p:nvSpPr>
            <p:cNvPr id="8" name="Rounded Rectangle 7"/>
            <p:cNvSpPr/>
            <p:nvPr/>
          </p:nvSpPr>
          <p:spPr>
            <a:xfrm>
              <a:off x="3657863" y="1448241"/>
              <a:ext cx="1523813" cy="354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a:solidFill>
                    <a:schemeClr val="tx1"/>
                  </a:solidFill>
                  <a:latin typeface="Times New Roman" pitchFamily="18" charset="0"/>
                  <a:cs typeface="Times New Roman" pitchFamily="18" charset="0"/>
                </a:rPr>
                <a:t>Mục tiêu</a:t>
              </a:r>
            </a:p>
          </p:txBody>
        </p:sp>
      </p:grpSp>
      <p:sp>
        <p:nvSpPr>
          <p:cNvPr id="9" name="Rounded Rectangle 8"/>
          <p:cNvSpPr/>
          <p:nvPr/>
        </p:nvSpPr>
        <p:spPr>
          <a:xfrm>
            <a:off x="3591277" y="4881208"/>
            <a:ext cx="4696177" cy="762000"/>
          </a:xfrm>
          <a:prstGeom prst="roundRect">
            <a:avLst/>
          </a:prstGeom>
        </p:spPr>
        <p:style>
          <a:lnRef idx="1">
            <a:schemeClr val="accent6"/>
          </a:lnRef>
          <a:fillRef idx="3">
            <a:schemeClr val="accent6"/>
          </a:fillRef>
          <a:effectRef idx="2">
            <a:schemeClr val="accent6"/>
          </a:effectRef>
          <a:fontRef idx="minor">
            <a:schemeClr val="lt1"/>
          </a:fontRef>
        </p:style>
        <p:txBody>
          <a:bodyPr lIns="68580" tIns="34290" rIns="68580" bIns="34290" anchor="ctr"/>
          <a:lstStyle/>
          <a:p>
            <a:pPr algn="ctr">
              <a:defRPr/>
            </a:pPr>
            <a:r>
              <a:rPr lang="en-US" sz="2400" b="1">
                <a:solidFill>
                  <a:schemeClr val="tx1"/>
                </a:solidFill>
                <a:latin typeface="Times New Roman" pitchFamily="18" charset="0"/>
                <a:cs typeface="Times New Roman" pitchFamily="18" charset="0"/>
              </a:rPr>
              <a:t>A. HOẠT ĐỘNG THỰC HÀNH</a:t>
            </a:r>
          </a:p>
        </p:txBody>
      </p:sp>
      <p:sp>
        <p:nvSpPr>
          <p:cNvPr id="6153" name="Rectangle 9"/>
          <p:cNvSpPr>
            <a:spLocks noChangeArrowheads="1"/>
          </p:cNvSpPr>
          <p:nvPr/>
        </p:nvSpPr>
        <p:spPr bwMode="auto">
          <a:xfrm>
            <a:off x="0" y="-15874"/>
            <a:ext cx="12192000" cy="6873875"/>
          </a:xfrm>
          <a:prstGeom prst="rect">
            <a:avLst/>
          </a:prstGeom>
          <a:noFill/>
          <a:ln w="76200" cmpd="tri">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p>
            <a:endParaRPr lang="en-US"/>
          </a:p>
        </p:txBody>
      </p:sp>
      <p:sp>
        <p:nvSpPr>
          <p:cNvPr id="11" name="Rectangle 7"/>
          <p:cNvSpPr>
            <a:spLocks noChangeArrowheads="1"/>
          </p:cNvSpPr>
          <p:nvPr/>
        </p:nvSpPr>
        <p:spPr bwMode="auto">
          <a:xfrm>
            <a:off x="2091266" y="256753"/>
            <a:ext cx="8009467"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sz="3600" smtClean="0">
                <a:solidFill>
                  <a:schemeClr val="bg1"/>
                </a:solidFill>
                <a:latin typeface="Times New Roman" panose="02020603050405020304" pitchFamily="18" charset="0"/>
                <a:cs typeface="Times New Roman" panose="02020603050405020304" pitchFamily="18" charset="0"/>
              </a:rPr>
              <a:t>                  TIẾNG VIỆT</a:t>
            </a:r>
          </a:p>
          <a:p>
            <a:r>
              <a:rPr lang="en-US" sz="3600" smtClean="0">
                <a:solidFill>
                  <a:srgbClr val="FFFF00"/>
                </a:solidFill>
                <a:latin typeface="Times New Roman" panose="02020603050405020304" pitchFamily="18" charset="0"/>
                <a:cs typeface="Times New Roman" panose="02020603050405020304" pitchFamily="18" charset="0"/>
              </a:rPr>
              <a:t>     Bài 16C</a:t>
            </a:r>
            <a:r>
              <a:rPr lang="en-US" sz="3600">
                <a:solidFill>
                  <a:srgbClr val="FFFF00"/>
                </a:solidFill>
                <a:latin typeface="Times New Roman" panose="02020603050405020304" pitchFamily="18" charset="0"/>
                <a:cs typeface="Times New Roman" panose="02020603050405020304" pitchFamily="18" charset="0"/>
              </a:rPr>
              <a:t>: </a:t>
            </a:r>
            <a:r>
              <a:rPr lang="en-US" sz="3600" smtClean="0">
                <a:solidFill>
                  <a:srgbClr val="FFFF00"/>
                </a:solidFill>
                <a:latin typeface="Times New Roman" panose="02020603050405020304" pitchFamily="18" charset="0"/>
                <a:cs typeface="Times New Roman" panose="02020603050405020304" pitchFamily="18" charset="0"/>
              </a:rPr>
              <a:t>Từ ngữ miêu tả (tiết1</a:t>
            </a:r>
            <a:r>
              <a:rPr lang="en-US" sz="360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8363975"/>
      </p:ext>
    </p:extLst>
  </p:cSld>
  <p:clrMapOvr>
    <a:masterClrMapping/>
  </p:clrMapOvr>
  <p:transition spd="slow" advClick="0" advTm="0">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ChangeArrowheads="1"/>
          </p:cNvSpPr>
          <p:nvPr/>
        </p:nvSpPr>
        <p:spPr bwMode="auto">
          <a:xfrm>
            <a:off x="1524002" y="23417"/>
            <a:ext cx="246308" cy="4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spAutoFit/>
          </a:bodyPr>
          <a:lstStyle/>
          <a:p>
            <a:endParaRPr lang="en-US">
              <a:latin typeface="Calibri" pitchFamily="34" charset="0"/>
            </a:endParaRPr>
          </a:p>
        </p:txBody>
      </p:sp>
      <p:sp>
        <p:nvSpPr>
          <p:cNvPr id="4" name="Rectangle 3"/>
          <p:cNvSpPr>
            <a:spLocks noChangeArrowheads="1"/>
          </p:cNvSpPr>
          <p:nvPr/>
        </p:nvSpPr>
        <p:spPr bwMode="auto">
          <a:xfrm>
            <a:off x="1219200" y="1873249"/>
            <a:ext cx="10744200" cy="6386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p>
            <a:pPr eaLnBrk="0" hangingPunct="0"/>
            <a:r>
              <a:rPr lang="vi-VN" sz="3700" b="1"/>
              <a:t>HĐ</a:t>
            </a:r>
            <a:r>
              <a:rPr lang="en-US" sz="3700" b="1"/>
              <a:t> 4.</a:t>
            </a:r>
            <a:endParaRPr lang="en-US" sz="3700"/>
          </a:p>
          <a:p>
            <a:pPr eaLnBrk="0" hangingPunct="0"/>
            <a:r>
              <a:rPr lang="vi-VN" sz="3700"/>
              <a:t>    </a:t>
            </a:r>
            <a:r>
              <a:rPr lang="en-US" sz="3700"/>
              <a:t>Nghe thầy cô nhận xét vềtập làm văn của  bài cả lớp.</a:t>
            </a:r>
          </a:p>
          <a:p>
            <a:pPr eaLnBrk="0" hangingPunct="0"/>
            <a:r>
              <a:rPr lang="vi-VN" sz="3700" b="1"/>
              <a:t>HĐ</a:t>
            </a:r>
            <a:r>
              <a:rPr lang="en-US" sz="3700" b="1"/>
              <a:t> 5.</a:t>
            </a:r>
            <a:endParaRPr lang="en-US" sz="3700"/>
          </a:p>
          <a:p>
            <a:pPr eaLnBrk="0" hangingPunct="0"/>
            <a:r>
              <a:rPr lang="vi-VN" sz="3700"/>
              <a:t>    </a:t>
            </a:r>
            <a:r>
              <a:rPr lang="en-US" sz="3700"/>
              <a:t>Đọc lại bài và sửa lỗi theo nhận xét của thầy cô:</a:t>
            </a:r>
          </a:p>
          <a:p>
            <a:pPr eaLnBrk="0" hangingPunct="0"/>
            <a:r>
              <a:rPr lang="vi-VN" sz="3700"/>
              <a:t>      - </a:t>
            </a:r>
            <a:r>
              <a:rPr lang="en-US" sz="3700"/>
              <a:t>Đọc lại bài làm của mình, chú ý đọc kĩ những phần thầy cô nhận xét</a:t>
            </a:r>
            <a:r>
              <a:rPr lang="vi-VN" sz="3700"/>
              <a:t>.</a:t>
            </a:r>
            <a:endParaRPr lang="en-US" sz="3700"/>
          </a:p>
          <a:p>
            <a:pPr eaLnBrk="0" hangingPunct="0"/>
            <a:r>
              <a:rPr lang="vi-VN" sz="3700"/>
              <a:t>      - </a:t>
            </a:r>
            <a:r>
              <a:rPr lang="en-US" sz="3700"/>
              <a:t>Tự sửa bài làm của mình theo nhận xét của thầy cô</a:t>
            </a:r>
            <a:r>
              <a:rPr lang="vi-VN" sz="3700"/>
              <a:t>.</a:t>
            </a:r>
            <a:endParaRPr lang="en-US" sz="3700"/>
          </a:p>
          <a:p>
            <a:pPr eaLnBrk="0" hangingPunct="0"/>
            <a:r>
              <a:rPr lang="vi-VN" sz="3700"/>
              <a:t>      - </a:t>
            </a:r>
            <a:r>
              <a:rPr lang="en-US" sz="3700"/>
              <a:t>Trao đổi bài với bạn để kiểm tra kết quả sửa lỗi</a:t>
            </a:r>
            <a:r>
              <a:rPr lang="vi-VN" sz="3700"/>
              <a:t>.</a:t>
            </a:r>
            <a:endParaRPr lang="en-US" sz="3700"/>
          </a:p>
          <a:p>
            <a:pPr eaLnBrk="0" hangingPunct="0"/>
            <a:r>
              <a:rPr lang="vi-VN" sz="3700"/>
              <a:t>      - </a:t>
            </a:r>
            <a:r>
              <a:rPr lang="en-US" sz="3700"/>
              <a:t>Đọc các bài văn hay của các bạn trong lớp để học hỏi thêm</a:t>
            </a:r>
            <a:r>
              <a:rPr lang="vi-VN" sz="3700"/>
              <a:t>.</a:t>
            </a:r>
            <a:endParaRPr lang="en-US" sz="3700"/>
          </a:p>
        </p:txBody>
      </p:sp>
      <p:sp>
        <p:nvSpPr>
          <p:cNvPr id="23556" name="Title 1"/>
          <p:cNvSpPr>
            <a:spLocks noGrp="1" noChangeArrowheads="1"/>
          </p:cNvSpPr>
          <p:nvPr>
            <p:ph type="ctrTitle"/>
          </p:nvPr>
        </p:nvSpPr>
        <p:spPr>
          <a:xfrm>
            <a:off x="2286000" y="76200"/>
            <a:ext cx="8001000" cy="1447800"/>
          </a:xfrm>
        </p:spPr>
        <p:txBody>
          <a:bodyPr>
            <a:normAutofit fontScale="90000"/>
          </a:bodyPr>
          <a:lstStyle/>
          <a:p>
            <a:pPr eaLnBrk="1" hangingPunct="1"/>
            <a:r>
              <a:rPr lang="en-US" sz="3700">
                <a:latin typeface="Times New Roman" pitchFamily="18" charset="0"/>
              </a:rPr>
              <a:t>Thứ năm, ng</a:t>
            </a:r>
            <a:r>
              <a:rPr lang="en-US" sz="3700">
                <a:latin typeface="Times New Roman" pitchFamily="18" charset="0"/>
                <a:cs typeface="Times New Roman" pitchFamily="18" charset="0"/>
              </a:rPr>
              <a:t>à</a:t>
            </a:r>
            <a:r>
              <a:rPr lang="en-US" sz="3700">
                <a:latin typeface="Times New Roman" pitchFamily="18" charset="0"/>
              </a:rPr>
              <a:t>y </a:t>
            </a:r>
            <a:r>
              <a:rPr lang="vi-VN" sz="3700"/>
              <a:t>19</a:t>
            </a:r>
            <a:r>
              <a:rPr lang="en-US" sz="3700">
                <a:latin typeface="Times New Roman" pitchFamily="18" charset="0"/>
              </a:rPr>
              <a:t> tháng 10 năm 202</a:t>
            </a:r>
            <a:r>
              <a:rPr lang="vi-VN" sz="3700"/>
              <a:t>1</a:t>
            </a:r>
            <a:r>
              <a:rPr lang="en-US" sz="3700">
                <a:latin typeface="Times New Roman" pitchFamily="18" charset="0"/>
              </a:rPr>
              <a:t/>
            </a:r>
            <a:br>
              <a:rPr lang="en-US" sz="3700">
                <a:latin typeface="Times New Roman" pitchFamily="18" charset="0"/>
              </a:rPr>
            </a:br>
            <a:r>
              <a:rPr lang="en-US" sz="3700">
                <a:latin typeface="Times New Roman" pitchFamily="18" charset="0"/>
              </a:rPr>
              <a:t>Tiếng Việt</a:t>
            </a:r>
            <a:r>
              <a:rPr lang="vi-VN" sz="3300"/>
              <a:t/>
            </a:r>
            <a:br>
              <a:rPr lang="vi-VN" sz="3300"/>
            </a:br>
            <a:r>
              <a:rPr lang="en-US" sz="3700" b="1">
                <a:solidFill>
                  <a:srgbClr val="0000FF"/>
                </a:solidFill>
                <a:latin typeface="Times New Roman" pitchFamily="18" charset="0"/>
              </a:rPr>
              <a:t>B</a:t>
            </a:r>
            <a:r>
              <a:rPr lang="en-US" sz="3700" b="1">
                <a:solidFill>
                  <a:srgbClr val="0000FF"/>
                </a:solidFill>
                <a:latin typeface="Times New Roman" pitchFamily="18" charset="0"/>
                <a:cs typeface="Times New Roman" pitchFamily="18" charset="0"/>
              </a:rPr>
              <a:t>à</a:t>
            </a:r>
            <a:r>
              <a:rPr lang="en-US" sz="3700" b="1">
                <a:solidFill>
                  <a:srgbClr val="0000FF"/>
                </a:solidFill>
                <a:latin typeface="Times New Roman" pitchFamily="18" charset="0"/>
              </a:rPr>
              <a:t>i </a:t>
            </a:r>
            <a:r>
              <a:rPr lang="vi-VN" sz="3700" b="1">
                <a:solidFill>
                  <a:srgbClr val="0000FF"/>
                </a:solidFill>
              </a:rPr>
              <a:t>5</a:t>
            </a:r>
            <a:r>
              <a:rPr lang="en-US" sz="3700" b="1">
                <a:solidFill>
                  <a:srgbClr val="0000FF"/>
                </a:solidFill>
                <a:latin typeface="Times New Roman" pitchFamily="18" charset="0"/>
              </a:rPr>
              <a:t>C. </a:t>
            </a:r>
            <a:r>
              <a:rPr lang="vi-VN" sz="3300" b="1">
                <a:solidFill>
                  <a:srgbClr val="0000FF"/>
                </a:solidFill>
              </a:rPr>
              <a:t>TÌM HIỂU VỀ TỪ ĐỒNG ÂM </a:t>
            </a:r>
            <a:r>
              <a:rPr lang="en-US" sz="3700" b="1">
                <a:solidFill>
                  <a:srgbClr val="0000FF"/>
                </a:solidFill>
                <a:latin typeface="Times New Roman" pitchFamily="18" charset="0"/>
              </a:rPr>
              <a:t>(T</a:t>
            </a:r>
            <a:r>
              <a:rPr lang="vi-VN" sz="3700" b="1">
                <a:solidFill>
                  <a:srgbClr val="0000FF"/>
                </a:solidFill>
              </a:rPr>
              <a:t>2</a:t>
            </a:r>
            <a:r>
              <a:rPr lang="en-US" sz="3700" b="1">
                <a:solidFill>
                  <a:srgbClr val="0000FF"/>
                </a:solidFill>
                <a:latin typeface="Times New Roman" pitchFamily="18" charset="0"/>
              </a:rPr>
              <a:t>)</a:t>
            </a:r>
            <a:endParaRPr lang="en-US" sz="3700">
              <a:latin typeface="Times New Roman" pitchFamily="18" charset="0"/>
              <a:cs typeface="Times New Roman" pitchFamily="18" charset="0"/>
            </a:endParaRPr>
          </a:p>
        </p:txBody>
      </p:sp>
      <p:pic>
        <p:nvPicPr>
          <p:cNvPr id="23557" name="Picture 5" descr="00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3" y="0"/>
            <a:ext cx="11925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6"/>
          <p:cNvSpPr>
            <a:spLocks noGrp="1" noChangeArrowheads="1"/>
          </p:cNvSpPr>
          <p:nvPr/>
        </p:nvSpPr>
        <p:spPr bwMode="auto">
          <a:xfrm>
            <a:off x="2021681" y="1782363"/>
            <a:ext cx="8529637"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nchor="ctr"/>
          <a:lstStyle/>
          <a:p>
            <a:pPr algn="ctr"/>
            <a:r>
              <a:rPr lang="en-US" sz="5900" b="1" smtClean="0">
                <a:solidFill>
                  <a:srgbClr val="FF0000"/>
                </a:solidFill>
                <a:latin typeface="Times New Roman" pitchFamily="18" charset="0"/>
              </a:rPr>
              <a:t>TIẾT HỌC KẾT THÚC</a:t>
            </a:r>
            <a:endParaRPr lang="en-US" sz="5900" b="1">
              <a:solidFill>
                <a:srgbClr val="FF0000"/>
              </a:solidFill>
              <a:latin typeface="Times New Roman" pitchFamily="18" charset="0"/>
            </a:endParaRPr>
          </a:p>
        </p:txBody>
      </p:sp>
      <p:pic>
        <p:nvPicPr>
          <p:cNvPr id="23559" name="Picture 7" descr="11_2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6845" y="3723213"/>
            <a:ext cx="2761318" cy="194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583613"/>
      </p:ext>
    </p:extLst>
  </p:cSld>
  <p:clrMapOvr>
    <a:masterClrMapping/>
  </p:clrMapOvr>
  <p:transition spd="slow" advClick="0" advTm="0">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barn(inVertical)">
                                      <p:cBhvr>
                                        <p:cTn id="24" dur="500"/>
                                        <p:tgtEl>
                                          <p:spTgt spid="4">
                                            <p:txEl>
                                              <p:pRg st="3" end="3"/>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additive="base">
                                        <p:cTn id="4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0488" y="308833"/>
            <a:ext cx="10571748" cy="584775"/>
          </a:xfrm>
          <a:prstGeom prst="rect">
            <a:avLst/>
          </a:prstGeom>
        </p:spPr>
        <p:txBody>
          <a:bodyPr wrap="square">
            <a:spAutoFit/>
          </a:bodyPr>
          <a:lstStyle/>
          <a:p>
            <a:r>
              <a:rPr lang="vi-VN" sz="3200" b="1" dirty="0">
                <a:solidFill>
                  <a:srgbClr val="FF0000"/>
                </a:solidFill>
                <a:latin typeface="+mj-lt"/>
              </a:rPr>
              <a:t>1. Gọi tên màu sắc của các sự vật trong tranh </a:t>
            </a:r>
            <a:r>
              <a:rPr lang="en-US" sz="3200" b="1" dirty="0" err="1">
                <a:solidFill>
                  <a:srgbClr val="FF0000"/>
                </a:solidFill>
                <a:latin typeface="+mj-lt"/>
              </a:rPr>
              <a:t>sau</a:t>
            </a:r>
            <a:r>
              <a:rPr lang="vi-VN" sz="3200" b="1" dirty="0">
                <a:solidFill>
                  <a:srgbClr val="FF0000"/>
                </a:solidFill>
                <a:latin typeface="+mj-lt"/>
              </a:rPr>
              <a:t> đây:</a:t>
            </a:r>
            <a:endParaRPr lang="en-US" sz="3200" dirty="0">
              <a:solidFill>
                <a:srgbClr val="FF0000"/>
              </a:solidFill>
              <a:latin typeface="+mj-lt"/>
            </a:endParaRPr>
          </a:p>
        </p:txBody>
      </p:sp>
      <p:pic>
        <p:nvPicPr>
          <p:cNvPr id="11" name="Picture 2" descr="https://img.loigiaihay.com/picture/2019/1022/16c-a-1.JPE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20000"/>
                    </a14:imgEffect>
                  </a14:imgLayer>
                </a14:imgProps>
              </a:ext>
            </a:extLst>
          </a:blip>
          <a:srcRect/>
          <a:stretch>
            <a:fillRect/>
          </a:stretch>
        </p:blipFill>
        <p:spPr bwMode="auto">
          <a:xfrm>
            <a:off x="5028724" y="1152394"/>
            <a:ext cx="6842433" cy="4540781"/>
          </a:xfrm>
          <a:prstGeom prst="rect">
            <a:avLst/>
          </a:prstGeom>
          <a:noFill/>
        </p:spPr>
      </p:pic>
      <p:sp>
        <p:nvSpPr>
          <p:cNvPr id="12" name="Rectangle 11"/>
          <p:cNvSpPr/>
          <p:nvPr/>
        </p:nvSpPr>
        <p:spPr>
          <a:xfrm>
            <a:off x="224589" y="1990363"/>
            <a:ext cx="4535301" cy="3046988"/>
          </a:xfrm>
          <a:prstGeom prst="rect">
            <a:avLst/>
          </a:prstGeom>
        </p:spPr>
        <p:txBody>
          <a:bodyPr wrap="square">
            <a:spAutoFit/>
          </a:bodyPr>
          <a:lstStyle/>
          <a:p>
            <a:r>
              <a:rPr lang="vi-VN" sz="3200" dirty="0">
                <a:solidFill>
                  <a:srgbClr val="002060"/>
                </a:solidFill>
                <a:latin typeface="+mj-lt"/>
              </a:rPr>
              <a:t>Hình 1: Lá cờ đỏ</a:t>
            </a:r>
          </a:p>
          <a:p>
            <a:r>
              <a:rPr lang="vi-VN" sz="3200" dirty="0">
                <a:solidFill>
                  <a:srgbClr val="002060"/>
                </a:solidFill>
                <a:latin typeface="+mj-lt"/>
              </a:rPr>
              <a:t>Hình 2: Bông hoa hồng</a:t>
            </a:r>
          </a:p>
          <a:p>
            <a:r>
              <a:rPr lang="vi-VN" sz="3200" dirty="0">
                <a:solidFill>
                  <a:srgbClr val="002060"/>
                </a:solidFill>
                <a:latin typeface="+mj-lt"/>
              </a:rPr>
              <a:t>Hình 3: Con ngựa trắng</a:t>
            </a:r>
          </a:p>
          <a:p>
            <a:r>
              <a:rPr lang="vi-VN" sz="3200" dirty="0">
                <a:solidFill>
                  <a:srgbClr val="002060"/>
                </a:solidFill>
                <a:latin typeface="+mj-lt"/>
              </a:rPr>
              <a:t>Hình 4: Viên phấn trắng</a:t>
            </a:r>
          </a:p>
          <a:p>
            <a:r>
              <a:rPr lang="vi-VN" sz="3200" dirty="0">
                <a:solidFill>
                  <a:srgbClr val="002060"/>
                </a:solidFill>
                <a:latin typeface="+mj-lt"/>
              </a:rPr>
              <a:t>Hình 5: Dòng sông xanh</a:t>
            </a:r>
          </a:p>
          <a:p>
            <a:r>
              <a:rPr lang="vi-VN" sz="3200" dirty="0">
                <a:solidFill>
                  <a:srgbClr val="002060"/>
                </a:solidFill>
                <a:latin typeface="+mj-lt"/>
              </a:rPr>
              <a:t>Hình 6: Hàng cây xanh</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blinds(horizontal)">
                                      <p:cBhvr>
                                        <p:cTn id="18" dur="5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blinds(horizontal)">
                                      <p:cBhvr>
                                        <p:cTn id="23" dur="500"/>
                                        <p:tgtEl>
                                          <p:spTgt spid="1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Effect transition="in" filter="blinds(horizontal)">
                                      <p:cBhvr>
                                        <p:cTn id="28" dur="500"/>
                                        <p:tgtEl>
                                          <p:spTgt spid="1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2">
                                            <p:txEl>
                                              <p:pRg st="3" end="3"/>
                                            </p:txEl>
                                          </p:spTgt>
                                        </p:tgtEl>
                                        <p:attrNameLst>
                                          <p:attrName>style.visibility</p:attrName>
                                        </p:attrNameLst>
                                      </p:cBhvr>
                                      <p:to>
                                        <p:strVal val="visible"/>
                                      </p:to>
                                    </p:set>
                                    <p:animEffect transition="in" filter="blinds(horizontal)">
                                      <p:cBhvr>
                                        <p:cTn id="33" dur="500"/>
                                        <p:tgtEl>
                                          <p:spTgt spid="12">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2">
                                            <p:txEl>
                                              <p:pRg st="4" end="4"/>
                                            </p:txEl>
                                          </p:spTgt>
                                        </p:tgtEl>
                                        <p:attrNameLst>
                                          <p:attrName>style.visibility</p:attrName>
                                        </p:attrNameLst>
                                      </p:cBhvr>
                                      <p:to>
                                        <p:strVal val="visible"/>
                                      </p:to>
                                    </p:set>
                                    <p:animEffect transition="in" filter="blinds(horizontal)">
                                      <p:cBhvr>
                                        <p:cTn id="38" dur="500"/>
                                        <p:tgtEl>
                                          <p:spTgt spid="1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2">
                                            <p:txEl>
                                              <p:pRg st="5" end="5"/>
                                            </p:txEl>
                                          </p:spTgt>
                                        </p:tgtEl>
                                        <p:attrNameLst>
                                          <p:attrName>style.visibility</p:attrName>
                                        </p:attrNameLst>
                                      </p:cBhvr>
                                      <p:to>
                                        <p:strVal val="visible"/>
                                      </p:to>
                                    </p:set>
                                    <p:animEffect transition="in" filter="blinds(horizontal)">
                                      <p:cBhvr>
                                        <p:cTn id="43"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631" y="377963"/>
            <a:ext cx="10896106" cy="1077218"/>
          </a:xfrm>
          <a:prstGeom prst="rect">
            <a:avLst/>
          </a:prstGeom>
        </p:spPr>
        <p:txBody>
          <a:bodyPr wrap="square">
            <a:spAutoFit/>
          </a:bodyPr>
          <a:lstStyle/>
          <a:p>
            <a:pPr algn="just"/>
            <a:r>
              <a:rPr lang="vi-VN" sz="3200" b="1" dirty="0">
                <a:latin typeface="+mj-lt"/>
              </a:rPr>
              <a:t>2</a:t>
            </a:r>
            <a:r>
              <a:rPr lang="en-US" sz="3200" b="1" dirty="0">
                <a:latin typeface="+mj-lt"/>
              </a:rPr>
              <a:t>.</a:t>
            </a:r>
            <a:r>
              <a:rPr lang="vi-VN" sz="3200" b="1" dirty="0">
                <a:latin typeface="+mj-lt"/>
              </a:rPr>
              <a:t> Xếp các tiếng </a:t>
            </a:r>
            <a:r>
              <a:rPr lang="vi-VN" sz="3200" b="1" dirty="0">
                <a:solidFill>
                  <a:srgbClr val="FF0000"/>
                </a:solidFill>
                <a:latin typeface="+mj-lt"/>
              </a:rPr>
              <a:t>đỏ, trắng, xanh, hồng, điều, bạch, biếc, đào, lục, son</a:t>
            </a:r>
            <a:r>
              <a:rPr lang="vi-VN" sz="3200" b="1" dirty="0">
                <a:latin typeface="+mj-lt"/>
              </a:rPr>
              <a:t> vào nhóm thích hợp trong phiếu học</a:t>
            </a:r>
            <a:r>
              <a:rPr lang="en-US" sz="3200" b="1" dirty="0">
                <a:latin typeface="+mj-lt"/>
              </a:rPr>
              <a:t> </a:t>
            </a:r>
            <a:r>
              <a:rPr lang="en-US" sz="3200" b="1" dirty="0" err="1">
                <a:latin typeface="+mj-lt"/>
              </a:rPr>
              <a:t>tập</a:t>
            </a:r>
            <a:r>
              <a:rPr lang="en-US" sz="3200" b="1" dirty="0">
                <a:latin typeface="+mj-lt"/>
              </a:rPr>
              <a:t> </a:t>
            </a:r>
            <a:r>
              <a:rPr lang="en-US" sz="3200" b="1" dirty="0" err="1">
                <a:latin typeface="+mj-lt"/>
              </a:rPr>
              <a:t>theo</a:t>
            </a:r>
            <a:r>
              <a:rPr lang="en-US" sz="3200" b="1" dirty="0">
                <a:latin typeface="+mj-lt"/>
              </a:rPr>
              <a:t> </a:t>
            </a:r>
            <a:r>
              <a:rPr lang="en-US" sz="3200" b="1" dirty="0" err="1">
                <a:latin typeface="+mj-lt"/>
              </a:rPr>
              <a:t>mẫu</a:t>
            </a:r>
            <a:r>
              <a:rPr lang="en-US" sz="3200" b="1" dirty="0">
                <a:latin typeface="+mj-lt"/>
              </a:rPr>
              <a:t>:</a:t>
            </a:r>
            <a:endParaRPr lang="en-US" sz="3200"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360801896"/>
              </p:ext>
            </p:extLst>
          </p:nvPr>
        </p:nvGraphicFramePr>
        <p:xfrm>
          <a:off x="821662" y="1744163"/>
          <a:ext cx="10555707" cy="2750820"/>
        </p:xfrm>
        <a:graphic>
          <a:graphicData uri="http://schemas.openxmlformats.org/drawingml/2006/table">
            <a:tbl>
              <a:tblPr>
                <a:tableStyleId>{5940675A-B579-460E-94D1-54222C63F5DA}</a:tableStyleId>
              </a:tblPr>
              <a:tblGrid>
                <a:gridCol w="3518569">
                  <a:extLst>
                    <a:ext uri="{9D8B030D-6E8A-4147-A177-3AD203B41FA5}">
                      <a16:colId xmlns:a16="http://schemas.microsoft.com/office/drawing/2014/main" val="20000"/>
                    </a:ext>
                  </a:extLst>
                </a:gridCol>
                <a:gridCol w="3518569">
                  <a:extLst>
                    <a:ext uri="{9D8B030D-6E8A-4147-A177-3AD203B41FA5}">
                      <a16:colId xmlns:a16="http://schemas.microsoft.com/office/drawing/2014/main" val="20001"/>
                    </a:ext>
                  </a:extLst>
                </a:gridCol>
                <a:gridCol w="3518569">
                  <a:extLst>
                    <a:ext uri="{9D8B030D-6E8A-4147-A177-3AD203B41FA5}">
                      <a16:colId xmlns:a16="http://schemas.microsoft.com/office/drawing/2014/main" val="20002"/>
                    </a:ext>
                  </a:extLst>
                </a:gridCol>
              </a:tblGrid>
              <a:tr h="0">
                <a:tc>
                  <a:txBody>
                    <a:bodyPr/>
                    <a:lstStyle/>
                    <a:p>
                      <a:pPr algn="ctr" fontAlgn="t"/>
                      <a:r>
                        <a:rPr lang="vi-VN" sz="2800" b="0" dirty="0">
                          <a:latin typeface="+mj-lt"/>
                        </a:rPr>
                        <a:t>Nhóm 1 </a:t>
                      </a:r>
                      <a:endParaRPr lang="en-US" sz="2800" b="0" dirty="0">
                        <a:latin typeface="+mj-lt"/>
                      </a:endParaRPr>
                    </a:p>
                    <a:p>
                      <a:pPr algn="ctr" fontAlgn="t"/>
                      <a:r>
                        <a:rPr lang="vi-VN" sz="2800" b="0" dirty="0">
                          <a:latin typeface="+mj-lt"/>
                        </a:rPr>
                        <a:t>(chỉ màu đỏ)</a:t>
                      </a:r>
                    </a:p>
                  </a:txBody>
                  <a:tcPr marL="47625" marR="47625" marT="47625" marB="47625">
                    <a:solidFill>
                      <a:srgbClr val="FFCEA1"/>
                    </a:solidFill>
                  </a:tcPr>
                </a:tc>
                <a:tc>
                  <a:txBody>
                    <a:bodyPr/>
                    <a:lstStyle/>
                    <a:p>
                      <a:pPr algn="ctr" fontAlgn="t"/>
                      <a:r>
                        <a:rPr lang="en-US" sz="2800" b="0" dirty="0" err="1">
                          <a:latin typeface="Times New Roman" pitchFamily="18" charset="0"/>
                          <a:cs typeface="Times New Roman" pitchFamily="18" charset="0"/>
                        </a:rPr>
                        <a:t>Nhóm</a:t>
                      </a:r>
                      <a:r>
                        <a:rPr lang="en-US" sz="2800" b="0" dirty="0">
                          <a:latin typeface="Times New Roman" pitchFamily="18" charset="0"/>
                          <a:cs typeface="Times New Roman" pitchFamily="18" charset="0"/>
                        </a:rPr>
                        <a:t> 2 </a:t>
                      </a:r>
                    </a:p>
                    <a:p>
                      <a:pPr algn="ctr" fontAlgn="t"/>
                      <a:r>
                        <a:rPr lang="en-US" sz="2800" b="0" dirty="0">
                          <a:latin typeface="Times New Roman" pitchFamily="18" charset="0"/>
                          <a:cs typeface="Times New Roman" pitchFamily="18" charset="0"/>
                        </a:rPr>
                        <a:t>(</a:t>
                      </a:r>
                      <a:r>
                        <a:rPr lang="en-US" sz="2800" b="0" dirty="0" err="1">
                          <a:latin typeface="Times New Roman" pitchFamily="18" charset="0"/>
                          <a:cs typeface="Times New Roman" pitchFamily="18" charset="0"/>
                        </a:rPr>
                        <a:t>chỉ</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màu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trắng</a:t>
                      </a:r>
                      <a:r>
                        <a:rPr lang="en-US" sz="2800" b="0" dirty="0">
                          <a:latin typeface="Times New Roman" pitchFamily="18" charset="0"/>
                          <a:cs typeface="Times New Roman" pitchFamily="18" charset="0"/>
                        </a:rPr>
                        <a:t>)</a:t>
                      </a:r>
                    </a:p>
                  </a:txBody>
                  <a:tcPr marL="47625" marR="47625" marT="47625" marB="47625">
                    <a:solidFill>
                      <a:srgbClr val="FFCEA1"/>
                    </a:solidFill>
                  </a:tcPr>
                </a:tc>
                <a:tc>
                  <a:txBody>
                    <a:bodyPr/>
                    <a:lstStyle/>
                    <a:p>
                      <a:pPr algn="ctr" fontAlgn="t"/>
                      <a:r>
                        <a:rPr lang="en-US" sz="2800" b="0" dirty="0" err="1">
                          <a:latin typeface="Times New Roman" pitchFamily="18" charset="0"/>
                          <a:cs typeface="Times New Roman" pitchFamily="18" charset="0"/>
                        </a:rPr>
                        <a:t>Nhóm</a:t>
                      </a:r>
                      <a:r>
                        <a:rPr lang="en-US" sz="2800" b="0" dirty="0">
                          <a:latin typeface="Times New Roman" pitchFamily="18" charset="0"/>
                          <a:cs typeface="Times New Roman" pitchFamily="18" charset="0"/>
                        </a:rPr>
                        <a:t> 3</a:t>
                      </a:r>
                    </a:p>
                    <a:p>
                      <a:pPr algn="ctr" fontAlgn="t"/>
                      <a:r>
                        <a:rPr lang="en-US" sz="2800" b="0">
                          <a:latin typeface="Times New Roman" pitchFamily="18" charset="0"/>
                          <a:cs typeface="Times New Roman" pitchFamily="18" charset="0"/>
                        </a:rPr>
                        <a:t> </a:t>
                      </a:r>
                      <a:r>
                        <a:rPr lang="en-US" sz="2800" b="0" smtClean="0">
                          <a:latin typeface="Times New Roman" pitchFamily="18" charset="0"/>
                          <a:cs typeface="Times New Roman" pitchFamily="18" charset="0"/>
                        </a:rPr>
                        <a:t>(</a:t>
                      </a:r>
                      <a:r>
                        <a:rPr lang="en-US" sz="2800" b="0" dirty="0" err="1">
                          <a:latin typeface="Times New Roman" pitchFamily="18" charset="0"/>
                          <a:cs typeface="Times New Roman" pitchFamily="18" charset="0"/>
                        </a:rPr>
                        <a:t>c</a:t>
                      </a:r>
                      <a:r>
                        <a:rPr lang="en-US" sz="2800" b="0" smtClean="0">
                          <a:latin typeface="Times New Roman" pitchFamily="18" charset="0"/>
                          <a:cs typeface="Times New Roman" pitchFamily="18" charset="0"/>
                        </a:rPr>
                        <a:t>hỉ </a:t>
                      </a:r>
                      <a:r>
                        <a:rPr lang="en-US" sz="2800" b="0" dirty="0" err="1">
                          <a:latin typeface="Times New Roman" pitchFamily="18" charset="0"/>
                          <a:cs typeface="Times New Roman" pitchFamily="18" charset="0"/>
                        </a:rPr>
                        <a:t>màu</a:t>
                      </a:r>
                      <a:r>
                        <a:rPr lang="en-US" sz="2800" b="0" dirty="0">
                          <a:latin typeface="Times New Roman" pitchFamily="18" charset="0"/>
                          <a:cs typeface="Times New Roman" pitchFamily="18" charset="0"/>
                        </a:rPr>
                        <a:t> </a:t>
                      </a:r>
                      <a:r>
                        <a:rPr lang="en-US" sz="2800" b="0" dirty="0" err="1">
                          <a:latin typeface="Times New Roman" pitchFamily="18" charset="0"/>
                          <a:cs typeface="Times New Roman" pitchFamily="18" charset="0"/>
                        </a:rPr>
                        <a:t>xanh</a:t>
                      </a:r>
                      <a:r>
                        <a:rPr lang="en-US" sz="2800" b="0" dirty="0">
                          <a:latin typeface="Times New Roman" pitchFamily="18" charset="0"/>
                          <a:cs typeface="Times New Roman" pitchFamily="18" charset="0"/>
                        </a:rPr>
                        <a:t>)</a:t>
                      </a:r>
                    </a:p>
                  </a:txBody>
                  <a:tcPr marL="47625" marR="47625" marT="47625" marB="47625">
                    <a:solidFill>
                      <a:srgbClr val="FFCEA1"/>
                    </a:solidFill>
                  </a:tcPr>
                </a:tc>
                <a:extLst>
                  <a:ext uri="{0D108BD9-81ED-4DB2-BD59-A6C34878D82A}">
                    <a16:rowId xmlns:a16="http://schemas.microsoft.com/office/drawing/2014/main" val="10000"/>
                  </a:ext>
                </a:extLst>
              </a:tr>
              <a:tr h="0">
                <a:tc>
                  <a:txBody>
                    <a:bodyPr/>
                    <a:lstStyle/>
                    <a:p>
                      <a:pPr fontAlgn="t"/>
                      <a:r>
                        <a:rPr lang="en-US" sz="3200" b="0" baseline="0" smtClean="0">
                          <a:solidFill>
                            <a:srgbClr val="FF0000"/>
                          </a:solidFill>
                          <a:latin typeface="Times New Roman" pitchFamily="18" charset="0"/>
                          <a:cs typeface="Times New Roman" pitchFamily="18" charset="0"/>
                        </a:rPr>
                        <a:t>          </a:t>
                      </a:r>
                      <a:r>
                        <a:rPr lang="en-US" sz="3200" b="0" smtClean="0">
                          <a:solidFill>
                            <a:srgbClr val="FF0000"/>
                          </a:solidFill>
                          <a:latin typeface="Times New Roman" pitchFamily="18" charset="0"/>
                          <a:cs typeface="Times New Roman" pitchFamily="18" charset="0"/>
                        </a:rPr>
                        <a:t>son,</a:t>
                      </a:r>
                      <a:endParaRPr lang="en-US" sz="3200" b="0" dirty="0">
                        <a:solidFill>
                          <a:srgbClr val="FF0000"/>
                        </a:solidFill>
                        <a:latin typeface="Times New Roman" pitchFamily="18" charset="0"/>
                        <a:cs typeface="Times New Roman" pitchFamily="18" charset="0"/>
                      </a:endParaRPr>
                    </a:p>
                  </a:txBody>
                  <a:tcPr marL="47625" marR="47625" marT="47625" marB="47625"/>
                </a:tc>
                <a:tc>
                  <a:txBody>
                    <a:bodyPr/>
                    <a:lstStyle/>
                    <a:p>
                      <a:pPr fontAlgn="t"/>
                      <a:endParaRPr lang="en-US" sz="2800" b="0" dirty="0">
                        <a:latin typeface="+mj-lt"/>
                      </a:endParaRPr>
                    </a:p>
                  </a:txBody>
                  <a:tcPr marL="47625" marR="47625" marT="47625" marB="47625"/>
                </a:tc>
                <a:tc>
                  <a:txBody>
                    <a:bodyPr/>
                    <a:lstStyle/>
                    <a:p>
                      <a:pPr fontAlgn="t"/>
                      <a:r>
                        <a:rPr lang="en-US" sz="2800" b="0">
                          <a:latin typeface="+mj-lt"/>
                        </a:rPr>
                        <a:t> </a:t>
                      </a:r>
                      <a:endParaRPr lang="en-US" sz="2800" b="0" smtClean="0">
                        <a:latin typeface="+mj-lt"/>
                      </a:endParaRPr>
                    </a:p>
                    <a:p>
                      <a:pPr fontAlgn="t"/>
                      <a:endParaRPr lang="en-US" sz="2800" b="0" smtClean="0">
                        <a:latin typeface="+mj-lt"/>
                      </a:endParaRPr>
                    </a:p>
                    <a:p>
                      <a:pPr fontAlgn="t"/>
                      <a:endParaRPr lang="en-US" sz="2800" b="0" smtClean="0">
                        <a:latin typeface="+mj-lt"/>
                      </a:endParaRPr>
                    </a:p>
                    <a:p>
                      <a:pPr fontAlgn="t"/>
                      <a:endParaRPr lang="en-US" sz="2800" b="0" dirty="0">
                        <a:latin typeface="+mj-lt"/>
                      </a:endParaRPr>
                    </a:p>
                  </a:txBody>
                  <a:tcPr marL="47625" marR="47625" marT="47625" marB="47625"/>
                </a:tc>
                <a:extLst>
                  <a:ext uri="{0D108BD9-81ED-4DB2-BD59-A6C34878D82A}">
                    <a16:rowId xmlns:a16="http://schemas.microsoft.com/office/drawing/2014/main" val="10001"/>
                  </a:ext>
                </a:extLst>
              </a:tr>
            </a:tbl>
          </a:graphicData>
        </a:graphic>
      </p:graphicFrame>
      <p:sp>
        <p:nvSpPr>
          <p:cNvPr id="6" name="Rectangle 5"/>
          <p:cNvSpPr/>
          <p:nvPr/>
        </p:nvSpPr>
        <p:spPr>
          <a:xfrm>
            <a:off x="2506135" y="2681604"/>
            <a:ext cx="720069" cy="584775"/>
          </a:xfrm>
          <a:prstGeom prst="rect">
            <a:avLst/>
          </a:prstGeom>
        </p:spPr>
        <p:txBody>
          <a:bodyPr wrap="none">
            <a:spAutoFit/>
          </a:bodyPr>
          <a:lstStyle/>
          <a:p>
            <a:pPr algn="ctr"/>
            <a:r>
              <a:rPr lang="en-US" sz="3200" smtClean="0">
                <a:solidFill>
                  <a:srgbClr val="FF0000"/>
                </a:solidFill>
                <a:latin typeface="Times New Roman" pitchFamily="18" charset="0"/>
                <a:cs typeface="Times New Roman" pitchFamily="18" charset="0"/>
              </a:rPr>
              <a:t>đỏ,</a:t>
            </a:r>
            <a:endParaRPr lang="en-US" sz="3200">
              <a:solidFill>
                <a:srgbClr val="FF0000"/>
              </a:solidFill>
            </a:endParaRPr>
          </a:p>
        </p:txBody>
      </p:sp>
      <p:sp>
        <p:nvSpPr>
          <p:cNvPr id="7" name="Rectangle 6"/>
          <p:cNvSpPr/>
          <p:nvPr/>
        </p:nvSpPr>
        <p:spPr>
          <a:xfrm>
            <a:off x="1123306" y="3304227"/>
            <a:ext cx="2715808" cy="584775"/>
          </a:xfrm>
          <a:prstGeom prst="rect">
            <a:avLst/>
          </a:prstGeom>
        </p:spPr>
        <p:txBody>
          <a:bodyPr wrap="none">
            <a:spAutoFit/>
          </a:bodyPr>
          <a:lstStyle/>
          <a:p>
            <a:pPr algn="ctr"/>
            <a:r>
              <a:rPr lang="en-US" sz="3200">
                <a:solidFill>
                  <a:srgbClr val="FF0000"/>
                </a:solidFill>
                <a:latin typeface="Times New Roman" pitchFamily="18" charset="0"/>
                <a:cs typeface="Times New Roman" pitchFamily="18" charset="0"/>
              </a:rPr>
              <a:t>h</a:t>
            </a:r>
            <a:r>
              <a:rPr lang="en-US" sz="3200" smtClean="0">
                <a:solidFill>
                  <a:srgbClr val="FF0000"/>
                </a:solidFill>
                <a:latin typeface="Times New Roman" pitchFamily="18" charset="0"/>
                <a:cs typeface="Times New Roman" pitchFamily="18" charset="0"/>
              </a:rPr>
              <a:t>ồng, điều, đào</a:t>
            </a:r>
            <a:endParaRPr lang="en-US" sz="3200">
              <a:solidFill>
                <a:srgbClr val="FF0000"/>
              </a:solidFill>
            </a:endParaRPr>
          </a:p>
        </p:txBody>
      </p:sp>
      <p:sp>
        <p:nvSpPr>
          <p:cNvPr id="8" name="Rectangle 7"/>
          <p:cNvSpPr/>
          <p:nvPr/>
        </p:nvSpPr>
        <p:spPr>
          <a:xfrm>
            <a:off x="5353558" y="2727633"/>
            <a:ext cx="1130438"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t</a:t>
            </a:r>
            <a:r>
              <a:rPr lang="en-US" sz="3200" smtClean="0">
                <a:solidFill>
                  <a:srgbClr val="FF0000"/>
                </a:solidFill>
                <a:latin typeface="Times New Roman" pitchFamily="18" charset="0"/>
                <a:cs typeface="Times New Roman" pitchFamily="18" charset="0"/>
              </a:rPr>
              <a:t>rắng,</a:t>
            </a:r>
            <a:endParaRPr lang="en-US" sz="3200">
              <a:solidFill>
                <a:srgbClr val="FF0000"/>
              </a:solidFill>
            </a:endParaRPr>
          </a:p>
        </p:txBody>
      </p:sp>
      <p:sp>
        <p:nvSpPr>
          <p:cNvPr id="9" name="Rectangle 8"/>
          <p:cNvSpPr/>
          <p:nvPr/>
        </p:nvSpPr>
        <p:spPr>
          <a:xfrm>
            <a:off x="5417280" y="3304228"/>
            <a:ext cx="960519"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b</a:t>
            </a:r>
            <a:r>
              <a:rPr lang="en-US" sz="3200" smtClean="0">
                <a:solidFill>
                  <a:srgbClr val="FF0000"/>
                </a:solidFill>
                <a:latin typeface="Times New Roman" pitchFamily="18" charset="0"/>
                <a:cs typeface="Times New Roman" pitchFamily="18" charset="0"/>
              </a:rPr>
              <a:t>ạch</a:t>
            </a:r>
            <a:endParaRPr lang="en-US" sz="3200">
              <a:solidFill>
                <a:srgbClr val="FF0000"/>
              </a:solidFill>
            </a:endParaRPr>
          </a:p>
        </p:txBody>
      </p:sp>
      <p:sp>
        <p:nvSpPr>
          <p:cNvPr id="10" name="Rectangle 9"/>
          <p:cNvSpPr/>
          <p:nvPr/>
        </p:nvSpPr>
        <p:spPr>
          <a:xfrm>
            <a:off x="8812687" y="2719453"/>
            <a:ext cx="1085554"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x</a:t>
            </a:r>
            <a:r>
              <a:rPr lang="en-US" sz="3200" smtClean="0">
                <a:solidFill>
                  <a:srgbClr val="FF0000"/>
                </a:solidFill>
                <a:latin typeface="Times New Roman" pitchFamily="18" charset="0"/>
                <a:cs typeface="Times New Roman" pitchFamily="18" charset="0"/>
              </a:rPr>
              <a:t>anh,</a:t>
            </a:r>
            <a:endParaRPr lang="en-US" sz="3200">
              <a:solidFill>
                <a:srgbClr val="FF0000"/>
              </a:solidFill>
            </a:endParaRPr>
          </a:p>
        </p:txBody>
      </p:sp>
      <p:sp>
        <p:nvSpPr>
          <p:cNvPr id="11" name="Rectangle 10"/>
          <p:cNvSpPr/>
          <p:nvPr/>
        </p:nvSpPr>
        <p:spPr>
          <a:xfrm>
            <a:off x="8971384" y="3266379"/>
            <a:ext cx="994183"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b</a:t>
            </a:r>
            <a:r>
              <a:rPr lang="en-US" sz="3200" smtClean="0">
                <a:solidFill>
                  <a:srgbClr val="FF0000"/>
                </a:solidFill>
                <a:latin typeface="Times New Roman" pitchFamily="18" charset="0"/>
                <a:cs typeface="Times New Roman" pitchFamily="18" charset="0"/>
              </a:rPr>
              <a:t>iếc,</a:t>
            </a:r>
            <a:endParaRPr lang="en-US" sz="3200">
              <a:solidFill>
                <a:srgbClr val="FF0000"/>
              </a:solidFill>
            </a:endParaRPr>
          </a:p>
        </p:txBody>
      </p:sp>
      <p:sp>
        <p:nvSpPr>
          <p:cNvPr id="12" name="Rectangle 11"/>
          <p:cNvSpPr/>
          <p:nvPr/>
        </p:nvSpPr>
        <p:spPr>
          <a:xfrm>
            <a:off x="9114051" y="3741459"/>
            <a:ext cx="708848" cy="584775"/>
          </a:xfrm>
          <a:prstGeom prst="rect">
            <a:avLst/>
          </a:prstGeom>
        </p:spPr>
        <p:txBody>
          <a:bodyPr wrap="none">
            <a:spAutoFit/>
          </a:bodyPr>
          <a:lstStyle/>
          <a:p>
            <a:r>
              <a:rPr lang="en-US" sz="3200">
                <a:solidFill>
                  <a:srgbClr val="FF0000"/>
                </a:solidFill>
                <a:latin typeface="Times New Roman" pitchFamily="18" charset="0"/>
                <a:cs typeface="Times New Roman" pitchFamily="18" charset="0"/>
              </a:rPr>
              <a:t>l</a:t>
            </a:r>
            <a:r>
              <a:rPr lang="en-US" sz="3200" smtClean="0">
                <a:solidFill>
                  <a:srgbClr val="FF0000"/>
                </a:solidFill>
                <a:latin typeface="Times New Roman" pitchFamily="18" charset="0"/>
                <a:cs typeface="Times New Roman" pitchFamily="18" charset="0"/>
              </a:rPr>
              <a:t>ục</a:t>
            </a:r>
            <a:endParaRPr lang="en-US" sz="3200">
              <a:solidFill>
                <a:srgbClr val="FF0000"/>
              </a:solidFill>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04" y="1200017"/>
            <a:ext cx="10924675" cy="5355312"/>
          </a:xfrm>
          <a:prstGeom prst="rect">
            <a:avLst/>
          </a:prstGeom>
        </p:spPr>
        <p:txBody>
          <a:bodyPr wrap="square">
            <a:spAutoFit/>
          </a:bodyPr>
          <a:lstStyle/>
          <a:p>
            <a:pPr algn="just"/>
            <a:r>
              <a:rPr lang="vi-VN" sz="3600" b="1" dirty="0">
                <a:solidFill>
                  <a:srgbClr val="002060"/>
                </a:solidFill>
                <a:latin typeface="+mj-lt"/>
              </a:rPr>
              <a:t>4. Chọn tiếng trong ngoặc đơn phù hợp với mỗi chỗ trống trong các câu sau (</a:t>
            </a:r>
            <a:r>
              <a:rPr lang="vi-VN" sz="3600" b="1" i="1" dirty="0">
                <a:solidFill>
                  <a:srgbClr val="002060"/>
                </a:solidFill>
                <a:latin typeface="+mj-lt"/>
              </a:rPr>
              <a:t>đen, mun, huyền, ô, mực).</a:t>
            </a:r>
            <a:endParaRPr lang="vi-VN" sz="3600" i="1" dirty="0">
              <a:solidFill>
                <a:srgbClr val="002060"/>
              </a:solidFill>
              <a:latin typeface="+mj-lt"/>
            </a:endParaRPr>
          </a:p>
          <a:p>
            <a:pPr>
              <a:lnSpc>
                <a:spcPct val="150000"/>
              </a:lnSpc>
            </a:pPr>
            <a:r>
              <a:rPr lang="vi-VN" sz="3600" dirty="0">
                <a:solidFill>
                  <a:srgbClr val="002060"/>
                </a:solidFill>
                <a:latin typeface="+mj-lt"/>
              </a:rPr>
              <a:t>Bảng màu đen gọi là bảng....</a:t>
            </a:r>
          </a:p>
          <a:p>
            <a:pPr>
              <a:lnSpc>
                <a:spcPct val="150000"/>
              </a:lnSpc>
            </a:pPr>
            <a:r>
              <a:rPr lang="vi-VN" sz="3600" dirty="0">
                <a:solidFill>
                  <a:srgbClr val="002060"/>
                </a:solidFill>
                <a:latin typeface="+mj-lt"/>
              </a:rPr>
              <a:t>Mắt màu đen gọi là mắt .....</a:t>
            </a:r>
          </a:p>
          <a:p>
            <a:pPr>
              <a:lnSpc>
                <a:spcPct val="150000"/>
              </a:lnSpc>
            </a:pPr>
            <a:r>
              <a:rPr lang="vi-VN" sz="3600" dirty="0">
                <a:solidFill>
                  <a:srgbClr val="002060"/>
                </a:solidFill>
                <a:latin typeface="+mj-lt"/>
              </a:rPr>
              <a:t>Ngựa màu đen gọi là ngựa .....</a:t>
            </a:r>
          </a:p>
          <a:p>
            <a:pPr>
              <a:lnSpc>
                <a:spcPct val="150000"/>
              </a:lnSpc>
            </a:pPr>
            <a:r>
              <a:rPr lang="vi-VN" sz="3600" dirty="0">
                <a:solidFill>
                  <a:srgbClr val="002060"/>
                </a:solidFill>
                <a:latin typeface="+mj-lt"/>
              </a:rPr>
              <a:t>Mèo màu đen gọi là mèo ......</a:t>
            </a:r>
          </a:p>
          <a:p>
            <a:pPr>
              <a:lnSpc>
                <a:spcPct val="150000"/>
              </a:lnSpc>
            </a:pPr>
            <a:r>
              <a:rPr lang="vi-VN" sz="3600" dirty="0">
                <a:solidFill>
                  <a:srgbClr val="002060"/>
                </a:solidFill>
                <a:latin typeface="+mj-lt"/>
              </a:rPr>
              <a:t>Chó màu đen gọi là chó .....</a:t>
            </a:r>
          </a:p>
        </p:txBody>
      </p:sp>
      <p:sp>
        <p:nvSpPr>
          <p:cNvPr id="3" name="Rectangle 2"/>
          <p:cNvSpPr/>
          <p:nvPr/>
        </p:nvSpPr>
        <p:spPr>
          <a:xfrm>
            <a:off x="5700470" y="2471236"/>
            <a:ext cx="902811" cy="646331"/>
          </a:xfrm>
          <a:prstGeom prst="rect">
            <a:avLst/>
          </a:prstGeom>
        </p:spPr>
        <p:txBody>
          <a:bodyPr wrap="none">
            <a:spAutoFit/>
          </a:bodyPr>
          <a:lstStyle/>
          <a:p>
            <a:r>
              <a:rPr lang="vi-VN" sz="3600" b="1" dirty="0">
                <a:solidFill>
                  <a:srgbClr val="FF0000"/>
                </a:solidFill>
                <a:latin typeface="+mj-lt"/>
              </a:rPr>
              <a:t>đen</a:t>
            </a:r>
            <a:endParaRPr lang="en-US" sz="3600" b="1" dirty="0">
              <a:solidFill>
                <a:srgbClr val="FF0000"/>
              </a:solidFill>
              <a:latin typeface="+mj-lt"/>
            </a:endParaRPr>
          </a:p>
        </p:txBody>
      </p:sp>
      <p:sp>
        <p:nvSpPr>
          <p:cNvPr id="4" name="Rectangle 3"/>
          <p:cNvSpPr/>
          <p:nvPr/>
        </p:nvSpPr>
        <p:spPr>
          <a:xfrm>
            <a:off x="5213157" y="3297969"/>
            <a:ext cx="1390124" cy="646331"/>
          </a:xfrm>
          <a:prstGeom prst="rect">
            <a:avLst/>
          </a:prstGeom>
        </p:spPr>
        <p:txBody>
          <a:bodyPr wrap="none">
            <a:spAutoFit/>
          </a:bodyPr>
          <a:lstStyle/>
          <a:p>
            <a:r>
              <a:rPr lang="en-US" sz="3600" b="1" dirty="0" err="1">
                <a:solidFill>
                  <a:srgbClr val="FF0000"/>
                </a:solidFill>
                <a:latin typeface="Times New Roman" pitchFamily="18" charset="0"/>
                <a:cs typeface="Times New Roman" pitchFamily="18" charset="0"/>
              </a:rPr>
              <a:t>huyền</a:t>
            </a:r>
            <a:endParaRPr lang="en-US" sz="3600" b="1" dirty="0">
              <a:solidFill>
                <a:srgbClr val="FF0000"/>
              </a:solidFill>
              <a:latin typeface="Times New Roman" pitchFamily="18" charset="0"/>
              <a:cs typeface="Times New Roman" pitchFamily="18" charset="0"/>
            </a:endParaRPr>
          </a:p>
        </p:txBody>
      </p:sp>
      <p:sp>
        <p:nvSpPr>
          <p:cNvPr id="5" name="Rectangle 4"/>
          <p:cNvSpPr/>
          <p:nvPr/>
        </p:nvSpPr>
        <p:spPr>
          <a:xfrm>
            <a:off x="5841340" y="4099916"/>
            <a:ext cx="415498" cy="646331"/>
          </a:xfrm>
          <a:prstGeom prst="rect">
            <a:avLst/>
          </a:prstGeom>
        </p:spPr>
        <p:txBody>
          <a:bodyPr wrap="none">
            <a:spAutoFit/>
          </a:bodyPr>
          <a:lstStyle/>
          <a:p>
            <a:r>
              <a:rPr lang="en-US" sz="3600" b="1" dirty="0">
                <a:solidFill>
                  <a:srgbClr val="FF0000"/>
                </a:solidFill>
                <a:latin typeface="Times New Roman" pitchFamily="18" charset="0"/>
                <a:cs typeface="Times New Roman" pitchFamily="18" charset="0"/>
              </a:rPr>
              <a:t>ô</a:t>
            </a:r>
          </a:p>
        </p:txBody>
      </p:sp>
      <p:sp>
        <p:nvSpPr>
          <p:cNvPr id="6" name="Rectangle 5"/>
          <p:cNvSpPr/>
          <p:nvPr/>
        </p:nvSpPr>
        <p:spPr>
          <a:xfrm>
            <a:off x="5479070" y="4926649"/>
            <a:ext cx="1082348" cy="646331"/>
          </a:xfrm>
          <a:prstGeom prst="rect">
            <a:avLst/>
          </a:prstGeom>
        </p:spPr>
        <p:txBody>
          <a:bodyPr wrap="none">
            <a:spAutoFit/>
          </a:bodyPr>
          <a:lstStyle/>
          <a:p>
            <a:r>
              <a:rPr lang="en-US" sz="3600" b="1" dirty="0" err="1">
                <a:solidFill>
                  <a:srgbClr val="FF0000"/>
                </a:solidFill>
                <a:latin typeface="Times New Roman" pitchFamily="18" charset="0"/>
                <a:cs typeface="Times New Roman" pitchFamily="18" charset="0"/>
              </a:rPr>
              <a:t>mun</a:t>
            </a:r>
            <a:endParaRPr lang="en-US" sz="3600" b="1" dirty="0">
              <a:solidFill>
                <a:srgbClr val="FF0000"/>
              </a:solidFill>
              <a:latin typeface="Times New Roman" pitchFamily="18" charset="0"/>
              <a:cs typeface="Times New Roman" pitchFamily="18" charset="0"/>
            </a:endParaRPr>
          </a:p>
        </p:txBody>
      </p:sp>
      <p:sp>
        <p:nvSpPr>
          <p:cNvPr id="7" name="Rectangle 6"/>
          <p:cNvSpPr/>
          <p:nvPr/>
        </p:nvSpPr>
        <p:spPr>
          <a:xfrm>
            <a:off x="5212550" y="5773905"/>
            <a:ext cx="1051891" cy="646331"/>
          </a:xfrm>
          <a:prstGeom prst="rect">
            <a:avLst/>
          </a:prstGeom>
        </p:spPr>
        <p:txBody>
          <a:bodyPr wrap="none">
            <a:spAutoFit/>
          </a:bodyPr>
          <a:lstStyle/>
          <a:p>
            <a:r>
              <a:rPr lang="en-US" sz="3600" b="1" dirty="0" err="1">
                <a:solidFill>
                  <a:srgbClr val="FF0000"/>
                </a:solidFill>
                <a:latin typeface="Times New Roman" pitchFamily="18" charset="0"/>
                <a:cs typeface="Times New Roman" pitchFamily="18" charset="0"/>
              </a:rPr>
              <a:t>mực</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endParaRPr lang="en-US" smtClean="0"/>
          </a:p>
        </p:txBody>
      </p:sp>
      <p:pic>
        <p:nvPicPr>
          <p:cNvPr id="6148" name="Picture 2" descr="D:\HÌNH NỀ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4"/>
            <a:ext cx="12192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5"/>
          <p:cNvGrpSpPr>
            <a:grpSpLocks/>
          </p:cNvGrpSpPr>
          <p:nvPr/>
        </p:nvGrpSpPr>
        <p:grpSpPr bwMode="auto">
          <a:xfrm>
            <a:off x="499532" y="1570713"/>
            <a:ext cx="11192933" cy="2321883"/>
            <a:chOff x="739131" y="1448241"/>
            <a:chExt cx="7573237" cy="1254078"/>
          </a:xfrm>
        </p:grpSpPr>
        <p:sp>
          <p:nvSpPr>
            <p:cNvPr id="7" name="Rounded Rectangle 6"/>
            <p:cNvSpPr/>
            <p:nvPr/>
          </p:nvSpPr>
          <p:spPr>
            <a:xfrm>
              <a:off x="739131" y="1625729"/>
              <a:ext cx="7573237" cy="107659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lnSpc>
                  <a:spcPct val="90000"/>
                </a:lnSpc>
                <a:defRPr/>
              </a:pPr>
              <a:r>
                <a:rPr lang="en-US" altLang="en-US" sz="3200" smtClean="0">
                  <a:solidFill>
                    <a:schemeClr val="tx1"/>
                  </a:solidFill>
                  <a:latin typeface="Times New Roman" pitchFamily="18" charset="0"/>
                </a:rPr>
                <a:t>           Bước đầu sử dụng được từ ngữ có hình ảnh,</a:t>
              </a:r>
              <a:endParaRPr lang="en-US" altLang="en-US" sz="3200" b="0">
                <a:solidFill>
                  <a:schemeClr val="tx1"/>
                </a:solidFill>
                <a:latin typeface="Times New Roman" pitchFamily="18" charset="0"/>
              </a:endParaRPr>
            </a:p>
          </p:txBody>
        </p:sp>
        <p:sp>
          <p:nvSpPr>
            <p:cNvPr id="8" name="Rounded Rectangle 7"/>
            <p:cNvSpPr/>
            <p:nvPr/>
          </p:nvSpPr>
          <p:spPr>
            <a:xfrm>
              <a:off x="3657863" y="1448241"/>
              <a:ext cx="1523813" cy="354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a:solidFill>
                    <a:schemeClr val="tx1"/>
                  </a:solidFill>
                  <a:latin typeface="Times New Roman" pitchFamily="18" charset="0"/>
                  <a:cs typeface="Times New Roman" pitchFamily="18" charset="0"/>
                </a:rPr>
                <a:t>Mục tiêu</a:t>
              </a:r>
            </a:p>
          </p:txBody>
        </p:sp>
      </p:grpSp>
      <p:sp>
        <p:nvSpPr>
          <p:cNvPr id="9" name="Rounded Rectangle 8"/>
          <p:cNvSpPr/>
          <p:nvPr/>
        </p:nvSpPr>
        <p:spPr>
          <a:xfrm>
            <a:off x="3747909" y="4653779"/>
            <a:ext cx="4696177" cy="762000"/>
          </a:xfrm>
          <a:prstGeom prst="roundRect">
            <a:avLst/>
          </a:prstGeom>
        </p:spPr>
        <p:style>
          <a:lnRef idx="1">
            <a:schemeClr val="accent6"/>
          </a:lnRef>
          <a:fillRef idx="3">
            <a:schemeClr val="accent6"/>
          </a:fillRef>
          <a:effectRef idx="2">
            <a:schemeClr val="accent6"/>
          </a:effectRef>
          <a:fontRef idx="minor">
            <a:schemeClr val="lt1"/>
          </a:fontRef>
        </p:style>
        <p:txBody>
          <a:bodyPr lIns="68580" tIns="34290" rIns="68580" bIns="34290" anchor="ctr"/>
          <a:lstStyle/>
          <a:p>
            <a:pPr algn="ctr">
              <a:defRPr/>
            </a:pPr>
            <a:r>
              <a:rPr lang="en-US" sz="2400" b="1">
                <a:solidFill>
                  <a:schemeClr val="tx1"/>
                </a:solidFill>
                <a:latin typeface="Times New Roman" pitchFamily="18" charset="0"/>
                <a:cs typeface="Times New Roman" pitchFamily="18" charset="0"/>
              </a:rPr>
              <a:t>A. HOẠT ĐỘNG THỰC HÀNH</a:t>
            </a:r>
          </a:p>
        </p:txBody>
      </p:sp>
      <p:sp>
        <p:nvSpPr>
          <p:cNvPr id="6153" name="Rectangle 9"/>
          <p:cNvSpPr>
            <a:spLocks noChangeArrowheads="1"/>
          </p:cNvSpPr>
          <p:nvPr/>
        </p:nvSpPr>
        <p:spPr bwMode="auto">
          <a:xfrm>
            <a:off x="0" y="-15874"/>
            <a:ext cx="12192000" cy="6873875"/>
          </a:xfrm>
          <a:prstGeom prst="rect">
            <a:avLst/>
          </a:prstGeom>
          <a:noFill/>
          <a:ln w="76200" cmpd="tri">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p>
            <a:endParaRPr lang="en-US"/>
          </a:p>
        </p:txBody>
      </p:sp>
      <p:sp>
        <p:nvSpPr>
          <p:cNvPr id="11" name="Rectangle 7"/>
          <p:cNvSpPr>
            <a:spLocks noChangeArrowheads="1"/>
          </p:cNvSpPr>
          <p:nvPr/>
        </p:nvSpPr>
        <p:spPr bwMode="auto">
          <a:xfrm>
            <a:off x="2091266" y="158688"/>
            <a:ext cx="8009467"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sz="3600" smtClean="0">
                <a:solidFill>
                  <a:schemeClr val="bg1"/>
                </a:solidFill>
                <a:latin typeface="Times New Roman" panose="02020603050405020304" pitchFamily="18" charset="0"/>
                <a:cs typeface="Times New Roman" panose="02020603050405020304" pitchFamily="18" charset="0"/>
              </a:rPr>
              <a:t>                  TIẾNG VIỆT</a:t>
            </a:r>
          </a:p>
          <a:p>
            <a:r>
              <a:rPr lang="en-US" sz="3600" smtClean="0">
                <a:solidFill>
                  <a:srgbClr val="FFFF00"/>
                </a:solidFill>
                <a:latin typeface="Times New Roman" panose="02020603050405020304" pitchFamily="18" charset="0"/>
                <a:cs typeface="Times New Roman" panose="02020603050405020304" pitchFamily="18" charset="0"/>
              </a:rPr>
              <a:t>     Bài 16C</a:t>
            </a:r>
            <a:r>
              <a:rPr lang="en-US" sz="3600">
                <a:solidFill>
                  <a:srgbClr val="FFFF00"/>
                </a:solidFill>
                <a:latin typeface="Times New Roman" panose="02020603050405020304" pitchFamily="18" charset="0"/>
                <a:cs typeface="Times New Roman" panose="02020603050405020304" pitchFamily="18" charset="0"/>
              </a:rPr>
              <a:t>: </a:t>
            </a:r>
            <a:r>
              <a:rPr lang="en-US" sz="3600" smtClean="0">
                <a:solidFill>
                  <a:srgbClr val="FFFF00"/>
                </a:solidFill>
                <a:latin typeface="Times New Roman" panose="02020603050405020304" pitchFamily="18" charset="0"/>
                <a:cs typeface="Times New Roman" panose="02020603050405020304" pitchFamily="18" charset="0"/>
              </a:rPr>
              <a:t>Từ ngữ miêu tả (tiết 2)</a:t>
            </a:r>
            <a:endParaRPr lang="en-US" sz="360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058906"/>
      </p:ext>
    </p:extLst>
  </p:cSld>
  <p:clrMapOvr>
    <a:masterClrMapping/>
  </p:clrMapOvr>
  <p:transition spd="slow" advClick="0" advTm="0">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203" y="0"/>
            <a:ext cx="11461315" cy="6647974"/>
          </a:xfrm>
          <a:prstGeom prst="rect">
            <a:avLst/>
          </a:prstGeom>
        </p:spPr>
        <p:txBody>
          <a:bodyPr wrap="square">
            <a:spAutoFit/>
          </a:bodyPr>
          <a:lstStyle/>
          <a:p>
            <a:pPr algn="just"/>
            <a:r>
              <a:rPr lang="en-US" sz="3000" b="1" smtClean="0">
                <a:solidFill>
                  <a:srgbClr val="FF0000"/>
                </a:solidFill>
                <a:latin typeface="+mj-lt"/>
              </a:rPr>
              <a:t>5. </a:t>
            </a:r>
            <a:r>
              <a:rPr lang="vi-VN" sz="3000" b="1" smtClean="0">
                <a:solidFill>
                  <a:srgbClr val="FF0000"/>
                </a:solidFill>
                <a:latin typeface="+mj-lt"/>
              </a:rPr>
              <a:t>Đọc bài văn sau và trả lời câu hỏi</a:t>
            </a:r>
            <a:endParaRPr lang="vi-VN" sz="3000" smtClean="0">
              <a:solidFill>
                <a:srgbClr val="FF0000"/>
              </a:solidFill>
              <a:latin typeface="+mj-lt"/>
            </a:endParaRPr>
          </a:p>
          <a:p>
            <a:pPr algn="ctr"/>
            <a:r>
              <a:rPr lang="vi-VN" sz="3600" b="1" smtClean="0">
                <a:solidFill>
                  <a:srgbClr val="0000CC"/>
                </a:solidFill>
                <a:latin typeface="+mj-lt"/>
              </a:rPr>
              <a:t>Chữ nghĩa trong văn miêu tả</a:t>
            </a:r>
            <a:endParaRPr lang="vi-VN" sz="3600" smtClean="0">
              <a:solidFill>
                <a:srgbClr val="0000CC"/>
              </a:solidFill>
              <a:latin typeface="+mj-lt"/>
            </a:endParaRPr>
          </a:p>
          <a:p>
            <a:pPr algn="just"/>
            <a:r>
              <a:rPr lang="vi-VN" sz="3000">
                <a:latin typeface="+mj-lt"/>
              </a:rPr>
              <a:t>       Trong miêu tả, người ta thường hay so sánh. So sánh thì vô cùng: </a:t>
            </a:r>
            <a:r>
              <a:rPr lang="vi-VN" sz="3000" i="1">
                <a:latin typeface="+mj-lt"/>
              </a:rPr>
              <a:t>Cậu ta mới chừng ấy tuổi mà trông như một cụ già</a:t>
            </a:r>
            <a:r>
              <a:rPr lang="vi-VN" sz="3000">
                <a:latin typeface="+mj-lt"/>
              </a:rPr>
              <a:t>. Đấy là so sánh người với người. Có khi so sánh người với các con vật: </a:t>
            </a:r>
            <a:r>
              <a:rPr lang="vi-VN" sz="3000" i="1">
                <a:latin typeface="+mj-lt"/>
              </a:rPr>
              <a:t>Trông anh ta như một con gấu</a:t>
            </a:r>
            <a:r>
              <a:rPr lang="vi-VN" sz="3000">
                <a:latin typeface="+mj-lt"/>
              </a:rPr>
              <a:t>. Có khi so sánh người với cây, với hoa: </a:t>
            </a:r>
            <a:r>
              <a:rPr lang="vi-VN" sz="3000" i="1">
                <a:latin typeface="+mj-lt"/>
              </a:rPr>
              <a:t>Cô gái vẻ mảnh mai, yểu điệu như một cây liễu</a:t>
            </a:r>
            <a:r>
              <a:rPr lang="vi-VN" sz="3000">
                <a:latin typeface="+mj-lt"/>
              </a:rPr>
              <a:t>. Có trường hợp người viết lấy nhỏ để so sánh với to: </a:t>
            </a:r>
            <a:r>
              <a:rPr lang="vi-VN" sz="3000" i="1">
                <a:latin typeface="+mj-lt"/>
              </a:rPr>
              <a:t>Con rệp to như một chiếc xe tăng. </a:t>
            </a:r>
            <a:r>
              <a:rPr lang="vi-VN" sz="3000">
                <a:latin typeface="+mj-lt"/>
              </a:rPr>
              <a:t>Có khi làm ngược lại: </a:t>
            </a:r>
            <a:r>
              <a:rPr lang="vi-VN" sz="3000" i="1">
                <a:latin typeface="+mj-lt"/>
              </a:rPr>
              <a:t>Con lợn béo như một quả sim chín; Trái đất đi như một giọt nước mắt giữa không trung.</a:t>
            </a:r>
            <a:endParaRPr lang="vi-VN" sz="3000">
              <a:latin typeface="+mj-lt"/>
            </a:endParaRPr>
          </a:p>
          <a:p>
            <a:pPr algn="just"/>
            <a:r>
              <a:rPr lang="vi-VN" sz="3000">
                <a:latin typeface="+mj-lt"/>
              </a:rPr>
              <a:t>        So sánh thường đi kèm nhân hoá. Người ta có thể so sánh, nhân hoá để tả bên ngoài: </a:t>
            </a:r>
            <a:r>
              <a:rPr lang="vi-VN" sz="3000" i="1">
                <a:latin typeface="+mj-lt"/>
              </a:rPr>
              <a:t>Con gà trống bước đi như một ông tuớng ; Nắm lá đầu cành xoè ra như một bàn tay</a:t>
            </a:r>
            <a:r>
              <a:rPr lang="vi-VN" sz="3000">
                <a:latin typeface="+mj-lt"/>
              </a:rPr>
              <a:t>. So sánh và nhân hoá để tả tâm trạng</a:t>
            </a:r>
            <a:r>
              <a:rPr lang="vi-VN" sz="3000" i="1">
                <a:latin typeface="+mj-lt"/>
              </a:rPr>
              <a:t>: Dòng sông chảy lặng lờ như đang mải nhớ về một con đò năm xưa</a:t>
            </a:r>
            <a:r>
              <a:rPr lang="vi-VN" sz="3000" smtClean="0">
                <a:latin typeface="+mj-lt"/>
              </a:rPr>
              <a:t>.</a:t>
            </a:r>
            <a:endParaRPr lang="vi-VN" sz="3000">
              <a:latin typeface="+mj-lt"/>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500"/>
                                        <p:tgtEl>
                                          <p:spTgt spid="2">
                                            <p:txEl>
                                              <p:pRg st="1" end="1"/>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down)">
                                      <p:cBhvr>
                                        <p:cTn id="14" dur="500"/>
                                        <p:tgtEl>
                                          <p:spTgt spid="2">
                                            <p:txEl>
                                              <p:pRg st="2" end="2"/>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51" y="95711"/>
            <a:ext cx="11624153" cy="4893647"/>
          </a:xfrm>
          <a:prstGeom prst="rect">
            <a:avLst/>
          </a:prstGeom>
        </p:spPr>
        <p:txBody>
          <a:bodyPr wrap="square">
            <a:spAutoFit/>
          </a:bodyPr>
          <a:lstStyle/>
          <a:p>
            <a:pPr algn="just"/>
            <a:r>
              <a:rPr lang="vi-VN" sz="2600">
                <a:latin typeface="+mj-lt"/>
              </a:rPr>
              <a:t> Miêu tả một em bé hoặc một chú mèo, một cái cây, một dòng sông mà ai cũng miêu tả giống nhau thì không ai thích đọc.Vì vậy, ngay trong quan sát để miêu tả, người viết phải tìm ra cái mới, cái riêng. Nhìn một bầu trời đầy sao, Huy-gô thấy nó giống như </a:t>
            </a:r>
            <a:r>
              <a:rPr lang="vi-VN" sz="2600" i="1">
                <a:latin typeface="+mj-lt"/>
              </a:rPr>
              <a:t>một cánh đồng lúa chín</a:t>
            </a:r>
            <a:r>
              <a:rPr lang="vi-VN" sz="2600">
                <a:latin typeface="+mj-lt"/>
              </a:rPr>
              <a:t>, ở đó người gặt đã </a:t>
            </a:r>
            <a:r>
              <a:rPr lang="vi-VN" sz="2600" i="1">
                <a:latin typeface="+mj-lt"/>
              </a:rPr>
              <a:t>bỏ quên lại một cái liềm con là vành trăng non</a:t>
            </a:r>
            <a:r>
              <a:rPr lang="vi-VN" sz="2600">
                <a:latin typeface="+mj-lt"/>
              </a:rPr>
              <a:t>. Mai-a-cốp-xki thì lại thấy những ngôi sao kia như </a:t>
            </a:r>
            <a:r>
              <a:rPr lang="vi-VN" sz="2600" i="1">
                <a:latin typeface="+mj-lt"/>
              </a:rPr>
              <a:t>những giọt nước mắt của người da đen</a:t>
            </a:r>
            <a:r>
              <a:rPr lang="vi-VN" sz="2600">
                <a:latin typeface="+mj-lt"/>
              </a:rPr>
              <a:t>. Còn đối với Ga-ga-rin thì những vì sao là </a:t>
            </a:r>
            <a:r>
              <a:rPr lang="vi-VN" sz="2600" i="1">
                <a:latin typeface="+mj-lt"/>
              </a:rPr>
              <a:t>những hạt giống mới</a:t>
            </a:r>
            <a:r>
              <a:rPr lang="vi-VN" sz="2600">
                <a:latin typeface="+mj-lt"/>
              </a:rPr>
              <a:t> mà loài người vừa gieo vào vũ trụ. Ba hình ảnh cánh đồng lúa chín, những giọt nước mắt, những hạt giống mới rất khác nhau, nhưng đều đúng và đều hay.Và rất riêng, rất mới. </a:t>
            </a:r>
            <a:r>
              <a:rPr lang="vi-VN" sz="2600" smtClean="0">
                <a:latin typeface="+mj-lt"/>
              </a:rPr>
              <a:t>Không </a:t>
            </a:r>
            <a:r>
              <a:rPr lang="vi-VN" sz="2600">
                <a:latin typeface="+mj-lt"/>
              </a:rPr>
              <a:t>có cái mới, cái riêng thì không có văn học. Tôi xin được nói thêm: phải có cái mới, cái riêng bắt đầu từ sự quan sát. Rồi sau đó mới đến cái mới, cái riêng trong tình cảm, trong tư tưởng.</a:t>
            </a:r>
          </a:p>
          <a:p>
            <a:pPr algn="just"/>
            <a:r>
              <a:rPr lang="en-US" sz="2600" smtClean="0">
                <a:latin typeface="+mj-lt"/>
              </a:rPr>
              <a:t>                                                                                                                     (</a:t>
            </a:r>
            <a:r>
              <a:rPr lang="vi-VN" sz="2600" i="1" smtClean="0">
                <a:latin typeface="+mj-lt"/>
              </a:rPr>
              <a:t>Theo</a:t>
            </a:r>
            <a:r>
              <a:rPr lang="vi-VN" sz="2600" smtClean="0">
                <a:latin typeface="+mj-lt"/>
              </a:rPr>
              <a:t> </a:t>
            </a:r>
            <a:r>
              <a:rPr lang="vi-VN" sz="2600">
                <a:latin typeface="+mj-lt"/>
              </a:rPr>
              <a:t>Phạm </a:t>
            </a:r>
            <a:r>
              <a:rPr lang="vi-VN" sz="2600" smtClean="0">
                <a:latin typeface="+mj-lt"/>
              </a:rPr>
              <a:t>Hổ</a:t>
            </a:r>
            <a:r>
              <a:rPr lang="en-US" sz="2600" smtClean="0">
                <a:latin typeface="+mj-lt"/>
              </a:rPr>
              <a:t>)</a:t>
            </a:r>
            <a:endParaRPr lang="vi-VN" sz="2600">
              <a:latin typeface="+mj-lt"/>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844" y="379516"/>
            <a:ext cx="11454063" cy="6186309"/>
          </a:xfrm>
          <a:prstGeom prst="rect">
            <a:avLst/>
          </a:prstGeom>
        </p:spPr>
        <p:txBody>
          <a:bodyPr wrap="square">
            <a:spAutoFit/>
          </a:bodyPr>
          <a:lstStyle/>
          <a:p>
            <a:pPr algn="just"/>
            <a:r>
              <a:rPr lang="vi-VN" sz="3600" b="1" dirty="0">
                <a:solidFill>
                  <a:srgbClr val="0000CC"/>
                </a:solidFill>
                <a:latin typeface="+mj-lt"/>
              </a:rPr>
              <a:t>5. Đọc bài văn “Chữ nghĩa trong văn miêu tả</a:t>
            </a:r>
            <a:r>
              <a:rPr lang="vi-VN" sz="3600" b="1">
                <a:solidFill>
                  <a:srgbClr val="0000CC"/>
                </a:solidFill>
                <a:latin typeface="+mj-lt"/>
              </a:rPr>
              <a:t>” </a:t>
            </a:r>
            <a:r>
              <a:rPr lang="vi-VN" sz="3600" b="1" smtClean="0">
                <a:solidFill>
                  <a:srgbClr val="0000CC"/>
                </a:solidFill>
                <a:latin typeface="+mj-lt"/>
              </a:rPr>
              <a:t>và </a:t>
            </a:r>
            <a:r>
              <a:rPr lang="vi-VN" sz="3600" b="1" dirty="0">
                <a:solidFill>
                  <a:srgbClr val="0000CC"/>
                </a:solidFill>
                <a:latin typeface="+mj-lt"/>
              </a:rPr>
              <a:t>trả lời câu hỏ</a:t>
            </a:r>
            <a:r>
              <a:rPr lang="en-US" sz="3600" b="1" dirty="0" err="1">
                <a:solidFill>
                  <a:srgbClr val="0000CC"/>
                </a:solidFill>
                <a:latin typeface="+mj-lt"/>
              </a:rPr>
              <a:t>i</a:t>
            </a:r>
            <a:r>
              <a:rPr lang="en-US" sz="3600" b="1" dirty="0">
                <a:solidFill>
                  <a:srgbClr val="0000CC"/>
                </a:solidFill>
                <a:latin typeface="+mj-lt"/>
              </a:rPr>
              <a:t>: </a:t>
            </a:r>
            <a:endParaRPr lang="vi-VN" sz="3600" dirty="0">
              <a:solidFill>
                <a:srgbClr val="0000CC"/>
              </a:solidFill>
              <a:latin typeface="+mj-lt"/>
            </a:endParaRPr>
          </a:p>
          <a:p>
            <a:pPr algn="just"/>
            <a:r>
              <a:rPr lang="en-US" sz="3600" dirty="0">
                <a:latin typeface="+mj-lt"/>
              </a:rPr>
              <a:t>a)</a:t>
            </a:r>
            <a:r>
              <a:rPr lang="vi-VN" sz="3600" dirty="0">
                <a:latin typeface="+mj-lt"/>
              </a:rPr>
              <a:t>Trong miêu tả, người ta hay dùng biện pháp gì?</a:t>
            </a:r>
            <a:endParaRPr lang="en-US" sz="3600" dirty="0">
              <a:latin typeface="+mj-lt"/>
            </a:endParaRPr>
          </a:p>
          <a:p>
            <a:pPr algn="just"/>
            <a:r>
              <a:rPr lang="en-US" sz="3600" dirty="0">
                <a:solidFill>
                  <a:srgbClr val="FF0000"/>
                </a:solidFill>
                <a:latin typeface="+mj-lt"/>
              </a:rPr>
              <a:t>   </a:t>
            </a:r>
            <a:r>
              <a:rPr lang="vi-VN" sz="3600" dirty="0">
                <a:solidFill>
                  <a:srgbClr val="FF0000"/>
                </a:solidFill>
                <a:latin typeface="+mj-lt"/>
              </a:rPr>
              <a:t>Trong miêu tả, người ta hay dùng biện pháp so sánh.</a:t>
            </a:r>
          </a:p>
          <a:p>
            <a:pPr algn="just"/>
            <a:r>
              <a:rPr lang="en-US" sz="3600" dirty="0">
                <a:latin typeface="+mj-lt"/>
              </a:rPr>
              <a:t>b) </a:t>
            </a:r>
            <a:r>
              <a:rPr lang="vi-VN" sz="3600" dirty="0">
                <a:latin typeface="+mj-lt"/>
              </a:rPr>
              <a:t>So sánh thường kèm theo biện pháp gì?</a:t>
            </a:r>
            <a:endParaRPr lang="en-US" sz="3600" dirty="0">
              <a:latin typeface="+mj-lt"/>
            </a:endParaRPr>
          </a:p>
          <a:p>
            <a:pPr algn="just"/>
            <a:r>
              <a:rPr lang="en-US" sz="3600" dirty="0">
                <a:solidFill>
                  <a:srgbClr val="FF0000"/>
                </a:solidFill>
                <a:latin typeface="+mj-lt"/>
              </a:rPr>
              <a:t>   </a:t>
            </a:r>
            <a:r>
              <a:rPr lang="vi-VN" sz="3600" dirty="0">
                <a:solidFill>
                  <a:srgbClr val="FF0000"/>
                </a:solidFill>
                <a:latin typeface="+mj-lt"/>
              </a:rPr>
              <a:t>So sánh thường kèm theo biện pháp nhân hoá.</a:t>
            </a:r>
          </a:p>
          <a:p>
            <a:pPr algn="just"/>
            <a:r>
              <a:rPr lang="en-US" sz="3600" dirty="0">
                <a:latin typeface="+mj-lt"/>
              </a:rPr>
              <a:t>c)</a:t>
            </a:r>
            <a:r>
              <a:rPr lang="vi-VN" sz="3600" dirty="0">
                <a:latin typeface="+mj-lt"/>
              </a:rPr>
              <a:t>Trong quan sát để miêu tả, điều quan trọng là phải tìm ra cái gì?</a:t>
            </a:r>
            <a:endParaRPr lang="en-US" sz="3600" dirty="0">
              <a:latin typeface="+mj-lt"/>
            </a:endParaRPr>
          </a:p>
          <a:p>
            <a:pPr algn="just"/>
            <a:r>
              <a:rPr lang="en-US" sz="3600" dirty="0">
                <a:solidFill>
                  <a:srgbClr val="FF0000"/>
                </a:solidFill>
                <a:latin typeface="+mj-lt"/>
              </a:rPr>
              <a:t>   </a:t>
            </a:r>
            <a:r>
              <a:rPr lang="vi-VN" sz="3600" dirty="0">
                <a:solidFill>
                  <a:srgbClr val="FF0000"/>
                </a:solidFill>
                <a:latin typeface="+mj-lt"/>
              </a:rPr>
              <a:t>Trong quan sát để miêu tả, điều quan trọng là phải tìm ra cái mới, cái riêng. </a:t>
            </a:r>
          </a:p>
          <a:p>
            <a:pPr algn="just"/>
            <a:endParaRPr lang="vi-VN" sz="3600" dirty="0">
              <a:latin typeface="+mj-lt"/>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000"/>
                                        <p:tgtEl>
                                          <p:spTgt spid="2">
                                            <p:txEl>
                                              <p:pRg st="2" end="2"/>
                                            </p:txEl>
                                          </p:spTgt>
                                        </p:tgtEl>
                                      </p:cBhvr>
                                    </p:animEffect>
                                    <p:anim calcmode="lin" valueType="num">
                                      <p:cBhvr>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fade">
                                      <p:cBhvr>
                                        <p:cTn id="40" dur="1000"/>
                                        <p:tgtEl>
                                          <p:spTgt spid="2">
                                            <p:txEl>
                                              <p:pRg st="6" end="6"/>
                                            </p:txEl>
                                          </p:spTgt>
                                        </p:tgtEl>
                                      </p:cBhvr>
                                    </p:animEffect>
                                    <p:anim calcmode="lin" valueType="num">
                                      <p:cBhvr>
                                        <p:cTn id="4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7693"/>
            <a:ext cx="12192000" cy="6740307"/>
          </a:xfrm>
          <a:prstGeom prst="rect">
            <a:avLst/>
          </a:prstGeom>
        </p:spPr>
        <p:txBody>
          <a:bodyPr wrap="square">
            <a:spAutoFit/>
          </a:bodyPr>
          <a:lstStyle/>
          <a:p>
            <a:pPr algn="just"/>
            <a:r>
              <a:rPr lang="vi-VN" sz="3600" dirty="0">
                <a:solidFill>
                  <a:srgbClr val="0000CC"/>
                </a:solidFill>
                <a:latin typeface="Times New Roman" panose="02020603050405020304" pitchFamily="18" charset="0"/>
                <a:cs typeface="Times New Roman" panose="02020603050405020304" pitchFamily="18" charset="0"/>
              </a:rPr>
              <a:t>6. Từ gợi ý miêu tả của đoạn văn trên, em hãy viết một câu miêu tả một trong ba đối tượng dưới đây:</a:t>
            </a:r>
          </a:p>
          <a:p>
            <a:pPr algn="just"/>
            <a:r>
              <a:rPr lang="vi-VN" sz="3600" dirty="0">
                <a:solidFill>
                  <a:srgbClr val="7030A0"/>
                </a:solidFill>
                <a:latin typeface="Times New Roman" panose="02020603050405020304" pitchFamily="18" charset="0"/>
                <a:cs typeface="Times New Roman" panose="02020603050405020304" pitchFamily="18" charset="0"/>
              </a:rPr>
              <a:t>a. Miêu tả một dòng sông, dòng suối hoặc dòng kênh đang chảy.</a:t>
            </a:r>
          </a:p>
          <a:p>
            <a:pPr algn="just"/>
            <a:r>
              <a:rPr lang="vi-VN" sz="3600" smtClean="0">
                <a:solidFill>
                  <a:srgbClr val="FF0000"/>
                </a:solidFill>
                <a:latin typeface="Times New Roman" panose="02020603050405020304" pitchFamily="18" charset="0"/>
                <a:cs typeface="Times New Roman" panose="02020603050405020304" pitchFamily="18" charset="0"/>
              </a:rPr>
              <a:t>Dòng </a:t>
            </a:r>
            <a:r>
              <a:rPr lang="vi-VN" sz="3600">
                <a:solidFill>
                  <a:srgbClr val="FF0000"/>
                </a:solidFill>
                <a:latin typeface="Times New Roman" panose="02020603050405020304" pitchFamily="18" charset="0"/>
                <a:cs typeface="Times New Roman" panose="02020603050405020304" pitchFamily="18" charset="0"/>
              </a:rPr>
              <a:t>sông </a:t>
            </a:r>
            <a:r>
              <a:rPr lang="en-US" sz="3600" smtClean="0">
                <a:solidFill>
                  <a:srgbClr val="FF0000"/>
                </a:solidFill>
                <a:latin typeface="Times New Roman" panose="02020603050405020304" pitchFamily="18" charset="0"/>
                <a:cs typeface="Times New Roman" panose="02020603050405020304" pitchFamily="18" charset="0"/>
              </a:rPr>
              <a:t>thướt tha khoác lên mình tấm lụa đào của ánh bình minh</a:t>
            </a:r>
            <a:r>
              <a:rPr lang="vi-VN" sz="3600" smtClean="0">
                <a:solidFill>
                  <a:srgbClr val="FF0000"/>
                </a:solidFill>
                <a:latin typeface="Times New Roman" panose="02020603050405020304" pitchFamily="18" charset="0"/>
                <a:cs typeface="Times New Roman" panose="02020603050405020304" pitchFamily="18" charset="0"/>
              </a:rPr>
              <a:t>.</a:t>
            </a:r>
            <a:endParaRPr lang="en-US" sz="3600" smtClean="0">
              <a:solidFill>
                <a:srgbClr val="FF0000"/>
              </a:solidFill>
              <a:latin typeface="Times New Roman" panose="02020603050405020304" pitchFamily="18" charset="0"/>
              <a:cs typeface="Times New Roman" panose="02020603050405020304" pitchFamily="18" charset="0"/>
            </a:endParaRPr>
          </a:p>
          <a:p>
            <a:pPr algn="just"/>
            <a:r>
              <a:rPr lang="en-US" sz="3600" smtClean="0">
                <a:solidFill>
                  <a:srgbClr val="FF0000"/>
                </a:solidFill>
                <a:latin typeface="Times New Roman" panose="02020603050405020304" pitchFamily="18" charset="0"/>
                <a:cs typeface="Times New Roman" panose="02020603050405020304" pitchFamily="18" charset="0"/>
              </a:rPr>
              <a:t>Dòng kênh uốn quanh thôn xóm như một dải lụa đào mềm mại.</a:t>
            </a:r>
            <a:endParaRPr lang="en-US" sz="3600" dirty="0">
              <a:solidFill>
                <a:srgbClr val="FF0000"/>
              </a:solidFill>
              <a:latin typeface="Times New Roman" panose="02020603050405020304" pitchFamily="18" charset="0"/>
              <a:cs typeface="Times New Roman" panose="02020603050405020304" pitchFamily="18" charset="0"/>
            </a:endParaRPr>
          </a:p>
          <a:p>
            <a:pPr algn="just"/>
            <a:r>
              <a:rPr lang="vi-VN" sz="3600" dirty="0">
                <a:solidFill>
                  <a:srgbClr val="7030A0"/>
                </a:solidFill>
                <a:latin typeface="Times New Roman" panose="02020603050405020304" pitchFamily="18" charset="0"/>
                <a:cs typeface="Times New Roman" panose="02020603050405020304" pitchFamily="18" charset="0"/>
              </a:rPr>
              <a:t>b. Miêu tả đôi mắt của một em bé.</a:t>
            </a:r>
            <a:endParaRPr lang="en-US" sz="3600" dirty="0">
              <a:solidFill>
                <a:srgbClr val="7030A0"/>
              </a:solidFill>
              <a:latin typeface="Times New Roman" panose="02020603050405020304" pitchFamily="18" charset="0"/>
              <a:cs typeface="Times New Roman" panose="02020603050405020304" pitchFamily="18" charset="0"/>
            </a:endParaRPr>
          </a:p>
          <a:p>
            <a:pPr algn="just"/>
            <a:r>
              <a:rPr lang="en-US" sz="3600">
                <a:solidFill>
                  <a:srgbClr val="FF0000"/>
                </a:solidFill>
                <a:latin typeface="Times New Roman" panose="02020603050405020304" pitchFamily="18" charset="0"/>
                <a:cs typeface="Times New Roman" panose="02020603050405020304" pitchFamily="18" charset="0"/>
              </a:rPr>
              <a:t>Đ</a:t>
            </a:r>
            <a:r>
              <a:rPr lang="vi-VN" sz="3600" smtClean="0">
                <a:solidFill>
                  <a:srgbClr val="FF0000"/>
                </a:solidFill>
                <a:latin typeface="Times New Roman" panose="02020603050405020304" pitchFamily="18" charset="0"/>
                <a:cs typeface="Times New Roman" panose="02020603050405020304" pitchFamily="18" charset="0"/>
              </a:rPr>
              <a:t>ôi </a:t>
            </a:r>
            <a:r>
              <a:rPr lang="vi-VN" sz="3600">
                <a:solidFill>
                  <a:srgbClr val="FF0000"/>
                </a:solidFill>
                <a:latin typeface="Times New Roman" panose="02020603050405020304" pitchFamily="18" charset="0"/>
                <a:cs typeface="Times New Roman" panose="02020603050405020304" pitchFamily="18" charset="0"/>
              </a:rPr>
              <a:t>mắt </a:t>
            </a:r>
            <a:r>
              <a:rPr lang="en-US" sz="3600" smtClean="0">
                <a:solidFill>
                  <a:srgbClr val="FF0000"/>
                </a:solidFill>
                <a:latin typeface="Times New Roman" panose="02020603050405020304" pitchFamily="18" charset="0"/>
                <a:cs typeface="Times New Roman" panose="02020603050405020304" pitchFamily="18" charset="0"/>
              </a:rPr>
              <a:t>bé Na </a:t>
            </a:r>
            <a:r>
              <a:rPr lang="vi-VN" sz="3600" smtClean="0">
                <a:solidFill>
                  <a:srgbClr val="FF0000"/>
                </a:solidFill>
                <a:latin typeface="Times New Roman" panose="02020603050405020304" pitchFamily="18" charset="0"/>
                <a:cs typeface="Times New Roman" panose="02020603050405020304" pitchFamily="18" charset="0"/>
              </a:rPr>
              <a:t>đen láy</a:t>
            </a:r>
            <a:r>
              <a:rPr lang="en-US" sz="3600" smtClean="0">
                <a:solidFill>
                  <a:srgbClr val="FF0000"/>
                </a:solidFill>
                <a:latin typeface="Times New Roman" panose="02020603050405020304" pitchFamily="18" charset="0"/>
                <a:cs typeface="Times New Roman" panose="02020603050405020304" pitchFamily="18" charset="0"/>
              </a:rPr>
              <a:t>,</a:t>
            </a:r>
            <a:r>
              <a:rPr lang="vi-VN" sz="3600" smtClean="0">
                <a:solidFill>
                  <a:srgbClr val="FF0000"/>
                </a:solidFill>
                <a:latin typeface="Times New Roman" panose="02020603050405020304" pitchFamily="18" charset="0"/>
                <a:cs typeface="Times New Roman" panose="02020603050405020304" pitchFamily="18" charset="0"/>
              </a:rPr>
              <a:t> </a:t>
            </a:r>
            <a:r>
              <a:rPr lang="vi-VN" sz="3600" dirty="0">
                <a:solidFill>
                  <a:srgbClr val="FF0000"/>
                </a:solidFill>
                <a:latin typeface="Times New Roman" panose="02020603050405020304" pitchFamily="18" charset="0"/>
                <a:cs typeface="Times New Roman" panose="02020603050405020304" pitchFamily="18" charset="0"/>
              </a:rPr>
              <a:t>lấp lánh như những giọt sương sớm </a:t>
            </a:r>
            <a:r>
              <a:rPr lang="vi-VN" sz="3600">
                <a:solidFill>
                  <a:srgbClr val="FF0000"/>
                </a:solidFill>
                <a:latin typeface="Times New Roman" panose="02020603050405020304" pitchFamily="18" charset="0"/>
                <a:cs typeface="Times New Roman" panose="02020603050405020304" pitchFamily="18" charset="0"/>
              </a:rPr>
              <a:t>mai</a:t>
            </a:r>
            <a:r>
              <a:rPr lang="vi-VN" sz="3600" smtClean="0">
                <a:solidFill>
                  <a:srgbClr val="FF0000"/>
                </a:solidFill>
                <a:latin typeface="Times New Roman" panose="02020603050405020304" pitchFamily="18" charset="0"/>
                <a:cs typeface="Times New Roman" panose="02020603050405020304" pitchFamily="18" charset="0"/>
              </a:rPr>
              <a:t>.</a:t>
            </a:r>
            <a:endParaRPr lang="en-US" sz="3600" smtClean="0">
              <a:solidFill>
                <a:srgbClr val="FF0000"/>
              </a:solidFill>
              <a:latin typeface="Times New Roman" panose="02020603050405020304" pitchFamily="18" charset="0"/>
              <a:cs typeface="Times New Roman" panose="02020603050405020304" pitchFamily="18" charset="0"/>
            </a:endParaRPr>
          </a:p>
          <a:p>
            <a:pPr algn="just"/>
            <a:r>
              <a:rPr lang="vi-VN" sz="3600">
                <a:solidFill>
                  <a:srgbClr val="FF0000"/>
                </a:solidFill>
                <a:latin typeface="Times New Roman" panose="02020603050405020304" pitchFamily="18" charset="0"/>
                <a:cs typeface="Times New Roman" panose="02020603050405020304" pitchFamily="18" charset="0"/>
              </a:rPr>
              <a:t>Em bé có đôi mắt long lanh như những vì </a:t>
            </a:r>
            <a:r>
              <a:rPr lang="vi-VN" sz="3600" smtClean="0">
                <a:solidFill>
                  <a:srgbClr val="FF0000"/>
                </a:solidFill>
                <a:latin typeface="Times New Roman" panose="02020603050405020304" pitchFamily="18" charset="0"/>
                <a:cs typeface="Times New Roman" panose="02020603050405020304" pitchFamily="18" charset="0"/>
              </a:rPr>
              <a:t>sao</a:t>
            </a:r>
            <a:r>
              <a:rPr lang="en-US" sz="3600" smtClean="0">
                <a:solidFill>
                  <a:srgbClr val="FF0000"/>
                </a:solidFill>
                <a:latin typeface="Times New Roman" panose="02020603050405020304" pitchFamily="18" charset="0"/>
                <a:cs typeface="Times New Roman" panose="02020603050405020304" pitchFamily="18" charset="0"/>
              </a:rPr>
              <a:t>.</a:t>
            </a:r>
            <a:endParaRPr lang="vi-VN" sz="3600" dirty="0">
              <a:solidFill>
                <a:srgbClr val="FF0000"/>
              </a:solidFill>
              <a:latin typeface="Times New Roman" panose="02020603050405020304" pitchFamily="18" charset="0"/>
              <a:cs typeface="Times New Roman" panose="02020603050405020304" pitchFamily="18" charset="0"/>
            </a:endParaRPr>
          </a:p>
          <a:p>
            <a:pPr algn="just"/>
            <a:r>
              <a:rPr lang="vi-VN" sz="3600" dirty="0">
                <a:solidFill>
                  <a:srgbClr val="7030A0"/>
                </a:solidFill>
                <a:latin typeface="Times New Roman" panose="02020603050405020304" pitchFamily="18" charset="0"/>
                <a:cs typeface="Times New Roman" panose="02020603050405020304" pitchFamily="18" charset="0"/>
              </a:rPr>
              <a:t>c. Miêu tả dáng đi của một người</a:t>
            </a:r>
            <a:r>
              <a:rPr lang="en-US" sz="3600" dirty="0">
                <a:solidFill>
                  <a:srgbClr val="7030A0"/>
                </a:solidFill>
                <a:latin typeface="Times New Roman" panose="02020603050405020304" pitchFamily="18" charset="0"/>
                <a:cs typeface="Times New Roman" panose="02020603050405020304" pitchFamily="18" charset="0"/>
              </a:rPr>
              <a:t>.</a:t>
            </a:r>
          </a:p>
          <a:p>
            <a:pPr algn="just"/>
            <a:r>
              <a:rPr lang="en-US" sz="3600" smtClean="0">
                <a:solidFill>
                  <a:srgbClr val="FF0000"/>
                </a:solidFill>
                <a:latin typeface="Times New Roman" panose="02020603050405020304" pitchFamily="18" charset="0"/>
                <a:cs typeface="Times New Roman" panose="02020603050405020304" pitchFamily="18" charset="0"/>
              </a:rPr>
              <a:t>Bé Mai đi lạch bạch như một cô vịt</a:t>
            </a:r>
            <a:r>
              <a:rPr lang="en-US" sz="3600">
                <a:solidFill>
                  <a:srgbClr val="FF0000"/>
                </a:solidFill>
                <a:latin typeface="Times New Roman" panose="02020603050405020304" pitchFamily="18" charset="0"/>
                <a:cs typeface="Times New Roman" panose="02020603050405020304" pitchFamily="18" charset="0"/>
              </a:rPr>
              <a:t> </a:t>
            </a:r>
            <a:r>
              <a:rPr lang="en-US" sz="3600" smtClean="0">
                <a:solidFill>
                  <a:srgbClr val="FF0000"/>
                </a:solidFill>
                <a:latin typeface="Times New Roman" panose="02020603050405020304" pitchFamily="18" charset="0"/>
                <a:cs typeface="Times New Roman" panose="02020603050405020304" pitchFamily="18" charset="0"/>
              </a:rPr>
              <a:t>trong sân.</a:t>
            </a:r>
          </a:p>
          <a:p>
            <a:pPr algn="just"/>
            <a:r>
              <a:rPr lang="vi-VN" sz="3600">
                <a:solidFill>
                  <a:srgbClr val="FF0000"/>
                </a:solidFill>
                <a:latin typeface="Times New Roman" panose="02020603050405020304" pitchFamily="18" charset="0"/>
                <a:cs typeface="Times New Roman" panose="02020603050405020304" pitchFamily="18" charset="0"/>
              </a:rPr>
              <a:t>Chú bé vừa đi vừa nhảy như con chim chích </a:t>
            </a:r>
            <a:r>
              <a:rPr lang="en-US" sz="3600" smtClean="0">
                <a:solidFill>
                  <a:srgbClr val="FF0000"/>
                </a:solidFill>
                <a:latin typeface="Times New Roman" panose="02020603050405020304" pitchFamily="18" charset="0"/>
                <a:cs typeface="Times New Roman" panose="02020603050405020304" pitchFamily="18" charset="0"/>
              </a:rPr>
              <a:t>trên đường làng.</a:t>
            </a:r>
            <a:endParaRPr lang="vi-VN"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42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500"/>
                                        <p:tgtEl>
                                          <p:spTgt spid="2">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5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602</Words>
  <Application>Microsoft Office PowerPoint</Application>
  <PresentationFormat>Widescreen</PresentationFormat>
  <Paragraphs>90</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微软雅黑</vt:lpstr>
      <vt:lpstr>微软雅黑</vt:lpstr>
      <vt:lpstr>Arial</vt:lpstr>
      <vt:lpstr>Calibri</vt:lpstr>
      <vt:lpstr>等线</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Thứ năm, ngày 19 tháng 10 năm 2021 Tiếng Việt Bài 5C. TÌM HIỂU VỀ TỪ ĐỒNG ÂM (T2)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Administrator</cp:lastModifiedBy>
  <cp:revision>92</cp:revision>
  <dcterms:created xsi:type="dcterms:W3CDTF">2019-10-17T09:10:00Z</dcterms:created>
  <dcterms:modified xsi:type="dcterms:W3CDTF">2022-01-11T07:43:52Z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FAB34FFFDF7840DA981EBE01070CE6A9</vt:lpwstr>
  </property>
  <property fmtid="{D5CDD505-2E9C-101B-9397-08002B2CF9AE}" pid="3" name="KSOProductBuildVer">
    <vt:lpwstr>1033-11.2.0.10382</vt:lpwstr>
  </property>
</Properties>
</file>