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336" r:id="rId2"/>
    <p:sldId id="378" r:id="rId3"/>
    <p:sldId id="381" r:id="rId4"/>
    <p:sldId id="382" r:id="rId5"/>
    <p:sldId id="377" r:id="rId6"/>
    <p:sldId id="376" r:id="rId7"/>
    <p:sldId id="383" r:id="rId8"/>
    <p:sldId id="380" r:id="rId9"/>
  </p:sldIdLst>
  <p:sldSz cx="12192000" cy="6858000"/>
  <p:notesSz cx="6735763" cy="9869488"/>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384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333300"/>
    <a:srgbClr val="003300"/>
    <a:srgbClr val="3366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56" y="72"/>
      </p:cViewPr>
      <p:guideLst>
        <p:guide orient="horz" pos="2160"/>
        <p:guide pos="3840"/>
        <p:guide pos="3841"/>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8476D0DA-2272-4056-B082-25EE51D3FE0C}" type="datetimeFigureOut">
              <a:rPr lang="en-US" smtClean="0"/>
              <a:t>4/16/2024</a:t>
            </a:fld>
            <a:endParaRPr lang="en-US"/>
          </a:p>
        </p:txBody>
      </p:sp>
      <p:sp>
        <p:nvSpPr>
          <p:cNvPr id="4" name="Slide Image Placeholder 3"/>
          <p:cNvSpPr>
            <a:spLocks noGrp="1" noRot="1" noChangeAspect="1"/>
          </p:cNvSpPr>
          <p:nvPr>
            <p:ph type="sldImg" idx="2"/>
          </p:nvPr>
        </p:nvSpPr>
        <p:spPr>
          <a:xfrm>
            <a:off x="77788" y="739775"/>
            <a:ext cx="6580187"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8007"/>
            <a:ext cx="5388610" cy="444127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4C7961C4-6926-46A6-825E-4983F9C79A6F}" type="slidenum">
              <a:rPr lang="en-US" smtClean="0"/>
              <a:t>‹#›</a:t>
            </a:fld>
            <a:endParaRPr lang="en-US"/>
          </a:p>
        </p:txBody>
      </p:sp>
    </p:spTree>
    <p:extLst>
      <p:ext uri="{BB962C8B-B14F-4D97-AF65-F5344CB8AC3E}">
        <p14:creationId xmlns:p14="http://schemas.microsoft.com/office/powerpoint/2010/main" val="1295036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11" y="2130461"/>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11"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00CFAE-F67F-4D4A-B520-5C2B54061656}" type="datetimeFigureOut">
              <a:rPr lang="en-US">
                <a:solidFill>
                  <a:prstClr val="black">
                    <a:tint val="75000"/>
                  </a:prstClr>
                </a:solidFill>
              </a:rPr>
              <a:pPr/>
              <a:t>4/16/2024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F2B77E-F397-4061-9F31-A43FD676D25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3775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0CFAE-F67F-4D4A-B520-5C2B54061656}" type="datetimeFigureOut">
              <a:rPr lang="en-US">
                <a:solidFill>
                  <a:prstClr val="black">
                    <a:tint val="75000"/>
                  </a:prstClr>
                </a:solidFill>
              </a:rPr>
              <a:pPr/>
              <a:t>4/16/2024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F2B77E-F397-4061-9F31-A43FD676D25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0018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11"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0CFAE-F67F-4D4A-B520-5C2B54061656}" type="datetimeFigureOut">
              <a:rPr lang="en-US">
                <a:solidFill>
                  <a:prstClr val="black">
                    <a:tint val="75000"/>
                  </a:prstClr>
                </a:solidFill>
              </a:rPr>
              <a:pPr/>
              <a:t>4/16/2024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F2B77E-F397-4061-9F31-A43FD676D25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5185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0CFAE-F67F-4D4A-B520-5C2B54061656}" type="datetimeFigureOut">
              <a:rPr lang="en-US">
                <a:solidFill>
                  <a:prstClr val="black">
                    <a:tint val="75000"/>
                  </a:prstClr>
                </a:solidFill>
              </a:rPr>
              <a:pPr/>
              <a:t>4/16/2024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F2B77E-F397-4061-9F31-A43FD676D25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72152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95" y="4406925"/>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95" y="2906732"/>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00CFAE-F67F-4D4A-B520-5C2B54061656}" type="datetimeFigureOut">
              <a:rPr lang="en-US">
                <a:solidFill>
                  <a:prstClr val="black">
                    <a:tint val="75000"/>
                  </a:prstClr>
                </a:solidFill>
              </a:rPr>
              <a:pPr/>
              <a:t>4/16/2024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F2B77E-F397-4061-9F31-A43FD676D25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4474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11" y="160021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1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00CFAE-F67F-4D4A-B520-5C2B54061656}" type="datetimeFigureOut">
              <a:rPr lang="en-US">
                <a:solidFill>
                  <a:prstClr val="black">
                    <a:tint val="75000"/>
                  </a:prstClr>
                </a:solidFill>
              </a:rPr>
              <a:pPr/>
              <a:t>4/16/2024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F2B77E-F397-4061-9F31-A43FD676D25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2261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86"/>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84"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84" y="2174886"/>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00CFAE-F67F-4D4A-B520-5C2B54061656}" type="datetimeFigureOut">
              <a:rPr lang="en-US">
                <a:solidFill>
                  <a:prstClr val="black">
                    <a:tint val="75000"/>
                  </a:prstClr>
                </a:solidFill>
              </a:rPr>
              <a:pPr/>
              <a:t>4/16/2024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1F2B77E-F397-4061-9F31-A43FD676D25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8857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00CFAE-F67F-4D4A-B520-5C2B54061656}" type="datetimeFigureOut">
              <a:rPr lang="en-US">
                <a:solidFill>
                  <a:prstClr val="black">
                    <a:tint val="75000"/>
                  </a:prstClr>
                </a:solidFill>
              </a:rPr>
              <a:pPr/>
              <a:t>4/16/2024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1F2B77E-F397-4061-9F31-A43FD676D25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9653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00CFAE-F67F-4D4A-B520-5C2B54061656}" type="datetimeFigureOut">
              <a:rPr lang="en-US">
                <a:solidFill>
                  <a:prstClr val="black">
                    <a:tint val="75000"/>
                  </a:prstClr>
                </a:solidFill>
              </a:rPr>
              <a:pPr/>
              <a:t>4/16/2024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1F2B77E-F397-4061-9F31-A43FD676D25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1514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45" y="27306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1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0CFAE-F67F-4D4A-B520-5C2B54061656}" type="datetimeFigureOut">
              <a:rPr lang="en-US">
                <a:solidFill>
                  <a:prstClr val="black">
                    <a:tint val="75000"/>
                  </a:prstClr>
                </a:solidFill>
              </a:rPr>
              <a:pPr/>
              <a:t>4/16/2024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F2B77E-F397-4061-9F31-A43FD676D25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634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11"/>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86"/>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0CFAE-F67F-4D4A-B520-5C2B54061656}" type="datetimeFigureOut">
              <a:rPr lang="en-US">
                <a:solidFill>
                  <a:prstClr val="black">
                    <a:tint val="75000"/>
                  </a:prstClr>
                </a:solidFill>
              </a:rPr>
              <a:pPr/>
              <a:t>4/16/2024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F2B77E-F397-4061-9F31-A43FD676D25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105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1"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1" y="1600214"/>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1" y="635637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00CFAE-F67F-4D4A-B520-5C2B54061656}" type="datetimeFigureOut">
              <a:rPr lang="en-US">
                <a:solidFill>
                  <a:prstClr val="black">
                    <a:tint val="75000"/>
                  </a:prstClr>
                </a:solidFill>
              </a:rPr>
              <a:pPr/>
              <a:t>4/16/2024</a:t>
            </a:fld>
            <a:endParaRPr lang="en-US">
              <a:solidFill>
                <a:prstClr val="black">
                  <a:tint val="75000"/>
                </a:prstClr>
              </a:solidFill>
            </a:endParaRPr>
          </a:p>
        </p:txBody>
      </p:sp>
      <p:sp>
        <p:nvSpPr>
          <p:cNvPr id="5" name="Footer Placeholder 4"/>
          <p:cNvSpPr>
            <a:spLocks noGrp="1"/>
          </p:cNvSpPr>
          <p:nvPr>
            <p:ph type="ftr" sz="quarter" idx="3"/>
          </p:nvPr>
        </p:nvSpPr>
        <p:spPr>
          <a:xfrm>
            <a:off x="4165611" y="635637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1" y="635637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F2B77E-F397-4061-9F31-A43FD676D25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27345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9155" y="791374"/>
            <a:ext cx="8424936" cy="548099"/>
          </a:xfrm>
          <a:prstGeom prst="rect">
            <a:avLst/>
          </a:prstGeom>
        </p:spPr>
        <p:txBody>
          <a:bodyPr wrap="square">
            <a:spAutoFit/>
          </a:bodyPr>
          <a:lstStyle/>
          <a:p>
            <a:pPr algn="ctr">
              <a:lnSpc>
                <a:spcPct val="115000"/>
              </a:lnSpc>
              <a:tabLst>
                <a:tab pos="2743200" algn="ctr"/>
              </a:tabLst>
            </a:pPr>
            <a:r>
              <a:rPr lang="es-ES" sz="2800" b="1" u="sng">
                <a:solidFill>
                  <a:srgbClr val="FFFF00"/>
                </a:solidFill>
                <a:latin typeface="Times New Roman"/>
                <a:ea typeface="Times New Roman"/>
              </a:rPr>
              <a:t>Tiếng V</a:t>
            </a:r>
            <a:r>
              <a:rPr lang="es-ES" sz="2800" b="1" u="sng" smtClean="0">
                <a:solidFill>
                  <a:srgbClr val="FFFF00"/>
                </a:solidFill>
                <a:latin typeface="Times New Roman"/>
                <a:ea typeface="Times New Roman"/>
              </a:rPr>
              <a:t>iệt</a:t>
            </a:r>
            <a:endParaRPr lang="en-US" sz="2800">
              <a:solidFill>
                <a:srgbClr val="FFFF00"/>
              </a:solidFill>
              <a:latin typeface="Times New Roman"/>
              <a:ea typeface="Times New Roman"/>
            </a:endParaRPr>
          </a:p>
        </p:txBody>
      </p:sp>
      <p:sp>
        <p:nvSpPr>
          <p:cNvPr id="3" name="Rectangle 2"/>
          <p:cNvSpPr/>
          <p:nvPr/>
        </p:nvSpPr>
        <p:spPr>
          <a:xfrm>
            <a:off x="2075767" y="1484797"/>
            <a:ext cx="8424936" cy="587853"/>
          </a:xfrm>
          <a:prstGeom prst="rect">
            <a:avLst/>
          </a:prstGeom>
        </p:spPr>
        <p:txBody>
          <a:bodyPr wrap="square">
            <a:spAutoFit/>
          </a:bodyPr>
          <a:lstStyle/>
          <a:p>
            <a:pPr algn="ctr">
              <a:lnSpc>
                <a:spcPct val="115000"/>
              </a:lnSpc>
            </a:pPr>
            <a:r>
              <a:rPr lang="es-ES" sz="2800" b="1" dirty="0" err="1" smtClean="0">
                <a:solidFill>
                  <a:srgbClr val="FFFF00"/>
                </a:solidFill>
                <a:latin typeface="Times New Roman"/>
                <a:ea typeface="Times New Roman"/>
              </a:rPr>
              <a:t>Bài</a:t>
            </a:r>
            <a:r>
              <a:rPr lang="es-ES" sz="2800" b="1" dirty="0" smtClean="0">
                <a:solidFill>
                  <a:srgbClr val="FFFF00"/>
                </a:solidFill>
                <a:latin typeface="Times New Roman"/>
                <a:ea typeface="Times New Roman"/>
              </a:rPr>
              <a:t> 9C.  BỨC </a:t>
            </a:r>
            <a:r>
              <a:rPr lang="es-ES" sz="2800" b="1" smtClean="0">
                <a:solidFill>
                  <a:srgbClr val="FFFF00"/>
                </a:solidFill>
                <a:latin typeface="Times New Roman"/>
                <a:ea typeface="Times New Roman"/>
              </a:rPr>
              <a:t>TRANH MÙA </a:t>
            </a:r>
            <a:r>
              <a:rPr lang="es-ES" sz="2800" b="1" dirty="0" smtClean="0">
                <a:solidFill>
                  <a:srgbClr val="FFFF00"/>
                </a:solidFill>
                <a:latin typeface="Times New Roman"/>
                <a:ea typeface="Times New Roman"/>
              </a:rPr>
              <a:t>THU  </a:t>
            </a:r>
            <a:r>
              <a:rPr lang="es-ES" sz="2800" b="1" dirty="0">
                <a:solidFill>
                  <a:srgbClr val="FFFF00"/>
                </a:solidFill>
                <a:latin typeface="Times New Roman"/>
                <a:ea typeface="Times New Roman"/>
              </a:rPr>
              <a:t>(</a:t>
            </a:r>
            <a:r>
              <a:rPr lang="es-ES" sz="2800" b="1" dirty="0" err="1">
                <a:solidFill>
                  <a:srgbClr val="FFFF00"/>
                </a:solidFill>
                <a:latin typeface="Times New Roman"/>
                <a:ea typeface="Times New Roman"/>
              </a:rPr>
              <a:t>Tiết</a:t>
            </a:r>
            <a:r>
              <a:rPr lang="es-ES" sz="2800" b="1" dirty="0">
                <a:solidFill>
                  <a:srgbClr val="FFFF00"/>
                </a:solidFill>
                <a:latin typeface="Times New Roman"/>
                <a:ea typeface="Times New Roman"/>
              </a:rPr>
              <a:t> </a:t>
            </a:r>
            <a:r>
              <a:rPr lang="es-ES" sz="2800" b="1" dirty="0" smtClean="0">
                <a:solidFill>
                  <a:srgbClr val="FFFF00"/>
                </a:solidFill>
                <a:latin typeface="Times New Roman"/>
                <a:ea typeface="Times New Roman"/>
              </a:rPr>
              <a:t>2)</a:t>
            </a:r>
            <a:endParaRPr lang="en-US" sz="2800" dirty="0">
              <a:solidFill>
                <a:srgbClr val="FFFF00"/>
              </a:solidFill>
              <a:latin typeface="Times New Roman"/>
              <a:ea typeface="Times New Roman"/>
            </a:endParaRPr>
          </a:p>
        </p:txBody>
      </p:sp>
      <p:sp>
        <p:nvSpPr>
          <p:cNvPr id="11" name="Rectangle 9"/>
          <p:cNvSpPr>
            <a:spLocks noChangeArrowheads="1"/>
          </p:cNvSpPr>
          <p:nvPr/>
        </p:nvSpPr>
        <p:spPr bwMode="auto">
          <a:xfrm>
            <a:off x="2689692" y="2736448"/>
            <a:ext cx="5854580" cy="584775"/>
          </a:xfrm>
          <a:prstGeom prst="rect">
            <a:avLst/>
          </a:prstGeom>
          <a:solidFill>
            <a:srgbClr val="ED7D31">
              <a:lumMod val="40000"/>
              <a:lumOff val="60000"/>
            </a:srgbClr>
          </a:solidFill>
          <a:ln>
            <a:noFill/>
          </a:ln>
        </p:spPr>
        <p:txBody>
          <a:bodyPr wrap="square">
            <a:spAutoFit/>
          </a:bodyPr>
          <a:lstStyle/>
          <a:p>
            <a:pPr>
              <a:tabLst>
                <a:tab pos="500063" algn="l"/>
              </a:tabLst>
              <a:defRPr/>
            </a:pPr>
            <a:r>
              <a:rPr lang="en-US" altLang="en-US" sz="3200" i="1" kern="0" dirty="0" err="1" smtClean="0">
                <a:solidFill>
                  <a:srgbClr val="FF0000"/>
                </a:solidFill>
              </a:rPr>
              <a:t>Luyện</a:t>
            </a:r>
            <a:r>
              <a:rPr lang="en-US" altLang="en-US" sz="3200" i="1" kern="0" dirty="0" smtClean="0">
                <a:solidFill>
                  <a:srgbClr val="FF0000"/>
                </a:solidFill>
              </a:rPr>
              <a:t> </a:t>
            </a:r>
            <a:r>
              <a:rPr lang="en-US" altLang="en-US" sz="3200" i="1" kern="0" dirty="0" err="1" smtClean="0">
                <a:solidFill>
                  <a:srgbClr val="FF0000"/>
                </a:solidFill>
              </a:rPr>
              <a:t>tập</a:t>
            </a:r>
            <a:r>
              <a:rPr lang="en-US" altLang="en-US" sz="3200" i="1" kern="0" dirty="0" smtClean="0">
                <a:solidFill>
                  <a:srgbClr val="FF0000"/>
                </a:solidFill>
              </a:rPr>
              <a:t> </a:t>
            </a:r>
            <a:r>
              <a:rPr lang="en-US" altLang="en-US" sz="3200" i="1" kern="0" dirty="0" err="1" smtClean="0">
                <a:solidFill>
                  <a:srgbClr val="FF0000"/>
                </a:solidFill>
              </a:rPr>
              <a:t>thuyết</a:t>
            </a:r>
            <a:r>
              <a:rPr lang="en-US" altLang="en-US" sz="3200" i="1" kern="0" dirty="0" smtClean="0">
                <a:solidFill>
                  <a:srgbClr val="FF0000"/>
                </a:solidFill>
              </a:rPr>
              <a:t> </a:t>
            </a:r>
            <a:r>
              <a:rPr lang="en-US" altLang="en-US" sz="3200" i="1" kern="0" dirty="0" err="1" smtClean="0">
                <a:solidFill>
                  <a:srgbClr val="FF0000"/>
                </a:solidFill>
              </a:rPr>
              <a:t>trình</a:t>
            </a:r>
            <a:r>
              <a:rPr lang="en-US" altLang="en-US" sz="3200" i="1" kern="0" dirty="0" smtClean="0">
                <a:solidFill>
                  <a:srgbClr val="FF0000"/>
                </a:solidFill>
              </a:rPr>
              <a:t> </a:t>
            </a:r>
            <a:r>
              <a:rPr lang="en-US" altLang="en-US" sz="3200" i="1" kern="0" dirty="0" err="1" smtClean="0">
                <a:solidFill>
                  <a:srgbClr val="FF0000"/>
                </a:solidFill>
              </a:rPr>
              <a:t>tranh</a:t>
            </a:r>
            <a:r>
              <a:rPr lang="en-US" altLang="en-US" sz="3200" i="1" kern="0" dirty="0" smtClean="0">
                <a:solidFill>
                  <a:srgbClr val="FF0000"/>
                </a:solidFill>
              </a:rPr>
              <a:t> </a:t>
            </a:r>
            <a:r>
              <a:rPr lang="en-US" altLang="en-US" sz="3200" i="1" kern="0" dirty="0" err="1" smtClean="0">
                <a:solidFill>
                  <a:srgbClr val="FF0000"/>
                </a:solidFill>
              </a:rPr>
              <a:t>luận</a:t>
            </a:r>
            <a:r>
              <a:rPr lang="en-US" altLang="en-US" sz="3200" i="1" kern="0" dirty="0" smtClean="0">
                <a:solidFill>
                  <a:srgbClr val="FF0000"/>
                </a:solidFill>
              </a:rPr>
              <a:t>.</a:t>
            </a:r>
            <a:endParaRPr lang="en-US" altLang="en-US" sz="3200" i="1" kern="0" dirty="0">
              <a:solidFill>
                <a:srgbClr val="FF0000"/>
              </a:solidFill>
            </a:endParaRPr>
          </a:p>
        </p:txBody>
      </p:sp>
      <p:pic>
        <p:nvPicPr>
          <p:cNvPr id="12" name="Picture 2"/>
          <p:cNvPicPr>
            <a:picLocks noChangeAspect="1"/>
          </p:cNvPicPr>
          <p:nvPr/>
        </p:nvPicPr>
        <p:blipFill>
          <a:blip r:embed="rId2">
            <a:extLst>
              <a:ext uri="{28A0092B-C50C-407E-A947-70E740481C1C}">
                <a14:useLocalDpi xmlns:a14="http://schemas.microsoft.com/office/drawing/2010/main" val="0"/>
              </a:ext>
            </a:extLst>
          </a:blip>
          <a:srcRect r="52151" b="65555"/>
          <a:stretch>
            <a:fillRect/>
          </a:stretch>
        </p:blipFill>
        <p:spPr bwMode="auto">
          <a:xfrm>
            <a:off x="465805" y="1085235"/>
            <a:ext cx="2200275"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67328" y="2420888"/>
            <a:ext cx="3249612" cy="346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p:cNvSpPr txBox="1">
            <a:spLocks noChangeArrowheads="1"/>
          </p:cNvSpPr>
          <p:nvPr/>
        </p:nvSpPr>
        <p:spPr bwMode="auto">
          <a:xfrm>
            <a:off x="465805" y="2595126"/>
            <a:ext cx="2200275" cy="584775"/>
          </a:xfrm>
          <a:prstGeom prst="rect">
            <a:avLst/>
          </a:prstGeom>
          <a:solidFill>
            <a:schemeClr val="accent6">
              <a:lumMod val="40000"/>
              <a:lumOff val="60000"/>
            </a:schemeClr>
          </a:solidFill>
          <a:ln>
            <a:noFill/>
          </a:ln>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defRPr/>
            </a:pPr>
            <a:r>
              <a:rPr lang="en-US" sz="3200" b="1" kern="0" smtClean="0">
                <a:solidFill>
                  <a:prstClr val="black"/>
                </a:solidFill>
              </a:rPr>
              <a:t>MỤC TIÊU: </a:t>
            </a:r>
          </a:p>
        </p:txBody>
      </p:sp>
      <p:sp>
        <p:nvSpPr>
          <p:cNvPr id="9" name="Rectangle 8"/>
          <p:cNvSpPr/>
          <p:nvPr/>
        </p:nvSpPr>
        <p:spPr>
          <a:xfrm>
            <a:off x="357110" y="5013176"/>
            <a:ext cx="5760640" cy="658642"/>
          </a:xfrm>
          <a:prstGeom prst="rect">
            <a:avLst/>
          </a:prstGeom>
        </p:spPr>
        <p:txBody>
          <a:bodyPr wrap="square">
            <a:spAutoFit/>
          </a:bodyPr>
          <a:lstStyle/>
          <a:p>
            <a:pPr>
              <a:lnSpc>
                <a:spcPct val="115000"/>
              </a:lnSpc>
            </a:pPr>
            <a:r>
              <a:rPr lang="es-ES" sz="3200" b="1" dirty="0" smtClean="0">
                <a:solidFill>
                  <a:srgbClr val="FFFF00"/>
                </a:solidFill>
                <a:latin typeface="Times New Roman"/>
                <a:ea typeface="Times New Roman"/>
              </a:rPr>
              <a:t>HOẠT ĐỘNG THỰC HÀNH: </a:t>
            </a:r>
            <a:endParaRPr lang="en-US" sz="3200" dirty="0">
              <a:solidFill>
                <a:srgbClr val="FFFF00"/>
              </a:solidFill>
              <a:latin typeface="Times New Roman"/>
              <a:ea typeface="Times New Roman"/>
            </a:endParaRPr>
          </a:p>
        </p:txBody>
      </p:sp>
    </p:spTree>
    <p:extLst>
      <p:ext uri="{BB962C8B-B14F-4D97-AF65-F5344CB8AC3E}">
        <p14:creationId xmlns:p14="http://schemas.microsoft.com/office/powerpoint/2010/main" val="3436989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arn(inVertical)">
                                      <p:cBhvr>
                                        <p:cTn id="10" dur="500"/>
                                        <p:tgtEl>
                                          <p:spTgt spid="14"/>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par>
                                <p:cTn id="14" presetID="16" presetClass="entr" presetSubtype="21"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barn(inVertical)">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arn(inVertical)">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958" y="260648"/>
            <a:ext cx="11953328" cy="584775"/>
          </a:xfrm>
          <a:prstGeom prst="rect">
            <a:avLst/>
          </a:prstGeom>
        </p:spPr>
        <p:txBody>
          <a:bodyPr wrap="square">
            <a:spAutoFit/>
          </a:bodyPr>
          <a:lstStyle/>
          <a:p>
            <a:r>
              <a:rPr lang="vi-VN" sz="3200" b="1" dirty="0">
                <a:solidFill>
                  <a:schemeClr val="bg1"/>
                </a:solidFill>
                <a:latin typeface="+mj-lt"/>
              </a:rPr>
              <a:t>5. </a:t>
            </a:r>
            <a:r>
              <a:rPr lang="vi-VN" sz="3200" dirty="0">
                <a:solidFill>
                  <a:schemeClr val="bg1"/>
                </a:solidFill>
                <a:latin typeface="+mj-lt"/>
              </a:rPr>
              <a:t>Đọc mẩu chuyện sau: </a:t>
            </a:r>
            <a:r>
              <a:rPr lang="vi-VN" sz="3200" dirty="0">
                <a:solidFill>
                  <a:srgbClr val="FFFF00"/>
                </a:solidFill>
                <a:latin typeface="+mj-lt"/>
              </a:rPr>
              <a:t>Ai cần nhất đối với cây xanh? </a:t>
            </a:r>
            <a:r>
              <a:rPr lang="vi-VN" sz="3200" dirty="0">
                <a:solidFill>
                  <a:schemeClr val="bg1"/>
                </a:solidFill>
                <a:latin typeface="+mj-lt"/>
              </a:rPr>
              <a:t>(trang 100 </a:t>
            </a:r>
            <a:r>
              <a:rPr lang="en-US" sz="3200" dirty="0" smtClean="0">
                <a:solidFill>
                  <a:schemeClr val="bg1"/>
                </a:solidFill>
                <a:latin typeface="+mj-lt"/>
              </a:rPr>
              <a:t>HDH</a:t>
            </a:r>
            <a:r>
              <a:rPr lang="vi-VN" sz="3200" dirty="0" smtClean="0">
                <a:solidFill>
                  <a:schemeClr val="bg1"/>
                </a:solidFill>
                <a:latin typeface="+mj-lt"/>
              </a:rPr>
              <a:t>)</a:t>
            </a:r>
            <a:endParaRPr lang="en-US" sz="3200" dirty="0">
              <a:solidFill>
                <a:schemeClr val="bg1"/>
              </a:solidFill>
              <a:latin typeface="+mj-lt"/>
            </a:endParaRPr>
          </a:p>
        </p:txBody>
      </p:sp>
      <p:sp>
        <p:nvSpPr>
          <p:cNvPr id="3" name="Rectangle 2"/>
          <p:cNvSpPr/>
          <p:nvPr/>
        </p:nvSpPr>
        <p:spPr>
          <a:xfrm>
            <a:off x="215008" y="701155"/>
            <a:ext cx="7344816" cy="613245"/>
          </a:xfrm>
          <a:prstGeom prst="rect">
            <a:avLst/>
          </a:prstGeom>
        </p:spPr>
        <p:txBody>
          <a:bodyPr wrap="square">
            <a:spAutoFit/>
          </a:bodyPr>
          <a:lstStyle/>
          <a:p>
            <a:pPr>
              <a:lnSpc>
                <a:spcPct val="115000"/>
              </a:lnSpc>
            </a:pP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Câu</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chuyện</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có</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những</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nhân</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vật</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nào</a:t>
            </a:r>
            <a:r>
              <a:rPr lang="es-ES" sz="3200" dirty="0" smtClean="0">
                <a:solidFill>
                  <a:srgbClr val="FFFF00"/>
                </a:solidFill>
                <a:latin typeface="Times New Roman"/>
                <a:ea typeface="Times New Roman"/>
              </a:rPr>
              <a:t>?</a:t>
            </a:r>
            <a:endParaRPr lang="en-US" sz="3200" dirty="0">
              <a:solidFill>
                <a:srgbClr val="FFFF00"/>
              </a:solidFill>
              <a:latin typeface="Times New Roman"/>
              <a:ea typeface="Times New Roman"/>
            </a:endParaRPr>
          </a:p>
        </p:txBody>
      </p:sp>
      <p:sp>
        <p:nvSpPr>
          <p:cNvPr id="4" name="Rectangle 3"/>
          <p:cNvSpPr/>
          <p:nvPr/>
        </p:nvSpPr>
        <p:spPr>
          <a:xfrm>
            <a:off x="221160" y="1901778"/>
            <a:ext cx="11491464" cy="1224951"/>
          </a:xfrm>
          <a:prstGeom prst="rect">
            <a:avLst/>
          </a:prstGeom>
        </p:spPr>
        <p:txBody>
          <a:bodyPr wrap="square">
            <a:spAutoFit/>
          </a:bodyPr>
          <a:lstStyle/>
          <a:p>
            <a:pPr>
              <a:lnSpc>
                <a:spcPct val="115000"/>
              </a:lnSpc>
            </a:pPr>
            <a:r>
              <a:rPr lang="es-ES" sz="3200" b="1"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Mỗi</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nhân</a:t>
            </a:r>
            <a:r>
              <a:rPr lang="es-ES" sz="3200" dirty="0" smtClean="0">
                <a:solidFill>
                  <a:srgbClr val="FFFF00"/>
                </a:solidFill>
                <a:latin typeface="Times New Roman"/>
                <a:ea typeface="Times New Roman"/>
              </a:rPr>
              <a:t> </a:t>
            </a:r>
            <a:r>
              <a:rPr lang="es-ES" sz="3200" err="1" smtClean="0">
                <a:solidFill>
                  <a:srgbClr val="FFFF00"/>
                </a:solidFill>
                <a:latin typeface="Times New Roman"/>
                <a:ea typeface="Times New Roman"/>
              </a:rPr>
              <a:t>vật</a:t>
            </a:r>
            <a:r>
              <a:rPr lang="es-ES" sz="3200" smtClean="0">
                <a:solidFill>
                  <a:srgbClr val="FFFF00"/>
                </a:solidFill>
                <a:latin typeface="Times New Roman"/>
                <a:ea typeface="Times New Roman"/>
              </a:rPr>
              <a:t>  </a:t>
            </a:r>
            <a:r>
              <a:rPr lang="es-ES" sz="3200" dirty="0" err="1" smtClean="0">
                <a:solidFill>
                  <a:srgbClr val="FFFF00"/>
                </a:solidFill>
                <a:latin typeface="Times New Roman"/>
                <a:ea typeface="Times New Roman"/>
              </a:rPr>
              <a:t>tự</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cho</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mình</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là</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người</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cần</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thiết</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nhất</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với</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cây</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xanh</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như</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thế</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nào</a:t>
            </a:r>
            <a:r>
              <a:rPr lang="es-ES" sz="3200" dirty="0" smtClean="0">
                <a:solidFill>
                  <a:srgbClr val="FFFF00"/>
                </a:solidFill>
                <a:latin typeface="Times New Roman"/>
                <a:ea typeface="Times New Roman"/>
              </a:rPr>
              <a:t>? </a:t>
            </a:r>
            <a:endParaRPr lang="en-US" sz="3200" dirty="0">
              <a:solidFill>
                <a:srgbClr val="FFFF00"/>
              </a:solidFill>
              <a:latin typeface="Times New Roman"/>
              <a:ea typeface="Times New Roman"/>
            </a:endParaRPr>
          </a:p>
        </p:txBody>
      </p:sp>
      <p:sp>
        <p:nvSpPr>
          <p:cNvPr id="5" name="Rectangle 4"/>
          <p:cNvSpPr/>
          <p:nvPr/>
        </p:nvSpPr>
        <p:spPr>
          <a:xfrm>
            <a:off x="176958" y="1290841"/>
            <a:ext cx="11547176" cy="658642"/>
          </a:xfrm>
          <a:prstGeom prst="rect">
            <a:avLst/>
          </a:prstGeom>
        </p:spPr>
        <p:txBody>
          <a:bodyPr wrap="square">
            <a:spAutoFit/>
          </a:bodyPr>
          <a:lstStyle/>
          <a:p>
            <a:pPr>
              <a:lnSpc>
                <a:spcPct val="115000"/>
              </a:lnSpc>
            </a:pPr>
            <a:r>
              <a:rPr lang="es-ES" sz="3200" b="1" dirty="0">
                <a:solidFill>
                  <a:srgbClr val="FFFF00"/>
                </a:solidFill>
                <a:latin typeface="Times New Roman"/>
                <a:ea typeface="Times New Roman"/>
              </a:rPr>
              <a:t>+</a:t>
            </a:r>
            <a:r>
              <a:rPr lang="es-ES" sz="3200" b="1" dirty="0" smtClean="0">
                <a:solidFill>
                  <a:srgbClr val="FFFF00"/>
                </a:solidFill>
                <a:latin typeface="Times New Roman"/>
                <a:ea typeface="Times New Roman"/>
              </a:rPr>
              <a:t> </a:t>
            </a:r>
            <a:r>
              <a:rPr lang="es-ES" sz="3200" dirty="0" err="1" smtClean="0">
                <a:solidFill>
                  <a:schemeClr val="bg1"/>
                </a:solidFill>
                <a:latin typeface="Times New Roman"/>
                <a:ea typeface="Times New Roman"/>
              </a:rPr>
              <a:t>Câu</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chuyện</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có</a:t>
            </a:r>
            <a:r>
              <a:rPr lang="es-ES" sz="3200" dirty="0">
                <a:solidFill>
                  <a:schemeClr val="bg1"/>
                </a:solidFill>
                <a:latin typeface="Times New Roman"/>
                <a:ea typeface="Times New Roman"/>
              </a:rPr>
              <a:t> </a:t>
            </a:r>
            <a:r>
              <a:rPr lang="es-ES" sz="3200" dirty="0" smtClean="0">
                <a:solidFill>
                  <a:schemeClr val="bg1"/>
                </a:solidFill>
                <a:latin typeface="Times New Roman"/>
                <a:ea typeface="Times New Roman"/>
              </a:rPr>
              <a:t>4 </a:t>
            </a:r>
            <a:r>
              <a:rPr lang="es-ES" sz="3200" dirty="0" err="1" smtClean="0">
                <a:solidFill>
                  <a:schemeClr val="bg1"/>
                </a:solidFill>
                <a:latin typeface="Times New Roman"/>
                <a:ea typeface="Times New Roman"/>
              </a:rPr>
              <a:t>nhân</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vật</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Đất</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Nước</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Không</a:t>
            </a:r>
            <a:r>
              <a:rPr lang="es-ES" sz="3200" dirty="0" smtClean="0">
                <a:solidFill>
                  <a:schemeClr val="bg1"/>
                </a:solidFill>
                <a:latin typeface="Times New Roman"/>
                <a:ea typeface="Times New Roman"/>
              </a:rPr>
              <a:t> </a:t>
            </a:r>
            <a:r>
              <a:rPr lang="es-ES" sz="3200" dirty="0" err="1">
                <a:solidFill>
                  <a:schemeClr val="bg1"/>
                </a:solidFill>
                <a:latin typeface="Times New Roman"/>
                <a:ea typeface="Times New Roman"/>
              </a:rPr>
              <a:t>K</a:t>
            </a:r>
            <a:r>
              <a:rPr lang="es-ES" sz="3200" dirty="0" err="1" smtClean="0">
                <a:solidFill>
                  <a:schemeClr val="bg1"/>
                </a:solidFill>
                <a:latin typeface="Times New Roman"/>
                <a:ea typeface="Times New Roman"/>
              </a:rPr>
              <a:t>hí</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và</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Ánh</a:t>
            </a:r>
            <a:r>
              <a:rPr lang="es-ES" sz="3200" dirty="0" smtClean="0">
                <a:solidFill>
                  <a:schemeClr val="bg1"/>
                </a:solidFill>
                <a:latin typeface="Times New Roman"/>
                <a:ea typeface="Times New Roman"/>
              </a:rPr>
              <a:t> </a:t>
            </a:r>
            <a:r>
              <a:rPr lang="es-ES" sz="3200" dirty="0" err="1">
                <a:solidFill>
                  <a:schemeClr val="bg1"/>
                </a:solidFill>
                <a:latin typeface="Times New Roman"/>
                <a:ea typeface="Times New Roman"/>
              </a:rPr>
              <a:t>S</a:t>
            </a:r>
            <a:r>
              <a:rPr lang="es-ES" sz="3200" dirty="0" err="1" smtClean="0">
                <a:solidFill>
                  <a:schemeClr val="bg1"/>
                </a:solidFill>
                <a:latin typeface="Times New Roman"/>
                <a:ea typeface="Times New Roman"/>
              </a:rPr>
              <a:t>áng</a:t>
            </a:r>
            <a:endParaRPr lang="en-US" sz="3200" dirty="0">
              <a:solidFill>
                <a:schemeClr val="bg1"/>
              </a:solidFill>
              <a:latin typeface="Times New Roman"/>
              <a:ea typeface="Times New Roman"/>
            </a:endParaRPr>
          </a:p>
        </p:txBody>
      </p:sp>
      <p:sp>
        <p:nvSpPr>
          <p:cNvPr id="6" name="Rectangle 5"/>
          <p:cNvSpPr/>
          <p:nvPr/>
        </p:nvSpPr>
        <p:spPr>
          <a:xfrm>
            <a:off x="375370" y="3157535"/>
            <a:ext cx="12000656" cy="2923877"/>
          </a:xfrm>
          <a:prstGeom prst="rect">
            <a:avLst/>
          </a:prstGeom>
        </p:spPr>
        <p:txBody>
          <a:bodyPr wrap="square">
            <a:spAutoFit/>
          </a:bodyPr>
          <a:lstStyle/>
          <a:p>
            <a:pPr>
              <a:lnSpc>
                <a:spcPct val="115000"/>
              </a:lnSpc>
            </a:pP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Đất</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Không</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có</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tôi</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cây</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không</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thể</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sống</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được</a:t>
            </a:r>
            <a:r>
              <a:rPr lang="es-ES" sz="3200" dirty="0" smtClean="0">
                <a:solidFill>
                  <a:schemeClr val="bg1"/>
                </a:solidFill>
                <a:latin typeface="Times New Roman"/>
                <a:ea typeface="Times New Roman"/>
              </a:rPr>
              <a:t>.</a:t>
            </a:r>
          </a:p>
          <a:p>
            <a:pPr>
              <a:lnSpc>
                <a:spcPct val="115000"/>
              </a:lnSpc>
            </a:pPr>
            <a:r>
              <a:rPr lang="es-ES" sz="3200" dirty="0" smtClean="0">
                <a:solidFill>
                  <a:schemeClr val="bg1"/>
                </a:solidFill>
                <a:latin typeface="Times New Roman"/>
                <a:ea typeface="Times New Roman"/>
              </a:rPr>
              <a:t>+ </a:t>
            </a:r>
            <a:r>
              <a:rPr lang="es-ES" sz="3200" err="1" smtClean="0">
                <a:solidFill>
                  <a:schemeClr val="bg1"/>
                </a:solidFill>
                <a:latin typeface="Times New Roman"/>
                <a:ea typeface="Times New Roman"/>
              </a:rPr>
              <a:t>Nước</a:t>
            </a:r>
            <a:r>
              <a:rPr lang="es-ES" sz="3200" smtClean="0">
                <a:solidFill>
                  <a:schemeClr val="bg1"/>
                </a:solidFill>
                <a:latin typeface="Times New Roman"/>
                <a:ea typeface="Times New Roman"/>
              </a:rPr>
              <a:t>: Chất </a:t>
            </a:r>
            <a:r>
              <a:rPr lang="es-ES" sz="3200" dirty="0" err="1" smtClean="0">
                <a:solidFill>
                  <a:schemeClr val="bg1"/>
                </a:solidFill>
                <a:latin typeface="Times New Roman"/>
                <a:ea typeface="Times New Roman"/>
              </a:rPr>
              <a:t>màu</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không</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có</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nước</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vận</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chuyển</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thì</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cây</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không</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lớn</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được</a:t>
            </a:r>
            <a:r>
              <a:rPr lang="es-ES" sz="3200" dirty="0" smtClean="0">
                <a:solidFill>
                  <a:schemeClr val="bg1"/>
                </a:solidFill>
                <a:latin typeface="Times New Roman"/>
                <a:ea typeface="Times New Roman"/>
              </a:rPr>
              <a:t>.</a:t>
            </a:r>
          </a:p>
          <a:p>
            <a:pPr>
              <a:lnSpc>
                <a:spcPct val="115000"/>
              </a:lnSpc>
            </a:pP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Không</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Khí</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Không</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có</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khí</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trời</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thì</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tất</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cả</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cây</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xanh</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đều</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chết</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rũ</a:t>
            </a:r>
            <a:r>
              <a:rPr lang="es-ES" sz="3200" dirty="0" smtClean="0">
                <a:solidFill>
                  <a:schemeClr val="bg1"/>
                </a:solidFill>
                <a:latin typeface="Times New Roman"/>
                <a:ea typeface="Times New Roman"/>
              </a:rPr>
              <a:t>.</a:t>
            </a:r>
          </a:p>
          <a:p>
            <a:pPr>
              <a:lnSpc>
                <a:spcPct val="115000"/>
              </a:lnSpc>
            </a:pP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Ánh</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Sáng</a:t>
            </a:r>
            <a:r>
              <a:rPr lang="es-ES" sz="3200" dirty="0" smtClean="0">
                <a:solidFill>
                  <a:schemeClr val="bg1"/>
                </a:solidFill>
                <a:latin typeface="Times New Roman"/>
                <a:ea typeface="Times New Roman"/>
              </a:rPr>
              <a:t>: </a:t>
            </a:r>
            <a:r>
              <a:rPr lang="es-ES" sz="3200" err="1" smtClean="0">
                <a:solidFill>
                  <a:schemeClr val="bg1"/>
                </a:solidFill>
                <a:latin typeface="Times New Roman"/>
                <a:ea typeface="Times New Roman"/>
              </a:rPr>
              <a:t>Thiếu</a:t>
            </a:r>
            <a:r>
              <a:rPr lang="es-ES" sz="3200" smtClean="0">
                <a:solidFill>
                  <a:schemeClr val="bg1"/>
                </a:solidFill>
                <a:latin typeface="Times New Roman"/>
                <a:ea typeface="Times New Roman"/>
              </a:rPr>
              <a:t> ánh sáng </a:t>
            </a:r>
            <a:r>
              <a:rPr lang="es-ES" sz="3200" dirty="0" err="1" smtClean="0">
                <a:solidFill>
                  <a:schemeClr val="bg1"/>
                </a:solidFill>
                <a:latin typeface="Times New Roman"/>
                <a:ea typeface="Times New Roman"/>
              </a:rPr>
              <a:t>thì</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cây</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không</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thể</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có</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màu</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xanh</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không</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thể</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gọi</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là</a:t>
            </a:r>
            <a:r>
              <a:rPr lang="es-ES" sz="3200" dirty="0" smtClean="0">
                <a:solidFill>
                  <a:schemeClr val="bg1"/>
                </a:solidFill>
                <a:latin typeface="Times New Roman"/>
                <a:ea typeface="Times New Roman"/>
              </a:rPr>
              <a:t> </a:t>
            </a:r>
            <a:r>
              <a:rPr lang="es-ES" sz="3200" err="1" smtClean="0">
                <a:solidFill>
                  <a:schemeClr val="bg1"/>
                </a:solidFill>
                <a:latin typeface="Times New Roman"/>
                <a:ea typeface="Times New Roman"/>
              </a:rPr>
              <a:t>cây</a:t>
            </a:r>
            <a:r>
              <a:rPr lang="es-ES" sz="3200" smtClean="0">
                <a:solidFill>
                  <a:schemeClr val="bg1"/>
                </a:solidFill>
                <a:latin typeface="Times New Roman"/>
                <a:ea typeface="Times New Roman"/>
              </a:rPr>
              <a:t> xanh được</a:t>
            </a:r>
            <a:r>
              <a:rPr lang="es-ES" sz="3200" dirty="0" smtClean="0">
                <a:solidFill>
                  <a:schemeClr val="bg1"/>
                </a:solidFill>
                <a:latin typeface="Times New Roman"/>
                <a:ea typeface="Times New Roman"/>
              </a:rPr>
              <a:t>. </a:t>
            </a:r>
            <a:endParaRPr lang="en-US" sz="3200" dirty="0">
              <a:solidFill>
                <a:schemeClr val="bg1"/>
              </a:solidFill>
              <a:latin typeface="Times New Roman"/>
              <a:ea typeface="Times New Roman"/>
            </a:endParaRPr>
          </a:p>
        </p:txBody>
      </p:sp>
    </p:spTree>
    <p:extLst>
      <p:ext uri="{BB962C8B-B14F-4D97-AF65-F5344CB8AC3E}">
        <p14:creationId xmlns:p14="http://schemas.microsoft.com/office/powerpoint/2010/main" val="2849594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344" y="332656"/>
            <a:ext cx="11737304" cy="830997"/>
          </a:xfrm>
          <a:prstGeom prst="rect">
            <a:avLst/>
          </a:prstGeom>
        </p:spPr>
        <p:txBody>
          <a:bodyPr wrap="square">
            <a:spAutoFit/>
          </a:bodyPr>
          <a:lstStyle/>
          <a:p>
            <a:r>
              <a:rPr lang="vi-VN" sz="2400" dirty="0">
                <a:solidFill>
                  <a:srgbClr val="FFFF00"/>
                </a:solidFill>
                <a:latin typeface="+mj-lt"/>
              </a:rPr>
              <a:t>6. Dựa vào ý kiến của các nhân vật ở trên, em hãy nêu ý kiến của mình để tranh luận cùng các bạn: </a:t>
            </a:r>
            <a:r>
              <a:rPr lang="vi-VN" sz="2400" dirty="0">
                <a:solidFill>
                  <a:schemeClr val="bg1"/>
                </a:solidFill>
                <a:latin typeface="+mj-lt"/>
              </a:rPr>
              <a:t>Đất, Nước, Không Khí hay </a:t>
            </a:r>
            <a:r>
              <a:rPr lang="en-US" sz="2400" dirty="0" smtClean="0">
                <a:solidFill>
                  <a:schemeClr val="bg1"/>
                </a:solidFill>
                <a:latin typeface="+mj-lt"/>
              </a:rPr>
              <a:t>Á</a:t>
            </a:r>
            <a:r>
              <a:rPr lang="vi-VN" sz="2400" dirty="0" smtClean="0">
                <a:solidFill>
                  <a:schemeClr val="bg1"/>
                </a:solidFill>
                <a:latin typeface="+mj-lt"/>
              </a:rPr>
              <a:t>nh </a:t>
            </a:r>
            <a:r>
              <a:rPr lang="vi-VN" sz="2400" dirty="0">
                <a:solidFill>
                  <a:schemeClr val="bg1"/>
                </a:solidFill>
                <a:latin typeface="+mj-lt"/>
              </a:rPr>
              <a:t>Sáng cần cho cây xanh hơn? Vì sao</a:t>
            </a:r>
            <a:r>
              <a:rPr lang="vi-VN" sz="2400" dirty="0" smtClean="0">
                <a:solidFill>
                  <a:schemeClr val="bg1"/>
                </a:solidFill>
                <a:latin typeface="+mj-lt"/>
              </a:rPr>
              <a:t>?</a:t>
            </a:r>
            <a:endParaRPr lang="vi-VN" sz="2400" dirty="0">
              <a:solidFill>
                <a:schemeClr val="bg1"/>
              </a:solidFill>
              <a:latin typeface="+mj-lt"/>
            </a:endParaRPr>
          </a:p>
        </p:txBody>
      </p:sp>
      <p:sp>
        <p:nvSpPr>
          <p:cNvPr id="3" name="TextBox 2"/>
          <p:cNvSpPr txBox="1"/>
          <p:nvPr/>
        </p:nvSpPr>
        <p:spPr>
          <a:xfrm>
            <a:off x="3263008" y="1198254"/>
            <a:ext cx="8928992" cy="523220"/>
          </a:xfrm>
          <a:prstGeom prst="rect">
            <a:avLst/>
          </a:prstGeom>
          <a:noFill/>
        </p:spPr>
        <p:txBody>
          <a:bodyPr wrap="square" rtlCol="0">
            <a:spAutoFit/>
          </a:bodyPr>
          <a:lstStyle/>
          <a:p>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err="1" smtClean="0">
                <a:solidFill>
                  <a:srgbClr val="FFFF00"/>
                </a:solidFill>
                <a:latin typeface="Times New Roman" panose="02020603050405020304" pitchFamily="18" charset="0"/>
                <a:cs typeface="Times New Roman" panose="02020603050405020304" pitchFamily="18" charset="0"/>
              </a:rPr>
              <a:t>Gợi</a:t>
            </a:r>
            <a:r>
              <a:rPr lang="en-US" sz="2800" dirty="0" smtClean="0">
                <a:solidFill>
                  <a:srgbClr val="FFFF00"/>
                </a:solidFill>
                <a:latin typeface="Times New Roman" panose="02020603050405020304" pitchFamily="18" charset="0"/>
                <a:cs typeface="Times New Roman" panose="02020603050405020304" pitchFamily="18" charset="0"/>
              </a:rPr>
              <a:t> ý  </a:t>
            </a:r>
            <a:r>
              <a:rPr lang="en-US" sz="2800" dirty="0" err="1" smtClean="0">
                <a:solidFill>
                  <a:srgbClr val="FFFF00"/>
                </a:solidFill>
                <a:latin typeface="Times New Roman" panose="02020603050405020304" pitchFamily="18" charset="0"/>
                <a:cs typeface="Times New Roman" panose="02020603050405020304" pitchFamily="18" charset="0"/>
              </a:rPr>
              <a:t>về</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err="1" smtClean="0">
                <a:solidFill>
                  <a:srgbClr val="FFFF00"/>
                </a:solidFill>
                <a:latin typeface="Times New Roman" panose="02020603050405020304" pitchFamily="18" charset="0"/>
                <a:cs typeface="Times New Roman" panose="02020603050405020304" pitchFamily="18" charset="0"/>
              </a:rPr>
              <a:t>cách</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err="1" smtClean="0">
                <a:solidFill>
                  <a:srgbClr val="FFFF00"/>
                </a:solidFill>
                <a:latin typeface="Times New Roman" panose="02020603050405020304" pitchFamily="18" charset="0"/>
                <a:cs typeface="Times New Roman" panose="02020603050405020304" pitchFamily="18" charset="0"/>
              </a:rPr>
              <a:t>mở</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err="1" smtClean="0">
                <a:solidFill>
                  <a:srgbClr val="FFFF00"/>
                </a:solidFill>
                <a:latin typeface="Times New Roman" panose="02020603050405020304" pitchFamily="18" charset="0"/>
                <a:cs typeface="Times New Roman" panose="02020603050405020304" pitchFamily="18" charset="0"/>
              </a:rPr>
              <a:t>rộng</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err="1" smtClean="0">
                <a:solidFill>
                  <a:srgbClr val="FFFF00"/>
                </a:solidFill>
                <a:latin typeface="Times New Roman" panose="02020603050405020304" pitchFamily="18" charset="0"/>
                <a:cs typeface="Times New Roman" panose="02020603050405020304" pitchFamily="18" charset="0"/>
              </a:rPr>
              <a:t>lí</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err="1" smtClean="0">
                <a:solidFill>
                  <a:srgbClr val="FFFF00"/>
                </a:solidFill>
                <a:latin typeface="Times New Roman" panose="02020603050405020304" pitchFamily="18" charset="0"/>
                <a:cs typeface="Times New Roman" panose="02020603050405020304" pitchFamily="18" charset="0"/>
              </a:rPr>
              <a:t>lẽ,dẫn</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err="1" smtClean="0">
                <a:solidFill>
                  <a:srgbClr val="FFFF00"/>
                </a:solidFill>
                <a:latin typeface="Times New Roman" panose="02020603050405020304" pitchFamily="18" charset="0"/>
                <a:cs typeface="Times New Roman" panose="02020603050405020304" pitchFamily="18" charset="0"/>
              </a:rPr>
              <a:t>chứng</a:t>
            </a:r>
            <a:r>
              <a:rPr lang="en-US" sz="2800" dirty="0" smtClean="0">
                <a:solidFill>
                  <a:srgbClr val="FFFF00"/>
                </a:solidFill>
                <a:latin typeface="Times New Roman" panose="02020603050405020304" pitchFamily="18" charset="0"/>
                <a:cs typeface="Times New Roman" panose="02020603050405020304" pitchFamily="18" charset="0"/>
              </a:rPr>
              <a:t> </a:t>
            </a:r>
            <a:endParaRPr lang="en-US" sz="2800" dirty="0">
              <a:solidFill>
                <a:srgbClr val="FFFF00"/>
              </a:solidFill>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403276260"/>
              </p:ext>
            </p:extLst>
          </p:nvPr>
        </p:nvGraphicFramePr>
        <p:xfrm>
          <a:off x="192808" y="1741683"/>
          <a:ext cx="12000656" cy="4851590"/>
        </p:xfrm>
        <a:graphic>
          <a:graphicData uri="http://schemas.openxmlformats.org/drawingml/2006/table">
            <a:tbl>
              <a:tblPr firstRow="1" bandRow="1">
                <a:tableStyleId>{5C22544A-7EE6-4342-B048-85BDC9FD1C3A}</a:tableStyleId>
              </a:tblPr>
              <a:tblGrid>
                <a:gridCol w="1758058">
                  <a:extLst>
                    <a:ext uri="{9D8B030D-6E8A-4147-A177-3AD203B41FA5}">
                      <a16:colId xmlns:a16="http://schemas.microsoft.com/office/drawing/2014/main" val="20000"/>
                    </a:ext>
                  </a:extLst>
                </a:gridCol>
                <a:gridCol w="1528746">
                  <a:extLst>
                    <a:ext uri="{9D8B030D-6E8A-4147-A177-3AD203B41FA5}">
                      <a16:colId xmlns:a16="http://schemas.microsoft.com/office/drawing/2014/main" val="20001"/>
                    </a:ext>
                  </a:extLst>
                </a:gridCol>
                <a:gridCol w="8713852">
                  <a:extLst>
                    <a:ext uri="{9D8B030D-6E8A-4147-A177-3AD203B41FA5}">
                      <a16:colId xmlns:a16="http://schemas.microsoft.com/office/drawing/2014/main" val="20002"/>
                    </a:ext>
                  </a:extLst>
                </a:gridCol>
              </a:tblGrid>
              <a:tr h="805726">
                <a:tc>
                  <a:txBody>
                    <a:bodyPr/>
                    <a:lstStyle/>
                    <a:p>
                      <a:endParaRPr lang="en-US" sz="2400" dirty="0">
                        <a:latin typeface="Times New Roman" panose="02020603050405020304" pitchFamily="18" charset="0"/>
                        <a:cs typeface="Times New Roman" panose="02020603050405020304" pitchFamily="18" charset="0"/>
                      </a:endParaRPr>
                    </a:p>
                  </a:txBody>
                  <a:tcPr/>
                </a:tc>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Ý</a:t>
                      </a:r>
                      <a:r>
                        <a:rPr lang="en-US" sz="2400" baseline="0" dirty="0" smtClean="0">
                          <a:solidFill>
                            <a:schemeClr val="tx1"/>
                          </a:solidFill>
                          <a:latin typeface="Times New Roman" panose="02020603050405020304" pitchFamily="18" charset="0"/>
                          <a:cs typeface="Times New Roman" panose="02020603050405020304" pitchFamily="18" charset="0"/>
                        </a:rPr>
                        <a:t> </a:t>
                      </a:r>
                      <a:r>
                        <a:rPr lang="en-US" sz="2400" baseline="0" dirty="0" err="1" smtClean="0">
                          <a:solidFill>
                            <a:schemeClr val="tx1"/>
                          </a:solidFill>
                          <a:latin typeface="Times New Roman" panose="02020603050405020304" pitchFamily="18" charset="0"/>
                          <a:cs typeface="Times New Roman" panose="02020603050405020304" pitchFamily="18" charset="0"/>
                        </a:rPr>
                        <a:t>kiến</a:t>
                      </a:r>
                      <a:r>
                        <a:rPr lang="en-US" sz="2400" baseline="0" dirty="0" smtClean="0">
                          <a:solidFill>
                            <a:schemeClr val="tx1"/>
                          </a:solidFill>
                          <a:latin typeface="Times New Roman" panose="02020603050405020304" pitchFamily="18" charset="0"/>
                          <a:cs typeface="Times New Roman" panose="02020603050405020304" pitchFamily="18" charset="0"/>
                        </a:rPr>
                        <a:t> </a:t>
                      </a:r>
                      <a:endParaRPr lang="en-US" sz="24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sz="2400" b="1" smtClean="0">
                          <a:solidFill>
                            <a:schemeClr val="tx1"/>
                          </a:solidFill>
                          <a:latin typeface="Times New Roman" panose="02020603050405020304" pitchFamily="18" charset="0"/>
                          <a:cs typeface="Times New Roman" panose="02020603050405020304" pitchFamily="18" charset="0"/>
                        </a:rPr>
                        <a:t>                            </a:t>
                      </a:r>
                      <a:r>
                        <a:rPr lang="en-US" sz="2400" b="1" dirty="0" err="1" smtClean="0">
                          <a:solidFill>
                            <a:schemeClr val="tx1"/>
                          </a:solidFill>
                          <a:latin typeface="Times New Roman" panose="02020603050405020304" pitchFamily="18" charset="0"/>
                          <a:cs typeface="Times New Roman" panose="02020603050405020304" pitchFamily="18" charset="0"/>
                        </a:rPr>
                        <a:t>Lí</a:t>
                      </a:r>
                      <a:r>
                        <a:rPr lang="en-US" sz="2400" b="1" baseline="0" dirty="0" smtClean="0">
                          <a:solidFill>
                            <a:schemeClr val="tx1"/>
                          </a:solidFill>
                          <a:latin typeface="Times New Roman" panose="02020603050405020304" pitchFamily="18" charset="0"/>
                          <a:cs typeface="Times New Roman" panose="02020603050405020304" pitchFamily="18" charset="0"/>
                        </a:rPr>
                        <a:t> </a:t>
                      </a:r>
                      <a:r>
                        <a:rPr lang="en-US" sz="2400" b="1" baseline="0" dirty="0" err="1" smtClean="0">
                          <a:solidFill>
                            <a:schemeClr val="tx1"/>
                          </a:solidFill>
                          <a:latin typeface="Times New Roman" panose="02020603050405020304" pitchFamily="18" charset="0"/>
                          <a:cs typeface="Times New Roman" panose="02020603050405020304" pitchFamily="18" charset="0"/>
                        </a:rPr>
                        <a:t>lẽ</a:t>
                      </a:r>
                      <a:r>
                        <a:rPr lang="en-US" sz="2400" b="1" dirty="0" smtClean="0">
                          <a:solidFill>
                            <a:schemeClr val="tx1"/>
                          </a:solidFill>
                          <a:latin typeface="Times New Roman" panose="02020603050405020304" pitchFamily="18" charset="0"/>
                          <a:cs typeface="Times New Roman" panose="02020603050405020304" pitchFamily="18" charset="0"/>
                        </a:rPr>
                        <a:t>,</a:t>
                      </a:r>
                      <a:r>
                        <a:rPr lang="en-US" sz="2400" b="1" baseline="0" dirty="0" smtClean="0">
                          <a:solidFill>
                            <a:schemeClr val="tx1"/>
                          </a:solidFill>
                          <a:latin typeface="Times New Roman" panose="02020603050405020304" pitchFamily="18" charset="0"/>
                          <a:cs typeface="Times New Roman" panose="02020603050405020304" pitchFamily="18" charset="0"/>
                        </a:rPr>
                        <a:t> </a:t>
                      </a:r>
                      <a:r>
                        <a:rPr lang="en-US" sz="2400" b="1" baseline="0" dirty="0" err="1" smtClean="0">
                          <a:solidFill>
                            <a:schemeClr val="tx1"/>
                          </a:solidFill>
                          <a:latin typeface="Times New Roman" panose="02020603050405020304" pitchFamily="18" charset="0"/>
                          <a:cs typeface="Times New Roman" panose="02020603050405020304" pitchFamily="18" charset="0"/>
                        </a:rPr>
                        <a:t>dẫn</a:t>
                      </a:r>
                      <a:r>
                        <a:rPr lang="en-US" sz="2400" b="1" baseline="0" dirty="0" smtClean="0">
                          <a:solidFill>
                            <a:schemeClr val="tx1"/>
                          </a:solidFill>
                          <a:latin typeface="Times New Roman" panose="02020603050405020304" pitchFamily="18" charset="0"/>
                          <a:cs typeface="Times New Roman" panose="02020603050405020304" pitchFamily="18" charset="0"/>
                        </a:rPr>
                        <a:t> </a:t>
                      </a:r>
                      <a:r>
                        <a:rPr lang="en-US" sz="2400" b="1" baseline="0" dirty="0" err="1" smtClean="0">
                          <a:solidFill>
                            <a:schemeClr val="tx1"/>
                          </a:solidFill>
                          <a:latin typeface="Times New Roman" panose="02020603050405020304" pitchFamily="18" charset="0"/>
                          <a:cs typeface="Times New Roman" panose="02020603050405020304" pitchFamily="18" charset="0"/>
                        </a:rPr>
                        <a:t>chứng</a:t>
                      </a:r>
                      <a:endParaRPr lang="en-US" sz="2400" b="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805726">
                <a:tc>
                  <a:txBody>
                    <a:bodyPr/>
                    <a:lstStyle/>
                    <a:p>
                      <a:r>
                        <a:rPr lang="en-US" sz="2400" baseline="0" dirty="0" smtClean="0">
                          <a:latin typeface="Times New Roman" panose="02020603050405020304" pitchFamily="18" charset="0"/>
                          <a:cs typeface="Times New Roman" panose="02020603050405020304" pitchFamily="18" charset="0"/>
                        </a:rPr>
                        <a:t> </a:t>
                      </a:r>
                      <a:r>
                        <a:rPr lang="en-US" sz="2400" b="1" baseline="0" dirty="0" err="1" smtClean="0">
                          <a:solidFill>
                            <a:schemeClr val="tx1"/>
                          </a:solidFill>
                          <a:latin typeface="Times New Roman" panose="02020603050405020304" pitchFamily="18" charset="0"/>
                          <a:cs typeface="Times New Roman" panose="02020603050405020304" pitchFamily="18" charset="0"/>
                        </a:rPr>
                        <a:t>Đất</a:t>
                      </a:r>
                      <a:r>
                        <a:rPr lang="en-US" sz="2400" baseline="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txBody>
                  <a:tcPr/>
                </a:tc>
                <a:tc>
                  <a:txBody>
                    <a:bodyPr/>
                    <a:lstStyle/>
                    <a:p>
                      <a:endParaRPr lang="en-US" sz="2400" b="1" dirty="0">
                        <a:solidFill>
                          <a:srgbClr val="FF0000"/>
                        </a:solidFill>
                        <a:latin typeface="Times New Roman" panose="02020603050405020304" pitchFamily="18" charset="0"/>
                        <a:cs typeface="Times New Roman" panose="02020603050405020304" pitchFamily="18" charset="0"/>
                      </a:endParaRPr>
                    </a:p>
                  </a:txBody>
                  <a:tcPr/>
                </a:tc>
                <a:tc>
                  <a:txBody>
                    <a:bodyPr/>
                    <a:lstStyle/>
                    <a:p>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805726">
                <a:tc>
                  <a:txBody>
                    <a:bodyPr/>
                    <a:lstStyle/>
                    <a:p>
                      <a:r>
                        <a:rPr lang="en-US" sz="2400" b="1" dirty="0" err="1" smtClean="0">
                          <a:latin typeface="Times New Roman" panose="02020603050405020304" pitchFamily="18" charset="0"/>
                          <a:cs typeface="Times New Roman" panose="02020603050405020304" pitchFamily="18" charset="0"/>
                        </a:rPr>
                        <a:t>Nước</a:t>
                      </a:r>
                      <a:endParaRPr lang="en-US" sz="2400" b="1" dirty="0">
                        <a:latin typeface="Times New Roman" panose="02020603050405020304" pitchFamily="18" charset="0"/>
                        <a:cs typeface="Times New Roman" panose="02020603050405020304" pitchFamily="18" charset="0"/>
                      </a:endParaRPr>
                    </a:p>
                  </a:txBody>
                  <a:tcPr/>
                </a:tc>
                <a:tc>
                  <a:txBody>
                    <a:bodyPr/>
                    <a:lstStyle/>
                    <a:p>
                      <a:endParaRPr lang="en-US" sz="2400" dirty="0">
                        <a:latin typeface="Times New Roman" panose="02020603050405020304" pitchFamily="18" charset="0"/>
                        <a:cs typeface="Times New Roman" panose="02020603050405020304" pitchFamily="18" charset="0"/>
                      </a:endParaRPr>
                    </a:p>
                  </a:txBody>
                  <a:tcPr/>
                </a:tc>
                <a:tc>
                  <a:txBody>
                    <a:bodyPr/>
                    <a:lstStyle/>
                    <a:p>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805726">
                <a:tc>
                  <a:txBody>
                    <a:bodyPr/>
                    <a:lstStyle/>
                    <a:p>
                      <a:r>
                        <a:rPr lang="en-US" sz="2400" b="1" dirty="0" err="1" smtClean="0">
                          <a:latin typeface="Times New Roman" panose="02020603050405020304" pitchFamily="18" charset="0"/>
                          <a:cs typeface="Times New Roman" panose="02020603050405020304" pitchFamily="18" charset="0"/>
                        </a:rPr>
                        <a:t>Không</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Khí</a:t>
                      </a:r>
                      <a:endParaRPr lang="en-US" sz="2400" b="1" dirty="0">
                        <a:latin typeface="Times New Roman" panose="02020603050405020304" pitchFamily="18" charset="0"/>
                        <a:cs typeface="Times New Roman" panose="02020603050405020304" pitchFamily="18" charset="0"/>
                      </a:endParaRPr>
                    </a:p>
                  </a:txBody>
                  <a:tcPr/>
                </a:tc>
                <a:tc>
                  <a:txBody>
                    <a:bodyPr/>
                    <a:lstStyle/>
                    <a:p>
                      <a:endParaRPr lang="en-US" sz="2400" dirty="0">
                        <a:latin typeface="Times New Roman" panose="02020603050405020304" pitchFamily="18" charset="0"/>
                        <a:cs typeface="Times New Roman" panose="02020603050405020304" pitchFamily="18" charset="0"/>
                      </a:endParaRPr>
                    </a:p>
                  </a:txBody>
                  <a:tcPr/>
                </a:tc>
                <a:tc>
                  <a:txBody>
                    <a:bodyPr/>
                    <a:lstStyle/>
                    <a:p>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805726">
                <a:tc>
                  <a:txBody>
                    <a:bodyPr/>
                    <a:lstStyle/>
                    <a:p>
                      <a:r>
                        <a:rPr lang="en-US" sz="2400" b="1" dirty="0" err="1" smtClean="0">
                          <a:latin typeface="Times New Roman" panose="02020603050405020304" pitchFamily="18" charset="0"/>
                          <a:cs typeface="Times New Roman" panose="02020603050405020304" pitchFamily="18" charset="0"/>
                        </a:rPr>
                        <a:t>Ánh</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Sáng</a:t>
                      </a:r>
                      <a:endParaRPr lang="en-US" sz="2400" b="1" dirty="0">
                        <a:latin typeface="Times New Roman" panose="02020603050405020304" pitchFamily="18" charset="0"/>
                        <a:cs typeface="Times New Roman" panose="02020603050405020304" pitchFamily="18" charset="0"/>
                      </a:endParaRPr>
                    </a:p>
                  </a:txBody>
                  <a:tcPr/>
                </a:tc>
                <a:tc>
                  <a:txBody>
                    <a:bodyPr/>
                    <a:lstStyle/>
                    <a:p>
                      <a:endParaRPr lang="en-US" sz="2400">
                        <a:latin typeface="Times New Roman" panose="02020603050405020304" pitchFamily="18" charset="0"/>
                        <a:cs typeface="Times New Roman" panose="02020603050405020304" pitchFamily="18" charset="0"/>
                      </a:endParaRPr>
                    </a:p>
                  </a:txBody>
                  <a:tcPr/>
                </a:tc>
                <a:tc>
                  <a:txBody>
                    <a:bodyPr/>
                    <a:lstStyle/>
                    <a:p>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805726">
                <a:tc>
                  <a:txBody>
                    <a:bodyPr/>
                    <a:lstStyle/>
                    <a:p>
                      <a:r>
                        <a:rPr lang="en-US" sz="2400" b="1" dirty="0" err="1" smtClean="0">
                          <a:latin typeface="Times New Roman" panose="02020603050405020304" pitchFamily="18" charset="0"/>
                          <a:cs typeface="Times New Roman" panose="02020603050405020304" pitchFamily="18" charset="0"/>
                        </a:rPr>
                        <a:t>Cả</a:t>
                      </a:r>
                      <a:r>
                        <a:rPr lang="en-US" sz="2400" b="1" baseline="0" dirty="0" smtClean="0">
                          <a:latin typeface="Times New Roman" panose="02020603050405020304" pitchFamily="18" charset="0"/>
                          <a:cs typeface="Times New Roman" panose="02020603050405020304" pitchFamily="18" charset="0"/>
                        </a:rPr>
                        <a:t> 4 </a:t>
                      </a:r>
                      <a:r>
                        <a:rPr lang="en-US" sz="2400" b="1" baseline="0" dirty="0" err="1" smtClean="0">
                          <a:latin typeface="Times New Roman" panose="02020603050405020304" pitchFamily="18" charset="0"/>
                          <a:cs typeface="Times New Roman" panose="02020603050405020304" pitchFamily="18" charset="0"/>
                        </a:rPr>
                        <a:t>nhân</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vật</a:t>
                      </a:r>
                      <a:endParaRPr lang="en-US" sz="2400" b="1" dirty="0">
                        <a:latin typeface="Times New Roman" panose="02020603050405020304" pitchFamily="18" charset="0"/>
                        <a:cs typeface="Times New Roman" panose="02020603050405020304" pitchFamily="18" charset="0"/>
                      </a:endParaRPr>
                    </a:p>
                  </a:txBody>
                  <a:tcPr/>
                </a:tc>
                <a:tc>
                  <a:txBody>
                    <a:bodyPr/>
                    <a:lstStyle/>
                    <a:p>
                      <a:endParaRPr lang="en-US" sz="2400">
                        <a:latin typeface="Times New Roman" panose="02020603050405020304" pitchFamily="18" charset="0"/>
                        <a:cs typeface="Times New Roman" panose="02020603050405020304" pitchFamily="18" charset="0"/>
                      </a:endParaRPr>
                    </a:p>
                  </a:txBody>
                  <a:tcPr/>
                </a:tc>
                <a:tc>
                  <a:txBody>
                    <a:bodyPr/>
                    <a:lstStyle/>
                    <a:p>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5"/>
                  </a:ext>
                </a:extLst>
              </a:tr>
            </a:tbl>
          </a:graphicData>
        </a:graphic>
      </p:graphicFrame>
      <p:sp>
        <p:nvSpPr>
          <p:cNvPr id="8" name="TextBox 7"/>
          <p:cNvSpPr txBox="1"/>
          <p:nvPr/>
        </p:nvSpPr>
        <p:spPr>
          <a:xfrm>
            <a:off x="222648" y="1797148"/>
            <a:ext cx="1656184" cy="461665"/>
          </a:xfrm>
          <a:prstGeom prst="rect">
            <a:avLst/>
          </a:prstGeom>
          <a:noFill/>
        </p:spPr>
        <p:txBody>
          <a:bodyPr wrap="square" rtlCol="0">
            <a:spAutoFit/>
          </a:bodyPr>
          <a:lstStyle/>
          <a:p>
            <a:r>
              <a:rPr lang="en-US" sz="2400" b="1" dirty="0" err="1" smtClean="0"/>
              <a:t>Nhân</a:t>
            </a:r>
            <a:r>
              <a:rPr lang="en-US" sz="2400" b="1" dirty="0" smtClean="0"/>
              <a:t> </a:t>
            </a:r>
            <a:r>
              <a:rPr lang="en-US" sz="2400" b="1" dirty="0" err="1" smtClean="0">
                <a:latin typeface="Times New Roman" panose="02020603050405020304" pitchFamily="18" charset="0"/>
                <a:cs typeface="Times New Roman" panose="02020603050405020304" pitchFamily="18" charset="0"/>
              </a:rPr>
              <a:t>vật</a:t>
            </a:r>
            <a:r>
              <a:rPr lang="en-US" sz="2400" b="1" dirty="0" smtClean="0"/>
              <a:t> </a:t>
            </a:r>
            <a:endParaRPr lang="en-US" sz="2400" b="1" dirty="0"/>
          </a:p>
        </p:txBody>
      </p:sp>
      <p:sp>
        <p:nvSpPr>
          <p:cNvPr id="10" name="Rectangle 9"/>
          <p:cNvSpPr/>
          <p:nvPr/>
        </p:nvSpPr>
        <p:spPr>
          <a:xfrm>
            <a:off x="1910086" y="2492896"/>
            <a:ext cx="1366080" cy="830997"/>
          </a:xfrm>
          <a:prstGeom prst="rect">
            <a:avLst/>
          </a:prstGeom>
        </p:spPr>
        <p:txBody>
          <a:bodyPr wrap="none">
            <a:spAutoFit/>
          </a:bodyPr>
          <a:lstStyle/>
          <a:p>
            <a:pPr lvl="0"/>
            <a:r>
              <a:rPr lang="en-US" sz="2400" b="1" dirty="0" err="1">
                <a:solidFill>
                  <a:srgbClr val="002060"/>
                </a:solidFill>
                <a:latin typeface="Times New Roman" panose="02020603050405020304" pitchFamily="18" charset="0"/>
                <a:cs typeface="Times New Roman" panose="02020603050405020304" pitchFamily="18" charset="0"/>
              </a:rPr>
              <a:t>Cây</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cần</a:t>
            </a:r>
            <a:endParaRPr lang="en-US" sz="2400" b="1" dirty="0" smtClean="0">
              <a:solidFill>
                <a:srgbClr val="002060"/>
              </a:solidFill>
              <a:latin typeface="Times New Roman" panose="02020603050405020304" pitchFamily="18" charset="0"/>
              <a:cs typeface="Times New Roman" panose="02020603050405020304" pitchFamily="18" charset="0"/>
            </a:endParaRPr>
          </a:p>
          <a:p>
            <a:pPr lvl="0"/>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đất</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nhất</a:t>
            </a:r>
            <a:endParaRPr lang="en-US" sz="2400" b="1" dirty="0">
              <a:solidFill>
                <a:srgbClr val="002060"/>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3474937" y="2501837"/>
            <a:ext cx="8744919" cy="461665"/>
          </a:xfrm>
          <a:prstGeom prst="rect">
            <a:avLst/>
          </a:prstGeom>
        </p:spPr>
        <p:txBody>
          <a:bodyPr wrap="square">
            <a:spAutoFit/>
          </a:bodyPr>
          <a:lstStyle/>
          <a:p>
            <a:pPr lvl="0"/>
            <a:r>
              <a:rPr lang="en-US" sz="2400" dirty="0" err="1" smtClean="0">
                <a:latin typeface="Times New Roman" panose="02020603050405020304" pitchFamily="18" charset="0"/>
                <a:cs typeface="Times New Roman" panose="02020603050405020304" pitchFamily="18" charset="0"/>
              </a:rPr>
              <a:t>Đất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có</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chất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màu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nuôi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sống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cây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Nhổ</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cây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ra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khỏi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đất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cây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sẽ</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ngay</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12" name="Rectangle 11"/>
          <p:cNvSpPr/>
          <p:nvPr/>
        </p:nvSpPr>
        <p:spPr>
          <a:xfrm>
            <a:off x="1937942" y="3284984"/>
            <a:ext cx="1523174" cy="830997"/>
          </a:xfrm>
          <a:prstGeom prst="rect">
            <a:avLst/>
          </a:prstGeom>
        </p:spPr>
        <p:txBody>
          <a:bodyPr wrap="none">
            <a:spAutoFit/>
          </a:bodyPr>
          <a:lstStyle/>
          <a:p>
            <a:pPr lvl="0"/>
            <a:r>
              <a:rPr lang="en-US" sz="2400" b="1" dirty="0" err="1">
                <a:solidFill>
                  <a:schemeClr val="tx2">
                    <a:lumMod val="75000"/>
                  </a:schemeClr>
                </a:solidFill>
                <a:latin typeface="Times New Roman" panose="02020603050405020304" pitchFamily="18" charset="0"/>
                <a:cs typeface="Times New Roman" panose="02020603050405020304" pitchFamily="18" charset="0"/>
              </a:rPr>
              <a:t>Cây</a:t>
            </a:r>
            <a:r>
              <a:rPr lang="en-US" sz="2400" b="1" dirty="0">
                <a:solidFill>
                  <a:schemeClr val="tx2">
                    <a:lumMod val="75000"/>
                  </a:schemeClr>
                </a:solidFill>
                <a:latin typeface="Times New Roman" panose="02020603050405020304" pitchFamily="18" charset="0"/>
                <a:cs typeface="Times New Roman" panose="02020603050405020304" pitchFamily="18" charset="0"/>
              </a:rPr>
              <a:t> </a:t>
            </a:r>
            <a:r>
              <a:rPr lang="en-US" sz="2400" b="1" dirty="0" err="1" smtClean="0">
                <a:solidFill>
                  <a:schemeClr val="tx2">
                    <a:lumMod val="75000"/>
                  </a:schemeClr>
                </a:solidFill>
                <a:latin typeface="Times New Roman" panose="02020603050405020304" pitchFamily="18" charset="0"/>
                <a:cs typeface="Times New Roman" panose="02020603050405020304" pitchFamily="18" charset="0"/>
              </a:rPr>
              <a:t>cần</a:t>
            </a:r>
            <a:endParaRPr lang="en-US" sz="2400" b="1" dirty="0" smtClean="0">
              <a:solidFill>
                <a:schemeClr val="tx2">
                  <a:lumMod val="75000"/>
                </a:schemeClr>
              </a:solidFill>
              <a:latin typeface="Times New Roman" panose="02020603050405020304" pitchFamily="18" charset="0"/>
              <a:cs typeface="Times New Roman" panose="02020603050405020304" pitchFamily="18" charset="0"/>
            </a:endParaRPr>
          </a:p>
          <a:p>
            <a:pPr lvl="0"/>
            <a:r>
              <a:rPr lang="en-US" sz="2400" b="1" dirty="0" err="1">
                <a:solidFill>
                  <a:schemeClr val="tx2">
                    <a:lumMod val="75000"/>
                  </a:schemeClr>
                </a:solidFill>
                <a:latin typeface="Times New Roman" panose="02020603050405020304" pitchFamily="18" charset="0"/>
                <a:cs typeface="Times New Roman" panose="02020603050405020304" pitchFamily="18" charset="0"/>
              </a:rPr>
              <a:t>n</a:t>
            </a:r>
            <a:r>
              <a:rPr lang="en-US" sz="2400" b="1" dirty="0" err="1" smtClean="0">
                <a:solidFill>
                  <a:schemeClr val="tx2">
                    <a:lumMod val="75000"/>
                  </a:schemeClr>
                </a:solidFill>
                <a:latin typeface="Times New Roman" panose="02020603050405020304" pitchFamily="18" charset="0"/>
                <a:cs typeface="Times New Roman" panose="02020603050405020304" pitchFamily="18" charset="0"/>
              </a:rPr>
              <a:t>ước</a:t>
            </a:r>
            <a:r>
              <a:rPr lang="en-US" sz="2400" b="1" dirty="0" smtClean="0">
                <a:solidFill>
                  <a:schemeClr val="tx2">
                    <a:lumMod val="75000"/>
                  </a:schemeClr>
                </a:solidFill>
                <a:latin typeface="Times New Roman" panose="02020603050405020304" pitchFamily="18" charset="0"/>
                <a:cs typeface="Times New Roman" panose="02020603050405020304" pitchFamily="18" charset="0"/>
              </a:rPr>
              <a:t> </a:t>
            </a:r>
            <a:r>
              <a:rPr lang="en-US" sz="2400" b="1" dirty="0" err="1" smtClean="0">
                <a:solidFill>
                  <a:schemeClr val="tx2">
                    <a:lumMod val="75000"/>
                  </a:schemeClr>
                </a:solidFill>
                <a:latin typeface="Times New Roman" panose="02020603050405020304" pitchFamily="18" charset="0"/>
                <a:cs typeface="Times New Roman" panose="02020603050405020304" pitchFamily="18" charset="0"/>
              </a:rPr>
              <a:t>nhất</a:t>
            </a:r>
            <a:endParaRPr lang="en-US" sz="24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3" name="Rectangle 12"/>
          <p:cNvSpPr/>
          <p:nvPr/>
        </p:nvSpPr>
        <p:spPr>
          <a:xfrm>
            <a:off x="3449470" y="3272510"/>
            <a:ext cx="8551118" cy="1154162"/>
          </a:xfrm>
          <a:prstGeom prst="rect">
            <a:avLst/>
          </a:prstGeom>
        </p:spPr>
        <p:txBody>
          <a:bodyPr wrap="square">
            <a:spAutoFit/>
          </a:bodyPr>
          <a:lstStyle/>
          <a:p>
            <a:pPr lvl="0"/>
            <a:r>
              <a:rPr lang="en-US" sz="2300" dirty="0" err="1" smtClean="0">
                <a:latin typeface="Times New Roman" panose="02020603050405020304" pitchFamily="18" charset="0"/>
                <a:cs typeface="Times New Roman" panose="02020603050405020304" pitchFamily="18" charset="0"/>
              </a:rPr>
              <a:t>Nước</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vận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chuyển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chất</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màu</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Khi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trời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hạn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hán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thì</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dù</a:t>
            </a:r>
            <a:r>
              <a:rPr lang="en-US" sz="2300" dirty="0" smtClean="0">
                <a:latin typeface="Times New Roman" panose="02020603050405020304" pitchFamily="18" charset="0"/>
                <a:cs typeface="Times New Roman" panose="02020603050405020304" pitchFamily="18" charset="0"/>
              </a:rPr>
              <a:t> </a:t>
            </a:r>
            <a:r>
              <a:rPr lang="en-US" sz="2300" err="1" smtClean="0">
                <a:latin typeface="Times New Roman" panose="02020603050405020304" pitchFamily="18" charset="0"/>
                <a:cs typeface="Times New Roman" panose="02020603050405020304" pitchFamily="18" charset="0"/>
              </a:rPr>
              <a:t>có</a:t>
            </a:r>
            <a:r>
              <a:rPr lang="en-US" sz="2300" smtClean="0">
                <a:latin typeface="Times New Roman" panose="02020603050405020304" pitchFamily="18" charset="0"/>
                <a:cs typeface="Times New Roman" panose="02020603050405020304" pitchFamily="18" charset="0"/>
              </a:rPr>
              <a:t> đất, </a:t>
            </a:r>
            <a:r>
              <a:rPr lang="en-US" sz="2300" dirty="0" err="1" smtClean="0">
                <a:latin typeface="Times New Roman" panose="02020603050405020304" pitchFamily="18" charset="0"/>
                <a:cs typeface="Times New Roman" panose="02020603050405020304" pitchFamily="18" charset="0"/>
              </a:rPr>
              <a:t>cây</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cối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cũng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héo</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rũ,chết</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khô</a:t>
            </a:r>
            <a:r>
              <a:rPr lang="en-US" sz="2300" dirty="0" smtClean="0">
                <a:latin typeface="Times New Roman" panose="02020603050405020304" pitchFamily="18" charset="0"/>
                <a:cs typeface="Times New Roman" panose="02020603050405020304" pitchFamily="18" charset="0"/>
              </a:rPr>
              <a:t>,..</a:t>
            </a:r>
            <a:r>
              <a:rPr lang="en-US" sz="2300" dirty="0" err="1" smtClean="0">
                <a:latin typeface="Times New Roman" panose="02020603050405020304" pitchFamily="18" charset="0"/>
                <a:cs typeface="Times New Roman" panose="02020603050405020304" pitchFamily="18" charset="0"/>
              </a:rPr>
              <a:t>Ngay</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cả</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đất</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nếu</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không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có</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nước</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thì</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cũng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mất</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chất</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màu</a:t>
            </a:r>
            <a:r>
              <a:rPr lang="en-US" sz="2300" dirty="0" smtClean="0">
                <a:latin typeface="Times New Roman" panose="02020603050405020304" pitchFamily="18" charset="0"/>
                <a:cs typeface="Times New Roman" panose="02020603050405020304" pitchFamily="18" charset="0"/>
              </a:rPr>
              <a:t>… </a:t>
            </a:r>
            <a:endParaRPr lang="en-US" sz="2300" dirty="0">
              <a:latin typeface="Times New Roman" panose="02020603050405020304" pitchFamily="18" charset="0"/>
              <a:cs typeface="Times New Roman" panose="02020603050405020304" pitchFamily="18" charset="0"/>
            </a:endParaRPr>
          </a:p>
        </p:txBody>
      </p:sp>
      <p:sp>
        <p:nvSpPr>
          <p:cNvPr id="14" name="Rectangle 13"/>
          <p:cNvSpPr/>
          <p:nvPr/>
        </p:nvSpPr>
        <p:spPr>
          <a:xfrm>
            <a:off x="2251656" y="4239091"/>
            <a:ext cx="631904" cy="523220"/>
          </a:xfrm>
          <a:prstGeom prst="rect">
            <a:avLst/>
          </a:prstGeom>
        </p:spPr>
        <p:txBody>
          <a:bodyPr wrap="none">
            <a:spAutoFit/>
          </a:bodyPr>
          <a:lstStyle/>
          <a:p>
            <a:pPr lvl="0"/>
            <a:r>
              <a:rPr lang="en-US" sz="2800" b="1" dirty="0" smtClean="0">
                <a:solidFill>
                  <a:srgbClr val="002060"/>
                </a:solidFill>
              </a:rPr>
              <a:t>…..</a:t>
            </a:r>
            <a:endParaRPr lang="en-US" sz="2800" b="1" dirty="0">
              <a:solidFill>
                <a:srgbClr val="002060"/>
              </a:solidFill>
            </a:endParaRPr>
          </a:p>
        </p:txBody>
      </p:sp>
      <p:sp>
        <p:nvSpPr>
          <p:cNvPr id="15" name="Rectangle 14"/>
          <p:cNvSpPr/>
          <p:nvPr/>
        </p:nvSpPr>
        <p:spPr>
          <a:xfrm>
            <a:off x="3712816" y="4217516"/>
            <a:ext cx="631904" cy="523220"/>
          </a:xfrm>
          <a:prstGeom prst="rect">
            <a:avLst/>
          </a:prstGeom>
        </p:spPr>
        <p:txBody>
          <a:bodyPr wrap="none">
            <a:spAutoFit/>
          </a:bodyPr>
          <a:lstStyle/>
          <a:p>
            <a:pPr lvl="0"/>
            <a:r>
              <a:rPr lang="en-US" sz="2800" b="1" dirty="0" smtClean="0">
                <a:solidFill>
                  <a:srgbClr val="FF0000"/>
                </a:solidFill>
              </a:rPr>
              <a:t>…..</a:t>
            </a:r>
            <a:endParaRPr lang="en-US" sz="2800" b="1" dirty="0">
              <a:solidFill>
                <a:srgbClr val="FF0000"/>
              </a:solidFill>
            </a:endParaRPr>
          </a:p>
        </p:txBody>
      </p:sp>
      <p:sp>
        <p:nvSpPr>
          <p:cNvPr id="16" name="Rectangle 15"/>
          <p:cNvSpPr/>
          <p:nvPr/>
        </p:nvSpPr>
        <p:spPr>
          <a:xfrm>
            <a:off x="2251656" y="4831474"/>
            <a:ext cx="631904" cy="523220"/>
          </a:xfrm>
          <a:prstGeom prst="rect">
            <a:avLst/>
          </a:prstGeom>
        </p:spPr>
        <p:txBody>
          <a:bodyPr wrap="none">
            <a:spAutoFit/>
          </a:bodyPr>
          <a:lstStyle/>
          <a:p>
            <a:pPr lvl="0"/>
            <a:r>
              <a:rPr lang="en-US" sz="2800" b="1" dirty="0" smtClean="0">
                <a:solidFill>
                  <a:srgbClr val="002060"/>
                </a:solidFill>
              </a:rPr>
              <a:t>…..</a:t>
            </a:r>
            <a:endParaRPr lang="en-US" sz="2800" b="1" dirty="0">
              <a:solidFill>
                <a:srgbClr val="002060"/>
              </a:solidFill>
            </a:endParaRPr>
          </a:p>
        </p:txBody>
      </p:sp>
      <p:sp>
        <p:nvSpPr>
          <p:cNvPr id="17" name="Rectangle 16"/>
          <p:cNvSpPr/>
          <p:nvPr/>
        </p:nvSpPr>
        <p:spPr>
          <a:xfrm>
            <a:off x="3714482" y="4790266"/>
            <a:ext cx="631904" cy="523220"/>
          </a:xfrm>
          <a:prstGeom prst="rect">
            <a:avLst/>
          </a:prstGeom>
        </p:spPr>
        <p:txBody>
          <a:bodyPr wrap="none">
            <a:spAutoFit/>
          </a:bodyPr>
          <a:lstStyle/>
          <a:p>
            <a:pPr lvl="0"/>
            <a:r>
              <a:rPr lang="en-US" sz="2800" b="1" dirty="0" smtClean="0">
                <a:solidFill>
                  <a:srgbClr val="FF0000"/>
                </a:solidFill>
              </a:rPr>
              <a:t>…..</a:t>
            </a:r>
            <a:endParaRPr lang="en-US" sz="2800" b="1" dirty="0">
              <a:solidFill>
                <a:srgbClr val="FF0000"/>
              </a:solidFill>
            </a:endParaRPr>
          </a:p>
        </p:txBody>
      </p:sp>
      <p:sp>
        <p:nvSpPr>
          <p:cNvPr id="18" name="Rectangle 17"/>
          <p:cNvSpPr/>
          <p:nvPr/>
        </p:nvSpPr>
        <p:spPr>
          <a:xfrm>
            <a:off x="1924746" y="5405418"/>
            <a:ext cx="10281914" cy="1200329"/>
          </a:xfrm>
          <a:prstGeom prst="rect">
            <a:avLst/>
          </a:prstGeom>
          <a:solidFill>
            <a:schemeClr val="accent4">
              <a:lumMod val="40000"/>
              <a:lumOff val="60000"/>
            </a:schemeClr>
          </a:solidFill>
        </p:spPr>
        <p:txBody>
          <a:bodyPr wrap="square">
            <a:spAutoFit/>
          </a:bodyPr>
          <a:lstStyle/>
          <a:p>
            <a:pPr lvl="0"/>
            <a:r>
              <a:rPr lang="en-US" sz="2400" dirty="0" err="1" smtClean="0">
                <a:solidFill>
                  <a:srgbClr val="002060"/>
                </a:solidFill>
                <a:latin typeface="Times New Roman" panose="02020603050405020304" pitchFamily="18" charset="0"/>
                <a:cs typeface="Times New Roman" panose="02020603050405020304" pitchFamily="18" charset="0"/>
              </a:rPr>
              <a:t>Cây</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xanh</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cần</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cả</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đất</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nước</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không</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khí</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và</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ánh</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sáng</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Thiếu</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yếu</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tố</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nào</a:t>
            </a:r>
            <a:endParaRPr lang="en-US" sz="2400" dirty="0" smtClean="0">
              <a:solidFill>
                <a:srgbClr val="002060"/>
              </a:solidFill>
              <a:latin typeface="Times New Roman" panose="02020603050405020304" pitchFamily="18" charset="0"/>
              <a:cs typeface="Times New Roman" panose="02020603050405020304" pitchFamily="18" charset="0"/>
            </a:endParaRPr>
          </a:p>
          <a:p>
            <a:pPr lvl="0"/>
            <a:r>
              <a:rPr lang="en-US" sz="2400" dirty="0" err="1">
                <a:solidFill>
                  <a:srgbClr val="002060"/>
                </a:solidFill>
                <a:latin typeface="Times New Roman" panose="02020603050405020304" pitchFamily="18" charset="0"/>
                <a:cs typeface="Times New Roman" panose="02020603050405020304" pitchFamily="18" charset="0"/>
              </a:rPr>
              <a:t>c</a:t>
            </a:r>
            <a:r>
              <a:rPr lang="en-US" sz="2400" dirty="0" err="1" smtClean="0">
                <a:solidFill>
                  <a:srgbClr val="002060"/>
                </a:solidFill>
                <a:latin typeface="Times New Roman" panose="02020603050405020304" pitchFamily="18" charset="0"/>
                <a:cs typeface="Times New Roman" panose="02020603050405020304" pitchFamily="18" charset="0"/>
              </a:rPr>
              <a:t>ũng</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không</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được</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Chúng</a:t>
            </a:r>
            <a:r>
              <a:rPr lang="en-US" sz="2400" dirty="0" smtClean="0">
                <a:solidFill>
                  <a:srgbClr val="002060"/>
                </a:solidFill>
                <a:latin typeface="Times New Roman" panose="02020603050405020304" pitchFamily="18" charset="0"/>
                <a:cs typeface="Times New Roman" panose="02020603050405020304" pitchFamily="18" charset="0"/>
              </a:rPr>
              <a:t> ta </a:t>
            </a:r>
            <a:r>
              <a:rPr lang="en-US" sz="2400" dirty="0" err="1" smtClean="0">
                <a:solidFill>
                  <a:srgbClr val="002060"/>
                </a:solidFill>
                <a:latin typeface="Times New Roman" panose="02020603050405020304" pitchFamily="18" charset="0"/>
                <a:cs typeface="Times New Roman" panose="02020603050405020304" pitchFamily="18" charset="0"/>
              </a:rPr>
              <a:t>cùng</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nhau</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giúp</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cây</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xanh</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lớn</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lên</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là</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giúp</a:t>
            </a:r>
            <a:endParaRPr lang="en-US" sz="2400" dirty="0" smtClean="0">
              <a:solidFill>
                <a:srgbClr val="002060"/>
              </a:solidFill>
              <a:latin typeface="Times New Roman" panose="02020603050405020304" pitchFamily="18" charset="0"/>
              <a:cs typeface="Times New Roman" panose="02020603050405020304" pitchFamily="18" charset="0"/>
            </a:endParaRPr>
          </a:p>
          <a:p>
            <a:pPr lvl="0"/>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ích</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cho</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đời</a:t>
            </a:r>
            <a:r>
              <a:rPr lang="en-US" sz="2400" dirty="0" smtClean="0">
                <a:solidFill>
                  <a:srgbClr val="002060"/>
                </a:solidFill>
                <a:latin typeface="Times New Roman" panose="02020603050405020304" pitchFamily="18" charset="0"/>
                <a:cs typeface="Times New Roman" panose="02020603050405020304" pitchFamily="18" charset="0"/>
              </a:rPr>
              <a:t>.</a:t>
            </a:r>
            <a:endParaRPr lang="en-US"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5586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arn(inVertical)">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barn(inVertical)">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barn(inVertical)">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barn(inVertical)">
                                      <p:cBhvr>
                                        <p:cTn id="40" dur="50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barn(inVertical)">
                                      <p:cBhvr>
                                        <p:cTn id="45" dur="500"/>
                                        <p:tgtEl>
                                          <p:spTgt spid="15"/>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barn(inVertical)">
                                      <p:cBhvr>
                                        <p:cTn id="50" dur="500"/>
                                        <p:tgtEl>
                                          <p:spTgt spid="16"/>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barn(inVertical)">
                                      <p:cBhvr>
                                        <p:cTn id="55" dur="500"/>
                                        <p:tgtEl>
                                          <p:spTgt spid="17"/>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grpId="0" nodeType="click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barn(inVertical)">
                                      <p:cBhvr>
                                        <p:cTn id="6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10" grpId="0"/>
      <p:bldP spid="11" grpId="0"/>
      <p:bldP spid="12" grpId="0"/>
      <p:bldP spid="13" grpId="0"/>
      <p:bldP spid="14" grpId="0"/>
      <p:bldP spid="15" grpId="0"/>
      <p:bldP spid="16" grpId="0"/>
      <p:bldP spid="17" grpId="0"/>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6234" y="2204864"/>
            <a:ext cx="11211816" cy="2357568"/>
          </a:xfrm>
          <a:prstGeom prst="rect">
            <a:avLst/>
          </a:prstGeom>
        </p:spPr>
        <p:txBody>
          <a:bodyPr wrap="square">
            <a:spAutoFit/>
          </a:bodyPr>
          <a:lstStyle/>
          <a:p>
            <a:pPr>
              <a:lnSpc>
                <a:spcPct val="115000"/>
              </a:lnSpc>
            </a:pPr>
            <a:r>
              <a:rPr lang="es-ES" sz="3200" b="1" dirty="0" smtClean="0">
                <a:solidFill>
                  <a:srgbClr val="FFFF00"/>
                </a:solidFill>
                <a:latin typeface="Times New Roman"/>
                <a:ea typeface="Times New Roman"/>
              </a:rPr>
              <a:t>                      M: Ý </a:t>
            </a:r>
            <a:r>
              <a:rPr lang="es-ES" sz="3200" b="1" dirty="0" err="1" smtClean="0">
                <a:solidFill>
                  <a:srgbClr val="FFFF00"/>
                </a:solidFill>
                <a:latin typeface="Times New Roman"/>
                <a:ea typeface="Times New Roman"/>
              </a:rPr>
              <a:t>kiến</a:t>
            </a:r>
            <a:r>
              <a:rPr lang="es-ES" sz="3200" b="1" dirty="0" smtClean="0">
                <a:solidFill>
                  <a:srgbClr val="FFFF00"/>
                </a:solidFill>
                <a:latin typeface="Times New Roman"/>
                <a:ea typeface="Times New Roman"/>
              </a:rPr>
              <a:t> </a:t>
            </a:r>
            <a:r>
              <a:rPr lang="es-ES" sz="3200" b="1" dirty="0" err="1" smtClean="0">
                <a:solidFill>
                  <a:srgbClr val="FFFF00"/>
                </a:solidFill>
                <a:latin typeface="Times New Roman"/>
                <a:ea typeface="Times New Roman"/>
              </a:rPr>
              <a:t>về</a:t>
            </a:r>
            <a:r>
              <a:rPr lang="es-ES" sz="3200" b="1" dirty="0" smtClean="0">
                <a:solidFill>
                  <a:srgbClr val="FFFF00"/>
                </a:solidFill>
                <a:latin typeface="Times New Roman"/>
                <a:ea typeface="Times New Roman"/>
              </a:rPr>
              <a:t> </a:t>
            </a:r>
            <a:r>
              <a:rPr lang="es-ES" sz="3200" b="1" dirty="0" err="1" smtClean="0">
                <a:solidFill>
                  <a:srgbClr val="FFFF00"/>
                </a:solidFill>
                <a:latin typeface="Times New Roman"/>
                <a:ea typeface="Times New Roman"/>
              </a:rPr>
              <a:t>một</a:t>
            </a:r>
            <a:r>
              <a:rPr lang="es-ES" sz="3200" b="1" dirty="0" smtClean="0">
                <a:solidFill>
                  <a:srgbClr val="FFFF00"/>
                </a:solidFill>
                <a:latin typeface="Times New Roman"/>
                <a:ea typeface="Times New Roman"/>
              </a:rPr>
              <a:t> </a:t>
            </a:r>
            <a:r>
              <a:rPr lang="es-ES" sz="3200" b="1" dirty="0" err="1" smtClean="0">
                <a:solidFill>
                  <a:srgbClr val="FFFF00"/>
                </a:solidFill>
                <a:latin typeface="Times New Roman"/>
                <a:ea typeface="Times New Roman"/>
              </a:rPr>
              <a:t>nhân</a:t>
            </a:r>
            <a:r>
              <a:rPr lang="es-ES" sz="3200" b="1" dirty="0" smtClean="0">
                <a:solidFill>
                  <a:srgbClr val="FFFF00"/>
                </a:solidFill>
                <a:latin typeface="Times New Roman"/>
                <a:ea typeface="Times New Roman"/>
              </a:rPr>
              <a:t> </a:t>
            </a:r>
            <a:r>
              <a:rPr lang="es-ES" sz="3200" b="1" dirty="0" err="1" smtClean="0">
                <a:solidFill>
                  <a:srgbClr val="FFFF00"/>
                </a:solidFill>
                <a:latin typeface="Times New Roman"/>
                <a:ea typeface="Times New Roman"/>
              </a:rPr>
              <a:t>vật</a:t>
            </a:r>
            <a:r>
              <a:rPr lang="es-ES" sz="3200" b="1" dirty="0" smtClean="0">
                <a:solidFill>
                  <a:srgbClr val="FFFF00"/>
                </a:solidFill>
                <a:latin typeface="Times New Roman"/>
                <a:ea typeface="Times New Roman"/>
              </a:rPr>
              <a:t> </a:t>
            </a:r>
          </a:p>
          <a:p>
            <a:pPr>
              <a:lnSpc>
                <a:spcPct val="115000"/>
              </a:lnSpc>
            </a:pPr>
            <a:r>
              <a:rPr lang="es-ES" sz="3200" b="1" dirty="0">
                <a:solidFill>
                  <a:srgbClr val="FFFF00"/>
                </a:solidFill>
                <a:latin typeface="Times New Roman"/>
                <a:ea typeface="Times New Roman"/>
              </a:rPr>
              <a:t> </a:t>
            </a:r>
            <a:r>
              <a:rPr lang="es-ES" sz="3200" b="1" dirty="0" smtClean="0">
                <a:solidFill>
                  <a:srgbClr val="FFFF00"/>
                </a:solidFill>
                <a:latin typeface="Times New Roman"/>
                <a:ea typeface="Times New Roman"/>
              </a:rPr>
              <a:t>  </a:t>
            </a:r>
            <a:r>
              <a:rPr lang="es-ES" sz="3200" i="1" dirty="0" err="1" smtClean="0">
                <a:solidFill>
                  <a:prstClr val="white"/>
                </a:solidFill>
                <a:latin typeface="Times New Roman"/>
                <a:ea typeface="Times New Roman"/>
              </a:rPr>
              <a:t>Theo</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tớ</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Đất</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cần</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cho</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cây</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xanh</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hơn</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vì</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Đất</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nuôi</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cây</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lớn</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Cây</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có</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thể</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sống</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trong</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bóng</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tối</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và</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không</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cần</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tưới</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nước</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một</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thời</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gian</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nhưng</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không</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có</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Đất</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thì</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cây</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không</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thể</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sống</a:t>
            </a:r>
            <a:r>
              <a:rPr lang="es-ES" sz="3200" i="1" dirty="0" smtClean="0">
                <a:solidFill>
                  <a:prstClr val="white"/>
                </a:solidFill>
                <a:latin typeface="Times New Roman"/>
                <a:ea typeface="Times New Roman"/>
              </a:rPr>
              <a:t> </a:t>
            </a:r>
            <a:r>
              <a:rPr lang="es-ES" sz="3200" i="1" dirty="0" err="1" smtClean="0">
                <a:solidFill>
                  <a:prstClr val="white"/>
                </a:solidFill>
                <a:latin typeface="Times New Roman"/>
                <a:ea typeface="Times New Roman"/>
              </a:rPr>
              <a:t>được</a:t>
            </a:r>
            <a:r>
              <a:rPr lang="es-ES" sz="3200" i="1" dirty="0" smtClean="0">
                <a:solidFill>
                  <a:prstClr val="white"/>
                </a:solidFill>
                <a:latin typeface="Times New Roman"/>
                <a:ea typeface="Times New Roman"/>
              </a:rPr>
              <a:t>.</a:t>
            </a:r>
            <a:endParaRPr lang="en-US" sz="3200" i="1" dirty="0">
              <a:solidFill>
                <a:prstClr val="white"/>
              </a:solidFill>
              <a:latin typeface="Times New Roman"/>
              <a:ea typeface="Times New Roman"/>
            </a:endParaRPr>
          </a:p>
        </p:txBody>
      </p:sp>
      <p:sp>
        <p:nvSpPr>
          <p:cNvPr id="5" name="Rectangle 4"/>
          <p:cNvSpPr/>
          <p:nvPr/>
        </p:nvSpPr>
        <p:spPr>
          <a:xfrm>
            <a:off x="214915" y="260648"/>
            <a:ext cx="11724814" cy="2357568"/>
          </a:xfrm>
          <a:prstGeom prst="rect">
            <a:avLst/>
          </a:prstGeom>
        </p:spPr>
        <p:txBody>
          <a:bodyPr wrap="square">
            <a:spAutoFit/>
          </a:bodyPr>
          <a:lstStyle/>
          <a:p>
            <a:pPr>
              <a:lnSpc>
                <a:spcPct val="115000"/>
              </a:lnSpc>
            </a:pPr>
            <a:r>
              <a:rPr lang="es-ES" sz="3200" b="1" dirty="0">
                <a:solidFill>
                  <a:srgbClr val="FFFF00"/>
                </a:solidFill>
                <a:latin typeface="Times New Roman"/>
                <a:ea typeface="Times New Roman"/>
              </a:rPr>
              <a:t> </a:t>
            </a:r>
            <a:r>
              <a:rPr lang="es-ES" sz="3200" dirty="0">
                <a:solidFill>
                  <a:srgbClr val="FFFF00"/>
                </a:solidFill>
                <a:latin typeface="Times New Roman"/>
                <a:ea typeface="Times New Roman"/>
              </a:rPr>
              <a:t>-</a:t>
            </a:r>
            <a:r>
              <a:rPr lang="es-ES" sz="3200" dirty="0" smtClean="0">
                <a:solidFill>
                  <a:srgbClr val="FFFF00"/>
                </a:solidFill>
                <a:latin typeface="Times New Roman"/>
                <a:ea typeface="Times New Roman"/>
              </a:rPr>
              <a:t> 1 </a:t>
            </a:r>
            <a:r>
              <a:rPr lang="es-ES" sz="3200" dirty="0" err="1" smtClean="0">
                <a:solidFill>
                  <a:srgbClr val="FFFF00"/>
                </a:solidFill>
                <a:latin typeface="Times New Roman"/>
                <a:ea typeface="Times New Roman"/>
              </a:rPr>
              <a:t>phút</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để</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các</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em</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xem</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lại</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bài</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đã</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chuẩn</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bị</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sau</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đó</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chia</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sẻ</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với</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cả</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lớp</a:t>
            </a:r>
            <a:r>
              <a:rPr lang="es-ES" sz="3200" dirty="0" smtClean="0">
                <a:solidFill>
                  <a:srgbClr val="FFFF00"/>
                </a:solidFill>
                <a:latin typeface="Times New Roman"/>
                <a:ea typeface="Times New Roman"/>
              </a:rPr>
              <a:t>.</a:t>
            </a:r>
          </a:p>
          <a:p>
            <a:pPr>
              <a:lnSpc>
                <a:spcPct val="115000"/>
              </a:lnSpc>
            </a:pPr>
            <a:r>
              <a:rPr lang="es-ES" sz="3200" dirty="0">
                <a:solidFill>
                  <a:srgbClr val="FFFF00"/>
                </a:solidFill>
                <a:latin typeface="Times New Roman"/>
                <a:ea typeface="Times New Roman"/>
              </a:rPr>
              <a:t> </a:t>
            </a:r>
            <a:r>
              <a:rPr lang="es-ES" sz="3200" dirty="0" smtClean="0">
                <a:solidFill>
                  <a:srgbClr val="FFFF00"/>
                </a:solidFill>
                <a:latin typeface="Times New Roman"/>
                <a:ea typeface="Times New Roman"/>
              </a:rPr>
              <a:t>   </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Có</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thể</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nêu</a:t>
            </a:r>
            <a:r>
              <a:rPr lang="es-ES" sz="3200" dirty="0" smtClean="0">
                <a:solidFill>
                  <a:schemeClr val="bg1"/>
                </a:solidFill>
                <a:latin typeface="Times New Roman"/>
                <a:ea typeface="Times New Roman"/>
              </a:rPr>
              <a:t> ý </a:t>
            </a:r>
            <a:r>
              <a:rPr lang="es-ES" sz="3200" dirty="0" err="1" smtClean="0">
                <a:solidFill>
                  <a:schemeClr val="bg1"/>
                </a:solidFill>
                <a:latin typeface="Times New Roman"/>
                <a:ea typeface="Times New Roman"/>
              </a:rPr>
              <a:t>kiến</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của</a:t>
            </a:r>
            <a:r>
              <a:rPr lang="es-ES" sz="3200" dirty="0" smtClean="0">
                <a:solidFill>
                  <a:schemeClr val="bg1"/>
                </a:solidFill>
                <a:latin typeface="Times New Roman"/>
                <a:ea typeface="Times New Roman"/>
              </a:rPr>
              <a:t> 1 </a:t>
            </a:r>
            <a:r>
              <a:rPr lang="es-ES" sz="3200" dirty="0" err="1" smtClean="0">
                <a:solidFill>
                  <a:schemeClr val="bg1"/>
                </a:solidFill>
                <a:latin typeface="Times New Roman"/>
                <a:ea typeface="Times New Roman"/>
              </a:rPr>
              <a:t>nhân</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vật</a:t>
            </a:r>
            <a:r>
              <a:rPr lang="es-ES" sz="3200" dirty="0" smtClean="0">
                <a:solidFill>
                  <a:schemeClr val="bg1"/>
                </a:solidFill>
                <a:latin typeface="Times New Roman"/>
                <a:ea typeface="Times New Roman"/>
              </a:rPr>
              <a:t>.</a:t>
            </a:r>
          </a:p>
          <a:p>
            <a:pPr>
              <a:lnSpc>
                <a:spcPct val="115000"/>
              </a:lnSpc>
            </a:pPr>
            <a:r>
              <a:rPr lang="es-ES" sz="3200" dirty="0">
                <a:solidFill>
                  <a:schemeClr val="bg1"/>
                </a:solidFill>
                <a:latin typeface="Times New Roman"/>
                <a:ea typeface="Times New Roman"/>
              </a:rPr>
              <a:t> </a:t>
            </a:r>
            <a:r>
              <a:rPr lang="es-ES" sz="3200" dirty="0" smtClean="0">
                <a:solidFill>
                  <a:schemeClr val="bg1"/>
                </a:solidFill>
                <a:latin typeface="Times New Roman"/>
                <a:ea typeface="Times New Roman"/>
              </a:rPr>
              <a:t>   + </a:t>
            </a:r>
            <a:r>
              <a:rPr lang="es-ES" sz="3200" dirty="0" err="1" smtClean="0">
                <a:solidFill>
                  <a:schemeClr val="bg1"/>
                </a:solidFill>
                <a:latin typeface="Times New Roman"/>
                <a:ea typeface="Times New Roman"/>
              </a:rPr>
              <a:t>Có</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thể</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nêu</a:t>
            </a:r>
            <a:r>
              <a:rPr lang="es-ES" sz="3200" dirty="0" smtClean="0">
                <a:solidFill>
                  <a:schemeClr val="bg1"/>
                </a:solidFill>
                <a:latin typeface="Times New Roman"/>
                <a:ea typeface="Times New Roman"/>
              </a:rPr>
              <a:t> ý </a:t>
            </a:r>
            <a:r>
              <a:rPr lang="es-ES" sz="3200" dirty="0" err="1" smtClean="0">
                <a:solidFill>
                  <a:schemeClr val="bg1"/>
                </a:solidFill>
                <a:latin typeface="Times New Roman"/>
                <a:ea typeface="Times New Roman"/>
              </a:rPr>
              <a:t>kiến</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của</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cả</a:t>
            </a:r>
            <a:r>
              <a:rPr lang="es-ES" sz="3200" dirty="0" smtClean="0">
                <a:solidFill>
                  <a:schemeClr val="bg1"/>
                </a:solidFill>
                <a:latin typeface="Times New Roman"/>
                <a:ea typeface="Times New Roman"/>
              </a:rPr>
              <a:t> 4 </a:t>
            </a:r>
            <a:r>
              <a:rPr lang="es-ES" sz="3200" dirty="0" err="1" smtClean="0">
                <a:solidFill>
                  <a:schemeClr val="bg1"/>
                </a:solidFill>
                <a:latin typeface="Times New Roman"/>
                <a:ea typeface="Times New Roman"/>
              </a:rPr>
              <a:t>nhân</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vật</a:t>
            </a:r>
            <a:r>
              <a:rPr lang="es-ES" sz="3200" dirty="0" smtClean="0">
                <a:solidFill>
                  <a:schemeClr val="bg1"/>
                </a:solidFill>
                <a:latin typeface="Times New Roman"/>
                <a:ea typeface="Times New Roman"/>
              </a:rPr>
              <a:t> ( </a:t>
            </a:r>
            <a:r>
              <a:rPr lang="es-ES" sz="3200" dirty="0" err="1" smtClean="0">
                <a:solidFill>
                  <a:schemeClr val="bg1"/>
                </a:solidFill>
                <a:latin typeface="Times New Roman"/>
                <a:ea typeface="Times New Roman"/>
              </a:rPr>
              <a:t>tùy</a:t>
            </a:r>
            <a:r>
              <a:rPr lang="es-ES" sz="3200" dirty="0" smtClean="0">
                <a:solidFill>
                  <a:schemeClr val="bg1"/>
                </a:solidFill>
                <a:latin typeface="Times New Roman"/>
                <a:ea typeface="Times New Roman"/>
              </a:rPr>
              <a:t> </a:t>
            </a:r>
            <a:r>
              <a:rPr lang="es-ES" sz="3200" err="1" smtClean="0">
                <a:solidFill>
                  <a:schemeClr val="bg1"/>
                </a:solidFill>
                <a:latin typeface="Times New Roman"/>
                <a:ea typeface="Times New Roman"/>
              </a:rPr>
              <a:t>thuộc</a:t>
            </a:r>
            <a:r>
              <a:rPr lang="es-ES" sz="3200" smtClean="0">
                <a:solidFill>
                  <a:schemeClr val="bg1"/>
                </a:solidFill>
                <a:latin typeface="Times New Roman"/>
                <a:ea typeface="Times New Roman"/>
              </a:rPr>
              <a:t> vào </a:t>
            </a:r>
            <a:r>
              <a:rPr lang="es-ES" sz="3200" dirty="0" err="1" smtClean="0">
                <a:solidFill>
                  <a:schemeClr val="bg1"/>
                </a:solidFill>
                <a:latin typeface="Times New Roman"/>
                <a:ea typeface="Times New Roman"/>
              </a:rPr>
              <a:t>khả</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năng</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của</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các</a:t>
            </a:r>
            <a:r>
              <a:rPr lang="es-ES" sz="3200" dirty="0" smtClean="0">
                <a:solidFill>
                  <a:schemeClr val="bg1"/>
                </a:solidFill>
                <a:latin typeface="Times New Roman"/>
                <a:ea typeface="Times New Roman"/>
              </a:rPr>
              <a:t> </a:t>
            </a:r>
            <a:r>
              <a:rPr lang="es-ES" sz="3200" err="1" smtClean="0">
                <a:solidFill>
                  <a:schemeClr val="bg1"/>
                </a:solidFill>
                <a:latin typeface="Times New Roman"/>
                <a:ea typeface="Times New Roman"/>
              </a:rPr>
              <a:t>em</a:t>
            </a:r>
            <a:r>
              <a:rPr lang="es-ES" sz="3200" smtClean="0">
                <a:solidFill>
                  <a:schemeClr val="bg1"/>
                </a:solidFill>
                <a:latin typeface="Times New Roman"/>
                <a:ea typeface="Times New Roman"/>
              </a:rPr>
              <a:t>.) </a:t>
            </a:r>
            <a:r>
              <a:rPr lang="es-ES" sz="3200" smtClean="0">
                <a:solidFill>
                  <a:srgbClr val="FFFF00"/>
                </a:solidFill>
                <a:latin typeface="Times New Roman"/>
                <a:ea typeface="Times New Roman"/>
              </a:rPr>
              <a:t> </a:t>
            </a:r>
            <a:endParaRPr lang="es-ES" sz="3200" dirty="0" smtClean="0">
              <a:solidFill>
                <a:srgbClr val="FFFF00"/>
              </a:solidFill>
              <a:latin typeface="Times New Roman"/>
              <a:ea typeface="Times New Roman"/>
            </a:endParaRPr>
          </a:p>
        </p:txBody>
      </p:sp>
      <p:sp>
        <p:nvSpPr>
          <p:cNvPr id="6" name="Rectangle 5"/>
          <p:cNvSpPr/>
          <p:nvPr/>
        </p:nvSpPr>
        <p:spPr>
          <a:xfrm>
            <a:off x="456234" y="4556818"/>
            <a:ext cx="5760640" cy="1224951"/>
          </a:xfrm>
          <a:prstGeom prst="rect">
            <a:avLst/>
          </a:prstGeom>
        </p:spPr>
        <p:txBody>
          <a:bodyPr wrap="square">
            <a:spAutoFit/>
          </a:bodyPr>
          <a:lstStyle/>
          <a:p>
            <a:pPr>
              <a:lnSpc>
                <a:spcPct val="115000"/>
              </a:lnSpc>
            </a:pPr>
            <a:r>
              <a:rPr lang="es-ES" sz="3200" b="1" dirty="0" smtClean="0">
                <a:solidFill>
                  <a:srgbClr val="FFFF00"/>
                </a:solidFill>
                <a:latin typeface="Times New Roman"/>
                <a:ea typeface="Times New Roman"/>
              </a:rPr>
              <a:t>- </a:t>
            </a:r>
            <a:r>
              <a:rPr lang="es-ES" sz="3200" b="1" dirty="0" err="1" smtClean="0">
                <a:solidFill>
                  <a:srgbClr val="FFFF00"/>
                </a:solidFill>
                <a:latin typeface="Times New Roman"/>
                <a:ea typeface="Times New Roman"/>
              </a:rPr>
              <a:t>Trưởng</a:t>
            </a:r>
            <a:r>
              <a:rPr lang="es-ES" sz="3200" b="1" dirty="0" smtClean="0">
                <a:solidFill>
                  <a:srgbClr val="FFFF00"/>
                </a:solidFill>
                <a:latin typeface="Times New Roman"/>
                <a:ea typeface="Times New Roman"/>
              </a:rPr>
              <a:t> </a:t>
            </a:r>
            <a:r>
              <a:rPr lang="es-ES" sz="3200" b="1" dirty="0" err="1" smtClean="0">
                <a:solidFill>
                  <a:srgbClr val="FFFF00"/>
                </a:solidFill>
                <a:latin typeface="Times New Roman"/>
                <a:ea typeface="Times New Roman"/>
              </a:rPr>
              <a:t>ban</a:t>
            </a:r>
            <a:r>
              <a:rPr lang="es-ES" sz="3200" b="1" dirty="0" smtClean="0">
                <a:solidFill>
                  <a:srgbClr val="FFFF00"/>
                </a:solidFill>
                <a:latin typeface="Times New Roman"/>
                <a:ea typeface="Times New Roman"/>
              </a:rPr>
              <a:t> </a:t>
            </a:r>
            <a:r>
              <a:rPr lang="es-ES" sz="3200" b="1" dirty="0" err="1" smtClean="0">
                <a:solidFill>
                  <a:srgbClr val="FFFF00"/>
                </a:solidFill>
                <a:latin typeface="Times New Roman"/>
                <a:ea typeface="Times New Roman"/>
              </a:rPr>
              <a:t>học</a:t>
            </a:r>
            <a:r>
              <a:rPr lang="es-ES" sz="3200" b="1" dirty="0">
                <a:solidFill>
                  <a:srgbClr val="FFFF00"/>
                </a:solidFill>
                <a:latin typeface="Times New Roman"/>
                <a:ea typeface="Times New Roman"/>
              </a:rPr>
              <a:t> </a:t>
            </a:r>
            <a:r>
              <a:rPr lang="es-ES" sz="3200" b="1" dirty="0" err="1" smtClean="0">
                <a:solidFill>
                  <a:srgbClr val="FFFF00"/>
                </a:solidFill>
                <a:latin typeface="Times New Roman"/>
                <a:ea typeface="Times New Roman"/>
              </a:rPr>
              <a:t>tập</a:t>
            </a:r>
            <a:r>
              <a:rPr lang="es-ES" sz="3200" b="1" dirty="0" smtClean="0">
                <a:solidFill>
                  <a:srgbClr val="FFFF00"/>
                </a:solidFill>
                <a:latin typeface="Times New Roman"/>
                <a:ea typeface="Times New Roman"/>
              </a:rPr>
              <a:t> </a:t>
            </a:r>
            <a:r>
              <a:rPr lang="es-ES" sz="3200" b="1" dirty="0" err="1" smtClean="0">
                <a:solidFill>
                  <a:srgbClr val="FFFF00"/>
                </a:solidFill>
                <a:latin typeface="Times New Roman"/>
                <a:ea typeface="Times New Roman"/>
              </a:rPr>
              <a:t>điều</a:t>
            </a:r>
            <a:r>
              <a:rPr lang="es-ES" sz="3200" b="1" dirty="0" smtClean="0">
                <a:solidFill>
                  <a:srgbClr val="FFFF00"/>
                </a:solidFill>
                <a:latin typeface="Times New Roman"/>
                <a:ea typeface="Times New Roman"/>
              </a:rPr>
              <a:t> </a:t>
            </a:r>
            <a:r>
              <a:rPr lang="es-ES" sz="3200" b="1" dirty="0" err="1" smtClean="0">
                <a:solidFill>
                  <a:srgbClr val="FFFF00"/>
                </a:solidFill>
                <a:latin typeface="Times New Roman"/>
                <a:ea typeface="Times New Roman"/>
              </a:rPr>
              <a:t>khiển</a:t>
            </a:r>
            <a:r>
              <a:rPr lang="es-ES" sz="3200" b="1" dirty="0" smtClean="0">
                <a:solidFill>
                  <a:srgbClr val="FFFF00"/>
                </a:solidFill>
                <a:latin typeface="Times New Roman"/>
                <a:ea typeface="Times New Roman"/>
              </a:rPr>
              <a:t> </a:t>
            </a:r>
            <a:r>
              <a:rPr lang="es-ES" sz="3200" b="1" dirty="0" err="1" smtClean="0">
                <a:solidFill>
                  <a:srgbClr val="FFFF00"/>
                </a:solidFill>
                <a:latin typeface="Times New Roman"/>
                <a:ea typeface="Times New Roman"/>
              </a:rPr>
              <a:t>các</a:t>
            </a:r>
            <a:r>
              <a:rPr lang="es-ES" sz="3200" b="1" dirty="0" smtClean="0">
                <a:solidFill>
                  <a:srgbClr val="FFFF00"/>
                </a:solidFill>
                <a:latin typeface="Times New Roman"/>
                <a:ea typeface="Times New Roman"/>
              </a:rPr>
              <a:t> </a:t>
            </a:r>
            <a:r>
              <a:rPr lang="es-ES" sz="3200" b="1" dirty="0" err="1" smtClean="0">
                <a:solidFill>
                  <a:srgbClr val="FFFF00"/>
                </a:solidFill>
                <a:latin typeface="Times New Roman"/>
                <a:ea typeface="Times New Roman"/>
              </a:rPr>
              <a:t>bạn</a:t>
            </a:r>
            <a:r>
              <a:rPr lang="es-ES" sz="3200" b="1" dirty="0" smtClean="0">
                <a:solidFill>
                  <a:srgbClr val="FFFF00"/>
                </a:solidFill>
                <a:latin typeface="Times New Roman"/>
                <a:ea typeface="Times New Roman"/>
              </a:rPr>
              <a:t> </a:t>
            </a:r>
            <a:r>
              <a:rPr lang="es-ES" sz="3200" b="1" dirty="0" err="1" smtClean="0">
                <a:solidFill>
                  <a:srgbClr val="FFFF00"/>
                </a:solidFill>
                <a:latin typeface="Times New Roman"/>
                <a:ea typeface="Times New Roman"/>
              </a:rPr>
              <a:t>chia</a:t>
            </a:r>
            <a:r>
              <a:rPr lang="es-ES" sz="3200" b="1" dirty="0" smtClean="0">
                <a:solidFill>
                  <a:srgbClr val="FFFF00"/>
                </a:solidFill>
                <a:latin typeface="Times New Roman"/>
                <a:ea typeface="Times New Roman"/>
              </a:rPr>
              <a:t> </a:t>
            </a:r>
            <a:r>
              <a:rPr lang="es-ES" sz="3200" b="1" dirty="0" err="1" smtClean="0">
                <a:solidFill>
                  <a:srgbClr val="FFFF00"/>
                </a:solidFill>
                <a:latin typeface="Times New Roman"/>
                <a:ea typeface="Times New Roman"/>
              </a:rPr>
              <a:t>sẻ</a:t>
            </a:r>
            <a:r>
              <a:rPr lang="es-ES" sz="3200" b="1" dirty="0">
                <a:solidFill>
                  <a:srgbClr val="FFFF00"/>
                </a:solidFill>
                <a:latin typeface="Times New Roman"/>
                <a:ea typeface="Times New Roman"/>
              </a:rPr>
              <a:t> </a:t>
            </a:r>
            <a:r>
              <a:rPr lang="es-ES" sz="3200" b="1" dirty="0" err="1" smtClean="0">
                <a:solidFill>
                  <a:srgbClr val="FFFF00"/>
                </a:solidFill>
                <a:latin typeface="Times New Roman"/>
                <a:ea typeface="Times New Roman"/>
              </a:rPr>
              <a:t>trước</a:t>
            </a:r>
            <a:r>
              <a:rPr lang="es-ES" sz="3200" b="1" dirty="0" smtClean="0">
                <a:solidFill>
                  <a:srgbClr val="FFFF00"/>
                </a:solidFill>
                <a:latin typeface="Times New Roman"/>
                <a:ea typeface="Times New Roman"/>
              </a:rPr>
              <a:t> </a:t>
            </a:r>
            <a:r>
              <a:rPr lang="es-ES" sz="3200" b="1" dirty="0" err="1" smtClean="0">
                <a:solidFill>
                  <a:srgbClr val="FFFF00"/>
                </a:solidFill>
                <a:latin typeface="Times New Roman"/>
                <a:ea typeface="Times New Roman"/>
              </a:rPr>
              <a:t>lớp</a:t>
            </a:r>
            <a:r>
              <a:rPr lang="es-ES" sz="3200" b="1" dirty="0" smtClean="0">
                <a:solidFill>
                  <a:srgbClr val="FFFF00"/>
                </a:solidFill>
                <a:latin typeface="Times New Roman"/>
                <a:ea typeface="Times New Roman"/>
              </a:rPr>
              <a:t>.  </a:t>
            </a:r>
            <a:endParaRPr lang="en-US" sz="3200" dirty="0">
              <a:solidFill>
                <a:srgbClr val="FFFF00"/>
              </a:solidFill>
              <a:latin typeface="Times New Roman"/>
              <a:ea typeface="Times New Roman"/>
            </a:endParaRPr>
          </a:p>
        </p:txBody>
      </p:sp>
      <p:sp>
        <p:nvSpPr>
          <p:cNvPr id="7" name="Rectangle 6"/>
          <p:cNvSpPr/>
          <p:nvPr/>
        </p:nvSpPr>
        <p:spPr>
          <a:xfrm>
            <a:off x="337642" y="5781769"/>
            <a:ext cx="5254302" cy="658642"/>
          </a:xfrm>
          <a:prstGeom prst="rect">
            <a:avLst/>
          </a:prstGeom>
          <a:solidFill>
            <a:srgbClr val="002060"/>
          </a:solidFill>
        </p:spPr>
        <p:txBody>
          <a:bodyPr wrap="square">
            <a:spAutoFit/>
          </a:bodyPr>
          <a:lstStyle/>
          <a:p>
            <a:pPr>
              <a:lnSpc>
                <a:spcPct val="115000"/>
              </a:lnSpc>
            </a:pPr>
            <a:r>
              <a:rPr lang="es-ES" sz="3200" b="1" dirty="0" smtClean="0">
                <a:solidFill>
                  <a:srgbClr val="FFFF00"/>
                </a:solidFill>
                <a:latin typeface="Times New Roman"/>
                <a:ea typeface="Times New Roman"/>
              </a:rPr>
              <a:t>- </a:t>
            </a:r>
            <a:r>
              <a:rPr lang="es-ES" sz="3200" b="1" dirty="0" err="1" smtClean="0">
                <a:solidFill>
                  <a:srgbClr val="FFFF00"/>
                </a:solidFill>
                <a:latin typeface="Times New Roman"/>
                <a:ea typeface="Times New Roman"/>
              </a:rPr>
              <a:t>Nhận</a:t>
            </a:r>
            <a:r>
              <a:rPr lang="es-ES" sz="3200" b="1" dirty="0" smtClean="0">
                <a:solidFill>
                  <a:srgbClr val="FFFF00"/>
                </a:solidFill>
                <a:latin typeface="Times New Roman"/>
                <a:ea typeface="Times New Roman"/>
              </a:rPr>
              <a:t> </a:t>
            </a:r>
            <a:r>
              <a:rPr lang="es-ES" sz="3200" b="1" dirty="0" err="1" smtClean="0">
                <a:solidFill>
                  <a:srgbClr val="FFFF00"/>
                </a:solidFill>
                <a:latin typeface="Times New Roman"/>
                <a:ea typeface="Times New Roman"/>
              </a:rPr>
              <a:t>xét</a:t>
            </a:r>
            <a:r>
              <a:rPr lang="es-ES" sz="3200" b="1" dirty="0" smtClean="0">
                <a:solidFill>
                  <a:srgbClr val="FFFF00"/>
                </a:solidFill>
                <a:latin typeface="Times New Roman"/>
                <a:ea typeface="Times New Roman"/>
              </a:rPr>
              <a:t>, </a:t>
            </a:r>
            <a:r>
              <a:rPr lang="es-ES" sz="3200" b="1" dirty="0" err="1" smtClean="0">
                <a:solidFill>
                  <a:srgbClr val="FFFF00"/>
                </a:solidFill>
                <a:latin typeface="Times New Roman"/>
                <a:ea typeface="Times New Roman"/>
              </a:rPr>
              <a:t>bổ</a:t>
            </a:r>
            <a:r>
              <a:rPr lang="es-ES" sz="3200" b="1" dirty="0" smtClean="0">
                <a:solidFill>
                  <a:srgbClr val="FFFF00"/>
                </a:solidFill>
                <a:latin typeface="Times New Roman"/>
                <a:ea typeface="Times New Roman"/>
              </a:rPr>
              <a:t> </a:t>
            </a:r>
            <a:r>
              <a:rPr lang="es-ES" sz="3200" b="1" dirty="0" err="1" smtClean="0">
                <a:solidFill>
                  <a:srgbClr val="FFFF00"/>
                </a:solidFill>
                <a:latin typeface="Times New Roman"/>
                <a:ea typeface="Times New Roman"/>
              </a:rPr>
              <a:t>sung</a:t>
            </a:r>
            <a:r>
              <a:rPr lang="es-ES" sz="3200" b="1" dirty="0" smtClean="0">
                <a:solidFill>
                  <a:srgbClr val="FFFF00"/>
                </a:solidFill>
                <a:latin typeface="Times New Roman"/>
                <a:ea typeface="Times New Roman"/>
              </a:rPr>
              <a:t> </a:t>
            </a:r>
            <a:r>
              <a:rPr lang="es-ES" sz="3200" b="1" dirty="0" err="1" smtClean="0">
                <a:solidFill>
                  <a:srgbClr val="FFFF00"/>
                </a:solidFill>
                <a:latin typeface="Times New Roman"/>
                <a:ea typeface="Times New Roman"/>
              </a:rPr>
              <a:t>cho</a:t>
            </a:r>
            <a:r>
              <a:rPr lang="es-ES" sz="3200" b="1" dirty="0" smtClean="0">
                <a:solidFill>
                  <a:srgbClr val="FFFF00"/>
                </a:solidFill>
                <a:latin typeface="Times New Roman"/>
                <a:ea typeface="Times New Roman"/>
              </a:rPr>
              <a:t> </a:t>
            </a:r>
            <a:r>
              <a:rPr lang="es-ES" sz="3200" b="1" dirty="0" err="1" smtClean="0">
                <a:solidFill>
                  <a:srgbClr val="FFFF00"/>
                </a:solidFill>
                <a:latin typeface="Times New Roman"/>
                <a:ea typeface="Times New Roman"/>
              </a:rPr>
              <a:t>bạn</a:t>
            </a:r>
            <a:r>
              <a:rPr lang="es-ES" sz="3200" b="1" dirty="0" smtClean="0">
                <a:solidFill>
                  <a:srgbClr val="FFFF00"/>
                </a:solidFill>
                <a:latin typeface="Times New Roman"/>
                <a:ea typeface="Times New Roman"/>
              </a:rPr>
              <a:t>:   </a:t>
            </a:r>
            <a:endParaRPr lang="en-US" sz="3200" dirty="0">
              <a:solidFill>
                <a:srgbClr val="FFFF00"/>
              </a:solidFill>
              <a:latin typeface="Times New Roman"/>
              <a:ea typeface="Times New Roman"/>
            </a:endParaRPr>
          </a:p>
        </p:txBody>
      </p:sp>
      <p:cxnSp>
        <p:nvCxnSpPr>
          <p:cNvPr id="9" name="Straight Arrow Connector 8"/>
          <p:cNvCxnSpPr>
            <a:stCxn id="7" idx="3"/>
          </p:cNvCxnSpPr>
          <p:nvPr/>
        </p:nvCxnSpPr>
        <p:spPr>
          <a:xfrm flipV="1">
            <a:off x="5591944" y="5169293"/>
            <a:ext cx="1440160" cy="941797"/>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10" name="TextBox 9"/>
          <p:cNvSpPr txBox="1"/>
          <p:nvPr/>
        </p:nvSpPr>
        <p:spPr>
          <a:xfrm>
            <a:off x="7032104" y="4437112"/>
            <a:ext cx="4907625" cy="954107"/>
          </a:xfrm>
          <a:prstGeom prst="rect">
            <a:avLst/>
          </a:prstGeom>
          <a:solidFill>
            <a:schemeClr val="tx2">
              <a:lumMod val="50000"/>
            </a:schemeClr>
          </a:solidFill>
        </p:spPr>
        <p:txBody>
          <a:bodyPr wrap="square" rtlCol="0">
            <a:spAutoFit/>
          </a:bodyPr>
          <a:lstStyle/>
          <a:p>
            <a:r>
              <a:rPr lang="en-US" sz="2800" dirty="0" err="1" smtClean="0">
                <a:solidFill>
                  <a:srgbClr val="FFFF00"/>
                </a:solidFill>
              </a:rPr>
              <a:t>Đã</a:t>
            </a:r>
            <a:r>
              <a:rPr lang="en-US" sz="2800" dirty="0" smtClean="0">
                <a:solidFill>
                  <a:srgbClr val="FFFF00"/>
                </a:solidFill>
              </a:rPr>
              <a:t> </a:t>
            </a:r>
            <a:r>
              <a:rPr lang="en-US" sz="2800" dirty="0" err="1" smtClean="0">
                <a:solidFill>
                  <a:srgbClr val="FFFF00"/>
                </a:solidFill>
              </a:rPr>
              <a:t>khẳng</a:t>
            </a:r>
            <a:r>
              <a:rPr lang="en-US" sz="2800" dirty="0" smtClean="0">
                <a:solidFill>
                  <a:srgbClr val="FFFF00"/>
                </a:solidFill>
              </a:rPr>
              <a:t> </a:t>
            </a:r>
            <a:r>
              <a:rPr lang="en-US" sz="2800" dirty="0" err="1" smtClean="0">
                <a:solidFill>
                  <a:srgbClr val="FFFF00"/>
                </a:solidFill>
              </a:rPr>
              <a:t>định</a:t>
            </a:r>
            <a:r>
              <a:rPr lang="en-US" sz="2800" dirty="0" smtClean="0">
                <a:solidFill>
                  <a:srgbClr val="FFFF00"/>
                </a:solidFill>
              </a:rPr>
              <a:t> </a:t>
            </a:r>
            <a:r>
              <a:rPr lang="en-US" sz="2800" dirty="0" err="1" smtClean="0">
                <a:solidFill>
                  <a:srgbClr val="FFFF00"/>
                </a:solidFill>
              </a:rPr>
              <a:t>nhân</a:t>
            </a:r>
            <a:r>
              <a:rPr lang="en-US" sz="2800" dirty="0" smtClean="0">
                <a:solidFill>
                  <a:srgbClr val="FFFF00"/>
                </a:solidFill>
              </a:rPr>
              <a:t> </a:t>
            </a:r>
            <a:r>
              <a:rPr lang="en-US" sz="2800" dirty="0" err="1" smtClean="0">
                <a:solidFill>
                  <a:srgbClr val="FFFF00"/>
                </a:solidFill>
              </a:rPr>
              <a:t>vật</a:t>
            </a:r>
            <a:r>
              <a:rPr lang="en-US" sz="2800" dirty="0" smtClean="0">
                <a:solidFill>
                  <a:srgbClr val="FFFF00"/>
                </a:solidFill>
              </a:rPr>
              <a:t> </a:t>
            </a:r>
            <a:r>
              <a:rPr lang="en-US" sz="2800" dirty="0" err="1" smtClean="0">
                <a:solidFill>
                  <a:srgbClr val="FFFF00"/>
                </a:solidFill>
              </a:rPr>
              <a:t>ấy</a:t>
            </a:r>
            <a:r>
              <a:rPr lang="en-US" sz="2800" dirty="0" smtClean="0">
                <a:solidFill>
                  <a:srgbClr val="FFFF00"/>
                </a:solidFill>
              </a:rPr>
              <a:t> </a:t>
            </a:r>
            <a:r>
              <a:rPr lang="en-US" sz="2800" dirty="0" err="1" smtClean="0">
                <a:solidFill>
                  <a:srgbClr val="FFFF00"/>
                </a:solidFill>
              </a:rPr>
              <a:t>tốt</a:t>
            </a:r>
            <a:r>
              <a:rPr lang="en-US" sz="2800" dirty="0" smtClean="0">
                <a:solidFill>
                  <a:srgbClr val="FFFF00"/>
                </a:solidFill>
              </a:rPr>
              <a:t> </a:t>
            </a:r>
            <a:r>
              <a:rPr lang="en-US" sz="2800" dirty="0" err="1" smtClean="0">
                <a:solidFill>
                  <a:srgbClr val="FFFF00"/>
                </a:solidFill>
              </a:rPr>
              <a:t>nhất</a:t>
            </a:r>
            <a:r>
              <a:rPr lang="en-US" sz="2800" dirty="0" smtClean="0">
                <a:solidFill>
                  <a:srgbClr val="FFFF00"/>
                </a:solidFill>
              </a:rPr>
              <a:t> </a:t>
            </a:r>
            <a:r>
              <a:rPr lang="en-US" sz="2800" dirty="0" err="1" smtClean="0">
                <a:solidFill>
                  <a:srgbClr val="FFFF00"/>
                </a:solidFill>
              </a:rPr>
              <a:t>chưa</a:t>
            </a:r>
            <a:r>
              <a:rPr lang="en-US" sz="2800" dirty="0" smtClean="0">
                <a:solidFill>
                  <a:srgbClr val="FFFF00"/>
                </a:solidFill>
              </a:rPr>
              <a:t>? </a:t>
            </a:r>
            <a:endParaRPr lang="en-US" sz="2800" dirty="0">
              <a:solidFill>
                <a:srgbClr val="FFFF00"/>
              </a:solidFill>
            </a:endParaRPr>
          </a:p>
        </p:txBody>
      </p:sp>
      <p:sp>
        <p:nvSpPr>
          <p:cNvPr id="11" name="TextBox 10"/>
          <p:cNvSpPr txBox="1"/>
          <p:nvPr/>
        </p:nvSpPr>
        <p:spPr>
          <a:xfrm>
            <a:off x="7032104" y="5436296"/>
            <a:ext cx="4907624" cy="1384995"/>
          </a:xfrm>
          <a:prstGeom prst="rect">
            <a:avLst/>
          </a:prstGeom>
          <a:solidFill>
            <a:schemeClr val="tx2">
              <a:lumMod val="50000"/>
            </a:schemeClr>
          </a:solidFill>
        </p:spPr>
        <p:txBody>
          <a:bodyPr wrap="square" rtlCol="0">
            <a:spAutoFit/>
          </a:bodyPr>
          <a:lstStyle/>
          <a:p>
            <a:r>
              <a:rPr lang="en-US" sz="2800" dirty="0" err="1" smtClean="0">
                <a:solidFill>
                  <a:srgbClr val="FFFF00"/>
                </a:solidFill>
              </a:rPr>
              <a:t>Dẫn</a:t>
            </a:r>
            <a:r>
              <a:rPr lang="en-US" sz="2800" dirty="0" smtClean="0">
                <a:solidFill>
                  <a:srgbClr val="FFFF00"/>
                </a:solidFill>
              </a:rPr>
              <a:t> </a:t>
            </a:r>
            <a:r>
              <a:rPr lang="en-US" sz="2800" dirty="0" err="1" smtClean="0">
                <a:solidFill>
                  <a:srgbClr val="FFFF00"/>
                </a:solidFill>
              </a:rPr>
              <a:t>chứng</a:t>
            </a:r>
            <a:r>
              <a:rPr lang="en-US" sz="2800" dirty="0" smtClean="0">
                <a:solidFill>
                  <a:srgbClr val="FFFF00"/>
                </a:solidFill>
              </a:rPr>
              <a:t>, </a:t>
            </a:r>
            <a:r>
              <a:rPr lang="en-US" sz="2800" dirty="0" err="1" smtClean="0">
                <a:solidFill>
                  <a:srgbClr val="FFFF00"/>
                </a:solidFill>
              </a:rPr>
              <a:t>lí</a:t>
            </a:r>
            <a:r>
              <a:rPr lang="en-US" sz="2800" dirty="0" smtClean="0">
                <a:solidFill>
                  <a:srgbClr val="FFFF00"/>
                </a:solidFill>
              </a:rPr>
              <a:t> </a:t>
            </a:r>
            <a:r>
              <a:rPr lang="en-US" sz="2800" dirty="0" err="1" smtClean="0">
                <a:solidFill>
                  <a:srgbClr val="FFFF00"/>
                </a:solidFill>
              </a:rPr>
              <a:t>lẽ</a:t>
            </a:r>
            <a:r>
              <a:rPr lang="en-US" sz="2800" dirty="0" smtClean="0">
                <a:solidFill>
                  <a:srgbClr val="FFFF00"/>
                </a:solidFill>
              </a:rPr>
              <a:t> </a:t>
            </a:r>
            <a:r>
              <a:rPr lang="en-US" sz="2800" dirty="0" err="1" smtClean="0">
                <a:solidFill>
                  <a:srgbClr val="FFFF00"/>
                </a:solidFill>
              </a:rPr>
              <a:t>đủ</a:t>
            </a:r>
            <a:r>
              <a:rPr lang="en-US" sz="2800" dirty="0" smtClean="0">
                <a:solidFill>
                  <a:srgbClr val="FFFF00"/>
                </a:solidFill>
              </a:rPr>
              <a:t> </a:t>
            </a:r>
            <a:r>
              <a:rPr lang="en-US" sz="2800" dirty="0" err="1" smtClean="0">
                <a:solidFill>
                  <a:srgbClr val="FFFF00"/>
                </a:solidFill>
              </a:rPr>
              <a:t>sức</a:t>
            </a:r>
            <a:r>
              <a:rPr lang="en-US" sz="2800" dirty="0" smtClean="0">
                <a:solidFill>
                  <a:srgbClr val="FFFF00"/>
                </a:solidFill>
              </a:rPr>
              <a:t> </a:t>
            </a:r>
            <a:r>
              <a:rPr lang="en-US" sz="2800" dirty="0" err="1" smtClean="0">
                <a:solidFill>
                  <a:srgbClr val="FFFF00"/>
                </a:solidFill>
              </a:rPr>
              <a:t>thuyết</a:t>
            </a:r>
            <a:r>
              <a:rPr lang="en-US" sz="2800" dirty="0" smtClean="0">
                <a:solidFill>
                  <a:srgbClr val="FFFF00"/>
                </a:solidFill>
              </a:rPr>
              <a:t> </a:t>
            </a:r>
            <a:r>
              <a:rPr lang="en-US" sz="2800" dirty="0" err="1" smtClean="0">
                <a:solidFill>
                  <a:srgbClr val="FFFF00"/>
                </a:solidFill>
              </a:rPr>
              <a:t>phục</a:t>
            </a:r>
            <a:r>
              <a:rPr lang="en-US" sz="2800" dirty="0" smtClean="0">
                <a:solidFill>
                  <a:srgbClr val="FFFF00"/>
                </a:solidFill>
              </a:rPr>
              <a:t> </a:t>
            </a:r>
            <a:r>
              <a:rPr lang="en-US" sz="2800" dirty="0" err="1" smtClean="0">
                <a:solidFill>
                  <a:srgbClr val="FFFF00"/>
                </a:solidFill>
              </a:rPr>
              <a:t>chưa</a:t>
            </a:r>
            <a:r>
              <a:rPr lang="en-US" sz="2800" dirty="0" smtClean="0">
                <a:solidFill>
                  <a:srgbClr val="FFFF00"/>
                </a:solidFill>
              </a:rPr>
              <a:t>? </a:t>
            </a:r>
            <a:r>
              <a:rPr lang="en-US" sz="2800" dirty="0" err="1" smtClean="0">
                <a:solidFill>
                  <a:srgbClr val="FFFF00"/>
                </a:solidFill>
              </a:rPr>
              <a:t>Cần</a:t>
            </a:r>
            <a:r>
              <a:rPr lang="en-US" sz="2800" dirty="0" smtClean="0">
                <a:solidFill>
                  <a:srgbClr val="FFFF00"/>
                </a:solidFill>
              </a:rPr>
              <a:t> </a:t>
            </a:r>
            <a:r>
              <a:rPr lang="en-US" sz="2800" dirty="0" err="1" smtClean="0">
                <a:solidFill>
                  <a:srgbClr val="FFFF00"/>
                </a:solidFill>
              </a:rPr>
              <a:t>bổ</a:t>
            </a:r>
            <a:r>
              <a:rPr lang="en-US" sz="2800" dirty="0" smtClean="0">
                <a:solidFill>
                  <a:srgbClr val="FFFF00"/>
                </a:solidFill>
              </a:rPr>
              <a:t> sung </a:t>
            </a:r>
            <a:r>
              <a:rPr lang="en-US" sz="2800" dirty="0" err="1" smtClean="0">
                <a:solidFill>
                  <a:srgbClr val="FFFF00"/>
                </a:solidFill>
              </a:rPr>
              <a:t>thêm</a:t>
            </a:r>
            <a:r>
              <a:rPr lang="en-US" sz="2800" dirty="0" smtClean="0">
                <a:solidFill>
                  <a:srgbClr val="FFFF00"/>
                </a:solidFill>
              </a:rPr>
              <a:t> </a:t>
            </a:r>
            <a:r>
              <a:rPr lang="en-US" sz="2800" dirty="0" err="1" smtClean="0">
                <a:solidFill>
                  <a:srgbClr val="FFFF00"/>
                </a:solidFill>
              </a:rPr>
              <a:t>gì</a:t>
            </a:r>
            <a:r>
              <a:rPr lang="en-US" sz="2800" dirty="0">
                <a:solidFill>
                  <a:srgbClr val="FFFF00"/>
                </a:solidFill>
              </a:rPr>
              <a:t> </a:t>
            </a:r>
            <a:r>
              <a:rPr lang="en-US" sz="2800" dirty="0" err="1" smtClean="0">
                <a:solidFill>
                  <a:srgbClr val="FFFF00"/>
                </a:solidFill>
              </a:rPr>
              <a:t>không</a:t>
            </a:r>
            <a:r>
              <a:rPr lang="en-US" sz="2800" dirty="0" smtClean="0">
                <a:solidFill>
                  <a:srgbClr val="FFFF00"/>
                </a:solidFill>
              </a:rPr>
              <a:t> ? </a:t>
            </a:r>
            <a:endParaRPr lang="en-US" sz="2800" dirty="0">
              <a:solidFill>
                <a:srgbClr val="FFFF00"/>
              </a:solidFill>
            </a:endParaRPr>
          </a:p>
        </p:txBody>
      </p:sp>
      <p:cxnSp>
        <p:nvCxnSpPr>
          <p:cNvPr id="12" name="Straight Arrow Connector 11"/>
          <p:cNvCxnSpPr>
            <a:stCxn id="7" idx="3"/>
          </p:cNvCxnSpPr>
          <p:nvPr/>
        </p:nvCxnSpPr>
        <p:spPr>
          <a:xfrm>
            <a:off x="5591944" y="6111090"/>
            <a:ext cx="1224136" cy="6155"/>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98045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arn(inVertical)">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barn(inVertical)">
                                      <p:cBhvr>
                                        <p:cTn id="30" dur="500"/>
                                        <p:tgtEl>
                                          <p:spTgt spid="12"/>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barn(inVertical)">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344" y="277238"/>
            <a:ext cx="11737304" cy="5632311"/>
          </a:xfrm>
          <a:prstGeom prst="rect">
            <a:avLst/>
          </a:prstGeom>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 </a:t>
            </a:r>
            <a:r>
              <a:rPr lang="en-US" sz="2400" b="1" u="sng" dirty="0" err="1" smtClean="0">
                <a:solidFill>
                  <a:srgbClr val="FFFF00"/>
                </a:solidFill>
                <a:latin typeface="Times New Roman" panose="02020603050405020304" pitchFamily="18" charset="0"/>
                <a:cs typeface="Times New Roman" panose="02020603050405020304" pitchFamily="18" charset="0"/>
              </a:rPr>
              <a:t>Tham</a:t>
            </a:r>
            <a:r>
              <a:rPr lang="en-US" sz="2400" b="1" u="sng" dirty="0" smtClean="0">
                <a:solidFill>
                  <a:srgbClr val="FFFF00"/>
                </a:solidFill>
                <a:latin typeface="Times New Roman" panose="02020603050405020304" pitchFamily="18" charset="0"/>
                <a:cs typeface="Times New Roman" panose="02020603050405020304" pitchFamily="18" charset="0"/>
              </a:rPr>
              <a:t> </a:t>
            </a:r>
            <a:r>
              <a:rPr lang="en-US" sz="2400" b="1" u="sng" dirty="0" err="1" smtClean="0">
                <a:solidFill>
                  <a:srgbClr val="FFFF00"/>
                </a:solidFill>
                <a:latin typeface="Times New Roman" panose="02020603050405020304" pitchFamily="18" charset="0"/>
                <a:cs typeface="Times New Roman" panose="02020603050405020304" pitchFamily="18" charset="0"/>
              </a:rPr>
              <a:t>khảo</a:t>
            </a:r>
            <a:r>
              <a:rPr lang="en-US" sz="2400" b="1" u="sng" dirty="0" smtClean="0">
                <a:solidFill>
                  <a:srgbClr val="FFFF00"/>
                </a:solidFill>
                <a:latin typeface="Times New Roman" panose="02020603050405020304" pitchFamily="18" charset="0"/>
                <a:cs typeface="Times New Roman" panose="02020603050405020304" pitchFamily="18" charset="0"/>
              </a:rPr>
              <a:t>: </a:t>
            </a:r>
            <a:endParaRPr lang="vi-VN" sz="2800" u="sng" dirty="0">
              <a:solidFill>
                <a:schemeClr val="bg1"/>
              </a:solidFill>
              <a:latin typeface="Times New Roman" panose="02020603050405020304" pitchFamily="18" charset="0"/>
              <a:cs typeface="Times New Roman" panose="02020603050405020304" pitchFamily="18" charset="0"/>
            </a:endParaRPr>
          </a:p>
          <a:p>
            <a:pPr>
              <a:buFont typeface="Arial"/>
              <a:buChar char="•"/>
            </a:pPr>
            <a:r>
              <a:rPr lang="vi-VN" sz="2400" b="1" dirty="0">
                <a:solidFill>
                  <a:schemeClr val="bg1"/>
                </a:solidFill>
                <a:latin typeface="Times New Roman" panose="02020603050405020304" pitchFamily="18" charset="0"/>
                <a:cs typeface="Times New Roman" panose="02020603050405020304" pitchFamily="18" charset="0"/>
              </a:rPr>
              <a:t>Đất:</a:t>
            </a:r>
            <a:r>
              <a:rPr lang="vi-VN" sz="2400" dirty="0">
                <a:solidFill>
                  <a:schemeClr val="bg1"/>
                </a:solidFill>
                <a:latin typeface="Times New Roman" panose="02020603050405020304" pitchFamily="18" charset="0"/>
                <a:cs typeface="Times New Roman" panose="02020603050405020304" pitchFamily="18" charset="0"/>
              </a:rPr>
              <a:t> </a:t>
            </a:r>
            <a:r>
              <a:rPr lang="vi-VN" sz="2400" dirty="0">
                <a:solidFill>
                  <a:srgbClr val="FFFF00"/>
                </a:solidFill>
                <a:latin typeface="Times New Roman" panose="02020603050405020304" pitchFamily="18" charset="0"/>
                <a:cs typeface="Times New Roman" panose="02020603050405020304" pitchFamily="18" charset="0"/>
              </a:rPr>
              <a:t>Đất có vai trò rất quan trọng đối với cây xanh, đó là môi trường sống của đa số các loại cây có mặt trên bề mặt Trái Đất này. Cây sống nhờ đất, đất cung cấp cho cây các chất dinh dưỡng thì cây mới có thể lớn. Một ví dụ đơn giản thôi, một cái cây đang sống bình thường, sau một trận </a:t>
            </a:r>
            <a:r>
              <a:rPr lang="vi-VN" sz="2400" dirty="0" smtClean="0">
                <a:solidFill>
                  <a:srgbClr val="FFFF00"/>
                </a:solidFill>
                <a:latin typeface="Times New Roman" panose="02020603050405020304" pitchFamily="18" charset="0"/>
                <a:cs typeface="Times New Roman" panose="02020603050405020304" pitchFamily="18" charset="0"/>
              </a:rPr>
              <a:t>m</a:t>
            </a:r>
            <a:r>
              <a:rPr lang="en-US" sz="2400" dirty="0">
                <a:solidFill>
                  <a:srgbClr val="FFFF00"/>
                </a:solidFill>
                <a:latin typeface="Times New Roman" panose="02020603050405020304" pitchFamily="18" charset="0"/>
                <a:cs typeface="Times New Roman" panose="02020603050405020304" pitchFamily="18" charset="0"/>
              </a:rPr>
              <a:t>ư</a:t>
            </a:r>
            <a:r>
              <a:rPr lang="vi-VN" sz="2400" dirty="0" smtClean="0">
                <a:solidFill>
                  <a:srgbClr val="FFFF00"/>
                </a:solidFill>
                <a:latin typeface="Times New Roman" panose="02020603050405020304" pitchFamily="18" charset="0"/>
                <a:cs typeface="Times New Roman" panose="02020603050405020304" pitchFamily="18" charset="0"/>
              </a:rPr>
              <a:t>a </a:t>
            </a:r>
            <a:r>
              <a:rPr lang="vi-VN" sz="2400" dirty="0">
                <a:solidFill>
                  <a:srgbClr val="FFFF00"/>
                </a:solidFill>
                <a:latin typeface="Times New Roman" panose="02020603050405020304" pitchFamily="18" charset="0"/>
                <a:cs typeface="Times New Roman" panose="02020603050405020304" pitchFamily="18" charset="0"/>
              </a:rPr>
              <a:t>cây bị quật ngã, rễ cây nổi lên mặt đất, chẳng lâu sau cây đó sẽ chết. </a:t>
            </a:r>
          </a:p>
          <a:p>
            <a:pPr>
              <a:buFont typeface="Arial"/>
              <a:buChar char="•"/>
            </a:pPr>
            <a:r>
              <a:rPr lang="vi-VN" sz="2400" b="1" dirty="0">
                <a:solidFill>
                  <a:schemeClr val="bg1"/>
                </a:solidFill>
                <a:latin typeface="Times New Roman" panose="02020603050405020304" pitchFamily="18" charset="0"/>
                <a:cs typeface="Times New Roman" panose="02020603050405020304" pitchFamily="18" charset="0"/>
              </a:rPr>
              <a:t>Nước:</a:t>
            </a:r>
            <a:r>
              <a:rPr lang="vi-VN" sz="2400" dirty="0">
                <a:solidFill>
                  <a:schemeClr val="bg1"/>
                </a:solidFill>
                <a:latin typeface="Times New Roman" panose="02020603050405020304" pitchFamily="18" charset="0"/>
                <a:cs typeface="Times New Roman" panose="02020603050405020304" pitchFamily="18" charset="0"/>
              </a:rPr>
              <a:t> </a:t>
            </a:r>
            <a:r>
              <a:rPr lang="vi-VN" sz="2400" dirty="0">
                <a:solidFill>
                  <a:srgbClr val="FFFF00"/>
                </a:solidFill>
                <a:latin typeface="Times New Roman" panose="02020603050405020304" pitchFamily="18" charset="0"/>
                <a:cs typeface="Times New Roman" panose="02020603050405020304" pitchFamily="18" charset="0"/>
              </a:rPr>
              <a:t>Vô cùng quan trọng với cây xanh, nó có vai trò quan trọng với cây như máu ở trong cơ thể con người. Có những cây chỉ cần sống trong nước, nếu không </a:t>
            </a:r>
            <a:r>
              <a:rPr lang="vi-VN" sz="2400">
                <a:solidFill>
                  <a:srgbClr val="FFFF00"/>
                </a:solidFill>
                <a:latin typeface="Times New Roman" panose="02020603050405020304" pitchFamily="18" charset="0"/>
                <a:cs typeface="Times New Roman" panose="02020603050405020304" pitchFamily="18" charset="0"/>
              </a:rPr>
              <a:t>có </a:t>
            </a:r>
            <a:r>
              <a:rPr lang="en-US" sz="2400" smtClean="0">
                <a:solidFill>
                  <a:srgbClr val="FFFF00"/>
                </a:solidFill>
                <a:latin typeface="Times New Roman" panose="02020603050405020304" pitchFamily="18" charset="0"/>
                <a:cs typeface="Times New Roman" panose="02020603050405020304" pitchFamily="18" charset="0"/>
              </a:rPr>
              <a:t>nước</a:t>
            </a:r>
            <a:r>
              <a:rPr lang="vi-VN" sz="2400" smtClean="0">
                <a:solidFill>
                  <a:srgbClr val="FFFF00"/>
                </a:solidFill>
                <a:latin typeface="Times New Roman" panose="02020603050405020304" pitchFamily="18" charset="0"/>
                <a:cs typeface="Times New Roman" panose="02020603050405020304" pitchFamily="18" charset="0"/>
              </a:rPr>
              <a:t> </a:t>
            </a:r>
            <a:r>
              <a:rPr lang="vi-VN" sz="2400" dirty="0">
                <a:solidFill>
                  <a:srgbClr val="FFFF00"/>
                </a:solidFill>
                <a:latin typeface="Times New Roman" panose="02020603050405020304" pitchFamily="18" charset="0"/>
                <a:cs typeface="Times New Roman" panose="02020603050405020304" pitchFamily="18" charset="0"/>
              </a:rPr>
              <a:t>thì </a:t>
            </a:r>
            <a:r>
              <a:rPr lang="vi-VN" sz="2400">
                <a:solidFill>
                  <a:srgbClr val="FFFF00"/>
                </a:solidFill>
                <a:latin typeface="Times New Roman" panose="02020603050405020304" pitchFamily="18" charset="0"/>
                <a:cs typeface="Times New Roman" panose="02020603050405020304" pitchFamily="18" charset="0"/>
              </a:rPr>
              <a:t>cây </a:t>
            </a:r>
            <a:r>
              <a:rPr lang="vi-VN" sz="2400" smtClean="0">
                <a:solidFill>
                  <a:srgbClr val="FFFF00"/>
                </a:solidFill>
                <a:latin typeface="Times New Roman" panose="02020603050405020304" pitchFamily="18" charset="0"/>
                <a:cs typeface="Times New Roman" panose="02020603050405020304" pitchFamily="18" charset="0"/>
              </a:rPr>
              <a:t>s</a:t>
            </a:r>
            <a:r>
              <a:rPr lang="en-US" sz="2400">
                <a:solidFill>
                  <a:srgbClr val="FFFF00"/>
                </a:solidFill>
                <a:latin typeface="Times New Roman" panose="02020603050405020304" pitchFamily="18" charset="0"/>
                <a:cs typeface="Times New Roman" panose="02020603050405020304" pitchFamily="18" charset="0"/>
              </a:rPr>
              <a:t>ẽ</a:t>
            </a:r>
            <a:r>
              <a:rPr lang="vi-VN" sz="2400" smtClean="0">
                <a:solidFill>
                  <a:srgbClr val="FFFF00"/>
                </a:solidFill>
                <a:latin typeface="Times New Roman" panose="02020603050405020304" pitchFamily="18" charset="0"/>
                <a:cs typeface="Times New Roman" panose="02020603050405020304" pitchFamily="18" charset="0"/>
              </a:rPr>
              <a:t> </a:t>
            </a:r>
            <a:r>
              <a:rPr lang="vi-VN" sz="2400" dirty="0">
                <a:solidFill>
                  <a:srgbClr val="FFFF00"/>
                </a:solidFill>
                <a:latin typeface="Times New Roman" panose="02020603050405020304" pitchFamily="18" charset="0"/>
                <a:cs typeface="Times New Roman" panose="02020603050405020304" pitchFamily="18" charset="0"/>
              </a:rPr>
              <a:t>héo rụi và dần chết đi.</a:t>
            </a:r>
          </a:p>
          <a:p>
            <a:pPr>
              <a:buFont typeface="Arial"/>
              <a:buChar char="•"/>
            </a:pPr>
            <a:r>
              <a:rPr lang="vi-VN" sz="2400" b="1" dirty="0">
                <a:solidFill>
                  <a:schemeClr val="bg1"/>
                </a:solidFill>
                <a:latin typeface="Times New Roman" panose="02020603050405020304" pitchFamily="18" charset="0"/>
                <a:cs typeface="Times New Roman" panose="02020603050405020304" pitchFamily="18" charset="0"/>
              </a:rPr>
              <a:t>Không khí:</a:t>
            </a:r>
            <a:r>
              <a:rPr lang="vi-VN" sz="2400" dirty="0">
                <a:solidFill>
                  <a:srgbClr val="FFFF00"/>
                </a:solidFill>
                <a:latin typeface="Times New Roman" panose="02020603050405020304" pitchFamily="18" charset="0"/>
                <a:cs typeface="Times New Roman" panose="02020603050405020304" pitchFamily="18" charset="0"/>
              </a:rPr>
              <a:t> Không khí rất quan trọng với cây xanh. Nếu cây có đất, nước, ánh sáng nhưng thiếu không khí thì cây xanh sẽ không thể sống được</a:t>
            </a:r>
            <a:r>
              <a:rPr lang="vi-VN" sz="2400">
                <a:solidFill>
                  <a:srgbClr val="FFFF00"/>
                </a:solidFill>
                <a:latin typeface="Times New Roman" panose="02020603050405020304" pitchFamily="18" charset="0"/>
                <a:cs typeface="Times New Roman" panose="02020603050405020304" pitchFamily="18" charset="0"/>
              </a:rPr>
              <a:t>. </a:t>
            </a:r>
            <a:r>
              <a:rPr lang="en-US" sz="2400">
                <a:solidFill>
                  <a:srgbClr val="FFFF00"/>
                </a:solidFill>
                <a:latin typeface="Times New Roman" panose="02020603050405020304" pitchFamily="18" charset="0"/>
                <a:cs typeface="Times New Roman" panose="02020603050405020304" pitchFamily="18" charset="0"/>
              </a:rPr>
              <a:t>C</a:t>
            </a:r>
            <a:r>
              <a:rPr lang="vi-VN" sz="2400" smtClean="0">
                <a:solidFill>
                  <a:srgbClr val="FFFF00"/>
                </a:solidFill>
                <a:latin typeface="Times New Roman" panose="02020603050405020304" pitchFamily="18" charset="0"/>
                <a:cs typeface="Times New Roman" panose="02020603050405020304" pitchFamily="18" charset="0"/>
              </a:rPr>
              <a:t>ũng </a:t>
            </a:r>
            <a:r>
              <a:rPr lang="vi-VN" sz="2400" dirty="0">
                <a:solidFill>
                  <a:srgbClr val="FFFF00"/>
                </a:solidFill>
                <a:latin typeface="Times New Roman" panose="02020603050405020304" pitchFamily="18" charset="0"/>
                <a:cs typeface="Times New Roman" panose="02020603050405020304" pitchFamily="18" charset="0"/>
              </a:rPr>
              <a:t>như con người có thể nhịn ăn, nhịn uống nhưng không thể nhịn thở. Nếu một ngày nào đó, trên trái đất không còn không khí sẽ như thế nào? Chắc chắn sẽ tàn lụi và chết.</a:t>
            </a:r>
          </a:p>
          <a:p>
            <a:pPr>
              <a:buFont typeface="Arial"/>
              <a:buChar char="•"/>
            </a:pPr>
            <a:r>
              <a:rPr lang="vi-VN" sz="2400" b="1" dirty="0">
                <a:solidFill>
                  <a:schemeClr val="bg1"/>
                </a:solidFill>
                <a:latin typeface="Times New Roman" panose="02020603050405020304" pitchFamily="18" charset="0"/>
                <a:cs typeface="Times New Roman" panose="02020603050405020304" pitchFamily="18" charset="0"/>
              </a:rPr>
              <a:t>Ánh sáng:</a:t>
            </a:r>
            <a:r>
              <a:rPr lang="vi-VN" sz="2400" dirty="0">
                <a:solidFill>
                  <a:schemeClr val="bg1"/>
                </a:solidFill>
                <a:latin typeface="Times New Roman" panose="02020603050405020304" pitchFamily="18" charset="0"/>
                <a:cs typeface="Times New Roman" panose="02020603050405020304" pitchFamily="18" charset="0"/>
              </a:rPr>
              <a:t> </a:t>
            </a:r>
            <a:r>
              <a:rPr lang="vi-VN" sz="2400" dirty="0">
                <a:solidFill>
                  <a:srgbClr val="FFFF00"/>
                </a:solidFill>
                <a:latin typeface="Times New Roman" panose="02020603050405020304" pitchFamily="18" charset="0"/>
                <a:cs typeface="Times New Roman" panose="02020603050405020304" pitchFamily="18" charset="0"/>
              </a:rPr>
              <a:t>Ánh sáng rất cần thiết cho cây xanh, nếu không có ánh sáng cây sẽ không còn màu xanh. Bạn hãy tưởng tượng xem, lúc đó, cây làm sao có chất diệp lục và có được màu xanh tươi mát.</a:t>
            </a:r>
            <a:endParaRPr lang="vi-VN" sz="2400" b="0" i="0" dirty="0">
              <a:solidFill>
                <a:srgbClr val="FFFF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9594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360" y="188640"/>
            <a:ext cx="11593288" cy="2185214"/>
          </a:xfrm>
          <a:prstGeom prst="rect">
            <a:avLst/>
          </a:prstGeom>
        </p:spPr>
        <p:txBody>
          <a:bodyPr wrap="square">
            <a:spAutoFit/>
          </a:bodyPr>
          <a:lstStyle/>
          <a:p>
            <a:r>
              <a:rPr lang="vi-VN" sz="2400" b="1" dirty="0">
                <a:solidFill>
                  <a:srgbClr val="FFFF00"/>
                </a:solidFill>
                <a:latin typeface="Times New Roman" panose="02020603050405020304" pitchFamily="18" charset="0"/>
                <a:cs typeface="Times New Roman" panose="02020603050405020304" pitchFamily="18" charset="0"/>
              </a:rPr>
              <a:t>7. Đọc bài ca dao sau và trả lời: Đèn hay trăng quan trọng hơn? Vì sao?</a:t>
            </a:r>
            <a:endParaRPr lang="vi-VN" sz="2400" dirty="0">
              <a:solidFill>
                <a:srgbClr val="FFFF00"/>
              </a:solidFill>
              <a:latin typeface="Times New Roman" panose="02020603050405020304" pitchFamily="18" charset="0"/>
              <a:cs typeface="Times New Roman" panose="02020603050405020304" pitchFamily="18" charset="0"/>
            </a:endParaRPr>
          </a:p>
          <a:p>
            <a:pPr algn="ctr"/>
            <a:r>
              <a:rPr lang="vi-VN" sz="2800" dirty="0">
                <a:solidFill>
                  <a:schemeClr val="bg1"/>
                </a:solidFill>
                <a:latin typeface="Times New Roman" panose="02020603050405020304" pitchFamily="18" charset="0"/>
                <a:cs typeface="Times New Roman" panose="02020603050405020304" pitchFamily="18" charset="0"/>
              </a:rPr>
              <a:t>Đèn khoe đèn tỏ hơn trăng</a:t>
            </a:r>
          </a:p>
          <a:p>
            <a:pPr algn="ctr"/>
            <a:r>
              <a:rPr lang="vi-VN" sz="2800" dirty="0">
                <a:solidFill>
                  <a:schemeClr val="bg1"/>
                </a:solidFill>
                <a:latin typeface="Times New Roman" panose="02020603050405020304" pitchFamily="18" charset="0"/>
                <a:cs typeface="Times New Roman" panose="02020603050405020304" pitchFamily="18" charset="0"/>
              </a:rPr>
              <a:t>Đèn ra trước gió còn chăng, hỡi đèn?</a:t>
            </a:r>
          </a:p>
          <a:p>
            <a:pPr algn="ctr"/>
            <a:r>
              <a:rPr lang="vi-VN" sz="2800" dirty="0">
                <a:solidFill>
                  <a:schemeClr val="bg1"/>
                </a:solidFill>
                <a:latin typeface="Times New Roman" panose="02020603050405020304" pitchFamily="18" charset="0"/>
                <a:cs typeface="Times New Roman" panose="02020603050405020304" pitchFamily="18" charset="0"/>
              </a:rPr>
              <a:t>Trăng khoe trăng tỏ hơn đèn</a:t>
            </a:r>
          </a:p>
          <a:p>
            <a:pPr algn="ctr"/>
            <a:r>
              <a:rPr lang="vi-VN" sz="2800" dirty="0">
                <a:solidFill>
                  <a:schemeClr val="bg1"/>
                </a:solidFill>
                <a:latin typeface="Times New Roman" panose="02020603050405020304" pitchFamily="18" charset="0"/>
                <a:cs typeface="Times New Roman" panose="02020603050405020304" pitchFamily="18" charset="0"/>
              </a:rPr>
              <a:t>Cớ sao trăng phải chịu luồn đám </a:t>
            </a:r>
            <a:r>
              <a:rPr lang="vi-VN" sz="2800" dirty="0" smtClean="0">
                <a:solidFill>
                  <a:schemeClr val="bg1"/>
                </a:solidFill>
                <a:latin typeface="Times New Roman" panose="02020603050405020304" pitchFamily="18" charset="0"/>
                <a:cs typeface="Times New Roman" panose="02020603050405020304" pitchFamily="18" charset="0"/>
              </a:rPr>
              <a:t>mây</a:t>
            </a:r>
            <a:r>
              <a:rPr lang="en-US" sz="2800" dirty="0" smtClean="0">
                <a:solidFill>
                  <a:schemeClr val="bg1"/>
                </a:solidFill>
                <a:latin typeface="Times New Roman" panose="02020603050405020304" pitchFamily="18" charset="0"/>
                <a:cs typeface="Times New Roman" panose="02020603050405020304" pitchFamily="18" charset="0"/>
              </a:rPr>
              <a:t>?</a:t>
            </a:r>
            <a:endParaRPr lang="vi-VN" sz="2800" b="0" dirty="0">
              <a:solidFill>
                <a:schemeClr val="bg1"/>
              </a:solidFill>
              <a:effectLst/>
              <a:latin typeface="Times New Roman" panose="02020603050405020304" pitchFamily="18" charset="0"/>
              <a:cs typeface="Times New Roman" panose="02020603050405020304" pitchFamily="18" charset="0"/>
            </a:endParaRPr>
          </a:p>
        </p:txBody>
      </p:sp>
      <p:sp>
        <p:nvSpPr>
          <p:cNvPr id="3" name="Rectangle 2"/>
          <p:cNvSpPr/>
          <p:nvPr/>
        </p:nvSpPr>
        <p:spPr>
          <a:xfrm>
            <a:off x="320230" y="1844824"/>
            <a:ext cx="11846296" cy="1754326"/>
          </a:xfrm>
          <a:prstGeom prst="rect">
            <a:avLst/>
          </a:prstGeom>
        </p:spPr>
        <p:txBody>
          <a:bodyPr wrap="square">
            <a:spAutoFit/>
          </a:bodyPr>
          <a:lstStyle/>
          <a:p>
            <a:pPr>
              <a:lnSpc>
                <a:spcPct val="150000"/>
              </a:lnSpc>
            </a:pPr>
            <a:r>
              <a:rPr lang="en-US" sz="2400" u="sng" dirty="0" smtClean="0">
                <a:solidFill>
                  <a:srgbClr val="FFFF00"/>
                </a:solidFill>
                <a:latin typeface="Times New Roman" panose="02020603050405020304" pitchFamily="18" charset="0"/>
                <a:cs typeface="Times New Roman" panose="02020603050405020304" pitchFamily="18" charset="0"/>
              </a:rPr>
              <a:t>* </a:t>
            </a:r>
            <a:r>
              <a:rPr lang="en-US" sz="2400" u="sng" dirty="0" err="1" smtClean="0">
                <a:solidFill>
                  <a:srgbClr val="FFFF00"/>
                </a:solidFill>
                <a:latin typeface="Times New Roman" panose="02020603050405020304" pitchFamily="18" charset="0"/>
                <a:cs typeface="Times New Roman" panose="02020603050405020304" pitchFamily="18" charset="0"/>
              </a:rPr>
              <a:t>Gợi</a:t>
            </a:r>
            <a:r>
              <a:rPr lang="en-US" sz="2400" u="sng" dirty="0" smtClean="0">
                <a:solidFill>
                  <a:srgbClr val="FFFF00"/>
                </a:solidFill>
                <a:latin typeface="Times New Roman" panose="02020603050405020304" pitchFamily="18" charset="0"/>
                <a:cs typeface="Times New Roman" panose="02020603050405020304" pitchFamily="18" charset="0"/>
              </a:rPr>
              <a:t> ý: </a:t>
            </a:r>
            <a:endParaRPr lang="vi-VN" sz="2400" dirty="0">
              <a:solidFill>
                <a:srgbClr val="FFFF00"/>
              </a:solidFill>
              <a:latin typeface="Times New Roman" panose="02020603050405020304" pitchFamily="18" charset="0"/>
              <a:cs typeface="Times New Roman" panose="02020603050405020304" pitchFamily="18" charset="0"/>
            </a:endParaRPr>
          </a:p>
          <a:p>
            <a:r>
              <a:rPr lang="en-US" sz="2400" dirty="0">
                <a:solidFill>
                  <a:srgbClr val="FFFF00"/>
                </a:solidFill>
                <a:latin typeface="Times New Roman" panose="02020603050405020304" pitchFamily="18" charset="0"/>
                <a:cs typeface="Times New Roman" panose="02020603050405020304" pitchFamily="18" charset="0"/>
              </a:rPr>
              <a:t> </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Điều</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gì</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xảy</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ra</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khi</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đèn</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gặp</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gió</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Trăng</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có</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bị</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mờ</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khi</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trời</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có</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gió</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không</a:t>
            </a:r>
            <a:r>
              <a:rPr lang="en-US" sz="2400" dirty="0" smtClean="0">
                <a:solidFill>
                  <a:srgbClr val="FFFF00"/>
                </a:solidFill>
                <a:latin typeface="Times New Roman" panose="02020603050405020304" pitchFamily="18" charset="0"/>
                <a:cs typeface="Times New Roman" panose="02020603050405020304" pitchFamily="18" charset="0"/>
              </a:rPr>
              <a:t>?</a:t>
            </a:r>
          </a:p>
          <a:p>
            <a:r>
              <a:rPr lang="en-US" sz="2400" dirty="0" smtClean="0">
                <a:solidFill>
                  <a:srgbClr val="FFFF00"/>
                </a:solidFill>
                <a:latin typeface="Times New Roman" panose="02020603050405020304" pitchFamily="18" charset="0"/>
                <a:cs typeface="Times New Roman" panose="02020603050405020304" pitchFamily="18" charset="0"/>
              </a:rPr>
              <a:t>- Ban </a:t>
            </a:r>
            <a:r>
              <a:rPr lang="en-US" sz="2400" dirty="0" err="1" smtClean="0">
                <a:solidFill>
                  <a:srgbClr val="FFFF00"/>
                </a:solidFill>
                <a:latin typeface="Times New Roman" panose="02020603050405020304" pitchFamily="18" charset="0"/>
                <a:cs typeface="Times New Roman" panose="02020603050405020304" pitchFamily="18" charset="0"/>
              </a:rPr>
              <a:t>đêm</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khi</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bị</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mây</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che</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trăng</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có</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chiếu</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sáng</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xuống</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đất</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được</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không</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Ánh</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sáng</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của</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đèn</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có</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bị</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mây</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che</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khuất</a:t>
            </a:r>
            <a:r>
              <a:rPr lang="en-US" sz="2400" dirty="0" smtClean="0">
                <a:solidFill>
                  <a:srgbClr val="FFFF00"/>
                </a:solidFill>
                <a:latin typeface="Times New Roman" panose="02020603050405020304" pitchFamily="18" charset="0"/>
                <a:cs typeface="Times New Roman" panose="02020603050405020304" pitchFamily="18" charset="0"/>
              </a:rPr>
              <a:t> </a:t>
            </a:r>
            <a:r>
              <a:rPr lang="en-US" sz="2400" dirty="0" err="1" smtClean="0">
                <a:solidFill>
                  <a:srgbClr val="FFFF00"/>
                </a:solidFill>
                <a:latin typeface="Times New Roman" panose="02020603050405020304" pitchFamily="18" charset="0"/>
                <a:cs typeface="Times New Roman" panose="02020603050405020304" pitchFamily="18" charset="0"/>
              </a:rPr>
              <a:t>không</a:t>
            </a:r>
            <a:r>
              <a:rPr lang="en-US" sz="2400" dirty="0" smtClean="0">
                <a:solidFill>
                  <a:srgbClr val="FFFF00"/>
                </a:solidFill>
                <a:latin typeface="Times New Roman" panose="02020603050405020304" pitchFamily="18" charset="0"/>
                <a:cs typeface="Times New Roman" panose="02020603050405020304" pitchFamily="18" charset="0"/>
              </a:rPr>
              <a:t>? </a:t>
            </a:r>
            <a:endParaRPr lang="vi-VN" sz="2400" b="0" i="0" dirty="0">
              <a:solidFill>
                <a:srgbClr val="FFFF00"/>
              </a:solidFill>
              <a:effectLst/>
              <a:latin typeface="Times New Roman" panose="02020603050405020304" pitchFamily="18" charset="0"/>
              <a:cs typeface="Times New Roman" panose="02020603050405020304" pitchFamily="18" charset="0"/>
            </a:endParaRPr>
          </a:p>
        </p:txBody>
      </p:sp>
      <p:sp>
        <p:nvSpPr>
          <p:cNvPr id="4" name="Rectangle 3"/>
          <p:cNvSpPr/>
          <p:nvPr/>
        </p:nvSpPr>
        <p:spPr>
          <a:xfrm>
            <a:off x="303043" y="3429000"/>
            <a:ext cx="11478938" cy="3108543"/>
          </a:xfrm>
          <a:prstGeom prst="rect">
            <a:avLst/>
          </a:prstGeom>
        </p:spPr>
        <p:txBody>
          <a:bodyPr wrap="square">
            <a:spAutoFit/>
          </a:bodyPr>
          <a:lstStyle/>
          <a:p>
            <a:r>
              <a:rPr lang="vi-VN" sz="2800" u="sng" dirty="0">
                <a:solidFill>
                  <a:schemeClr val="bg1"/>
                </a:solidFill>
                <a:latin typeface="Times New Roman" panose="02020603050405020304" pitchFamily="18" charset="0"/>
                <a:cs typeface="Times New Roman" panose="02020603050405020304" pitchFamily="18" charset="0"/>
              </a:rPr>
              <a:t>Trả lời:</a:t>
            </a:r>
            <a:endParaRPr lang="vi-VN" sz="2800" dirty="0">
              <a:solidFill>
                <a:schemeClr val="bg1"/>
              </a:solidFill>
              <a:latin typeface="Times New Roman" panose="02020603050405020304" pitchFamily="18" charset="0"/>
              <a:cs typeface="Times New Roman" panose="02020603050405020304" pitchFamily="18" charset="0"/>
            </a:endParaRPr>
          </a:p>
          <a:p>
            <a:r>
              <a:rPr lang="vi-VN" sz="2800" dirty="0">
                <a:solidFill>
                  <a:schemeClr val="bg1"/>
                </a:solidFill>
                <a:latin typeface="Times New Roman" panose="02020603050405020304" pitchFamily="18" charset="0"/>
                <a:cs typeface="Times New Roman" panose="02020603050405020304" pitchFamily="18" charset="0"/>
              </a:rPr>
              <a:t>Đọc bài ca dao trên ta thấy, cả trăng và đèn đều có tầm quan trọng như nhau. Ở mỗi hoàn cảnh khác nhau, cả trăng và đèn sẽ thể hiện được tầm quan trọng của mình:</a:t>
            </a:r>
          </a:p>
          <a:p>
            <a:pPr>
              <a:buFont typeface="Arial"/>
              <a:buChar char="•"/>
            </a:pPr>
            <a:r>
              <a:rPr lang="vi-VN" sz="2800" dirty="0">
                <a:solidFill>
                  <a:schemeClr val="bg1"/>
                </a:solidFill>
                <a:latin typeface="Times New Roman" panose="02020603050405020304" pitchFamily="18" charset="0"/>
                <a:cs typeface="Times New Roman" panose="02020603050405020304" pitchFamily="18" charset="0"/>
              </a:rPr>
              <a:t>Khi gặp gió, đèn sẽ </a:t>
            </a:r>
            <a:r>
              <a:rPr lang="vi-VN" sz="2800" dirty="0" smtClean="0">
                <a:solidFill>
                  <a:schemeClr val="bg1"/>
                </a:solidFill>
                <a:latin typeface="Times New Roman" panose="02020603050405020304" pitchFamily="18" charset="0"/>
                <a:cs typeface="Times New Roman" panose="02020603050405020304" pitchFamily="18" charset="0"/>
              </a:rPr>
              <a:t>tắt</a:t>
            </a:r>
            <a:r>
              <a:rPr lang="en-US" sz="2800" dirty="0" smtClean="0">
                <a:solidFill>
                  <a:schemeClr val="bg1"/>
                </a:solidFill>
                <a:latin typeface="Times New Roman" panose="02020603050405020304" pitchFamily="18" charset="0"/>
                <a:cs typeface="Times New Roman" panose="02020603050405020304" pitchFamily="18" charset="0"/>
              </a:rPr>
              <a:t>. T</a:t>
            </a:r>
            <a:r>
              <a:rPr lang="vi-VN" sz="2800" dirty="0" smtClean="0">
                <a:solidFill>
                  <a:schemeClr val="bg1"/>
                </a:solidFill>
                <a:latin typeface="Times New Roman" panose="02020603050405020304" pitchFamily="18" charset="0"/>
                <a:cs typeface="Times New Roman" panose="02020603050405020304" pitchFamily="18" charset="0"/>
              </a:rPr>
              <a:t>rong </a:t>
            </a:r>
            <a:r>
              <a:rPr lang="vi-VN" sz="2800" dirty="0">
                <a:solidFill>
                  <a:schemeClr val="bg1"/>
                </a:solidFill>
                <a:latin typeface="Times New Roman" panose="02020603050405020304" pitchFamily="18" charset="0"/>
                <a:cs typeface="Times New Roman" panose="02020603050405020304" pitchFamily="18" charset="0"/>
              </a:rPr>
              <a:t>khi đó, trăng vẫn chiếu sáng vằng vặc.</a:t>
            </a:r>
          </a:p>
          <a:p>
            <a:pPr>
              <a:buFont typeface="Arial"/>
              <a:buChar char="•"/>
            </a:pPr>
            <a:r>
              <a:rPr lang="vi-VN" sz="2800" dirty="0">
                <a:solidFill>
                  <a:schemeClr val="bg1"/>
                </a:solidFill>
                <a:latin typeface="Times New Roman" panose="02020603050405020304" pitchFamily="18" charset="0"/>
                <a:cs typeface="Times New Roman" panose="02020603050405020304" pitchFamily="18" charset="0"/>
              </a:rPr>
              <a:t>Nhưng khi ban </a:t>
            </a:r>
            <a:r>
              <a:rPr lang="vi-VN" sz="2800" dirty="0" smtClean="0">
                <a:solidFill>
                  <a:schemeClr val="bg1"/>
                </a:solidFill>
                <a:latin typeface="Times New Roman" panose="02020603050405020304" pitchFamily="18" charset="0"/>
                <a:cs typeface="Times New Roman" panose="02020603050405020304" pitchFamily="18" charset="0"/>
              </a:rPr>
              <a:t>đêm</a:t>
            </a:r>
            <a:r>
              <a:rPr lang="en-US" sz="2800" dirty="0" smtClean="0">
                <a:solidFill>
                  <a:schemeClr val="bg1"/>
                </a:solidFill>
                <a:latin typeface="Times New Roman" panose="02020603050405020304" pitchFamily="18" charset="0"/>
                <a:cs typeface="Times New Roman" panose="02020603050405020304" pitchFamily="18" charset="0"/>
              </a:rPr>
              <a:t>, </a:t>
            </a:r>
            <a:r>
              <a:rPr lang="vi-VN" sz="2800" dirty="0" smtClean="0">
                <a:solidFill>
                  <a:schemeClr val="bg1"/>
                </a:solidFill>
                <a:latin typeface="Times New Roman" panose="02020603050405020304" pitchFamily="18" charset="0"/>
                <a:cs typeface="Times New Roman" panose="02020603050405020304" pitchFamily="18" charset="0"/>
              </a:rPr>
              <a:t>trăng </a:t>
            </a:r>
            <a:r>
              <a:rPr lang="vi-VN" sz="2800" dirty="0">
                <a:solidFill>
                  <a:schemeClr val="bg1"/>
                </a:solidFill>
                <a:latin typeface="Times New Roman" panose="02020603050405020304" pitchFamily="18" charset="0"/>
                <a:cs typeface="Times New Roman" panose="02020603050405020304" pitchFamily="18" charset="0"/>
              </a:rPr>
              <a:t>bị mây che, mặt đất tối om, không còn thấy ánh sáng trăng đâu cả thì ánh sáng của đèn </a:t>
            </a:r>
            <a:r>
              <a:rPr lang="en-US" sz="2800" dirty="0" err="1" smtClean="0">
                <a:solidFill>
                  <a:schemeClr val="bg1"/>
                </a:solidFill>
                <a:latin typeface="Times New Roman" panose="02020603050405020304" pitchFamily="18" charset="0"/>
                <a:cs typeface="Times New Roman" panose="02020603050405020304" pitchFamily="18" charset="0"/>
              </a:rPr>
              <a:t>vẫn</a:t>
            </a:r>
            <a:r>
              <a:rPr lang="en-US" sz="2800" dirty="0" smtClean="0">
                <a:solidFill>
                  <a:schemeClr val="bg1"/>
                </a:solidFill>
                <a:latin typeface="Times New Roman" panose="02020603050405020304" pitchFamily="18" charset="0"/>
                <a:cs typeface="Times New Roman" panose="02020603050405020304" pitchFamily="18" charset="0"/>
              </a:rPr>
              <a:t> </a:t>
            </a:r>
            <a:r>
              <a:rPr lang="vi-VN" sz="2800" dirty="0" smtClean="0">
                <a:solidFill>
                  <a:schemeClr val="bg1"/>
                </a:solidFill>
                <a:latin typeface="Times New Roman" panose="02020603050405020304" pitchFamily="18" charset="0"/>
                <a:cs typeface="Times New Roman" panose="02020603050405020304" pitchFamily="18" charset="0"/>
              </a:rPr>
              <a:t>rất </a:t>
            </a:r>
            <a:r>
              <a:rPr lang="vi-VN" sz="2800" dirty="0">
                <a:solidFill>
                  <a:schemeClr val="bg1"/>
                </a:solidFill>
                <a:latin typeface="Times New Roman" panose="02020603050405020304" pitchFamily="18" charset="0"/>
                <a:cs typeface="Times New Roman" panose="02020603050405020304" pitchFamily="18" charset="0"/>
              </a:rPr>
              <a:t>tỏ.  </a:t>
            </a:r>
            <a:endParaRPr lang="vi-VN" sz="2800" b="0" i="0" dirty="0">
              <a:solidFill>
                <a:schemeClr val="bg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5879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360" y="404664"/>
            <a:ext cx="11665296" cy="1077218"/>
          </a:xfrm>
          <a:prstGeom prst="rect">
            <a:avLst/>
          </a:prstGeom>
        </p:spPr>
        <p:txBody>
          <a:bodyPr wrap="square">
            <a:spAutoFit/>
          </a:bodyPr>
          <a:lstStyle/>
          <a:p>
            <a:r>
              <a:rPr lang="vi-VN" sz="3200" b="1" dirty="0">
                <a:solidFill>
                  <a:srgbClr val="FFFF00"/>
                </a:solidFill>
                <a:latin typeface="+mj-lt"/>
              </a:rPr>
              <a:t>8. Trình bày ý kiến của em sao cho thuyết phục để mọi người thấy rõ sự cần thiết của cả trăng và đèn trong bài ca dao trên</a:t>
            </a:r>
            <a:r>
              <a:rPr lang="vi-VN" sz="3200" b="1" dirty="0" smtClean="0">
                <a:solidFill>
                  <a:srgbClr val="FFFF00"/>
                </a:solidFill>
                <a:latin typeface="+mj-lt"/>
              </a:rPr>
              <a:t>.</a:t>
            </a:r>
            <a:endParaRPr lang="vi-VN" sz="3200" dirty="0">
              <a:solidFill>
                <a:srgbClr val="FFFF00"/>
              </a:solidFill>
              <a:latin typeface="+mj-lt"/>
            </a:endParaRPr>
          </a:p>
        </p:txBody>
      </p:sp>
      <p:sp>
        <p:nvSpPr>
          <p:cNvPr id="2" name="Rectangle 1"/>
          <p:cNvSpPr/>
          <p:nvPr/>
        </p:nvSpPr>
        <p:spPr>
          <a:xfrm>
            <a:off x="155367" y="1487143"/>
            <a:ext cx="11521280" cy="613245"/>
          </a:xfrm>
          <a:prstGeom prst="rect">
            <a:avLst/>
          </a:prstGeom>
        </p:spPr>
        <p:txBody>
          <a:bodyPr wrap="square">
            <a:spAutoFit/>
          </a:bodyPr>
          <a:lstStyle/>
          <a:p>
            <a:pPr lvl="0">
              <a:lnSpc>
                <a:spcPct val="115000"/>
              </a:lnSpc>
            </a:pPr>
            <a:r>
              <a:rPr lang="es-ES" sz="3200" dirty="0">
                <a:solidFill>
                  <a:schemeClr val="bg1"/>
                </a:solidFill>
                <a:latin typeface="Times New Roman"/>
                <a:ea typeface="Times New Roman"/>
              </a:rPr>
              <a:t>- 1 </a:t>
            </a:r>
            <a:r>
              <a:rPr lang="es-ES" sz="3200" dirty="0" err="1">
                <a:solidFill>
                  <a:schemeClr val="bg1"/>
                </a:solidFill>
                <a:latin typeface="Times New Roman"/>
                <a:ea typeface="Times New Roman"/>
              </a:rPr>
              <a:t>phút</a:t>
            </a:r>
            <a:r>
              <a:rPr lang="es-ES" sz="3200" dirty="0">
                <a:solidFill>
                  <a:schemeClr val="bg1"/>
                </a:solidFill>
                <a:latin typeface="Times New Roman"/>
                <a:ea typeface="Times New Roman"/>
              </a:rPr>
              <a:t> </a:t>
            </a:r>
            <a:r>
              <a:rPr lang="es-ES" sz="3200" dirty="0" err="1">
                <a:solidFill>
                  <a:schemeClr val="bg1"/>
                </a:solidFill>
                <a:latin typeface="Times New Roman"/>
                <a:ea typeface="Times New Roman"/>
              </a:rPr>
              <a:t>để</a:t>
            </a:r>
            <a:r>
              <a:rPr lang="es-ES" sz="3200" dirty="0">
                <a:solidFill>
                  <a:schemeClr val="bg1"/>
                </a:solidFill>
                <a:latin typeface="Times New Roman"/>
                <a:ea typeface="Times New Roman"/>
              </a:rPr>
              <a:t> </a:t>
            </a:r>
            <a:r>
              <a:rPr lang="es-ES" sz="3200" dirty="0" err="1">
                <a:solidFill>
                  <a:schemeClr val="bg1"/>
                </a:solidFill>
                <a:latin typeface="Times New Roman"/>
                <a:ea typeface="Times New Roman"/>
              </a:rPr>
              <a:t>các</a:t>
            </a:r>
            <a:r>
              <a:rPr lang="es-ES" sz="3200" dirty="0">
                <a:solidFill>
                  <a:schemeClr val="bg1"/>
                </a:solidFill>
                <a:latin typeface="Times New Roman"/>
                <a:ea typeface="Times New Roman"/>
              </a:rPr>
              <a:t> </a:t>
            </a:r>
            <a:r>
              <a:rPr lang="es-ES" sz="3200" dirty="0" err="1">
                <a:solidFill>
                  <a:schemeClr val="bg1"/>
                </a:solidFill>
                <a:latin typeface="Times New Roman"/>
                <a:ea typeface="Times New Roman"/>
              </a:rPr>
              <a:t>em</a:t>
            </a:r>
            <a:r>
              <a:rPr lang="es-ES" sz="3200" dirty="0">
                <a:solidFill>
                  <a:schemeClr val="bg1"/>
                </a:solidFill>
                <a:latin typeface="Times New Roman"/>
                <a:ea typeface="Times New Roman"/>
              </a:rPr>
              <a:t>  </a:t>
            </a:r>
            <a:r>
              <a:rPr lang="es-ES" sz="3200" dirty="0" err="1">
                <a:solidFill>
                  <a:schemeClr val="bg1"/>
                </a:solidFill>
                <a:latin typeface="Times New Roman"/>
                <a:ea typeface="Times New Roman"/>
              </a:rPr>
              <a:t>xem</a:t>
            </a:r>
            <a:r>
              <a:rPr lang="es-ES" sz="3200" dirty="0">
                <a:solidFill>
                  <a:schemeClr val="bg1"/>
                </a:solidFill>
                <a:latin typeface="Times New Roman"/>
                <a:ea typeface="Times New Roman"/>
              </a:rPr>
              <a:t> </a:t>
            </a:r>
            <a:r>
              <a:rPr lang="es-ES" sz="3200" dirty="0" err="1">
                <a:solidFill>
                  <a:schemeClr val="bg1"/>
                </a:solidFill>
                <a:latin typeface="Times New Roman"/>
                <a:ea typeface="Times New Roman"/>
              </a:rPr>
              <a:t>lại</a:t>
            </a:r>
            <a:r>
              <a:rPr lang="es-ES" sz="3200" dirty="0">
                <a:solidFill>
                  <a:schemeClr val="bg1"/>
                </a:solidFill>
                <a:latin typeface="Times New Roman"/>
                <a:ea typeface="Times New Roman"/>
              </a:rPr>
              <a:t> </a:t>
            </a:r>
            <a:r>
              <a:rPr lang="es-ES" sz="3200" dirty="0" err="1">
                <a:solidFill>
                  <a:schemeClr val="bg1"/>
                </a:solidFill>
                <a:latin typeface="Times New Roman"/>
                <a:ea typeface="Times New Roman"/>
              </a:rPr>
              <a:t>bài</a:t>
            </a:r>
            <a:r>
              <a:rPr lang="es-ES" sz="3200" dirty="0">
                <a:solidFill>
                  <a:schemeClr val="bg1"/>
                </a:solidFill>
                <a:latin typeface="Times New Roman"/>
                <a:ea typeface="Times New Roman"/>
              </a:rPr>
              <a:t> </a:t>
            </a:r>
            <a:r>
              <a:rPr lang="es-ES" sz="3200" dirty="0" err="1">
                <a:solidFill>
                  <a:schemeClr val="bg1"/>
                </a:solidFill>
                <a:latin typeface="Times New Roman"/>
                <a:ea typeface="Times New Roman"/>
              </a:rPr>
              <a:t>đã</a:t>
            </a:r>
            <a:r>
              <a:rPr lang="es-ES" sz="3200" dirty="0">
                <a:solidFill>
                  <a:schemeClr val="bg1"/>
                </a:solidFill>
                <a:latin typeface="Times New Roman"/>
                <a:ea typeface="Times New Roman"/>
              </a:rPr>
              <a:t> </a:t>
            </a:r>
            <a:r>
              <a:rPr lang="es-ES" sz="3200" dirty="0" err="1">
                <a:solidFill>
                  <a:schemeClr val="bg1"/>
                </a:solidFill>
                <a:latin typeface="Times New Roman"/>
                <a:ea typeface="Times New Roman"/>
              </a:rPr>
              <a:t>chuẩn</a:t>
            </a:r>
            <a:r>
              <a:rPr lang="es-ES" sz="3200" dirty="0">
                <a:solidFill>
                  <a:schemeClr val="bg1"/>
                </a:solidFill>
                <a:latin typeface="Times New Roman"/>
                <a:ea typeface="Times New Roman"/>
              </a:rPr>
              <a:t> </a:t>
            </a:r>
            <a:r>
              <a:rPr lang="es-ES" sz="3200" dirty="0" err="1">
                <a:solidFill>
                  <a:schemeClr val="bg1"/>
                </a:solidFill>
                <a:latin typeface="Times New Roman"/>
                <a:ea typeface="Times New Roman"/>
              </a:rPr>
              <a:t>bị</a:t>
            </a:r>
            <a:r>
              <a:rPr lang="es-ES" sz="3200" dirty="0">
                <a:solidFill>
                  <a:schemeClr val="bg1"/>
                </a:solidFill>
                <a:latin typeface="Times New Roman"/>
                <a:ea typeface="Times New Roman"/>
              </a:rPr>
              <a:t>, </a:t>
            </a:r>
            <a:r>
              <a:rPr lang="es-ES" sz="3200" dirty="0" err="1">
                <a:solidFill>
                  <a:schemeClr val="bg1"/>
                </a:solidFill>
                <a:latin typeface="Times New Roman"/>
                <a:ea typeface="Times New Roman"/>
              </a:rPr>
              <a:t>sau</a:t>
            </a:r>
            <a:r>
              <a:rPr lang="es-ES" sz="3200" dirty="0">
                <a:solidFill>
                  <a:schemeClr val="bg1"/>
                </a:solidFill>
                <a:latin typeface="Times New Roman"/>
                <a:ea typeface="Times New Roman"/>
              </a:rPr>
              <a:t> </a:t>
            </a:r>
            <a:r>
              <a:rPr lang="es-ES" sz="3200" dirty="0" err="1">
                <a:solidFill>
                  <a:schemeClr val="bg1"/>
                </a:solidFill>
                <a:latin typeface="Times New Roman"/>
                <a:ea typeface="Times New Roman"/>
              </a:rPr>
              <a:t>đó</a:t>
            </a:r>
            <a:r>
              <a:rPr lang="es-ES" sz="3200" dirty="0">
                <a:solidFill>
                  <a:schemeClr val="bg1"/>
                </a:solidFill>
                <a:latin typeface="Times New Roman"/>
                <a:ea typeface="Times New Roman"/>
              </a:rPr>
              <a:t> </a:t>
            </a:r>
            <a:r>
              <a:rPr lang="es-ES" sz="3200" dirty="0" err="1">
                <a:solidFill>
                  <a:schemeClr val="bg1"/>
                </a:solidFill>
                <a:latin typeface="Times New Roman"/>
                <a:ea typeface="Times New Roman"/>
              </a:rPr>
              <a:t>chia</a:t>
            </a:r>
            <a:r>
              <a:rPr lang="es-ES" sz="3200" dirty="0">
                <a:solidFill>
                  <a:schemeClr val="bg1"/>
                </a:solidFill>
                <a:latin typeface="Times New Roman"/>
                <a:ea typeface="Times New Roman"/>
              </a:rPr>
              <a:t> </a:t>
            </a:r>
            <a:r>
              <a:rPr lang="es-ES" sz="3200" dirty="0" err="1">
                <a:solidFill>
                  <a:schemeClr val="bg1"/>
                </a:solidFill>
                <a:latin typeface="Times New Roman"/>
                <a:ea typeface="Times New Roman"/>
              </a:rPr>
              <a:t>sẻ</a:t>
            </a:r>
            <a:r>
              <a:rPr lang="es-ES" sz="3200" dirty="0">
                <a:solidFill>
                  <a:schemeClr val="bg1"/>
                </a:solidFill>
                <a:latin typeface="Times New Roman"/>
                <a:ea typeface="Times New Roman"/>
              </a:rPr>
              <a:t> </a:t>
            </a:r>
            <a:r>
              <a:rPr lang="es-ES" sz="3200" dirty="0" err="1">
                <a:solidFill>
                  <a:schemeClr val="bg1"/>
                </a:solidFill>
                <a:latin typeface="Times New Roman"/>
                <a:ea typeface="Times New Roman"/>
              </a:rPr>
              <a:t>với</a:t>
            </a:r>
            <a:r>
              <a:rPr lang="es-ES" sz="3200" dirty="0">
                <a:solidFill>
                  <a:schemeClr val="bg1"/>
                </a:solidFill>
                <a:latin typeface="Times New Roman"/>
                <a:ea typeface="Times New Roman"/>
              </a:rPr>
              <a:t> </a:t>
            </a:r>
            <a:r>
              <a:rPr lang="es-ES" sz="3200" dirty="0" err="1">
                <a:solidFill>
                  <a:schemeClr val="bg1"/>
                </a:solidFill>
                <a:latin typeface="Times New Roman"/>
                <a:ea typeface="Times New Roman"/>
              </a:rPr>
              <a:t>cả</a:t>
            </a:r>
            <a:r>
              <a:rPr lang="es-ES" sz="3200" dirty="0">
                <a:solidFill>
                  <a:schemeClr val="bg1"/>
                </a:solidFill>
                <a:latin typeface="Times New Roman"/>
                <a:ea typeface="Times New Roman"/>
              </a:rPr>
              <a:t> </a:t>
            </a:r>
            <a:r>
              <a:rPr lang="es-ES" sz="3200" dirty="0" err="1">
                <a:solidFill>
                  <a:schemeClr val="bg1"/>
                </a:solidFill>
                <a:latin typeface="Times New Roman"/>
                <a:ea typeface="Times New Roman"/>
              </a:rPr>
              <a:t>lớp</a:t>
            </a:r>
            <a:r>
              <a:rPr lang="es-ES" sz="3200" dirty="0">
                <a:solidFill>
                  <a:srgbClr val="FFFF00"/>
                </a:solidFill>
                <a:latin typeface="Times New Roman"/>
                <a:ea typeface="Times New Roman"/>
              </a:rPr>
              <a:t>.</a:t>
            </a:r>
          </a:p>
        </p:txBody>
      </p:sp>
      <p:sp>
        <p:nvSpPr>
          <p:cNvPr id="5" name="Rectangle 4"/>
          <p:cNvSpPr/>
          <p:nvPr/>
        </p:nvSpPr>
        <p:spPr>
          <a:xfrm>
            <a:off x="191344" y="2348880"/>
            <a:ext cx="11737304" cy="1791260"/>
          </a:xfrm>
          <a:prstGeom prst="rect">
            <a:avLst/>
          </a:prstGeom>
        </p:spPr>
        <p:txBody>
          <a:bodyPr wrap="square">
            <a:spAutoFit/>
          </a:bodyPr>
          <a:lstStyle/>
          <a:p>
            <a:pPr lvl="0">
              <a:lnSpc>
                <a:spcPct val="115000"/>
              </a:lnSpc>
            </a:pPr>
            <a:r>
              <a:rPr lang="es-ES" sz="3200" smtClean="0">
                <a:solidFill>
                  <a:srgbClr val="FFFF00"/>
                </a:solidFill>
                <a:latin typeface="Times New Roman"/>
                <a:ea typeface="Times New Roman"/>
              </a:rPr>
              <a:t>-Nhận </a:t>
            </a:r>
            <a:r>
              <a:rPr lang="es-ES" sz="3200" dirty="0" err="1" smtClean="0">
                <a:solidFill>
                  <a:srgbClr val="FFFF00"/>
                </a:solidFill>
                <a:latin typeface="Times New Roman"/>
                <a:ea typeface="Times New Roman"/>
              </a:rPr>
              <a:t>xét</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phần</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trình</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bày</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của</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bạn</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theo</a:t>
            </a:r>
            <a:r>
              <a:rPr lang="es-ES" sz="3200" dirty="0" smtClean="0">
                <a:solidFill>
                  <a:srgbClr val="FFFF00"/>
                </a:solidFill>
                <a:latin typeface="Times New Roman"/>
                <a:ea typeface="Times New Roman"/>
              </a:rPr>
              <a:t> </a:t>
            </a:r>
            <a:r>
              <a:rPr lang="es-ES" sz="3200" dirty="0" err="1" smtClean="0">
                <a:solidFill>
                  <a:srgbClr val="FFFF00"/>
                </a:solidFill>
                <a:latin typeface="Times New Roman"/>
                <a:ea typeface="Times New Roman"/>
              </a:rPr>
              <a:t>gợi</a:t>
            </a:r>
            <a:r>
              <a:rPr lang="es-ES" sz="3200" dirty="0" smtClean="0">
                <a:solidFill>
                  <a:srgbClr val="FFFF00"/>
                </a:solidFill>
                <a:latin typeface="Times New Roman"/>
                <a:ea typeface="Times New Roman"/>
              </a:rPr>
              <a:t> ý </a:t>
            </a:r>
            <a:r>
              <a:rPr lang="es-ES" sz="3200" dirty="0" err="1" smtClean="0">
                <a:solidFill>
                  <a:srgbClr val="FFFF00"/>
                </a:solidFill>
                <a:latin typeface="Times New Roman"/>
                <a:ea typeface="Times New Roman"/>
              </a:rPr>
              <a:t>sau</a:t>
            </a:r>
            <a:r>
              <a:rPr lang="es-ES" sz="3200" dirty="0" smtClean="0">
                <a:solidFill>
                  <a:srgbClr val="FFFF00"/>
                </a:solidFill>
                <a:latin typeface="Times New Roman"/>
                <a:ea typeface="Times New Roman"/>
              </a:rPr>
              <a:t>: </a:t>
            </a:r>
          </a:p>
          <a:p>
            <a:pPr lvl="0">
              <a:lnSpc>
                <a:spcPct val="115000"/>
              </a:lnSpc>
            </a:pPr>
            <a:r>
              <a:rPr lang="es-ES" sz="3200" dirty="0" smtClean="0">
                <a:solidFill>
                  <a:schemeClr val="bg1"/>
                </a:solidFill>
                <a:latin typeface="Times New Roman"/>
                <a:ea typeface="Times New Roman"/>
              </a:rPr>
              <a:t>  + </a:t>
            </a:r>
            <a:r>
              <a:rPr lang="es-ES" sz="3200" dirty="0" err="1" smtClean="0">
                <a:solidFill>
                  <a:schemeClr val="bg1"/>
                </a:solidFill>
                <a:latin typeface="Times New Roman"/>
                <a:ea typeface="Times New Roman"/>
              </a:rPr>
              <a:t>Bài</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bạn</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chia</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sẻ</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đã</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nói</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được</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sự</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cần</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thiết</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của</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trăng</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và</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của</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đèn</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chưa</a:t>
            </a:r>
            <a:r>
              <a:rPr lang="es-ES" sz="3200" dirty="0" smtClean="0">
                <a:solidFill>
                  <a:schemeClr val="bg1"/>
                </a:solidFill>
                <a:latin typeface="Times New Roman"/>
                <a:ea typeface="Times New Roman"/>
              </a:rPr>
              <a:t>? </a:t>
            </a:r>
          </a:p>
          <a:p>
            <a:pPr lvl="0">
              <a:lnSpc>
                <a:spcPct val="115000"/>
              </a:lnSpc>
            </a:pPr>
            <a:r>
              <a:rPr lang="es-ES" sz="3200">
                <a:solidFill>
                  <a:schemeClr val="bg1"/>
                </a:solidFill>
                <a:latin typeface="Times New Roman"/>
                <a:ea typeface="Times New Roman"/>
              </a:rPr>
              <a:t> </a:t>
            </a:r>
            <a:r>
              <a:rPr lang="es-ES" sz="3200" smtClean="0">
                <a:solidFill>
                  <a:schemeClr val="bg1"/>
                </a:solidFill>
                <a:latin typeface="Times New Roman"/>
                <a:ea typeface="Times New Roman"/>
              </a:rPr>
              <a:t> + </a:t>
            </a:r>
            <a:r>
              <a:rPr lang="es-ES" sz="3200" dirty="0" err="1" smtClean="0">
                <a:solidFill>
                  <a:schemeClr val="bg1"/>
                </a:solidFill>
                <a:latin typeface="Times New Roman"/>
                <a:ea typeface="Times New Roman"/>
              </a:rPr>
              <a:t>Cần</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sửa</a:t>
            </a:r>
            <a:r>
              <a:rPr lang="es-ES" sz="3200" dirty="0" smtClean="0">
                <a:solidFill>
                  <a:schemeClr val="bg1"/>
                </a:solidFill>
                <a:latin typeface="Times New Roman"/>
                <a:ea typeface="Times New Roman"/>
              </a:rPr>
              <a:t> hay </a:t>
            </a:r>
            <a:r>
              <a:rPr lang="es-ES" sz="3200" dirty="0" err="1" smtClean="0">
                <a:solidFill>
                  <a:schemeClr val="bg1"/>
                </a:solidFill>
                <a:latin typeface="Times New Roman"/>
                <a:ea typeface="Times New Roman"/>
              </a:rPr>
              <a:t>bổ</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sung</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gì</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cho</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bạn</a:t>
            </a:r>
            <a:r>
              <a:rPr lang="es-ES" sz="3200" dirty="0" smtClean="0">
                <a:solidFill>
                  <a:schemeClr val="bg1"/>
                </a:solidFill>
                <a:latin typeface="Times New Roman"/>
                <a:ea typeface="Times New Roman"/>
              </a:rPr>
              <a:t> </a:t>
            </a:r>
            <a:r>
              <a:rPr lang="es-ES" sz="3200" dirty="0" err="1" smtClean="0">
                <a:solidFill>
                  <a:schemeClr val="bg1"/>
                </a:solidFill>
                <a:latin typeface="Times New Roman"/>
                <a:ea typeface="Times New Roman"/>
              </a:rPr>
              <a:t>không</a:t>
            </a:r>
            <a:r>
              <a:rPr lang="es-ES" sz="3200" dirty="0" smtClean="0">
                <a:solidFill>
                  <a:schemeClr val="bg1"/>
                </a:solidFill>
                <a:latin typeface="Times New Roman"/>
                <a:ea typeface="Times New Roman"/>
              </a:rPr>
              <a:t>?  </a:t>
            </a:r>
            <a:endParaRPr lang="es-ES" sz="3200" dirty="0">
              <a:solidFill>
                <a:schemeClr val="bg1"/>
              </a:solidFill>
              <a:latin typeface="Times New Roman"/>
              <a:ea typeface="Times New Roman"/>
            </a:endParaRPr>
          </a:p>
        </p:txBody>
      </p:sp>
    </p:spTree>
    <p:extLst>
      <p:ext uri="{BB962C8B-B14F-4D97-AF65-F5344CB8AC3E}">
        <p14:creationId xmlns:p14="http://schemas.microsoft.com/office/powerpoint/2010/main" val="2950546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3352" y="404664"/>
            <a:ext cx="11665296" cy="5262979"/>
          </a:xfrm>
          <a:prstGeom prst="rect">
            <a:avLst/>
          </a:prstGeom>
        </p:spPr>
        <p:txBody>
          <a:bodyPr wrap="square">
            <a:spAutoFit/>
          </a:bodyPr>
          <a:lstStyle/>
          <a:p>
            <a:r>
              <a:rPr lang="vi-VN" sz="2400" u="sng" dirty="0" smtClean="0">
                <a:solidFill>
                  <a:srgbClr val="FFFF00"/>
                </a:solidFill>
                <a:latin typeface="Times New Roman" panose="02020603050405020304" pitchFamily="18" charset="0"/>
                <a:cs typeface="Times New Roman" panose="02020603050405020304" pitchFamily="18" charset="0"/>
              </a:rPr>
              <a:t>T</a:t>
            </a:r>
            <a:r>
              <a:rPr lang="en-US" sz="2400" u="sng" dirty="0" smtClean="0">
                <a:solidFill>
                  <a:srgbClr val="FFFF00"/>
                </a:solidFill>
                <a:latin typeface="Times New Roman" panose="02020603050405020304" pitchFamily="18" charset="0"/>
                <a:cs typeface="Times New Roman" panose="02020603050405020304" pitchFamily="18" charset="0"/>
              </a:rPr>
              <a:t>ham </a:t>
            </a:r>
            <a:r>
              <a:rPr lang="en-US" sz="2400" u="sng" dirty="0" err="1" smtClean="0">
                <a:solidFill>
                  <a:srgbClr val="FFFF00"/>
                </a:solidFill>
                <a:latin typeface="Times New Roman" panose="02020603050405020304" pitchFamily="18" charset="0"/>
                <a:cs typeface="Times New Roman" panose="02020603050405020304" pitchFamily="18" charset="0"/>
              </a:rPr>
              <a:t>khảo</a:t>
            </a:r>
            <a:r>
              <a:rPr lang="en-US" sz="2400" u="sng" dirty="0" smtClean="0">
                <a:solidFill>
                  <a:srgbClr val="FFFF00"/>
                </a:solidFill>
                <a:latin typeface="Times New Roman" panose="02020603050405020304" pitchFamily="18" charset="0"/>
                <a:cs typeface="Times New Roman" panose="02020603050405020304" pitchFamily="18" charset="0"/>
              </a:rPr>
              <a:t>: </a:t>
            </a:r>
            <a:endParaRPr lang="vi-VN" sz="2400" dirty="0">
              <a:solidFill>
                <a:srgbClr val="FFFF00"/>
              </a:solidFill>
              <a:latin typeface="Times New Roman" panose="02020603050405020304" pitchFamily="18" charset="0"/>
              <a:cs typeface="Times New Roman" panose="02020603050405020304" pitchFamily="18" charset="0"/>
            </a:endParaRPr>
          </a:p>
          <a:p>
            <a:r>
              <a:rPr lang="en-US" sz="2400" smtClean="0">
                <a:solidFill>
                  <a:schemeClr val="bg1"/>
                </a:solidFill>
                <a:latin typeface="Times New Roman" panose="02020603050405020304" pitchFamily="18" charset="0"/>
                <a:cs typeface="Times New Roman" panose="02020603050405020304" pitchFamily="18" charset="0"/>
              </a:rPr>
              <a:t>   </a:t>
            </a:r>
            <a:r>
              <a:rPr lang="vi-VN" sz="2400" smtClean="0">
                <a:solidFill>
                  <a:schemeClr val="bg1"/>
                </a:solidFill>
                <a:latin typeface="Times New Roman" panose="02020603050405020304" pitchFamily="18" charset="0"/>
                <a:cs typeface="Times New Roman" panose="02020603050405020304" pitchFamily="18" charset="0"/>
              </a:rPr>
              <a:t>Từ </a:t>
            </a:r>
            <a:r>
              <a:rPr lang="vi-VN" sz="2400" dirty="0">
                <a:solidFill>
                  <a:schemeClr val="bg1"/>
                </a:solidFill>
                <a:latin typeface="Times New Roman" panose="02020603050405020304" pitchFamily="18" charset="0"/>
                <a:cs typeface="Times New Roman" panose="02020603050405020304" pitchFamily="18" charset="0"/>
              </a:rPr>
              <a:t>xưa, khi đất nước còn nghèo, chưa </a:t>
            </a:r>
            <a:r>
              <a:rPr lang="vi-VN" sz="2400">
                <a:solidFill>
                  <a:schemeClr val="bg1"/>
                </a:solidFill>
                <a:latin typeface="Times New Roman" panose="02020603050405020304" pitchFamily="18" charset="0"/>
                <a:cs typeface="Times New Roman" panose="02020603050405020304" pitchFamily="18" charset="0"/>
              </a:rPr>
              <a:t>biết </a:t>
            </a:r>
            <a:r>
              <a:rPr lang="vi-VN" sz="2400" smtClean="0">
                <a:solidFill>
                  <a:schemeClr val="bg1"/>
                </a:solidFill>
                <a:latin typeface="Times New Roman" panose="02020603050405020304" pitchFamily="18" charset="0"/>
                <a:cs typeface="Times New Roman" panose="02020603050405020304" pitchFamily="18" charset="0"/>
              </a:rPr>
              <a:t>đ</a:t>
            </a:r>
            <a:r>
              <a:rPr lang="en-US" sz="2400" smtClean="0">
                <a:solidFill>
                  <a:schemeClr val="bg1"/>
                </a:solidFill>
                <a:latin typeface="Times New Roman" panose="02020603050405020304" pitchFamily="18" charset="0"/>
                <a:cs typeface="Times New Roman" panose="02020603050405020304" pitchFamily="18" charset="0"/>
              </a:rPr>
              <a:t>ế</a:t>
            </a:r>
            <a:r>
              <a:rPr lang="vi-VN" sz="2400" smtClean="0">
                <a:solidFill>
                  <a:schemeClr val="bg1"/>
                </a:solidFill>
                <a:latin typeface="Times New Roman" panose="02020603050405020304" pitchFamily="18" charset="0"/>
                <a:cs typeface="Times New Roman" panose="02020603050405020304" pitchFamily="18" charset="0"/>
              </a:rPr>
              <a:t>n </a:t>
            </a:r>
            <a:r>
              <a:rPr lang="vi-VN" sz="2400" dirty="0">
                <a:solidFill>
                  <a:schemeClr val="bg1"/>
                </a:solidFill>
                <a:latin typeface="Times New Roman" panose="02020603050405020304" pitchFamily="18" charset="0"/>
                <a:cs typeface="Times New Roman" panose="02020603050405020304" pitchFamily="18" charset="0"/>
              </a:rPr>
              <a:t>ánh điện thì con người phải dựa vào ánh trăng, ngọn đèn để soi sáng. </a:t>
            </a:r>
          </a:p>
          <a:p>
            <a:r>
              <a:rPr lang="en-US" sz="2400" smtClean="0">
                <a:solidFill>
                  <a:schemeClr val="bg1"/>
                </a:solidFill>
                <a:latin typeface="Times New Roman" panose="02020603050405020304" pitchFamily="18" charset="0"/>
                <a:cs typeface="Times New Roman" panose="02020603050405020304" pitchFamily="18" charset="0"/>
              </a:rPr>
              <a:t>   </a:t>
            </a:r>
            <a:r>
              <a:rPr lang="vi-VN" sz="2400" smtClean="0">
                <a:solidFill>
                  <a:schemeClr val="bg1"/>
                </a:solidFill>
                <a:latin typeface="Times New Roman" panose="02020603050405020304" pitchFamily="18" charset="0"/>
                <a:cs typeface="Times New Roman" panose="02020603050405020304" pitchFamily="18" charset="0"/>
              </a:rPr>
              <a:t>Trăng </a:t>
            </a:r>
            <a:r>
              <a:rPr lang="vi-VN" sz="2400" dirty="0">
                <a:solidFill>
                  <a:schemeClr val="bg1"/>
                </a:solidFill>
                <a:latin typeface="Times New Roman" panose="02020603050405020304" pitchFamily="18" charset="0"/>
                <a:cs typeface="Times New Roman" panose="02020603050405020304" pitchFamily="18" charset="0"/>
              </a:rPr>
              <a:t>vốn thơ mộng, nên thơ, đẹp đẽ </a:t>
            </a:r>
            <a:r>
              <a:rPr lang="en-US" sz="2400" dirty="0" smtClean="0">
                <a:solidFill>
                  <a:schemeClr val="bg1"/>
                </a:solidFill>
                <a:latin typeface="Times New Roman" panose="02020603050405020304" pitchFamily="18" charset="0"/>
                <a:cs typeface="Times New Roman" panose="02020603050405020304" pitchFamily="18" charset="0"/>
              </a:rPr>
              <a:t>.</a:t>
            </a:r>
            <a:r>
              <a:rPr lang="vi-VN" sz="2400" dirty="0" smtClean="0">
                <a:solidFill>
                  <a:schemeClr val="bg1"/>
                </a:solidFill>
                <a:latin typeface="Times New Roman" panose="02020603050405020304" pitchFamily="18" charset="0"/>
                <a:cs typeface="Times New Roman" panose="02020603050405020304" pitchFamily="18" charset="0"/>
              </a:rPr>
              <a:t>Trăng </a:t>
            </a:r>
            <a:r>
              <a:rPr lang="vi-VN" sz="2400" dirty="0">
                <a:solidFill>
                  <a:schemeClr val="bg1"/>
                </a:solidFill>
                <a:latin typeface="Times New Roman" panose="02020603050405020304" pitchFamily="18" charset="0"/>
                <a:cs typeface="Times New Roman" panose="02020603050405020304" pitchFamily="18" charset="0"/>
              </a:rPr>
              <a:t>như người bạn thân của lũ trẻ trong những đêm trăng rằm, trăng là người bạn theo bác nông dân ra đồng gặt </a:t>
            </a:r>
            <a:r>
              <a:rPr lang="vi-VN" sz="2400">
                <a:solidFill>
                  <a:schemeClr val="bg1"/>
                </a:solidFill>
                <a:latin typeface="Times New Roman" panose="02020603050405020304" pitchFamily="18" charset="0"/>
                <a:cs typeface="Times New Roman" panose="02020603050405020304" pitchFamily="18" charset="0"/>
              </a:rPr>
              <a:t>lúa</a:t>
            </a:r>
            <a:r>
              <a:rPr lang="vi-VN" sz="2400" smtClean="0">
                <a:solidFill>
                  <a:schemeClr val="bg1"/>
                </a:solidFill>
                <a:latin typeface="Times New Roman" panose="02020603050405020304" pitchFamily="18" charset="0"/>
                <a:cs typeface="Times New Roman" panose="02020603050405020304" pitchFamily="18" charset="0"/>
              </a:rPr>
              <a:t>,...</a:t>
            </a:r>
            <a:r>
              <a:rPr lang="en-US" sz="2400" smtClean="0">
                <a:solidFill>
                  <a:schemeClr val="bg1"/>
                </a:solidFill>
                <a:latin typeface="Times New Roman" panose="02020603050405020304" pitchFamily="18" charset="0"/>
                <a:cs typeface="Times New Roman" panose="02020603050405020304" pitchFamily="18" charset="0"/>
              </a:rPr>
              <a:t>Ở</a:t>
            </a:r>
            <a:r>
              <a:rPr lang="vi-VN" sz="2400" smtClean="0">
                <a:solidFill>
                  <a:schemeClr val="bg1"/>
                </a:solidFill>
                <a:latin typeface="Times New Roman" panose="02020603050405020304" pitchFamily="18" charset="0"/>
                <a:cs typeface="Times New Roman" panose="02020603050405020304" pitchFamily="18" charset="0"/>
              </a:rPr>
              <a:t> </a:t>
            </a:r>
            <a:r>
              <a:rPr lang="vi-VN" sz="2400" dirty="0">
                <a:solidFill>
                  <a:schemeClr val="bg1"/>
                </a:solidFill>
                <a:latin typeface="Times New Roman" panose="02020603050405020304" pitchFamily="18" charset="0"/>
                <a:cs typeface="Times New Roman" panose="02020603050405020304" pitchFamily="18" charset="0"/>
              </a:rPr>
              <a:t>tận trời cao, trăng toả ánh sáng dịu dàng khắp mặt đất. Thử hỏi có đèn nào soi sáng đến thế? </a:t>
            </a:r>
            <a:endParaRPr lang="en-US" sz="2400" dirty="0" smtClean="0">
              <a:solidFill>
                <a:schemeClr val="bg1"/>
              </a:solidFill>
              <a:latin typeface="Times New Roman" panose="02020603050405020304" pitchFamily="18" charset="0"/>
              <a:cs typeface="Times New Roman" panose="02020603050405020304" pitchFamily="18" charset="0"/>
            </a:endParaRPr>
          </a:p>
          <a:p>
            <a:r>
              <a:rPr lang="en-US" sz="2400" dirty="0">
                <a:solidFill>
                  <a:schemeClr val="bg1"/>
                </a:solidFill>
                <a:latin typeface="Times New Roman" panose="02020603050405020304" pitchFamily="18" charset="0"/>
                <a:cs typeface="Times New Roman" panose="02020603050405020304" pitchFamily="18" charset="0"/>
              </a:rPr>
              <a:t> </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Và</a:t>
            </a:r>
            <a:r>
              <a:rPr lang="en-US" sz="2400" dirty="0" smtClean="0">
                <a:solidFill>
                  <a:schemeClr val="bg1"/>
                </a:solidFill>
                <a:latin typeface="Times New Roman" panose="02020603050405020304" pitchFamily="18" charset="0"/>
                <a:cs typeface="Times New Roman" panose="02020603050405020304" pitchFamily="18" charset="0"/>
              </a:rPr>
              <a:t> </a:t>
            </a:r>
            <a:r>
              <a:rPr lang="vi-VN" sz="2400" dirty="0" smtClean="0">
                <a:solidFill>
                  <a:schemeClr val="bg1"/>
                </a:solidFill>
                <a:latin typeface="Times New Roman" panose="02020603050405020304" pitchFamily="18" charset="0"/>
                <a:cs typeface="Times New Roman" panose="02020603050405020304" pitchFamily="18" charset="0"/>
              </a:rPr>
              <a:t> </a:t>
            </a:r>
            <a:r>
              <a:rPr lang="vi-VN" sz="2400" dirty="0">
                <a:solidFill>
                  <a:schemeClr val="bg1"/>
                </a:solidFill>
                <a:latin typeface="Times New Roman" panose="02020603050405020304" pitchFamily="18" charset="0"/>
                <a:cs typeface="Times New Roman" panose="02020603050405020304" pitchFamily="18" charset="0"/>
              </a:rPr>
              <a:t>như thế, chúng ta còn cần đèn </a:t>
            </a:r>
            <a:r>
              <a:rPr lang="vi-VN" sz="2400">
                <a:solidFill>
                  <a:schemeClr val="bg1"/>
                </a:solidFill>
                <a:latin typeface="Times New Roman" panose="02020603050405020304" pitchFamily="18" charset="0"/>
                <a:cs typeface="Times New Roman" panose="02020603050405020304" pitchFamily="18" charset="0"/>
              </a:rPr>
              <a:t>làm </a:t>
            </a:r>
            <a:r>
              <a:rPr lang="vi-VN" sz="2400" smtClean="0">
                <a:solidFill>
                  <a:schemeClr val="bg1"/>
                </a:solidFill>
                <a:latin typeface="Times New Roman" panose="02020603050405020304" pitchFamily="18" charset="0"/>
                <a:cs typeface="Times New Roman" panose="02020603050405020304" pitchFamily="18" charset="0"/>
              </a:rPr>
              <a:t>g</a:t>
            </a:r>
            <a:r>
              <a:rPr lang="en-US" sz="2400" smtClean="0">
                <a:solidFill>
                  <a:schemeClr val="bg1"/>
                </a:solidFill>
                <a:latin typeface="Times New Roman" panose="02020603050405020304" pitchFamily="18" charset="0"/>
                <a:cs typeface="Times New Roman" panose="02020603050405020304" pitchFamily="18" charset="0"/>
              </a:rPr>
              <a:t>ì </a:t>
            </a:r>
            <a:r>
              <a:rPr lang="vi-VN" sz="2400" smtClean="0">
                <a:solidFill>
                  <a:schemeClr val="bg1"/>
                </a:solidFill>
                <a:latin typeface="Times New Roman" panose="02020603050405020304" pitchFamily="18" charset="0"/>
                <a:cs typeface="Times New Roman" panose="02020603050405020304" pitchFamily="18" charset="0"/>
              </a:rPr>
              <a:t>nữa</a:t>
            </a:r>
            <a:r>
              <a:rPr lang="vi-VN" sz="2400" dirty="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Đúng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là</a:t>
            </a:r>
            <a:r>
              <a:rPr lang="vi-VN" sz="2400" dirty="0" smtClean="0">
                <a:solidFill>
                  <a:schemeClr val="bg1"/>
                </a:solidFill>
                <a:latin typeface="Times New Roman" panose="02020603050405020304" pitchFamily="18" charset="0"/>
                <a:cs typeface="Times New Roman" panose="02020603050405020304" pitchFamily="18" charset="0"/>
              </a:rPr>
              <a:t> </a:t>
            </a:r>
            <a:r>
              <a:rPr lang="vi-VN" sz="2400" dirty="0">
                <a:solidFill>
                  <a:schemeClr val="bg1"/>
                </a:solidFill>
                <a:latin typeface="Times New Roman" panose="02020603050405020304" pitchFamily="18" charset="0"/>
                <a:cs typeface="Times New Roman" panose="02020603050405020304" pitchFamily="18" charset="0"/>
              </a:rPr>
              <a:t>trăng sáng thật nhưng trăng lúc có lúc không, khi mờ khi tỏ. Gặp hôm trời đầy mây thì dù trăng có tròn mấy cũng vẫn bị che </a:t>
            </a:r>
            <a:r>
              <a:rPr lang="vi-VN" sz="2400" dirty="0" smtClean="0">
                <a:solidFill>
                  <a:schemeClr val="bg1"/>
                </a:solidFill>
                <a:latin typeface="Times New Roman" panose="02020603050405020304" pitchFamily="18" charset="0"/>
                <a:cs typeface="Times New Roman" panose="02020603050405020304" pitchFamily="18" charset="0"/>
              </a:rPr>
              <a:t>khuất.</a:t>
            </a:r>
            <a:r>
              <a:rPr lang="en-US" sz="2400" dirty="0" smtClean="0">
                <a:solidFill>
                  <a:schemeClr val="bg1"/>
                </a:solidFill>
                <a:latin typeface="Times New Roman" panose="02020603050405020304" pitchFamily="18" charset="0"/>
                <a:cs typeface="Times New Roman" panose="02020603050405020304" pitchFamily="18" charset="0"/>
              </a:rPr>
              <a:t> </a:t>
            </a:r>
            <a:r>
              <a:rPr lang="vi-VN" sz="2400" dirty="0" smtClean="0">
                <a:solidFill>
                  <a:schemeClr val="bg1"/>
                </a:solidFill>
                <a:latin typeface="Times New Roman" panose="02020603050405020304" pitchFamily="18" charset="0"/>
                <a:cs typeface="Times New Roman" panose="02020603050405020304" pitchFamily="18" charset="0"/>
              </a:rPr>
              <a:t>Lúc </a:t>
            </a:r>
            <a:r>
              <a:rPr lang="vi-VN" sz="2400" dirty="0">
                <a:solidFill>
                  <a:schemeClr val="bg1"/>
                </a:solidFill>
                <a:latin typeface="Times New Roman" panose="02020603050405020304" pitchFamily="18" charset="0"/>
                <a:cs typeface="Times New Roman" panose="02020603050405020304" pitchFamily="18" charset="0"/>
              </a:rPr>
              <a:t>đó, đèn sẽ sáng hơn tất cả, đèn soi sáng cho ta làm việc, đèn giúp ta nhìn rõ </a:t>
            </a:r>
            <a:r>
              <a:rPr lang="vi-VN" sz="2400">
                <a:solidFill>
                  <a:schemeClr val="bg1"/>
                </a:solidFill>
                <a:latin typeface="Times New Roman" panose="02020603050405020304" pitchFamily="18" charset="0"/>
                <a:cs typeface="Times New Roman" panose="02020603050405020304" pitchFamily="18" charset="0"/>
              </a:rPr>
              <a:t>mọi </a:t>
            </a:r>
            <a:r>
              <a:rPr lang="vi-VN" sz="2400" smtClean="0">
                <a:solidFill>
                  <a:schemeClr val="bg1"/>
                </a:solidFill>
                <a:latin typeface="Times New Roman" panose="02020603050405020304" pitchFamily="18" charset="0"/>
                <a:cs typeface="Times New Roman" panose="02020603050405020304" pitchFamily="18" charset="0"/>
              </a:rPr>
              <a:t>vật </a:t>
            </a:r>
            <a:r>
              <a:rPr lang="vi-VN" sz="2400" dirty="0">
                <a:solidFill>
                  <a:schemeClr val="bg1"/>
                </a:solidFill>
                <a:latin typeface="Times New Roman" panose="02020603050405020304" pitchFamily="18" charset="0"/>
                <a:cs typeface="Times New Roman" panose="02020603050405020304" pitchFamily="18" charset="0"/>
              </a:rPr>
              <a:t>trong đêm tối hơn trăng. Nhưng đèn chỉ để thắp trong nhà, đèn không thể soi sáng cả bầu trời như trăng, bởi </a:t>
            </a:r>
            <a:r>
              <a:rPr lang="vi-VN" sz="2400">
                <a:solidFill>
                  <a:schemeClr val="bg1"/>
                </a:solidFill>
                <a:latin typeface="Times New Roman" panose="02020603050405020304" pitchFamily="18" charset="0"/>
                <a:cs typeface="Times New Roman" panose="02020603050405020304" pitchFamily="18" charset="0"/>
              </a:rPr>
              <a:t>đèn </a:t>
            </a:r>
            <a:r>
              <a:rPr lang="en-US" sz="2400" smtClean="0">
                <a:solidFill>
                  <a:schemeClr val="bg1"/>
                </a:solidFill>
                <a:latin typeface="Times New Roman" panose="02020603050405020304" pitchFamily="18" charset="0"/>
                <a:cs typeface="Times New Roman" panose="02020603050405020304" pitchFamily="18" charset="0"/>
              </a:rPr>
              <a:t>sẽ bị</a:t>
            </a:r>
            <a:r>
              <a:rPr lang="vi-VN" sz="2400" smtClean="0">
                <a:solidFill>
                  <a:schemeClr val="bg1"/>
                </a:solidFill>
                <a:latin typeface="Times New Roman" panose="02020603050405020304" pitchFamily="18" charset="0"/>
                <a:cs typeface="Times New Roman" panose="02020603050405020304" pitchFamily="18" charset="0"/>
              </a:rPr>
              <a:t> </a:t>
            </a:r>
            <a:r>
              <a:rPr lang="vi-VN" sz="2400" dirty="0">
                <a:solidFill>
                  <a:schemeClr val="bg1"/>
                </a:solidFill>
                <a:latin typeface="Times New Roman" panose="02020603050405020304" pitchFamily="18" charset="0"/>
                <a:cs typeface="Times New Roman" panose="02020603050405020304" pitchFamily="18" charset="0"/>
              </a:rPr>
              <a:t>dập tắt bởi những làn gió. </a:t>
            </a:r>
          </a:p>
          <a:p>
            <a:r>
              <a:rPr lang="en-US" sz="2400" dirty="0" smtClean="0">
                <a:solidFill>
                  <a:schemeClr val="bg1"/>
                </a:solidFill>
                <a:latin typeface="Times New Roman" panose="02020603050405020304" pitchFamily="18" charset="0"/>
                <a:cs typeface="Times New Roman" panose="02020603050405020304" pitchFamily="18" charset="0"/>
              </a:rPr>
              <a:t>   </a:t>
            </a:r>
            <a:r>
              <a:rPr lang="vi-VN" sz="2400" dirty="0" smtClean="0">
                <a:solidFill>
                  <a:schemeClr val="bg1"/>
                </a:solidFill>
                <a:latin typeface="Times New Roman" panose="02020603050405020304" pitchFamily="18" charset="0"/>
                <a:cs typeface="Times New Roman" panose="02020603050405020304" pitchFamily="18" charset="0"/>
              </a:rPr>
              <a:t>Thế </a:t>
            </a:r>
            <a:r>
              <a:rPr lang="vi-VN" sz="2400" dirty="0">
                <a:solidFill>
                  <a:schemeClr val="bg1"/>
                </a:solidFill>
                <a:latin typeface="Times New Roman" panose="02020603050405020304" pitchFamily="18" charset="0"/>
                <a:cs typeface="Times New Roman" panose="02020603050405020304" pitchFamily="18" charset="0"/>
              </a:rPr>
              <a:t>đấy, khi có </a:t>
            </a:r>
            <a:r>
              <a:rPr lang="vi-VN" sz="2400" dirty="0" smtClean="0">
                <a:solidFill>
                  <a:schemeClr val="bg1"/>
                </a:solidFill>
                <a:latin typeface="Times New Roman" panose="02020603050405020304" pitchFamily="18" charset="0"/>
                <a:cs typeface="Times New Roman" panose="02020603050405020304" pitchFamily="18" charset="0"/>
              </a:rPr>
              <a:t>gió</a:t>
            </a:r>
            <a:r>
              <a:rPr lang="en-US" sz="2400" dirty="0" smtClean="0">
                <a:solidFill>
                  <a:schemeClr val="bg1"/>
                </a:solidFill>
                <a:latin typeface="Times New Roman" panose="02020603050405020304" pitchFamily="18" charset="0"/>
                <a:cs typeface="Times New Roman" panose="02020603050405020304" pitchFamily="18" charset="0"/>
              </a:rPr>
              <a:t>,</a:t>
            </a:r>
            <a:r>
              <a:rPr lang="vi-VN" sz="2400" dirty="0" smtClean="0">
                <a:solidFill>
                  <a:schemeClr val="bg1"/>
                </a:solidFill>
                <a:latin typeface="Times New Roman" panose="02020603050405020304" pitchFamily="18" charset="0"/>
                <a:cs typeface="Times New Roman" panose="02020603050405020304" pitchFamily="18" charset="0"/>
              </a:rPr>
              <a:t> trăng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vẫn</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sáng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không</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bị</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tắt</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err="1" smtClean="0">
                <a:solidFill>
                  <a:schemeClr val="bg1"/>
                </a:solidFill>
                <a:latin typeface="Times New Roman" panose="02020603050405020304" pitchFamily="18" charset="0"/>
                <a:cs typeface="Times New Roman" panose="02020603050405020304" pitchFamily="18" charset="0"/>
              </a:rPr>
              <a:t>như</a:t>
            </a:r>
            <a:r>
              <a:rPr lang="en-US" sz="2400" dirty="0">
                <a:solidFill>
                  <a:schemeClr val="bg1"/>
                </a:solidFill>
                <a:latin typeface="Times New Roman" panose="02020603050405020304" pitchFamily="18" charset="0"/>
                <a:cs typeface="Times New Roman" panose="02020603050405020304" pitchFamily="18" charset="0"/>
              </a:rPr>
              <a:t> </a:t>
            </a:r>
            <a:r>
              <a:rPr lang="vi-VN" sz="2400" dirty="0" smtClean="0">
                <a:solidFill>
                  <a:schemeClr val="bg1"/>
                </a:solidFill>
                <a:latin typeface="Times New Roman" panose="02020603050405020304" pitchFamily="18" charset="0"/>
                <a:cs typeface="Times New Roman" panose="02020603050405020304" pitchFamily="18" charset="0"/>
              </a:rPr>
              <a:t>đèn</a:t>
            </a:r>
            <a:r>
              <a:rPr lang="en-US" sz="2400" dirty="0" smtClean="0">
                <a:solidFill>
                  <a:schemeClr val="bg1"/>
                </a:solidFill>
                <a:latin typeface="Times New Roman" panose="02020603050405020304" pitchFamily="18" charset="0"/>
                <a:cs typeface="Times New Roman" panose="02020603050405020304" pitchFamily="18" charset="0"/>
              </a:rPr>
              <a:t>. K</a:t>
            </a:r>
            <a:r>
              <a:rPr lang="vi-VN" sz="2400" dirty="0" smtClean="0">
                <a:solidFill>
                  <a:schemeClr val="bg1"/>
                </a:solidFill>
                <a:latin typeface="Times New Roman" panose="02020603050405020304" pitchFamily="18" charset="0"/>
                <a:cs typeface="Times New Roman" panose="02020603050405020304" pitchFamily="18" charset="0"/>
              </a:rPr>
              <a:t>hi </a:t>
            </a:r>
            <a:r>
              <a:rPr lang="vi-VN" sz="2400" dirty="0">
                <a:solidFill>
                  <a:schemeClr val="bg1"/>
                </a:solidFill>
                <a:latin typeface="Times New Roman" panose="02020603050405020304" pitchFamily="18" charset="0"/>
                <a:cs typeface="Times New Roman" panose="02020603050405020304" pitchFamily="18" charset="0"/>
              </a:rPr>
              <a:t>có </a:t>
            </a:r>
            <a:r>
              <a:rPr lang="vi-VN" sz="2400" dirty="0" smtClean="0">
                <a:solidFill>
                  <a:schemeClr val="bg1"/>
                </a:solidFill>
                <a:latin typeface="Times New Roman" panose="02020603050405020304" pitchFamily="18" charset="0"/>
                <a:cs typeface="Times New Roman" panose="02020603050405020304" pitchFamily="18" charset="0"/>
              </a:rPr>
              <a:t>mây</a:t>
            </a:r>
            <a:r>
              <a:rPr lang="en-US" sz="2400" dirty="0" smtClean="0">
                <a:solidFill>
                  <a:schemeClr val="bg1"/>
                </a:solidFill>
                <a:latin typeface="Times New Roman" panose="02020603050405020304" pitchFamily="18" charset="0"/>
                <a:cs typeface="Times New Roman" panose="02020603050405020304" pitchFamily="18" charset="0"/>
              </a:rPr>
              <a:t>,</a:t>
            </a:r>
            <a:r>
              <a:rPr lang="vi-VN" sz="2400" dirty="0" smtClean="0">
                <a:solidFill>
                  <a:schemeClr val="bg1"/>
                </a:solidFill>
                <a:latin typeface="Times New Roman" panose="02020603050405020304" pitchFamily="18" charset="0"/>
                <a:cs typeface="Times New Roman" panose="02020603050405020304" pitchFamily="18" charset="0"/>
              </a:rPr>
              <a:t> </a:t>
            </a:r>
            <a:r>
              <a:rPr lang="vi-VN" sz="2400" dirty="0">
                <a:solidFill>
                  <a:schemeClr val="bg1"/>
                </a:solidFill>
                <a:latin typeface="Times New Roman" panose="02020603050405020304" pitchFamily="18" charset="0"/>
                <a:cs typeface="Times New Roman" panose="02020603050405020304" pitchFamily="18" charset="0"/>
              </a:rPr>
              <a:t>đèn lại sáng hơn trăng. Vì thế không thể nói giữa trăng và đèn ai hơn ai và cũng không thể nói cái nào quan trọng hơn cái nào. Cả đèn và trăng đều cần thiết, đều hữu ích cho chúng ta. </a:t>
            </a:r>
          </a:p>
        </p:txBody>
      </p:sp>
    </p:spTree>
    <p:extLst>
      <p:ext uri="{BB962C8B-B14F-4D97-AF65-F5344CB8AC3E}">
        <p14:creationId xmlns:p14="http://schemas.microsoft.com/office/powerpoint/2010/main" val="382406754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UID" val="{480F5914-EC97-457A-AB68-6A1F7393C86D}"/>
  <p:tag name="ISPRING_RESOURCE_FOLDER" val="C:\Users\Administrator\Desktop\Chuẩn \"/>
  <p:tag name="ISPRING_PRESENTATION_PATH" val="C:\Users\Administrator\Desktop\Chuẩn .pptx"/>
  <p:tag name="ISPRING_PROJECT_VERSION" val="9.3"/>
  <p:tag name="ISPRING_PROJECT_FOLDER_UPDATED" val="1"/>
  <p:tag name="ISPRING_SCREEN_RECS_UPDATED" val="C:\Users\Administrator\Desktop\Chuẩn \"/>
  <p:tag name="ISPRING_RESOURCE_PATHS_HASH_PRESENTER" val="feaf6d5530262f9dabe49b1eae9595fc4664ff"/>
</p:tagLst>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3828</TotalTime>
  <Words>681</Words>
  <Application>Microsoft Office PowerPoint</Application>
  <PresentationFormat>Widescreen</PresentationFormat>
  <Paragraphs>72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Truong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462</cp:revision>
  <cp:lastPrinted>2020-04-15T15:27:31Z</cp:lastPrinted>
  <dcterms:created xsi:type="dcterms:W3CDTF">2020-04-10T16:13:48Z</dcterms:created>
  <dcterms:modified xsi:type="dcterms:W3CDTF">2024-04-16T03:00:54Z</dcterms:modified>
</cp:coreProperties>
</file>