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500" r:id="rId2"/>
    <p:sldId id="417" r:id="rId3"/>
    <p:sldId id="418" r:id="rId4"/>
    <p:sldId id="459" r:id="rId5"/>
    <p:sldId id="460" r:id="rId6"/>
    <p:sldId id="461" r:id="rId7"/>
    <p:sldId id="462" r:id="rId8"/>
    <p:sldId id="479" r:id="rId9"/>
    <p:sldId id="490" r:id="rId10"/>
    <p:sldId id="491" r:id="rId11"/>
    <p:sldId id="492" r:id="rId12"/>
    <p:sldId id="493" r:id="rId13"/>
    <p:sldId id="494" r:id="rId14"/>
    <p:sldId id="495" r:id="rId15"/>
    <p:sldId id="496" r:id="rId16"/>
    <p:sldId id="497" r:id="rId17"/>
    <p:sldId id="498" r:id="rId18"/>
    <p:sldId id="499" r:id="rId19"/>
    <p:sldId id="485" r:id="rId20"/>
    <p:sldId id="3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3300"/>
    <a:srgbClr val="CC3300"/>
    <a:srgbClr val="7A1CB4"/>
    <a:srgbClr val="FF0066"/>
    <a:srgbClr val="CC00FF"/>
    <a:srgbClr val="FF9900"/>
    <a:srgbClr val="00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2" autoAdjust="0"/>
    <p:restoredTop sz="78058" autoAdjust="0"/>
  </p:normalViewPr>
  <p:slideViewPr>
    <p:cSldViewPr>
      <p:cViewPr varScale="1">
        <p:scale>
          <a:sx n="73" d="100"/>
          <a:sy n="73" d="100"/>
        </p:scale>
        <p:origin x="13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532E5-36A2-4315-B1C4-3028E1DC945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57B59-F7F3-4B9F-AD7C-949164CDD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8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60BB4-F22B-4794-897E-25172E922D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97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60BB4-F22B-4794-897E-25172E922D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9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4DEC-2E58-440F-9F68-F07D5389CB9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D232B2A-2E97-47B8-8BD2-250960A6A5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4DEC-2E58-440F-9F68-F07D5389CB9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2B2A-2E97-47B8-8BD2-250960A6A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4DEC-2E58-440F-9F68-F07D5389CB9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2B2A-2E97-47B8-8BD2-250960A6A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4DEC-2E58-440F-9F68-F07D5389CB9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2B2A-2E97-47B8-8BD2-250960A6A5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4DEC-2E58-440F-9F68-F07D5389CB9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D232B2A-2E97-47B8-8BD2-250960A6A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4DEC-2E58-440F-9F68-F07D5389CB9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2B2A-2E97-47B8-8BD2-250960A6A5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4DEC-2E58-440F-9F68-F07D5389CB9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2B2A-2E97-47B8-8BD2-250960A6A5E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4DEC-2E58-440F-9F68-F07D5389CB9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2B2A-2E97-47B8-8BD2-250960A6A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4DEC-2E58-440F-9F68-F07D5389CB9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2B2A-2E97-47B8-8BD2-250960A6A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4DEC-2E58-440F-9F68-F07D5389CB9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2B2A-2E97-47B8-8BD2-250960A6A5E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4DEC-2E58-440F-9F68-F07D5389CB9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D232B2A-2E97-47B8-8BD2-250960A6A5E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F84DEC-2E58-440F-9F68-F07D5389CB9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D232B2A-2E97-47B8-8BD2-250960A6A5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2.wav"/><Relationship Id="rId7" Type="http://schemas.openxmlformats.org/officeDocument/2006/relationships/hyperlink" Target="http://tieuhoc.info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2590800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chia,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0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Thử </a:t>
            </a:r>
            <a:r>
              <a:rPr lang="vi-VN" sz="3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gõ các phím và giải thích ý nghĩa bằng cách viết tiếp vào chỗ chấm trong bảng dưới đây</a:t>
            </a:r>
            <a:r>
              <a:rPr lang="vi-VN" sz="3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mg.loigiaihay.com/picture/2019/0925/b2-tr138-vnen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44263"/>
            <a:ext cx="7848600" cy="538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2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.loigiaihay.com/picture/2020/0403/k1-tr-138-ba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77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2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sz="3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vi-VN" sz="32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kĩ và giải thích cho bạn cách dùng máy tính bỏ túi để tính </a:t>
            </a:r>
            <a:r>
              <a:rPr lang="vi-VN" sz="3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349443"/>
            <a:ext cx="701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CC"/>
                </a:solidFill>
              </a:rPr>
              <a:t>a) Tính tỉ số phần trăm của 7 và 20.</a:t>
            </a:r>
          </a:p>
          <a:p>
            <a:r>
              <a:rPr lang="vi-VN" sz="3200" dirty="0">
                <a:solidFill>
                  <a:srgbClr val="0000CC"/>
                </a:solidFill>
              </a:rPr>
              <a:t>Ngoài cách gõ các </a:t>
            </a:r>
            <a:r>
              <a:rPr lang="vi-VN" sz="3200" dirty="0" smtClean="0">
                <a:solidFill>
                  <a:srgbClr val="0000CC"/>
                </a:solidFill>
              </a:rPr>
              <a:t>phím</a:t>
            </a:r>
            <a:endParaRPr lang="vi-VN" sz="3200" dirty="0">
              <a:solidFill>
                <a:srgbClr val="0000CC"/>
              </a:solidFill>
            </a:endParaRPr>
          </a:p>
        </p:txBody>
      </p:sp>
      <p:pic>
        <p:nvPicPr>
          <p:cNvPr id="5122" name="Picture 2" descr="https://img.loigiaihay.com/picture/2019/0925/b3-tr139-vn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99763"/>
            <a:ext cx="3276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3198168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00FF"/>
                </a:solidFill>
              </a:rPr>
              <a:t>Để được kết quả trên màn hình là 0,35 rồi chuyển thành 35% ta có cách </a:t>
            </a:r>
            <a:r>
              <a:rPr lang="vi-VN" sz="3200" dirty="0" smtClean="0">
                <a:solidFill>
                  <a:srgbClr val="0000FF"/>
                </a:solidFill>
              </a:rPr>
              <a:t>sau: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124" name="Picture 4" descr="https://img.loigiaihay.com/picture/2019/0925/b31-tr139-vnen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52275"/>
            <a:ext cx="3276600" cy="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4893972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00CC"/>
                </a:solidFill>
              </a:rPr>
              <a:t>Trên màn hình sẽ hiện kết quả 35. Vậy tỉ số phần trăm của 7 và 20 là 35</a:t>
            </a:r>
            <a:r>
              <a:rPr lang="vi-VN" sz="3200" dirty="0" smtClean="0">
                <a:solidFill>
                  <a:srgbClr val="0000CC"/>
                </a:solidFill>
              </a:rPr>
              <a:t>%.</a:t>
            </a:r>
            <a:endParaRPr lang="vi-VN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.loigiaihay.com/picture/2019/0925/b32-tr139-vn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54" y="813375"/>
            <a:ext cx="3962400" cy="81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754486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24,14.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34%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71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24,14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s://img.loigiaihay.com/picture/2019/0925/b33-tr139-vnen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10" y="4114800"/>
            <a:ext cx="4191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1442" y="51816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00FF"/>
                </a:solidFill>
              </a:rPr>
              <a:t>Trên màn hình hiện 90. Vậy số đó là 90</a:t>
            </a:r>
            <a:r>
              <a:rPr lang="vi-VN" sz="3200" dirty="0" smtClean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3436" y="228600"/>
            <a:ext cx="7657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</a:rPr>
              <a:t>b) Tính 34% của </a:t>
            </a:r>
            <a:r>
              <a:rPr lang="vi-VN" sz="3200" dirty="0" smtClean="0">
                <a:solidFill>
                  <a:srgbClr val="FF0000"/>
                </a:solidFill>
              </a:rPr>
              <a:t>71.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vi-VN" sz="3200" dirty="0" smtClean="0">
                <a:solidFill>
                  <a:srgbClr val="FF0000"/>
                </a:solidFill>
              </a:rPr>
              <a:t>Ta </a:t>
            </a:r>
            <a:r>
              <a:rPr lang="vi-VN" sz="3200" dirty="0">
                <a:solidFill>
                  <a:srgbClr val="FF0000"/>
                </a:solidFill>
              </a:rPr>
              <a:t>gõ các phím sau :</a:t>
            </a:r>
          </a:p>
        </p:txBody>
      </p:sp>
      <p:sp>
        <p:nvSpPr>
          <p:cNvPr id="5" name="Rectangle 4"/>
          <p:cNvSpPr/>
          <p:nvPr/>
        </p:nvSpPr>
        <p:spPr>
          <a:xfrm>
            <a:off x="496910" y="2786439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70%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63.Ta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4732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838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A1CB4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7A1CB4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7A1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A1CB4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7A1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A1CB4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7A1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A1CB4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b="1" dirty="0">
                <a:solidFill>
                  <a:srgbClr val="7A1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A1CB4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b="1" dirty="0">
                <a:solidFill>
                  <a:srgbClr val="7A1CB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A1CB4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7A1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A1CB4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7A1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A1CB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7A1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A1CB4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7A1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A1CB4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7A1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A1CB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7A1CB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7A1CB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23 + 57                   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452 – 98,9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2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792 × 89,3              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d) 2275 : 65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2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e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5,6 × 79,8 + 859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32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8947" y="2743200"/>
            <a:ext cx="3222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452 </a:t>
            </a:r>
            <a:r>
              <a:rPr lang="pt-BR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– 98,9= </a:t>
            </a:r>
            <a:r>
              <a:rPr lang="pt-BR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353,1</a:t>
            </a:r>
            <a:endParaRPr lang="pt-BR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7569" y="2844224"/>
            <a:ext cx="2644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pt-BR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+ 57 = </a:t>
            </a:r>
            <a:r>
              <a:rPr lang="pt-BR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pt-BR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6786" y="5791200"/>
            <a:ext cx="5421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5,6 </a:t>
            </a:r>
            <a:r>
              <a:rPr lang="pt-BR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× 79,8 + 859 = </a:t>
            </a:r>
            <a:r>
              <a:rPr lang="pt-BR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1305,88</a:t>
            </a:r>
            <a:endParaRPr lang="pt-BR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4248" y="4343400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792 </a:t>
            </a:r>
            <a:r>
              <a:rPr lang="pt-BR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× 89,3 = 70725,6 </a:t>
            </a:r>
          </a:p>
        </p:txBody>
      </p:sp>
      <p:sp>
        <p:nvSpPr>
          <p:cNvPr id="8" name="Rectangle 7"/>
          <p:cNvSpPr/>
          <p:nvPr/>
        </p:nvSpPr>
        <p:spPr>
          <a:xfrm>
            <a:off x="4890753" y="4343399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2275 : 65 = </a:t>
            </a:r>
            <a:r>
              <a:rPr lang="pt-BR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pt-BR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286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HOẠT ĐỘNG THỰC HÀNH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2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vi-VN" sz="32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thử đóng vai "máy tính", viết kết quả hiện trên màn hình khi thực hiện gõ các phím theo thứ tự sau</a:t>
            </a:r>
            <a:r>
              <a:rPr lang="vi-VN" sz="32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img.loigiaihay.com/picture/2019/0925/b2-tr139-vne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35823"/>
            <a:ext cx="8077200" cy="41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0" y="2693554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5847" y="3522352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b="1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4484" y="424908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en-US" sz="4000" b="1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09428" y="510540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8282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458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Dùng </a:t>
            </a:r>
            <a:r>
              <a:rPr lang="vi-VN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máy tính bỏ túi để tính và viết tiếp vào chỗ chấm:</a:t>
            </a:r>
          </a:p>
          <a:p>
            <a:pPr algn="just">
              <a:lnSpc>
                <a:spcPct val="150000"/>
              </a:lnSpc>
            </a:pPr>
            <a:r>
              <a:rPr lang="vi-VN" sz="3600">
                <a:latin typeface="Times New Roman" pitchFamily="18" charset="0"/>
                <a:cs typeface="Times New Roman" pitchFamily="18" charset="0"/>
              </a:rPr>
              <a:t>a) Tỉ số phần trăm của 33,5 và 67 là </a:t>
            </a:r>
            <a:r>
              <a:rPr lang="vi-VN" sz="3600" smtClean="0">
                <a:latin typeface="Times New Roman" pitchFamily="18" charset="0"/>
                <a:cs typeface="Times New Roman" pitchFamily="18" charset="0"/>
              </a:rPr>
              <a:t>....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....</a:t>
            </a:r>
            <a:r>
              <a:rPr lang="vi-VN" sz="3600" smtClean="0">
                <a:latin typeface="Times New Roman" pitchFamily="18" charset="0"/>
                <a:cs typeface="Times New Roman" pitchFamily="18" charset="0"/>
              </a:rPr>
              <a:t>. %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>
                <a:latin typeface="Times New Roman" pitchFamily="18" charset="0"/>
                <a:cs typeface="Times New Roman" pitchFamily="18" charset="0"/>
              </a:rPr>
              <a:t>b) 45% của một số là 126, số đó là </a:t>
            </a:r>
            <a:r>
              <a:rPr lang="vi-VN" sz="3600" smtClean="0">
                <a:latin typeface="Times New Roman" pitchFamily="18" charset="0"/>
                <a:cs typeface="Times New Roman" pitchFamily="18" charset="0"/>
              </a:rPr>
              <a:t>........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>
                <a:latin typeface="Times New Roman" pitchFamily="18" charset="0"/>
                <a:cs typeface="Times New Roman" pitchFamily="18" charset="0"/>
              </a:rPr>
              <a:t>c) 124% của 91 là </a:t>
            </a:r>
            <a:r>
              <a:rPr lang="vi-VN" sz="3600" smtClean="0">
                <a:latin typeface="Times New Roman" pitchFamily="18" charset="0"/>
                <a:cs typeface="Times New Roman" pitchFamily="18" charset="0"/>
              </a:rPr>
              <a:t>...........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01627" y="1491143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en-US" sz="3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4807" y="2349321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280</a:t>
            </a:r>
            <a:endParaRPr lang="en-US" sz="3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5580" y="3141302"/>
            <a:ext cx="1659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112, 84.</a:t>
            </a:r>
            <a:endParaRPr lang="en-US" sz="3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2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458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vi-VN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 </a:t>
            </a:r>
            <a:r>
              <a:rPr lang="vi-VN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 tính bỏ túi để tính:</a:t>
            </a:r>
          </a:p>
          <a:p>
            <a:pPr algn="just"/>
            <a:r>
              <a:rPr lang="vi-VN" sz="2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Với lãi suất tiết kiệm 0,5% một tháng, em hãy tính xem phải gửi bao nhiêu tiền để sau một tháng nhận được số tiền lãi là:</a:t>
            </a:r>
          </a:p>
          <a:p>
            <a:pPr algn="just"/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vi-VN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vi-VN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smtClean="0">
                <a:solidFill>
                  <a:srgbClr val="7A1CB4"/>
                </a:solidFill>
              </a:rPr>
              <a:t>Để </a:t>
            </a:r>
            <a:r>
              <a:rPr lang="vi-VN" sz="2800">
                <a:solidFill>
                  <a:srgbClr val="7A1CB4"/>
                </a:solidFill>
              </a:rPr>
              <a:t>mỗi tháng nhận được 90 000 đồng tiền lãi thì phải gửi số tiền </a:t>
            </a:r>
            <a:r>
              <a:rPr lang="vi-VN" sz="2800" smtClean="0">
                <a:solidFill>
                  <a:srgbClr val="7A1CB4"/>
                </a:solidFill>
              </a:rPr>
              <a:t>là:</a:t>
            </a:r>
            <a:r>
              <a:rPr lang="en-US" sz="2800" smtClean="0">
                <a:solidFill>
                  <a:srgbClr val="7A1CB4"/>
                </a:solidFill>
              </a:rPr>
              <a:t>  </a:t>
            </a:r>
            <a:r>
              <a:rPr lang="vi-VN" sz="2800" smtClean="0">
                <a:solidFill>
                  <a:srgbClr val="7A1CB4"/>
                </a:solidFill>
              </a:rPr>
              <a:t>90 </a:t>
            </a:r>
            <a:r>
              <a:rPr lang="vi-VN" sz="2800">
                <a:solidFill>
                  <a:srgbClr val="7A1CB4"/>
                </a:solidFill>
              </a:rPr>
              <a:t>000 × 100 : 0,5 = 18 000 000 (đồng) </a:t>
            </a:r>
            <a:endParaRPr lang="en-US" sz="2800" smtClean="0">
              <a:solidFill>
                <a:srgbClr val="7A1CB4"/>
              </a:solidFill>
              <a:cs typeface="Times New Roman" pitchFamily="18" charset="0"/>
            </a:endParaRPr>
          </a:p>
          <a:p>
            <a:pPr algn="just"/>
            <a:r>
              <a:rPr lang="vi-VN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150 000 đồng </a:t>
            </a:r>
            <a:endParaRPr lang="en-US" sz="2800" b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>
                <a:solidFill>
                  <a:srgbClr val="002060"/>
                </a:solidFill>
              </a:rPr>
              <a:t>Để mỗi tháng nhận được 150 000 đồng tiền lãi thì phải gửi số tiền </a:t>
            </a:r>
            <a:r>
              <a:rPr lang="vi-VN" sz="2800" smtClean="0">
                <a:solidFill>
                  <a:srgbClr val="002060"/>
                </a:solidFill>
              </a:rPr>
              <a:t>là:</a:t>
            </a:r>
            <a:r>
              <a:rPr lang="en-US" sz="2800" smtClean="0">
                <a:solidFill>
                  <a:srgbClr val="002060"/>
                </a:solidFill>
              </a:rPr>
              <a:t> </a:t>
            </a:r>
            <a:r>
              <a:rPr lang="vi-VN" sz="2800" smtClean="0">
                <a:solidFill>
                  <a:srgbClr val="002060"/>
                </a:solidFill>
              </a:rPr>
              <a:t>150 </a:t>
            </a:r>
            <a:r>
              <a:rPr lang="vi-VN" sz="2800">
                <a:solidFill>
                  <a:srgbClr val="002060"/>
                </a:solidFill>
              </a:rPr>
              <a:t>000 × 100 : 0,5 = 30 000 000 (đồng</a:t>
            </a:r>
            <a:r>
              <a:rPr lang="vi-VN" sz="2800" smtClean="0">
                <a:solidFill>
                  <a:srgbClr val="002060"/>
                </a:solidFill>
              </a:rPr>
              <a:t>)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c) 270 000 đồng</a:t>
            </a:r>
            <a:r>
              <a:rPr lang="vi-VN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/>
              <a:t>Để mỗi tháng nhận được 270 000 đồng tiền lãi thì phải gửi số tiền là:</a:t>
            </a:r>
          </a:p>
          <a:p>
            <a:r>
              <a:rPr lang="vi-VN" sz="2800"/>
              <a:t>  270 000 × 100 : 0,5 = 54 000 000 (đồng</a:t>
            </a:r>
            <a:r>
              <a:rPr lang="vi-VN" sz="2800" smtClean="0"/>
              <a:t>)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408282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58901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vi-VN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 </a:t>
            </a:r>
            <a:r>
              <a:rPr lang="vi-VN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 xay xát 100kg thóc thì thu được 70kg gạo. Tức là tỉ số phần trăm của gạo và thóc là 70%. Hãy tính số gạo thu được khi xay xát 150kg thóc (dùng máy tính bỏ túi để tính</a:t>
            </a:r>
            <a:r>
              <a:rPr lang="vi-VN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958" y="3121223"/>
            <a:ext cx="82038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3600" u="sng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r>
              <a:rPr lang="en-US" sz="360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360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Tỉ </a:t>
            </a:r>
            <a:r>
              <a:rPr lang="vi-VN" sz="36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số phần trăm của gạo và thóc là 70%.</a:t>
            </a:r>
          </a:p>
          <a:p>
            <a:pPr algn="just"/>
            <a:r>
              <a:rPr lang="vi-VN" sz="36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Xay xát 150kg thóc thì thu được số ki-lô-gam gạo là  :</a:t>
            </a:r>
          </a:p>
          <a:p>
            <a:pPr algn="just"/>
            <a:r>
              <a:rPr lang="vi-VN" sz="36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                 150 : 100 × 70 = 105 (kg)</a:t>
            </a:r>
          </a:p>
          <a:p>
            <a:pPr algn="just"/>
            <a:r>
              <a:rPr lang="vi-VN" sz="36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                              Đáp số: 105kg</a:t>
            </a:r>
            <a:r>
              <a:rPr lang="vi-VN" sz="360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2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2600" y="292387"/>
            <a:ext cx="5791200" cy="5847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HOẠT </a:t>
            </a:r>
            <a:r>
              <a:rPr lang="en-US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sz="32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  <a:endParaRPr lang="en-US" sz="3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118" y="11430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>
                <a:solidFill>
                  <a:srgbClr val="002060"/>
                </a:solidFill>
              </a:rPr>
              <a:t>Hãy tìm hiểu lãi suất vay ngân hàng ở địa phương em và thử tính nếu vay ngân hàng </a:t>
            </a:r>
            <a:r>
              <a:rPr lang="vi-VN" sz="3200" smtClean="0">
                <a:solidFill>
                  <a:srgbClr val="002060"/>
                </a:solidFill>
              </a:rPr>
              <a:t>1</a:t>
            </a:r>
            <a:r>
              <a:rPr lang="en-US" sz="3200" smtClean="0">
                <a:solidFill>
                  <a:srgbClr val="002060"/>
                </a:solidFill>
              </a:rPr>
              <a:t>,</a:t>
            </a:r>
            <a:r>
              <a:rPr lang="vi-VN" sz="3200" smtClean="0">
                <a:solidFill>
                  <a:srgbClr val="002060"/>
                </a:solidFill>
              </a:rPr>
              <a:t>500</a:t>
            </a:r>
            <a:r>
              <a:rPr lang="en-US" sz="3200" smtClean="0">
                <a:solidFill>
                  <a:srgbClr val="002060"/>
                </a:solidFill>
              </a:rPr>
              <a:t>,</a:t>
            </a:r>
            <a:r>
              <a:rPr lang="vi-VN" sz="3200" smtClean="0">
                <a:solidFill>
                  <a:srgbClr val="002060"/>
                </a:solidFill>
              </a:rPr>
              <a:t>000 </a:t>
            </a:r>
            <a:r>
              <a:rPr lang="vi-VN" sz="3200">
                <a:solidFill>
                  <a:srgbClr val="002060"/>
                </a:solidFill>
              </a:rPr>
              <a:t>đồng thì sau 1 tháng phải trả tiền lãi là bao nhiêu </a:t>
            </a:r>
            <a:r>
              <a:rPr lang="vi-VN" sz="3200" smtClean="0">
                <a:solidFill>
                  <a:srgbClr val="002060"/>
                </a:solidFill>
              </a:rPr>
              <a:t>?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544" y="3229124"/>
            <a:ext cx="8271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>
                <a:solidFill>
                  <a:srgbClr val="FF3300"/>
                </a:solidFill>
              </a:rPr>
              <a:t>Giả sử : Em ở </a:t>
            </a:r>
            <a:r>
              <a:rPr lang="en-US" sz="3200" smtClean="0">
                <a:solidFill>
                  <a:srgbClr val="FF3300"/>
                </a:solidFill>
              </a:rPr>
              <a:t>U Minh Thượng </a:t>
            </a:r>
            <a:r>
              <a:rPr lang="vi-VN" sz="3200" smtClean="0">
                <a:solidFill>
                  <a:srgbClr val="FF3300"/>
                </a:solidFill>
              </a:rPr>
              <a:t>và </a:t>
            </a:r>
            <a:r>
              <a:rPr lang="vi-VN" sz="3200">
                <a:solidFill>
                  <a:srgbClr val="FF3300"/>
                </a:solidFill>
              </a:rPr>
              <a:t>vay tiền tại ngân hàng Agribank với lãi suất 1% một tháng.</a:t>
            </a:r>
          </a:p>
          <a:p>
            <a:pPr algn="just"/>
            <a:r>
              <a:rPr lang="vi-VN" sz="3200">
                <a:solidFill>
                  <a:srgbClr val="FF3300"/>
                </a:solidFill>
              </a:rPr>
              <a:t>Nếu em vay ngân hàng 1 500 000 đồng thì sau 1 tháng em phải trả số tiền lãi là :</a:t>
            </a:r>
          </a:p>
          <a:p>
            <a:pPr algn="just"/>
            <a:r>
              <a:rPr lang="vi-VN" sz="3200">
                <a:solidFill>
                  <a:srgbClr val="FF3300"/>
                </a:solidFill>
              </a:rPr>
              <a:t>          1 500 000 : 100 × 1 = 15 000 (đồng)</a:t>
            </a:r>
          </a:p>
          <a:p>
            <a:pPr algn="just"/>
            <a:r>
              <a:rPr lang="vi-VN" sz="3200">
                <a:solidFill>
                  <a:srgbClr val="FF3300"/>
                </a:solidFill>
              </a:rPr>
              <a:t>                               Đáp số : 15 000 đồng</a:t>
            </a:r>
            <a:r>
              <a:rPr lang="vi-VN" sz="3200" smtClean="0">
                <a:solidFill>
                  <a:srgbClr val="FF3300"/>
                </a:solidFill>
              </a:rPr>
              <a:t>.</a:t>
            </a:r>
            <a:endParaRPr lang="vi-VN" sz="320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0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93"/>
            <a:ext cx="9221788" cy="6834187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</p:pic>
      <p:sp>
        <p:nvSpPr>
          <p:cNvPr id="4" name="Rectangle 3"/>
          <p:cNvSpPr/>
          <p:nvPr/>
        </p:nvSpPr>
        <p:spPr>
          <a:xfrm>
            <a:off x="2971800" y="2133600"/>
            <a:ext cx="5410200" cy="2971800"/>
          </a:xfrm>
          <a:prstGeom prst="rect">
            <a:avLst/>
          </a:prstGeom>
          <a:solidFill>
            <a:srgbClr val="00B0F0"/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KHỞI ĐỘNG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6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00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005445" y="1384939"/>
            <a:ext cx="5133109" cy="1784755"/>
          </a:xfrm>
        </p:spPr>
        <p:txBody>
          <a:bodyPr/>
          <a:lstStyle/>
          <a:p>
            <a:pPr algn="ctr" eaLnBrk="1" hangingPunct="1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Tạm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biệt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" name="Picture 6" descr="11_2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334" y="3169694"/>
            <a:ext cx="3526809" cy="248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5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304800" y="1086536"/>
            <a:ext cx="8229600" cy="4699954"/>
          </a:xfrm>
          <a:prstGeom prst="rect">
            <a:avLst/>
          </a:prstGeom>
          <a:noFill/>
        </p:spPr>
        <p:txBody>
          <a:bodyPr wrap="none" lIns="91397" tIns="45699" rIns="91397" bIns="45699" fromWordArt="1">
            <a:prstTxWarp prst="textCascadeUp">
              <a:avLst>
                <a:gd name="adj" fmla="val 7556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TRÒ CHƠI: </a:t>
            </a:r>
          </a:p>
          <a:p>
            <a:pPr algn="ctr">
              <a:defRPr/>
            </a:pPr>
            <a:r>
              <a:rPr lang="en-US" sz="3600" b="1" kern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“Ai nhanh ai đúng”</a:t>
            </a:r>
            <a:endParaRPr lang="en-US" sz="3600" b="1" kern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0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68634" y="114076"/>
            <a:ext cx="9144000" cy="6958013"/>
            <a:chOff x="0" y="0"/>
            <a:chExt cx="5760" cy="4383"/>
          </a:xfrm>
        </p:grpSpPr>
        <p:sp>
          <p:nvSpPr>
            <p:cNvPr id="14369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1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258888" y="1182688"/>
            <a:ext cx="7561262" cy="1093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0,16 : 16 = ?</a:t>
            </a:r>
            <a:endParaRPr lang="en-US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766216" y="2623222"/>
            <a:ext cx="58435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10</a:t>
            </a:r>
            <a:endParaRPr lang="en-US" sz="40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8688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6438" y="50133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912813" y="50847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664493" y="4909311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5812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1675" y="26543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59631" y="27543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676400" y="3733800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b="1" smtClean="0">
                <a:solidFill>
                  <a:schemeClr val="bg1"/>
                </a:solidFill>
                <a:latin typeface="Arial" charset="0"/>
                <a:cs typeface="Arial" charset="0"/>
              </a:rPr>
              <a:t>0,10</a:t>
            </a:r>
            <a:endParaRPr lang="en-US" sz="40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71633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0713" y="38608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27088" y="386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4763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22275" y="14351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3773488"/>
            <a:ext cx="1447800" cy="1179512"/>
            <a:chOff x="4320" y="2928"/>
            <a:chExt cx="1104" cy="1104"/>
          </a:xfrm>
        </p:grpSpPr>
        <p:sp>
          <p:nvSpPr>
            <p:cNvPr id="1436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607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-26988"/>
            <a:ext cx="9144000" cy="6958013"/>
            <a:chOff x="0" y="0"/>
            <a:chExt cx="5760" cy="4383"/>
          </a:xfrm>
        </p:grpSpPr>
        <p:sp>
          <p:nvSpPr>
            <p:cNvPr id="15393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5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258888" y="1182688"/>
            <a:ext cx="7656512" cy="1093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9</a:t>
            </a:r>
            <a:r>
              <a:rPr lang="en-US" altLang="en-US" sz="3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= ?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752600" y="2636838"/>
            <a:ext cx="58435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90</a:t>
            </a:r>
            <a:endParaRPr lang="en-US" sz="32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63683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27813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830263" y="28527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600200" y="3690938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0,9</a:t>
            </a:r>
            <a:endParaRPr lang="en-US" sz="28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068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15975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676400" y="4787900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0,90</a:t>
            </a:r>
            <a:endParaRPr lang="en-US" sz="28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78790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4932363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11213" y="49323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4763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22275" y="14351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3773488"/>
            <a:ext cx="1447800" cy="1179512"/>
            <a:chOff x="4320" y="2928"/>
            <a:chExt cx="1104" cy="1104"/>
          </a:xfrm>
        </p:grpSpPr>
        <p:sp>
          <p:nvSpPr>
            <p:cNvPr id="1539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9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68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-26988"/>
            <a:ext cx="9901238" cy="6958013"/>
            <a:chOff x="0" y="0"/>
            <a:chExt cx="6237" cy="4383"/>
          </a:xfrm>
        </p:grpSpPr>
        <p:sp>
          <p:nvSpPr>
            <p:cNvPr id="16417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19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20" name="Text Box 6"/>
            <p:cNvSpPr txBox="1">
              <a:spLocks noChangeArrowheads="1"/>
            </p:cNvSpPr>
            <p:nvPr/>
          </p:nvSpPr>
          <p:spPr bwMode="auto">
            <a:xfrm>
              <a:off x="2926" y="4156"/>
              <a:ext cx="331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000" b="1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7"/>
                </a:rPr>
                <a:t>http://tieuhoc.info</a:t>
              </a:r>
              <a:r>
                <a:rPr lang="en-US" altLang="en-US" sz="1000" b="1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Pham Khac Lap Kien Bai Primary School – 2015</a:t>
              </a:r>
            </a:p>
          </p:txBody>
        </p:sp>
      </p:grp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755650" y="1052513"/>
            <a:ext cx="8172450" cy="16557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</a:t>
            </a:r>
            <a:r>
              <a:rPr lang="en-US" alt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95,58 </a:t>
            </a: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752600" y="2987675"/>
            <a:ext cx="5867399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</a:t>
            </a:r>
            <a:r>
              <a:rPr 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354</a:t>
            </a:r>
            <a:endParaRPr lang="en-US" sz="36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9876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1321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830263" y="320357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764406" y="5111750"/>
            <a:ext cx="5867399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3,54</a:t>
            </a:r>
            <a:endParaRPr lang="en-US" sz="36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1560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8650" y="42291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35025" y="43418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713292" y="4124325"/>
            <a:ext cx="5895975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  <a:r>
              <a:rPr lang="en-US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0,354</a:t>
            </a:r>
            <a:endParaRPr lang="en-US" sz="36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1482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52463" y="52927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58838" y="52927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-139700" y="1066800"/>
            <a:ext cx="1398588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250825" y="1484313"/>
            <a:ext cx="576263" cy="512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9416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9559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9702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4124325"/>
            <a:ext cx="1447800" cy="1179513"/>
            <a:chOff x="4320" y="2928"/>
            <a:chExt cx="1104" cy="1104"/>
          </a:xfrm>
        </p:grpSpPr>
        <p:sp>
          <p:nvSpPr>
            <p:cNvPr id="1641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1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32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-26988"/>
            <a:ext cx="9144000" cy="6958013"/>
            <a:chOff x="0" y="0"/>
            <a:chExt cx="5760" cy="4383"/>
          </a:xfrm>
        </p:grpSpPr>
        <p:sp>
          <p:nvSpPr>
            <p:cNvPr id="14369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1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258888" y="1182688"/>
            <a:ext cx="7561262" cy="1093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</a:t>
            </a:r>
            <a:r>
              <a:rPr lang="en-US" alt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9,66: 3,45 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835150" y="4894621"/>
            <a:ext cx="58435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</a:t>
            </a: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8688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6438" y="50133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912813" y="50847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692275" y="2565400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2,8</a:t>
            </a: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5812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01675" y="26543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908050" y="27670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676400" y="3733800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0,28</a:t>
            </a: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71633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0713" y="38608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27088" y="386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4763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22275" y="14351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 </a:t>
            </a:r>
            <a:r>
              <a:rPr lang="en-US" sz="36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4</a:t>
            </a:r>
            <a:endParaRPr lang="en-US" sz="36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3773488"/>
            <a:ext cx="1447800" cy="1179512"/>
            <a:chOff x="4320" y="2928"/>
            <a:chExt cx="1104" cy="1104"/>
          </a:xfrm>
        </p:grpSpPr>
        <p:sp>
          <p:nvSpPr>
            <p:cNvPr id="1436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266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-26988"/>
            <a:ext cx="9144000" cy="6958013"/>
            <a:chOff x="0" y="0"/>
            <a:chExt cx="5760" cy="4383"/>
          </a:xfrm>
        </p:grpSpPr>
        <p:sp>
          <p:nvSpPr>
            <p:cNvPr id="15393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5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258888" y="1182688"/>
            <a:ext cx="7656512" cy="1093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</a:t>
            </a:r>
            <a:r>
              <a:rPr lang="en-US" altLang="en-US" sz="3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9,03 : 2,1 </a:t>
            </a:r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600200" y="2619375"/>
            <a:ext cx="58435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0,43</a:t>
            </a:r>
            <a:endParaRPr lang="en-US" sz="36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63683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27813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830263" y="28527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600200" y="3690938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4,3</a:t>
            </a:r>
            <a:endParaRPr lang="en-US" sz="36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068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15975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676400" y="4787900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430</a:t>
            </a:r>
            <a:endParaRPr lang="en-US" sz="36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78790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4932363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20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11213" y="49323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4763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22275" y="14351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 </a:t>
            </a:r>
            <a:r>
              <a:rPr lang="en-US" sz="36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5</a:t>
            </a:r>
            <a:endParaRPr lang="en-US" sz="36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8167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210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77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7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62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772400" y="3773488"/>
            <a:ext cx="1447800" cy="1179512"/>
            <a:chOff x="4320" y="2928"/>
            <a:chExt cx="1104" cy="1104"/>
          </a:xfrm>
        </p:grpSpPr>
        <p:sp>
          <p:nvSpPr>
            <p:cNvPr id="1539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9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941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513" y="251138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g.loigiaihay.com/picture/2019/0925/b54-phan-a-vnen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857999" cy="49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9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3535</TotalTime>
  <Words>748</Words>
  <Application>Microsoft Office PowerPoint</Application>
  <PresentationFormat>On-screen Show (4:3)</PresentationFormat>
  <Paragraphs>167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.VnHelvetInsH</vt:lpstr>
      <vt:lpstr>.VnTime</vt:lpstr>
      <vt:lpstr>.VnTimeH</vt:lpstr>
      <vt:lpstr>Arial</vt:lpstr>
      <vt:lpstr>Calibri</vt:lpstr>
      <vt:lpstr>Franklin Gothic Book</vt:lpstr>
      <vt:lpstr>Impact</vt:lpstr>
      <vt:lpstr>Perpetua</vt:lpstr>
      <vt:lpstr>Tahoma</vt:lpstr>
      <vt:lpstr>Times New Roman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695</cp:revision>
  <dcterms:created xsi:type="dcterms:W3CDTF">2021-04-03T03:26:40Z</dcterms:created>
  <dcterms:modified xsi:type="dcterms:W3CDTF">2024-04-16T03:06:13Z</dcterms:modified>
</cp:coreProperties>
</file>