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6" r:id="rId1"/>
  </p:sldMasterIdLst>
  <p:notesMasterIdLst>
    <p:notesMasterId r:id="rId19"/>
  </p:notesMasterIdLst>
  <p:handoutMasterIdLst>
    <p:handoutMasterId r:id="rId20"/>
  </p:handoutMasterIdLst>
  <p:sldIdLst>
    <p:sldId id="353" r:id="rId2"/>
    <p:sldId id="356" r:id="rId3"/>
    <p:sldId id="433" r:id="rId4"/>
    <p:sldId id="434" r:id="rId5"/>
    <p:sldId id="435" r:id="rId6"/>
    <p:sldId id="436" r:id="rId7"/>
    <p:sldId id="429" r:id="rId8"/>
    <p:sldId id="428" r:id="rId9"/>
    <p:sldId id="430" r:id="rId10"/>
    <p:sldId id="431" r:id="rId11"/>
    <p:sldId id="432" r:id="rId12"/>
    <p:sldId id="425" r:id="rId13"/>
    <p:sldId id="358" r:id="rId14"/>
    <p:sldId id="413" r:id="rId15"/>
    <p:sldId id="336" r:id="rId16"/>
    <p:sldId id="437" r:id="rId17"/>
    <p:sldId id="438" r:id="rId18"/>
  </p:sldIdLst>
  <p:sldSz cx="9144000" cy="6858000" type="screen4x3"/>
  <p:notesSz cx="9144000" cy="6858000"/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41EACBA-C804-4DBA-883E-4E7234F3AA08}">
          <p14:sldIdLst/>
        </p14:section>
        <p14:section name="Untitled Section" id="{1A18224F-0A59-4D34-8854-5B99757D7C91}">
          <p14:sldIdLst>
            <p14:sldId id="353"/>
            <p14:sldId id="356"/>
            <p14:sldId id="433"/>
            <p14:sldId id="434"/>
            <p14:sldId id="435"/>
            <p14:sldId id="436"/>
            <p14:sldId id="429"/>
            <p14:sldId id="428"/>
            <p14:sldId id="430"/>
            <p14:sldId id="431"/>
            <p14:sldId id="432"/>
            <p14:sldId id="425"/>
            <p14:sldId id="358"/>
            <p14:sldId id="413"/>
            <p14:sldId id="336"/>
            <p14:sldId id="437"/>
            <p14:sldId id="438"/>
          </p14:sldIdLst>
        </p14:section>
        <p14:section name="Untitled Section" id="{03E5C0CE-2CA8-4758-A1D3-86EA234AC72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P" initials="H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0000"/>
    <a:srgbClr val="753805"/>
    <a:srgbClr val="FFFFCC"/>
    <a:srgbClr val="5887C0"/>
    <a:srgbClr val="5D2884"/>
    <a:srgbClr val="D40E71"/>
    <a:srgbClr val="F676B6"/>
    <a:srgbClr val="EBF5F9"/>
    <a:srgbClr val="E8F4F8"/>
    <a:srgbClr val="FEF2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4" autoAdjust="0"/>
    <p:restoredTop sz="97869" autoAdjust="0"/>
  </p:normalViewPr>
  <p:slideViewPr>
    <p:cSldViewPr showGuides="1">
      <p:cViewPr varScale="1">
        <p:scale>
          <a:sx n="69" d="100"/>
          <a:sy n="69" d="100"/>
        </p:scale>
        <p:origin x="143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42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180013" y="0"/>
            <a:ext cx="3962400" cy="3429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513513"/>
            <a:ext cx="3962400" cy="3429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8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180013" y="6513513"/>
            <a:ext cx="3962400" cy="3429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/>
          <a:p>
            <a:pPr lvl="0" algn="r" eaLnBrk="1" hangingPunct="1"/>
            <a:fld id="{9A0DB2DC-4C9A-4742-B13C-FB6460FD3503}" type="slidenum">
              <a:rPr lang="en-US" sz="1200" dirty="0"/>
              <a:t>‹#›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548072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180013" y="0"/>
            <a:ext cx="3962400" cy="3429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00" name="Rectangle 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460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Fifth level</a:t>
            </a: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3513"/>
            <a:ext cx="3962400" cy="3429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80013" y="6513513"/>
            <a:ext cx="3962400" cy="3429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/>
          <a:p>
            <a:pPr lvl="0" algn="r" eaLnBrk="1" hangingPunct="1"/>
            <a:fld id="{9A0DB2DC-4C9A-4742-B13C-FB6460FD3503}" type="slidenum">
              <a:rPr lang="en-US" sz="1200" dirty="0"/>
              <a:t>‹#›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400729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7"/>
          <p:cNvSpPr txBox="1">
            <a:spLocks noGrp="1"/>
          </p:cNvSpPr>
          <p:nvPr/>
        </p:nvSpPr>
        <p:spPr>
          <a:xfrm>
            <a:off x="5179484" y="6513910"/>
            <a:ext cx="3962400" cy="3429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sz="1200" dirty="0">
                <a:solidFill>
                  <a:srgbClr val="000000"/>
                </a:solidFill>
                <a:latin typeface="VNI-Avo" pitchFamily="2" charset="0"/>
              </a:rPr>
              <a:t>3</a:t>
            </a:fld>
            <a:endParaRPr lang="en-US" sz="1200" dirty="0">
              <a:solidFill>
                <a:srgbClr val="000000"/>
              </a:solidFill>
              <a:latin typeface="VNI-Avo" pitchFamily="2" charset="0"/>
            </a:endParaRPr>
          </a:p>
        </p:txBody>
      </p:sp>
      <p:sp>
        <p:nvSpPr>
          <p:cNvPr id="223235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3236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/>
          <a:lstStyle/>
          <a:p>
            <a:pPr lvl="0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056767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7"/>
          <p:cNvSpPr txBox="1">
            <a:spLocks noGrp="1"/>
          </p:cNvSpPr>
          <p:nvPr/>
        </p:nvSpPr>
        <p:spPr>
          <a:xfrm>
            <a:off x="5179484" y="6513910"/>
            <a:ext cx="3962400" cy="3429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sz="1200" dirty="0">
                <a:solidFill>
                  <a:srgbClr val="000000"/>
                </a:solidFill>
                <a:latin typeface="VNI-Avo" pitchFamily="2" charset="0"/>
              </a:rPr>
              <a:t>15</a:t>
            </a:fld>
            <a:endParaRPr lang="en-US" sz="1200" dirty="0">
              <a:solidFill>
                <a:srgbClr val="000000"/>
              </a:solidFill>
              <a:latin typeface="VNI-Avo" pitchFamily="2" charset="0"/>
            </a:endParaRPr>
          </a:p>
        </p:txBody>
      </p:sp>
      <p:sp>
        <p:nvSpPr>
          <p:cNvPr id="225283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284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/>
          <a:lstStyle/>
          <a:p>
            <a:pPr lvl="0"/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smtClean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790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smtClean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331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smtClean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105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smtClean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295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smtClean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662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smtClean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084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smtClean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477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smtClean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335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smtClean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990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smtClean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564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smtClean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51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eaLnBrk="1" hangingPunct="1"/>
            <a:fld id="{9A0DB2DC-4C9A-4742-B13C-FB6460FD3503}" type="slidenum">
              <a:rPr lang="en-US" smtClean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627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slide" Target="slide8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slide" Target="slide8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5" Type="http://schemas.openxmlformats.org/officeDocument/2006/relationships/slide" Target="slide12.xml"/><Relationship Id="rId4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slide" Target="slide8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2209800"/>
            <a:ext cx="9144000" cy="4267200"/>
            <a:chOff x="0" y="2286000"/>
            <a:chExt cx="9144000" cy="4267200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449"/>
            <a:stretch/>
          </p:blipFill>
          <p:spPr bwMode="auto">
            <a:xfrm>
              <a:off x="0" y="2286000"/>
              <a:ext cx="9144000" cy="426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462" b="69502"/>
            <a:stretch/>
          </p:blipFill>
          <p:spPr bwMode="auto">
            <a:xfrm>
              <a:off x="0" y="2286000"/>
              <a:ext cx="9144000" cy="11625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" name="Rectangle 4"/>
          <p:cNvSpPr/>
          <p:nvPr/>
        </p:nvSpPr>
        <p:spPr>
          <a:xfrm>
            <a:off x="1676400" y="3657600"/>
            <a:ext cx="5848350" cy="7620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</a:rPr>
              <a:t>DÙNG  THUỐC  AN  TOÀN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84747" y="762000"/>
            <a:ext cx="323505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cap="all" dirty="0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KHOA HỌC</a:t>
            </a:r>
            <a:endParaRPr lang="en-US" sz="4400" b="1" cap="all" dirty="0">
              <a:ln w="0">
                <a:solidFill>
                  <a:schemeClr val="accent1">
                    <a:lumMod val="50000"/>
                  </a:schemeClr>
                </a:solidFill>
              </a:ln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0928" y="2340114"/>
            <a:ext cx="158248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err="1" smtClean="0">
                <a:ln w="1905">
                  <a:solidFill>
                    <a:srgbClr val="E3580B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Bài</a:t>
            </a:r>
            <a:r>
              <a:rPr lang="en-US" sz="4000" b="1" dirty="0" smtClean="0">
                <a:ln w="1905">
                  <a:solidFill>
                    <a:srgbClr val="E3580B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000" b="1" dirty="0">
                <a:ln w="1905">
                  <a:solidFill>
                    <a:srgbClr val="E3580B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6</a:t>
            </a:r>
            <a:r>
              <a:rPr lang="en-US" sz="4000" b="1" dirty="0" smtClean="0">
                <a:ln w="1905">
                  <a:solidFill>
                    <a:srgbClr val="E3580B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</a:t>
            </a:r>
            <a:endParaRPr lang="en-US" sz="4000" b="1" dirty="0">
              <a:ln w="1905">
                <a:solidFill>
                  <a:srgbClr val="E3580B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5827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anh niên tử vong vì uống thuốc hạ sốt quá liề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ight Arrow 2">
            <a:hlinkClick r:id="rId5" action="ppaction://hlinksldjump"/>
          </p:cNvPr>
          <p:cNvSpPr/>
          <p:nvPr/>
        </p:nvSpPr>
        <p:spPr>
          <a:xfrm rot="10800000">
            <a:off x="7696200" y="5486400"/>
            <a:ext cx="1219200" cy="106680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688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ùng thuốc quá hạn coi chừng rước thêm bệnh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3880" end="6460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52400"/>
            <a:ext cx="9144000" cy="5143500"/>
          </a:xfrm>
          <a:prstGeom prst="rect">
            <a:avLst/>
          </a:prstGeom>
        </p:spPr>
      </p:pic>
      <p:sp>
        <p:nvSpPr>
          <p:cNvPr id="3" name="Right Arrow 2">
            <a:hlinkClick r:id="rId5" action="ppaction://hlinksldjump"/>
          </p:cNvPr>
          <p:cNvSpPr/>
          <p:nvPr/>
        </p:nvSpPr>
        <p:spPr>
          <a:xfrm rot="10800000">
            <a:off x="7696200" y="5486400"/>
            <a:ext cx="1219200" cy="106680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866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hoi-to-nu-dieu-duong-tiem-nham-thuoc-khien-benh-nhi-tu-vong-0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85801"/>
            <a:ext cx="7543800" cy="5105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838200" y="6096000"/>
            <a:ext cx="7353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      </a:t>
            </a:r>
            <a:r>
              <a:rPr lang="en-US" b="1" dirty="0" err="1" smtClean="0"/>
              <a:t>Ngày</a:t>
            </a:r>
            <a:r>
              <a:rPr lang="en-US" b="1" dirty="0" smtClean="0"/>
              <a:t> 15-11-2018 </a:t>
            </a:r>
            <a:r>
              <a:rPr lang="en-US" b="1" dirty="0" err="1" smtClean="0"/>
              <a:t>bé</a:t>
            </a:r>
            <a:r>
              <a:rPr lang="en-US" b="1" dirty="0" smtClean="0"/>
              <a:t> 8 </a:t>
            </a:r>
            <a:r>
              <a:rPr lang="en-US" b="1" dirty="0" err="1" smtClean="0"/>
              <a:t>tháng</a:t>
            </a:r>
            <a:r>
              <a:rPr lang="en-US" b="1" dirty="0" smtClean="0"/>
              <a:t> </a:t>
            </a:r>
            <a:r>
              <a:rPr lang="en-US" b="1" dirty="0" err="1" smtClean="0"/>
              <a:t>tuổi</a:t>
            </a:r>
            <a:r>
              <a:rPr lang="en-US" b="1" dirty="0" smtClean="0"/>
              <a:t> </a:t>
            </a:r>
            <a:r>
              <a:rPr lang="en-US" b="1" dirty="0" err="1" smtClean="0"/>
              <a:t>tử</a:t>
            </a:r>
            <a:r>
              <a:rPr lang="en-US" b="1" dirty="0" smtClean="0"/>
              <a:t> </a:t>
            </a:r>
            <a:r>
              <a:rPr lang="en-US" b="1" dirty="0" err="1" smtClean="0"/>
              <a:t>vong</a:t>
            </a:r>
            <a:r>
              <a:rPr lang="en-US" b="1" dirty="0" smtClean="0"/>
              <a:t> </a:t>
            </a:r>
            <a:r>
              <a:rPr lang="en-US" b="1" dirty="0" err="1" smtClean="0"/>
              <a:t>vì</a:t>
            </a:r>
            <a:r>
              <a:rPr lang="en-US" b="1" dirty="0" smtClean="0"/>
              <a:t> </a:t>
            </a:r>
            <a:r>
              <a:rPr lang="en-US" b="1" dirty="0" err="1" smtClean="0"/>
              <a:t>tiêm</a:t>
            </a:r>
            <a:r>
              <a:rPr lang="en-US" b="1" dirty="0" smtClean="0"/>
              <a:t> </a:t>
            </a:r>
            <a:r>
              <a:rPr lang="en-US" b="1" dirty="0" err="1" smtClean="0"/>
              <a:t>nhầm</a:t>
            </a:r>
            <a:r>
              <a:rPr lang="en-US" b="1" dirty="0" smtClean="0"/>
              <a:t> </a:t>
            </a:r>
            <a:r>
              <a:rPr lang="en-US" b="1" dirty="0" err="1" smtClean="0"/>
              <a:t>thuốc</a:t>
            </a:r>
            <a:r>
              <a:rPr lang="en-US" b="1" dirty="0" smtClean="0"/>
              <a:t>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8929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52400" y="609600"/>
            <a:ext cx="8839200" cy="5562600"/>
            <a:chOff x="304800" y="228600"/>
            <a:chExt cx="8534400" cy="5943600"/>
          </a:xfrm>
        </p:grpSpPr>
        <p:pic>
          <p:nvPicPr>
            <p:cNvPr id="57346" name="Picture 2" descr="Related imag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471"/>
            <a:stretch/>
          </p:blipFill>
          <p:spPr bwMode="auto">
            <a:xfrm>
              <a:off x="304800" y="228600"/>
              <a:ext cx="8534400" cy="37292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Related imag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436"/>
            <a:stretch/>
          </p:blipFill>
          <p:spPr bwMode="auto">
            <a:xfrm>
              <a:off x="304800" y="3932402"/>
              <a:ext cx="8534400" cy="22397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1219200" y="2971800"/>
            <a:ext cx="8305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1F546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600" b="1" dirty="0" err="1" smtClean="0">
                <a:solidFill>
                  <a:srgbClr val="1F546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dirty="0" smtClean="0">
                <a:solidFill>
                  <a:srgbClr val="1F546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1F546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600" b="1" dirty="0" smtClean="0">
                <a:solidFill>
                  <a:srgbClr val="1F546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 smtClean="0">
                <a:solidFill>
                  <a:srgbClr val="1F546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3600" b="1" smtClean="0">
                <a:solidFill>
                  <a:srgbClr val="1F546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thuốc </a:t>
            </a:r>
            <a:r>
              <a:rPr lang="en-US" sz="3600" b="1" dirty="0" err="1" smtClean="0">
                <a:solidFill>
                  <a:srgbClr val="1F546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 smtClean="0">
                <a:solidFill>
                  <a:srgbClr val="1F546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1F546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 smtClean="0">
                <a:solidFill>
                  <a:srgbClr val="1F546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600" b="1" dirty="0" smtClean="0">
                <a:solidFill>
                  <a:srgbClr val="1F546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600" b="1" dirty="0" err="1" smtClean="0">
                <a:solidFill>
                  <a:srgbClr val="1F546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3600" b="1" dirty="0" smtClean="0">
                <a:solidFill>
                  <a:srgbClr val="1F546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1F546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3600" b="1" dirty="0" smtClean="0">
                <a:solidFill>
                  <a:srgbClr val="1F546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600" b="1" dirty="0" err="1" smtClean="0">
                <a:solidFill>
                  <a:srgbClr val="1F546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600" b="1" dirty="0" smtClean="0">
                <a:solidFill>
                  <a:srgbClr val="1F546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1F546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3600" b="1" dirty="0" smtClean="0">
                <a:solidFill>
                  <a:srgbClr val="1F546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1F546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 smtClean="0">
                <a:solidFill>
                  <a:srgbClr val="1F546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1F546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endParaRPr lang="en-US" sz="3600" b="1" dirty="0" smtClean="0">
              <a:solidFill>
                <a:srgbClr val="1F546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smtClean="0">
                <a:solidFill>
                  <a:srgbClr val="1F546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 smtClean="0">
                <a:solidFill>
                  <a:srgbClr val="1F546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600" b="1" smtClean="0">
                <a:solidFill>
                  <a:srgbClr val="1F546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có </a:t>
            </a:r>
            <a:r>
              <a:rPr lang="en-US" sz="3600" b="1" dirty="0" err="1" smtClean="0">
                <a:solidFill>
                  <a:srgbClr val="1F546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 smtClean="0">
                <a:solidFill>
                  <a:srgbClr val="1F546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1F546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600" b="1" dirty="0" smtClean="0">
                <a:solidFill>
                  <a:srgbClr val="1F546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1F546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dirty="0" smtClean="0">
                <a:solidFill>
                  <a:srgbClr val="1F546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1F546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600" b="1" dirty="0" smtClean="0">
                <a:solidFill>
                  <a:srgbClr val="1F546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1F546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vong</a:t>
            </a:r>
            <a:r>
              <a:rPr lang="en-US" sz="3600" b="1" dirty="0" smtClean="0">
                <a:solidFill>
                  <a:srgbClr val="1F546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709456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4" name="Picture 4" descr="Image result for student &amp; teacher carto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740578"/>
            <a:ext cx="5773002" cy="3117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47051" y="1219200"/>
            <a:ext cx="8049896" cy="166199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Theo </a:t>
            </a:r>
            <a:r>
              <a:rPr lang="en-US" sz="4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em</a:t>
            </a:r>
            <a:r>
              <a:rPr lang="en-US" sz="4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thế</a:t>
            </a:r>
            <a:r>
              <a:rPr lang="en-US" sz="4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nào</a:t>
            </a:r>
            <a:r>
              <a:rPr lang="en-US" sz="4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là</a:t>
            </a:r>
            <a:r>
              <a:rPr lang="en-US" sz="4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endParaRPr lang="en-US" sz="44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en-US" sz="12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en-US" sz="4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sử</a:t>
            </a:r>
            <a:r>
              <a:rPr lang="en-US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dụng</a:t>
            </a:r>
            <a:r>
              <a:rPr lang="en-US" sz="4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thuốc</a:t>
            </a:r>
            <a:r>
              <a:rPr lang="en-US" sz="4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an </a:t>
            </a:r>
            <a:r>
              <a:rPr lang="en-US" sz="4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toàn</a:t>
            </a:r>
            <a:r>
              <a:rPr lang="en-US" sz="4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9480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lá» thuoc clipart"/>
          <p:cNvSpPr>
            <a:spLocks noChangeAspect="1" noChangeArrowheads="1"/>
          </p:cNvSpPr>
          <p:nvPr/>
        </p:nvSpPr>
        <p:spPr bwMode="auto">
          <a:xfrm>
            <a:off x="477837" y="-7620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Image result for lá» thuoc clipart"/>
          <p:cNvSpPr>
            <a:spLocks noChangeAspect="1" noChangeArrowheads="1"/>
          </p:cNvSpPr>
          <p:nvPr/>
        </p:nvSpPr>
        <p:spPr bwMode="auto">
          <a:xfrm>
            <a:off x="630237" y="7620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3389499" y="1506934"/>
            <a:ext cx="2514600" cy="4581129"/>
            <a:chOff x="152400" y="1846742"/>
            <a:chExt cx="2514600" cy="4581129"/>
          </a:xfrm>
        </p:grpSpPr>
        <p:pic>
          <p:nvPicPr>
            <p:cNvPr id="63494" name="Picture 6" descr="Related imag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1846742"/>
              <a:ext cx="2514600" cy="45811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401637" y="3823676"/>
              <a:ext cx="1463862" cy="138499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 err="1" smtClean="0">
                  <a:ln w="10541" cmpd="sng">
                    <a:solidFill>
                      <a:schemeClr val="tx1"/>
                    </a:solidFill>
                    <a:prstDash val="solid"/>
                  </a:ln>
                  <a:effectLst/>
                </a:rPr>
                <a:t>Dùng</a:t>
              </a:r>
              <a:r>
                <a:rPr lang="en-US" sz="2800" b="1" cap="none" spc="0" dirty="0" smtClean="0">
                  <a:ln w="10541" cmpd="sng">
                    <a:solidFill>
                      <a:schemeClr val="tx1"/>
                    </a:solidFill>
                    <a:prstDash val="solid"/>
                  </a:ln>
                  <a:effectLst/>
                </a:rPr>
                <a:t> </a:t>
              </a:r>
            </a:p>
            <a:p>
              <a:pPr algn="ctr"/>
              <a:r>
                <a:rPr lang="en-US" sz="2800" b="1" cap="none" spc="0" dirty="0" err="1" smtClean="0">
                  <a:ln w="10541" cmpd="sng">
                    <a:solidFill>
                      <a:schemeClr val="tx1"/>
                    </a:solidFill>
                    <a:prstDash val="solid"/>
                  </a:ln>
                  <a:effectLst/>
                </a:rPr>
                <a:t>thuốc</a:t>
              </a:r>
              <a:endParaRPr lang="en-US" sz="2800" b="1" cap="none" spc="0" dirty="0" smtClean="0">
                <a:ln w="10541" cmpd="sng">
                  <a:solidFill>
                    <a:schemeClr val="tx1"/>
                  </a:solidFill>
                  <a:prstDash val="solid"/>
                </a:ln>
                <a:effectLst/>
              </a:endParaRPr>
            </a:p>
            <a:p>
              <a:pPr algn="ctr"/>
              <a:r>
                <a:rPr lang="en-US" sz="2800" b="1" dirty="0" smtClean="0">
                  <a:ln w="10541" cmpd="sng">
                    <a:solidFill>
                      <a:schemeClr val="tx1"/>
                    </a:solidFill>
                    <a:prstDash val="solid"/>
                  </a:ln>
                </a:rPr>
                <a:t>an </a:t>
              </a:r>
              <a:r>
                <a:rPr lang="en-US" sz="2800" b="1" dirty="0" err="1" smtClean="0">
                  <a:ln w="10541" cmpd="sng">
                    <a:solidFill>
                      <a:schemeClr val="tx1"/>
                    </a:solidFill>
                    <a:prstDash val="solid"/>
                  </a:ln>
                </a:rPr>
                <a:t>toàn</a:t>
              </a:r>
              <a:endParaRPr lang="en-US" sz="2800" b="1" cap="none" spc="0" dirty="0">
                <a:ln w="10541" cmpd="sng">
                  <a:solidFill>
                    <a:schemeClr val="tx1"/>
                  </a:solidFill>
                  <a:prstDash val="solid"/>
                </a:ln>
                <a:effectLst/>
              </a:endParaRPr>
            </a:p>
          </p:txBody>
        </p:sp>
      </p:grpSp>
      <p:sp>
        <p:nvSpPr>
          <p:cNvPr id="8" name="Rounded Rectangular Callout 7"/>
          <p:cNvSpPr/>
          <p:nvPr/>
        </p:nvSpPr>
        <p:spPr>
          <a:xfrm>
            <a:off x="836759" y="500442"/>
            <a:ext cx="2211241" cy="1625221"/>
          </a:xfrm>
          <a:prstGeom prst="wedgeRoundRectCallout">
            <a:avLst>
              <a:gd name="adj1" fmla="val 73982"/>
              <a:gd name="adj2" fmla="val -2543"/>
              <a:gd name="adj3" fmla="val 16667"/>
            </a:avLst>
          </a:prstGeom>
          <a:noFill/>
          <a:ln w="38100" cmpd="thickThin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xuất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xứ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thuốc</a:t>
            </a:r>
            <a:r>
              <a:rPr lang="en-US" sz="3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30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Rounded Rectangular Callout 30"/>
          <p:cNvSpPr/>
          <p:nvPr/>
        </p:nvSpPr>
        <p:spPr>
          <a:xfrm>
            <a:off x="303359" y="2735263"/>
            <a:ext cx="2058841" cy="1625221"/>
          </a:xfrm>
          <a:prstGeom prst="wedgeRoundRectCallout">
            <a:avLst>
              <a:gd name="adj1" fmla="val 90007"/>
              <a:gd name="adj2" fmla="val -45371"/>
              <a:gd name="adj3" fmla="val 16667"/>
            </a:avLst>
          </a:prstGeom>
          <a:noFill/>
          <a:ln w="38100" cmpd="thickThin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Hạn</a:t>
            </a:r>
            <a:r>
              <a:rPr lang="en-US" sz="3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sử</a:t>
            </a:r>
            <a:r>
              <a:rPr lang="en-US" sz="3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dụng</a:t>
            </a:r>
            <a:r>
              <a:rPr lang="en-US" sz="3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3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thuốc</a:t>
            </a:r>
            <a:r>
              <a:rPr lang="en-US" sz="3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30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Rounded Rectangular Callout 31"/>
          <p:cNvSpPr/>
          <p:nvPr/>
        </p:nvSpPr>
        <p:spPr>
          <a:xfrm>
            <a:off x="762000" y="4953000"/>
            <a:ext cx="2057400" cy="1625221"/>
          </a:xfrm>
          <a:prstGeom prst="wedgeRoundRectCallout">
            <a:avLst>
              <a:gd name="adj1" fmla="val 68722"/>
              <a:gd name="adj2" fmla="val -50409"/>
              <a:gd name="adj3" fmla="val 16667"/>
            </a:avLst>
          </a:prstGeom>
          <a:noFill/>
          <a:ln w="38100" cmpd="thickThin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Tác</a:t>
            </a:r>
            <a:r>
              <a:rPr lang="en-US" sz="3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dụng</a:t>
            </a:r>
            <a:r>
              <a:rPr lang="en-US" sz="3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phụ</a:t>
            </a:r>
            <a:r>
              <a:rPr lang="en-US" sz="3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3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thuốc</a:t>
            </a:r>
            <a:r>
              <a:rPr lang="en-US" sz="3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30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Rounded Rectangular Callout 32"/>
          <p:cNvSpPr/>
          <p:nvPr/>
        </p:nvSpPr>
        <p:spPr>
          <a:xfrm>
            <a:off x="6210564" y="1828800"/>
            <a:ext cx="2628636" cy="754061"/>
          </a:xfrm>
          <a:prstGeom prst="wedgeRoundRectCallout">
            <a:avLst>
              <a:gd name="adj1" fmla="val -69789"/>
              <a:gd name="adj2" fmla="val 43413"/>
              <a:gd name="adj3" fmla="val 16667"/>
            </a:avLst>
          </a:prstGeom>
          <a:noFill/>
          <a:ln w="38100" cmpd="thickThin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3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thuốc</a:t>
            </a:r>
            <a:r>
              <a:rPr lang="en-US" sz="3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30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Rounded Rectangular Callout 33"/>
          <p:cNvSpPr/>
          <p:nvPr/>
        </p:nvSpPr>
        <p:spPr>
          <a:xfrm>
            <a:off x="5867400" y="3170842"/>
            <a:ext cx="2373268" cy="754061"/>
          </a:xfrm>
          <a:prstGeom prst="wedgeRoundRectCallout">
            <a:avLst>
              <a:gd name="adj1" fmla="val -68337"/>
              <a:gd name="adj2" fmla="val 7215"/>
              <a:gd name="adj3" fmla="val 16667"/>
            </a:avLst>
          </a:prstGeom>
          <a:noFill/>
          <a:ln w="38100" cmpd="thickThin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3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sz="3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30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ounded Rectangular Callout 34"/>
          <p:cNvSpPr/>
          <p:nvPr/>
        </p:nvSpPr>
        <p:spPr>
          <a:xfrm rot="20700000">
            <a:off x="5428871" y="419294"/>
            <a:ext cx="2196985" cy="1022338"/>
          </a:xfrm>
          <a:prstGeom prst="wedgeRoundRectCallout">
            <a:avLst>
              <a:gd name="adj1" fmla="val -77392"/>
              <a:gd name="adj2" fmla="val -2795"/>
              <a:gd name="adj3" fmla="val 16667"/>
            </a:avLst>
          </a:prstGeom>
          <a:noFill/>
          <a:ln w="38100" cmpd="thickThin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3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liều</a:t>
            </a:r>
            <a:r>
              <a:rPr lang="en-US" sz="3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lượng</a:t>
            </a:r>
            <a:r>
              <a:rPr lang="en-US" sz="3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30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ounded Rectangular Callout 35"/>
          <p:cNvSpPr/>
          <p:nvPr/>
        </p:nvSpPr>
        <p:spPr>
          <a:xfrm>
            <a:off x="6096000" y="4572000"/>
            <a:ext cx="2667000" cy="1928539"/>
          </a:xfrm>
          <a:prstGeom prst="wedgeRoundRectCallout">
            <a:avLst>
              <a:gd name="adj1" fmla="val -74752"/>
              <a:gd name="adj2" fmla="val -44962"/>
              <a:gd name="adj3" fmla="val 16667"/>
            </a:avLst>
          </a:prstGeom>
          <a:noFill/>
          <a:ln w="38100" cmpd="thickThin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Dùng</a:t>
            </a:r>
            <a:r>
              <a:rPr lang="en-US" sz="3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3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chỉ</a:t>
            </a:r>
            <a:r>
              <a:rPr lang="en-US" sz="3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định</a:t>
            </a:r>
            <a:r>
              <a:rPr lang="en-US" sz="3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3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bác</a:t>
            </a:r>
            <a:r>
              <a:rPr lang="en-US" sz="3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sĩ</a:t>
            </a:r>
            <a:r>
              <a:rPr lang="en-US" sz="3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000" b="1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cán</a:t>
            </a:r>
            <a:r>
              <a:rPr lang="en-US" sz="3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bộ</a:t>
            </a:r>
            <a:r>
              <a:rPr lang="en-US" sz="3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y </a:t>
            </a:r>
            <a:r>
              <a:rPr lang="en-US" sz="3000" b="1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tế</a:t>
            </a:r>
            <a:r>
              <a:rPr lang="en-US" sz="3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30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46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109" y="66675"/>
            <a:ext cx="5359400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8600" y="1143000"/>
            <a:ext cx="89154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ử 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lí tình huống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a. Đọc kĩ các tình huống dưới đây:</a:t>
            </a:r>
          </a:p>
          <a:p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- Tình huống 1 - </a:t>
            </a:r>
            <a:r>
              <a:rPr lang="vi-VN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 em có một số thuốc đã hết hạn sử dụng, em sẽ làm gì?</a:t>
            </a:r>
          </a:p>
          <a:p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- Tình huống 2 - </a:t>
            </a:r>
            <a:r>
              <a:rPr lang="vi-VN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Em nhìn thấy một em bé đang nghịch một lọ/ vỉ/ hộp thuốc. Em sẽ làm gì?</a:t>
            </a:r>
          </a:p>
          <a:p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- Tình huống 3 - </a:t>
            </a:r>
            <a:r>
              <a:rPr lang="vi-VN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Khi bố mẹ và người lớn vắng nhà, em của em bị đau bụng. Em sẽ làm gì?</a:t>
            </a:r>
          </a:p>
        </p:txBody>
      </p:sp>
    </p:spTree>
    <p:extLst>
      <p:ext uri="{BB962C8B-B14F-4D97-AF65-F5344CB8AC3E}">
        <p14:creationId xmlns:p14="http://schemas.microsoft.com/office/powerpoint/2010/main" val="1121582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ext Box 10"/>
          <p:cNvSpPr txBox="1">
            <a:spLocks noChangeArrowheads="1"/>
          </p:cNvSpPr>
          <p:nvPr/>
        </p:nvSpPr>
        <p:spPr bwMode="auto">
          <a:xfrm>
            <a:off x="2460897" y="2656705"/>
            <a:ext cx="52736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31757" name="Text Box 13"/>
          <p:cNvSpPr txBox="1">
            <a:spLocks noChangeArrowheads="1"/>
          </p:cNvSpPr>
          <p:nvPr/>
        </p:nvSpPr>
        <p:spPr bwMode="auto">
          <a:xfrm>
            <a:off x="459964" y="2387603"/>
            <a:ext cx="858046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32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Chỉ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758" name="Text Box 14"/>
          <p:cNvSpPr txBox="1">
            <a:spLocks noChangeArrowheads="1"/>
          </p:cNvSpPr>
          <p:nvPr/>
        </p:nvSpPr>
        <p:spPr bwMode="auto">
          <a:xfrm>
            <a:off x="504208" y="3957263"/>
            <a:ext cx="865607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3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Khi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tác </a:t>
            </a:r>
            <a:r>
              <a:rPr lang="en-US" sz="320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cách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766" name="Picture 22" descr="rose19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424271">
            <a:off x="7860159" y="567769"/>
            <a:ext cx="1022310" cy="1408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67" name="Picture 23" descr="rose19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443641">
            <a:off x="158066" y="515705"/>
            <a:ext cx="1008966" cy="1304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178586" y="767025"/>
            <a:ext cx="2667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KHOA  HỌC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916941" y="1271897"/>
            <a:ext cx="56665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6: DÙNG THUỐC AN TOÀN</a:t>
            </a:r>
            <a:endParaRPr lang="en-US" sz="28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7200" y="1908081"/>
            <a:ext cx="76312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3200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Cần </a:t>
            </a:r>
            <a:r>
              <a:rPr lang="vi-VN" sz="3200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làm gì để dùng thuốc an toàn?</a:t>
            </a:r>
            <a:endParaRPr lang="en-US" sz="3200" dirty="0">
              <a:solidFill>
                <a:srgbClr val="6600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81636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7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7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7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7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7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17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7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7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7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7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7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7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17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17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7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7" grpId="0"/>
      <p:bldP spid="31758" grpId="0"/>
      <p:bldP spid="13" grpId="0"/>
      <p:bldP spid="14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HP\Desktop\New folder\School-cartoons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661433"/>
            <a:ext cx="1657350" cy="2681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516451"/>
            <a:ext cx="9144000" cy="3124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 typeface="Wingdings" pitchFamily="2" charset="2"/>
              <a:buChar char="Ø"/>
            </a:pPr>
            <a:r>
              <a:rPr lang="en-US" sz="5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5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5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5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5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Bạn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 tiêm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11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Kể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đã</a:t>
            </a:r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dùng?</a:t>
            </a:r>
          </a:p>
          <a:p>
            <a:r>
              <a:rPr lang="en-US" sz="3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Bạn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hợp nào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84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"/>
                            </p:stCondLst>
                            <p:childTnLst>
                              <p:par>
                                <p:cTn id="13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450"/>
                            </p:stCondLst>
                            <p:childTnLst>
                              <p:par>
                                <p:cTn id="21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150"/>
                            </p:stCondLst>
                            <p:childTnLst>
                              <p:par>
                                <p:cTn id="29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Blank Pill Bottle Clip Art"/>
          <p:cNvSpPr>
            <a:spLocks noChangeAspect="1" noChangeArrowheads="1"/>
          </p:cNvSpPr>
          <p:nvPr/>
        </p:nvSpPr>
        <p:spPr bwMode="auto">
          <a:xfrm>
            <a:off x="304800" y="-3651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1143000" y="1838562"/>
            <a:ext cx="6633468" cy="4790838"/>
            <a:chOff x="1524000" y="2057400"/>
            <a:chExt cx="6858000" cy="4953000"/>
          </a:xfrm>
        </p:grpSpPr>
        <p:grpSp>
          <p:nvGrpSpPr>
            <p:cNvPr id="10" name="Group 9"/>
            <p:cNvGrpSpPr/>
            <p:nvPr/>
          </p:nvGrpSpPr>
          <p:grpSpPr>
            <a:xfrm>
              <a:off x="1524000" y="2057400"/>
              <a:ext cx="2667000" cy="4495768"/>
              <a:chOff x="228600" y="2209832"/>
              <a:chExt cx="2667000" cy="4495768"/>
            </a:xfrm>
          </p:grpSpPr>
          <p:pic>
            <p:nvPicPr>
              <p:cNvPr id="31749" name="Picture 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600" y="2209832"/>
                <a:ext cx="2667000" cy="44957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5" name="Rectangle 24"/>
              <p:cNvSpPr/>
              <p:nvPr/>
            </p:nvSpPr>
            <p:spPr>
              <a:xfrm>
                <a:off x="869368" y="4532293"/>
                <a:ext cx="1340432" cy="1015663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3000" b="1" dirty="0" err="1" smtClean="0">
                    <a:ln w="10541" cmpd="sng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</a:ln>
                    <a:solidFill>
                      <a:srgbClr val="C96009"/>
                    </a:solidFill>
                  </a:rPr>
                  <a:t>Thuốc</a:t>
                </a:r>
                <a:endParaRPr lang="en-US" sz="3000" b="1" dirty="0" smtClean="0">
                  <a:ln w="10541" cmpd="sng">
                    <a:solidFill>
                      <a:schemeClr val="tx2">
                        <a:lumMod val="50000"/>
                      </a:schemeClr>
                    </a:solidFill>
                    <a:prstDash val="solid"/>
                  </a:ln>
                  <a:solidFill>
                    <a:srgbClr val="C96009"/>
                  </a:solidFill>
                </a:endParaRPr>
              </a:p>
              <a:p>
                <a:pPr algn="ctr"/>
                <a:r>
                  <a:rPr lang="en-US" sz="3000" b="1" dirty="0" err="1" smtClean="0">
                    <a:ln w="10541" cmpd="sng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</a:ln>
                    <a:solidFill>
                      <a:srgbClr val="C96009"/>
                    </a:solidFill>
                  </a:rPr>
                  <a:t>bệnh</a:t>
                </a:r>
                <a:endParaRPr lang="en-US" sz="3000" b="1" dirty="0">
                  <a:ln w="10541" cmpd="sng">
                    <a:solidFill>
                      <a:schemeClr val="tx2">
                        <a:lumMod val="50000"/>
                      </a:schemeClr>
                    </a:solidFill>
                    <a:prstDash val="solid"/>
                  </a:ln>
                  <a:solidFill>
                    <a:srgbClr val="C96009"/>
                  </a:solidFill>
                </a:endParaRP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4114800" y="2219562"/>
              <a:ext cx="2209800" cy="4790838"/>
              <a:chOff x="3210636" y="2371962"/>
              <a:chExt cx="2209800" cy="4790838"/>
            </a:xfrm>
          </p:grpSpPr>
          <p:pic>
            <p:nvPicPr>
              <p:cNvPr id="31751" name="Picture 7" descr="Related image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9218" b="-3494"/>
              <a:stretch/>
            </p:blipFill>
            <p:spPr bwMode="auto">
              <a:xfrm>
                <a:off x="3210636" y="2371962"/>
                <a:ext cx="2209800" cy="47908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Rectangle 5"/>
              <p:cNvSpPr/>
              <p:nvPr/>
            </p:nvSpPr>
            <p:spPr>
              <a:xfrm>
                <a:off x="3471149" y="4397087"/>
                <a:ext cx="1263487" cy="13849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2800" b="1" cap="none" spc="0" dirty="0" err="1" smtClean="0">
                    <a:ln w="1905">
                      <a:solidFill>
                        <a:schemeClr val="accent6">
                          <a:lumMod val="75000"/>
                        </a:schemeClr>
                      </a:solidFill>
                    </a:ln>
                    <a:gradFill>
                      <a:gsLst>
                        <a:gs pos="0">
                          <a:schemeClr val="accent6">
                            <a:shade val="20000"/>
                            <a:satMod val="200000"/>
                          </a:schemeClr>
                        </a:gs>
                        <a:gs pos="78000">
                          <a:schemeClr val="accent6">
                            <a:tint val="90000"/>
                            <a:shade val="89000"/>
                            <a:satMod val="220000"/>
                          </a:schemeClr>
                        </a:gs>
                        <a:gs pos="100000">
                          <a:schemeClr val="accent6">
                            <a:tint val="12000"/>
                            <a:satMod val="255000"/>
                          </a:schemeClr>
                        </a:gs>
                      </a:gsLst>
                      <a:lin ang="5400000"/>
                    </a:gra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</a:rPr>
                  <a:t>Thuốc</a:t>
                </a:r>
                <a:endParaRPr lang="en-US" sz="2800" b="1" cap="none" spc="0" dirty="0" smtClean="0">
                  <a:ln w="1905">
                    <a:solidFill>
                      <a:schemeClr val="accent6">
                        <a:lumMod val="75000"/>
                      </a:schemeClr>
                    </a:solidFill>
                  </a:ln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endParaRPr>
              </a:p>
              <a:p>
                <a:pPr algn="ctr"/>
                <a:r>
                  <a:rPr lang="en-US" sz="2800" b="1" dirty="0" err="1" smtClean="0">
                    <a:ln w="1905">
                      <a:solidFill>
                        <a:schemeClr val="accent6">
                          <a:lumMod val="75000"/>
                        </a:schemeClr>
                      </a:solidFill>
                    </a:ln>
                    <a:gradFill>
                      <a:gsLst>
                        <a:gs pos="0">
                          <a:schemeClr val="accent6">
                            <a:shade val="20000"/>
                            <a:satMod val="200000"/>
                          </a:schemeClr>
                        </a:gs>
                        <a:gs pos="78000">
                          <a:schemeClr val="accent6">
                            <a:tint val="90000"/>
                            <a:shade val="89000"/>
                            <a:satMod val="220000"/>
                          </a:schemeClr>
                        </a:gs>
                        <a:gs pos="100000">
                          <a:schemeClr val="accent6">
                            <a:tint val="12000"/>
                            <a:satMod val="255000"/>
                          </a:schemeClr>
                        </a:gs>
                      </a:gsLst>
                      <a:lin ang="5400000"/>
                    </a:gra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</a:rPr>
                  <a:t>kháng</a:t>
                </a:r>
                <a:endParaRPr lang="en-US" sz="2800" b="1" dirty="0" smtClean="0">
                  <a:ln w="1905">
                    <a:solidFill>
                      <a:schemeClr val="accent6">
                        <a:lumMod val="75000"/>
                      </a:schemeClr>
                    </a:solidFill>
                  </a:ln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endParaRPr>
              </a:p>
              <a:p>
                <a:pPr algn="ctr"/>
                <a:r>
                  <a:rPr lang="en-US" sz="2800" b="1" dirty="0" err="1" smtClean="0">
                    <a:ln w="1905">
                      <a:solidFill>
                        <a:schemeClr val="accent6">
                          <a:lumMod val="75000"/>
                        </a:schemeClr>
                      </a:solidFill>
                    </a:ln>
                    <a:gradFill>
                      <a:gsLst>
                        <a:gs pos="0">
                          <a:schemeClr val="accent6">
                            <a:shade val="20000"/>
                            <a:satMod val="200000"/>
                          </a:schemeClr>
                        </a:gs>
                        <a:gs pos="78000">
                          <a:schemeClr val="accent6">
                            <a:tint val="90000"/>
                            <a:shade val="89000"/>
                            <a:satMod val="220000"/>
                          </a:schemeClr>
                        </a:gs>
                        <a:gs pos="100000">
                          <a:schemeClr val="accent6">
                            <a:tint val="12000"/>
                            <a:satMod val="255000"/>
                          </a:schemeClr>
                        </a:gs>
                      </a:gsLst>
                      <a:lin ang="5400000"/>
                    </a:gra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</a:rPr>
                  <a:t>sinh</a:t>
                </a:r>
                <a:endParaRPr lang="en-US" sz="2800" b="1" cap="none" spc="0" dirty="0">
                  <a:ln w="1905">
                    <a:solidFill>
                      <a:schemeClr val="accent6">
                        <a:lumMod val="75000"/>
                      </a:schemeClr>
                    </a:solidFill>
                  </a:ln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endParaRP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5943600" y="2133632"/>
              <a:ext cx="2438400" cy="4495768"/>
              <a:chOff x="6007100" y="2513073"/>
              <a:chExt cx="2438400" cy="4495768"/>
            </a:xfrm>
          </p:grpSpPr>
          <p:pic>
            <p:nvPicPr>
              <p:cNvPr id="31753" name="Picture 9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07100" y="2513073"/>
                <a:ext cx="2438400" cy="44957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8" name="Rectangle 27"/>
              <p:cNvSpPr/>
              <p:nvPr/>
            </p:nvSpPr>
            <p:spPr>
              <a:xfrm>
                <a:off x="6464300" y="4789885"/>
                <a:ext cx="1340432" cy="101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3000" b="1" dirty="0" err="1" smtClean="0">
                    <a:ln w="10541" cmpd="sng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</a:ln>
                    <a:solidFill>
                      <a:srgbClr val="C00000"/>
                    </a:solidFill>
                  </a:rPr>
                  <a:t>Thuốc</a:t>
                </a:r>
                <a:endParaRPr lang="en-US" sz="3000" b="1" dirty="0" smtClean="0">
                  <a:ln w="10541" cmpd="sng">
                    <a:solidFill>
                      <a:schemeClr val="bg2">
                        <a:lumMod val="10000"/>
                      </a:schemeClr>
                    </a:solidFill>
                    <a:prstDash val="solid"/>
                  </a:ln>
                  <a:solidFill>
                    <a:srgbClr val="C00000"/>
                  </a:solidFill>
                </a:endParaRPr>
              </a:p>
              <a:p>
                <a:pPr algn="ctr"/>
                <a:r>
                  <a:rPr lang="en-US" sz="3000" b="1" dirty="0" err="1" smtClean="0">
                    <a:ln w="10541" cmpd="sng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</a:ln>
                    <a:solidFill>
                      <a:srgbClr val="C00000"/>
                    </a:solidFill>
                  </a:rPr>
                  <a:t>bổ</a:t>
                </a:r>
                <a:endParaRPr lang="en-US" sz="3000" b="1" dirty="0">
                  <a:ln w="10541" cmpd="sng">
                    <a:solidFill>
                      <a:schemeClr val="bg2">
                        <a:lumMod val="10000"/>
                      </a:schemeClr>
                    </a:solidFill>
                    <a:prstDash val="solid"/>
                  </a:ln>
                  <a:solidFill>
                    <a:srgbClr val="C00000"/>
                  </a:solidFill>
                </a:endParaRPr>
              </a:p>
            </p:txBody>
          </p:sp>
        </p:grpSp>
      </p:grpSp>
      <p:sp>
        <p:nvSpPr>
          <p:cNvPr id="11" name="Rectangle 10"/>
          <p:cNvSpPr/>
          <p:nvPr/>
        </p:nvSpPr>
        <p:spPr>
          <a:xfrm>
            <a:off x="990600" y="473075"/>
            <a:ext cx="69172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0">
                  <a:solidFill>
                    <a:schemeClr val="bg2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&lt;&lt; </a:t>
            </a:r>
            <a:r>
              <a:rPr lang="en-US" sz="5400" b="1" cap="none" spc="0" dirty="0" err="1" smtClean="0">
                <a:ln w="19050">
                  <a:solidFill>
                    <a:schemeClr val="bg2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Các</a:t>
            </a:r>
            <a:r>
              <a:rPr lang="en-US" sz="5400" b="1" cap="none" spc="0" dirty="0" smtClean="0">
                <a:ln w="19050">
                  <a:solidFill>
                    <a:schemeClr val="bg2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9050">
                  <a:solidFill>
                    <a:schemeClr val="bg2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loại</a:t>
            </a:r>
            <a:r>
              <a:rPr lang="en-US" sz="5400" b="1" cap="none" spc="0" dirty="0" smtClean="0">
                <a:ln w="19050">
                  <a:solidFill>
                    <a:schemeClr val="bg2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9050">
                  <a:solidFill>
                    <a:schemeClr val="bg2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thuốc</a:t>
            </a:r>
            <a:r>
              <a:rPr lang="en-US" sz="5400" b="1" cap="none" spc="0" dirty="0" smtClean="0">
                <a:ln w="19050">
                  <a:solidFill>
                    <a:schemeClr val="bg2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&gt;&gt;</a:t>
            </a:r>
            <a:endParaRPr lang="en-US" sz="5400" b="1" cap="none" spc="0" dirty="0">
              <a:ln w="19050">
                <a:solidFill>
                  <a:schemeClr val="bg2"/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3677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7937"/>
            <a:ext cx="9144000" cy="6850063"/>
            <a:chOff x="0" y="7937"/>
            <a:chExt cx="9144000" cy="6850063"/>
          </a:xfrm>
        </p:grpSpPr>
        <p:pic>
          <p:nvPicPr>
            <p:cNvPr id="58380" name="Picture 12" descr="Related 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937"/>
              <a:ext cx="9144000" cy="68500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Action Button: Custom 5">
              <a:hlinkClick r:id="" action="ppaction://noaction" highlightClick="1"/>
            </p:cNvPr>
            <p:cNvSpPr/>
            <p:nvPr/>
          </p:nvSpPr>
          <p:spPr>
            <a:xfrm>
              <a:off x="0" y="2743200"/>
              <a:ext cx="7467600" cy="4114800"/>
            </a:xfrm>
            <a:prstGeom prst="actionButtonBlank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718919" y="304800"/>
            <a:ext cx="39292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THUỐC BỔ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AutoShape 6" descr="Image result for THUá»C dau dáº¡ dÃ 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8" descr="Image result for THUá»C dau dáº¡ dÃ 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0" descr="Image result for THUá»C dau dáº¡ dÃ y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 descr="Related image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590800"/>
            <a:ext cx="2819400" cy="350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Related image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819400"/>
            <a:ext cx="190500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Related image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814253"/>
            <a:ext cx="3082925" cy="189134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AutoShape 4" descr="Related image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6" descr="Image result for thuá»c vitamin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0426" name="Picture 10" descr="Image result for thuá»c vitami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52400"/>
            <a:ext cx="3733800" cy="395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76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04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04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0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80" name="Picture 1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9144000" cy="685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67718" y="372070"/>
            <a:ext cx="48654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THUỐC BỆNH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Picture 5" descr="Image result for hÃ¬nh áº£nh cÃ¡c loáº¡i thuá»c chá»¯a  bá»nh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522" y="2042503"/>
            <a:ext cx="2633405" cy="16241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AutoShape 6" descr="Image result for THUá»C dau dáº¡ dÃ 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8" descr="Image result for THUá»C dau dáº¡ dÃ 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0" descr="Image result for THUá»C dau dáº¡ dÃ y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 descr="Related image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9" r="21546"/>
          <a:stretch/>
        </p:blipFill>
        <p:spPr bwMode="auto">
          <a:xfrm>
            <a:off x="5484127" y="1786762"/>
            <a:ext cx="2094932" cy="24895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Image result for hÃ¬nh áº£nh cÃ¡c loáº¡i thuá»c giam dau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7" t="10030" b="16691"/>
          <a:stretch/>
        </p:blipFill>
        <p:spPr bwMode="auto">
          <a:xfrm>
            <a:off x="647262" y="3895299"/>
            <a:ext cx="4220807" cy="25309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Image result for hÃ¬nh áº£nh cÃ¡c loáº¡i thuá»c KHÃNG SINH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1" t="7831" r="15358" b="2247"/>
          <a:stretch/>
        </p:blipFill>
        <p:spPr bwMode="auto">
          <a:xfrm>
            <a:off x="381002" y="1600200"/>
            <a:ext cx="2359925" cy="21426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 descr="Image result for hÃ¬nh áº£nh cÃ¡c loáº¡i thuá»c giam sot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" t="7019" r="3739" b="6885"/>
          <a:stretch/>
        </p:blipFill>
        <p:spPr bwMode="auto">
          <a:xfrm>
            <a:off x="4798327" y="4445404"/>
            <a:ext cx="2897873" cy="18120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383644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80" name="Picture 1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7937"/>
            <a:ext cx="9144000" cy="685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35352" y="600670"/>
            <a:ext cx="73276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THUỐC KHÁNG SINH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AutoShape 6" descr="Image result for THUá»C dau dáº¡ dÃ 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8" descr="Image result for THUá»C dau dáº¡ dÃ 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0" descr="Image result for THUá»C dau dáº¡ dÃ y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9394" name="Picture 2" descr="Image result for THUOC KHANG SI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880077"/>
            <a:ext cx="4808071" cy="2234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6" name="Picture 4" descr="Related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445000"/>
            <a:ext cx="3465576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8" name="Picture 6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267200"/>
            <a:ext cx="3048000" cy="254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22845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93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93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93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333735" y="4940294"/>
            <a:ext cx="7924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</p:txBody>
      </p:sp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304800" y="2212357"/>
            <a:ext cx="813507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4" name="Text Box 15"/>
          <p:cNvSpPr txBox="1">
            <a:spLocks noChangeArrowheads="1"/>
          </p:cNvSpPr>
          <p:nvPr/>
        </p:nvSpPr>
        <p:spPr bwMode="auto">
          <a:xfrm>
            <a:off x="304800" y="2751204"/>
            <a:ext cx="8287471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 Box 16"/>
          <p:cNvSpPr txBox="1">
            <a:spLocks noChangeArrowheads="1"/>
          </p:cNvSpPr>
          <p:nvPr/>
        </p:nvSpPr>
        <p:spPr bwMode="auto">
          <a:xfrm>
            <a:off x="304800" y="3813585"/>
            <a:ext cx="7391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6" name="Text Box 17"/>
          <p:cNvSpPr txBox="1">
            <a:spLocks noChangeArrowheads="1"/>
          </p:cNvSpPr>
          <p:nvPr/>
        </p:nvSpPr>
        <p:spPr bwMode="auto">
          <a:xfrm>
            <a:off x="304800" y="4370356"/>
            <a:ext cx="798267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lạm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7" name="Picture 7" descr="nhomdo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28962"/>
            <a:ext cx="2590800" cy="1784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loud Callout 7"/>
          <p:cNvSpPr/>
          <p:nvPr/>
        </p:nvSpPr>
        <p:spPr>
          <a:xfrm>
            <a:off x="304800" y="228962"/>
            <a:ext cx="2723573" cy="1371600"/>
          </a:xfrm>
          <a:prstGeom prst="cloudCallout">
            <a:avLst>
              <a:gd name="adj1" fmla="val 95657"/>
              <a:gd name="adj2" fmla="val 6944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endParaRPr lang="en-US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975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Bai 6_h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209800"/>
            <a:ext cx="2611438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228601" y="1536700"/>
            <a:ext cx="8167892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900"/>
              <a:t>5. Khi mua thuốc cần lưu ý gì ? </a:t>
            </a: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533400" y="3886200"/>
            <a:ext cx="2971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0000"/>
                </a:solidFill>
              </a:rPr>
              <a:t>Thực hiện đúng theo hướng dẫn của thầy thuốc.</a:t>
            </a:r>
          </a:p>
        </p:txBody>
      </p:sp>
      <p:sp>
        <p:nvSpPr>
          <p:cNvPr id="6151" name="Text Box 7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533400" y="4724400"/>
            <a:ext cx="31242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 err="1">
                <a:solidFill>
                  <a:schemeClr val="accent2"/>
                </a:solidFill>
              </a:rPr>
              <a:t>Phải</a:t>
            </a:r>
            <a:r>
              <a:rPr lang="en-US" altLang="en-US" dirty="0">
                <a:solidFill>
                  <a:schemeClr val="accent2"/>
                </a:solidFill>
              </a:rPr>
              <a:t> </a:t>
            </a:r>
            <a:r>
              <a:rPr lang="en-US" altLang="en-US" dirty="0" err="1">
                <a:solidFill>
                  <a:schemeClr val="accent2"/>
                </a:solidFill>
              </a:rPr>
              <a:t>dùng</a:t>
            </a:r>
            <a:r>
              <a:rPr lang="en-US" altLang="en-US" dirty="0">
                <a:solidFill>
                  <a:schemeClr val="accent2"/>
                </a:solidFill>
              </a:rPr>
              <a:t> </a:t>
            </a:r>
            <a:r>
              <a:rPr lang="en-US" altLang="en-US" dirty="0" err="1">
                <a:solidFill>
                  <a:schemeClr val="accent2"/>
                </a:solidFill>
              </a:rPr>
              <a:t>thuốc</a:t>
            </a:r>
            <a:r>
              <a:rPr lang="en-US" altLang="en-US" dirty="0">
                <a:solidFill>
                  <a:schemeClr val="accent2"/>
                </a:solidFill>
              </a:rPr>
              <a:t> </a:t>
            </a:r>
            <a:r>
              <a:rPr lang="en-US" altLang="en-US" dirty="0" err="1">
                <a:solidFill>
                  <a:schemeClr val="accent2"/>
                </a:solidFill>
              </a:rPr>
              <a:t>theo</a:t>
            </a:r>
            <a:r>
              <a:rPr lang="en-US" altLang="en-US" dirty="0">
                <a:solidFill>
                  <a:schemeClr val="accent2"/>
                </a:solidFill>
              </a:rPr>
              <a:t> </a:t>
            </a:r>
            <a:r>
              <a:rPr lang="en-US" altLang="en-US" dirty="0" err="1">
                <a:solidFill>
                  <a:schemeClr val="accent2"/>
                </a:solidFill>
              </a:rPr>
              <a:t>đúng</a:t>
            </a:r>
            <a:r>
              <a:rPr lang="en-US" altLang="en-US" dirty="0">
                <a:solidFill>
                  <a:schemeClr val="accent2"/>
                </a:solidFill>
              </a:rPr>
              <a:t> </a:t>
            </a:r>
            <a:r>
              <a:rPr lang="en-US" altLang="en-US" dirty="0" err="1">
                <a:solidFill>
                  <a:schemeClr val="accent2"/>
                </a:solidFill>
              </a:rPr>
              <a:t>chỉ</a:t>
            </a:r>
            <a:r>
              <a:rPr lang="en-US" altLang="en-US" dirty="0">
                <a:solidFill>
                  <a:schemeClr val="accent2"/>
                </a:solidFill>
              </a:rPr>
              <a:t> </a:t>
            </a:r>
            <a:r>
              <a:rPr lang="en-US" altLang="en-US" dirty="0" err="1">
                <a:solidFill>
                  <a:schemeClr val="accent2"/>
                </a:solidFill>
              </a:rPr>
              <a:t>định</a:t>
            </a:r>
            <a:r>
              <a:rPr lang="en-US" altLang="en-US" dirty="0">
                <a:solidFill>
                  <a:schemeClr val="accent2"/>
                </a:solidFill>
              </a:rPr>
              <a:t> ( </a:t>
            </a:r>
            <a:r>
              <a:rPr lang="en-US" altLang="en-US" dirty="0" err="1">
                <a:solidFill>
                  <a:schemeClr val="accent2"/>
                </a:solidFill>
              </a:rPr>
              <a:t>ví</a:t>
            </a:r>
            <a:r>
              <a:rPr lang="en-US" altLang="en-US" dirty="0">
                <a:solidFill>
                  <a:schemeClr val="accent2"/>
                </a:solidFill>
              </a:rPr>
              <a:t> </a:t>
            </a:r>
            <a:r>
              <a:rPr lang="en-US" altLang="en-US" dirty="0" err="1">
                <a:solidFill>
                  <a:schemeClr val="accent2"/>
                </a:solidFill>
              </a:rPr>
              <a:t>dụ</a:t>
            </a:r>
            <a:r>
              <a:rPr lang="en-US" altLang="en-US" dirty="0">
                <a:solidFill>
                  <a:schemeClr val="accent2"/>
                </a:solidFill>
              </a:rPr>
              <a:t>: </a:t>
            </a:r>
            <a:r>
              <a:rPr lang="en-US" altLang="en-US" dirty="0" err="1">
                <a:solidFill>
                  <a:schemeClr val="accent2"/>
                </a:solidFill>
              </a:rPr>
              <a:t>ngày</a:t>
            </a:r>
            <a:r>
              <a:rPr lang="en-US" altLang="en-US" dirty="0">
                <a:solidFill>
                  <a:schemeClr val="accent2"/>
                </a:solidFill>
              </a:rPr>
              <a:t> </a:t>
            </a:r>
            <a:r>
              <a:rPr lang="en-US" altLang="en-US" dirty="0" err="1">
                <a:solidFill>
                  <a:schemeClr val="accent2"/>
                </a:solidFill>
              </a:rPr>
              <a:t>uống</a:t>
            </a:r>
            <a:r>
              <a:rPr lang="en-US" altLang="en-US" dirty="0">
                <a:solidFill>
                  <a:schemeClr val="accent2"/>
                </a:solidFill>
              </a:rPr>
              <a:t> </a:t>
            </a:r>
            <a:r>
              <a:rPr lang="en-US" altLang="en-US" dirty="0" err="1">
                <a:solidFill>
                  <a:schemeClr val="accent2"/>
                </a:solidFill>
              </a:rPr>
              <a:t>mấy</a:t>
            </a:r>
            <a:r>
              <a:rPr lang="en-US" altLang="en-US" dirty="0">
                <a:solidFill>
                  <a:schemeClr val="accent2"/>
                </a:solidFill>
              </a:rPr>
              <a:t> </a:t>
            </a:r>
            <a:r>
              <a:rPr lang="en-US" altLang="en-US" dirty="0" err="1">
                <a:solidFill>
                  <a:schemeClr val="accent2"/>
                </a:solidFill>
              </a:rPr>
              <a:t>lần</a:t>
            </a:r>
            <a:r>
              <a:rPr lang="en-US" altLang="en-US" dirty="0">
                <a:solidFill>
                  <a:schemeClr val="accent2"/>
                </a:solidFill>
              </a:rPr>
              <a:t>, </a:t>
            </a:r>
            <a:r>
              <a:rPr lang="en-US" altLang="en-US" dirty="0" err="1">
                <a:solidFill>
                  <a:schemeClr val="accent2"/>
                </a:solidFill>
              </a:rPr>
              <a:t>uống</a:t>
            </a:r>
            <a:r>
              <a:rPr lang="en-US" altLang="en-US" dirty="0">
                <a:solidFill>
                  <a:schemeClr val="accent2"/>
                </a:solidFill>
              </a:rPr>
              <a:t> </a:t>
            </a:r>
            <a:r>
              <a:rPr lang="en-US" altLang="en-US" dirty="0" err="1">
                <a:solidFill>
                  <a:schemeClr val="accent2"/>
                </a:solidFill>
              </a:rPr>
              <a:t>trước</a:t>
            </a:r>
            <a:r>
              <a:rPr lang="en-US" altLang="en-US" dirty="0">
                <a:solidFill>
                  <a:schemeClr val="accent2"/>
                </a:solidFill>
              </a:rPr>
              <a:t> </a:t>
            </a:r>
            <a:r>
              <a:rPr lang="en-US" altLang="en-US" dirty="0" err="1">
                <a:solidFill>
                  <a:schemeClr val="accent2"/>
                </a:solidFill>
              </a:rPr>
              <a:t>bữa</a:t>
            </a:r>
            <a:r>
              <a:rPr lang="en-US" altLang="en-US" dirty="0">
                <a:solidFill>
                  <a:schemeClr val="accent2"/>
                </a:solidFill>
              </a:rPr>
              <a:t> </a:t>
            </a:r>
            <a:r>
              <a:rPr lang="en-US" altLang="en-US" dirty="0" err="1">
                <a:solidFill>
                  <a:schemeClr val="accent2"/>
                </a:solidFill>
              </a:rPr>
              <a:t>ăn</a:t>
            </a:r>
            <a:r>
              <a:rPr lang="en-US" altLang="en-US" dirty="0">
                <a:solidFill>
                  <a:schemeClr val="accent2"/>
                </a:solidFill>
              </a:rPr>
              <a:t> hay </a:t>
            </a:r>
            <a:r>
              <a:rPr lang="en-US" altLang="en-US" dirty="0" err="1">
                <a:solidFill>
                  <a:schemeClr val="accent2"/>
                </a:solidFill>
              </a:rPr>
              <a:t>sau</a:t>
            </a:r>
            <a:r>
              <a:rPr lang="en-US" altLang="en-US" dirty="0">
                <a:solidFill>
                  <a:schemeClr val="accent2"/>
                </a:solidFill>
              </a:rPr>
              <a:t> </a:t>
            </a:r>
            <a:r>
              <a:rPr lang="en-US" altLang="en-US" dirty="0" err="1">
                <a:solidFill>
                  <a:schemeClr val="accent2"/>
                </a:solidFill>
              </a:rPr>
              <a:t>bữa</a:t>
            </a:r>
            <a:r>
              <a:rPr lang="en-US" altLang="en-US" dirty="0">
                <a:solidFill>
                  <a:schemeClr val="accent2"/>
                </a:solidFill>
              </a:rPr>
              <a:t> </a:t>
            </a:r>
            <a:r>
              <a:rPr lang="en-US" altLang="en-US" dirty="0" err="1">
                <a:solidFill>
                  <a:schemeClr val="accent2"/>
                </a:solidFill>
              </a:rPr>
              <a:t>ăn</a:t>
            </a:r>
            <a:r>
              <a:rPr lang="en-US" altLang="en-US">
                <a:solidFill>
                  <a:schemeClr val="accent2"/>
                </a:solidFill>
              </a:rPr>
              <a:t>,… </a:t>
            </a:r>
            <a:r>
              <a:rPr lang="en-US" altLang="en-US" smtClean="0">
                <a:solidFill>
                  <a:schemeClr val="accent2"/>
                </a:solidFill>
              </a:rPr>
              <a:t>)</a:t>
            </a:r>
            <a:endParaRPr lang="en-US" altLang="en-US" dirty="0">
              <a:solidFill>
                <a:schemeClr val="accent2"/>
              </a:solidFill>
            </a:endParaRPr>
          </a:p>
        </p:txBody>
      </p:sp>
      <p:sp>
        <p:nvSpPr>
          <p:cNvPr id="6153" name="Text Box 9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533400" y="2514600"/>
            <a:ext cx="26670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 err="1">
                <a:solidFill>
                  <a:srgbClr val="CC00CC"/>
                </a:solidFill>
              </a:rPr>
              <a:t>Không</a:t>
            </a:r>
            <a:r>
              <a:rPr lang="en-US" altLang="en-US" dirty="0">
                <a:solidFill>
                  <a:srgbClr val="CC00CC"/>
                </a:solidFill>
              </a:rPr>
              <a:t> </a:t>
            </a:r>
            <a:r>
              <a:rPr lang="en-US" altLang="en-US" dirty="0" err="1">
                <a:solidFill>
                  <a:srgbClr val="CC00CC"/>
                </a:solidFill>
              </a:rPr>
              <a:t>được</a:t>
            </a:r>
            <a:r>
              <a:rPr lang="en-US" altLang="en-US" dirty="0">
                <a:solidFill>
                  <a:srgbClr val="CC00CC"/>
                </a:solidFill>
              </a:rPr>
              <a:t> </a:t>
            </a:r>
            <a:r>
              <a:rPr lang="en-US" altLang="en-US" dirty="0" err="1">
                <a:solidFill>
                  <a:srgbClr val="CC00CC"/>
                </a:solidFill>
              </a:rPr>
              <a:t>tự</a:t>
            </a:r>
            <a:r>
              <a:rPr lang="en-US" altLang="en-US" dirty="0">
                <a:solidFill>
                  <a:srgbClr val="CC00CC"/>
                </a:solidFill>
              </a:rPr>
              <a:t> ý </a:t>
            </a:r>
            <a:r>
              <a:rPr lang="en-US" altLang="en-US" dirty="0" err="1">
                <a:solidFill>
                  <a:srgbClr val="CC00CC"/>
                </a:solidFill>
              </a:rPr>
              <a:t>sử</a:t>
            </a:r>
            <a:r>
              <a:rPr lang="en-US" altLang="en-US" dirty="0">
                <a:solidFill>
                  <a:srgbClr val="CC00CC"/>
                </a:solidFill>
              </a:rPr>
              <a:t> </a:t>
            </a:r>
            <a:r>
              <a:rPr lang="en-US" altLang="en-US" dirty="0" err="1">
                <a:solidFill>
                  <a:srgbClr val="CC00CC"/>
                </a:solidFill>
              </a:rPr>
              <a:t>dụng</a:t>
            </a:r>
            <a:r>
              <a:rPr lang="en-US" altLang="en-US" dirty="0">
                <a:solidFill>
                  <a:srgbClr val="CC00CC"/>
                </a:solidFill>
              </a:rPr>
              <a:t> </a:t>
            </a:r>
            <a:r>
              <a:rPr lang="en-US" altLang="en-US" dirty="0" err="1">
                <a:solidFill>
                  <a:srgbClr val="CC00CC"/>
                </a:solidFill>
              </a:rPr>
              <a:t>thuốc</a:t>
            </a:r>
            <a:r>
              <a:rPr lang="en-US" altLang="en-US" dirty="0">
                <a:solidFill>
                  <a:srgbClr val="CC00CC"/>
                </a:solidFill>
              </a:rPr>
              <a:t> ( </a:t>
            </a:r>
            <a:r>
              <a:rPr lang="en-US" altLang="en-US" dirty="0" err="1">
                <a:solidFill>
                  <a:srgbClr val="CC00CC"/>
                </a:solidFill>
              </a:rPr>
              <a:t>vì</a:t>
            </a:r>
            <a:r>
              <a:rPr lang="en-US" altLang="en-US" dirty="0">
                <a:solidFill>
                  <a:srgbClr val="CC00CC"/>
                </a:solidFill>
              </a:rPr>
              <a:t> </a:t>
            </a:r>
            <a:r>
              <a:rPr lang="en-US" altLang="en-US" dirty="0" err="1">
                <a:solidFill>
                  <a:srgbClr val="CC00CC"/>
                </a:solidFill>
              </a:rPr>
              <a:t>có</a:t>
            </a:r>
            <a:r>
              <a:rPr lang="en-US" altLang="en-US" dirty="0">
                <a:solidFill>
                  <a:srgbClr val="CC00CC"/>
                </a:solidFill>
              </a:rPr>
              <a:t> </a:t>
            </a:r>
            <a:r>
              <a:rPr lang="en-US" altLang="en-US" dirty="0" err="1">
                <a:solidFill>
                  <a:srgbClr val="CC00CC"/>
                </a:solidFill>
              </a:rPr>
              <a:t>thể</a:t>
            </a:r>
            <a:r>
              <a:rPr lang="en-US" altLang="en-US" dirty="0">
                <a:solidFill>
                  <a:srgbClr val="CC00CC"/>
                </a:solidFill>
              </a:rPr>
              <a:t> </a:t>
            </a:r>
            <a:r>
              <a:rPr lang="en-US" altLang="en-US" dirty="0" err="1">
                <a:solidFill>
                  <a:srgbClr val="CC00CC"/>
                </a:solidFill>
              </a:rPr>
              <a:t>bị</a:t>
            </a:r>
            <a:r>
              <a:rPr lang="en-US" altLang="en-US" dirty="0">
                <a:solidFill>
                  <a:srgbClr val="CC00CC"/>
                </a:solidFill>
              </a:rPr>
              <a:t> </a:t>
            </a:r>
            <a:r>
              <a:rPr lang="en-US" altLang="en-US" dirty="0" err="1">
                <a:solidFill>
                  <a:srgbClr val="CC00CC"/>
                </a:solidFill>
              </a:rPr>
              <a:t>nhầm</a:t>
            </a:r>
            <a:r>
              <a:rPr lang="en-US" altLang="en-US" dirty="0">
                <a:solidFill>
                  <a:srgbClr val="CC00CC"/>
                </a:solidFill>
              </a:rPr>
              <a:t> </a:t>
            </a:r>
            <a:r>
              <a:rPr lang="en-US" altLang="en-US" dirty="0" err="1">
                <a:solidFill>
                  <a:srgbClr val="CC00CC"/>
                </a:solidFill>
              </a:rPr>
              <a:t>thuốc</a:t>
            </a:r>
            <a:r>
              <a:rPr lang="en-US" altLang="en-US" dirty="0">
                <a:solidFill>
                  <a:srgbClr val="CC00CC"/>
                </a:solidFill>
              </a:rPr>
              <a:t> </a:t>
            </a:r>
            <a:r>
              <a:rPr lang="en-US" altLang="en-US" dirty="0" err="1">
                <a:solidFill>
                  <a:srgbClr val="CC00CC"/>
                </a:solidFill>
              </a:rPr>
              <a:t>gây</a:t>
            </a:r>
            <a:r>
              <a:rPr lang="en-US" altLang="en-US" dirty="0">
                <a:solidFill>
                  <a:srgbClr val="CC00CC"/>
                </a:solidFill>
              </a:rPr>
              <a:t> </a:t>
            </a:r>
            <a:r>
              <a:rPr lang="en-US" altLang="en-US" dirty="0" err="1">
                <a:solidFill>
                  <a:srgbClr val="CC00CC"/>
                </a:solidFill>
              </a:rPr>
              <a:t>tác</a:t>
            </a:r>
            <a:r>
              <a:rPr lang="en-US" altLang="en-US" dirty="0">
                <a:solidFill>
                  <a:srgbClr val="CC00CC"/>
                </a:solidFill>
              </a:rPr>
              <a:t> </a:t>
            </a:r>
            <a:r>
              <a:rPr lang="en-US" altLang="en-US" dirty="0" err="1">
                <a:solidFill>
                  <a:srgbClr val="CC00CC"/>
                </a:solidFill>
              </a:rPr>
              <a:t>hại</a:t>
            </a:r>
            <a:r>
              <a:rPr lang="en-US" altLang="en-US" dirty="0">
                <a:solidFill>
                  <a:srgbClr val="CC00CC"/>
                </a:solidFill>
              </a:rPr>
              <a:t> </a:t>
            </a:r>
            <a:r>
              <a:rPr lang="en-US" altLang="en-US" dirty="0" err="1">
                <a:solidFill>
                  <a:srgbClr val="CC00CC"/>
                </a:solidFill>
              </a:rPr>
              <a:t>cho</a:t>
            </a:r>
            <a:r>
              <a:rPr lang="en-US" altLang="en-US" dirty="0">
                <a:solidFill>
                  <a:srgbClr val="CC00CC"/>
                </a:solidFill>
              </a:rPr>
              <a:t> </a:t>
            </a:r>
            <a:r>
              <a:rPr lang="en-US" altLang="en-US" dirty="0" err="1">
                <a:solidFill>
                  <a:srgbClr val="CC00CC"/>
                </a:solidFill>
              </a:rPr>
              <a:t>sức</a:t>
            </a:r>
            <a:r>
              <a:rPr lang="en-US" altLang="en-US" dirty="0">
                <a:solidFill>
                  <a:srgbClr val="CC00CC"/>
                </a:solidFill>
              </a:rPr>
              <a:t> </a:t>
            </a:r>
            <a:r>
              <a:rPr lang="en-US" altLang="en-US" err="1">
                <a:solidFill>
                  <a:srgbClr val="CC00CC"/>
                </a:solidFill>
              </a:rPr>
              <a:t>khỏe</a:t>
            </a:r>
            <a:r>
              <a:rPr lang="en-US" altLang="en-US">
                <a:solidFill>
                  <a:srgbClr val="CC00CC"/>
                </a:solidFill>
              </a:rPr>
              <a:t> </a:t>
            </a:r>
            <a:r>
              <a:rPr lang="en-US" altLang="en-US" smtClean="0">
                <a:solidFill>
                  <a:srgbClr val="CC00CC"/>
                </a:solidFill>
              </a:rPr>
              <a:t>).</a:t>
            </a:r>
            <a:endParaRPr lang="en-US" altLang="en-US" dirty="0">
              <a:solidFill>
                <a:srgbClr val="CC00CC"/>
              </a:solidFill>
            </a:endParaRPr>
          </a:p>
        </p:txBody>
      </p:sp>
      <p:sp>
        <p:nvSpPr>
          <p:cNvPr id="6154" name="Text Box 10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6019800" y="2209800"/>
            <a:ext cx="2743200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 err="1">
                <a:solidFill>
                  <a:srgbClr val="33CC33"/>
                </a:solidFill>
              </a:rPr>
              <a:t>Dùng</a:t>
            </a:r>
            <a:r>
              <a:rPr lang="en-US" altLang="en-US" dirty="0">
                <a:solidFill>
                  <a:srgbClr val="33CC33"/>
                </a:solidFill>
              </a:rPr>
              <a:t> </a:t>
            </a:r>
            <a:r>
              <a:rPr lang="en-US" altLang="en-US" dirty="0" err="1">
                <a:solidFill>
                  <a:srgbClr val="33CC33"/>
                </a:solidFill>
              </a:rPr>
              <a:t>thuốc</a:t>
            </a:r>
            <a:r>
              <a:rPr lang="en-US" altLang="en-US" dirty="0">
                <a:solidFill>
                  <a:srgbClr val="33CC33"/>
                </a:solidFill>
              </a:rPr>
              <a:t> </a:t>
            </a:r>
            <a:r>
              <a:rPr lang="en-US" altLang="en-US" dirty="0" err="1">
                <a:solidFill>
                  <a:srgbClr val="33CC33"/>
                </a:solidFill>
              </a:rPr>
              <a:t>không</a:t>
            </a:r>
            <a:r>
              <a:rPr lang="en-US" altLang="en-US" dirty="0">
                <a:solidFill>
                  <a:srgbClr val="33CC33"/>
                </a:solidFill>
              </a:rPr>
              <a:t> </a:t>
            </a:r>
            <a:r>
              <a:rPr lang="en-US" altLang="en-US" dirty="0" err="1">
                <a:solidFill>
                  <a:srgbClr val="33CC33"/>
                </a:solidFill>
              </a:rPr>
              <a:t>đúng</a:t>
            </a:r>
            <a:r>
              <a:rPr lang="en-US" altLang="en-US" dirty="0">
                <a:solidFill>
                  <a:srgbClr val="33CC33"/>
                </a:solidFill>
              </a:rPr>
              <a:t>, </a:t>
            </a:r>
            <a:r>
              <a:rPr lang="en-US" altLang="en-US" dirty="0" err="1">
                <a:solidFill>
                  <a:srgbClr val="33CC33"/>
                </a:solidFill>
              </a:rPr>
              <a:t>không</a:t>
            </a:r>
            <a:r>
              <a:rPr lang="en-US" altLang="en-US" dirty="0">
                <a:solidFill>
                  <a:srgbClr val="33CC33"/>
                </a:solidFill>
              </a:rPr>
              <a:t> </a:t>
            </a:r>
            <a:r>
              <a:rPr lang="en-US" altLang="en-US" dirty="0" err="1">
                <a:solidFill>
                  <a:srgbClr val="33CC33"/>
                </a:solidFill>
              </a:rPr>
              <a:t>những</a:t>
            </a:r>
            <a:r>
              <a:rPr lang="en-US" altLang="en-US" dirty="0">
                <a:solidFill>
                  <a:srgbClr val="33CC33"/>
                </a:solidFill>
              </a:rPr>
              <a:t> </a:t>
            </a:r>
            <a:r>
              <a:rPr lang="en-US" altLang="en-US" dirty="0" err="1">
                <a:solidFill>
                  <a:srgbClr val="33CC33"/>
                </a:solidFill>
              </a:rPr>
              <a:t>không</a:t>
            </a:r>
            <a:r>
              <a:rPr lang="en-US" altLang="en-US" dirty="0">
                <a:solidFill>
                  <a:srgbClr val="33CC33"/>
                </a:solidFill>
              </a:rPr>
              <a:t> </a:t>
            </a:r>
            <a:r>
              <a:rPr lang="en-US" altLang="en-US" dirty="0" err="1">
                <a:solidFill>
                  <a:srgbClr val="33CC33"/>
                </a:solidFill>
              </a:rPr>
              <a:t>chữa</a:t>
            </a:r>
            <a:r>
              <a:rPr lang="en-US" altLang="en-US" dirty="0">
                <a:solidFill>
                  <a:srgbClr val="33CC33"/>
                </a:solidFill>
              </a:rPr>
              <a:t> </a:t>
            </a:r>
            <a:r>
              <a:rPr lang="en-US" altLang="en-US" dirty="0" err="1">
                <a:solidFill>
                  <a:srgbClr val="33CC33"/>
                </a:solidFill>
              </a:rPr>
              <a:t>được</a:t>
            </a:r>
            <a:r>
              <a:rPr lang="en-US" altLang="en-US" dirty="0">
                <a:solidFill>
                  <a:srgbClr val="33CC33"/>
                </a:solidFill>
              </a:rPr>
              <a:t> </a:t>
            </a:r>
            <a:r>
              <a:rPr lang="en-US" altLang="en-US" dirty="0" err="1">
                <a:solidFill>
                  <a:srgbClr val="33CC33"/>
                </a:solidFill>
              </a:rPr>
              <a:t>bệnh</a:t>
            </a:r>
            <a:r>
              <a:rPr lang="en-US" altLang="en-US" dirty="0">
                <a:solidFill>
                  <a:srgbClr val="33CC33"/>
                </a:solidFill>
              </a:rPr>
              <a:t> </a:t>
            </a:r>
            <a:r>
              <a:rPr lang="en-US" altLang="en-US" dirty="0" err="1">
                <a:solidFill>
                  <a:srgbClr val="33CC33"/>
                </a:solidFill>
              </a:rPr>
              <a:t>mà</a:t>
            </a:r>
            <a:r>
              <a:rPr lang="en-US" altLang="en-US" dirty="0">
                <a:solidFill>
                  <a:srgbClr val="33CC33"/>
                </a:solidFill>
              </a:rPr>
              <a:t> </a:t>
            </a:r>
            <a:r>
              <a:rPr lang="en-US" altLang="en-US" dirty="0" err="1">
                <a:solidFill>
                  <a:srgbClr val="33CC33"/>
                </a:solidFill>
              </a:rPr>
              <a:t>ngược</a:t>
            </a:r>
            <a:r>
              <a:rPr lang="en-US" altLang="en-US" dirty="0">
                <a:solidFill>
                  <a:srgbClr val="33CC33"/>
                </a:solidFill>
              </a:rPr>
              <a:t> </a:t>
            </a:r>
            <a:r>
              <a:rPr lang="en-US" altLang="en-US" dirty="0" err="1">
                <a:solidFill>
                  <a:srgbClr val="33CC33"/>
                </a:solidFill>
              </a:rPr>
              <a:t>lại</a:t>
            </a:r>
            <a:r>
              <a:rPr lang="en-US" altLang="en-US" dirty="0">
                <a:solidFill>
                  <a:srgbClr val="33CC33"/>
                </a:solidFill>
              </a:rPr>
              <a:t> </a:t>
            </a:r>
            <a:r>
              <a:rPr lang="en-US" altLang="en-US" dirty="0" err="1">
                <a:solidFill>
                  <a:srgbClr val="33CC33"/>
                </a:solidFill>
              </a:rPr>
              <a:t>làm</a:t>
            </a:r>
            <a:r>
              <a:rPr lang="en-US" altLang="en-US" dirty="0">
                <a:solidFill>
                  <a:srgbClr val="33CC33"/>
                </a:solidFill>
              </a:rPr>
              <a:t> </a:t>
            </a:r>
            <a:r>
              <a:rPr lang="en-US" altLang="en-US" dirty="0" err="1">
                <a:solidFill>
                  <a:srgbClr val="33CC33"/>
                </a:solidFill>
              </a:rPr>
              <a:t>bệnh</a:t>
            </a:r>
            <a:r>
              <a:rPr lang="en-US" altLang="en-US" dirty="0">
                <a:solidFill>
                  <a:srgbClr val="33CC33"/>
                </a:solidFill>
              </a:rPr>
              <a:t> </a:t>
            </a:r>
            <a:r>
              <a:rPr lang="en-US" altLang="en-US" dirty="0" err="1">
                <a:solidFill>
                  <a:srgbClr val="33CC33"/>
                </a:solidFill>
              </a:rPr>
              <a:t>nặng</a:t>
            </a:r>
            <a:r>
              <a:rPr lang="en-US" altLang="en-US" dirty="0">
                <a:solidFill>
                  <a:srgbClr val="33CC33"/>
                </a:solidFill>
              </a:rPr>
              <a:t> </a:t>
            </a:r>
            <a:r>
              <a:rPr lang="en-US" altLang="en-US" dirty="0" err="1">
                <a:solidFill>
                  <a:srgbClr val="33CC33"/>
                </a:solidFill>
              </a:rPr>
              <a:t>hơn</a:t>
            </a:r>
            <a:r>
              <a:rPr lang="en-US" altLang="en-US" dirty="0">
                <a:solidFill>
                  <a:srgbClr val="33CC33"/>
                </a:solidFill>
              </a:rPr>
              <a:t> </a:t>
            </a:r>
            <a:r>
              <a:rPr lang="en-US" altLang="en-US" dirty="0" err="1">
                <a:solidFill>
                  <a:srgbClr val="33CC33"/>
                </a:solidFill>
              </a:rPr>
              <a:t>hoặc</a:t>
            </a:r>
            <a:r>
              <a:rPr lang="en-US" altLang="en-US" dirty="0">
                <a:solidFill>
                  <a:srgbClr val="33CC33"/>
                </a:solidFill>
              </a:rPr>
              <a:t> </a:t>
            </a:r>
            <a:r>
              <a:rPr lang="en-US" altLang="en-US" dirty="0" err="1">
                <a:solidFill>
                  <a:srgbClr val="33CC33"/>
                </a:solidFill>
              </a:rPr>
              <a:t>có</a:t>
            </a:r>
            <a:r>
              <a:rPr lang="en-US" altLang="en-US" dirty="0">
                <a:solidFill>
                  <a:srgbClr val="33CC33"/>
                </a:solidFill>
              </a:rPr>
              <a:t> </a:t>
            </a:r>
            <a:r>
              <a:rPr lang="en-US" altLang="en-US" dirty="0" err="1">
                <a:solidFill>
                  <a:srgbClr val="33CC33"/>
                </a:solidFill>
              </a:rPr>
              <a:t>thể</a:t>
            </a:r>
            <a:r>
              <a:rPr lang="en-US" altLang="en-US" dirty="0">
                <a:solidFill>
                  <a:srgbClr val="33CC33"/>
                </a:solidFill>
              </a:rPr>
              <a:t> </a:t>
            </a:r>
            <a:r>
              <a:rPr lang="en-US" altLang="en-US" dirty="0" err="1">
                <a:solidFill>
                  <a:srgbClr val="33CC33"/>
                </a:solidFill>
              </a:rPr>
              <a:t>tử</a:t>
            </a:r>
            <a:r>
              <a:rPr lang="en-US" altLang="en-US" dirty="0">
                <a:solidFill>
                  <a:srgbClr val="33CC33"/>
                </a:solidFill>
              </a:rPr>
              <a:t> </a:t>
            </a:r>
            <a:r>
              <a:rPr lang="en-US" altLang="en-US" dirty="0" err="1">
                <a:solidFill>
                  <a:srgbClr val="33CC33"/>
                </a:solidFill>
              </a:rPr>
              <a:t>vong</a:t>
            </a:r>
            <a:r>
              <a:rPr lang="en-US" altLang="en-US" dirty="0">
                <a:solidFill>
                  <a:srgbClr val="33CC33"/>
                </a:solidFill>
              </a:rPr>
              <a:t>.( </a:t>
            </a:r>
            <a:r>
              <a:rPr lang="en-US" altLang="en-US" dirty="0" err="1">
                <a:solidFill>
                  <a:srgbClr val="33CC33"/>
                </a:solidFill>
              </a:rPr>
              <a:t>lờn</a:t>
            </a:r>
            <a:r>
              <a:rPr lang="en-US" altLang="en-US" dirty="0">
                <a:solidFill>
                  <a:srgbClr val="33CC33"/>
                </a:solidFill>
              </a:rPr>
              <a:t> </a:t>
            </a:r>
            <a:r>
              <a:rPr lang="en-US" altLang="en-US" dirty="0" err="1">
                <a:solidFill>
                  <a:srgbClr val="33CC33"/>
                </a:solidFill>
              </a:rPr>
              <a:t>thuốc</a:t>
            </a:r>
            <a:r>
              <a:rPr lang="en-US" altLang="en-US" dirty="0">
                <a:solidFill>
                  <a:srgbClr val="33CC33"/>
                </a:solidFill>
              </a:rPr>
              <a:t>, </a:t>
            </a:r>
            <a:r>
              <a:rPr lang="en-US" altLang="en-US" dirty="0" err="1">
                <a:solidFill>
                  <a:srgbClr val="33CC33"/>
                </a:solidFill>
              </a:rPr>
              <a:t>kháng</a:t>
            </a:r>
            <a:r>
              <a:rPr lang="en-US" altLang="en-US" dirty="0">
                <a:solidFill>
                  <a:srgbClr val="33CC33"/>
                </a:solidFill>
              </a:rPr>
              <a:t> </a:t>
            </a:r>
            <a:r>
              <a:rPr lang="en-US" altLang="en-US" dirty="0" err="1">
                <a:solidFill>
                  <a:srgbClr val="33CC33"/>
                </a:solidFill>
              </a:rPr>
              <a:t>thuốc</a:t>
            </a:r>
            <a:r>
              <a:rPr lang="en-US" altLang="en-US" dirty="0">
                <a:solidFill>
                  <a:srgbClr val="33CC33"/>
                </a:solidFill>
              </a:rPr>
              <a:t>)</a:t>
            </a:r>
          </a:p>
        </p:txBody>
      </p:sp>
      <p:sp>
        <p:nvSpPr>
          <p:cNvPr id="6156" name="Text Box 12">
            <a:hlinkClick r:id="rId6" action="ppaction://hlinksldjump"/>
          </p:cNvPr>
          <p:cNvSpPr txBox="1">
            <a:spLocks noChangeArrowheads="1"/>
          </p:cNvSpPr>
          <p:nvPr/>
        </p:nvSpPr>
        <p:spPr bwMode="auto">
          <a:xfrm>
            <a:off x="6172200" y="4343400"/>
            <a:ext cx="251460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 err="1">
                <a:solidFill>
                  <a:srgbClr val="FF33CC"/>
                </a:solidFill>
              </a:rPr>
              <a:t>Đọc</a:t>
            </a:r>
            <a:r>
              <a:rPr lang="en-US" altLang="en-US" dirty="0">
                <a:solidFill>
                  <a:srgbClr val="FF33CC"/>
                </a:solidFill>
              </a:rPr>
              <a:t> </a:t>
            </a:r>
            <a:r>
              <a:rPr lang="en-US" altLang="en-US" dirty="0" err="1">
                <a:solidFill>
                  <a:srgbClr val="FF33CC"/>
                </a:solidFill>
              </a:rPr>
              <a:t>kĩ</a:t>
            </a:r>
            <a:r>
              <a:rPr lang="en-US" altLang="en-US" dirty="0">
                <a:solidFill>
                  <a:srgbClr val="FF33CC"/>
                </a:solidFill>
              </a:rPr>
              <a:t> </a:t>
            </a:r>
            <a:r>
              <a:rPr lang="en-US" altLang="en-US" dirty="0" err="1">
                <a:solidFill>
                  <a:srgbClr val="FF33CC"/>
                </a:solidFill>
              </a:rPr>
              <a:t>hạn</a:t>
            </a:r>
            <a:r>
              <a:rPr lang="en-US" altLang="en-US" dirty="0">
                <a:solidFill>
                  <a:srgbClr val="FF33CC"/>
                </a:solidFill>
              </a:rPr>
              <a:t> </a:t>
            </a:r>
            <a:r>
              <a:rPr lang="en-US" altLang="en-US" dirty="0" err="1">
                <a:solidFill>
                  <a:srgbClr val="FF33CC"/>
                </a:solidFill>
              </a:rPr>
              <a:t>sử</a:t>
            </a:r>
            <a:r>
              <a:rPr lang="en-US" altLang="en-US" dirty="0">
                <a:solidFill>
                  <a:srgbClr val="FF33CC"/>
                </a:solidFill>
              </a:rPr>
              <a:t> </a:t>
            </a:r>
            <a:r>
              <a:rPr lang="en-US" altLang="en-US" dirty="0" err="1">
                <a:solidFill>
                  <a:srgbClr val="FF33CC"/>
                </a:solidFill>
              </a:rPr>
              <a:t>dụng</a:t>
            </a:r>
            <a:r>
              <a:rPr lang="en-US" altLang="en-US" dirty="0">
                <a:solidFill>
                  <a:srgbClr val="FF33CC"/>
                </a:solidFill>
              </a:rPr>
              <a:t>, </a:t>
            </a:r>
            <a:r>
              <a:rPr lang="en-US" altLang="en-US" dirty="0" err="1">
                <a:solidFill>
                  <a:srgbClr val="FF33CC"/>
                </a:solidFill>
              </a:rPr>
              <a:t>nơi</a:t>
            </a:r>
            <a:r>
              <a:rPr lang="en-US" altLang="en-US" dirty="0">
                <a:solidFill>
                  <a:srgbClr val="FF33CC"/>
                </a:solidFill>
              </a:rPr>
              <a:t> </a:t>
            </a:r>
            <a:r>
              <a:rPr lang="en-US" altLang="en-US" dirty="0" err="1">
                <a:solidFill>
                  <a:srgbClr val="FF33CC"/>
                </a:solidFill>
              </a:rPr>
              <a:t>sản</a:t>
            </a:r>
            <a:r>
              <a:rPr lang="en-US" altLang="en-US" dirty="0">
                <a:solidFill>
                  <a:srgbClr val="FF33CC"/>
                </a:solidFill>
              </a:rPr>
              <a:t> </a:t>
            </a:r>
            <a:r>
              <a:rPr lang="en-US" altLang="en-US" dirty="0" err="1">
                <a:solidFill>
                  <a:srgbClr val="FF33CC"/>
                </a:solidFill>
              </a:rPr>
              <a:t>xuất</a:t>
            </a:r>
            <a:r>
              <a:rPr lang="en-US" altLang="en-US" dirty="0">
                <a:solidFill>
                  <a:srgbClr val="FF33CC"/>
                </a:solidFill>
              </a:rPr>
              <a:t>, </a:t>
            </a:r>
            <a:r>
              <a:rPr lang="en-US" altLang="en-US" dirty="0" err="1">
                <a:solidFill>
                  <a:srgbClr val="FF33CC"/>
                </a:solidFill>
              </a:rPr>
              <a:t>tác</a:t>
            </a:r>
            <a:r>
              <a:rPr lang="en-US" altLang="en-US" dirty="0">
                <a:solidFill>
                  <a:srgbClr val="FF33CC"/>
                </a:solidFill>
              </a:rPr>
              <a:t> </a:t>
            </a:r>
            <a:r>
              <a:rPr lang="en-US" altLang="en-US" dirty="0" err="1">
                <a:solidFill>
                  <a:srgbClr val="FF33CC"/>
                </a:solidFill>
              </a:rPr>
              <a:t>dụng</a:t>
            </a:r>
            <a:r>
              <a:rPr lang="en-US" altLang="en-US" dirty="0">
                <a:solidFill>
                  <a:srgbClr val="FF33CC"/>
                </a:solidFill>
              </a:rPr>
              <a:t> </a:t>
            </a:r>
            <a:r>
              <a:rPr lang="en-US" altLang="en-US" dirty="0" err="1">
                <a:solidFill>
                  <a:srgbClr val="FF33CC"/>
                </a:solidFill>
              </a:rPr>
              <a:t>và</a:t>
            </a:r>
            <a:r>
              <a:rPr lang="en-US" altLang="en-US" dirty="0">
                <a:solidFill>
                  <a:srgbClr val="FF33CC"/>
                </a:solidFill>
              </a:rPr>
              <a:t> </a:t>
            </a:r>
            <a:r>
              <a:rPr lang="en-US" altLang="en-US" dirty="0" err="1">
                <a:solidFill>
                  <a:srgbClr val="FF33CC"/>
                </a:solidFill>
              </a:rPr>
              <a:t>cách</a:t>
            </a:r>
            <a:r>
              <a:rPr lang="en-US" altLang="en-US" dirty="0">
                <a:solidFill>
                  <a:srgbClr val="FF33CC"/>
                </a:solidFill>
              </a:rPr>
              <a:t> </a:t>
            </a:r>
            <a:r>
              <a:rPr lang="en-US" altLang="en-US" dirty="0" err="1">
                <a:solidFill>
                  <a:srgbClr val="FF33CC"/>
                </a:solidFill>
              </a:rPr>
              <a:t>dùng</a:t>
            </a:r>
            <a:r>
              <a:rPr lang="en-US" altLang="en-US" dirty="0">
                <a:solidFill>
                  <a:srgbClr val="FF33CC"/>
                </a:solidFill>
              </a:rPr>
              <a:t> </a:t>
            </a:r>
            <a:r>
              <a:rPr lang="en-US" altLang="en-US" dirty="0" err="1">
                <a:solidFill>
                  <a:srgbClr val="FF33CC"/>
                </a:solidFill>
              </a:rPr>
              <a:t>thuốc</a:t>
            </a:r>
            <a:r>
              <a:rPr lang="en-US" altLang="en-US" dirty="0">
                <a:solidFill>
                  <a:srgbClr val="FF33CC"/>
                </a:solidFill>
              </a:rPr>
              <a:t> in </a:t>
            </a:r>
            <a:r>
              <a:rPr lang="en-US" altLang="en-US" dirty="0" err="1">
                <a:solidFill>
                  <a:srgbClr val="FF33CC"/>
                </a:solidFill>
              </a:rPr>
              <a:t>trên</a:t>
            </a:r>
            <a:r>
              <a:rPr lang="en-US" altLang="en-US" dirty="0">
                <a:solidFill>
                  <a:srgbClr val="FF33CC"/>
                </a:solidFill>
              </a:rPr>
              <a:t> </a:t>
            </a:r>
            <a:r>
              <a:rPr lang="en-US" altLang="en-US" dirty="0" err="1">
                <a:solidFill>
                  <a:srgbClr val="FF33CC"/>
                </a:solidFill>
              </a:rPr>
              <a:t>vỏ</a:t>
            </a:r>
            <a:r>
              <a:rPr lang="en-US" altLang="en-US" dirty="0">
                <a:solidFill>
                  <a:srgbClr val="FF33CC"/>
                </a:solidFill>
              </a:rPr>
              <a:t> </a:t>
            </a:r>
            <a:r>
              <a:rPr lang="en-US" altLang="en-US" dirty="0" err="1">
                <a:solidFill>
                  <a:srgbClr val="FF33CC"/>
                </a:solidFill>
              </a:rPr>
              <a:t>đựng</a:t>
            </a:r>
            <a:r>
              <a:rPr lang="en-US" altLang="en-US" dirty="0">
                <a:solidFill>
                  <a:srgbClr val="FF33CC"/>
                </a:solidFill>
              </a:rPr>
              <a:t> </a:t>
            </a:r>
            <a:r>
              <a:rPr lang="en-US" altLang="en-US" dirty="0" err="1">
                <a:solidFill>
                  <a:srgbClr val="FF33CC"/>
                </a:solidFill>
              </a:rPr>
              <a:t>thuốc</a:t>
            </a:r>
            <a:r>
              <a:rPr lang="en-US" altLang="en-US" dirty="0">
                <a:solidFill>
                  <a:srgbClr val="FF33CC"/>
                </a:solidFill>
              </a:rPr>
              <a:t> </a:t>
            </a:r>
            <a:r>
              <a:rPr lang="en-US" altLang="en-US" dirty="0" err="1">
                <a:solidFill>
                  <a:srgbClr val="FF33CC"/>
                </a:solidFill>
              </a:rPr>
              <a:t>và</a:t>
            </a:r>
            <a:r>
              <a:rPr lang="en-US" altLang="en-US" dirty="0">
                <a:solidFill>
                  <a:srgbClr val="FF33CC"/>
                </a:solidFill>
              </a:rPr>
              <a:t> </a:t>
            </a:r>
            <a:r>
              <a:rPr lang="en-US" altLang="en-US" dirty="0" err="1">
                <a:solidFill>
                  <a:srgbClr val="FF33CC"/>
                </a:solidFill>
              </a:rPr>
              <a:t>trong</a:t>
            </a:r>
            <a:r>
              <a:rPr lang="en-US" altLang="en-US" dirty="0">
                <a:solidFill>
                  <a:srgbClr val="FF33CC"/>
                </a:solidFill>
              </a:rPr>
              <a:t> </a:t>
            </a:r>
            <a:r>
              <a:rPr lang="en-US" altLang="en-US" dirty="0" err="1">
                <a:solidFill>
                  <a:srgbClr val="FF33CC"/>
                </a:solidFill>
              </a:rPr>
              <a:t>bản</a:t>
            </a:r>
            <a:r>
              <a:rPr lang="en-US" altLang="en-US" dirty="0">
                <a:solidFill>
                  <a:srgbClr val="FF33CC"/>
                </a:solidFill>
              </a:rPr>
              <a:t> </a:t>
            </a:r>
            <a:r>
              <a:rPr lang="en-US" altLang="en-US" dirty="0" err="1">
                <a:solidFill>
                  <a:srgbClr val="FF33CC"/>
                </a:solidFill>
              </a:rPr>
              <a:t>hướng</a:t>
            </a:r>
            <a:r>
              <a:rPr lang="en-US" altLang="en-US" dirty="0">
                <a:solidFill>
                  <a:srgbClr val="FF33CC"/>
                </a:solidFill>
              </a:rPr>
              <a:t> </a:t>
            </a:r>
            <a:r>
              <a:rPr lang="en-US" altLang="en-US" dirty="0" err="1">
                <a:solidFill>
                  <a:srgbClr val="FF33CC"/>
                </a:solidFill>
              </a:rPr>
              <a:t>dẫn</a:t>
            </a:r>
            <a:r>
              <a:rPr lang="en-US" altLang="en-US" dirty="0">
                <a:solidFill>
                  <a:srgbClr val="FF33CC"/>
                </a:solidFill>
              </a:rPr>
              <a:t> </a:t>
            </a:r>
            <a:r>
              <a:rPr lang="en-US" altLang="en-US" dirty="0" err="1">
                <a:solidFill>
                  <a:srgbClr val="FF33CC"/>
                </a:solidFill>
              </a:rPr>
              <a:t>đính</a:t>
            </a:r>
            <a:r>
              <a:rPr lang="en-US" altLang="en-US" dirty="0">
                <a:solidFill>
                  <a:srgbClr val="FF33CC"/>
                </a:solidFill>
              </a:rPr>
              <a:t> </a:t>
            </a:r>
            <a:r>
              <a:rPr lang="en-US" altLang="en-US" dirty="0" err="1">
                <a:solidFill>
                  <a:srgbClr val="FF33CC"/>
                </a:solidFill>
              </a:rPr>
              <a:t>kèm</a:t>
            </a:r>
            <a:r>
              <a:rPr lang="en-US" altLang="en-US" dirty="0">
                <a:solidFill>
                  <a:srgbClr val="FF33CC"/>
                </a:solidFill>
              </a:rPr>
              <a:t>. </a:t>
            </a:r>
          </a:p>
        </p:txBody>
      </p:sp>
      <p:sp>
        <p:nvSpPr>
          <p:cNvPr id="6158" name="Text Box 14"/>
          <p:cNvSpPr txBox="1">
            <a:spLocks noChangeArrowheads="1"/>
          </p:cNvSpPr>
          <p:nvPr/>
        </p:nvSpPr>
        <p:spPr bwMode="auto">
          <a:xfrm>
            <a:off x="228600" y="228600"/>
            <a:ext cx="7775205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900" dirty="0"/>
              <a:t>1. </a:t>
            </a:r>
            <a:r>
              <a:rPr lang="en-US" altLang="en-US" sz="1900" dirty="0" err="1"/>
              <a:t>Chỉ</a:t>
            </a:r>
            <a:r>
              <a:rPr lang="en-US" altLang="en-US" sz="1900" dirty="0"/>
              <a:t> </a:t>
            </a:r>
            <a:r>
              <a:rPr lang="en-US" altLang="en-US" sz="1900" dirty="0" err="1"/>
              <a:t>được</a:t>
            </a:r>
            <a:r>
              <a:rPr lang="en-US" altLang="en-US" sz="1900" dirty="0"/>
              <a:t> </a:t>
            </a:r>
            <a:r>
              <a:rPr lang="en-US" altLang="en-US" sz="1900" dirty="0" err="1"/>
              <a:t>dùng</a:t>
            </a:r>
            <a:r>
              <a:rPr lang="en-US" altLang="en-US" sz="1900" dirty="0"/>
              <a:t> </a:t>
            </a:r>
            <a:r>
              <a:rPr lang="en-US" altLang="en-US" sz="1900" dirty="0" err="1"/>
              <a:t>thuốc</a:t>
            </a:r>
            <a:r>
              <a:rPr lang="en-US" altLang="en-US" sz="1900" dirty="0"/>
              <a:t> </a:t>
            </a:r>
            <a:r>
              <a:rPr lang="en-US" altLang="en-US" sz="1900" dirty="0" err="1"/>
              <a:t>theo</a:t>
            </a:r>
            <a:r>
              <a:rPr lang="en-US" altLang="en-US" sz="1900" dirty="0"/>
              <a:t> </a:t>
            </a:r>
            <a:r>
              <a:rPr lang="en-US" altLang="en-US" sz="1900" dirty="0" err="1"/>
              <a:t>hướng</a:t>
            </a:r>
            <a:r>
              <a:rPr lang="en-US" altLang="en-US" sz="1900" dirty="0"/>
              <a:t> </a:t>
            </a:r>
            <a:r>
              <a:rPr lang="en-US" altLang="en-US" sz="1900" dirty="0" err="1"/>
              <a:t>dẫn</a:t>
            </a:r>
            <a:r>
              <a:rPr lang="en-US" altLang="en-US" sz="1900" dirty="0"/>
              <a:t> </a:t>
            </a:r>
            <a:r>
              <a:rPr lang="en-US" altLang="en-US" sz="1900" dirty="0" err="1"/>
              <a:t>của</a:t>
            </a:r>
            <a:r>
              <a:rPr lang="en-US" altLang="en-US" sz="1900" dirty="0"/>
              <a:t> </a:t>
            </a:r>
            <a:r>
              <a:rPr lang="en-US" altLang="en-US" sz="1900" dirty="0" err="1"/>
              <a:t>ai</a:t>
            </a:r>
            <a:r>
              <a:rPr lang="en-US" altLang="en-US" sz="1900" dirty="0"/>
              <a:t> ?</a:t>
            </a:r>
          </a:p>
        </p:txBody>
      </p:sp>
      <p:sp>
        <p:nvSpPr>
          <p:cNvPr id="6159" name="Text Box 15"/>
          <p:cNvSpPr txBox="1">
            <a:spLocks noChangeArrowheads="1"/>
          </p:cNvSpPr>
          <p:nvPr/>
        </p:nvSpPr>
        <p:spPr bwMode="auto">
          <a:xfrm>
            <a:off x="228601" y="609600"/>
            <a:ext cx="8534400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900"/>
              <a:t>2. Nếu được thầy thuốc chỉ định dùng thuốc thì phải dùng thuốc như thế nào?</a:t>
            </a:r>
          </a:p>
        </p:txBody>
      </p:sp>
      <p:sp>
        <p:nvSpPr>
          <p:cNvPr id="6160" name="Text Box 16"/>
          <p:cNvSpPr txBox="1">
            <a:spLocks noChangeArrowheads="1"/>
          </p:cNvSpPr>
          <p:nvPr/>
        </p:nvSpPr>
        <p:spPr bwMode="auto">
          <a:xfrm>
            <a:off x="228601" y="914400"/>
            <a:ext cx="5419082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900"/>
              <a:t>3. Có được tự ý dùng thuốc không ?</a:t>
            </a:r>
          </a:p>
        </p:txBody>
      </p:sp>
      <p:sp>
        <p:nvSpPr>
          <p:cNvPr id="6161" name="Text Box 17"/>
          <p:cNvSpPr txBox="1">
            <a:spLocks noChangeArrowheads="1"/>
          </p:cNvSpPr>
          <p:nvPr/>
        </p:nvSpPr>
        <p:spPr bwMode="auto">
          <a:xfrm>
            <a:off x="228601" y="1219200"/>
            <a:ext cx="7948642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1900" dirty="0"/>
              <a:t>4. </a:t>
            </a:r>
            <a:r>
              <a:rPr lang="en-US" altLang="en-US" sz="1900" dirty="0" err="1"/>
              <a:t>Nếu</a:t>
            </a:r>
            <a:r>
              <a:rPr lang="en-US" altLang="en-US" sz="1900" dirty="0"/>
              <a:t> </a:t>
            </a:r>
            <a:r>
              <a:rPr lang="en-US" altLang="en-US" sz="1900" dirty="0" err="1"/>
              <a:t>lạm</a:t>
            </a:r>
            <a:r>
              <a:rPr lang="en-US" altLang="en-US" sz="1900" dirty="0"/>
              <a:t> </a:t>
            </a:r>
            <a:r>
              <a:rPr lang="en-US" altLang="en-US" sz="1900" dirty="0" err="1"/>
              <a:t>dụng</a:t>
            </a:r>
            <a:r>
              <a:rPr lang="en-US" altLang="en-US" sz="1900" dirty="0"/>
              <a:t> </a:t>
            </a:r>
            <a:r>
              <a:rPr lang="en-US" altLang="en-US" sz="1900" dirty="0" err="1"/>
              <a:t>thuốc</a:t>
            </a:r>
            <a:r>
              <a:rPr lang="en-US" altLang="en-US" sz="1900" dirty="0"/>
              <a:t> </a:t>
            </a:r>
            <a:r>
              <a:rPr lang="en-US" altLang="en-US" sz="1900" dirty="0" err="1"/>
              <a:t>thì</a:t>
            </a:r>
            <a:r>
              <a:rPr lang="en-US" altLang="en-US" sz="1900" dirty="0"/>
              <a:t> </a:t>
            </a:r>
            <a:r>
              <a:rPr lang="en-US" altLang="en-US" sz="1900" dirty="0" err="1"/>
              <a:t>dẫn</a:t>
            </a:r>
            <a:r>
              <a:rPr lang="en-US" altLang="en-US" sz="1900" dirty="0"/>
              <a:t> </a:t>
            </a:r>
            <a:r>
              <a:rPr lang="en-US" altLang="en-US" sz="1900" dirty="0" err="1"/>
              <a:t>đến</a:t>
            </a:r>
            <a:r>
              <a:rPr lang="en-US" altLang="en-US" sz="1900" dirty="0"/>
              <a:t> </a:t>
            </a:r>
            <a:r>
              <a:rPr lang="en-US" altLang="en-US" sz="1900" dirty="0" err="1"/>
              <a:t>hậu</a:t>
            </a:r>
            <a:r>
              <a:rPr lang="en-US" altLang="en-US" sz="1900" dirty="0"/>
              <a:t> </a:t>
            </a:r>
            <a:r>
              <a:rPr lang="en-US" altLang="en-US" sz="1900" dirty="0" err="1"/>
              <a:t>quả</a:t>
            </a:r>
            <a:r>
              <a:rPr lang="en-US" altLang="en-US" sz="1900" dirty="0"/>
              <a:t> </a:t>
            </a:r>
            <a:r>
              <a:rPr lang="en-US" altLang="en-US" sz="1900" dirty="0" err="1"/>
              <a:t>gì</a:t>
            </a:r>
            <a:r>
              <a:rPr lang="en-US" altLang="en-US" sz="1900" dirty="0"/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59143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ox(in)">
                                      <p:cBhvr>
                                        <p:cTn id="26" dur="50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600" decel="100000"/>
                                        <p:tgtEl>
                                          <p:spTgt spid="6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6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00" decel="100000" fill="hold"/>
                                        <p:tgtEl>
                                          <p:spTgt spid="6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600" decel="100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600" decel="100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00" decel="100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00" decel="100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6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9" dur="5000"/>
                                        <p:tgtEl>
                                          <p:spTgt spid="6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0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0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770" decel="100000"/>
                                        <p:tgtEl>
                                          <p:spTgt spid="61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770" decel="100000"/>
                                        <p:tgtEl>
                                          <p:spTgt spid="616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8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82" dur="77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8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4" dur="77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8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770" decel="100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770" decel="100000"/>
                                        <p:tgtEl>
                                          <p:spTgt spid="615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93" dur="77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9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5" dur="77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9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8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99" dur="5000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0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0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0"/>
                                        <p:tgtEl>
                                          <p:spTgt spid="6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 nodeType="clickPar">
                      <p:stCondLst>
                        <p:cond delay="indefinite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 nodeType="clickPar">
                      <p:stCondLst>
                        <p:cond delay="indefinite"/>
                      </p:stCondLst>
                      <p:childTnLst>
                        <p:par>
                          <p:cTn id="1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4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2000"/>
                                        <p:tgtEl>
                                          <p:spTgt spid="6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6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6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6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18" presetClass="exit" presetSubtype="1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22" dur="5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9" grpId="0"/>
      <p:bldP spid="6149" grpId="1"/>
      <p:bldP spid="6151" grpId="0"/>
      <p:bldP spid="6153" grpId="0"/>
      <p:bldP spid="6154" grpId="0"/>
      <p:bldP spid="6158" grpId="0"/>
      <p:bldP spid="6158" grpId="1"/>
      <p:bldP spid="6159" grpId="0"/>
      <p:bldP spid="6159" grpId="1"/>
      <p:bldP spid="6160" grpId="0"/>
      <p:bldP spid="6160" grpId="1"/>
      <p:bldP spid="6161" grpId="0"/>
      <p:bldP spid="616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ự ý uống thuốc đau lưng của mẹ, cô gái suýt mất mạng - LONG AN T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6848" end="10534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32" y="27039"/>
            <a:ext cx="9144000" cy="5143500"/>
          </a:xfrm>
          <a:prstGeom prst="rect">
            <a:avLst/>
          </a:prstGeom>
        </p:spPr>
      </p:pic>
      <p:sp>
        <p:nvSpPr>
          <p:cNvPr id="3" name="Right Arrow 2">
            <a:hlinkClick r:id="rId5" action="ppaction://hlinksldjump"/>
          </p:cNvPr>
          <p:cNvSpPr/>
          <p:nvPr/>
        </p:nvSpPr>
        <p:spPr>
          <a:xfrm rot="10800000">
            <a:off x="7696200" y="5527964"/>
            <a:ext cx="1219200" cy="106680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828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8015</TotalTime>
  <Words>579</Words>
  <Application>Microsoft Office PowerPoint</Application>
  <PresentationFormat>On-screen Show (4:3)</PresentationFormat>
  <Paragraphs>64</Paragraphs>
  <Slides>17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Arial Rounded MT Bold</vt:lpstr>
      <vt:lpstr>Calibri</vt:lpstr>
      <vt:lpstr>Times New Roman</vt:lpstr>
      <vt:lpstr>VNI-Avo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Administrator</cp:lastModifiedBy>
  <cp:revision>352</cp:revision>
  <dcterms:created xsi:type="dcterms:W3CDTF">2012-09-25T13:46:22Z</dcterms:created>
  <dcterms:modified xsi:type="dcterms:W3CDTF">2024-04-16T03:07:29Z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1033-10.2.0.7456</vt:lpwstr>
  </property>
</Properties>
</file>