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0"/>
  </p:notesMasterIdLst>
  <p:sldIdLst>
    <p:sldId id="307" r:id="rId2"/>
    <p:sldId id="401" r:id="rId3"/>
    <p:sldId id="311" r:id="rId4"/>
    <p:sldId id="389" r:id="rId5"/>
    <p:sldId id="382" r:id="rId6"/>
    <p:sldId id="384" r:id="rId7"/>
    <p:sldId id="385" r:id="rId8"/>
    <p:sldId id="380" r:id="rId9"/>
    <p:sldId id="368" r:id="rId10"/>
    <p:sldId id="402" r:id="rId11"/>
    <p:sldId id="313" r:id="rId12"/>
    <p:sldId id="312" r:id="rId13"/>
    <p:sldId id="358" r:id="rId14"/>
    <p:sldId id="412" r:id="rId15"/>
    <p:sldId id="415" r:id="rId16"/>
    <p:sldId id="410" r:id="rId17"/>
    <p:sldId id="403" r:id="rId18"/>
    <p:sldId id="360" r:id="rId19"/>
    <p:sldId id="328" r:id="rId20"/>
    <p:sldId id="364" r:id="rId21"/>
    <p:sldId id="361" r:id="rId22"/>
    <p:sldId id="365" r:id="rId23"/>
    <p:sldId id="324" r:id="rId24"/>
    <p:sldId id="362" r:id="rId25"/>
    <p:sldId id="408" r:id="rId26"/>
    <p:sldId id="405" r:id="rId27"/>
    <p:sldId id="413" r:id="rId28"/>
    <p:sldId id="40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00CC00"/>
    <a:srgbClr val="FF00FF"/>
    <a:srgbClr val="FFFF66"/>
    <a:srgbClr val="CCCC00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13:44:43.1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24575,'0'5'-8191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13:44:43.1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24575,'0'5'-8191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7EE89-F99C-41EF-A622-8FA5B3F899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9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32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2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95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08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075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520134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CC1-E256-4376-9C5A-A74062CF2BE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313-3D64-48ED-9B49-5C95833C937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14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27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2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6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5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3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86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97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3" r:id="rId14"/>
    <p:sldLayoutId id="2147483674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image" Target="../media/image12.gif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emf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" y="2877312"/>
            <a:ext cx="12192000" cy="3980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65314" y="664694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32: - NGHĨA CỦA MỘT SỐ YẾU TỐ HÁN VIỆT THÔNG DỤNG VÀ NGHĨA CỦA NHỮNG TỪ CÓ YẾU TỐ HÁN VIỆT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- THỰC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319" y="-163901"/>
            <a:ext cx="1469025" cy="11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84572" y="1789889"/>
            <a:ext cx="1073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I.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Tri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tiếng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384572" y="53178"/>
            <a:ext cx="11807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32: - NGHĨA CỦA MỘT SỐ YẾU TỐ HÁN VIỆT THÔNG DỤNG VÀ NGHĨA CỦA NHỮNG TỪ CÓ YẾU TỐ HÁN VIỆT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- THỰC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1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976328" y="1721566"/>
            <a:ext cx="567706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>
            <a:extLst>
              <a:ext uri="{FF2B5EF4-FFF2-40B4-BE49-F238E27FC236}">
                <a16:creationId xmlns:a16="http://schemas.microsoft.com/office/drawing/2014/main" id="{4D8635F7-366C-47DF-861C-A5E8C4919810}"/>
              </a:ext>
            </a:extLst>
          </p:cNvPr>
          <p:cNvSpPr txBox="1"/>
          <p:nvPr/>
        </p:nvSpPr>
        <p:spPr>
          <a:xfrm>
            <a:off x="918192" y="1530096"/>
            <a:ext cx="4076917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pic>
        <p:nvPicPr>
          <p:cNvPr id="19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8" y="937250"/>
            <a:ext cx="2231171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54197" y="1854558"/>
            <a:ext cx="1251144" cy="63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606906" y="1317609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id="{268EEEBA-B2D2-4D8E-B13C-E49A1915A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1854558"/>
            <a:ext cx="117099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946379" y="1506988"/>
            <a:ext cx="51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67720" y="3314700"/>
            <a:ext cx="5401516" cy="4364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0AFC21-B2DB-5EDC-00AA-1E35C7A1A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820516"/>
              </p:ext>
            </p:extLst>
          </p:nvPr>
        </p:nvGraphicFramePr>
        <p:xfrm>
          <a:off x="79311" y="-99439"/>
          <a:ext cx="12033378" cy="686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840">
                  <a:extLst>
                    <a:ext uri="{9D8B030D-6E8A-4147-A177-3AD203B41FA5}">
                      <a16:colId xmlns:a16="http://schemas.microsoft.com/office/drawing/2014/main" val="1111097870"/>
                    </a:ext>
                  </a:extLst>
                </a:gridCol>
                <a:gridCol w="2835599">
                  <a:extLst>
                    <a:ext uri="{9D8B030D-6E8A-4147-A177-3AD203B41FA5}">
                      <a16:colId xmlns:a16="http://schemas.microsoft.com/office/drawing/2014/main" val="2003780939"/>
                    </a:ext>
                  </a:extLst>
                </a:gridCol>
                <a:gridCol w="2627869">
                  <a:extLst>
                    <a:ext uri="{9D8B030D-6E8A-4147-A177-3AD203B41FA5}">
                      <a16:colId xmlns:a16="http://schemas.microsoft.com/office/drawing/2014/main" val="4169450065"/>
                    </a:ext>
                  </a:extLst>
                </a:gridCol>
                <a:gridCol w="5486070">
                  <a:extLst>
                    <a:ext uri="{9D8B030D-6E8A-4147-A177-3AD203B41FA5}">
                      <a16:colId xmlns:a16="http://schemas.microsoft.com/office/drawing/2014/main" val="2066296628"/>
                    </a:ext>
                  </a:extLst>
                </a:gridCol>
              </a:tblGrid>
              <a:tr h="1538167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21034"/>
                  </a:ext>
                </a:extLst>
              </a:tr>
              <a:tr h="61001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43012"/>
                  </a:ext>
                </a:extLst>
              </a:tr>
              <a:tr h="5869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91612"/>
                  </a:ext>
                </a:extLst>
              </a:tr>
              <a:tr h="568485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80212"/>
                  </a:ext>
                </a:extLst>
              </a:tr>
              <a:tr h="645289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3507"/>
                  </a:ext>
                </a:extLst>
              </a:tr>
              <a:tr h="504037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506785"/>
                  </a:ext>
                </a:extLst>
              </a:tr>
              <a:tr h="528656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54549"/>
                  </a:ext>
                </a:extLst>
              </a:tr>
              <a:tr h="528656">
                <a:tc gridSpan="4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559920"/>
                  </a:ext>
                </a:extLst>
              </a:tr>
              <a:tr h="78451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981879"/>
                  </a:ext>
                </a:extLst>
              </a:tr>
              <a:tr h="57271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361672"/>
                  </a:ext>
                </a:extLst>
              </a:tr>
            </a:tbl>
          </a:graphicData>
        </a:graphic>
      </p:graphicFrame>
      <p:sp>
        <p:nvSpPr>
          <p:cNvPr id="5" name="文本框 17">
            <a:extLst>
              <a:ext uri="{FF2B5EF4-FFF2-40B4-BE49-F238E27FC236}">
                <a16:creationId xmlns:a16="http://schemas.microsoft.com/office/drawing/2014/main" id="{C547ED65-AAC8-D28A-65B0-295C0C44AFBC}"/>
              </a:ext>
            </a:extLst>
          </p:cNvPr>
          <p:cNvSpPr txBox="1"/>
          <p:nvPr/>
        </p:nvSpPr>
        <p:spPr>
          <a:xfrm>
            <a:off x="1643342" y="175433"/>
            <a:ext cx="112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Nghĩa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DCCAD7EF-BCD3-B10E-79B7-315D1F19D30F}"/>
              </a:ext>
            </a:extLst>
          </p:cNvPr>
          <p:cNvSpPr txBox="1"/>
          <p:nvPr/>
        </p:nvSpPr>
        <p:spPr>
          <a:xfrm>
            <a:off x="1186676" y="1475269"/>
            <a:ext cx="112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0DAC9B81-CC7B-8B58-91FF-ED50EBDE2231}"/>
              </a:ext>
            </a:extLst>
          </p:cNvPr>
          <p:cNvSpPr txBox="1"/>
          <p:nvPr/>
        </p:nvSpPr>
        <p:spPr>
          <a:xfrm>
            <a:off x="1108822" y="2025815"/>
            <a:ext cx="299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nhà</a:t>
            </a:r>
            <a:r>
              <a:rPr lang="en-US" sz="2400" b="1" dirty="0">
                <a:solidFill>
                  <a:sysClr val="windowText" lastClr="000000"/>
                </a:solidFill>
              </a:rPr>
              <a:t>;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tăng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thêm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F450A506-0E49-279E-5EC1-C4FFA37FC7CC}"/>
              </a:ext>
            </a:extLst>
          </p:cNvPr>
          <p:cNvSpPr txBox="1"/>
          <p:nvPr/>
        </p:nvSpPr>
        <p:spPr>
          <a:xfrm>
            <a:off x="1180747" y="2580506"/>
            <a:ext cx="282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thay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đổi</a:t>
            </a:r>
            <a:r>
              <a:rPr lang="en-US" sz="2400" b="1" dirty="0">
                <a:solidFill>
                  <a:sysClr val="windowText" lastClr="000000"/>
                </a:solidFill>
              </a:rPr>
              <a:t>;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biến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cố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DA347FD5-5A29-C244-4F2C-1897059B4F2A}"/>
              </a:ext>
            </a:extLst>
          </p:cNvPr>
          <p:cNvSpPr txBox="1"/>
          <p:nvPr/>
        </p:nvSpPr>
        <p:spPr>
          <a:xfrm>
            <a:off x="1119787" y="3205944"/>
            <a:ext cx="299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</a:rPr>
              <a:t>họp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lại,tụ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lại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hợp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lại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0047BAB6-3B8A-4AD6-4DA5-5A23CF4013CC}"/>
              </a:ext>
            </a:extLst>
          </p:cNvPr>
          <p:cNvSpPr txBox="1"/>
          <p:nvPr/>
        </p:nvSpPr>
        <p:spPr>
          <a:xfrm>
            <a:off x="1326099" y="3958798"/>
            <a:ext cx="205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ysClr val="windowText" lastClr="000000"/>
                </a:solidFill>
              </a:rPr>
              <a:t>có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id="{4EC9F2AB-48A9-4E3D-9AA8-E2D169E614F1}"/>
              </a:ext>
            </a:extLst>
          </p:cNvPr>
          <p:cNvSpPr txBox="1"/>
          <p:nvPr/>
        </p:nvSpPr>
        <p:spPr>
          <a:xfrm>
            <a:off x="1180747" y="4422406"/>
            <a:ext cx="205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Biến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đổi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36879F39-2399-A726-449E-804B75C54B6C}"/>
              </a:ext>
            </a:extLst>
          </p:cNvPr>
          <p:cNvSpPr txBox="1"/>
          <p:nvPr/>
        </p:nvSpPr>
        <p:spPr>
          <a:xfrm>
            <a:off x="4104721" y="0"/>
            <a:ext cx="246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ysClr val="windowText" lastClr="000000"/>
                </a:solidFill>
              </a:rPr>
              <a:t>Kết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hợp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các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yếu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tố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Hán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Việt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vừa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giải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nghĩa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26FF252F-7C3B-6DF3-7AC2-E606CD7605AE}"/>
              </a:ext>
            </a:extLst>
          </p:cNvPr>
          <p:cNvSpPr txBox="1"/>
          <p:nvPr/>
        </p:nvSpPr>
        <p:spPr>
          <a:xfrm>
            <a:off x="7192956" y="235105"/>
            <a:ext cx="112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Nghĩa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172F7032-745C-54FD-571D-326CCFF6BE52}"/>
              </a:ext>
            </a:extLst>
          </p:cNvPr>
          <p:cNvSpPr txBox="1"/>
          <p:nvPr/>
        </p:nvSpPr>
        <p:spPr>
          <a:xfrm>
            <a:off x="4182459" y="1475269"/>
            <a:ext cx="184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99C1D580-AAB1-F7E0-861D-90606687F026}"/>
              </a:ext>
            </a:extLst>
          </p:cNvPr>
          <p:cNvSpPr txBox="1"/>
          <p:nvPr/>
        </p:nvSpPr>
        <p:spPr>
          <a:xfrm>
            <a:off x="6745619" y="1514393"/>
            <a:ext cx="274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nhà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9ADD56E0-33DB-D239-C4FD-5EE414F215B7}"/>
              </a:ext>
            </a:extLst>
          </p:cNvPr>
          <p:cNvSpPr txBox="1"/>
          <p:nvPr/>
        </p:nvSpPr>
        <p:spPr>
          <a:xfrm>
            <a:off x="6697815" y="2074255"/>
            <a:ext cx="556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Tai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họa,biến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cố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xảy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đình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2F6B8D-7CEF-9C90-449F-1D41180CFF22}"/>
              </a:ext>
            </a:extLst>
          </p:cNvPr>
          <p:cNvSpPr txBox="1"/>
          <p:nvPr/>
        </p:nvSpPr>
        <p:spPr>
          <a:xfrm>
            <a:off x="4248023" y="2061714"/>
            <a:ext cx="184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biến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9" name="文本框 17">
            <a:extLst>
              <a:ext uri="{FF2B5EF4-FFF2-40B4-BE49-F238E27FC236}">
                <a16:creationId xmlns:a16="http://schemas.microsoft.com/office/drawing/2014/main" id="{53BE898B-01AE-0C9B-93AA-90BD8A875AF5}"/>
              </a:ext>
            </a:extLst>
          </p:cNvPr>
          <p:cNvSpPr txBox="1"/>
          <p:nvPr/>
        </p:nvSpPr>
        <p:spPr>
          <a:xfrm>
            <a:off x="4248022" y="2650549"/>
            <a:ext cx="184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</a:rPr>
              <a:t>biến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hóa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文本框 17">
            <a:extLst>
              <a:ext uri="{FF2B5EF4-FFF2-40B4-BE49-F238E27FC236}">
                <a16:creationId xmlns:a16="http://schemas.microsoft.com/office/drawing/2014/main" id="{AF0B8BCE-C486-CAAE-FB3B-019904090352}"/>
              </a:ext>
            </a:extLst>
          </p:cNvPr>
          <p:cNvSpPr txBox="1"/>
          <p:nvPr/>
        </p:nvSpPr>
        <p:spPr>
          <a:xfrm>
            <a:off x="6790737" y="2693829"/>
            <a:ext cx="458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</a:rPr>
              <a:t>Biến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đổi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thứ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khác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id="{FB163F59-2630-9384-3E20-B421FD62E661}"/>
              </a:ext>
            </a:extLst>
          </p:cNvPr>
          <p:cNvSpPr txBox="1"/>
          <p:nvPr/>
        </p:nvSpPr>
        <p:spPr>
          <a:xfrm>
            <a:off x="4314097" y="3272616"/>
            <a:ext cx="184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hội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03BB264F-F9DF-39ED-04A0-5B23101FA083}"/>
              </a:ext>
            </a:extLst>
          </p:cNvPr>
          <p:cNvSpPr txBox="1"/>
          <p:nvPr/>
        </p:nvSpPr>
        <p:spPr>
          <a:xfrm>
            <a:off x="6778832" y="3288004"/>
            <a:ext cx="5535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ysClr val="windowText" lastClr="000000"/>
                </a:solidFill>
              </a:rPr>
              <a:t>Cơ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quan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lập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pháp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tối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cao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một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200" b="1" dirty="0">
                <a:solidFill>
                  <a:sysClr val="windowText" lastClr="000000"/>
                </a:solidFill>
              </a:rPr>
              <a:t>, </a:t>
            </a:r>
          </a:p>
        </p:txBody>
      </p:sp>
      <p:sp>
        <p:nvSpPr>
          <p:cNvPr id="2" name="文本框 17">
            <a:extLst>
              <a:ext uri="{FF2B5EF4-FFF2-40B4-BE49-F238E27FC236}">
                <a16:creationId xmlns:a16="http://schemas.microsoft.com/office/drawing/2014/main" id="{D14F6C19-26B8-25EF-F582-AA6FB07131D7}"/>
              </a:ext>
            </a:extLst>
          </p:cNvPr>
          <p:cNvSpPr txBox="1"/>
          <p:nvPr/>
        </p:nvSpPr>
        <p:spPr>
          <a:xfrm>
            <a:off x="680721" y="4906834"/>
            <a:ext cx="1128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Kết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hợp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yếu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tố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để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tạo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thành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từ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ghép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Việt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9E07AF5A-4A30-6B23-73AF-D8611F7B87A7}"/>
              </a:ext>
            </a:extLst>
          </p:cNvPr>
          <p:cNvSpPr txBox="1"/>
          <p:nvPr/>
        </p:nvSpPr>
        <p:spPr>
          <a:xfrm>
            <a:off x="94915" y="5531922"/>
            <a:ext cx="104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Quốc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15E0D9F0-BCAD-0098-1D21-AE7CB50082F0}"/>
              </a:ext>
            </a:extLst>
          </p:cNvPr>
          <p:cNvSpPr txBox="1"/>
          <p:nvPr/>
        </p:nvSpPr>
        <p:spPr>
          <a:xfrm>
            <a:off x="6599973" y="6203164"/>
            <a:ext cx="11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Gia 2:</a:t>
            </a:r>
          </a:p>
        </p:txBody>
      </p:sp>
      <p:sp>
        <p:nvSpPr>
          <p:cNvPr id="24" name="文本框 17">
            <a:extLst>
              <a:ext uri="{FF2B5EF4-FFF2-40B4-BE49-F238E27FC236}">
                <a16:creationId xmlns:a16="http://schemas.microsoft.com/office/drawing/2014/main" id="{5028F901-3A6C-AAF1-8F08-197D58A88A0C}"/>
              </a:ext>
            </a:extLst>
          </p:cNvPr>
          <p:cNvSpPr txBox="1"/>
          <p:nvPr/>
        </p:nvSpPr>
        <p:spPr>
          <a:xfrm>
            <a:off x="1271844" y="5570742"/>
            <a:ext cx="458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kì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ca,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quốc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E5CD0AD2-12B9-4898-2D95-4685208363F7}"/>
              </a:ext>
            </a:extLst>
          </p:cNvPr>
          <p:cNvSpPr txBox="1"/>
          <p:nvPr/>
        </p:nvSpPr>
        <p:spPr>
          <a:xfrm>
            <a:off x="1326099" y="6216537"/>
            <a:ext cx="458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ysClr val="windowText" lastClr="000000"/>
                </a:solidFill>
              </a:rPr>
              <a:t>Gia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sư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tài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đình</a:t>
            </a:r>
            <a:r>
              <a:rPr lang="en-US" sz="24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B8F973C1-C039-4F2C-8FB6-7C710DAA3CC8}"/>
              </a:ext>
            </a:extLst>
          </p:cNvPr>
          <p:cNvSpPr txBox="1"/>
          <p:nvPr/>
        </p:nvSpPr>
        <p:spPr>
          <a:xfrm>
            <a:off x="7725185" y="6224193"/>
            <a:ext cx="458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ysClr val="windowText" lastClr="000000"/>
                </a:solidFill>
              </a:rPr>
              <a:t>Gia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hạn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gia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vị</a:t>
            </a:r>
            <a:r>
              <a:rPr lang="en-US" sz="24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27" name="文本框 17">
            <a:extLst>
              <a:ext uri="{FF2B5EF4-FFF2-40B4-BE49-F238E27FC236}">
                <a16:creationId xmlns:a16="http://schemas.microsoft.com/office/drawing/2014/main" id="{954DF4FF-2DD3-6D24-5619-B9503397A503}"/>
              </a:ext>
            </a:extLst>
          </p:cNvPr>
          <p:cNvSpPr txBox="1"/>
          <p:nvPr/>
        </p:nvSpPr>
        <p:spPr>
          <a:xfrm>
            <a:off x="188179" y="6248748"/>
            <a:ext cx="93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Gia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7E8BAE3-BD11-6AC0-BE9E-7CEE18EEC48C}"/>
                  </a:ext>
                </a:extLst>
              </p14:cNvPr>
              <p14:cNvContentPartPr/>
              <p14:nvPr/>
            </p14:nvContentPartPr>
            <p14:xfrm>
              <a:off x="13055520" y="3393560"/>
              <a:ext cx="360" cy="2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7E8BAE3-BD11-6AC0-BE9E-7CEE18EEC4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49400" y="3387440"/>
                <a:ext cx="12600" cy="1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2856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" grpId="0"/>
      <p:bldP spid="9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0AFC21-B2DB-5EDC-00AA-1E35C7A1A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314256"/>
              </p:ext>
            </p:extLst>
          </p:nvPr>
        </p:nvGraphicFramePr>
        <p:xfrm>
          <a:off x="-29557" y="233680"/>
          <a:ext cx="9925397" cy="5008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72">
                  <a:extLst>
                    <a:ext uri="{9D8B030D-6E8A-4147-A177-3AD203B41FA5}">
                      <a16:colId xmlns:a16="http://schemas.microsoft.com/office/drawing/2014/main" val="1111097870"/>
                    </a:ext>
                  </a:extLst>
                </a:gridCol>
                <a:gridCol w="1324071">
                  <a:extLst>
                    <a:ext uri="{9D8B030D-6E8A-4147-A177-3AD203B41FA5}">
                      <a16:colId xmlns:a16="http://schemas.microsoft.com/office/drawing/2014/main" val="2611371911"/>
                    </a:ext>
                  </a:extLst>
                </a:gridCol>
                <a:gridCol w="1764122">
                  <a:extLst>
                    <a:ext uri="{9D8B030D-6E8A-4147-A177-3AD203B41FA5}">
                      <a16:colId xmlns:a16="http://schemas.microsoft.com/office/drawing/2014/main" val="4169450065"/>
                    </a:ext>
                  </a:extLst>
                </a:gridCol>
                <a:gridCol w="4525032">
                  <a:extLst>
                    <a:ext uri="{9D8B030D-6E8A-4147-A177-3AD203B41FA5}">
                      <a16:colId xmlns:a16="http://schemas.microsoft.com/office/drawing/2014/main" val="2066296628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Giải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21034"/>
                  </a:ext>
                </a:extLst>
              </a:tr>
              <a:tr h="610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nước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Gia: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nhà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nhà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43012"/>
                  </a:ext>
                </a:extLst>
              </a:tr>
              <a:tr h="5869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nước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cố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, tai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họa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Tai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họa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cố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xảy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ra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nước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91612"/>
                  </a:ext>
                </a:extLst>
              </a:tr>
              <a:tr h="568485">
                <a:tc gridSpan="4"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80212"/>
                  </a:ext>
                </a:extLst>
              </a:tr>
              <a:tr h="645289">
                <a:tc rowSpan="2">
                  <a:txBody>
                    <a:bodyPr/>
                    <a:lstStyle/>
                    <a:p>
                      <a:pPr lvl="1"/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Con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tắc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kè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hoa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khả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năng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theo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cảnh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vật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13507"/>
                  </a:ext>
                </a:extLst>
              </a:tr>
              <a:tr h="504037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Mặt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</a:rPr>
                        <a:t>nó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506785"/>
                  </a:ext>
                </a:extLst>
              </a:tr>
            </a:tbl>
          </a:graphicData>
        </a:graphic>
      </p:graphicFrame>
      <p:sp>
        <p:nvSpPr>
          <p:cNvPr id="9" name="文本框 17">
            <a:extLst>
              <a:ext uri="{FF2B5EF4-FFF2-40B4-BE49-F238E27FC236}">
                <a16:creationId xmlns:a16="http://schemas.microsoft.com/office/drawing/2014/main" id="{9E07AF5A-4A30-6B23-73AF-D8611F7B87A7}"/>
              </a:ext>
            </a:extLst>
          </p:cNvPr>
          <p:cNvSpPr txBox="1"/>
          <p:nvPr/>
        </p:nvSpPr>
        <p:spPr>
          <a:xfrm>
            <a:off x="5611061" y="3316577"/>
            <a:ext cx="316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Thay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màu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文本框 17">
            <a:extLst>
              <a:ext uri="{FF2B5EF4-FFF2-40B4-BE49-F238E27FC236}">
                <a16:creationId xmlns:a16="http://schemas.microsoft.com/office/drawing/2014/main" id="{954DF4FF-2DD3-6D24-5619-B9503397A503}"/>
              </a:ext>
            </a:extLst>
          </p:cNvPr>
          <p:cNvSpPr txBox="1"/>
          <p:nvPr/>
        </p:nvSpPr>
        <p:spPr>
          <a:xfrm>
            <a:off x="5630278" y="4550814"/>
            <a:ext cx="378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Thay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sắc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mặt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ngột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7E8BAE3-BD11-6AC0-BE9E-7CEE18EEC48C}"/>
                  </a:ext>
                </a:extLst>
              </p14:cNvPr>
              <p14:cNvContentPartPr/>
              <p14:nvPr/>
            </p14:nvContentPartPr>
            <p14:xfrm>
              <a:off x="13055520" y="3393560"/>
              <a:ext cx="360" cy="2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7E8BAE3-BD11-6AC0-BE9E-7CEE18EEC4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49400" y="3387440"/>
                <a:ext cx="12600" cy="14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4DD64CC6-B189-37D9-18FD-94BF03716564}"/>
              </a:ext>
            </a:extLst>
          </p:cNvPr>
          <p:cNvSpPr/>
          <p:nvPr/>
        </p:nvSpPr>
        <p:spPr>
          <a:xfrm>
            <a:off x="9895840" y="1076960"/>
            <a:ext cx="386080" cy="10160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7A3F68-8A2F-0911-F944-9DE01DB0A2C3}"/>
              </a:ext>
            </a:extLst>
          </p:cNvPr>
          <p:cNvSpPr/>
          <p:nvPr/>
        </p:nvSpPr>
        <p:spPr>
          <a:xfrm>
            <a:off x="10281921" y="213360"/>
            <a:ext cx="191008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Hán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991BE0-61E0-4B43-9E17-623CF13987C6}"/>
              </a:ext>
            </a:extLst>
          </p:cNvPr>
          <p:cNvSpPr/>
          <p:nvPr/>
        </p:nvSpPr>
        <p:spPr>
          <a:xfrm>
            <a:off x="10281921" y="2992959"/>
            <a:ext cx="191008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Hán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hay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F93771B7-FD31-47C0-31ED-7F4B60EBB408}"/>
              </a:ext>
            </a:extLst>
          </p:cNvPr>
          <p:cNvSpPr/>
          <p:nvPr/>
        </p:nvSpPr>
        <p:spPr>
          <a:xfrm>
            <a:off x="9895841" y="3444594"/>
            <a:ext cx="386080" cy="10160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5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389"/>
            <a:ext cx="12192000" cy="648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199505" y="-66500"/>
            <a:ext cx="1073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I.</a:t>
            </a:r>
            <a:r>
              <a:rPr lang="en-US" altLang="zh-CN" sz="4000" b="1" u="sng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Tri</a:t>
            </a:r>
            <a:r>
              <a:rPr kumimoji="0" lang="en-US" altLang="zh-CN" sz="40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thức tiếng Việt (SGK/56)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685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64248" y="1796791"/>
            <a:ext cx="1073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I.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Tri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tiếng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(SGK/56)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384573" y="53178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32: - NGHĨA CỦA MỘT SỐ YẾU TỐ HÁN VIỆT THÔNG DỤNG VÀ NGHĨA CỦA NHỮNG TỪ CÓ YẾU TỐ HÁN VIỆT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- THỰC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84573" y="2650980"/>
            <a:ext cx="10735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1. Trong </a:t>
            </a:r>
            <a:r>
              <a:rPr kumimoji="0" lang="en-US" altLang="zh-CN" sz="24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tiếng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bộ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phận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nhỏ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yếu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tố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84573" y="3197988"/>
            <a:ext cx="1073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r>
              <a:rPr kumimoji="0" lang="en-US" altLang="zh-CN" sz="24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yếu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tố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thông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hợp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với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nhau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hoặc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hợp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với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yếu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tố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tạo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2" name="文本框 17">
            <a:extLst>
              <a:ext uri="{FF2B5EF4-FFF2-40B4-BE49-F238E27FC236}">
                <a16:creationId xmlns:a16="http://schemas.microsoft.com/office/drawing/2014/main" id="{9A4CC717-B0ED-735D-4330-CA3158ABCF0F}"/>
              </a:ext>
            </a:extLst>
          </p:cNvPr>
          <p:cNvSpPr txBox="1"/>
          <p:nvPr/>
        </p:nvSpPr>
        <p:spPr>
          <a:xfrm>
            <a:off x="384573" y="4020948"/>
            <a:ext cx="1073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3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r>
              <a:rPr kumimoji="0" lang="en-US" altLang="zh-CN" sz="24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Bên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cạnh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nghĩa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duy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nhất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còn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hai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hay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nhiều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nghĩa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khác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nhau</a:t>
            </a:r>
            <a:r>
              <a:rPr kumimoji="0" lang="en-US" altLang="zh-CN" sz="2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3" grpId="0"/>
      <p:bldP spid="1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91" y="1815563"/>
            <a:ext cx="5779693" cy="4233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文本框 32"/>
          <p:cNvSpPr txBox="1"/>
          <p:nvPr/>
        </p:nvSpPr>
        <p:spPr>
          <a:xfrm>
            <a:off x="899435" y="75666"/>
            <a:ext cx="9082681" cy="704148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(SGK/64)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4759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84573" y="963156"/>
            <a:ext cx="11223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6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93" y="4855217"/>
            <a:ext cx="1247331" cy="1621087"/>
          </a:xfrm>
          <a:prstGeom prst="rect">
            <a:avLst/>
          </a:prstGeom>
        </p:spPr>
      </p:pic>
      <p:pic>
        <p:nvPicPr>
          <p:cNvPr id="68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0109" y="4963576"/>
            <a:ext cx="1247331" cy="1621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883" y="73657"/>
            <a:ext cx="1052482" cy="8894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28092" y="60678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文本框 32"/>
          <p:cNvSpPr txBox="1"/>
          <p:nvPr/>
        </p:nvSpPr>
        <p:spPr>
          <a:xfrm>
            <a:off x="348064" y="0"/>
            <a:ext cx="9082681" cy="704148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II. Thực hành tiếng Việt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474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366815" y="701039"/>
            <a:ext cx="4326001" cy="4338782"/>
            <a:chOff x="5478722" y="-84417"/>
            <a:chExt cx="5916166" cy="61538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722" y="241152"/>
              <a:ext cx="5834378" cy="58282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5036141">
              <a:off x="6253982" y="1079950"/>
              <a:ext cx="2865393" cy="53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+0,5 </a:t>
              </a:r>
              <a:r>
                <a:rPr lang="en-US" sz="195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326172">
              <a:off x="5623553" y="2091951"/>
              <a:ext cx="1970795" cy="80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Câu 1</a:t>
              </a:r>
              <a:endParaRPr lang="vi-VN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886026">
              <a:off x="8020995" y="1301974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2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361412">
              <a:off x="8650492" y="1850336"/>
              <a:ext cx="2744396" cy="100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2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GB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 defTabSz="685800"/>
              <a:r>
                <a:rPr lang="en-GB" sz="2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GB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mừng</a:t>
              </a:r>
              <a:endParaRPr lang="vi-V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151221">
              <a:off x="5697322" y="356027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5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7573685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666940">
              <a:off x="8292803" y="450929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19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 </a:t>
              </a:r>
              <a:r>
                <a:rPr lang="en-US" sz="195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966363" y="5205062"/>
            <a:ext cx="133093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96382" y="-41491"/>
            <a:ext cx="5122984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/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39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5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74" y="121613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08" y="2572958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1262" y="233121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7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EFEFD-5F85-44AC-8B96-220CE9F1C620}"/>
              </a:ext>
            </a:extLst>
          </p:cNvPr>
          <p:cNvSpPr/>
          <p:nvPr/>
        </p:nvSpPr>
        <p:spPr>
          <a:xfrm>
            <a:off x="6291406" y="5220005"/>
            <a:ext cx="1239332" cy="636814"/>
          </a:xfrm>
          <a:prstGeom prst="roundRect">
            <a:avLst/>
          </a:prstGeom>
          <a:solidFill>
            <a:srgbClr val="37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DỪNG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68B657-1E6F-3784-DDA5-336A427AC8CA}"/>
              </a:ext>
            </a:extLst>
          </p:cNvPr>
          <p:cNvGrpSpPr/>
          <p:nvPr/>
        </p:nvGrpSpPr>
        <p:grpSpPr>
          <a:xfrm>
            <a:off x="1837911" y="1719120"/>
            <a:ext cx="1808394" cy="1643547"/>
            <a:chOff x="1837911" y="1719120"/>
            <a:chExt cx="1808394" cy="16435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ABF93C1-573D-52C9-EFB2-B7940EAD9495}"/>
                </a:ext>
              </a:extLst>
            </p:cNvPr>
            <p:cNvGrpSpPr/>
            <p:nvPr/>
          </p:nvGrpSpPr>
          <p:grpSpPr>
            <a:xfrm>
              <a:off x="1837911" y="1719120"/>
              <a:ext cx="1808394" cy="1643547"/>
              <a:chOff x="1837911" y="1719120"/>
              <a:chExt cx="1808394" cy="16435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6E81ED0-3E28-3781-82B8-996EDB77758C}"/>
                  </a:ext>
                </a:extLst>
              </p:cNvPr>
              <p:cNvGrpSpPr/>
              <p:nvPr/>
            </p:nvGrpSpPr>
            <p:grpSpPr>
              <a:xfrm>
                <a:off x="2095389" y="1719120"/>
                <a:ext cx="1550916" cy="1643547"/>
                <a:chOff x="2114860" y="1719121"/>
                <a:chExt cx="1550916" cy="1643547"/>
              </a:xfrm>
            </p:grpSpPr>
            <p:sp>
              <p:nvSpPr>
                <p:cNvPr id="63" name="Oval 8"/>
                <p:cNvSpPr>
                  <a:spLocks noChangeArrowheads="1"/>
                </p:cNvSpPr>
                <p:nvPr/>
              </p:nvSpPr>
              <p:spPr bwMode="auto">
                <a:xfrm>
                  <a:off x="3056488" y="2196280"/>
                  <a:ext cx="609288" cy="583194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Comic Sans MS" pitchFamily="66" charset="0"/>
                  </a:endParaRPr>
                </a:p>
              </p:txBody>
            </p:sp>
            <p:sp>
              <p:nvSpPr>
                <p:cNvPr id="64" name="Oval 9"/>
                <p:cNvSpPr>
                  <a:spLocks noChangeArrowheads="1"/>
                </p:cNvSpPr>
                <p:nvPr/>
              </p:nvSpPr>
              <p:spPr bwMode="auto">
                <a:xfrm>
                  <a:off x="2779539" y="2726457"/>
                  <a:ext cx="609288" cy="583194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Comic Sans MS" pitchFamily="66" charset="0"/>
                  </a:endParaRPr>
                </a:p>
              </p:txBody>
            </p:sp>
            <p:sp>
              <p:nvSpPr>
                <p:cNvPr id="65" name="Oval 10"/>
                <p:cNvSpPr>
                  <a:spLocks noChangeArrowheads="1"/>
                </p:cNvSpPr>
                <p:nvPr/>
              </p:nvSpPr>
              <p:spPr bwMode="auto">
                <a:xfrm>
                  <a:off x="2170250" y="2779474"/>
                  <a:ext cx="609288" cy="583194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Comic Sans MS" pitchFamily="66" charset="0"/>
                  </a:endParaRPr>
                </a:p>
              </p:txBody>
            </p:sp>
            <p:sp>
              <p:nvSpPr>
                <p:cNvPr id="66" name="Oval 11"/>
                <p:cNvSpPr>
                  <a:spLocks noChangeArrowheads="1"/>
                </p:cNvSpPr>
                <p:nvPr/>
              </p:nvSpPr>
              <p:spPr bwMode="auto">
                <a:xfrm>
                  <a:off x="2724148" y="1719121"/>
                  <a:ext cx="609288" cy="583194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Comic Sans MS" pitchFamily="66" charset="0"/>
                  </a:endParaRPr>
                </a:p>
              </p:txBody>
            </p:sp>
            <p:sp>
              <p:nvSpPr>
                <p:cNvPr id="67" name="Oval 12"/>
                <p:cNvSpPr>
                  <a:spLocks noChangeArrowheads="1"/>
                </p:cNvSpPr>
                <p:nvPr/>
              </p:nvSpPr>
              <p:spPr bwMode="auto">
                <a:xfrm>
                  <a:off x="2114860" y="1772139"/>
                  <a:ext cx="609288" cy="583194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68" name="Oval 14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1837911" y="2302315"/>
                <a:ext cx="609288" cy="583194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>
                  <a:latin typeface="Comic Sans MS" pitchFamily="66" charset="0"/>
                </a:endParaRPr>
              </a:p>
            </p:txBody>
          </p:sp>
        </p:grpSp>
        <p:sp>
          <p:nvSpPr>
            <p:cNvPr id="69" name="Oval 13">
              <a:hlinkClick r:id="rId10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295978" y="2196280"/>
              <a:ext cx="896759" cy="68922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C9B4F1-4DEB-11A6-52C3-EECD190C77A2}"/>
              </a:ext>
            </a:extLst>
          </p:cNvPr>
          <p:cNvGrpSpPr/>
          <p:nvPr/>
        </p:nvGrpSpPr>
        <p:grpSpPr>
          <a:xfrm>
            <a:off x="2858952" y="3478763"/>
            <a:ext cx="1917914" cy="1704670"/>
            <a:chOff x="2550337" y="3511465"/>
            <a:chExt cx="1917914" cy="1704670"/>
          </a:xfrm>
        </p:grpSpPr>
        <p:sp>
          <p:nvSpPr>
            <p:cNvPr id="79" name="Oval 8"/>
            <p:cNvSpPr>
              <a:spLocks noChangeArrowheads="1"/>
            </p:cNvSpPr>
            <p:nvPr/>
          </p:nvSpPr>
          <p:spPr bwMode="auto">
            <a:xfrm>
              <a:off x="3828946" y="4006370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0" name="Oval 9"/>
            <p:cNvSpPr>
              <a:spLocks noChangeArrowheads="1"/>
            </p:cNvSpPr>
            <p:nvPr/>
          </p:nvSpPr>
          <p:spPr bwMode="auto">
            <a:xfrm>
              <a:off x="3538354" y="4556263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1" name="Oval 10"/>
            <p:cNvSpPr>
              <a:spLocks noChangeArrowheads="1"/>
            </p:cNvSpPr>
            <p:nvPr/>
          </p:nvSpPr>
          <p:spPr bwMode="auto">
            <a:xfrm>
              <a:off x="2899049" y="4611252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2" name="Oval 11"/>
            <p:cNvSpPr>
              <a:spLocks noChangeArrowheads="1"/>
            </p:cNvSpPr>
            <p:nvPr/>
          </p:nvSpPr>
          <p:spPr bwMode="auto">
            <a:xfrm>
              <a:off x="3480234" y="3511465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3" name="Oval 12"/>
            <p:cNvSpPr>
              <a:spLocks noChangeArrowheads="1"/>
            </p:cNvSpPr>
            <p:nvPr/>
          </p:nvSpPr>
          <p:spPr bwMode="auto">
            <a:xfrm>
              <a:off x="2840930" y="3566455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4" name="Oval 14">
              <a:hlinkClick r:id="rId1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50337" y="4116348"/>
              <a:ext cx="639305" cy="604883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 dirty="0">
                <a:latin typeface="Comic Sans MS" pitchFamily="66" charset="0"/>
              </a:endParaRPr>
            </a:p>
          </p:txBody>
        </p:sp>
        <p:sp>
          <p:nvSpPr>
            <p:cNvPr id="85" name="Oval 13">
              <a:hlinkClick r:id="rId1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051200" y="3991356"/>
              <a:ext cx="901731" cy="70430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46EDD2-A757-04B5-B17B-E67BC146593D}"/>
              </a:ext>
            </a:extLst>
          </p:cNvPr>
          <p:cNvGrpSpPr/>
          <p:nvPr/>
        </p:nvGrpSpPr>
        <p:grpSpPr>
          <a:xfrm>
            <a:off x="1654435" y="5116400"/>
            <a:ext cx="1659530" cy="1462347"/>
            <a:chOff x="1504147" y="5047028"/>
            <a:chExt cx="1659530" cy="1462347"/>
          </a:xfrm>
        </p:grpSpPr>
        <p:sp>
          <p:nvSpPr>
            <p:cNvPr id="87" name="Oval 8"/>
            <p:cNvSpPr>
              <a:spLocks noChangeArrowheads="1"/>
            </p:cNvSpPr>
            <p:nvPr/>
          </p:nvSpPr>
          <p:spPr bwMode="auto">
            <a:xfrm>
              <a:off x="2610500" y="5471581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8" name="Oval 9"/>
            <p:cNvSpPr>
              <a:spLocks noChangeArrowheads="1"/>
            </p:cNvSpPr>
            <p:nvPr/>
          </p:nvSpPr>
          <p:spPr bwMode="auto">
            <a:xfrm>
              <a:off x="2327578" y="5947688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89" name="Oval 10"/>
            <p:cNvSpPr>
              <a:spLocks noChangeArrowheads="1"/>
            </p:cNvSpPr>
            <p:nvPr/>
          </p:nvSpPr>
          <p:spPr bwMode="auto">
            <a:xfrm>
              <a:off x="1805880" y="5990477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0" name="Oval 11"/>
            <p:cNvSpPr>
              <a:spLocks noChangeArrowheads="1"/>
            </p:cNvSpPr>
            <p:nvPr/>
          </p:nvSpPr>
          <p:spPr bwMode="auto">
            <a:xfrm>
              <a:off x="2308767" y="5047028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1755591" y="5094201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2" name="Oval 14">
              <a:hlinkClick r:id="rId1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04147" y="5565926"/>
              <a:ext cx="553177" cy="51889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 dirty="0">
                <a:latin typeface="Comic Sans MS" pitchFamily="66" charset="0"/>
              </a:endParaRPr>
            </a:p>
          </p:txBody>
        </p:sp>
        <p:sp>
          <p:nvSpPr>
            <p:cNvPr id="93" name="Oval 13">
              <a:hlinkClick r:id="rId1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840376" y="5416475"/>
              <a:ext cx="911205" cy="7645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86CBAE-095C-74BF-9903-94C6565A01B8}"/>
              </a:ext>
            </a:extLst>
          </p:cNvPr>
          <p:cNvGrpSpPr/>
          <p:nvPr/>
        </p:nvGrpSpPr>
        <p:grpSpPr>
          <a:xfrm>
            <a:off x="3078" y="3962191"/>
            <a:ext cx="1997256" cy="1628761"/>
            <a:chOff x="-83127" y="3989583"/>
            <a:chExt cx="1997256" cy="1628761"/>
          </a:xfrm>
        </p:grpSpPr>
        <p:sp>
          <p:nvSpPr>
            <p:cNvPr id="95" name="Oval 8"/>
            <p:cNvSpPr>
              <a:spLocks noChangeArrowheads="1"/>
            </p:cNvSpPr>
            <p:nvPr/>
          </p:nvSpPr>
          <p:spPr bwMode="auto">
            <a:xfrm>
              <a:off x="1248377" y="4462450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6" name="Oval 9"/>
            <p:cNvSpPr>
              <a:spLocks noChangeArrowheads="1"/>
            </p:cNvSpPr>
            <p:nvPr/>
          </p:nvSpPr>
          <p:spPr bwMode="auto">
            <a:xfrm>
              <a:off x="945763" y="4987856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7" name="Oval 10"/>
            <p:cNvSpPr>
              <a:spLocks noChangeArrowheads="1"/>
            </p:cNvSpPr>
            <p:nvPr/>
          </p:nvSpPr>
          <p:spPr bwMode="auto">
            <a:xfrm>
              <a:off x="280011" y="5040396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8" name="Oval 11"/>
            <p:cNvSpPr>
              <a:spLocks noChangeArrowheads="1"/>
            </p:cNvSpPr>
            <p:nvPr/>
          </p:nvSpPr>
          <p:spPr bwMode="auto">
            <a:xfrm>
              <a:off x="885239" y="3989583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99" name="Oval 12"/>
            <p:cNvSpPr>
              <a:spLocks noChangeArrowheads="1"/>
            </p:cNvSpPr>
            <p:nvPr/>
          </p:nvSpPr>
          <p:spPr bwMode="auto">
            <a:xfrm>
              <a:off x="219487" y="4042124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100" name="Oval 14">
              <a:hlinkClick r:id="rId1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-83127" y="4567531"/>
              <a:ext cx="665752" cy="5779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101" name="Oval 13">
              <a:hlinkClick r:id="rId1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8792" y="4380874"/>
              <a:ext cx="930495" cy="8515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598B9D-C17E-AF3D-59D4-C97CBF5F95D8}"/>
              </a:ext>
            </a:extLst>
          </p:cNvPr>
          <p:cNvGrpSpPr/>
          <p:nvPr/>
        </p:nvGrpSpPr>
        <p:grpSpPr>
          <a:xfrm>
            <a:off x="74035" y="1992883"/>
            <a:ext cx="1661445" cy="1785252"/>
            <a:chOff x="141534" y="1992883"/>
            <a:chExt cx="1661445" cy="1785252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1249164" y="2511182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2" name="Oval 9"/>
            <p:cNvSpPr>
              <a:spLocks noChangeArrowheads="1"/>
            </p:cNvSpPr>
            <p:nvPr/>
          </p:nvSpPr>
          <p:spPr bwMode="auto">
            <a:xfrm>
              <a:off x="997430" y="3087070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3" name="Oval 10"/>
            <p:cNvSpPr>
              <a:spLocks noChangeArrowheads="1"/>
            </p:cNvSpPr>
            <p:nvPr/>
          </p:nvSpPr>
          <p:spPr bwMode="auto">
            <a:xfrm>
              <a:off x="443615" y="3144658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4" name="Oval 11"/>
            <p:cNvSpPr>
              <a:spLocks noChangeArrowheads="1"/>
            </p:cNvSpPr>
            <p:nvPr/>
          </p:nvSpPr>
          <p:spPr bwMode="auto">
            <a:xfrm>
              <a:off x="947083" y="1992883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5" name="Oval 12"/>
            <p:cNvSpPr>
              <a:spLocks noChangeArrowheads="1"/>
            </p:cNvSpPr>
            <p:nvPr/>
          </p:nvSpPr>
          <p:spPr bwMode="auto">
            <a:xfrm>
              <a:off x="393268" y="2050472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6" name="Oval 14">
              <a:hlinkClick r:id="rId1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41534" y="2626360"/>
              <a:ext cx="553815" cy="63347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77" name="Oval 13"/>
            <p:cNvSpPr>
              <a:spLocks noChangeArrowheads="1"/>
            </p:cNvSpPr>
            <p:nvPr/>
          </p:nvSpPr>
          <p:spPr bwMode="auto">
            <a:xfrm>
              <a:off x="547665" y="2407061"/>
              <a:ext cx="852353" cy="93339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6" name="Rectangle 5">
              <a:hlinkClick r:id="rId14" action="ppaction://hlinksldjump"/>
            </p:cNvPr>
            <p:cNvSpPr/>
            <p:nvPr/>
          </p:nvSpPr>
          <p:spPr>
            <a:xfrm>
              <a:off x="498460" y="2625231"/>
              <a:ext cx="9108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sp>
        <p:nvSpPr>
          <p:cNvPr id="102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632466" y="71367"/>
            <a:ext cx="5403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6580" y="-252441"/>
            <a:ext cx="1730326" cy="1669436"/>
          </a:xfrm>
          <a:prstGeom prst="rect">
            <a:avLst/>
          </a:prstGeom>
        </p:spPr>
      </p:pic>
      <p:sp>
        <p:nvSpPr>
          <p:cNvPr id="7" name="Action Button: Go Home 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F3543323-6761-C954-0BA5-AD5F955294A1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357627" y="937250"/>
            <a:ext cx="2748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815841" y="1034433"/>
            <a:ext cx="4602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8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837361"/>
              </p:ext>
            </p:extLst>
          </p:nvPr>
        </p:nvGraphicFramePr>
        <p:xfrm>
          <a:off x="66716" y="1656268"/>
          <a:ext cx="12125284" cy="5373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8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7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8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8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3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 con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8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64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230700" y="2534771"/>
            <a:ext cx="10716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1-c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218417" y="315213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2-f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320602" y="4028979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3-d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328010" y="4702570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4-b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218417" y="5414811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5-e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3208076" y="6199974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6-a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1" name="文本框 32"/>
          <p:cNvSpPr txBox="1"/>
          <p:nvPr/>
        </p:nvSpPr>
        <p:spPr>
          <a:xfrm>
            <a:off x="1195541" y="75666"/>
            <a:ext cx="9082681" cy="704148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II. Thực hành tiếng Việt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1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29" grpId="1"/>
      <p:bldP spid="30" grpId="0"/>
      <p:bldP spid="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73872" y="969916"/>
            <a:ext cx="11190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 64.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42697"/>
              </p:ext>
            </p:extLst>
          </p:nvPr>
        </p:nvGraphicFramePr>
        <p:xfrm>
          <a:off x="365760" y="2209302"/>
          <a:ext cx="10861039" cy="3095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9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4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1" name="文本框 32"/>
          <p:cNvSpPr txBox="1"/>
          <p:nvPr/>
        </p:nvSpPr>
        <p:spPr>
          <a:xfrm>
            <a:off x="899435" y="75666"/>
            <a:ext cx="9082681" cy="704148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II. Thực hành tiếng Việt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4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 64.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328576" y="1923568"/>
            <a:ext cx="4079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6757" y="2696691"/>
            <a:ext cx="8567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Sau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CB44DB-F1D3-C24B-BDE6-CFF3775A5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45"/>
          <a:stretch/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137970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896" y="6050454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417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30141"/>
              </p:ext>
            </p:extLst>
          </p:nvPr>
        </p:nvGraphicFramePr>
        <p:xfrm>
          <a:off x="66716" y="-56986"/>
          <a:ext cx="12125283" cy="6935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1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7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(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tai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lình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8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lơn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081">
            <a:off x="5231979" y="1565675"/>
            <a:ext cx="5219660" cy="3877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9B0B47-A4CA-0247-A0F4-8232D934A881}"/>
              </a:ext>
            </a:extLst>
          </p:cNvPr>
          <p:cNvSpPr/>
          <p:nvPr/>
        </p:nvSpPr>
        <p:spPr>
          <a:xfrm>
            <a:off x="5703123" y="2302331"/>
            <a:ext cx="3812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366289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98734" y="214234"/>
            <a:ext cx="5549517" cy="338079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8930" y="608941"/>
            <a:ext cx="4803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TẬP VẬN DỤNG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với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Hán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33374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64143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50612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457066" y="2144913"/>
            <a:ext cx="9571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kì: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527573" y="3071663"/>
            <a:ext cx="881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Gia đình</a:t>
            </a:r>
            <a:r>
              <a:rPr lang="en-US" sz="32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527574" y="4176684"/>
            <a:ext cx="8319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9" grpId="0"/>
      <p:bldP spid="1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98734" y="214234"/>
            <a:ext cx="5549517" cy="338079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8930" y="608941"/>
            <a:ext cx="4803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TẬP VẬN DỤNG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với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Hán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33374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64143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1850612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457066" y="2144913"/>
            <a:ext cx="9571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2527573" y="3071663"/>
            <a:ext cx="881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Nhân dịp 20/10, </a:t>
            </a:r>
            <a:r>
              <a:rPr lang="en-US" sz="3200" b="1" u="sng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gia đình</a:t>
            </a:r>
            <a:r>
              <a:rPr lang="en-US" sz="32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em về chơi nhà ngoại.</a:t>
            </a:r>
            <a:endParaRPr lang="en-US" sz="32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527574" y="4176684"/>
            <a:ext cx="8319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sinh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lớp 7a4 chăm ngon,học giỏi.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9" grpId="0"/>
      <p:bldP spid="1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Tìm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hiểu các bài tập còn lại </a:t>
            </a:r>
          </a:p>
          <a:p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+ Rèn viết đoạn văn có sử dụng từ Hán Việt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35857" y="4563291"/>
            <a:ext cx="5401516" cy="2519575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CBF5201A-74CD-44D5-808E-264DDCE4C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Ôn lại kiến thức về từ Hán Việt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Hoàn thành và xem lại các bài tập.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55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540674" y="1765406"/>
            <a:ext cx="109568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vi-VN" b="1" dirty="0"/>
              <a:t>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31474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264400" y="1057050"/>
            <a:ext cx="11726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CHÂN THÀNH CẢM ƠN BAN GIÁM KHẢO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CÁC EM HỌC SINH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84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9" y="4006430"/>
            <a:ext cx="3614311" cy="2716077"/>
          </a:xfrm>
          <a:prstGeom prst="rect">
            <a:avLst/>
          </a:prstGeom>
        </p:spPr>
      </p:pic>
      <p:sp>
        <p:nvSpPr>
          <p:cNvPr id="30" name="矩形 39"/>
          <p:cNvSpPr>
            <a:spLocks noChangeArrowheads="1"/>
          </p:cNvSpPr>
          <p:nvPr/>
        </p:nvSpPr>
        <p:spPr bwMode="auto">
          <a:xfrm>
            <a:off x="6302130" y="1640996"/>
            <a:ext cx="5280868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235370" y="44742"/>
            <a:ext cx="135896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36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36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1</a:t>
            </a:r>
            <a:endParaRPr lang="zh-CN" altLang="en-US" sz="36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sp>
        <p:nvSpPr>
          <p:cNvPr id="3" name="Action Button: Go Hom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DE9E1F9-0357-3A0C-7C27-5A6F80345CFA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FEB1A-FB41-0B6B-5309-27FFD03C177B}"/>
              </a:ext>
            </a:extLst>
          </p:cNvPr>
          <p:cNvSpPr/>
          <p:nvPr/>
        </p:nvSpPr>
        <p:spPr>
          <a:xfrm>
            <a:off x="235370" y="1080442"/>
            <a:ext cx="33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lighthouse on a cliff above water&#10;&#10;Description automatically generated">
            <a:extLst>
              <a:ext uri="{FF2B5EF4-FFF2-40B4-BE49-F238E27FC236}">
                <a16:creationId xmlns:a16="http://schemas.microsoft.com/office/drawing/2014/main" id="{B0B1892F-C8FE-0E45-BF1E-3D565F1A8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68" y="175667"/>
            <a:ext cx="6932930" cy="608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30" name="矩形 39"/>
          <p:cNvSpPr>
            <a:spLocks noChangeArrowheads="1"/>
          </p:cNvSpPr>
          <p:nvPr/>
        </p:nvSpPr>
        <p:spPr bwMode="auto">
          <a:xfrm>
            <a:off x="6302130" y="1640996"/>
            <a:ext cx="5280868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5903" y="220263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03" y="838008"/>
            <a:ext cx="6073140" cy="47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Go Home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0A6C1F8-0486-5532-A984-2A44BE42F7D8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4521E-5D95-BC8F-FD0D-81780B5BD59C}"/>
              </a:ext>
            </a:extLst>
          </p:cNvPr>
          <p:cNvSpPr/>
          <p:nvPr/>
        </p:nvSpPr>
        <p:spPr>
          <a:xfrm>
            <a:off x="773676" y="1822122"/>
            <a:ext cx="33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7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72" y="-229821"/>
            <a:ext cx="1594548" cy="1310643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sp>
        <p:nvSpPr>
          <p:cNvPr id="30" name="矩形 39"/>
          <p:cNvSpPr>
            <a:spLocks noChangeArrowheads="1"/>
          </p:cNvSpPr>
          <p:nvPr/>
        </p:nvSpPr>
        <p:spPr bwMode="auto">
          <a:xfrm>
            <a:off x="6302130" y="1640996"/>
            <a:ext cx="5280868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B0A8F-EE0D-B847-8446-4B324E63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6" b="91781" l="6452" r="96774">
                        <a14:foregroundMark x1="8700" y1="30822" x2="9677" y2="45401"/>
                        <a14:foregroundMark x1="7918" y1="48141" x2="9677" y2="45010"/>
                        <a14:foregroundMark x1="15640" y1="20939" x2="9873" y2="27593"/>
                        <a14:foregroundMark x1="9873" y1="27593" x2="10948" y2="23679"/>
                        <a14:foregroundMark x1="8700" y1="24266" x2="7527" y2="31409"/>
                        <a14:foregroundMark x1="7527" y1="31409" x2="8504" y2="32192"/>
                        <a14:foregroundMark x1="24829" y1="21526" x2="32649" y2="24658"/>
                        <a14:foregroundMark x1="32649" y1="24658" x2="36755" y2="31018"/>
                        <a14:foregroundMark x1="25220" y1="18297" x2="30596" y2="21526"/>
                        <a14:foregroundMark x1="13294" y1="19276" x2="8700" y2="26810"/>
                        <a14:foregroundMark x1="8700" y1="26810" x2="6940" y2="41096"/>
                        <a14:foregroundMark x1="6940" y1="41096" x2="9482" y2="48728"/>
                        <a14:foregroundMark x1="13881" y1="17515" x2="8309" y2="22016"/>
                        <a14:foregroundMark x1="8309" y1="22016" x2="6549" y2="44716"/>
                        <a14:foregroundMark x1="6549" y1="44716" x2="10557" y2="50881"/>
                        <a14:foregroundMark x1="10557" y1="50881" x2="10655" y2="50978"/>
                        <a14:foregroundMark x1="30010" y1="90705" x2="39883" y2="90900"/>
                        <a14:foregroundMark x1="39883" y1="90900" x2="48680" y2="90802"/>
                        <a14:foregroundMark x1="48680" y1="90802" x2="58456" y2="91781"/>
                        <a14:foregroundMark x1="58456" y1="91781" x2="65005" y2="90705"/>
                        <a14:foregroundMark x1="41935" y1="8121" x2="49756" y2="10274"/>
                        <a14:foregroundMark x1="49756" y1="10274" x2="51808" y2="6556"/>
                        <a14:foregroundMark x1="83284" y1="86008" x2="90714" y2="85323"/>
                        <a14:foregroundMark x1="90714" y1="85323" x2="94037" y2="86986"/>
                        <a14:foregroundMark x1="91202" y1="85616" x2="96774" y2="86008"/>
                        <a14:foregroundMark x1="68719" y1="44227" x2="75367" y2="48043"/>
                        <a14:foregroundMark x1="75367" y1="48043" x2="78690" y2="51761"/>
                        <a14:foregroundMark x1="70968" y1="43542" x2="77419" y2="47652"/>
                        <a14:foregroundMark x1="77419" y1="47652" x2="79863" y2="51957"/>
                        <a14:foregroundMark x1="73314" y1="44814" x2="71554" y2="45010"/>
                        <a14:foregroundMark x1="71359" y1="44423" x2="73705" y2="43933"/>
                        <a14:foregroundMark x1="83675" y1="75245" x2="79374" y2="52153"/>
                        <a14:foregroundMark x1="79374" y1="52153" x2="70186" y2="42759"/>
                        <a14:foregroundMark x1="73900" y1="45597" x2="80059" y2="51761"/>
                        <a14:foregroundMark x1="80059" y1="51761" x2="83480" y2="57828"/>
                        <a14:foregroundMark x1="83480" y1="57828" x2="83480" y2="58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365" y="762495"/>
            <a:ext cx="6024526" cy="4940880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534602" y="906057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676" y="1822122"/>
            <a:ext cx="33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ction Button: Go Home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8291CC3-EE78-44E0-21A1-2CDC0BA0D11A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9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sp>
        <p:nvSpPr>
          <p:cNvPr id="30" name="矩形 39"/>
          <p:cNvSpPr>
            <a:spLocks noChangeArrowheads="1"/>
          </p:cNvSpPr>
          <p:nvPr/>
        </p:nvSpPr>
        <p:spPr bwMode="auto">
          <a:xfrm>
            <a:off x="6302130" y="1640996"/>
            <a:ext cx="5280868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540673" y="56354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4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61DA18-DF99-D24C-B046-C6A8DE04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/>
          <a:stretch/>
        </p:blipFill>
        <p:spPr>
          <a:xfrm>
            <a:off x="3614311" y="1388203"/>
            <a:ext cx="6908746" cy="3884543"/>
          </a:xfrm>
          <a:prstGeom prst="rect">
            <a:avLst/>
          </a:prstGeom>
        </p:spPr>
      </p:pic>
      <p:sp>
        <p:nvSpPr>
          <p:cNvPr id="3" name="Action Button: Go Home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CFE1957-48E9-F70A-370F-9B426E9F3C4C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9D015-FD3E-2ECB-EC14-375470F1B039}"/>
              </a:ext>
            </a:extLst>
          </p:cNvPr>
          <p:cNvSpPr/>
          <p:nvPr/>
        </p:nvSpPr>
        <p:spPr>
          <a:xfrm>
            <a:off x="540673" y="1022263"/>
            <a:ext cx="33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76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2959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936546" y="62074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5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9" y="1557253"/>
            <a:ext cx="7467155" cy="412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Go Hom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7C4D758-1391-FFFF-12CE-8D505BD89F6A}"/>
              </a:ext>
            </a:extLst>
          </p:cNvPr>
          <p:cNvSpPr/>
          <p:nvPr/>
        </p:nvSpPr>
        <p:spPr>
          <a:xfrm>
            <a:off x="11626949" y="6360160"/>
            <a:ext cx="565051" cy="49784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AFA7D-2A8D-8FA9-64C5-4D26BDE11894}"/>
              </a:ext>
            </a:extLst>
          </p:cNvPr>
          <p:cNvSpPr/>
          <p:nvPr/>
        </p:nvSpPr>
        <p:spPr>
          <a:xfrm>
            <a:off x="606533" y="1115909"/>
            <a:ext cx="33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1217330" y="479246"/>
            <a:ext cx="1073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THỨC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0335" y="165816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334165" y="1432037"/>
            <a:ext cx="5123874" cy="109503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LẠI TRI THỨC TIẾNG VIỆT</a:t>
            </a:r>
          </a:p>
        </p:txBody>
      </p:sp>
      <p:sp>
        <p:nvSpPr>
          <p:cNvPr id="25" name="Pentagon 24"/>
          <p:cNvSpPr/>
          <p:nvPr/>
        </p:nvSpPr>
        <p:spPr>
          <a:xfrm>
            <a:off x="2912639" y="2729651"/>
            <a:ext cx="4467015" cy="112840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14" name="Pentagon 13"/>
          <p:cNvSpPr/>
          <p:nvPr/>
        </p:nvSpPr>
        <p:spPr>
          <a:xfrm>
            <a:off x="4709267" y="4111724"/>
            <a:ext cx="4467015" cy="127071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 câu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FA27AAD7-5CBC-BEEB-DF6A-182AF1E086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1" y="5541794"/>
            <a:ext cx="6413548" cy="1549970"/>
          </a:xfrm>
          <a:prstGeom prst="rect">
            <a:avLst/>
          </a:prstGeom>
        </p:spPr>
      </p:pic>
      <p:sp>
        <p:nvSpPr>
          <p:cNvPr id="5" name="Google Shape;89;p2">
            <a:extLst>
              <a:ext uri="{FF2B5EF4-FFF2-40B4-BE49-F238E27FC236}">
                <a16:creationId xmlns:a16="http://schemas.microsoft.com/office/drawing/2014/main" id="{E012916A-7757-4146-A620-0CECC1D4D693}"/>
              </a:ext>
            </a:extLst>
          </p:cNvPr>
          <p:cNvSpPr txBox="1"/>
          <p:nvPr/>
        </p:nvSpPr>
        <p:spPr>
          <a:xfrm>
            <a:off x="701406" y="15419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6465369" y="1243368"/>
            <a:ext cx="5247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Xác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định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số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yếu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tố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Hán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Việt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yếu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tố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Hán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Việt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2712</TotalTime>
  <Words>1644</Words>
  <Application>Microsoft Office PowerPoint</Application>
  <PresentationFormat>Widescreen</PresentationFormat>
  <Paragraphs>221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Unicode MS</vt:lpstr>
      <vt:lpstr>Calibri</vt:lpstr>
      <vt:lpstr>Comic Sans MS</vt:lpstr>
      <vt:lpstr>Gill Sans MT</vt:lpstr>
      <vt:lpstr>SVN-Manus</vt:lpstr>
      <vt:lpstr>Tahoma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VO THI CAM VAN</cp:lastModifiedBy>
  <cp:revision>222</cp:revision>
  <dcterms:created xsi:type="dcterms:W3CDTF">2021-11-30T14:57:08Z</dcterms:created>
  <dcterms:modified xsi:type="dcterms:W3CDTF">2024-10-24T04:11:37Z</dcterms:modified>
</cp:coreProperties>
</file>