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306" r:id="rId2"/>
    <p:sldId id="302" r:id="rId3"/>
    <p:sldId id="288" r:id="rId4"/>
    <p:sldId id="289" r:id="rId5"/>
    <p:sldId id="323" r:id="rId6"/>
    <p:sldId id="320" r:id="rId7"/>
    <p:sldId id="319" r:id="rId8"/>
    <p:sldId id="314" r:id="rId9"/>
    <p:sldId id="315" r:id="rId10"/>
    <p:sldId id="317" r:id="rId11"/>
    <p:sldId id="318" r:id="rId12"/>
    <p:sldId id="322" r:id="rId13"/>
    <p:sldId id="321" r:id="rId14"/>
    <p:sldId id="301" r:id="rId15"/>
    <p:sldId id="308" r:id="rId16"/>
    <p:sldId id="274" r:id="rId17"/>
    <p:sldId id="272" r:id="rId18"/>
    <p:sldId id="30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4F49-24B3-4070-9BCB-A37AEFA54D6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1B64-F602-4603-A04F-A6F13C75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9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608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z="800" smtClean="0"/>
          </a:p>
        </p:txBody>
      </p:sp>
    </p:spTree>
    <p:extLst>
      <p:ext uri="{BB962C8B-B14F-4D97-AF65-F5344CB8AC3E}">
        <p14:creationId xmlns:p14="http://schemas.microsoft.com/office/powerpoint/2010/main" val="364044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0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3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72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22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2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8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9">
            <a:extLst>
              <a:ext uri="{FF2B5EF4-FFF2-40B4-BE49-F238E27FC236}">
                <a16:creationId xmlns:a16="http://schemas.microsoft.com/office/drawing/2014/main" id="{FC449614-DE21-41C3-8F92-6EB6DC1366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8326" y="987179"/>
            <a:ext cx="7620000" cy="1283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354000" prstMaterial="legacyMatte">
              <a:extrusionClr>
                <a:srgbClr val="00CC66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FF">
                    <a:alpha val="8784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9AC45BB5-9CA9-4A94-A4D4-CF39890D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0" y="2390229"/>
            <a:ext cx="935736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ĐẾN VỚI TIẾT HỌC</a:t>
            </a:r>
          </a:p>
          <a:p>
            <a:pPr algn="ctr">
              <a:spcBef>
                <a:spcPct val="50000"/>
              </a:spcBef>
            </a:pPr>
            <a:endParaRPr lang="en-US" altLang="en-US" b="1" i="1" dirty="0">
              <a:solidFill>
                <a:srgbClr val="0066FF"/>
              </a:solidFill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D086707-E6C0-4FAA-A379-B2833CC09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4072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ĐỊA LÍ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10">
            <a:extLst>
              <a:ext uri="{FF2B5EF4-FFF2-40B4-BE49-F238E27FC236}">
                <a16:creationId xmlns:a16="http://schemas.microsoft.com/office/drawing/2014/main" id="{9EC916FE-E5DA-47FC-B698-A842F1D6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07043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HIỀN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TRÃI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307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406400"/>
            <a:ext cx="5098541" cy="36119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71961" y="406400"/>
            <a:ext cx="5640919" cy="3812565"/>
            <a:chOff x="8885529" y="1250817"/>
            <a:chExt cx="2412504" cy="29768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5529" y="1250817"/>
              <a:ext cx="2412504" cy="26622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20822" y="3910737"/>
              <a:ext cx="2170639" cy="31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 </a:t>
              </a:r>
              <a:r>
                <a:rPr lang="en-US" sz="1400" smtClean="0"/>
                <a:t>H2.3 </a:t>
              </a:r>
              <a:r>
                <a:rPr lang="en-US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 Nội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0880" y="4443581"/>
            <a:ext cx="1073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2.2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Xác định các lục địa có nhiều mỏ than trên bản đồ tự nhiên thế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giới?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(H2.2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881" y="5314529"/>
            <a:ext cx="1116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 hiệu nào được dùng để thể hiện ranh giới của thành phố Hà Nội và các tỉnh lân cận? (H2.3)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461" y="6108564"/>
            <a:ext cx="1027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Vì sao khi sử dụng bản đồ, trước hết chúng ta cần tìm đọc bảng chú giải?</a:t>
            </a:r>
          </a:p>
        </p:txBody>
      </p:sp>
    </p:spTree>
    <p:extLst>
      <p:ext uri="{BB962C8B-B14F-4D97-AF65-F5344CB8AC3E}">
        <p14:creationId xmlns:p14="http://schemas.microsoft.com/office/powerpoint/2010/main" val="35186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y sưu tầm bản đồ hành chính Việt Nam qua các thời kỉ và so sánh sự thay  đổi số lượng các đơn vị hành chính cấp tỉnh | [Chân trời sáng">
            <a:extLst>
              <a:ext uri="{FF2B5EF4-FFF2-40B4-BE49-F238E27FC236}">
                <a16:creationId xmlns:a16="http://schemas.microsoft.com/office/drawing/2014/main" id="{7549A283-4F1A-4897-BC09-56D681551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4711" b="8472"/>
          <a:stretch/>
        </p:blipFill>
        <p:spPr bwMode="auto">
          <a:xfrm>
            <a:off x="0" y="-19050"/>
            <a:ext cx="6509657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B8D9C12-280F-4871-9A08-467EAE5F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0"/>
            <a:ext cx="5682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38F008E-97B1-4861-A669-89A338F47770}"/>
              </a:ext>
            </a:extLst>
          </p:cNvPr>
          <p:cNvSpPr/>
          <p:nvPr/>
        </p:nvSpPr>
        <p:spPr>
          <a:xfrm>
            <a:off x="206829" y="5459186"/>
            <a:ext cx="4539343" cy="13988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0E6D97A-51DF-4051-B949-3D2BD8F79C39}"/>
              </a:ext>
            </a:extLst>
          </p:cNvPr>
          <p:cNvSpPr/>
          <p:nvPr/>
        </p:nvSpPr>
        <p:spPr>
          <a:xfrm>
            <a:off x="6716486" y="6074230"/>
            <a:ext cx="3907971" cy="6451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E09AFC-2DB6-4223-BDE0-3F1CAAC9B63A}"/>
              </a:ext>
            </a:extLst>
          </p:cNvPr>
          <p:cNvSpPr txBox="1"/>
          <p:nvPr/>
        </p:nvSpPr>
        <p:spPr>
          <a:xfrm>
            <a:off x="7413171" y="5473949"/>
            <a:ext cx="251460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CHÚ GIẢI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613DE5B-4FF9-4274-84AD-D6388DAAE399}"/>
              </a:ext>
            </a:extLst>
          </p:cNvPr>
          <p:cNvSpPr/>
          <p:nvPr/>
        </p:nvSpPr>
        <p:spPr>
          <a:xfrm>
            <a:off x="4833257" y="5459186"/>
            <a:ext cx="1262743" cy="141786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FE11A236-925E-426A-B189-6FEAB521D8A9}"/>
              </a:ext>
            </a:extLst>
          </p:cNvPr>
          <p:cNvSpPr/>
          <p:nvPr/>
        </p:nvSpPr>
        <p:spPr>
          <a:xfrm>
            <a:off x="10711542" y="6074230"/>
            <a:ext cx="1273629" cy="64515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3567E4-BEA4-4AF1-9601-3E0C46948B70}"/>
              </a:ext>
            </a:extLst>
          </p:cNvPr>
          <p:cNvSpPr txBox="1"/>
          <p:nvPr/>
        </p:nvSpPr>
        <p:spPr>
          <a:xfrm>
            <a:off x="4765221" y="4894107"/>
            <a:ext cx="1398814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F957167-E386-4F39-8899-285B675E2842}"/>
              </a:ext>
            </a:extLst>
          </p:cNvPr>
          <p:cNvSpPr txBox="1"/>
          <p:nvPr/>
        </p:nvSpPr>
        <p:spPr>
          <a:xfrm>
            <a:off x="10643507" y="5479392"/>
            <a:ext cx="1398814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AC73FFD-F03A-4271-A8E0-A74E76AF1EF2}"/>
              </a:ext>
            </a:extLst>
          </p:cNvPr>
          <p:cNvSpPr txBox="1"/>
          <p:nvPr/>
        </p:nvSpPr>
        <p:spPr>
          <a:xfrm>
            <a:off x="1114425" y="4894106"/>
            <a:ext cx="251460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CHÚ GIẢI</a:t>
            </a:r>
          </a:p>
        </p:txBody>
      </p:sp>
    </p:spTree>
    <p:extLst>
      <p:ext uri="{BB962C8B-B14F-4D97-AF65-F5344CB8AC3E}">
        <p14:creationId xmlns:p14="http://schemas.microsoft.com/office/powerpoint/2010/main" val="35298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0324" y="74652"/>
            <a:ext cx="11294076" cy="6440419"/>
            <a:chOff x="6310547" y="1357811"/>
            <a:chExt cx="4842917" cy="51571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547" y="1357811"/>
              <a:ext cx="4842917" cy="46743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49247" y="6145306"/>
              <a:ext cx="2449578" cy="36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kí hiệu bản đồ trong Atlat địa lí VN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ardrop 11"/>
          <p:cNvSpPr/>
          <p:nvPr/>
        </p:nvSpPr>
        <p:spPr>
          <a:xfrm>
            <a:off x="7142480" y="5839089"/>
            <a:ext cx="4871920" cy="115099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đa dạng không? Điều đó có tác dụng gì?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84463" y="1404593"/>
            <a:ext cx="10616938" cy="621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200" b="1" dirty="0" smtClean="0">
                <a:solidFill>
                  <a:srgbClr val="FF0000"/>
                </a:solidFill>
              </a:rPr>
              <a:t>I. Kí </a:t>
            </a:r>
            <a:r>
              <a:rPr lang="vi-VN" sz="3200" b="1" dirty="0">
                <a:solidFill>
                  <a:srgbClr val="FF0000"/>
                </a:solidFill>
              </a:rPr>
              <a:t>hiệu bản đồ và chú giải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45" y="551829"/>
            <a:ext cx="1159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TRÊN MỘT SỐ BẢN ĐỒ THÔNG DỤNG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340" y="2102178"/>
            <a:ext cx="10469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- Kí hiệu bản đồ là phương tiện dùng để thể hiện toàn bộ hay một phần của các sự vật và hiện tượng địa lí.</a:t>
            </a:r>
          </a:p>
          <a:p>
            <a:pPr algn="just"/>
            <a:r>
              <a:rPr lang="vi-VN" sz="3200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- Vì hệ thống các kí hiệu của bản đồ rất đa dạng nên khi đọc bản đồ, trước hết chúng ta cần đọc bảng chú giải để nắm được đầy đủ ý nghĩa của các kí hiệu sử dụng trên bản đồ.</a:t>
            </a:r>
          </a:p>
        </p:txBody>
      </p:sp>
    </p:spTree>
    <p:extLst>
      <p:ext uri="{BB962C8B-B14F-4D97-AF65-F5344CB8AC3E}">
        <p14:creationId xmlns:p14="http://schemas.microsoft.com/office/powerpoint/2010/main" val="17212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004" y="835090"/>
            <a:ext cx="420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KÍ HIỆU BẢN ĐỒ VÀ CHÚ 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535" y="202392"/>
            <a:ext cx="1163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KÍ HIỆU VÀ CHÚ GIẢI TRÊN MỘT SỐ BẢN ĐỒ THÔNG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004" y="1373281"/>
            <a:ext cx="392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 LOẠI KÍ HIỆU BẢN ĐỒ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098" y="1846733"/>
            <a:ext cx="10894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biết kí hiệu bản đồ chia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mấy loại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ví dụ cho từng loại.</a:t>
            </a:r>
          </a:p>
        </p:txBody>
      </p:sp>
      <p:pic>
        <p:nvPicPr>
          <p:cNvPr id="14" name="Picture 2" descr="Quan sát hình 14, hãy kể tên một số đối tượng địa lí được biểu hiện bằng các  loại kí hiệu: Điểm, đường và diện tích? Địa lí 6 trang 18 -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39" y="2972999"/>
            <a:ext cx="6969955" cy="3423371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132" y="1112487"/>
            <a:ext cx="500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KÍ HIỆU BẢN ĐỒ VÀ CHÚ 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461" y="378005"/>
            <a:ext cx="1152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KÍ HIỆU VÀ CHÚ GIẢI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BẢN ĐỒ THÔNG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132" y="1758751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 LOẠI KÍ HIỆU BẢN ĐỒ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461" y="2405015"/>
            <a:ext cx="11308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 hiệu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thành ba loạ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i: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Kí hiệu 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 để biểu hiện những sự vật, hiện tượng địa lí phân bố theo những điểm riêng biệt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 đường: thường được dùng để biểu hiện các sự vật, hiện tượng địa lí phân bố theo chiều dài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Kí hiệu diện tích: thường được dùng để thể hiện các sự vật, hiện tượng địa lí phân bố theo diện 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6E3EBE-D3D6-4C30-B4BA-33BA22B957D9}"/>
              </a:ext>
            </a:extLst>
          </p:cNvPr>
          <p:cNvSpPr txBox="1"/>
          <p:nvPr/>
        </p:nvSpPr>
        <p:spPr>
          <a:xfrm>
            <a:off x="2574834" y="1329175"/>
            <a:ext cx="6569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 VÀ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189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sưu tầm bản đồ hành chính Việt Nam qua các thời kỉ và so sánh sự thay  đổi số lượng các đơn vị hành chính cấp tỉnh | [Chân trời sáng">
            <a:extLst>
              <a:ext uri="{FF2B5EF4-FFF2-40B4-BE49-F238E27FC236}">
                <a16:creationId xmlns:a16="http://schemas.microsoft.com/office/drawing/2014/main" id="{FD5E0EAE-EEBE-49D7-8103-E20F7D220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4711" b="8472"/>
          <a:stretch/>
        </p:blipFill>
        <p:spPr bwMode="auto">
          <a:xfrm>
            <a:off x="1" y="57150"/>
            <a:ext cx="6286500" cy="610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3860A-60FC-48B0-A9B7-107574E1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-1"/>
            <a:ext cx="5905499" cy="621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18F62A-5061-4E1B-B1BB-651BA14ABABF}"/>
              </a:ext>
            </a:extLst>
          </p:cNvPr>
          <p:cNvSpPr txBox="1"/>
          <p:nvPr/>
        </p:nvSpPr>
        <p:spPr>
          <a:xfrm>
            <a:off x="4990586" y="90060"/>
            <a:ext cx="2443874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481CDF9-FEA1-486C-9496-C21CC85342D3}"/>
              </a:ext>
            </a:extLst>
          </p:cNvPr>
          <p:cNvSpPr txBox="1"/>
          <p:nvPr/>
        </p:nvSpPr>
        <p:spPr>
          <a:xfrm>
            <a:off x="564777" y="6205870"/>
            <a:ext cx="94612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(Everest)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44B477E-9CB6-415A-AA25-5CAE1A9A5CB2}"/>
              </a:ext>
            </a:extLst>
          </p:cNvPr>
          <p:cNvSpPr/>
          <p:nvPr/>
        </p:nvSpPr>
        <p:spPr>
          <a:xfrm>
            <a:off x="3949700" y="1549400"/>
            <a:ext cx="6223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7FD1BFC-8FB2-4601-A258-CDA5C86D4AC5}"/>
              </a:ext>
            </a:extLst>
          </p:cNvPr>
          <p:cNvSpPr txBox="1"/>
          <p:nvPr/>
        </p:nvSpPr>
        <p:spPr>
          <a:xfrm>
            <a:off x="2209801" y="2702810"/>
            <a:ext cx="2032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Everest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8848m</a:t>
            </a: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8A24C4C3-DAB1-42A8-AD7C-6FE3B4353F4F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3263900" y="2102247"/>
            <a:ext cx="776934" cy="613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C73831E-9FD8-4A45-80B7-290AFB3E909E}"/>
              </a:ext>
            </a:extLst>
          </p:cNvPr>
          <p:cNvSpPr txBox="1"/>
          <p:nvPr/>
        </p:nvSpPr>
        <p:spPr>
          <a:xfrm>
            <a:off x="564777" y="6199063"/>
            <a:ext cx="1004153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(Mariana)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61EEDD35-7E88-4FB1-A18B-8F1BD3329F0E}"/>
              </a:ext>
            </a:extLst>
          </p:cNvPr>
          <p:cNvSpPr/>
          <p:nvPr/>
        </p:nvSpPr>
        <p:spPr>
          <a:xfrm>
            <a:off x="4899452" y="1549400"/>
            <a:ext cx="622300" cy="927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111284D-6B98-436E-904F-72FDC8A23FF9}"/>
              </a:ext>
            </a:extLst>
          </p:cNvPr>
          <p:cNvSpPr txBox="1"/>
          <p:nvPr/>
        </p:nvSpPr>
        <p:spPr>
          <a:xfrm>
            <a:off x="2593030" y="2804398"/>
            <a:ext cx="21186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Mariana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11034m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56C9C204-5B17-4A4A-94DE-DCD275F49DE7}"/>
              </a:ext>
            </a:extLst>
          </p:cNvPr>
          <p:cNvCxnSpPr>
            <a:cxnSpLocks/>
            <a:stCxn id="16" idx="0"/>
            <a:endCxn id="15" idx="3"/>
          </p:cNvCxnSpPr>
          <p:nvPr/>
        </p:nvCxnSpPr>
        <p:spPr>
          <a:xfrm flipV="1">
            <a:off x="3652367" y="2340729"/>
            <a:ext cx="1338219" cy="463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7791179-9E9A-4304-9897-2719F8F09A28}"/>
              </a:ext>
            </a:extLst>
          </p:cNvPr>
          <p:cNvSpPr txBox="1"/>
          <p:nvPr/>
        </p:nvSpPr>
        <p:spPr>
          <a:xfrm>
            <a:off x="3592342" y="6199358"/>
            <a:ext cx="48574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-ki (Rocky)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8D4E8A6D-6683-4A2B-9FC8-25C59CB6A63B}"/>
              </a:ext>
            </a:extLst>
          </p:cNvPr>
          <p:cNvSpPr/>
          <p:nvPr/>
        </p:nvSpPr>
        <p:spPr>
          <a:xfrm>
            <a:off x="1222802" y="838200"/>
            <a:ext cx="622300" cy="1250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98A6A0B-B274-493C-8921-47F9ACD06777}"/>
              </a:ext>
            </a:extLst>
          </p:cNvPr>
          <p:cNvSpPr txBox="1"/>
          <p:nvPr/>
        </p:nvSpPr>
        <p:spPr>
          <a:xfrm>
            <a:off x="314704" y="2542788"/>
            <a:ext cx="144119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Rocky</a:t>
            </a:r>
          </a:p>
        </p:txBody>
      </p: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C8BCA1B0-7E98-499C-B0FB-42C8EAD19B21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1059891" y="1905953"/>
            <a:ext cx="254045" cy="629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085CD72-0052-41D2-B04A-61F0EA3689AC}"/>
              </a:ext>
            </a:extLst>
          </p:cNvPr>
          <p:cNvSpPr txBox="1"/>
          <p:nvPr/>
        </p:nvSpPr>
        <p:spPr>
          <a:xfrm>
            <a:off x="3454065" y="6211172"/>
            <a:ext cx="59779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8F0FCCE1-3B38-4954-A8AC-F730FBB5C0C7}"/>
              </a:ext>
            </a:extLst>
          </p:cNvPr>
          <p:cNvSpPr/>
          <p:nvPr/>
        </p:nvSpPr>
        <p:spPr>
          <a:xfrm rot="16200000">
            <a:off x="10262900" y="843101"/>
            <a:ext cx="470474" cy="942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1F76947-E3B8-4153-BD6B-6EE3D35951DE}"/>
              </a:ext>
            </a:extLst>
          </p:cNvPr>
          <p:cNvSpPr txBox="1"/>
          <p:nvPr/>
        </p:nvSpPr>
        <p:spPr>
          <a:xfrm>
            <a:off x="8688347" y="2102247"/>
            <a:ext cx="148727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56B77D2A-7938-4C41-8404-CACB55E3DAA8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9431985" y="1549400"/>
            <a:ext cx="1066152" cy="552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59795" y="109806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320" y="2075338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?Tự </a:t>
            </a:r>
            <a:r>
              <a:rPr lang="vi-VN" sz="3600" b="1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làm các kí hiệu </a:t>
            </a:r>
            <a:r>
              <a:rPr lang="vi-VN" sz="3600" b="1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điểm, đường, diện tích </a:t>
            </a:r>
            <a:r>
              <a:rPr lang="vi-VN" sz="3600" b="1" dirty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bằng bìa cứng (Mỗi loại kí hiệu làm khoảng 3-5 kí hiệu</a:t>
            </a:r>
            <a:r>
              <a:rPr lang="vi-VN" sz="3600" b="1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- Xem bài 3 tìm đường đi trên bản đồ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J023"/>
          <p:cNvPicPr>
            <a:picLocks noChangeAspect="1" noChangeArrowheads="1"/>
          </p:cNvPicPr>
          <p:nvPr/>
        </p:nvPicPr>
        <p:blipFill>
          <a:blip r:embed="rId4"/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182371" y="2585403"/>
            <a:ext cx="10858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abiaH" pitchFamily="34" charset="0"/>
              <a:ea typeface="+mn-ea"/>
              <a:cs typeface="+mn-cs"/>
            </a:endParaRPr>
          </a:p>
        </p:txBody>
      </p:sp>
      <p:pic>
        <p:nvPicPr>
          <p:cNvPr id="15364" name="Picture 4" descr="8F831D4C86504E53A1502B3F9E6393B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676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411099"/>
      </p:ext>
    </p:extLst>
  </p:cSld>
  <p:clrMapOvr>
    <a:masterClrMapping/>
  </p:clrMapOvr>
  <p:transition spd="slow" advTm="82337">
    <p:diamond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Callout 13"/>
          <p:cNvSpPr/>
          <p:nvPr/>
        </p:nvSpPr>
        <p:spPr>
          <a:xfrm>
            <a:off x="883920" y="613955"/>
            <a:ext cx="4925787" cy="2285999"/>
          </a:xfrm>
          <a:prstGeom prst="cloudCallout">
            <a:avLst>
              <a:gd name="adj1" fmla="val 10524"/>
              <a:gd name="adj2" fmla="val 735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5677" y="1010453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 B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C, D.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45818" y="2557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Picture 3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80" y="3576318"/>
            <a:ext cx="3737575" cy="283464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21" y="2753356"/>
            <a:ext cx="1946619" cy="16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61" y="975088"/>
            <a:ext cx="2804160" cy="30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03255" y="708326"/>
            <a:ext cx="2104425" cy="1631216"/>
            <a:chOff x="6152633" y="1144439"/>
            <a:chExt cx="2104425" cy="103512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6152633" y="1144439"/>
              <a:ext cx="2104425" cy="103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</a:t>
              </a:r>
              <a:r>
                <a:rPr lang="pt-BR" altLang="en-US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80</a:t>
              </a:r>
              <a:r>
                <a:rPr lang="pt-BR" altLang="en-US" baseline="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lang="pt-BR" altLang="en-US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lang="en-US" altLang="en-US" dirty="0">
                <a:latin typeface="Arial" pitchFamily="34" charset="0"/>
                <a:cs typeface="Arial" pitchFamily="34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</a:t>
              </a:r>
              <a:endParaRPr lang="pt-BR" alt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pt-BR" altLang="en-US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</a:t>
              </a:r>
              <a:r>
                <a:rPr lang="pt-BR" altLang="en-US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pt-BR" altLang="en-US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endParaRPr lang="en-US" altLang="en-US" sz="600" dirty="0">
                <a:latin typeface="Arial" pitchFamily="34" charset="0"/>
                <a:cs typeface="Arial" pitchFamily="34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</a:t>
              </a:r>
              <a:endParaRPr lang="en-US" altLang="en-US" sz="600" dirty="0">
                <a:latin typeface="Arial" pitchFamily="34" charset="0"/>
                <a:cs typeface="Arial" pitchFamily="34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</a:t>
              </a:r>
              <a:endParaRPr lang="pt-BR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pt-BR" altLang="en-US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</a:t>
              </a:r>
              <a:r>
                <a:rPr lang="pt-BR" altLang="en-US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40</a:t>
              </a:r>
              <a:r>
                <a:rPr lang="pt-BR" altLang="en-US" baseline="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lang="pt-BR" altLang="en-US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lang="pt-B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Left Brace 3"/>
            <p:cNvSpPr/>
            <p:nvPr/>
          </p:nvSpPr>
          <p:spPr>
            <a:xfrm>
              <a:off x="6929863" y="1334826"/>
              <a:ext cx="129795" cy="65434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278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" y="684846"/>
            <a:ext cx="5405120" cy="3887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684846"/>
            <a:ext cx="5588000" cy="397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880" y="4937760"/>
            <a:ext cx="51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1440" y="4856480"/>
            <a:ext cx="545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45440" y="340225"/>
            <a:ext cx="12859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BẢN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DỤNG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1541" y="2519302"/>
            <a:ext cx="34389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r>
              <a:rPr lang="vi-VN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  <a:endParaRPr lang="en-US" altLang="zh-CN" sz="4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KÍ HIỆU BẢN ĐỒ VÀ CHÚ GIẢI</a:t>
            </a:r>
            <a:endParaRPr lang="zh-CN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2994" y="2846337"/>
            <a:ext cx="32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.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38272" y="3989031"/>
            <a:ext cx="4567261" cy="1854231"/>
            <a:chOff x="751659" y="1394103"/>
            <a:chExt cx="7020742" cy="1854231"/>
          </a:xfrm>
        </p:grpSpPr>
        <p:sp>
          <p:nvSpPr>
            <p:cNvPr id="22" name="PA_文本框 5">
              <a:extLst>
                <a:ext uri="{FF2B5EF4-FFF2-40B4-BE49-F238E27FC236}">
                  <a16:creationId xmlns:a16="http://schemas.microsoft.com/office/drawing/2014/main" id="{E0F8F9D2-23D3-40EF-A5DE-3D88A345582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1659" y="2725114"/>
              <a:ext cx="4424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7909" y="1394103"/>
              <a:ext cx="3194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120346" y="2361639"/>
            <a:ext cx="5059524" cy="3223836"/>
          </a:xfrm>
          <a:prstGeom prst="ellipse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/>
          </a:p>
        </p:txBody>
      </p:sp>
      <p:sp>
        <p:nvSpPr>
          <p:cNvPr id="11" name="TextBox 10"/>
          <p:cNvSpPr txBox="1"/>
          <p:nvPr/>
        </p:nvSpPr>
        <p:spPr>
          <a:xfrm>
            <a:off x="7511764" y="2519302"/>
            <a:ext cx="3611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r>
              <a:rPr lang="vi-VN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 LOẠI KÍ </a:t>
            </a:r>
            <a:r>
              <a:rPr lang="en-US" altLang="zh-C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HIỆU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 ĐỒ</a:t>
            </a:r>
            <a:endParaRPr lang="zh-CN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endParaRPr lang="vi-VN" sz="4400" dirty="0"/>
          </a:p>
        </p:txBody>
      </p:sp>
      <p:sp>
        <p:nvSpPr>
          <p:cNvPr id="25" name="Oval 24"/>
          <p:cNvSpPr/>
          <p:nvPr/>
        </p:nvSpPr>
        <p:spPr>
          <a:xfrm>
            <a:off x="6545927" y="2290519"/>
            <a:ext cx="4945033" cy="3294956"/>
          </a:xfrm>
          <a:prstGeom prst="ellipse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41465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 animBg="1"/>
      <p:bldP spid="11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84463" y="1404593"/>
            <a:ext cx="10616938" cy="621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200" b="1" dirty="0" smtClean="0">
                <a:solidFill>
                  <a:srgbClr val="FF0000"/>
                </a:solidFill>
              </a:rPr>
              <a:t>I. Kí </a:t>
            </a:r>
            <a:r>
              <a:rPr lang="vi-VN" sz="3200" b="1" dirty="0">
                <a:solidFill>
                  <a:srgbClr val="FF0000"/>
                </a:solidFill>
              </a:rPr>
              <a:t>hiệu bản đồ và chú giải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45" y="551829"/>
            <a:ext cx="1159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TRÊN MỘT SỐ BẢN ĐỒ THÔNG DỤNG</a:t>
            </a:r>
          </a:p>
        </p:txBody>
      </p:sp>
    </p:spTree>
    <p:extLst>
      <p:ext uri="{BB962C8B-B14F-4D97-AF65-F5344CB8AC3E}">
        <p14:creationId xmlns:p14="http://schemas.microsoft.com/office/powerpoint/2010/main" val="19705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75" y="1329491"/>
            <a:ext cx="4015819" cy="51661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66874" y="1253765"/>
            <a:ext cx="5599056" cy="5471067"/>
            <a:chOff x="8885529" y="1250817"/>
            <a:chExt cx="2412504" cy="29768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5529" y="1250817"/>
              <a:ext cx="2412504" cy="26622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20822" y="3910737"/>
              <a:ext cx="2170639" cy="31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 </a:t>
              </a:r>
              <a:r>
                <a:rPr lang="en-US" sz="1400" smtClean="0"/>
                <a:t>H2.3 </a:t>
              </a:r>
              <a:r>
                <a:rPr lang="en-US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 Nội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41303" y="829559"/>
            <a:ext cx="867266" cy="163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1329491"/>
            <a:ext cx="2978870" cy="5166162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5229" y="160255"/>
            <a:ext cx="805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583" y="744716"/>
            <a:ext cx="885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2.1, 2.2, 2.3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2292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40" y="-72442"/>
            <a:ext cx="3867521" cy="278001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71962" y="0"/>
            <a:ext cx="5458040" cy="2309567"/>
            <a:chOff x="8885529" y="1250817"/>
            <a:chExt cx="2412504" cy="29768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5529" y="1250817"/>
              <a:ext cx="2412504" cy="26622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20822" y="3910737"/>
              <a:ext cx="2170639" cy="31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 </a:t>
              </a:r>
              <a:r>
                <a:rPr lang="en-US" sz="1400" smtClean="0"/>
                <a:t>H2.3 </a:t>
              </a:r>
              <a:r>
                <a:rPr lang="en-US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 Nội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737321"/>
            <a:ext cx="1143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1, 2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2.1, 2.2, 2.3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 hiệu bản đồ là gì?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 biết các kí hiệu a, b, c, d tương ứng  với nội dung các hình nào (1, 2, 3, 4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).(H2.1)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kí hiệu nào thể hiện các mỏ sắt, mỏ than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?(H2.2)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4230444"/>
            <a:ext cx="11612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3,4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2.1, 2.2, 2.3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 định các lục địa có nhiều mỏ than trên bản đồ tự nhiên thế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giới?(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H2.2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Kí hiệu nào được dùng để thể hiện ranh giới của thành phố Hà Nội và các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lân cận?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(H2.3)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Vì sao khi sử dụng bản đồ, trước hết chúng ta cần tìm đọc bảng chú giải?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1303" y="829559"/>
            <a:ext cx="867266" cy="163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428"/>
            <a:ext cx="1989056" cy="2270139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</p:spTree>
    <p:extLst>
      <p:ext uri="{BB962C8B-B14F-4D97-AF65-F5344CB8AC3E}">
        <p14:creationId xmlns:p14="http://schemas.microsoft.com/office/powerpoint/2010/main" val="24377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364" y="1125637"/>
            <a:ext cx="420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KÍ HIỆU BẢN ĐỒ VÀ CHÚ 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64" y="1531661"/>
            <a:ext cx="11588689" cy="4317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560" y="294640"/>
            <a:ext cx="778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MỘT SỐ BẢN ĐỒ THÔNG DỤNG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9311" y="5849468"/>
            <a:ext cx="10461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H2.1, em hãy cho biết các kí hiệu a,b,c,d tương ứng với nội dung các hình nào (1,2,3,4)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ân trời sáng tạo] Giải địa lí 6 bài 2: Kí hiệu và chú giải trên một số  bản đồ thông dụng | [Chân trời sáng tạo] Giải lịch sử và địa lí 6">
            <a:extLst>
              <a:ext uri="{FF2B5EF4-FFF2-40B4-BE49-F238E27FC236}">
                <a16:creationId xmlns:a16="http://schemas.microsoft.com/office/drawing/2014/main" id="{62D8C9F9-4A18-4478-829E-AE6EC910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1AE7B42E-D445-4BED-9BC1-4AF07708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639" y="4983479"/>
            <a:ext cx="1386839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0FC7404-B02F-4A73-A685-5C23553DD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94" y="4950142"/>
            <a:ext cx="1472565" cy="111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EFA43B-A1CC-4748-ACAA-D793B7FE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62" y="4959667"/>
            <a:ext cx="1402080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2F635D2-EF40-478D-A32A-D0DFFD381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021" y="4959667"/>
            <a:ext cx="1386839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4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48242 -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28" y="-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0987 -0.5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1706 -0.2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232 L -0.15429 -0.2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893</Words>
  <Application>Microsoft Office PowerPoint</Application>
  <PresentationFormat>Widescreen</PresentationFormat>
  <Paragraphs>91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.VnArabiaH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</dc:creator>
  <cp:lastModifiedBy>Admin</cp:lastModifiedBy>
  <cp:revision>200</cp:revision>
  <dcterms:created xsi:type="dcterms:W3CDTF">2021-08-07T08:42:04Z</dcterms:created>
  <dcterms:modified xsi:type="dcterms:W3CDTF">2024-10-06T14:10:45Z</dcterms:modified>
</cp:coreProperties>
</file>