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0" r:id="rId3"/>
    <p:sldId id="351" r:id="rId4"/>
    <p:sldId id="434" r:id="rId5"/>
    <p:sldId id="262" r:id="rId6"/>
    <p:sldId id="256" r:id="rId7"/>
    <p:sldId id="258" r:id="rId8"/>
    <p:sldId id="257" r:id="rId9"/>
    <p:sldId id="259" r:id="rId10"/>
    <p:sldId id="402" r:id="rId11"/>
    <p:sldId id="261" r:id="rId12"/>
    <p:sldId id="435" r:id="rId13"/>
    <p:sldId id="287" r:id="rId14"/>
    <p:sldId id="433" r:id="rId16"/>
    <p:sldId id="386" r:id="rId17"/>
    <p:sldId id="387" r:id="rId18"/>
    <p:sldId id="388" r:id="rId19"/>
    <p:sldId id="389" r:id="rId20"/>
    <p:sldId id="390" r:id="rId21"/>
    <p:sldId id="391" r:id="rId22"/>
    <p:sldId id="393" r:id="rId23"/>
    <p:sldId id="422" r:id="rId24"/>
    <p:sldId id="373" r:id="rId25"/>
    <p:sldId id="403" r:id="rId26"/>
    <p:sldId id="478" r:id="rId27"/>
    <p:sldId id="289" r:id="rId28"/>
    <p:sldId id="290" r:id="rId29"/>
    <p:sldId id="394" r:id="rId30"/>
    <p:sldId id="491" r:id="rId31"/>
    <p:sldId id="464" r:id="rId32"/>
    <p:sldId id="471" r:id="rId33"/>
    <p:sldId id="477" r:id="rId34"/>
    <p:sldId id="281" r:id="rId35"/>
    <p:sldId id="472" r:id="rId36"/>
    <p:sldId id="465" r:id="rId37"/>
    <p:sldId id="310" r:id="rId38"/>
    <p:sldId id="279" r:id="rId39"/>
    <p:sldId id="28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AN" initials="Q" lastIdx="2" clrIdx="0"/>
  <p:cmAuthor id="2" name="NGOC ANH" initials="N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EF"/>
    <a:srgbClr val="DAE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9EF9A-A904-41BF-9776-5ECF84BDBF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DEB8-363C-4384-9736-38AED2BB18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F9F45-7CE8-4348-B152-919CDA40E5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BC3C-C25A-418C-9639-040227AC9E6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hyperlink" Target="..\Zalo.lnk" TargetMode="External"/><Relationship Id="rId6" Type="http://schemas.openxmlformats.org/officeDocument/2006/relationships/image" Target="../media/image8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2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slide" Target="slide2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microsoft.com/office/2007/relationships/media" Target="../media/media3.mp3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5" Type="http://schemas.openxmlformats.org/officeDocument/2006/relationships/slideLayout" Target="../slideLayouts/slideLayout1.xml"/><Relationship Id="rId14" Type="http://schemas.openxmlformats.org/officeDocument/2006/relationships/slide" Target="slide22.xml"/><Relationship Id="rId13" Type="http://schemas.openxmlformats.org/officeDocument/2006/relationships/slide" Target="slide20.xml"/><Relationship Id="rId12" Type="http://schemas.openxmlformats.org/officeDocument/2006/relationships/slide" Target="slide19.xml"/><Relationship Id="rId11" Type="http://schemas.openxmlformats.org/officeDocument/2006/relationships/slide" Target="slide18.xml"/><Relationship Id="rId10" Type="http://schemas.openxmlformats.org/officeDocument/2006/relationships/slide" Target="slide17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35.GIF"/><Relationship Id="rId6" Type="http://schemas.openxmlformats.org/officeDocument/2006/relationships/slide" Target="slide15.xml"/><Relationship Id="rId5" Type="http://schemas.openxmlformats.org/officeDocument/2006/relationships/slide" Target="slide16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3.wav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slide" Target="slide15.xml"/><Relationship Id="rId4" Type="http://schemas.openxmlformats.org/officeDocument/2006/relationships/image" Target="../media/image36.png"/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audio" Target="../media/audio2.wav"/><Relationship Id="rId6" Type="http://schemas.openxmlformats.org/officeDocument/2006/relationships/image" Target="../media/image35.GIF"/><Relationship Id="rId5" Type="http://schemas.openxmlformats.org/officeDocument/2006/relationships/slide" Target="slide15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15.jpeg"/><Relationship Id="rId5" Type="http://schemas.openxmlformats.org/officeDocument/2006/relationships/slide" Target="slide15.xml"/><Relationship Id="rId4" Type="http://schemas.openxmlformats.org/officeDocument/2006/relationships/slide" Target="slide16.xml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file:///C:\Users\TTC\Desktop\GVGT.%202024.%20Hoa\proud%20of%20you.mp4" TargetMode="External"/><Relationship Id="rId1" Type="http://schemas.openxmlformats.org/officeDocument/2006/relationships/video" Target="file:///C:\Users\TTC\Desktop\GVGT.%202024.%20Hoa\proud%20of%20you.mp4" TargetMode="Externa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39.png"/><Relationship Id="rId6" Type="http://schemas.openxmlformats.org/officeDocument/2006/relationships/slide" Target="slide15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4.wav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hyperlink" Target="..\Zalo.lnk" TargetMode="Externa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hyperlink" Target="..\Zalo.lnk" TargetMode="External"/><Relationship Id="rId4" Type="http://schemas.openxmlformats.org/officeDocument/2006/relationships/hyperlink" Target="Group%201.%20Nhu.pptx" TargetMode="Externa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hyperlink" Target="..\Zalo.lnk" TargetMode="Externa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GIF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Year 2 - Netherton Junior and Infant SchoolNetherton Junior and Infant  School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8857" y="5268686"/>
            <a:ext cx="62266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Class: 7A1</a:t>
            </a:r>
            <a:endParaRPr lang="en-US" sz="3600" b="1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Teacher: Duong Thi Hoa</a:t>
            </a:r>
            <a:endParaRPr lang="en-US" sz="3600" b="1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0 hình nền đen, ảnh đen xì cho máy tính, lapto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4400" y="154072"/>
            <a:ext cx="1078411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October 24th, 2024.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" y="1040130"/>
            <a:ext cx="11780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COMMUNITY SERVICE</a:t>
            </a:r>
            <a:endParaRPr lang="en-US" sz="4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LOOKING BACK + PROJECT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community service Archives - Point Arena High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72" y="2609849"/>
            <a:ext cx="7068456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635" y="1181100"/>
            <a:ext cx="1191069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Complete the table with the words and phrases from the box.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" y="1803400"/>
            <a:ext cx="8759825" cy="16129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87045" y="3448685"/>
          <a:ext cx="962787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9290"/>
                <a:gridCol w="3209290"/>
                <a:gridCol w="320929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help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pick up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848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donate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4480560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8D8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005" y="4399280"/>
            <a:ext cx="3192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homeless children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085" y="5572760"/>
            <a:ext cx="2690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elderly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2725" y="4389120"/>
            <a:ext cx="2427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5255" y="5064125"/>
            <a:ext cx="2644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bottles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8995" y="4371975"/>
            <a:ext cx="273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3643" y="4927528"/>
            <a:ext cx="39358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books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4915" y="2044065"/>
            <a:ext cx="1951355" cy="16351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909810" y="6400165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7" action="ppaction://hlinkfile"/>
              </a:rPr>
              <a:t>Zalo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7500" y="0"/>
            <a:ext cx="11874500" cy="122872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Complete each sentence with one phrase from Task 1. Remember to use the correct forms of the verbs.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135" y="2310765"/>
            <a:ext cx="12127230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club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some poor farmers last week.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esterday, 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 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our area and recycled them.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cleaning last summer.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 month, our club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 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 community library.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our recent project, 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learn to read and write.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30640" y="1699895"/>
            <a:ext cx="310070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 food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5345" y="1665605"/>
            <a:ext cx="365252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pick up bottles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3550" y="1054735"/>
            <a:ext cx="36918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help the elderly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7435" y="1665605"/>
            <a:ext cx="314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 books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0020" y="1020445"/>
            <a:ext cx="51720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help homeless children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779125" y="6190615"/>
            <a:ext cx="848995" cy="46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2" grpId="0"/>
      <p:bldP spid="24" grpId="0"/>
      <p:bldP spid="26" grpId="0"/>
      <p:bldP spid="20" grpId="0"/>
      <p:bldP spid="21" grpId="1"/>
      <p:bldP spid="22" grpId="1"/>
      <p:bldP spid="24" grpId="1"/>
      <p:bldP spid="26" grpId="1"/>
      <p:bldP spid="20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8"/>
            <a:ext cx="12192000" cy="6854653"/>
          </a:xfrm>
          <a:prstGeom prst="rect">
            <a:avLst/>
          </a:prstGeom>
        </p:spPr>
      </p:pic>
      <p:pic>
        <p:nvPicPr>
          <p:cNvPr id="1026" name="Picture 2" descr="C:\Users\ADMIN\Desktop\ TO ONG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676810" y="-156220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5065" y="438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46661" y="286115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8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0517" y="4423758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600" b="1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BUSY BEES</a:t>
            </a:r>
            <a:endParaRPr lang="en-US" sz="660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" name="Pentagon 2">
            <a:hlinkClick r:id="" action="ppaction://noaction"/>
          </p:cNvPr>
          <p:cNvSpPr/>
          <p:nvPr/>
        </p:nvSpPr>
        <p:spPr>
          <a:xfrm>
            <a:off x="9313986" y="5999979"/>
            <a:ext cx="1654663" cy="609600"/>
          </a:xfrm>
          <a:prstGeom prst="homePlate">
            <a:avLst>
              <a:gd name="adj" fmla="val 85077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Play</a:t>
            </a:r>
            <a:endParaRPr lang="en-US" sz="36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632968" y="2617027"/>
            <a:ext cx="1174464" cy="15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185">
            <a:off x="2730493" y="482842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628835" y="4132030"/>
            <a:ext cx="1174464" cy="164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51713" y="2676323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" y="3348"/>
            <a:ext cx="12192000" cy="6854653"/>
          </a:xfrm>
          <a:prstGeom prst="rect">
            <a:avLst/>
          </a:prstGeom>
        </p:spPr>
      </p:pic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604044" y="-10631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3851875" y="1214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4060593" y="4392705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2869692" y="2480584"/>
            <a:ext cx="1119715" cy="1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6553330" y="4379333"/>
            <a:ext cx="1179243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8883800" y="1801826"/>
            <a:ext cx="1170655" cy="14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3123442" y="1178559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schemeClr val="tx1"/>
                </a:solidFill>
                <a:latin typeface="Calibri" panose="020F0502020204030204"/>
                <a:hlinkClick r:id="rId9" action="ppaction://hlinksldjump"/>
              </a:rPr>
              <a:t>1</a:t>
            </a:r>
            <a:endParaRPr lang="en-US" sz="2800">
              <a:solidFill>
                <a:schemeClr val="tx1"/>
              </a:solidFill>
              <a:latin typeface="Calibri" panose="020F0502020204030204"/>
              <a:hlinkClick r:id="rId9" action="ppaction://hlinksldjump"/>
            </a:endParaRPr>
          </a:p>
        </p:txBody>
      </p:sp>
      <p:sp>
        <p:nvSpPr>
          <p:cNvPr id="22" name="Speech Bubble: Rectangle with Corners Rounded 21">
            <a:hlinkClick r:id="rId10" action="ppaction://hlinksldjump"/>
          </p:cNvPr>
          <p:cNvSpPr/>
          <p:nvPr/>
        </p:nvSpPr>
        <p:spPr>
          <a:xfrm>
            <a:off x="2486740" y="2693742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28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Speech Bubble: Rectangle with Corners Rounded 22">
            <a:hlinkClick r:id="rId11" action="ppaction://hlinksldjump"/>
          </p:cNvPr>
          <p:cNvSpPr/>
          <p:nvPr/>
        </p:nvSpPr>
        <p:spPr>
          <a:xfrm>
            <a:off x="3123862" y="4742938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en-US" sz="28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Speech Bubble: Rectangle with Corners Rounded 23">
            <a:hlinkClick r:id="rId12" action="ppaction://hlinksldjump"/>
          </p:cNvPr>
          <p:cNvSpPr/>
          <p:nvPr/>
        </p:nvSpPr>
        <p:spPr>
          <a:xfrm>
            <a:off x="7883930" y="4742981"/>
            <a:ext cx="719931" cy="435561"/>
          </a:xfrm>
          <a:prstGeom prst="wedgeRoundRectCallout">
            <a:avLst>
              <a:gd name="adj1" fmla="val -72558"/>
              <a:gd name="adj2" fmla="val 4958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prstClr val="black"/>
                </a:solidFill>
                <a:latin typeface="Calibri" panose="020F0502020204030204"/>
                <a:hlinkClick r:id="rId12" action="ppaction://hlinksldjump"/>
              </a:rPr>
              <a:t>4</a:t>
            </a:r>
            <a:endParaRPr lang="en-US" sz="28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Speech Bubble: Rectangle with Corners Rounded 24">
            <a:hlinkClick r:id="rId13" action="ppaction://hlinksldjump"/>
          </p:cNvPr>
          <p:cNvSpPr/>
          <p:nvPr/>
        </p:nvSpPr>
        <p:spPr>
          <a:xfrm>
            <a:off x="8444511" y="2795604"/>
            <a:ext cx="719931" cy="435561"/>
          </a:xfrm>
          <a:prstGeom prst="wedgeRoundRectCallout">
            <a:avLst>
              <a:gd name="adj1" fmla="val 79857"/>
              <a:gd name="adj2" fmla="val -408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en-US" sz="28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hought Bubble: Cloud 1">
            <a:hlinkClick r:id="rId9" action="ppaction://hlinksldjump"/>
          </p:cNvPr>
          <p:cNvSpPr/>
          <p:nvPr/>
        </p:nvSpPr>
        <p:spPr>
          <a:xfrm>
            <a:off x="10228509" y="5381088"/>
            <a:ext cx="1561011" cy="116080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r>
              <a:rPr lang="en-US" sz="3000" b="1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  <a:hlinkClick r:id="rId14" action="ppaction://hlinksldjump"/>
              </a:rPr>
              <a:t>Back</a:t>
            </a:r>
            <a:endParaRPr lang="en-US" sz="3000" b="1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542 -0.005 L 0.13849 0.180833 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67 -0.229722 " pathEditMode="relative" rAng="0" ptsTypes="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1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625 -0.000277778 L -0.0825521 -0.278056 " pathEditMode="relative" rAng="0" ptsTypes="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7292 -0.0037963 L -0.282969 0.0764815 " pathEditMode="relative" rAng="0" ptsTypes="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-24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35" y="3175"/>
            <a:ext cx="11565255" cy="14490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sz="4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club </a:t>
            </a:r>
            <a:r>
              <a:rPr lang="en-US" sz="480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</a:t>
            </a:r>
            <a:r>
              <a:rPr lang="en-US" sz="4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some poor farmers last week.</a:t>
            </a:r>
            <a:br>
              <a:rPr lang="en-US" sz="4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en-US" sz="4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7384" y="1351246"/>
            <a:ext cx="5729637" cy="11859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donated food</a:t>
            </a:r>
            <a:endParaRPr lang="en-US" sz="30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defTabSz="914400">
              <a:defRPr/>
            </a:pP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1332073"/>
            <a:ext cx="5560640" cy="1205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food</a:t>
            </a:r>
            <a:r>
              <a:rPr lang="vi-VN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17472" y="2703351"/>
            <a:ext cx="5729638" cy="10411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ing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food</a:t>
            </a:r>
            <a:endParaRPr lang="en-US" sz="30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defTabSz="914400">
              <a:defRPr/>
            </a:pP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2705446"/>
            <a:ext cx="5560640" cy="10369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vi-VN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 food</a:t>
            </a:r>
            <a:endParaRPr lang="en-US" sz="3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72182" y="1636740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52054" y="292663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513" y="2964801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514" y="1645140"/>
            <a:ext cx="804743" cy="707197"/>
          </a:xfrm>
          <a:prstGeom prst="rect">
            <a:avLst/>
          </a:prstGeom>
        </p:spPr>
      </p:pic>
      <p:sp>
        <p:nvSpPr>
          <p:cNvPr id="2" name="Thought Bubble: Cloud 1">
            <a:hlinkClick r:id="rId5" action="ppaction://hlinksldjump"/>
          </p:cNvPr>
          <p:cNvSpPr/>
          <p:nvPr/>
        </p:nvSpPr>
        <p:spPr>
          <a:xfrm>
            <a:off x="10228509" y="5381088"/>
            <a:ext cx="1561011" cy="1160806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000" b="1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  <a:hlinkClick r:id="rId6" action="ppaction://hlinksldjump"/>
              </a:rPr>
              <a:t>Back</a:t>
            </a:r>
            <a:endParaRPr lang="en-US" sz="3000" b="1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ar Flash - Free GIF on Pixaba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43773" y="453609"/>
            <a:ext cx="1354570" cy="13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47" y="-132310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0175" y="339090"/>
            <a:ext cx="12061825" cy="127254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sz="40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r>
              <a:rPr lang="en-US" sz="4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esterday, we </a:t>
            </a:r>
            <a:r>
              <a:rPr lang="en-US" sz="400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 </a:t>
            </a:r>
            <a:r>
              <a:rPr lang="en-US" sz="4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around our area and recycled them.</a:t>
            </a:r>
            <a:br>
              <a:rPr lang="en-US" sz="4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5755" y="1764350"/>
            <a:ext cx="4018405" cy="904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pick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ing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up bottles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9622" y="1721319"/>
            <a:ext cx="3824263" cy="8952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picked up bottles</a:t>
            </a:r>
            <a:endParaRPr lang="en-US" sz="3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defTabSz="914400"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9813" y="2808303"/>
            <a:ext cx="4014347" cy="910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pick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up bottles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779622" y="2808303"/>
            <a:ext cx="3824263" cy="910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pick up bottles</a:t>
            </a:r>
            <a:endParaRPr lang="en-US" sz="30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10" y="176481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385387" y="301525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24" y="292971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297" y="1971192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rId5" action="ppaction://hlinksldjump"/>
          </p:cNvPr>
          <p:cNvSpPr/>
          <p:nvPr/>
        </p:nvSpPr>
        <p:spPr>
          <a:xfrm>
            <a:off x="10432298" y="5475222"/>
            <a:ext cx="1371600" cy="10243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8455" y="393700"/>
            <a:ext cx="11853545" cy="11391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</a:t>
            </a:r>
            <a:r>
              <a:rPr lang="en-US" sz="440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 </a:t>
            </a:r>
            <a:r>
              <a:rPr lang="en-US" sz="4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the cleaning last summer.</a:t>
            </a:r>
            <a:endParaRPr lang="en-US" sz="4400">
              <a:solidFill>
                <a:schemeClr val="accent6"/>
              </a:solidFill>
              <a:latin typeface="+mj-lt"/>
            </a:endParaRPr>
          </a:p>
          <a:p>
            <a:pPr algn="ctr" defTabSz="914400">
              <a:defRPr/>
            </a:pP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2" y="1677384"/>
            <a:ext cx="4906799" cy="10818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help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ed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the elderly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51111" y="1677384"/>
            <a:ext cx="4906799" cy="10490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help the elderly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35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47767"/>
            <a:ext cx="4906799" cy="10787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hel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ps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the elderly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711169" y="2871514"/>
            <a:ext cx="4906799" cy="10546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help</a:t>
            </a:r>
            <a:r>
              <a:rPr lang="en-US" alt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ing</a:t>
            </a:r>
            <a:r>
              <a:rPr lang="en-GB" sz="30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the elderly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2" y="199479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193732" y="331094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38" y="322042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035" y="1875598"/>
            <a:ext cx="804743" cy="707197"/>
          </a:xfrm>
          <a:prstGeom prst="rect">
            <a:avLst/>
          </a:prstGeom>
        </p:spPr>
      </p:pic>
      <p:sp>
        <p:nvSpPr>
          <p:cNvPr id="20" name="Thought Bubble: Cloud 19"/>
          <p:cNvSpPr/>
          <p:nvPr/>
        </p:nvSpPr>
        <p:spPr>
          <a:xfrm>
            <a:off x="10351616" y="5490593"/>
            <a:ext cx="1371600" cy="10243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Back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ar Flash - Free GIF on Pixa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33430" y="291465"/>
            <a:ext cx="1085850" cy="11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6840" y="280035"/>
            <a:ext cx="12156440" cy="15468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4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ast month, our club </a:t>
            </a:r>
            <a:r>
              <a:rPr lang="en-US" sz="400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  <a:r>
              <a:rPr lang="en-US" sz="40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the community library.</a:t>
            </a:r>
            <a:endParaRPr lang="en-US" sz="4000">
              <a:solidFill>
                <a:schemeClr val="accent6"/>
              </a:solidFill>
              <a:latin typeface="+mj-lt"/>
            </a:endParaRPr>
          </a:p>
          <a:p>
            <a:pPr algn="ctr" defTabSz="1219200"/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4161" y="1917112"/>
            <a:ext cx="3609997" cy="9307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altLang="en-GB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A.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 books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8183" y="1953535"/>
            <a:ext cx="3829792" cy="8942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altLang="en-GB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books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04161" y="2938288"/>
            <a:ext cx="3609997" cy="8827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altLang="en-GB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donate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books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88183" y="2907042"/>
            <a:ext cx="3829789" cy="8711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altLang="en-GB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D.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</a:t>
            </a:r>
            <a:r>
              <a:rPr lang="en-US" alt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ing</a:t>
            </a:r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books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38" y="2230128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95" y="327289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904" y="336073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13" y="2230990"/>
            <a:ext cx="804743" cy="707198"/>
          </a:xfrm>
          <a:prstGeom prst="rect">
            <a:avLst/>
          </a:prstGeom>
        </p:spPr>
      </p:pic>
      <p:sp>
        <p:nvSpPr>
          <p:cNvPr id="20" name="Thought Bubble: Cloud 19">
            <a:hlinkClick r:id="rId4" action="ppaction://hlinksldjump"/>
          </p:cNvPr>
          <p:cNvSpPr/>
          <p:nvPr/>
        </p:nvSpPr>
        <p:spPr>
          <a:xfrm>
            <a:off x="10351613" y="5399396"/>
            <a:ext cx="1371600" cy="10243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Back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4192270"/>
            <a:ext cx="4165600" cy="2663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roud of you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7945"/>
            <a:ext cx="12192000" cy="67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8115" y="231775"/>
            <a:ext cx="12033885" cy="12573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sz="4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our recent project, we </a:t>
            </a:r>
            <a:r>
              <a:rPr lang="en-US" sz="440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 </a:t>
            </a:r>
            <a:r>
              <a:rPr lang="en-US" sz="4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 to read and write.</a:t>
            </a:r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7515" y="2038985"/>
            <a:ext cx="5491480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A.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helped the elderly</a:t>
            </a:r>
            <a:endParaRPr lang="en-US" alt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70955" y="1953260"/>
            <a:ext cx="5598795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donat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ed</a:t>
            </a:r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books</a:t>
            </a:r>
            <a:endParaRPr lang="en-US" sz="3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defTabSz="914400">
              <a:defRPr/>
            </a:pPr>
            <a:endParaRPr lang="en-US" sz="2665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9395" y="2885440"/>
            <a:ext cx="5777865" cy="7708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US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picked up bottle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70955" y="2842895"/>
            <a:ext cx="5598160" cy="8134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altLang="en-GB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D.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helped </a:t>
            </a:r>
            <a:r>
              <a:rPr lang="en-US" alt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homeless children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5" y="2902114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57" y="2885253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403" y="2039196"/>
            <a:ext cx="732592" cy="643793"/>
          </a:xfrm>
          <a:prstGeom prst="rect">
            <a:avLst/>
          </a:prstGeom>
        </p:spPr>
      </p:pic>
      <p:sp>
        <p:nvSpPr>
          <p:cNvPr id="20" name="Thought Bubble: Cloud 19">
            <a:hlinkClick r:id="rId6" action="ppaction://hlinksldjump"/>
          </p:cNvPr>
          <p:cNvSpPr/>
          <p:nvPr/>
        </p:nvSpPr>
        <p:spPr>
          <a:xfrm>
            <a:off x="10361981" y="5379010"/>
            <a:ext cx="1371600" cy="10243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2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403" y="3636976"/>
            <a:ext cx="4371601" cy="3255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7500" y="0"/>
            <a:ext cx="11874500" cy="122872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Complete each sentence with one phrase from Task 1. Remember to use the correct forms of the verbs.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270" y="1633855"/>
            <a:ext cx="12127230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club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some poor farmers last week.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esterday, 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 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around our area and recycled them.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cleaning last summer.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 month, our club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 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 community library.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our recent project, we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learn to read and write.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02510" y="1633855"/>
            <a:ext cx="310070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donated food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3105" y="2216785"/>
            <a:ext cx="365252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picked up bottles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2395" y="3237865"/>
            <a:ext cx="36918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helped the elderly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9625" y="3850005"/>
            <a:ext cx="314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donated books 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21935" y="4949190"/>
            <a:ext cx="51720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helped homeless children</a:t>
            </a:r>
            <a:endParaRPr lang="en-GB" sz="36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-112395"/>
            <a:ext cx="12192000" cy="877570"/>
          </a:xfrm>
          <a:prstGeom prst="rect">
            <a:avLst/>
          </a:prstGeom>
        </p:spPr>
      </p:pic>
      <p:pic>
        <p:nvPicPr>
          <p:cNvPr id="3074" name="Picture 2" descr="Past Simple Tense (Simple Past): Definition, Rules and Useful Examples •  7ESL | Simple past tense, English past tense, English gramm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6"/>
          <a:stretch>
            <a:fillRect/>
          </a:stretch>
        </p:blipFill>
        <p:spPr bwMode="auto">
          <a:xfrm>
            <a:off x="250825" y="1073150"/>
            <a:ext cx="11823700" cy="5640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7045" y="-12700"/>
            <a:ext cx="6283325" cy="98361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REVIEW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0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45" y="-12700"/>
            <a:ext cx="5503545" cy="57213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REVIEW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6590"/>
            <a:ext cx="1209992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3.Use the correct form of the verbs from the box to complete the passage.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85" y="1181100"/>
            <a:ext cx="7860030" cy="1127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426970"/>
            <a:ext cx="12192000" cy="44310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sz="3200" b="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Warm Clothes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 famous volunteer group </a:t>
            </a:r>
            <a:r>
              <a:rPr lang="en-US" sz="3200" b="0" i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0" i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iet Nam</a:t>
            </a:r>
            <a:r>
              <a:rPr lang="en-US" sz="3200" b="0" i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i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members are both parents and their children. 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Last year,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they (1)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activities to help their community.The group (2)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clothes and sent them to poor people in rural areas. The parents taught their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children to make things from bamboo and bottles. They then (3)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 to buy books, and (4)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them to village children</a:t>
            </a:r>
            <a:r>
              <a:rPr lang="en-US" sz="3200" b="0" i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i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(5) </a:t>
            </a:r>
            <a:r>
              <a:rPr lang="en-US" sz="3200" b="0" i="0" dirty="0">
                <a:solidFill>
                  <a:srgbClr val="9495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the villages and tutored small kids there. They really brought love to those small villages.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9155" y="3010535"/>
            <a:ext cx="10655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had </a:t>
            </a:r>
            <a:endParaRPr 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7350" y="3429000"/>
            <a:ext cx="200977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collected </a:t>
            </a:r>
            <a:endParaRPr 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31325" y="4440555"/>
            <a:ext cx="8997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sold </a:t>
            </a:r>
            <a:endParaRPr 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6940" y="4934286"/>
            <a:ext cx="16764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donated </a:t>
            </a:r>
            <a:endParaRPr 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490" y="5372735"/>
            <a:ext cx="12947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went</a:t>
            </a:r>
            <a:endParaRPr lang="en-GB" sz="3200" b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4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35" y="41910"/>
            <a:ext cx="1212786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Write full sentences about the activities the students did to help their community last year. 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5" y="564515"/>
            <a:ext cx="11926570" cy="5477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singing and dancing for the elderly at a nursing home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 and his friends: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collecting books and setting up a community library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 and Mai: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growing and donating vegetables to a primary school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 and his friends: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giving food to young patients in a hospital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om: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making and sending postcards to the elderly at Christmas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155" y="1626235"/>
            <a:ext cx="98285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Mi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sang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and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danced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for the elderly at a nursing home.</a:t>
            </a:r>
            <a:endParaRPr lang="en-GB" sz="2800" b="1" dirty="0">
              <a:solidFill>
                <a:srgbClr val="0F14EF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155" y="2656205"/>
            <a:ext cx="1184529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Mark and his friends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collected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books and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set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up a community library.</a:t>
            </a:r>
            <a:endParaRPr lang="en-GB" sz="2800" b="1" dirty="0">
              <a:solidFill>
                <a:srgbClr val="0F14EF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4038" y="3808099"/>
            <a:ext cx="1009199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Lan and Mai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grew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and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donated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vegetables to a primary school.</a:t>
            </a:r>
            <a:endParaRPr lang="en-GB" sz="2800" b="1" dirty="0">
              <a:solidFill>
                <a:srgbClr val="0F14EF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0243" y="4811870"/>
            <a:ext cx="1036559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Minh and his friends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gave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food to young patients in a hospital.</a:t>
            </a:r>
            <a:endParaRPr lang="en-GB" sz="2800" b="1" dirty="0">
              <a:solidFill>
                <a:srgbClr val="0F14EF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378" y="5990067"/>
            <a:ext cx="94363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Tom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made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and </a:t>
            </a:r>
            <a:r>
              <a:rPr lang="en-GB" sz="2800" b="1" dirty="0">
                <a:solidFill>
                  <a:srgbClr val="0F14EF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sent </a:t>
            </a:r>
            <a:r>
              <a:rPr lang="en-GB" sz="2800" b="1" dirty="0">
                <a:solidFill>
                  <a:srgbClr val="0F14EF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postcards to the elderly at Christmas.</a:t>
            </a:r>
            <a:endParaRPr lang="en-GB" sz="2800" b="1" dirty="0">
              <a:solidFill>
                <a:srgbClr val="0F14EF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909810" y="6400165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1" action="ppaction://hlinkfile"/>
              </a:rPr>
              <a:t>Zalo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1074509"/>
            <a:ext cx="736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0000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Revue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71" y="2362200"/>
            <a:ext cx="2948054" cy="3541712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356" y="0"/>
            <a:ext cx="8811491" cy="66703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3176" y="2626072"/>
            <a:ext cx="75188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kern="1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Revue" pitchFamily="2" charset="0"/>
              </a:rPr>
              <a:t>Our Green Neighbourhood</a:t>
            </a:r>
            <a:endParaRPr lang="en-US" sz="7200" kern="10" smtClean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Revue" pitchFamily="2" charset="0"/>
            </a:endParaRPr>
          </a:p>
          <a:p>
            <a:pPr algn="ctr"/>
            <a:endParaRPr lang="en-US" sz="7200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Revue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4727" y="1065461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kern="10" smtClean="0">
                <a:ln w="12700">
                  <a:solidFill>
                    <a:srgbClr val="EAEAEA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Revue" pitchFamily="2" charset="0"/>
                <a:hlinkClick r:id="rId4" tooltip="" action="ppaction://hlinkfile"/>
              </a:rPr>
              <a:t>Topic</a:t>
            </a:r>
            <a:endParaRPr lang="en-US" sz="2800" kern="10">
              <a:ln w="12700">
                <a:solidFill>
                  <a:srgbClr val="EAEAEA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Revue" pitchFamily="2" charset="0"/>
            </a:endParaRPr>
          </a:p>
        </p:txBody>
      </p:sp>
      <p:sp>
        <p:nvSpPr>
          <p:cNvPr id="8" name="5-Point Star 7">
            <a:hlinkClick r:id="rId4" tooltip="" action="ppaction://hlinkfile"/>
          </p:cNvPr>
          <p:cNvSpPr/>
          <p:nvPr/>
        </p:nvSpPr>
        <p:spPr>
          <a:xfrm>
            <a:off x="4495800" y="1588135"/>
            <a:ext cx="857885" cy="1038860"/>
          </a:xfrm>
          <a:prstGeom prst="star5">
            <a:avLst>
              <a:gd name="adj" fmla="val 19094"/>
              <a:gd name="hf" fmla="val 105146"/>
              <a:gd name="vf" fmla="val 11055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9909810" y="6400165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linkClick r:id="rId5" action="ppaction://hlinkfile"/>
              </a:rPr>
              <a:t>Zalo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3291840"/>
            <a:ext cx="4643755" cy="3566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447" t="43860" r="-447" b="19801"/>
          <a:stretch>
            <a:fillRect/>
          </a:stretch>
        </p:blipFill>
        <p:spPr>
          <a:xfrm>
            <a:off x="6866255" y="3292475"/>
            <a:ext cx="5325110" cy="356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9636" t="76763" r="-2242" b="-14802"/>
          <a:stretch>
            <a:fillRect/>
          </a:stretch>
        </p:blipFill>
        <p:spPr>
          <a:xfrm>
            <a:off x="2213610" y="0"/>
            <a:ext cx="8425815" cy="4226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14680" y="2582545"/>
            <a:ext cx="1121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 should you do to protect greener and cleaner school?</a:t>
            </a:r>
            <a:endParaRPr lang="en-US" sz="36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290695" cy="352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613785"/>
            <a:ext cx="4291330" cy="3244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95" y="635"/>
            <a:ext cx="4073525" cy="3525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30" y="3614420"/>
            <a:ext cx="4152900" cy="3244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590" y="635"/>
            <a:ext cx="3880485" cy="352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65" y="3615055"/>
            <a:ext cx="3747135" cy="318389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950085" y="2993390"/>
            <a:ext cx="9403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72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GREEN THURSDAY</a:t>
            </a:r>
            <a:endParaRPr lang="en-US" sz="720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6985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10762" y="2021856"/>
            <a:ext cx="8570475" cy="3899266"/>
            <a:chOff x="2410071" y="1551494"/>
            <a:chExt cx="8570475" cy="3899266"/>
          </a:xfrm>
        </p:grpSpPr>
        <p:sp>
          <p:nvSpPr>
            <p:cNvPr id="20" name="Freeform: Shape 13"/>
            <p:cNvSpPr/>
            <p:nvPr/>
          </p:nvSpPr>
          <p:spPr>
            <a:xfrm>
              <a:off x="2410071" y="2331371"/>
              <a:ext cx="2426505" cy="2001359"/>
            </a:xfrm>
            <a:custGeom>
              <a:avLst/>
              <a:gdLst>
                <a:gd name="connsiteX0" fmla="*/ 0 w 2426505"/>
                <a:gd name="connsiteY0" fmla="*/ 200136 h 2001359"/>
                <a:gd name="connsiteX1" fmla="*/ 200136 w 2426505"/>
                <a:gd name="connsiteY1" fmla="*/ 0 h 2001359"/>
                <a:gd name="connsiteX2" fmla="*/ 2226369 w 2426505"/>
                <a:gd name="connsiteY2" fmla="*/ 0 h 2001359"/>
                <a:gd name="connsiteX3" fmla="*/ 2426505 w 2426505"/>
                <a:gd name="connsiteY3" fmla="*/ 200136 h 2001359"/>
                <a:gd name="connsiteX4" fmla="*/ 2426505 w 2426505"/>
                <a:gd name="connsiteY4" fmla="*/ 1801223 h 2001359"/>
                <a:gd name="connsiteX5" fmla="*/ 2226369 w 2426505"/>
                <a:gd name="connsiteY5" fmla="*/ 2001359 h 2001359"/>
                <a:gd name="connsiteX6" fmla="*/ 200136 w 2426505"/>
                <a:gd name="connsiteY6" fmla="*/ 2001359 h 2001359"/>
                <a:gd name="connsiteX7" fmla="*/ 0 w 2426505"/>
                <a:gd name="connsiteY7" fmla="*/ 1801223 h 2001359"/>
                <a:gd name="connsiteX8" fmla="*/ 0 w 2426505"/>
                <a:gd name="connsiteY8" fmla="*/ 200136 h 200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6505" h="2001359">
                  <a:moveTo>
                    <a:pt x="0" y="200136"/>
                  </a:moveTo>
                  <a:cubicBezTo>
                    <a:pt x="0" y="89604"/>
                    <a:pt x="89604" y="0"/>
                    <a:pt x="200136" y="0"/>
                  </a:cubicBezTo>
                  <a:lnTo>
                    <a:pt x="2226369" y="0"/>
                  </a:lnTo>
                  <a:cubicBezTo>
                    <a:pt x="2336901" y="0"/>
                    <a:pt x="2426505" y="89604"/>
                    <a:pt x="2426505" y="200136"/>
                  </a:cubicBezTo>
                  <a:lnTo>
                    <a:pt x="2426505" y="1801223"/>
                  </a:lnTo>
                  <a:cubicBezTo>
                    <a:pt x="2426505" y="1911755"/>
                    <a:pt x="2336901" y="2001359"/>
                    <a:pt x="2226369" y="2001359"/>
                  </a:cubicBezTo>
                  <a:lnTo>
                    <a:pt x="200136" y="2001359"/>
                  </a:lnTo>
                  <a:cubicBezTo>
                    <a:pt x="89604" y="2001359"/>
                    <a:pt x="0" y="1911755"/>
                    <a:pt x="0" y="1801223"/>
                  </a:cubicBezTo>
                  <a:lnTo>
                    <a:pt x="0" y="20013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62" tIns="86062" rIns="86062" bIns="514925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Words related to community activities</a:t>
              </a:r>
              <a:endParaRPr lang="en-US" sz="2100" kern="1200" dirty="0"/>
            </a:p>
          </p:txBody>
        </p:sp>
        <p:sp>
          <p:nvSpPr>
            <p:cNvPr id="21" name="Shape 20"/>
            <p:cNvSpPr/>
            <p:nvPr/>
          </p:nvSpPr>
          <p:spPr>
            <a:xfrm>
              <a:off x="3802295" y="2923597"/>
              <a:ext cx="2527163" cy="2527163"/>
            </a:xfrm>
            <a:prstGeom prst="leftCircularArrow">
              <a:avLst>
                <a:gd name="adj1" fmla="val 2570"/>
                <a:gd name="adj2" fmla="val 311923"/>
                <a:gd name="adj3" fmla="val 2087433"/>
                <a:gd name="adj4" fmla="val 9024489"/>
                <a:gd name="adj5" fmla="val 2998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19"/>
            <p:cNvSpPr/>
            <p:nvPr/>
          </p:nvSpPr>
          <p:spPr>
            <a:xfrm>
              <a:off x="2726349" y="3862559"/>
              <a:ext cx="2454573" cy="857725"/>
            </a:xfrm>
            <a:custGeom>
              <a:avLst/>
              <a:gdLst>
                <a:gd name="connsiteX0" fmla="*/ 0 w 2156893"/>
                <a:gd name="connsiteY0" fmla="*/ 85773 h 857725"/>
                <a:gd name="connsiteX1" fmla="*/ 85773 w 2156893"/>
                <a:gd name="connsiteY1" fmla="*/ 0 h 857725"/>
                <a:gd name="connsiteX2" fmla="*/ 2071121 w 2156893"/>
                <a:gd name="connsiteY2" fmla="*/ 0 h 857725"/>
                <a:gd name="connsiteX3" fmla="*/ 2156894 w 2156893"/>
                <a:gd name="connsiteY3" fmla="*/ 85773 h 857725"/>
                <a:gd name="connsiteX4" fmla="*/ 2156893 w 2156893"/>
                <a:gd name="connsiteY4" fmla="*/ 771953 h 857725"/>
                <a:gd name="connsiteX5" fmla="*/ 2071120 w 2156893"/>
                <a:gd name="connsiteY5" fmla="*/ 857726 h 857725"/>
                <a:gd name="connsiteX6" fmla="*/ 85773 w 2156893"/>
                <a:gd name="connsiteY6" fmla="*/ 857725 h 857725"/>
                <a:gd name="connsiteX7" fmla="*/ 0 w 2156893"/>
                <a:gd name="connsiteY7" fmla="*/ 771952 h 857725"/>
                <a:gd name="connsiteX8" fmla="*/ 0 w 2156893"/>
                <a:gd name="connsiteY8" fmla="*/ 85773 h 8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893" h="857725">
                  <a:moveTo>
                    <a:pt x="0" y="85773"/>
                  </a:moveTo>
                  <a:cubicBezTo>
                    <a:pt x="0" y="38402"/>
                    <a:pt x="38402" y="0"/>
                    <a:pt x="85773" y="0"/>
                  </a:cubicBezTo>
                  <a:lnTo>
                    <a:pt x="2071121" y="0"/>
                  </a:lnTo>
                  <a:cubicBezTo>
                    <a:pt x="2118492" y="0"/>
                    <a:pt x="2156894" y="38402"/>
                    <a:pt x="2156894" y="85773"/>
                  </a:cubicBezTo>
                  <a:cubicBezTo>
                    <a:pt x="2156894" y="314500"/>
                    <a:pt x="2156893" y="543226"/>
                    <a:pt x="2156893" y="771953"/>
                  </a:cubicBezTo>
                  <a:cubicBezTo>
                    <a:pt x="2156893" y="819324"/>
                    <a:pt x="2118491" y="857726"/>
                    <a:pt x="2071120" y="857726"/>
                  </a:cubicBezTo>
                  <a:lnTo>
                    <a:pt x="85773" y="857725"/>
                  </a:lnTo>
                  <a:cubicBezTo>
                    <a:pt x="38402" y="857725"/>
                    <a:pt x="0" y="819323"/>
                    <a:pt x="0" y="771952"/>
                  </a:cubicBezTo>
                  <a:lnTo>
                    <a:pt x="0" y="857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512" tIns="73382" rIns="97512" bIns="73382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smtClean="0"/>
                <a:t>Vocabulary</a:t>
              </a:r>
              <a:endParaRPr lang="en-US" sz="3800" kern="1200" dirty="0"/>
            </a:p>
          </p:txBody>
        </p:sp>
        <p:sp>
          <p:nvSpPr>
            <p:cNvPr id="23" name="Freeform: Shape 20"/>
            <p:cNvSpPr/>
            <p:nvPr/>
          </p:nvSpPr>
          <p:spPr>
            <a:xfrm>
              <a:off x="5356767" y="2729818"/>
              <a:ext cx="2426505" cy="2001359"/>
            </a:xfrm>
            <a:custGeom>
              <a:avLst/>
              <a:gdLst>
                <a:gd name="connsiteX0" fmla="*/ 0 w 2426505"/>
                <a:gd name="connsiteY0" fmla="*/ 200136 h 2001359"/>
                <a:gd name="connsiteX1" fmla="*/ 200136 w 2426505"/>
                <a:gd name="connsiteY1" fmla="*/ 0 h 2001359"/>
                <a:gd name="connsiteX2" fmla="*/ 2226369 w 2426505"/>
                <a:gd name="connsiteY2" fmla="*/ 0 h 2001359"/>
                <a:gd name="connsiteX3" fmla="*/ 2426505 w 2426505"/>
                <a:gd name="connsiteY3" fmla="*/ 200136 h 2001359"/>
                <a:gd name="connsiteX4" fmla="*/ 2426505 w 2426505"/>
                <a:gd name="connsiteY4" fmla="*/ 1801223 h 2001359"/>
                <a:gd name="connsiteX5" fmla="*/ 2226369 w 2426505"/>
                <a:gd name="connsiteY5" fmla="*/ 2001359 h 2001359"/>
                <a:gd name="connsiteX6" fmla="*/ 200136 w 2426505"/>
                <a:gd name="connsiteY6" fmla="*/ 2001359 h 2001359"/>
                <a:gd name="connsiteX7" fmla="*/ 0 w 2426505"/>
                <a:gd name="connsiteY7" fmla="*/ 1801223 h 2001359"/>
                <a:gd name="connsiteX8" fmla="*/ 0 w 2426505"/>
                <a:gd name="connsiteY8" fmla="*/ 200136 h 200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6505" h="2001359">
                  <a:moveTo>
                    <a:pt x="0" y="200136"/>
                  </a:moveTo>
                  <a:cubicBezTo>
                    <a:pt x="0" y="89604"/>
                    <a:pt x="89604" y="0"/>
                    <a:pt x="200136" y="0"/>
                  </a:cubicBezTo>
                  <a:lnTo>
                    <a:pt x="2226369" y="0"/>
                  </a:lnTo>
                  <a:cubicBezTo>
                    <a:pt x="2336901" y="0"/>
                    <a:pt x="2426505" y="89604"/>
                    <a:pt x="2426505" y="200136"/>
                  </a:cubicBezTo>
                  <a:lnTo>
                    <a:pt x="2426505" y="1801223"/>
                  </a:lnTo>
                  <a:cubicBezTo>
                    <a:pt x="2426505" y="1911755"/>
                    <a:pt x="2336901" y="2001359"/>
                    <a:pt x="2226369" y="2001359"/>
                  </a:cubicBezTo>
                  <a:lnTo>
                    <a:pt x="200136" y="2001359"/>
                  </a:lnTo>
                  <a:cubicBezTo>
                    <a:pt x="89604" y="2001359"/>
                    <a:pt x="0" y="1911755"/>
                    <a:pt x="0" y="1801223"/>
                  </a:cubicBezTo>
                  <a:lnTo>
                    <a:pt x="0" y="200136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62" tIns="514925" rIns="86062" bIns="86062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The </a:t>
              </a:r>
              <a:r>
                <a:rPr lang="en-US" sz="2100" dirty="0"/>
                <a:t>p</a:t>
              </a:r>
              <a:r>
                <a:rPr lang="en-US" sz="2100" kern="1200" dirty="0" smtClean="0"/>
                <a:t>ast </a:t>
              </a:r>
              <a:r>
                <a:rPr lang="en-US" sz="2100" dirty="0"/>
                <a:t>s</a:t>
              </a:r>
              <a:r>
                <a:rPr lang="en-US" sz="2100" kern="1200" dirty="0" smtClean="0"/>
                <a:t>imple</a:t>
              </a:r>
              <a:endParaRPr lang="en-US" sz="2100" kern="1200" dirty="0"/>
            </a:p>
          </p:txBody>
        </p:sp>
        <p:sp>
          <p:nvSpPr>
            <p:cNvPr id="24" name="Arrow: Circular 21"/>
            <p:cNvSpPr/>
            <p:nvPr/>
          </p:nvSpPr>
          <p:spPr>
            <a:xfrm>
              <a:off x="6685044" y="1551494"/>
              <a:ext cx="2837216" cy="2837216"/>
            </a:xfrm>
            <a:prstGeom prst="circularArrow">
              <a:avLst>
                <a:gd name="adj1" fmla="val 2289"/>
                <a:gd name="adj2" fmla="val 276036"/>
                <a:gd name="adj3" fmla="val 19548453"/>
                <a:gd name="adj4" fmla="val 12575511"/>
                <a:gd name="adj5" fmla="val 2670"/>
              </a:avLst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Freeform: Shape 22"/>
            <p:cNvSpPr/>
            <p:nvPr/>
          </p:nvSpPr>
          <p:spPr>
            <a:xfrm>
              <a:off x="5832989" y="2300955"/>
              <a:ext cx="2156893" cy="857725"/>
            </a:xfrm>
            <a:custGeom>
              <a:avLst/>
              <a:gdLst>
                <a:gd name="connsiteX0" fmla="*/ 0 w 2156893"/>
                <a:gd name="connsiteY0" fmla="*/ 85773 h 857725"/>
                <a:gd name="connsiteX1" fmla="*/ 85773 w 2156893"/>
                <a:gd name="connsiteY1" fmla="*/ 0 h 857725"/>
                <a:gd name="connsiteX2" fmla="*/ 2071121 w 2156893"/>
                <a:gd name="connsiteY2" fmla="*/ 0 h 857725"/>
                <a:gd name="connsiteX3" fmla="*/ 2156894 w 2156893"/>
                <a:gd name="connsiteY3" fmla="*/ 85773 h 857725"/>
                <a:gd name="connsiteX4" fmla="*/ 2156893 w 2156893"/>
                <a:gd name="connsiteY4" fmla="*/ 771953 h 857725"/>
                <a:gd name="connsiteX5" fmla="*/ 2071120 w 2156893"/>
                <a:gd name="connsiteY5" fmla="*/ 857726 h 857725"/>
                <a:gd name="connsiteX6" fmla="*/ 85773 w 2156893"/>
                <a:gd name="connsiteY6" fmla="*/ 857725 h 857725"/>
                <a:gd name="connsiteX7" fmla="*/ 0 w 2156893"/>
                <a:gd name="connsiteY7" fmla="*/ 771952 h 857725"/>
                <a:gd name="connsiteX8" fmla="*/ 0 w 2156893"/>
                <a:gd name="connsiteY8" fmla="*/ 85773 h 8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893" h="857725">
                  <a:moveTo>
                    <a:pt x="0" y="85773"/>
                  </a:moveTo>
                  <a:cubicBezTo>
                    <a:pt x="0" y="38402"/>
                    <a:pt x="38402" y="0"/>
                    <a:pt x="85773" y="0"/>
                  </a:cubicBezTo>
                  <a:lnTo>
                    <a:pt x="2071121" y="0"/>
                  </a:lnTo>
                  <a:cubicBezTo>
                    <a:pt x="2118492" y="0"/>
                    <a:pt x="2156894" y="38402"/>
                    <a:pt x="2156894" y="85773"/>
                  </a:cubicBezTo>
                  <a:cubicBezTo>
                    <a:pt x="2156894" y="314500"/>
                    <a:pt x="2156893" y="543226"/>
                    <a:pt x="2156893" y="771953"/>
                  </a:cubicBezTo>
                  <a:cubicBezTo>
                    <a:pt x="2156893" y="819324"/>
                    <a:pt x="2118491" y="857726"/>
                    <a:pt x="2071120" y="857726"/>
                  </a:cubicBezTo>
                  <a:lnTo>
                    <a:pt x="85773" y="857725"/>
                  </a:lnTo>
                  <a:cubicBezTo>
                    <a:pt x="38402" y="857725"/>
                    <a:pt x="0" y="819323"/>
                    <a:pt x="0" y="771952"/>
                  </a:cubicBezTo>
                  <a:lnTo>
                    <a:pt x="0" y="85773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512" tIns="73382" rIns="97512" bIns="73382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/>
                <a:t>Grammar</a:t>
              </a:r>
              <a:endParaRPr lang="en-US" sz="3800" kern="1200" dirty="0"/>
            </a:p>
          </p:txBody>
        </p:sp>
        <p:sp>
          <p:nvSpPr>
            <p:cNvPr id="26" name="Freeform: Shape 23"/>
            <p:cNvSpPr/>
            <p:nvPr/>
          </p:nvSpPr>
          <p:spPr>
            <a:xfrm>
              <a:off x="8346451" y="2290063"/>
              <a:ext cx="2426505" cy="2001359"/>
            </a:xfrm>
            <a:custGeom>
              <a:avLst/>
              <a:gdLst>
                <a:gd name="connsiteX0" fmla="*/ 0 w 2426505"/>
                <a:gd name="connsiteY0" fmla="*/ 200136 h 2001359"/>
                <a:gd name="connsiteX1" fmla="*/ 200136 w 2426505"/>
                <a:gd name="connsiteY1" fmla="*/ 0 h 2001359"/>
                <a:gd name="connsiteX2" fmla="*/ 2226369 w 2426505"/>
                <a:gd name="connsiteY2" fmla="*/ 0 h 2001359"/>
                <a:gd name="connsiteX3" fmla="*/ 2426505 w 2426505"/>
                <a:gd name="connsiteY3" fmla="*/ 200136 h 2001359"/>
                <a:gd name="connsiteX4" fmla="*/ 2426505 w 2426505"/>
                <a:gd name="connsiteY4" fmla="*/ 1801223 h 2001359"/>
                <a:gd name="connsiteX5" fmla="*/ 2226369 w 2426505"/>
                <a:gd name="connsiteY5" fmla="*/ 2001359 h 2001359"/>
                <a:gd name="connsiteX6" fmla="*/ 200136 w 2426505"/>
                <a:gd name="connsiteY6" fmla="*/ 2001359 h 2001359"/>
                <a:gd name="connsiteX7" fmla="*/ 0 w 2426505"/>
                <a:gd name="connsiteY7" fmla="*/ 1801223 h 2001359"/>
                <a:gd name="connsiteX8" fmla="*/ 0 w 2426505"/>
                <a:gd name="connsiteY8" fmla="*/ 200136 h 200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6505" h="2001359">
                  <a:moveTo>
                    <a:pt x="0" y="200136"/>
                  </a:moveTo>
                  <a:cubicBezTo>
                    <a:pt x="0" y="89604"/>
                    <a:pt x="89604" y="0"/>
                    <a:pt x="200136" y="0"/>
                  </a:cubicBezTo>
                  <a:lnTo>
                    <a:pt x="2226369" y="0"/>
                  </a:lnTo>
                  <a:cubicBezTo>
                    <a:pt x="2336901" y="0"/>
                    <a:pt x="2426505" y="89604"/>
                    <a:pt x="2426505" y="200136"/>
                  </a:cubicBezTo>
                  <a:lnTo>
                    <a:pt x="2426505" y="1801223"/>
                  </a:lnTo>
                  <a:cubicBezTo>
                    <a:pt x="2426505" y="1911755"/>
                    <a:pt x="2336901" y="2001359"/>
                    <a:pt x="2226369" y="2001359"/>
                  </a:cubicBezTo>
                  <a:lnTo>
                    <a:pt x="200136" y="2001359"/>
                  </a:lnTo>
                  <a:cubicBezTo>
                    <a:pt x="89604" y="2001359"/>
                    <a:pt x="0" y="1911755"/>
                    <a:pt x="0" y="1801223"/>
                  </a:cubicBezTo>
                  <a:lnTo>
                    <a:pt x="0" y="200136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62" tIns="86062" rIns="86062" bIns="514925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Discuss some environmental problems and the solutions to them.</a:t>
              </a:r>
              <a:endParaRPr lang="en-US" sz="2100" kern="1200" dirty="0"/>
            </a:p>
          </p:txBody>
        </p:sp>
        <p:sp>
          <p:nvSpPr>
            <p:cNvPr id="27" name="Freeform: Shape 24"/>
            <p:cNvSpPr/>
            <p:nvPr/>
          </p:nvSpPr>
          <p:spPr>
            <a:xfrm>
              <a:off x="8823653" y="3900014"/>
              <a:ext cx="2156893" cy="857725"/>
            </a:xfrm>
            <a:custGeom>
              <a:avLst/>
              <a:gdLst>
                <a:gd name="connsiteX0" fmla="*/ 0 w 2156893"/>
                <a:gd name="connsiteY0" fmla="*/ 85773 h 857725"/>
                <a:gd name="connsiteX1" fmla="*/ 85773 w 2156893"/>
                <a:gd name="connsiteY1" fmla="*/ 0 h 857725"/>
                <a:gd name="connsiteX2" fmla="*/ 2071121 w 2156893"/>
                <a:gd name="connsiteY2" fmla="*/ 0 h 857725"/>
                <a:gd name="connsiteX3" fmla="*/ 2156894 w 2156893"/>
                <a:gd name="connsiteY3" fmla="*/ 85773 h 857725"/>
                <a:gd name="connsiteX4" fmla="*/ 2156893 w 2156893"/>
                <a:gd name="connsiteY4" fmla="*/ 771953 h 857725"/>
                <a:gd name="connsiteX5" fmla="*/ 2071120 w 2156893"/>
                <a:gd name="connsiteY5" fmla="*/ 857726 h 857725"/>
                <a:gd name="connsiteX6" fmla="*/ 85773 w 2156893"/>
                <a:gd name="connsiteY6" fmla="*/ 857725 h 857725"/>
                <a:gd name="connsiteX7" fmla="*/ 0 w 2156893"/>
                <a:gd name="connsiteY7" fmla="*/ 771952 h 857725"/>
                <a:gd name="connsiteX8" fmla="*/ 0 w 2156893"/>
                <a:gd name="connsiteY8" fmla="*/ 85773 h 8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893" h="857725">
                  <a:moveTo>
                    <a:pt x="0" y="85773"/>
                  </a:moveTo>
                  <a:cubicBezTo>
                    <a:pt x="0" y="38402"/>
                    <a:pt x="38402" y="0"/>
                    <a:pt x="85773" y="0"/>
                  </a:cubicBezTo>
                  <a:lnTo>
                    <a:pt x="2071121" y="0"/>
                  </a:lnTo>
                  <a:cubicBezTo>
                    <a:pt x="2118492" y="0"/>
                    <a:pt x="2156894" y="38402"/>
                    <a:pt x="2156894" y="85773"/>
                  </a:cubicBezTo>
                  <a:cubicBezTo>
                    <a:pt x="2156894" y="314500"/>
                    <a:pt x="2156893" y="543226"/>
                    <a:pt x="2156893" y="771953"/>
                  </a:cubicBezTo>
                  <a:cubicBezTo>
                    <a:pt x="2156893" y="819324"/>
                    <a:pt x="2118491" y="857726"/>
                    <a:pt x="2071120" y="857726"/>
                  </a:cubicBezTo>
                  <a:lnTo>
                    <a:pt x="85773" y="857725"/>
                  </a:lnTo>
                  <a:cubicBezTo>
                    <a:pt x="38402" y="857725"/>
                    <a:pt x="0" y="819323"/>
                    <a:pt x="0" y="771952"/>
                  </a:cubicBezTo>
                  <a:lnTo>
                    <a:pt x="0" y="8577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512" tIns="73382" rIns="97512" bIns="73382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/>
                <a:t>Project</a:t>
              </a:r>
              <a:endParaRPr lang="en-US" sz="3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7655"/>
            <a:ext cx="1219263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vocabulary and the simple past.</a:t>
            </a:r>
            <a:endParaRPr lang="en-US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part B, page …, student’s book.</a:t>
            </a:r>
            <a:endParaRPr lang="en-US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new lesson: Review 1- Language</a:t>
            </a:r>
            <a:endParaRPr lang="en-US" sz="4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mework Study GIF - Homework Study Highlighter - Discover &amp; Share GIFs |  Introvert, Sloth, Studying 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09565" y="232410"/>
            <a:ext cx="1834515" cy="12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MON TREE ANIMATION WITH LYRIC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760" y="-81280"/>
            <a:ext cx="11978639" cy="611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76835" y="144145"/>
            <a:ext cx="1121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 should you do to protect greener and cleaner school?</a:t>
            </a:r>
            <a:endParaRPr lang="en-US" sz="360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5740" y="1020445"/>
            <a:ext cx="1170876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mustn't litter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shouldn't use plastic bottles, plastic bags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should recycle plastic bottles, waste paper, cans, plastic bags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must put trash in the right place and sort trash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should  participate in planting and watering trees as well as green Thursday activities actively 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We should promote and encourage your friends to  protect the environment at school as well as in your neighborhood regularly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Box 1"/>
              <p:cNvSpPr txBox="1"/>
              <p:nvPr/>
            </p:nvSpPr>
            <p:spPr>
              <a:xfrm>
                <a:off x="5036439" y="3244786"/>
                <a:ext cx="2118995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A014E3AA-ED43-4096-A193-A1A0533394C9}" type="mathplaceholder">
                        <a:rPr lang="en-US" i="1">
                          <a:latin typeface="Cambria Math" panose="02040503050406030204" charset="0"/>
                          <a:cs typeface="Cambria Math" panose="02040503050406030204" charset="0"/>
                          <a:hlinkClick r:id="rId1" action="ppaction://hlinkfile"/>
                        </a:rPr>
                        <a:t>Type equation here.</a:t>
                      </a:fl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439" y="3244786"/>
                <a:ext cx="2118995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2" t="-155" r="12" b="1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hìn lại cơn bão Yagi lịch sử: Những hậu quả khủng khiếp và đau lò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êu bão Yagi là cơn bão mạnh nhất trong lịch sử được ghi nhận vào Biển  Đông | Công an Hà T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71 người chết, mất tích do bão Yagi và mưa lũ - TAMDA 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member Word Animated GIF Logo Designs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4582" y="1107281"/>
            <a:ext cx="11625943" cy="47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2171" y="1107167"/>
            <a:ext cx="1133565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80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hich team</a:t>
            </a:r>
            <a:r>
              <a:rPr lang="en-US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8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000" b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8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8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0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Question Mark Sticker - Question Mark - Discover &amp; Share GIF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2220" y="2336800"/>
            <a:ext cx="21844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0 hình nền đen, ảnh đen xì cho máy tính, lapto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8832748617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-861695"/>
            <a:ext cx="12192000" cy="843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e You Ready Ready GIF - Are You Ready Ready Prepared ...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42756" y="104503"/>
            <a:ext cx="7171508" cy="66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7576455" cy="6858000"/>
          </a:xfrm>
          <a:prstGeom prst="rect">
            <a:avLst/>
          </a:prstGeom>
        </p:spPr>
      </p:pic>
      <p:pic>
        <p:nvPicPr>
          <p:cNvPr id="3074" name="Picture 2" descr="Writing Write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6115" y="1935389"/>
            <a:ext cx="417603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2" y="7257"/>
            <a:ext cx="2931886" cy="1988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2" y="7257"/>
            <a:ext cx="2931886" cy="1988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6" b="6204"/>
          <a:stretch>
            <a:fillRect/>
          </a:stretch>
        </p:blipFill>
        <p:spPr>
          <a:xfrm>
            <a:off x="3077030" y="7257"/>
            <a:ext cx="2931885" cy="1988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4" y="7257"/>
            <a:ext cx="2931886" cy="1988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" y="3627029"/>
            <a:ext cx="2902862" cy="1988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0" y="3621314"/>
            <a:ext cx="2931886" cy="1942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0" y="3621314"/>
            <a:ext cx="2946398" cy="1971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4" y="3627266"/>
            <a:ext cx="2931886" cy="19765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177142"/>
            <a:ext cx="2931886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donating </a:t>
            </a:r>
            <a:endParaRPr lang="en-US" sz="3200" b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77030" y="2177142"/>
            <a:ext cx="2931886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cleaning the playground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87745" y="2177415"/>
            <a:ext cx="3061335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helping homeless people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60114" y="2177142"/>
            <a:ext cx="2931886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planting trees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4925" y="5842000"/>
            <a:ext cx="3047365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English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77029" y="5842000"/>
            <a:ext cx="2931886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donating books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53785" y="5842000"/>
            <a:ext cx="2994660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picking up litter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59570" y="5842000"/>
            <a:ext cx="2932430" cy="101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recycling bottles</a:t>
            </a:r>
            <a:endParaRPr lang="en-US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bldLvl="0" animBg="1"/>
      <p:bldP spid="17" grpId="0" animBg="1"/>
      <p:bldP spid="18" grpId="0" bldLvl="0" animBg="1"/>
      <p:bldP spid="19" grpId="0" animBg="1"/>
      <p:bldP spid="20" grpId="0" bldLvl="0" animBg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TABLE_ENDDRAG_ORIGIN_RECT" val="758*268"/>
  <p:tag name="TABLE_ENDDRAG_RECT" val="38*271*758*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4396</Words>
  <Application>WPS Presentation</Application>
  <PresentationFormat>Widescreen</PresentationFormat>
  <Paragraphs>258</Paragraphs>
  <Slides>37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Calibri</vt:lpstr>
      <vt:lpstr>VNI-Revue</vt:lpstr>
      <vt:lpstr>Segoe Print</vt:lpstr>
      <vt:lpstr>Myriad Pro</vt:lpstr>
      <vt:lpstr>Cambria Math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 Ngan</dc:creator>
  <cp:lastModifiedBy>Dương Thị Hoa</cp:lastModifiedBy>
  <cp:revision>77</cp:revision>
  <dcterms:created xsi:type="dcterms:W3CDTF">2024-09-30T13:09:00Z</dcterms:created>
  <dcterms:modified xsi:type="dcterms:W3CDTF">2024-10-24T06:15:20Z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5A1236590A7747AAB822B09CD1376B6D_12</vt:lpwstr>
  </property>
  <property fmtid="{D5CDD505-2E9C-101B-9397-08002B2CF9AE}" pid="3" name="KSOProductBuildVer">
    <vt:lpwstr>1033-12.2.0.18607</vt:lpwstr>
  </property>
</Properties>
</file>