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 id="2147483822" r:id="rId5"/>
  </p:sldMasterIdLst>
  <p:notesMasterIdLst>
    <p:notesMasterId r:id="rId26"/>
  </p:notesMasterIdLst>
  <p:sldIdLst>
    <p:sldId id="298" r:id="rId6"/>
    <p:sldId id="294" r:id="rId7"/>
    <p:sldId id="280" r:id="rId8"/>
    <p:sldId id="274" r:id="rId9"/>
    <p:sldId id="256" r:id="rId10"/>
    <p:sldId id="281" r:id="rId11"/>
    <p:sldId id="283" r:id="rId12"/>
    <p:sldId id="284" r:id="rId13"/>
    <p:sldId id="295" r:id="rId14"/>
    <p:sldId id="296" r:id="rId15"/>
    <p:sldId id="297" r:id="rId16"/>
    <p:sldId id="285" r:id="rId17"/>
    <p:sldId id="286" r:id="rId18"/>
    <p:sldId id="287" r:id="rId19"/>
    <p:sldId id="289" r:id="rId20"/>
    <p:sldId id="291" r:id="rId21"/>
    <p:sldId id="269" r:id="rId22"/>
    <p:sldId id="292" r:id="rId23"/>
    <p:sldId id="293"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2E2"/>
    <a:srgbClr val="FFDC17"/>
    <a:srgbClr val="F0AE42"/>
    <a:srgbClr val="FFCC00"/>
    <a:srgbClr val="00683F"/>
    <a:srgbClr val="FF33CC"/>
    <a:srgbClr val="F56D22"/>
    <a:srgbClr val="FC694A"/>
    <a:srgbClr val="59CAF6"/>
    <a:srgbClr val="55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90" d="100"/>
          <a:sy n="90" d="100"/>
        </p:scale>
        <p:origin x="47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033C6-B6EF-4ACA-8F49-BEE26B131C1D}"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2582A-F079-47F3-8470-D65EB27A3FCA}" type="slidenum">
              <a:rPr lang="en-US" smtClean="0"/>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7</a:t>
            </a:fld>
            <a:endParaRPr lang="en-US"/>
          </a:p>
        </p:txBody>
      </p:sp>
    </p:spTree>
    <p:extLst>
      <p:ext uri="{BB962C8B-B14F-4D97-AF65-F5344CB8AC3E}">
        <p14:creationId xmlns:p14="http://schemas.microsoft.com/office/powerpoint/2010/main" val="402602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20</a:t>
            </a:fld>
            <a:endParaRPr lang="en-US"/>
          </a:p>
        </p:txBody>
      </p:sp>
    </p:spTree>
    <p:extLst>
      <p:ext uri="{BB962C8B-B14F-4D97-AF65-F5344CB8AC3E}">
        <p14:creationId xmlns:p14="http://schemas.microsoft.com/office/powerpoint/2010/main" val="48278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133252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9</a:t>
            </a:fld>
            <a:endParaRPr lang="en-US"/>
          </a:p>
        </p:txBody>
      </p:sp>
    </p:spTree>
    <p:extLst>
      <p:ext uri="{BB962C8B-B14F-4D97-AF65-F5344CB8AC3E}">
        <p14:creationId xmlns:p14="http://schemas.microsoft.com/office/powerpoint/2010/main" val="45222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240562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11</a:t>
            </a:fld>
            <a:endParaRPr lang="en-US"/>
          </a:p>
        </p:txBody>
      </p:sp>
    </p:spTree>
    <p:extLst>
      <p:ext uri="{BB962C8B-B14F-4D97-AF65-F5344CB8AC3E}">
        <p14:creationId xmlns:p14="http://schemas.microsoft.com/office/powerpoint/2010/main" val="25279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12</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13</a:t>
            </a:fld>
            <a:endParaRPr lang="en-US"/>
          </a:p>
        </p:txBody>
      </p:sp>
    </p:spTree>
    <p:extLst>
      <p:ext uri="{BB962C8B-B14F-4D97-AF65-F5344CB8AC3E}">
        <p14:creationId xmlns:p14="http://schemas.microsoft.com/office/powerpoint/2010/main" val="172748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14</a:t>
            </a:fld>
            <a:endParaRPr lang="en-US"/>
          </a:p>
        </p:txBody>
      </p:sp>
    </p:spTree>
    <p:extLst>
      <p:ext uri="{BB962C8B-B14F-4D97-AF65-F5344CB8AC3E}">
        <p14:creationId xmlns:p14="http://schemas.microsoft.com/office/powerpoint/2010/main" val="416560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15</a:t>
            </a:fld>
            <a:endParaRPr lang="en-US"/>
          </a:p>
        </p:txBody>
      </p:sp>
    </p:spTree>
    <p:extLst>
      <p:ext uri="{BB962C8B-B14F-4D97-AF65-F5344CB8AC3E}">
        <p14:creationId xmlns:p14="http://schemas.microsoft.com/office/powerpoint/2010/main" val="4164544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10/16/2024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782893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856834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51774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51383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280008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478085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0241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625009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35048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65896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561586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5330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74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5986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7642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1957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991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995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04034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50098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51460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17773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379179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25527996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B808CD-800C-48F1-9681-F7549FA7428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1859053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B808CD-800C-48F1-9681-F7549FA7428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2213865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B808CD-800C-48F1-9681-F7549FA7428C}"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393712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B808CD-800C-48F1-9681-F7549FA7428C}"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2709413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808CD-800C-48F1-9681-F7549FA7428C}"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3308265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808CD-800C-48F1-9681-F7549FA7428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1497698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808CD-800C-48F1-9681-F7549FA7428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2954046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2809655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38028-64D6-48E5-A6F0-9A24848619D3}" type="slidenum">
              <a:rPr lang="en-US" smtClean="0"/>
              <a:t>‹#›</a:t>
            </a:fld>
            <a:endParaRPr lang="en-US"/>
          </a:p>
        </p:txBody>
      </p:sp>
    </p:spTree>
    <p:extLst>
      <p:ext uri="{BB962C8B-B14F-4D97-AF65-F5344CB8AC3E}">
        <p14:creationId xmlns:p14="http://schemas.microsoft.com/office/powerpoint/2010/main" val="3704422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5"/>
            <a:ext cx="6868343" cy="5092739"/>
          </a:xfrm>
          <a:prstGeom prst="rect">
            <a:avLst/>
          </a:prstGeom>
        </p:spPr>
      </p:pic>
    </p:spTree>
    <p:extLst>
      <p:ext uri="{BB962C8B-B14F-4D97-AF65-F5344CB8AC3E}">
        <p14:creationId xmlns:p14="http://schemas.microsoft.com/office/powerpoint/2010/main" val="238379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10/16/2024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10/16/2024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fld id="{7AC25B46-BDF4-4D48-B2F1-14DF231B61C2}" type="datetimeFigureOut">
              <a:rPr lang="en-US" smtClean="0"/>
              <a:pPr/>
              <a:t>10/16/2024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16/10/2024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36506121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16/10/2024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2107193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808CD-800C-48F1-9681-F7549FA7428C}" type="datetimeFigureOut">
              <a:rPr lang="en-US" smtClean="0"/>
              <a:t>10/16/2024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38028-64D6-48E5-A6F0-9A24848619D3}" type="slidenum">
              <a:rPr lang="en-US" smtClean="0"/>
              <a:t>‹#›</a:t>
            </a:fld>
            <a:endParaRPr lang="en-US"/>
          </a:p>
        </p:txBody>
      </p:sp>
    </p:spTree>
    <p:extLst>
      <p:ext uri="{BB962C8B-B14F-4D97-AF65-F5344CB8AC3E}">
        <p14:creationId xmlns:p14="http://schemas.microsoft.com/office/powerpoint/2010/main" val="206371807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phet.colorado.edu/vi/"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23.xml"/><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8.png"/><Relationship Id="rId2" Type="http://schemas.openxmlformats.org/officeDocument/2006/relationships/audio" Target="../media/media4.mp3"/><Relationship Id="rId16" Type="http://schemas.openxmlformats.org/officeDocument/2006/relationships/image" Target="../media/image36.jpeg"/><Relationship Id="rId1" Type="http://schemas.microsoft.com/office/2007/relationships/media" Target="../media/media4.mp3"/><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g"/><Relationship Id="rId15" Type="http://schemas.openxmlformats.org/officeDocument/2006/relationships/slide" Target="slide17.xml"/><Relationship Id="rId10" Type="http://schemas.openxmlformats.org/officeDocument/2006/relationships/image" Target="../media/image31.jpeg"/><Relationship Id="rId4" Type="http://schemas.openxmlformats.org/officeDocument/2006/relationships/notesSlide" Target="../notesSlides/notesSlide10.xml"/><Relationship Id="rId9" Type="http://schemas.openxmlformats.org/officeDocument/2006/relationships/image" Target="../media/image30.jpe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5.xml"/><Relationship Id="rId7" Type="http://schemas.openxmlformats.org/officeDocument/2006/relationships/image" Target="../media/image3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8.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audio" Target="../media/audio1.wav"/><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5.xml"/><Relationship Id="rId7" Type="http://schemas.openxmlformats.org/officeDocument/2006/relationships/image" Target="../media/image3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8.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audio" Target="../media/audio1.wav"/><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5.xml"/><Relationship Id="rId7" Type="http://schemas.openxmlformats.org/officeDocument/2006/relationships/image" Target="../media/image3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8.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audio" Target="../media/audio1.wav"/><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trycolors.com/mixer"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s://trycolors.com/mixer"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1876" y="1154770"/>
            <a:ext cx="7630680" cy="3747267"/>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CHÀO MỪNG QUÝ THẦY CÔ VỀ DỰ GIỜ</a:t>
            </a:r>
            <a:br>
              <a:rPr lang="en-US" sz="3600" b="1">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endParaRPr lang="en-US" sz="3600" b="1">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TextBox 3"/>
          <p:cNvSpPr txBox="1"/>
          <p:nvPr/>
        </p:nvSpPr>
        <p:spPr>
          <a:xfrm>
            <a:off x="1111876" y="5430523"/>
            <a:ext cx="4984124" cy="646331"/>
          </a:xfrm>
          <a:prstGeom prst="rect">
            <a:avLst/>
          </a:prstGeom>
          <a:noFill/>
        </p:spPr>
        <p:txBody>
          <a:bodyPr wrap="square" rtlCol="0">
            <a:spAutoFit/>
          </a:bodyPr>
          <a:lstStyle/>
          <a:p>
            <a:pPr defTabSz="457200"/>
            <a:r>
              <a:rPr lang="en-US" b="1">
                <a:solidFill>
                  <a:srgbClr val="92D050"/>
                </a:solidFill>
                <a:latin typeface="Times New Roman" pitchFamily="18" charset="0"/>
                <a:cs typeface="Times New Roman" pitchFamily="18" charset="0"/>
              </a:rPr>
              <a:t>GIÁO VIÊN: DƯƠNG THỊ PHƯƠNG THẢO</a:t>
            </a:r>
          </a:p>
          <a:p>
            <a:pPr defTabSz="457200"/>
            <a:r>
              <a:rPr lang="en-US" b="1">
                <a:solidFill>
                  <a:srgbClr val="92D050"/>
                </a:solidFill>
                <a:latin typeface="Times New Roman" pitchFamily="18" charset="0"/>
                <a:cs typeface="Times New Roman" pitchFamily="18" charset="0"/>
              </a:rPr>
              <a:t>NĂM HỌC: 2024 - 2025</a:t>
            </a:r>
          </a:p>
        </p:txBody>
      </p:sp>
      <p:sp>
        <p:nvSpPr>
          <p:cNvPr id="3" name="TextBox 2"/>
          <p:cNvSpPr txBox="1"/>
          <p:nvPr/>
        </p:nvSpPr>
        <p:spPr>
          <a:xfrm>
            <a:off x="2232494" y="4289118"/>
            <a:ext cx="3734874" cy="584775"/>
          </a:xfrm>
          <a:prstGeom prst="rect">
            <a:avLst/>
          </a:prstGeom>
          <a:noFill/>
        </p:spPr>
        <p:txBody>
          <a:bodyPr wrap="square" rtlCol="0">
            <a:spAutoFit/>
          </a:bodyPr>
          <a:lstStyle/>
          <a:p>
            <a:pPr algn="ctr" defTabSz="457200"/>
            <a:r>
              <a:rPr lang="en-US" sz="3200" b="1">
                <a:solidFill>
                  <a:srgbClr val="FF0000"/>
                </a:solidFill>
                <a:latin typeface="Times New Roman" pitchFamily="18" charset="0"/>
                <a:cs typeface="Times New Roman" pitchFamily="18" charset="0"/>
              </a:rPr>
              <a:t>MÔN: TIN HỌC 9</a:t>
            </a:r>
          </a:p>
        </p:txBody>
      </p:sp>
    </p:spTree>
    <p:extLst>
      <p:ext uri="{BB962C8B-B14F-4D97-AF65-F5344CB8AC3E}">
        <p14:creationId xmlns:p14="http://schemas.microsoft.com/office/powerpoint/2010/main" val="3142774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15" name="TextBox 14">
            <a:extLst>
              <a:ext uri="{FF2B5EF4-FFF2-40B4-BE49-F238E27FC236}">
                <a16:creationId xmlns:a16="http://schemas.microsoft.com/office/drawing/2014/main" id="{17135222-70D9-0CAE-F53C-DC64B2177682}"/>
              </a:ext>
            </a:extLst>
          </p:cNvPr>
          <p:cNvSpPr txBox="1"/>
          <p:nvPr/>
        </p:nvSpPr>
        <p:spPr>
          <a:xfrm>
            <a:off x="487680" y="1870841"/>
            <a:ext cx="8839200" cy="461665"/>
          </a:xfrm>
          <a:prstGeom prst="rect">
            <a:avLst/>
          </a:prstGeom>
          <a:noFill/>
        </p:spPr>
        <p:txBody>
          <a:bodyPr wrap="square">
            <a:spAutoFit/>
          </a:bodyPr>
          <a:lstStyle/>
          <a:p>
            <a:r>
              <a:rPr lang="en-US" sz="2400" b="1">
                <a:latin typeface="Tahoma" panose="020B0604030504040204" pitchFamily="34" charset="0"/>
              </a:rPr>
              <a:t>Một số </a:t>
            </a:r>
            <a:r>
              <a:rPr lang="vi-VN" sz="2400" b="1">
                <a:latin typeface="Tahoma" panose="020B0604030504040204" pitchFamily="34" charset="0"/>
              </a:rPr>
              <a:t>phần mềm mô phỏng giúp ích cho việc học tập</a:t>
            </a:r>
            <a:r>
              <a:rPr lang="en-US" sz="2400" b="1">
                <a:latin typeface="Tahoma" panose="020B0604030504040204" pitchFamily="34" charset="0"/>
              </a:rPr>
              <a:t>:</a:t>
            </a:r>
            <a:endParaRPr lang="en-US" sz="2400" b="1"/>
          </a:p>
        </p:txBody>
      </p:sp>
      <p:pic>
        <p:nvPicPr>
          <p:cNvPr id="1032" name="Picture 8" descr="Geometer's Sketchpad and circles in Universal Hyperbolic Geometry 25 |  Universal Hyperbolic Geometry">
            <a:extLst>
              <a:ext uri="{FF2B5EF4-FFF2-40B4-BE49-F238E27FC236}">
                <a16:creationId xmlns:a16="http://schemas.microsoft.com/office/drawing/2014/main" id="{E8889DBA-2BC4-4A84-F238-3E6605062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65" y="3910077"/>
            <a:ext cx="2946325" cy="1657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Download Cabri II Plus 1.4.5 - Phần mềm vẽ hình không gian -taimienphi">
            <a:extLst>
              <a:ext uri="{FF2B5EF4-FFF2-40B4-BE49-F238E27FC236}">
                <a16:creationId xmlns:a16="http://schemas.microsoft.com/office/drawing/2014/main" id="{7CA6A901-4B35-DD37-FBAD-4F70837C5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603" y="3910077"/>
            <a:ext cx="2709738" cy="1865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Main areas of GeoGebra software. | Download Scientific Diagram">
            <a:extLst>
              <a:ext uri="{FF2B5EF4-FFF2-40B4-BE49-F238E27FC236}">
                <a16:creationId xmlns:a16="http://schemas.microsoft.com/office/drawing/2014/main" id="{D2E805C3-1B35-CFB4-2FE0-E6C0CA16A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316" y="3893012"/>
            <a:ext cx="3184589" cy="1865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AFF4A7-EBBA-ECE3-7C0F-EB9E79EF7913}"/>
              </a:ext>
            </a:extLst>
          </p:cNvPr>
          <p:cNvSpPr txBox="1"/>
          <p:nvPr/>
        </p:nvSpPr>
        <p:spPr>
          <a:xfrm>
            <a:off x="540942" y="2705793"/>
            <a:ext cx="11290502" cy="830997"/>
          </a:xfrm>
          <a:prstGeom prst="rect">
            <a:avLst/>
          </a:prstGeom>
          <a:noFill/>
        </p:spPr>
        <p:txBody>
          <a:bodyPr wrap="square">
            <a:spAutoFit/>
          </a:bodyPr>
          <a:lstStyle/>
          <a:p>
            <a:pPr algn="just"/>
            <a:r>
              <a:rPr lang="vi-VN" sz="2400">
                <a:latin typeface="Tahoma" panose="020B0604030504040204" pitchFamily="34" charset="0"/>
              </a:rPr>
              <a:t>- Những phần mềm như GeoGebra, Cabri II +, Cabri 3D, Geometer’s Sketchpad,…giúp em vẽ các hình hình học và giải toán.</a:t>
            </a:r>
          </a:p>
        </p:txBody>
      </p:sp>
    </p:spTree>
    <p:extLst>
      <p:ext uri="{BB962C8B-B14F-4D97-AF65-F5344CB8AC3E}">
        <p14:creationId xmlns:p14="http://schemas.microsoft.com/office/powerpoint/2010/main" val="301241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15" name="TextBox 14">
            <a:extLst>
              <a:ext uri="{FF2B5EF4-FFF2-40B4-BE49-F238E27FC236}">
                <a16:creationId xmlns:a16="http://schemas.microsoft.com/office/drawing/2014/main" id="{17135222-70D9-0CAE-F53C-DC64B2177682}"/>
              </a:ext>
            </a:extLst>
          </p:cNvPr>
          <p:cNvSpPr txBox="1"/>
          <p:nvPr/>
        </p:nvSpPr>
        <p:spPr>
          <a:xfrm>
            <a:off x="487680" y="1870841"/>
            <a:ext cx="8839200" cy="461665"/>
          </a:xfrm>
          <a:prstGeom prst="rect">
            <a:avLst/>
          </a:prstGeom>
          <a:noFill/>
        </p:spPr>
        <p:txBody>
          <a:bodyPr wrap="square">
            <a:spAutoFit/>
          </a:bodyPr>
          <a:lstStyle/>
          <a:p>
            <a:r>
              <a:rPr lang="en-US" sz="2400" b="1">
                <a:latin typeface="Tahoma" panose="020B0604030504040204" pitchFamily="34" charset="0"/>
              </a:rPr>
              <a:t>Một số </a:t>
            </a:r>
            <a:r>
              <a:rPr lang="vi-VN" sz="2400" b="1">
                <a:latin typeface="Tahoma" panose="020B0604030504040204" pitchFamily="34" charset="0"/>
              </a:rPr>
              <a:t>phần mềm mô phỏng giúp ích cho việc học tập</a:t>
            </a:r>
            <a:r>
              <a:rPr lang="en-US" sz="2400" b="1">
                <a:latin typeface="Tahoma" panose="020B0604030504040204" pitchFamily="34" charset="0"/>
              </a:rPr>
              <a:t>:</a:t>
            </a:r>
            <a:endParaRPr lang="en-US" sz="2400" b="1"/>
          </a:p>
        </p:txBody>
      </p:sp>
      <p:pic>
        <p:nvPicPr>
          <p:cNvPr id="1030" name="Picture 6" descr="Flowgorithm - Flowchart Programming Language">
            <a:extLst>
              <a:ext uri="{FF2B5EF4-FFF2-40B4-BE49-F238E27FC236}">
                <a16:creationId xmlns:a16="http://schemas.microsoft.com/office/drawing/2014/main" id="{8F7E139F-B09C-306D-EBE8-2DA2194DB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03" y="3770356"/>
            <a:ext cx="3794714" cy="2972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Arrow: Right 16">
            <a:hlinkClick r:id="rId5"/>
            <a:extLst>
              <a:ext uri="{FF2B5EF4-FFF2-40B4-BE49-F238E27FC236}">
                <a16:creationId xmlns:a16="http://schemas.microsoft.com/office/drawing/2014/main" id="{67A8A908-70DB-7527-0522-D7832ED71C92}"/>
              </a:ext>
            </a:extLst>
          </p:cNvPr>
          <p:cNvSpPr/>
          <p:nvPr/>
        </p:nvSpPr>
        <p:spPr>
          <a:xfrm>
            <a:off x="9641550" y="5567385"/>
            <a:ext cx="2398050" cy="1290615"/>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SỬ DỤNG PHET.COLORADO</a:t>
            </a:r>
          </a:p>
        </p:txBody>
      </p:sp>
      <p:sp>
        <p:nvSpPr>
          <p:cNvPr id="3" name="TextBox 2">
            <a:extLst>
              <a:ext uri="{FF2B5EF4-FFF2-40B4-BE49-F238E27FC236}">
                <a16:creationId xmlns:a16="http://schemas.microsoft.com/office/drawing/2014/main" id="{0252E10A-F0EC-19F2-9F9A-21092868477A}"/>
              </a:ext>
            </a:extLst>
          </p:cNvPr>
          <p:cNvSpPr txBox="1"/>
          <p:nvPr/>
        </p:nvSpPr>
        <p:spPr>
          <a:xfrm>
            <a:off x="487679" y="2702738"/>
            <a:ext cx="11098437" cy="954107"/>
          </a:xfrm>
          <a:prstGeom prst="rect">
            <a:avLst/>
          </a:prstGeom>
          <a:noFill/>
        </p:spPr>
        <p:txBody>
          <a:bodyPr wrap="square">
            <a:spAutoFit/>
          </a:bodyPr>
          <a:lstStyle/>
          <a:p>
            <a:r>
              <a:rPr lang="vi-VN" sz="2800">
                <a:latin typeface="Tahoma" panose="020B0604030504040204" pitchFamily="34" charset="0"/>
              </a:rPr>
              <a:t>- Phần mềm Flowgorithm cho phép em chạy thử thuật toán dạng sơ đồ khối trước khi cài đặt trong một ngôn ngữ lập trình</a:t>
            </a:r>
          </a:p>
        </p:txBody>
      </p:sp>
    </p:spTree>
    <p:extLst>
      <p:ext uri="{BB962C8B-B14F-4D97-AF65-F5344CB8AC3E}">
        <p14:creationId xmlns:p14="http://schemas.microsoft.com/office/powerpoint/2010/main" val="10521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grpSp>
        <p:nvGrpSpPr>
          <p:cNvPr id="12" name="Ghi nhớ">
            <a:extLst>
              <a:ext uri="{FF2B5EF4-FFF2-40B4-BE49-F238E27FC236}">
                <a16:creationId xmlns:a16="http://schemas.microsoft.com/office/drawing/2014/main" id="{0BB3A087-3236-4056-BBCE-D718DFB20AFE}"/>
              </a:ext>
            </a:extLst>
          </p:cNvPr>
          <p:cNvGrpSpPr/>
          <p:nvPr/>
        </p:nvGrpSpPr>
        <p:grpSpPr>
          <a:xfrm>
            <a:off x="449879" y="2119968"/>
            <a:ext cx="11292242" cy="2443345"/>
            <a:chOff x="722549" y="2215661"/>
            <a:chExt cx="10360893" cy="1214306"/>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213339"/>
              <a:chOff x="751424" y="4271766"/>
              <a:chExt cx="10360893" cy="1317665"/>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317665"/>
                <a:chOff x="748591" y="4323720"/>
                <a:chExt cx="10193330" cy="1317665"/>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046955"/>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965881"/>
            </a:xfrm>
            <a:prstGeom prst="rect">
              <a:avLst/>
            </a:prstGeom>
            <a:noFill/>
          </p:spPr>
          <p:txBody>
            <a:bodyPr wrap="square">
              <a:spAutoFit/>
            </a:bodyPr>
            <a:lstStyle/>
            <a:p>
              <a:pPr>
                <a:lnSpc>
                  <a:spcPct val="150000"/>
                </a:lnSpc>
              </a:pPr>
              <a:r>
                <a:rPr lang="vi-VN" sz="2800" dirty="0">
                  <a:solidFill>
                    <a:srgbClr val="231F20"/>
                  </a:solidFill>
                  <a:effectLst/>
                  <a:latin typeface="Tahoma" panose="020B0604030504040204" pitchFamily="34" charset="0"/>
                  <a:ea typeface="Tahoma" panose="020B0604030504040204" pitchFamily="34" charset="0"/>
                  <a:cs typeface="Tahoma" panose="020B0604030504040204" pitchFamily="34" charset="0"/>
                </a:rPr>
                <a:t>Phần mềm mô phỏng thể hiện trực quan sự vận động của một đối tượng, cho phép người dùng tương tác và tìm hiểu cách thức hoạt động của đối tượng đó.</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7683191"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333720"/>
              <a:ext cx="3752193" cy="769441"/>
            </a:xfrm>
            <a:prstGeom prst="rect">
              <a:avLst/>
            </a:prstGeom>
            <a:noFill/>
          </p:spPr>
          <p:txBody>
            <a:bodyPr wrap="square" rtlCol="0">
              <a:spAutoFit/>
            </a:bodyPr>
            <a:lstStyle/>
            <a:p>
              <a:r>
                <a:rPr lang="en-US" sz="2200" b="1">
                  <a:solidFill>
                    <a:schemeClr val="bg1"/>
                  </a:solidFill>
                  <a:latin typeface="Aptos" panose="020B0004020202020204" pitchFamily="34" charset="0"/>
                </a:rPr>
                <a:t>2. LỢI ÍCH CỦA PHẦN MỀM MÔ PHỎNG</a:t>
              </a:r>
            </a:p>
          </p:txBody>
        </p:sp>
      </p:grpSp>
      <p:grpSp>
        <p:nvGrpSpPr>
          <p:cNvPr id="14" name="Hỏi cá nhân">
            <a:extLst>
              <a:ext uri="{FF2B5EF4-FFF2-40B4-BE49-F238E27FC236}">
                <a16:creationId xmlns:a16="http://schemas.microsoft.com/office/drawing/2014/main" id="{74123B98-5446-711D-BBEB-9485D9FD4565}"/>
              </a:ext>
            </a:extLst>
          </p:cNvPr>
          <p:cNvGrpSpPr/>
          <p:nvPr/>
        </p:nvGrpSpPr>
        <p:grpSpPr>
          <a:xfrm>
            <a:off x="722549" y="2215664"/>
            <a:ext cx="10360893" cy="1212912"/>
            <a:chOff x="722549" y="2215664"/>
            <a:chExt cx="10360893" cy="1212912"/>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4"/>
              <a:ext cx="10360893" cy="1212912"/>
              <a:chOff x="751424" y="4271768"/>
              <a:chExt cx="10360893" cy="1317201"/>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340110" cy="1317201"/>
                <a:chOff x="748591" y="4323722"/>
                <a:chExt cx="10193330" cy="1317201"/>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1181534" y="4593968"/>
                  <a:ext cx="9760387" cy="1046955"/>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a:solidFill>
                    <a:srgbClr val="231F20"/>
                  </a:solidFill>
                  <a:effectLst/>
                  <a:latin typeface="Tahoma" panose="020B0604030504040204" pitchFamily="34" charset="0"/>
                  <a:ea typeface="Tahoma" panose="020B0604030504040204" pitchFamily="34" charset="0"/>
                  <a:cs typeface="Tahoma" panose="020B0604030504040204" pitchFamily="34" charset="0"/>
                </a:rPr>
                <a:t>Phần mềm mô phỏng pha màu có những lợi ích gì trong việc tìm hiểu và tập pha trộn màu theo cách thông thường?</a:t>
              </a:r>
            </a:p>
          </p:txBody>
        </p:sp>
      </p:grpSp>
      <p:grpSp>
        <p:nvGrpSpPr>
          <p:cNvPr id="34" name="Trả lời cá nhân">
            <a:extLst>
              <a:ext uri="{FF2B5EF4-FFF2-40B4-BE49-F238E27FC236}">
                <a16:creationId xmlns:a16="http://schemas.microsoft.com/office/drawing/2014/main" id="{B11117A5-28D0-0EC6-F7C0-1E53CE286487}"/>
              </a:ext>
            </a:extLst>
          </p:cNvPr>
          <p:cNvGrpSpPr/>
          <p:nvPr/>
        </p:nvGrpSpPr>
        <p:grpSpPr>
          <a:xfrm>
            <a:off x="722549" y="4196865"/>
            <a:ext cx="10360893" cy="2130652"/>
            <a:chOff x="722549" y="2215665"/>
            <a:chExt cx="10360893" cy="2130652"/>
          </a:xfrm>
        </p:grpSpPr>
        <p:grpSp>
          <p:nvGrpSpPr>
            <p:cNvPr id="35" name="Group 34">
              <a:extLst>
                <a:ext uri="{FF2B5EF4-FFF2-40B4-BE49-F238E27FC236}">
                  <a16:creationId xmlns:a16="http://schemas.microsoft.com/office/drawing/2014/main" id="{A80B89C6-F3E1-04A0-C717-12208710BF91}"/>
                </a:ext>
              </a:extLst>
            </p:cNvPr>
            <p:cNvGrpSpPr/>
            <p:nvPr/>
          </p:nvGrpSpPr>
          <p:grpSpPr>
            <a:xfrm>
              <a:off x="722549" y="2215665"/>
              <a:ext cx="10360893" cy="2125069"/>
              <a:chOff x="751424" y="4271768"/>
              <a:chExt cx="10360893" cy="2307787"/>
            </a:xfrm>
          </p:grpSpPr>
          <p:grpSp>
            <p:nvGrpSpPr>
              <p:cNvPr id="37" name="Group 36">
                <a:extLst>
                  <a:ext uri="{FF2B5EF4-FFF2-40B4-BE49-F238E27FC236}">
                    <a16:creationId xmlns:a16="http://schemas.microsoft.com/office/drawing/2014/main" id="{9C28D3F4-8EA9-3E51-62F6-8E6C541BD75D}"/>
                  </a:ext>
                </a:extLst>
              </p:cNvPr>
              <p:cNvGrpSpPr/>
              <p:nvPr/>
            </p:nvGrpSpPr>
            <p:grpSpPr>
              <a:xfrm>
                <a:off x="751424" y="4271768"/>
                <a:ext cx="10340110" cy="2307787"/>
                <a:chOff x="748591" y="4323722"/>
                <a:chExt cx="10193330" cy="2307787"/>
              </a:xfrm>
            </p:grpSpPr>
            <p:sp>
              <p:nvSpPr>
                <p:cNvPr id="40" name="Rectangle: Rounded Corners 39">
                  <a:extLst>
                    <a:ext uri="{FF2B5EF4-FFF2-40B4-BE49-F238E27FC236}">
                      <a16:creationId xmlns:a16="http://schemas.microsoft.com/office/drawing/2014/main" id="{E77785D5-ED9C-46C9-8016-573BD03D5D99}"/>
                    </a:ext>
                  </a:extLst>
                </p:cNvPr>
                <p:cNvSpPr/>
                <p:nvPr/>
              </p:nvSpPr>
              <p:spPr>
                <a:xfrm>
                  <a:off x="1181534" y="4593968"/>
                  <a:ext cx="9760387" cy="2037541"/>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3F02A795-6F66-3B0B-8EE9-D0671F5FEB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8" name="Rectangle 37">
                <a:extLst>
                  <a:ext uri="{FF2B5EF4-FFF2-40B4-BE49-F238E27FC236}">
                    <a16:creationId xmlns:a16="http://schemas.microsoft.com/office/drawing/2014/main" id="{7ED194E6-F793-C0A4-E981-7D7EFF280197}"/>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CBD6AD6C-BBBC-457E-77DA-5383996E1702}"/>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D02360AC-CEAE-FDB2-EE3A-2F35209AE2B1}"/>
                </a:ext>
              </a:extLst>
            </p:cNvPr>
            <p:cNvSpPr txBox="1"/>
            <p:nvPr/>
          </p:nvSpPr>
          <p:spPr>
            <a:xfrm>
              <a:off x="1615756" y="2470098"/>
              <a:ext cx="9312221" cy="1876219"/>
            </a:xfrm>
            <a:prstGeom prst="rect">
              <a:avLst/>
            </a:prstGeom>
            <a:noFill/>
          </p:spPr>
          <p:txBody>
            <a:bodyPr wrap="square">
              <a:spAutoFit/>
            </a:bodyPr>
            <a:lstStyle/>
            <a:p>
              <a:pPr>
                <a:lnSpc>
                  <a:spcPct val="150000"/>
                </a:lnSpc>
              </a:pPr>
              <a:r>
                <a:rPr lang="vi-VN" sz="2000">
                  <a:solidFill>
                    <a:srgbClr val="231F20"/>
                  </a:solidFill>
                  <a:effectLst/>
                  <a:latin typeface="Tahoma" panose="020B0604030504040204" pitchFamily="34" charset="0"/>
                  <a:ea typeface="Tahoma" panose="020B0604030504040204" pitchFamily="34" charset="0"/>
                  <a:cs typeface="Tahoma" panose="020B0604030504040204" pitchFamily="34" charset="0"/>
                </a:rPr>
                <a:t>Phần mềm mô phỏng pha màu giúp em học cách tạo ra màu mới từ những màu đã cho mà vẫn tiết kiệm được thời gian và vật liệu. Ngoài ra, bằng cách thay đổi các lựa chọn của phần mềm, em có thể tìm hiểu được những hệ màu cơ bản khác nhau</a:t>
              </a:r>
            </a:p>
          </p:txBody>
        </p:sp>
      </p:gr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267432"/>
              <a:ext cx="3752193" cy="769441"/>
            </a:xfrm>
            <a:prstGeom prst="rect">
              <a:avLst/>
            </a:prstGeom>
            <a:noFill/>
          </p:spPr>
          <p:txBody>
            <a:bodyPr wrap="square" rtlCol="0">
              <a:spAutoFit/>
            </a:bodyPr>
            <a:lstStyle/>
            <a:p>
              <a:r>
                <a:rPr lang="en-US" sz="2200" b="1">
                  <a:solidFill>
                    <a:schemeClr val="bg1"/>
                  </a:solidFill>
                  <a:latin typeface="Aptos" panose="020B0004020202020204" pitchFamily="34" charset="0"/>
                </a:rPr>
                <a:t>2. LỢI ÍCH CỦA PHẦN MỀM MÔ PHỎNG</a:t>
              </a:r>
            </a:p>
          </p:txBody>
        </p:sp>
      </p:grpSp>
      <p:pic>
        <p:nvPicPr>
          <p:cNvPr id="2" name="y2meta.com - 5 Minute Timer-(1080p)">
            <a:hlinkClick r:id="" action="ppaction://media"/>
            <a:extLst>
              <a:ext uri="{FF2B5EF4-FFF2-40B4-BE49-F238E27FC236}">
                <a16:creationId xmlns:a16="http://schemas.microsoft.com/office/drawing/2014/main" id="{9A6C9216-B46A-3A4D-C8D1-9658C98A7D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3586793" y="5402480"/>
            <a:ext cx="2656266" cy="1161949"/>
          </a:xfrm>
          <a:prstGeom prst="rect">
            <a:avLst/>
          </a:prstGeom>
        </p:spPr>
      </p:pic>
      <p:grpSp>
        <p:nvGrpSpPr>
          <p:cNvPr id="3" name="Xem KQ">
            <a:extLst>
              <a:ext uri="{FF2B5EF4-FFF2-40B4-BE49-F238E27FC236}">
                <a16:creationId xmlns:a16="http://schemas.microsoft.com/office/drawing/2014/main" id="{EF826CF4-91E2-9CBF-1969-DED78C408B75}"/>
              </a:ext>
            </a:extLst>
          </p:cNvPr>
          <p:cNvGrpSpPr/>
          <p:nvPr/>
        </p:nvGrpSpPr>
        <p:grpSpPr>
          <a:xfrm>
            <a:off x="7279941" y="5285841"/>
            <a:ext cx="1278588" cy="1278588"/>
            <a:chOff x="1580575" y="4515507"/>
            <a:chExt cx="1278588" cy="1278588"/>
          </a:xfrm>
        </p:grpSpPr>
        <p:pic>
          <p:nvPicPr>
            <p:cNvPr id="5" name="Picture 2">
              <a:extLst>
                <a:ext uri="{FF2B5EF4-FFF2-40B4-BE49-F238E27FC236}">
                  <a16:creationId xmlns:a16="http://schemas.microsoft.com/office/drawing/2014/main" id="{5F65A1EB-1AC8-31CE-7468-0B1345B22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16FE9-4B2F-ACC7-83F6-932223C54F6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F59E260-4696-389E-45DC-2C74CFFC786D}"/>
              </a:ext>
            </a:extLst>
          </p:cNvPr>
          <p:cNvGrpSpPr/>
          <p:nvPr/>
        </p:nvGrpSpPr>
        <p:grpSpPr>
          <a:xfrm>
            <a:off x="3278314" y="4792691"/>
            <a:ext cx="3429000" cy="2264888"/>
            <a:chOff x="5430688" y="5538"/>
            <a:chExt cx="3429000" cy="2264888"/>
          </a:xfrm>
        </p:grpSpPr>
        <p:pic>
          <p:nvPicPr>
            <p:cNvPr id="11" name="Picture 4">
              <a:extLst>
                <a:ext uri="{FF2B5EF4-FFF2-40B4-BE49-F238E27FC236}">
                  <a16:creationId xmlns:a16="http://schemas.microsoft.com/office/drawing/2014/main" id="{443C3F94-42E2-2482-1BBC-30E5378677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C21139-658D-E6C7-6998-BE85307216E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4C2F76DB-F670-FAF1-661C-209339200E0B}"/>
              </a:ext>
            </a:extLst>
          </p:cNvPr>
          <p:cNvGrpSpPr/>
          <p:nvPr/>
        </p:nvGrpSpPr>
        <p:grpSpPr>
          <a:xfrm>
            <a:off x="2983264" y="97411"/>
            <a:ext cx="6225469" cy="2095198"/>
            <a:chOff x="3206105" y="153843"/>
            <a:chExt cx="6225469" cy="2095198"/>
          </a:xfrm>
        </p:grpSpPr>
        <p:sp>
          <p:nvSpPr>
            <p:cNvPr id="8" name="TextBox 7">
              <a:extLst>
                <a:ext uri="{FF2B5EF4-FFF2-40B4-BE49-F238E27FC236}">
                  <a16:creationId xmlns:a16="http://schemas.microsoft.com/office/drawing/2014/main" id="{DA82FADF-1423-2A93-4B3A-E9BC10089E8F}"/>
                </a:ext>
              </a:extLst>
            </p:cNvPr>
            <p:cNvSpPr txBox="1"/>
            <p:nvPr/>
          </p:nvSpPr>
          <p:spPr>
            <a:xfrm>
              <a:off x="3206105" y="1738263"/>
              <a:ext cx="6225469" cy="510778"/>
            </a:xfrm>
            <a:prstGeom prst="roundRect">
              <a:avLst/>
            </a:prstGeom>
            <a:solidFill>
              <a:srgbClr val="92D050"/>
            </a:solidFill>
          </p:spPr>
          <p:txBody>
            <a:bodyPr wrap="square" rtlCol="0">
              <a:spAutoFit/>
            </a:bodyPr>
            <a:lstStyle/>
            <a:p>
              <a:r>
                <a:rPr lang="en-US" sz="2400">
                  <a:latin typeface="Tahoma" panose="020B0604030504040204" pitchFamily="34" charset="0"/>
                </a:rPr>
                <a:t>Phần mềm mô phỏng có những lợi ích nào?</a:t>
              </a:r>
              <a:endParaRPr lang="en-US" sz="2400">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59F33297-7C53-820C-A416-52182CAC850C}"/>
                </a:ext>
              </a:extLst>
            </p:cNvPr>
            <p:cNvGrpSpPr/>
            <p:nvPr/>
          </p:nvGrpSpPr>
          <p:grpSpPr>
            <a:xfrm>
              <a:off x="5208428" y="153843"/>
              <a:ext cx="2220823" cy="1755322"/>
              <a:chOff x="8111612" y="1250254"/>
              <a:chExt cx="3313394" cy="2618882"/>
            </a:xfrm>
            <a:noFill/>
          </p:grpSpPr>
          <p:sp>
            <p:nvSpPr>
              <p:cNvPr id="15" name="Rectangle 14">
                <a:extLst>
                  <a:ext uri="{FF2B5EF4-FFF2-40B4-BE49-F238E27FC236}">
                    <a16:creationId xmlns:a16="http://schemas.microsoft.com/office/drawing/2014/main" id="{B9B4AA76-9D98-E220-2426-79536939DF7A}"/>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pic>
            <p:nvPicPr>
              <p:cNvPr id="16" name="Picture 2">
                <a:extLst>
                  <a:ext uri="{FF2B5EF4-FFF2-40B4-BE49-F238E27FC236}">
                    <a16:creationId xmlns:a16="http://schemas.microsoft.com/office/drawing/2014/main" id="{C90FAD95-A0FE-9862-4B78-7977FF231B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4681B15C-1EBF-8FEF-1192-90243A821F2A}"/>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sz="7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700" b="1">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3" name="Báo cáo hoạt động nhóm">
            <a:extLst>
              <a:ext uri="{FF2B5EF4-FFF2-40B4-BE49-F238E27FC236}">
                <a16:creationId xmlns:a16="http://schemas.microsoft.com/office/drawing/2014/main" id="{34CACAFB-85DD-F46A-83E0-FF30A03EDFCB}"/>
              </a:ext>
            </a:extLst>
          </p:cNvPr>
          <p:cNvGrpSpPr/>
          <p:nvPr/>
        </p:nvGrpSpPr>
        <p:grpSpPr>
          <a:xfrm>
            <a:off x="99533" y="2291477"/>
            <a:ext cx="11577223" cy="2724781"/>
            <a:chOff x="99533" y="2275709"/>
            <a:chExt cx="11577223" cy="2724781"/>
          </a:xfrm>
        </p:grpSpPr>
        <p:sp>
          <p:nvSpPr>
            <p:cNvPr id="21" name="Rectangle: Rounded Corners 20">
              <a:extLst>
                <a:ext uri="{FF2B5EF4-FFF2-40B4-BE49-F238E27FC236}">
                  <a16:creationId xmlns:a16="http://schemas.microsoft.com/office/drawing/2014/main" id="{3792B59B-597D-AC36-DB30-535C7C7CBF2B}"/>
                </a:ext>
              </a:extLst>
            </p:cNvPr>
            <p:cNvSpPr/>
            <p:nvPr/>
          </p:nvSpPr>
          <p:spPr>
            <a:xfrm>
              <a:off x="515241" y="2275709"/>
              <a:ext cx="11161515" cy="272478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FDF36FB-C8D4-4B54-897D-25DFCD6DCEE6}"/>
                </a:ext>
              </a:extLst>
            </p:cNvPr>
            <p:cNvSpPr txBox="1"/>
            <p:nvPr/>
          </p:nvSpPr>
          <p:spPr>
            <a:xfrm>
              <a:off x="1010923" y="2514715"/>
              <a:ext cx="10585860" cy="2246769"/>
            </a:xfrm>
            <a:prstGeom prst="rect">
              <a:avLst/>
            </a:prstGeom>
            <a:noFill/>
          </p:spPr>
          <p:txBody>
            <a:bodyPr wrap="square" rtlCol="0">
              <a:spAutoFit/>
            </a:bodyPr>
            <a:lstStyle/>
            <a:p>
              <a:r>
                <a:rPr lang="vi-VN" sz="2000">
                  <a:latin typeface="Tahoma" panose="020B0604030504040204" pitchFamily="34" charset="0"/>
                </a:rPr>
                <a:t>Những lợi ích của phần mềm mô phỏng</a:t>
              </a:r>
            </a:p>
            <a:p>
              <a:r>
                <a:rPr lang="vi-VN" sz="2000">
                  <a:latin typeface="Tahoma" panose="020B0604030504040204" pitchFamily="34" charset="0"/>
                </a:rPr>
                <a:t>+ Giúp người sử dụng làm quen, tìm hiểu, nghiên cứu hoạt động của một đối tượng, sự vật với chi phí thấp</a:t>
              </a:r>
            </a:p>
            <a:p>
              <a:r>
                <a:rPr lang="vi-VN" sz="2000">
                  <a:latin typeface="Tahoma" panose="020B0604030504040204" pitchFamily="34" charset="0"/>
                </a:rPr>
                <a:t>+ Giúp người sử dụng nghiên cứu những nội dung lý thuyết một cách trực quan, sinh động bằng cách tương tác với phần mềm</a:t>
              </a:r>
            </a:p>
            <a:p>
              <a:r>
                <a:rPr lang="vi-VN" sz="2000">
                  <a:latin typeface="Tahoma" panose="020B0604030504040204" pitchFamily="34" charset="0"/>
                </a:rPr>
                <a:t>+ Tạo ra nhiều tình huống để luyện tập hoặc nghiên cứu đối tượng một cách đầy đủ</a:t>
              </a:r>
            </a:p>
            <a:p>
              <a:r>
                <a:rPr lang="vi-VN" sz="2000">
                  <a:latin typeface="Tahoma" panose="020B0604030504040204" pitchFamily="34" charset="0"/>
                </a:rPr>
                <a:t>+ Hạn chế những tình huống có thể làm hỏng thiết bị hoặc gây nguy hiểm cho con người</a:t>
              </a:r>
            </a:p>
          </p:txBody>
        </p:sp>
        <p:pic>
          <p:nvPicPr>
            <p:cNvPr id="20" name="Picture 19">
              <a:extLst>
                <a:ext uri="{FF2B5EF4-FFF2-40B4-BE49-F238E27FC236}">
                  <a16:creationId xmlns:a16="http://schemas.microsoft.com/office/drawing/2014/main" id="{F256FEB6-A39B-B587-27FE-582E792CD09F}"/>
                </a:ext>
              </a:extLst>
            </p:cNvPr>
            <p:cNvPicPr>
              <a:picLocks noChangeAspect="1"/>
            </p:cNvPicPr>
            <p:nvPr/>
          </p:nvPicPr>
          <p:blipFill>
            <a:blip r:embed="rId11"/>
            <a:stretch>
              <a:fillRect/>
            </a:stretch>
          </p:blipFill>
          <p:spPr>
            <a:xfrm>
              <a:off x="99533" y="2275709"/>
              <a:ext cx="831417" cy="831417"/>
            </a:xfrm>
            <a:prstGeom prst="rect">
              <a:avLst/>
            </a:prstGeom>
          </p:spPr>
        </p:pic>
      </p:grpSp>
    </p:spTree>
    <p:extLst>
      <p:ext uri="{BB962C8B-B14F-4D97-AF65-F5344CB8AC3E}">
        <p14:creationId xmlns:p14="http://schemas.microsoft.com/office/powerpoint/2010/main" val="17956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 calcmode="lin" valueType="num">
                                      <p:cBhvr>
                                        <p:cTn id="22" dur="500"/>
                                        <p:tgtEl>
                                          <p:spTgt spid="7"/>
                                        </p:tgtEl>
                                        <p:attrNameLst>
                                          <p:attrName>style.rotation</p:attrName>
                                        </p:attrNameLst>
                                      </p:cBhvr>
                                      <p:tavLst>
                                        <p:tav tm="0">
                                          <p:val>
                                            <p:fltVal val="0"/>
                                          </p:val>
                                        </p:tav>
                                        <p:tav tm="100000">
                                          <p:val>
                                            <p:fltVal val="36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2"/>
                                        </p:tgtEl>
                                      </p:cBhvr>
                                    </p:cmd>
                                  </p:childTnLst>
                                </p:cTn>
                              </p:par>
                            </p:childTnLst>
                          </p:cTn>
                        </p:par>
                      </p:childTnLst>
                    </p:cTn>
                  </p:par>
                </p:childTnLst>
              </p:cTn>
              <p:nextCondLst>
                <p:cond evt="onClick" delay="0">
                  <p:tgtEl>
                    <p:spTgt spid="7"/>
                  </p:tgtEl>
                </p:cond>
              </p:nextCondLst>
            </p:seq>
            <p:video>
              <p:cMediaNode vol="80000" mute="1">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md type="call" cmd="stop">
                                      <p:cBhvr>
                                        <p:cTn id="35" dur="1">
                                          <p:stCondLst>
                                            <p:cond delay="499"/>
                                          </p:stCondLst>
                                        </p:cTn>
                                        <p:tgtEl>
                                          <p:spTgt spid="2"/>
                                        </p:tgtEl>
                                      </p:cBhvr>
                                    </p:cmd>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7315201"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244226"/>
              <a:ext cx="3752193" cy="769441"/>
            </a:xfrm>
            <a:prstGeom prst="rect">
              <a:avLst/>
            </a:prstGeom>
            <a:noFill/>
          </p:spPr>
          <p:txBody>
            <a:bodyPr wrap="square" rtlCol="0">
              <a:spAutoFit/>
            </a:bodyPr>
            <a:lstStyle/>
            <a:p>
              <a:r>
                <a:rPr lang="en-US" sz="2200" b="1">
                  <a:solidFill>
                    <a:schemeClr val="bg1"/>
                  </a:solidFill>
                  <a:latin typeface="Aptos" panose="020B0004020202020204" pitchFamily="34" charset="0"/>
                </a:rPr>
                <a:t>2. LỢI ÍCH CỦA PHẦN MỀM MÔ PHỎNG</a:t>
              </a:r>
            </a:p>
          </p:txBody>
        </p:sp>
      </p:grpSp>
      <p:grpSp>
        <p:nvGrpSpPr>
          <p:cNvPr id="12" name="Ghi nhớ">
            <a:extLst>
              <a:ext uri="{FF2B5EF4-FFF2-40B4-BE49-F238E27FC236}">
                <a16:creationId xmlns:a16="http://schemas.microsoft.com/office/drawing/2014/main" id="{0BB3A087-3236-4056-BBCE-D718DFB20AFE}"/>
              </a:ext>
            </a:extLst>
          </p:cNvPr>
          <p:cNvGrpSpPr/>
          <p:nvPr/>
        </p:nvGrpSpPr>
        <p:grpSpPr>
          <a:xfrm>
            <a:off x="456734" y="1870841"/>
            <a:ext cx="11290859" cy="2488508"/>
            <a:chOff x="722549" y="2215660"/>
            <a:chExt cx="10360893" cy="1225364"/>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0"/>
              <a:ext cx="10360893" cy="1225364"/>
              <a:chOff x="751424" y="4271766"/>
              <a:chExt cx="10360893" cy="1330724"/>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330724"/>
                <a:chOff x="748591" y="4323720"/>
                <a:chExt cx="10193330" cy="1330724"/>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060014"/>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583662" y="2464937"/>
              <a:ext cx="9488469" cy="956988"/>
            </a:xfrm>
            <a:prstGeom prst="rect">
              <a:avLst/>
            </a:prstGeom>
            <a:noFill/>
          </p:spPr>
          <p:txBody>
            <a:bodyPr wrap="square">
              <a:spAutoFit/>
            </a:bodyPr>
            <a:lstStyle/>
            <a:p>
              <a:pPr>
                <a:lnSpc>
                  <a:spcPct val="150000"/>
                </a:lnSpc>
              </a:pPr>
              <a:r>
                <a:rPr lang="vi-VN" sz="2800">
                  <a:solidFill>
                    <a:srgbClr val="231F20"/>
                  </a:solidFill>
                  <a:effectLst/>
                  <a:latin typeface="Tahoma" panose="020B0604030504040204" pitchFamily="34" charset="0"/>
                  <a:ea typeface="Tahoma" panose="020B0604030504040204" pitchFamily="34" charset="0"/>
                  <a:cs typeface="Tahoma" panose="020B0604030504040204" pitchFamily="34" charset="0"/>
                </a:rPr>
                <a:t>Lợi ích của phần mềm mô phỏng là hỗ trợ nghiên cứu đối tượng một cách toàn diện, sinh động và an toàn với chi phí thấp hơn nghiên cứu trực tiếp trong thực tế. </a:t>
              </a:r>
            </a:p>
          </p:txBody>
        </p:sp>
      </p:grpSp>
    </p:spTree>
    <p:extLst>
      <p:ext uri="{BB962C8B-B14F-4D97-AF65-F5344CB8AC3E}">
        <p14:creationId xmlns:p14="http://schemas.microsoft.com/office/powerpoint/2010/main" val="40338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6">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6">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8"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9">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10"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3599960" y="3364511"/>
            <a:ext cx="56108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prstClr val="white"/>
                </a:solidFill>
                <a:effectLst>
                  <a:outerShdw blurRad="38100" dist="38100" dir="2700000" algn="tl">
                    <a:srgbClr val="000000">
                      <a:alpha val="43137"/>
                    </a:srgbClr>
                  </a:outerShdw>
                </a:effectLst>
                <a:uLnTx/>
                <a:uFillTx/>
                <a:latin typeface="Tahoma" pitchFamily="34" charset="0"/>
                <a:ea typeface="+mn-ea"/>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46038" y="5428804"/>
            <a:ext cx="1590074" cy="1479172"/>
          </a:xfrm>
          <a:prstGeom prst="rect">
            <a:avLst/>
          </a:prstGeom>
        </p:spPr>
      </p:pic>
      <p:pic>
        <p:nvPicPr>
          <p:cNvPr id="20" name="Picture 19" descr="coleta-de-passaros-coloridos_1096-119.jpg"/>
          <p:cNvPicPr>
            <a:picLocks noChangeAspect="1"/>
          </p:cNvPicPr>
          <p:nvPr/>
        </p:nvPicPr>
        <p:blipFill>
          <a:blip r:embed="rId12"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pic>
        <p:nvPicPr>
          <p:cNvPr id="2" name="Dan-Ga-Trong-San-Top-Ca-Thieu-Nhi">
            <a:hlinkClick r:id="" action="ppaction://media"/>
            <a:extLst>
              <a:ext uri="{FF2B5EF4-FFF2-40B4-BE49-F238E27FC236}">
                <a16:creationId xmlns:a16="http://schemas.microsoft.com/office/drawing/2014/main" id="{2F448C5B-72F3-3844-9F51-DA7896A107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75" y="92075"/>
            <a:ext cx="487363" cy="487363"/>
          </a:xfrm>
          <a:prstGeom prst="rect">
            <a:avLst/>
          </a:prstGeom>
        </p:spPr>
      </p:pic>
      <p:sp>
        <p:nvSpPr>
          <p:cNvPr id="3" name="Rounded Rectangle 7">
            <a:extLst>
              <a:ext uri="{FF2B5EF4-FFF2-40B4-BE49-F238E27FC236}">
                <a16:creationId xmlns:a16="http://schemas.microsoft.com/office/drawing/2014/main" id="{338BA796-8AB1-4D82-D088-A5C7E875FB5F}"/>
              </a:ext>
            </a:extLst>
          </p:cNvPr>
          <p:cNvSpPr/>
          <p:nvPr/>
        </p:nvSpPr>
        <p:spPr>
          <a:xfrm>
            <a:off x="92075" y="5018918"/>
            <a:ext cx="535785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Calibri"/>
                <a:ea typeface="+mn-ea"/>
                <a:cs typeface="+mn-cs"/>
              </a:rPr>
              <a:t>Những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chu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mái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của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chúng</a:t>
            </a:r>
            <a:r>
              <a:rPr kumimoji="0" lang="en-US" sz="2200" b="1" i="0" u="none" strike="noStrike" kern="1200" cap="none" spc="0" normalizeH="0" baseline="0" noProof="0" dirty="0">
                <a:ln>
                  <a:noFill/>
                </a:ln>
                <a:solidFill>
                  <a:prstClr val="white"/>
                </a:solidFill>
                <a:effectLst/>
                <a:uLnTx/>
                <a:uFillTx/>
                <a:latin typeface="Calibri"/>
                <a:ea typeface="+mn-ea"/>
                <a:cs typeface="+mn-cs"/>
              </a:rPr>
              <a:t> ta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đẻ</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rất</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hãy</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giúp</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thu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hoạch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số</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đó</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bằng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cách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các</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nhé</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Khi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đúng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là</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vào</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giỏ</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rồi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đấy</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Nào</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bắt</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đầu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thôi</a:t>
            </a:r>
            <a:r>
              <a:rPr kumimoji="0" lang="en-US" sz="2200" b="1" i="0" u="none" strike="noStrike" kern="1200" cap="none" spc="0" normalizeH="0" baseline="0" noProof="0" dirty="0">
                <a:ln>
                  <a:noFill/>
                </a:ln>
                <a:solidFill>
                  <a:prstClr val="white"/>
                </a:solidFill>
                <a:effectLst/>
                <a:uLnTx/>
                <a:uFillTx/>
                <a:latin typeface="Calibri"/>
                <a:ea typeface="+mn-ea"/>
                <a:cs typeface="+mn-cs"/>
              </a:rPr>
              <a:t>!</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01AEBCF1-01BB-2289-A193-F218DD6F15B0}"/>
              </a:ext>
            </a:extLst>
          </p:cNvPr>
          <p:cNvGrpSpPr/>
          <p:nvPr/>
        </p:nvGrpSpPr>
        <p:grpSpPr>
          <a:xfrm>
            <a:off x="8988060" y="0"/>
            <a:ext cx="2571768" cy="1489035"/>
            <a:chOff x="3387886" y="1857364"/>
            <a:chExt cx="2571768" cy="1489035"/>
          </a:xfrm>
        </p:grpSpPr>
        <p:pic>
          <p:nvPicPr>
            <p:cNvPr id="5" name="Picture 4" descr="15057373-dấu-hiệu-bằng-gỗ-treo-trên-dây-chuyền-vector-minh-họa.jpg">
              <a:hlinkClick r:id="rId15" action="ppaction://hlinksldjump"/>
              <a:extLst>
                <a:ext uri="{FF2B5EF4-FFF2-40B4-BE49-F238E27FC236}">
                  <a16:creationId xmlns:a16="http://schemas.microsoft.com/office/drawing/2014/main" id="{C3A66CE7-F906-6B36-C79D-F4D88AD27D06}"/>
                </a:ext>
              </a:extLst>
            </p:cNvPr>
            <p:cNvPicPr>
              <a:picLocks noChangeAspect="1"/>
            </p:cNvPicPr>
            <p:nvPr/>
          </p:nvPicPr>
          <p:blipFill>
            <a:blip r:embed="rId16">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6" name="TextBox 5">
              <a:hlinkClick r:id="rId15" action="ppaction://hlinksldjump"/>
              <a:extLst>
                <a:ext uri="{FF2B5EF4-FFF2-40B4-BE49-F238E27FC236}">
                  <a16:creationId xmlns:a16="http://schemas.microsoft.com/office/drawing/2014/main" id="{327B5C27-018A-3F7A-86C2-C104C4CB9D05}"/>
                </a:ext>
              </a:extLst>
            </p:cNvPr>
            <p:cNvSpPr txBox="1"/>
            <p:nvPr/>
          </p:nvSpPr>
          <p:spPr>
            <a:xfrm>
              <a:off x="3945322" y="2541412"/>
              <a:ext cx="12696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Bắt</a:t>
              </a:r>
              <a:r>
                <a:rPr kumimoji="0" lang="en-US"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đầu</a:t>
              </a:r>
              <a:endParaRPr kumimoji="0" lang="vi-VN"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01A4790A-6AFF-A28D-135E-EE755778D2DD}"/>
              </a:ext>
            </a:extLst>
          </p:cNvPr>
          <p:cNvGrpSpPr/>
          <p:nvPr/>
        </p:nvGrpSpPr>
        <p:grpSpPr>
          <a:xfrm>
            <a:off x="-1" y="115613"/>
            <a:ext cx="4914927" cy="1755228"/>
            <a:chOff x="-3441970" y="840827"/>
            <a:chExt cx="4914927" cy="1755228"/>
          </a:xfrm>
        </p:grpSpPr>
        <p:pic>
          <p:nvPicPr>
            <p:cNvPr id="8" name="Picture 2" descr="Text Box PNG Transparent Images Free Download | Vector Files | Pngtree">
              <a:extLst>
                <a:ext uri="{FF2B5EF4-FFF2-40B4-BE49-F238E27FC236}">
                  <a16:creationId xmlns:a16="http://schemas.microsoft.com/office/drawing/2014/main" id="{354F4CD6-E40B-2A92-B7B8-DDE823B802B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574E14-3B64-4DEF-3F9D-C0CDB4B6CB4C}"/>
                </a:ext>
              </a:extLst>
            </p:cNvPr>
            <p:cNvSpPr txBox="1"/>
            <p:nvPr/>
          </p:nvSpPr>
          <p:spPr>
            <a:xfrm>
              <a:off x="-2485262" y="1356199"/>
              <a:ext cx="3059708" cy="584775"/>
            </a:xfrm>
            <a:prstGeom prst="rect">
              <a:avLst/>
            </a:prstGeom>
            <a:noFill/>
          </p:spPr>
          <p:txBody>
            <a:bodyPr wrap="square" rtlCol="0">
              <a:spAutoFit/>
            </a:bodyPr>
            <a:lstStyle/>
            <a:p>
              <a:r>
                <a:rPr lang="en-US" sz="3200" b="1">
                  <a:solidFill>
                    <a:schemeClr val="bg1"/>
                  </a:solidFill>
                  <a:latin typeface="Aptos" panose="020B0004020202020204" pitchFamily="34" charset="0"/>
                </a:rPr>
                <a:t>LUYỆN TẬP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127555" fill="hold"/>
                                        <p:tgtEl>
                                          <p:spTgt spid="2"/>
                                        </p:tgtEl>
                                      </p:cBhvr>
                                    </p:cmd>
                                  </p:childTnLst>
                                </p:cTn>
                              </p:par>
                              <p:par>
                                <p:cTn id="10" presetID="8"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par>
                                <p:cTn id="13" presetID="55"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libri"/>
                <a:ea typeface="+mn-ea"/>
                <a:cs typeface="+mn-cs"/>
              </a:rPr>
              <a:t>Câu 1: </a:t>
            </a:r>
            <a:r>
              <a:rPr kumimoji="0" lang="en-US" sz="2800" b="1" i="0" u="none" strike="noStrike" kern="1200" cap="none" spc="0" normalizeH="0" baseline="0" noProof="0">
                <a:ln>
                  <a:noFill/>
                </a:ln>
                <a:solidFill>
                  <a:prstClr val="white"/>
                </a:solidFill>
                <a:effectLst/>
                <a:uLnTx/>
                <a:uFillTx/>
                <a:latin typeface="Calibri"/>
                <a:ea typeface="+mn-ea"/>
                <a:cs typeface="+mn-cs"/>
              </a:rPr>
              <a:t>Phần</a:t>
            </a:r>
            <a:r>
              <a:rPr kumimoji="0" lang="en-US" sz="2800" b="1" i="0" u="none" strike="noStrike" kern="1200" cap="none" spc="0" normalizeH="0" noProof="0">
                <a:ln>
                  <a:noFill/>
                </a:ln>
                <a:solidFill>
                  <a:prstClr val="white"/>
                </a:solidFill>
                <a:effectLst/>
                <a:uLnTx/>
                <a:uFillTx/>
                <a:latin typeface="Calibri"/>
                <a:ea typeface="+mn-ea"/>
                <a:cs typeface="+mn-cs"/>
              </a:rPr>
              <a:t> mềm mô phỏng thể hiện ……… sự vận động của một đối tượng</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B. </a:t>
            </a:r>
            <a:r>
              <a:rPr kumimoji="0" lang="en-US" sz="2200" b="1" i="0" u="none" strike="noStrike" kern="1200" cap="none" spc="0" normalizeH="0" baseline="0" noProof="0">
                <a:ln>
                  <a:noFill/>
                </a:ln>
                <a:solidFill>
                  <a:prstClr val="white"/>
                </a:solidFill>
                <a:effectLst/>
                <a:uLnTx/>
                <a:uFillTx/>
                <a:latin typeface="Calibri"/>
                <a:ea typeface="+mn-ea"/>
                <a:cs typeface="+mn-cs"/>
              </a:rPr>
              <a:t>trực</a:t>
            </a:r>
            <a:r>
              <a:rPr kumimoji="0" lang="en-US" sz="2200" b="1" i="0" u="none" strike="noStrike" kern="1200" cap="none" spc="0" normalizeH="0" noProof="0">
                <a:ln>
                  <a:noFill/>
                </a:ln>
                <a:solidFill>
                  <a:prstClr val="white"/>
                </a:solidFill>
                <a:effectLst/>
                <a:uLnTx/>
                <a:uFillTx/>
                <a:latin typeface="Calibri"/>
                <a:ea typeface="+mn-ea"/>
                <a:cs typeface="+mn-cs"/>
              </a:rPr>
              <a:t> quan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A. </a:t>
            </a:r>
            <a:r>
              <a:rPr kumimoji="0" lang="en-US" sz="2200" b="1" i="0" u="none" strike="noStrike" kern="1200" cap="none" spc="0" normalizeH="0" baseline="0" noProof="0">
                <a:ln>
                  <a:noFill/>
                </a:ln>
                <a:solidFill>
                  <a:prstClr val="white"/>
                </a:solidFill>
                <a:effectLst/>
                <a:uLnTx/>
                <a:uFillTx/>
                <a:latin typeface="Calibri"/>
                <a:ea typeface="+mn-ea"/>
                <a:cs typeface="+mn-cs"/>
              </a:rPr>
              <a:t>gián</a:t>
            </a:r>
            <a:r>
              <a:rPr kumimoji="0" lang="en-US" sz="2200" b="1" i="0" u="none" strike="noStrike" kern="1200" cap="none" spc="0" normalizeH="0" noProof="0">
                <a:ln>
                  <a:noFill/>
                </a:ln>
                <a:solidFill>
                  <a:prstClr val="white"/>
                </a:solidFill>
                <a:effectLst/>
                <a:uLnTx/>
                <a:uFillTx/>
                <a:latin typeface="Calibri"/>
                <a:ea typeface="+mn-ea"/>
                <a:cs typeface="+mn-cs"/>
              </a:rPr>
              <a:t> tiếp</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prstClr val="white"/>
                </a:solidFill>
                <a:effectLst/>
                <a:uLnTx/>
                <a:uFillTx/>
                <a:latin typeface="Calibri"/>
                <a:ea typeface="+mn-ea"/>
                <a:cs typeface="+mn-cs"/>
              </a:rPr>
              <a:t>C. hoành</a:t>
            </a:r>
            <a:r>
              <a:rPr kumimoji="0" lang="it-IT" sz="2200" b="1" i="0" u="none" strike="noStrike" kern="1200" cap="none" spc="0" normalizeH="0" noProof="0">
                <a:ln>
                  <a:noFill/>
                </a:ln>
                <a:solidFill>
                  <a:prstClr val="white"/>
                </a:solidFill>
                <a:effectLst/>
                <a:uLnTx/>
                <a:uFillTx/>
                <a:latin typeface="Calibri"/>
                <a:ea typeface="+mn-ea"/>
                <a:cs typeface="+mn-cs"/>
              </a:rPr>
              <a:t> tráng</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D. </a:t>
            </a:r>
            <a:r>
              <a:rPr lang="en-US" sz="2200" b="1" noProof="0">
                <a:solidFill>
                  <a:prstClr val="white"/>
                </a:solidFill>
                <a:latin typeface="Calibri"/>
              </a:rPr>
              <a:t>rõ ràng</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969696"/>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rgbClr val="969696"/>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9"/>
                                        </p:tgtEl>
                                        <p:attrNameLst>
                                          <p:attrName>fillcolor</p:attrName>
                                        </p:attrNameLst>
                                      </p:cBhvr>
                                      <p:to>
                                        <a:srgbClr val="969696"/>
                                      </p:to>
                                    </p:animClr>
                                    <p:set>
                                      <p:cBhvr>
                                        <p:cTn id="39" dur="2000" fill="hold"/>
                                        <p:tgtEl>
                                          <p:spTgt spid="19"/>
                                        </p:tgtEl>
                                        <p:attrNameLst>
                                          <p:attrName>fill.type</p:attrName>
                                        </p:attrNameLst>
                                      </p:cBhvr>
                                      <p:to>
                                        <p:strVal val="solid"/>
                                      </p:to>
                                    </p:set>
                                    <p:set>
                                      <p:cBhvr>
                                        <p:cTn id="40"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000" fill="hold"/>
                                        <p:tgtEl>
                                          <p:spTgt spid="13"/>
                                        </p:tgtEl>
                                        <p:attrNameLst>
                                          <p:attrName>fillcolor</p:attrName>
                                        </p:attrNameLst>
                                      </p:cBhvr>
                                      <p:to>
                                        <a:srgbClr val="777777"/>
                                      </p:to>
                                    </p:animClr>
                                    <p:set>
                                      <p:cBhvr>
                                        <p:cTn id="46" dur="2000" fill="hold"/>
                                        <p:tgtEl>
                                          <p:spTgt spid="13"/>
                                        </p:tgtEl>
                                        <p:attrNameLst>
                                          <p:attrName>fill.type</p:attrName>
                                        </p:attrNameLst>
                                      </p:cBhvr>
                                      <p:to>
                                        <p:strVal val="solid"/>
                                      </p:to>
                                    </p:set>
                                    <p:set>
                                      <p:cBhvr>
                                        <p:cTn id="47" dur="2000" fill="hold"/>
                                        <p:tgtEl>
                                          <p:spTgt spid="1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7"/>
                                        </p:tgtEl>
                                        <p:attrNameLst>
                                          <p:attrName>fillcolor</p:attrName>
                                        </p:attrNameLst>
                                      </p:cBhvr>
                                      <p:to>
                                        <a:srgbClr val="777777"/>
                                      </p:to>
                                    </p:animClr>
                                    <p:set>
                                      <p:cBhvr>
                                        <p:cTn id="50" dur="2000" fill="hold"/>
                                        <p:tgtEl>
                                          <p:spTgt spid="17"/>
                                        </p:tgtEl>
                                        <p:attrNameLst>
                                          <p:attrName>fill.type</p:attrName>
                                        </p:attrNameLst>
                                      </p:cBhvr>
                                      <p:to>
                                        <p:strVal val="solid"/>
                                      </p:to>
                                    </p:set>
                                    <p:set>
                                      <p:cBhvr>
                                        <p:cTn id="51" dur="2000" fill="hold"/>
                                        <p:tgtEl>
                                          <p:spTgt spid="17"/>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9"/>
                                        </p:tgtEl>
                                        <p:attrNameLst>
                                          <p:attrName>fillcolor</p:attrName>
                                        </p:attrNameLst>
                                      </p:cBhvr>
                                      <p:to>
                                        <a:srgbClr val="777777"/>
                                      </p:to>
                                    </p:animClr>
                                    <p:set>
                                      <p:cBhvr>
                                        <p:cTn id="54" dur="2000" fill="hold"/>
                                        <p:tgtEl>
                                          <p:spTgt spid="19"/>
                                        </p:tgtEl>
                                        <p:attrNameLst>
                                          <p:attrName>fill.type</p:attrName>
                                        </p:attrNameLst>
                                      </p:cBhvr>
                                      <p:to>
                                        <p:strVal val="solid"/>
                                      </p:to>
                                    </p:set>
                                    <p:set>
                                      <p:cBhvr>
                                        <p:cTn id="55" dur="2000" fill="hold"/>
                                        <p:tgtEl>
                                          <p:spTgt spid="19"/>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1" presetClass="mediacall" presetSubtype="0" fill="hold" nodeType="withEffect">
                                  <p:stCondLst>
                                    <p:cond delay="0"/>
                                  </p:stCondLst>
                                  <p:childTnLst>
                                    <p:cmd type="call" cmd="playFrom(0.0)">
                                      <p:cBhvr>
                                        <p:cTn id="63" dur="6994" fill="hold"/>
                                        <p:tgtEl>
                                          <p:spTgt spid="2"/>
                                        </p:tgtEl>
                                      </p:cBhvr>
                                    </p:cmd>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000" fill="hold"/>
                                        <p:tgtEl>
                                          <p:spTgt spid="13"/>
                                        </p:tgtEl>
                                        <p:attrNameLst>
                                          <p:attrName>fillcolor</p:attrName>
                                        </p:attrNameLst>
                                      </p:cBhvr>
                                      <p:to>
                                        <a:srgbClr val="969696"/>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5"/>
                                        </p:tgtEl>
                                        <p:attrNameLst>
                                          <p:attrName>fillcolor</p:attrName>
                                        </p:attrNameLst>
                                      </p:cBhvr>
                                      <p:to>
                                        <a:srgbClr val="969696"/>
                                      </p:to>
                                    </p:animClr>
                                    <p:set>
                                      <p:cBhvr>
                                        <p:cTn id="73" dur="2000" fill="hold"/>
                                        <p:tgtEl>
                                          <p:spTgt spid="15"/>
                                        </p:tgtEl>
                                        <p:attrNameLst>
                                          <p:attrName>fill.type</p:attrName>
                                        </p:attrNameLst>
                                      </p:cBhvr>
                                      <p:to>
                                        <p:strVal val="solid"/>
                                      </p:to>
                                    </p:set>
                                    <p:set>
                                      <p:cBhvr>
                                        <p:cTn id="74" dur="2000" fill="hold"/>
                                        <p:tgtEl>
                                          <p:spTgt spid="1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9"/>
                                        </p:tgtEl>
                                        <p:attrNameLst>
                                          <p:attrName>fillcolor</p:attrName>
                                        </p:attrNameLst>
                                      </p:cBhvr>
                                      <p:to>
                                        <a:srgbClr val="969696"/>
                                      </p:to>
                                    </p:animClr>
                                    <p:set>
                                      <p:cBhvr>
                                        <p:cTn id="77" dur="2000" fill="hold"/>
                                        <p:tgtEl>
                                          <p:spTgt spid="19"/>
                                        </p:tgtEl>
                                        <p:attrNameLst>
                                          <p:attrName>fill.type</p:attrName>
                                        </p:attrNameLst>
                                      </p:cBhvr>
                                      <p:to>
                                        <p:strVal val="solid"/>
                                      </p:to>
                                    </p:set>
                                    <p:set>
                                      <p:cBhvr>
                                        <p:cTn id="78" dur="2000" fill="hold"/>
                                        <p:tgtEl>
                                          <p:spTgt spid="19"/>
                                        </p:tgtEl>
                                        <p:attrNameLst>
                                          <p:attrName>fill.on</p:attrName>
                                        </p:attrNameLst>
                                      </p:cBhvr>
                                      <p:to>
                                        <p:strVal val="true"/>
                                      </p:to>
                                    </p:se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childTnLst>
                                </p:cTn>
                              </p:par>
                              <p:par>
                                <p:cTn id="85" presetID="1" presetClass="mediacall" presetSubtype="0" fill="hold" nodeType="withEffect">
                                  <p:stCondLst>
                                    <p:cond delay="0"/>
                                  </p:stCondLst>
                                  <p:childTnLst>
                                    <p:cmd type="call" cmd="playFrom(0.0)">
                                      <p:cBhvr>
                                        <p:cTn id="86" dur="6994" fill="hold"/>
                                        <p:tgtEl>
                                          <p:spTgt spid="2"/>
                                        </p:tgtEl>
                                      </p:cBhvr>
                                    </p:cmd>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libri"/>
                <a:ea typeface="+mn-ea"/>
                <a:cs typeface="+mn-cs"/>
              </a:rPr>
              <a:t>Câu 2: </a:t>
            </a:r>
            <a:r>
              <a:rPr kumimoji="0" lang="en-US" sz="2800" b="1" i="0" u="none" strike="noStrike" kern="1200" cap="none" spc="0" normalizeH="0" baseline="0" noProof="0">
                <a:ln>
                  <a:noFill/>
                </a:ln>
                <a:solidFill>
                  <a:prstClr val="white"/>
                </a:solidFill>
                <a:effectLst/>
                <a:uLnTx/>
                <a:uFillTx/>
                <a:latin typeface="Calibri"/>
                <a:ea typeface="+mn-ea"/>
                <a:cs typeface="+mn-cs"/>
              </a:rPr>
              <a:t>Sử</a:t>
            </a:r>
            <a:r>
              <a:rPr kumimoji="0" lang="en-US" sz="2800" b="1" i="0" u="none" strike="noStrike" kern="1200" cap="none" spc="0" normalizeH="0" noProof="0">
                <a:ln>
                  <a:noFill/>
                </a:ln>
                <a:solidFill>
                  <a:prstClr val="white"/>
                </a:solidFill>
                <a:effectLst/>
                <a:uLnTx/>
                <a:uFillTx/>
                <a:latin typeface="Calibri"/>
                <a:ea typeface="+mn-ea"/>
                <a:cs typeface="+mn-cs"/>
              </a:rPr>
              <a:t> dụng phần mềm mô phỏng giúp em điều gì?</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B. </a:t>
            </a:r>
            <a:r>
              <a:rPr kumimoji="0" lang="en-US" sz="2200" b="1" i="0" u="none" strike="noStrike" kern="1200" cap="none" spc="0" normalizeH="0" baseline="0" noProof="0">
                <a:ln>
                  <a:noFill/>
                </a:ln>
                <a:solidFill>
                  <a:prstClr val="white"/>
                </a:solidFill>
                <a:effectLst/>
                <a:uLnTx/>
                <a:uFillTx/>
                <a:latin typeface="Calibri"/>
                <a:ea typeface="+mn-ea"/>
                <a:cs typeface="+mn-cs"/>
              </a:rPr>
              <a:t>Thực</a:t>
            </a:r>
            <a:r>
              <a:rPr kumimoji="0" lang="en-US" sz="2200" b="1" i="0" u="none" strike="noStrike" kern="1200" cap="none" spc="0" normalizeH="0" noProof="0">
                <a:ln>
                  <a:noFill/>
                </a:ln>
                <a:solidFill>
                  <a:prstClr val="white"/>
                </a:solidFill>
                <a:effectLst/>
                <a:uLnTx/>
                <a:uFillTx/>
                <a:latin typeface="Calibri"/>
                <a:ea typeface="+mn-ea"/>
                <a:cs typeface="+mn-cs"/>
              </a:rPr>
              <a:t> hành nhanh hơn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A. </a:t>
            </a:r>
            <a:r>
              <a:rPr lang="en-US" sz="2200" b="1">
                <a:solidFill>
                  <a:prstClr val="white"/>
                </a:solidFill>
                <a:latin typeface="Calibri"/>
              </a:rPr>
              <a:t>Giỏi lập trình hơn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white"/>
                </a:solidFill>
                <a:effectLst/>
                <a:uLnTx/>
                <a:uFillTx/>
                <a:latin typeface="Calibri"/>
              </a:rPr>
              <a:t>C. An toàn</a:t>
            </a:r>
            <a:r>
              <a:rPr lang="it-IT" sz="2000" b="1">
                <a:solidFill>
                  <a:prstClr val="white"/>
                </a:solidFill>
                <a:latin typeface="Calibri"/>
              </a:rPr>
              <a:t>, </a:t>
            </a:r>
            <a:r>
              <a:rPr kumimoji="0" lang="it-IT" sz="2000" b="1" i="0" u="none" strike="noStrike" kern="1200" cap="none" spc="0" normalizeH="0" noProof="0">
                <a:ln>
                  <a:noFill/>
                </a:ln>
                <a:solidFill>
                  <a:prstClr val="white"/>
                </a:solidFill>
                <a:effectLst/>
                <a:uLnTx/>
                <a:uFillTx/>
                <a:latin typeface="Calibri"/>
              </a:rPr>
              <a:t>tiết kiệm chi phí</a:t>
            </a:r>
            <a:endParaRPr kumimoji="0" lang="vi-VN" sz="2000" b="1" i="0" u="none" strike="noStrike" kern="1200" cap="none" spc="0" normalizeH="0" baseline="0" noProof="0" dirty="0">
              <a:ln>
                <a:noFill/>
              </a:ln>
              <a:solidFill>
                <a:prstClr val="white"/>
              </a:solidFill>
              <a:effectLst/>
              <a:uLnTx/>
              <a:uFillTx/>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D. </a:t>
            </a:r>
            <a:r>
              <a:rPr kumimoji="0" lang="en-US" sz="2200" b="1" i="0" u="none" strike="noStrike" kern="1200" cap="none" spc="0" normalizeH="0" baseline="0" noProof="0">
                <a:ln>
                  <a:noFill/>
                </a:ln>
                <a:solidFill>
                  <a:prstClr val="white"/>
                </a:solidFill>
                <a:effectLst/>
                <a:uLnTx/>
                <a:uFillTx/>
                <a:latin typeface="Calibri"/>
                <a:ea typeface="+mn-ea"/>
                <a:cs typeface="+mn-cs"/>
              </a:rPr>
              <a:t>Nhìn</a:t>
            </a:r>
            <a:r>
              <a:rPr kumimoji="0" lang="en-US" sz="2200" b="1" i="0" u="none" strike="noStrike" kern="1200" cap="none" spc="0" normalizeH="0" noProof="0">
                <a:ln>
                  <a:noFill/>
                </a:ln>
                <a:solidFill>
                  <a:prstClr val="white"/>
                </a:solidFill>
                <a:effectLst/>
                <a:uLnTx/>
                <a:uFillTx/>
                <a:latin typeface="Calibri"/>
                <a:ea typeface="+mn-ea"/>
                <a:cs typeface="+mn-cs"/>
              </a:rPr>
              <a:t> rõ vấn đề hơn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26462056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par>
                                <p:cTn id="41" presetID="1" presetClass="mediacall" presetSubtype="0" fill="hold" nodeType="withEffect">
                                  <p:stCondLst>
                                    <p:cond delay="0"/>
                                  </p:stCondLst>
                                  <p:childTnLst>
                                    <p:cmd type="call" cmd="playFrom(0.0)">
                                      <p:cBhvr>
                                        <p:cTn id="42" dur="6994" fill="hold"/>
                                        <p:tgtEl>
                                          <p:spTgt spid="2"/>
                                        </p:tgtEl>
                                      </p:cBhvr>
                                    </p:cmd>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3"/>
                                        </p:tgtEl>
                                        <p:attrNameLst>
                                          <p:attrName>fillcolor</p:attrName>
                                        </p:attrNameLst>
                                      </p:cBhvr>
                                      <p:to>
                                        <a:srgbClr val="777777"/>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7"/>
                                        </p:tgtEl>
                                        <p:attrNameLst>
                                          <p:attrName>fillcolor</p:attrName>
                                        </p:attrNameLst>
                                      </p:cBhvr>
                                      <p:to>
                                        <a:srgbClr val="777777"/>
                                      </p:to>
                                    </p:animClr>
                                    <p:set>
                                      <p:cBhvr>
                                        <p:cTn id="52" dur="2000" fill="hold"/>
                                        <p:tgtEl>
                                          <p:spTgt spid="17"/>
                                        </p:tgtEl>
                                        <p:attrNameLst>
                                          <p:attrName>fill.type</p:attrName>
                                        </p:attrNameLst>
                                      </p:cBhvr>
                                      <p:to>
                                        <p:strVal val="solid"/>
                                      </p:to>
                                    </p:set>
                                    <p:set>
                                      <p:cBhvr>
                                        <p:cTn id="53" dur="2000" fill="hold"/>
                                        <p:tgtEl>
                                          <p:spTgt spid="17"/>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2000" fill="hold"/>
                                        <p:tgtEl>
                                          <p:spTgt spid="19"/>
                                        </p:tgtEl>
                                        <p:attrNameLst>
                                          <p:attrName>fillcolor</p:attrName>
                                        </p:attrNameLst>
                                      </p:cBhvr>
                                      <p:to>
                                        <a:srgbClr val="777777"/>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childTnLst>
                                </p:cTn>
                              </p:par>
                              <p:par>
                                <p:cTn id="64" presetID="1" presetClass="mediacall" presetSubtype="0" fill="hold" nodeType="withEffect">
                                  <p:stCondLst>
                                    <p:cond delay="0"/>
                                  </p:stCondLst>
                                  <p:childTnLst>
                                    <p:cmd type="call" cmd="playFrom(0.0)">
                                      <p:cBhvr>
                                        <p:cTn id="65" dur="6994" fill="hold"/>
                                        <p:tgtEl>
                                          <p:spTgt spid="2"/>
                                        </p:tgtEl>
                                      </p:cBhvr>
                                    </p:cmd>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969696"/>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5"/>
                                        </p:tgtEl>
                                        <p:attrNameLst>
                                          <p:attrName>fillcolor</p:attrName>
                                        </p:attrNameLst>
                                      </p:cBhvr>
                                      <p:to>
                                        <a:srgbClr val="969696"/>
                                      </p:to>
                                    </p:animClr>
                                    <p:set>
                                      <p:cBhvr>
                                        <p:cTn id="75" dur="2000" fill="hold"/>
                                        <p:tgtEl>
                                          <p:spTgt spid="15"/>
                                        </p:tgtEl>
                                        <p:attrNameLst>
                                          <p:attrName>fill.type</p:attrName>
                                        </p:attrNameLst>
                                      </p:cBhvr>
                                      <p:to>
                                        <p:strVal val="solid"/>
                                      </p:to>
                                    </p:set>
                                    <p:set>
                                      <p:cBhvr>
                                        <p:cTn id="76" dur="20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9"/>
                                        </p:tgtEl>
                                        <p:attrNameLst>
                                          <p:attrName>fillcolor</p:attrName>
                                        </p:attrNameLst>
                                      </p:cBhvr>
                                      <p:to>
                                        <a:srgbClr val="969696"/>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libri"/>
                <a:ea typeface="+mn-ea"/>
                <a:cs typeface="+mn-cs"/>
              </a:rPr>
              <a:t>Câu 3: </a:t>
            </a:r>
            <a:r>
              <a:rPr kumimoji="0" lang="en-US" sz="2800" b="1" i="0" u="none" strike="noStrike" kern="1200" cap="none" spc="0" normalizeH="0" baseline="0" noProof="0">
                <a:ln>
                  <a:noFill/>
                </a:ln>
                <a:solidFill>
                  <a:prstClr val="white"/>
                </a:solidFill>
                <a:effectLst/>
                <a:uLnTx/>
                <a:uFillTx/>
                <a:latin typeface="Calibri"/>
                <a:ea typeface="+mn-ea"/>
                <a:cs typeface="+mn-cs"/>
              </a:rPr>
              <a:t>Môn</a:t>
            </a:r>
            <a:r>
              <a:rPr kumimoji="0" lang="en-US" sz="2800" b="1" i="0" u="none" strike="noStrike" kern="1200" cap="none" spc="0" normalizeH="0" noProof="0">
                <a:ln>
                  <a:noFill/>
                </a:ln>
                <a:solidFill>
                  <a:prstClr val="white"/>
                </a:solidFill>
                <a:effectLst/>
                <a:uLnTx/>
                <a:uFillTx/>
                <a:latin typeface="Calibri"/>
                <a:ea typeface="+mn-ea"/>
                <a:cs typeface="+mn-cs"/>
              </a:rPr>
              <a:t> học nào CHƯA được mô phỏng trên phet.colorado.com</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B. </a:t>
            </a:r>
            <a:r>
              <a:rPr kumimoji="0" lang="en-US" sz="2200" b="1" i="0" u="none" strike="noStrike" kern="1200" cap="none" spc="0" normalizeH="0" baseline="0" noProof="0">
                <a:ln>
                  <a:noFill/>
                </a:ln>
                <a:solidFill>
                  <a:prstClr val="white"/>
                </a:solidFill>
                <a:effectLst/>
                <a:uLnTx/>
                <a:uFillTx/>
                <a:latin typeface="Calibri"/>
                <a:ea typeface="+mn-ea"/>
                <a:cs typeface="+mn-cs"/>
              </a:rPr>
              <a:t>Hóa</a:t>
            </a:r>
            <a:r>
              <a:rPr kumimoji="0" lang="en-US" sz="2200" b="1" i="0" u="none" strike="noStrike" kern="1200" cap="none" spc="0" normalizeH="0" noProof="0">
                <a:ln>
                  <a:noFill/>
                </a:ln>
                <a:solidFill>
                  <a:prstClr val="white"/>
                </a:solidFill>
                <a:effectLst/>
                <a:uLnTx/>
                <a:uFillTx/>
                <a:latin typeface="Calibri"/>
                <a:ea typeface="+mn-ea"/>
                <a:cs typeface="+mn-cs"/>
              </a:rPr>
              <a:t> học</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A.</a:t>
            </a:r>
            <a:r>
              <a:rPr kumimoji="0" lang="en-US" sz="2200" b="1" i="0" u="none" strike="noStrike" kern="1200" cap="none" spc="0" normalizeH="0" baseline="0" noProof="0">
                <a:ln>
                  <a:noFill/>
                </a:ln>
                <a:solidFill>
                  <a:prstClr val="white"/>
                </a:solidFill>
                <a:effectLst/>
                <a:uLnTx/>
                <a:uFillTx/>
                <a:latin typeface="Calibri"/>
                <a:ea typeface="+mn-ea"/>
                <a:cs typeface="+mn-cs"/>
              </a:rPr>
              <a:t> Vật</a:t>
            </a:r>
            <a:r>
              <a:rPr kumimoji="0" lang="en-US" sz="2200" b="1" i="0" u="none" strike="noStrike" kern="1200" cap="none" spc="0" normalizeH="0" noProof="0">
                <a:ln>
                  <a:noFill/>
                </a:ln>
                <a:solidFill>
                  <a:prstClr val="white"/>
                </a:solidFill>
                <a:effectLst/>
                <a:uLnTx/>
                <a:uFillTx/>
                <a:latin typeface="Calibri"/>
                <a:ea typeface="+mn-ea"/>
                <a:cs typeface="+mn-cs"/>
              </a:rPr>
              <a:t> lý</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prstClr val="white"/>
                </a:solidFill>
                <a:effectLst/>
                <a:uLnTx/>
                <a:uFillTx/>
                <a:latin typeface="Calibri"/>
                <a:ea typeface="+mn-ea"/>
                <a:cs typeface="+mn-cs"/>
              </a:rPr>
              <a:t>C. Toán</a:t>
            </a:r>
            <a:r>
              <a:rPr kumimoji="0" lang="it-IT" sz="2200" b="1" i="0" u="none" strike="noStrike" kern="1200" cap="none" spc="0" normalizeH="0" noProof="0">
                <a:ln>
                  <a:noFill/>
                </a:ln>
                <a:solidFill>
                  <a:prstClr val="white"/>
                </a:solidFill>
                <a:effectLst/>
                <a:uLnTx/>
                <a:uFillTx/>
                <a:latin typeface="Calibri"/>
                <a:ea typeface="+mn-ea"/>
                <a:cs typeface="+mn-cs"/>
              </a:rPr>
              <a:t> học</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D. </a:t>
            </a:r>
            <a:r>
              <a:rPr kumimoji="0" lang="en-US" sz="2200" b="1" i="0" u="none" strike="noStrike" kern="1200" cap="none" spc="0" normalizeH="0" baseline="0" noProof="0">
                <a:ln>
                  <a:noFill/>
                </a:ln>
                <a:solidFill>
                  <a:prstClr val="white"/>
                </a:solidFill>
                <a:effectLst/>
                <a:uLnTx/>
                <a:uFillTx/>
                <a:latin typeface="Calibri"/>
                <a:ea typeface="+mn-ea"/>
                <a:cs typeface="+mn-cs"/>
              </a:rPr>
              <a:t>Tin học</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33833569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 presetClass="mediacall" presetSubtype="0" fill="hold" nodeType="withEffect">
                                  <p:stCondLst>
                                    <p:cond delay="0"/>
                                  </p:stCondLst>
                                  <p:childTnLst>
                                    <p:cmd type="call" cmd="playFrom(0.0)">
                                      <p:cBhvr>
                                        <p:cTn id="39" dur="6994" fill="hold"/>
                                        <p:tgtEl>
                                          <p:spTgt spid="2"/>
                                        </p:tgtEl>
                                      </p:cBhvr>
                                    </p:cmd>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777777"/>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7"/>
                                        </p:tgtEl>
                                        <p:attrNameLst>
                                          <p:attrName>fillcolor</p:attrName>
                                        </p:attrNameLst>
                                      </p:cBhvr>
                                      <p:to>
                                        <a:srgbClr val="777777"/>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19"/>
                                        </p:tgtEl>
                                        <p:attrNameLst>
                                          <p:attrName>fillcolor</p:attrName>
                                        </p:attrNameLst>
                                      </p:cBhvr>
                                      <p:to>
                                        <a:srgbClr val="777777"/>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 presetClass="mediacall" presetSubtype="0" fill="hold" nodeType="withEffect">
                                  <p:stCondLst>
                                    <p:cond delay="0"/>
                                  </p:stCondLst>
                                  <p:childTnLst>
                                    <p:cmd type="call" cmd="playFrom(0.0)">
                                      <p:cBhvr>
                                        <p:cTn id="62" dur="6994" fill="hold"/>
                                        <p:tgtEl>
                                          <p:spTgt spid="2"/>
                                        </p:tgtEl>
                                      </p:cBhvr>
                                    </p:cmd>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969696"/>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15"/>
                                        </p:tgtEl>
                                        <p:attrNameLst>
                                          <p:attrName>fillcolor</p:attrName>
                                        </p:attrNameLst>
                                      </p:cBhvr>
                                      <p:to>
                                        <a:srgbClr val="969696"/>
                                      </p:to>
                                    </p:animClr>
                                    <p:set>
                                      <p:cBhvr>
                                        <p:cTn id="72" dur="2000" fill="hold"/>
                                        <p:tgtEl>
                                          <p:spTgt spid="15"/>
                                        </p:tgtEl>
                                        <p:attrNameLst>
                                          <p:attrName>fill.type</p:attrName>
                                        </p:attrNameLst>
                                      </p:cBhvr>
                                      <p:to>
                                        <p:strVal val="solid"/>
                                      </p:to>
                                    </p:set>
                                    <p:set>
                                      <p:cBhvr>
                                        <p:cTn id="73" dur="2000" fill="hold"/>
                                        <p:tgtEl>
                                          <p:spTgt spid="15"/>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2000" fill="hold"/>
                                        <p:tgtEl>
                                          <p:spTgt spid="19"/>
                                        </p:tgtEl>
                                        <p:attrNameLst>
                                          <p:attrName>fillcolor</p:attrName>
                                        </p:attrNameLst>
                                      </p:cBhvr>
                                      <p:to>
                                        <a:srgbClr val="969696"/>
                                      </p:to>
                                    </p:animClr>
                                    <p:set>
                                      <p:cBhvr>
                                        <p:cTn id="76" dur="2000" fill="hold"/>
                                        <p:tgtEl>
                                          <p:spTgt spid="19"/>
                                        </p:tgtEl>
                                        <p:attrNameLst>
                                          <p:attrName>fill.type</p:attrName>
                                        </p:attrNameLst>
                                      </p:cBhvr>
                                      <p:to>
                                        <p:strVal val="solid"/>
                                      </p:to>
                                    </p:set>
                                    <p:set>
                                      <p:cBhvr>
                                        <p:cTn id="77" dur="2000" fill="hold"/>
                                        <p:tgtEl>
                                          <p:spTgt spid="19"/>
                                        </p:tgtEl>
                                        <p:attrNameLst>
                                          <p:attrName>fill.on</p:attrName>
                                        </p:attrNameLst>
                                      </p:cBhvr>
                                      <p:to>
                                        <p:strVal val="true"/>
                                      </p:to>
                                    </p:set>
                                  </p:childTnLst>
                                </p:cTn>
                              </p:par>
                              <p:par>
                                <p:cTn id="78" presetID="10"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childTnLst>
                                </p:cTn>
                              </p:par>
                              <p:par>
                                <p:cTn id="84" presetID="1" presetClass="mediacall" presetSubtype="0" fill="hold" nodeType="withEffect">
                                  <p:stCondLst>
                                    <p:cond delay="0"/>
                                  </p:stCondLst>
                                  <p:childTnLst>
                                    <p:cmd type="call" cmd="playFrom(0.0)">
                                      <p:cBhvr>
                                        <p:cTn id="85" dur="6994" fill="hold"/>
                                        <p:tgtEl>
                                          <p:spTgt spid="2"/>
                                        </p:tgtEl>
                                      </p:cBhvr>
                                    </p:cmd>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777777"/>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5"/>
                                        </p:tgtEl>
                                        <p:attrNameLst>
                                          <p:attrName>fillcolor</p:attrName>
                                        </p:attrNameLst>
                                      </p:cBhvr>
                                      <p:to>
                                        <a:srgbClr val="777777"/>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3"/>
                                        </p:tgtEl>
                                        <p:attrNameLst>
                                          <p:attrName>fillcolor</p:attrName>
                                        </p:attrNameLst>
                                      </p:cBhvr>
                                      <p:to>
                                        <a:srgbClr val="777777"/>
                                      </p:to>
                                    </p:animClr>
                                    <p:set>
                                      <p:cBhvr>
                                        <p:cTn id="105" dur="2000" fill="hold"/>
                                        <p:tgtEl>
                                          <p:spTgt spid="13"/>
                                        </p:tgtEl>
                                        <p:attrNameLst>
                                          <p:attrName>fill.type</p:attrName>
                                        </p:attrNameLst>
                                      </p:cBhvr>
                                      <p:to>
                                        <p:strVal val="solid"/>
                                      </p:to>
                                    </p:set>
                                    <p:set>
                                      <p:cBhvr>
                                        <p:cTn id="106" dur="2000" fill="hold"/>
                                        <p:tgtEl>
                                          <p:spTgt spid="13"/>
                                        </p:tgtEl>
                                        <p:attrNameLst>
                                          <p:attrName>fill.on</p:attrName>
                                        </p:attrNameLst>
                                      </p:cBhvr>
                                      <p:to>
                                        <p:strVal val="true"/>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pha màu đất nặn #shorts">
            <a:hlinkClick r:id="" action="ppaction://media"/>
            <a:extLst>
              <a:ext uri="{FF2B5EF4-FFF2-40B4-BE49-F238E27FC236}">
                <a16:creationId xmlns:a16="http://schemas.microsoft.com/office/drawing/2014/main" id="{5D5A07E9-71BF-D636-D340-B9CD57DA87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00400" y="100280"/>
            <a:ext cx="3742661" cy="6657439"/>
          </a:xfrm>
        </p:spPr>
      </p:pic>
    </p:spTree>
    <p:extLst>
      <p:ext uri="{BB962C8B-B14F-4D97-AF65-F5344CB8AC3E}">
        <p14:creationId xmlns:p14="http://schemas.microsoft.com/office/powerpoint/2010/main" val="341546553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485262" y="1356199"/>
              <a:ext cx="3059708" cy="584775"/>
            </a:xfrm>
            <a:prstGeom prst="rect">
              <a:avLst/>
            </a:prstGeom>
            <a:noFill/>
          </p:spPr>
          <p:txBody>
            <a:bodyPr wrap="square" rtlCol="0">
              <a:spAutoFit/>
            </a:bodyPr>
            <a:lstStyle/>
            <a:p>
              <a:r>
                <a:rPr lang="en-US" sz="3200" b="1">
                  <a:solidFill>
                    <a:schemeClr val="bg1"/>
                  </a:solidFill>
                  <a:latin typeface="Aptos" panose="020B0004020202020204" pitchFamily="34" charset="0"/>
                </a:rPr>
                <a:t>VẬN DỤNG</a:t>
              </a:r>
            </a:p>
          </p:txBody>
        </p:sp>
      </p:grpSp>
      <p:sp>
        <p:nvSpPr>
          <p:cNvPr id="2" name="Rectangle 1">
            <a:extLst>
              <a:ext uri="{FF2B5EF4-FFF2-40B4-BE49-F238E27FC236}">
                <a16:creationId xmlns:a16="http://schemas.microsoft.com/office/drawing/2014/main" id="{0776B335-CC8F-BC41-F314-D56924237446}"/>
              </a:ext>
            </a:extLst>
          </p:cNvPr>
          <p:cNvSpPr/>
          <p:nvPr/>
        </p:nvSpPr>
        <p:spPr>
          <a:xfrm>
            <a:off x="853440" y="1731132"/>
            <a:ext cx="10262349" cy="3274294"/>
          </a:xfrm>
          <a:prstGeom prst="rect">
            <a:avLst/>
          </a:prstGeom>
        </p:spPr>
        <p:txBody>
          <a:bodyPr wrap="square">
            <a:spAutoFit/>
          </a:bodyPr>
          <a:lstStyle/>
          <a:p>
            <a:pPr>
              <a:lnSpc>
                <a:spcPct val="150000"/>
              </a:lnSpc>
            </a:pPr>
            <a:r>
              <a:rPr lang="vi-VN" sz="2000" dirty="0"/>
              <a:t>Em hãy tìm kiếm trên Internet một phần mềm mô phỏng pha màu để tìm hiểu hệ màu </a:t>
            </a:r>
          </a:p>
          <a:p>
            <a:pPr>
              <a:lnSpc>
                <a:spcPct val="150000"/>
              </a:lnSpc>
            </a:pPr>
            <a:r>
              <a:rPr lang="vi-VN" sz="2000" dirty="0"/>
              <a:t>CMYK và cho biết các màu đỏ (</a:t>
            </a:r>
            <a:r>
              <a:rPr lang="vi-VN" sz="2000" b="1" dirty="0"/>
              <a:t>R</a:t>
            </a:r>
            <a:r>
              <a:rPr lang="vi-VN" sz="2000" dirty="0"/>
              <a:t>ed), lục (</a:t>
            </a:r>
            <a:r>
              <a:rPr lang="vi-VN" sz="2000" b="1" dirty="0"/>
              <a:t>G</a:t>
            </a:r>
            <a:r>
              <a:rPr lang="vi-VN" sz="2000" dirty="0"/>
              <a:t>reen) và lam (</a:t>
            </a:r>
            <a:r>
              <a:rPr lang="vi-VN" sz="2000" b="1" dirty="0"/>
              <a:t>B</a:t>
            </a:r>
            <a:r>
              <a:rPr lang="vi-VN" sz="2000" dirty="0"/>
              <a:t>lue) lần lượt được tạo ra </a:t>
            </a:r>
          </a:p>
          <a:p>
            <a:pPr>
              <a:lnSpc>
                <a:spcPct val="150000"/>
              </a:lnSpc>
            </a:pPr>
            <a:r>
              <a:rPr lang="vi-VN" sz="2000" dirty="0"/>
              <a:t>từ những màu nào trong ba màu cơ bản xanh lơ (</a:t>
            </a:r>
            <a:r>
              <a:rPr lang="vi-VN" sz="2000" b="1" dirty="0"/>
              <a:t>C</a:t>
            </a:r>
            <a:r>
              <a:rPr lang="vi-VN" sz="2000" dirty="0"/>
              <a:t>yan), hồng sẫm (</a:t>
            </a:r>
            <a:r>
              <a:rPr lang="vi-VN" sz="2000" b="1" dirty="0"/>
              <a:t>M</a:t>
            </a:r>
            <a:r>
              <a:rPr lang="vi-VN" sz="2000" dirty="0"/>
              <a:t>agenta) và vàng </a:t>
            </a:r>
          </a:p>
          <a:p>
            <a:pPr>
              <a:lnSpc>
                <a:spcPct val="150000"/>
              </a:lnSpc>
            </a:pPr>
            <a:r>
              <a:rPr lang="vi-VN" sz="2000" dirty="0"/>
              <a:t>(</a:t>
            </a:r>
            <a:r>
              <a:rPr lang="vi-VN" sz="2000" b="1" dirty="0"/>
              <a:t>Y</a:t>
            </a:r>
            <a:r>
              <a:rPr lang="vi-VN" sz="2000" dirty="0"/>
              <a:t>ellow) của hệ màu CMYK bằng cách trả lời các câu hỏi sau: </a:t>
            </a:r>
          </a:p>
          <a:p>
            <a:pPr>
              <a:lnSpc>
                <a:spcPct val="150000"/>
              </a:lnSpc>
            </a:pPr>
            <a:r>
              <a:rPr lang="vi-VN" sz="2000" dirty="0"/>
              <a:t>a) Cyan + Yellow = ? (Hình 5.3) </a:t>
            </a:r>
          </a:p>
          <a:p>
            <a:pPr>
              <a:lnSpc>
                <a:spcPct val="150000"/>
              </a:lnSpc>
            </a:pPr>
            <a:r>
              <a:rPr lang="vi-VN" sz="2000" dirty="0"/>
              <a:t>b) Cyan + Magenta = ? </a:t>
            </a:r>
          </a:p>
          <a:p>
            <a:pPr>
              <a:lnSpc>
                <a:spcPct val="150000"/>
              </a:lnSpc>
            </a:pPr>
            <a:r>
              <a:rPr lang="vi-VN" sz="2000" dirty="0"/>
              <a:t>c) Magenta + Yellow = ?</a:t>
            </a:r>
            <a:endParaRPr lang="vi-VN" sz="2000" dirty="0">
              <a:solidFill>
                <a:schemeClr val="accent6">
                  <a:lumMod val="50000"/>
                </a:schemeClr>
              </a:solidFill>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ED3C650-A2D3-4E65-5554-A95DDE3CCB26}"/>
              </a:ext>
            </a:extLst>
          </p:cNvPr>
          <p:cNvPicPr>
            <a:picLocks noChangeAspect="1"/>
          </p:cNvPicPr>
          <p:nvPr/>
        </p:nvPicPr>
        <p:blipFill>
          <a:blip r:embed="rId5"/>
          <a:stretch>
            <a:fillRect/>
          </a:stretch>
        </p:blipFill>
        <p:spPr>
          <a:xfrm>
            <a:off x="4920355" y="3584702"/>
            <a:ext cx="5272515" cy="2559244"/>
          </a:xfrm>
          <a:prstGeom prst="rect">
            <a:avLst/>
          </a:prstGeom>
        </p:spPr>
      </p:pic>
      <p:pic>
        <p:nvPicPr>
          <p:cNvPr id="5" name="Picture 6" descr="The Homework Gap Leaves Students Further Behind During a Public Health  Crisis. Policymakers Should Act Immediately.">
            <a:extLst>
              <a:ext uri="{FF2B5EF4-FFF2-40B4-BE49-F238E27FC236}">
                <a16:creationId xmlns:a16="http://schemas.microsoft.com/office/drawing/2014/main" id="{447AB550-8450-218D-3D79-D88BCEBAB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2870" y="5387706"/>
            <a:ext cx="1902581" cy="1470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31AD58-D265-5BD6-6967-6345F075984B}"/>
              </a:ext>
            </a:extLst>
          </p:cNvPr>
          <p:cNvSpPr txBox="1"/>
          <p:nvPr/>
        </p:nvSpPr>
        <p:spPr>
          <a:xfrm>
            <a:off x="7143984" y="6390955"/>
            <a:ext cx="6097772" cy="369332"/>
          </a:xfrm>
          <a:prstGeom prst="rect">
            <a:avLst/>
          </a:prstGeom>
          <a:noFill/>
        </p:spPr>
        <p:txBody>
          <a:bodyPr wrap="square">
            <a:spAutoFit/>
          </a:bodyPr>
          <a:lstStyle/>
          <a:p>
            <a:r>
              <a:rPr lang="en-US" sz="1800">
                <a:latin typeface="Tahoma" panose="020B0604030504040204" pitchFamily="34" charset="0"/>
                <a:hlinkClick r:id="rId7"/>
              </a:rPr>
              <a:t>https://trycolors.com/mixer</a:t>
            </a:r>
            <a:endParaRPr lang="en-US"/>
          </a:p>
        </p:txBody>
      </p:sp>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Vector illustration of happy cute kids student talking">
            <a:extLst>
              <a:ext uri="{FF2B5EF4-FFF2-40B4-BE49-F238E27FC236}">
                <a16:creationId xmlns:a16="http://schemas.microsoft.com/office/drawing/2014/main" id="{8F4BAA58-1AF4-68BF-6785-2CA57C9AE9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885"/>
          <a:stretch/>
        </p:blipFill>
        <p:spPr bwMode="auto">
          <a:xfrm>
            <a:off x="3493686" y="2352428"/>
            <a:ext cx="5023757" cy="4505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0DB3ED-56FA-C6EB-4C3D-B534FC02DFFE}"/>
              </a:ext>
            </a:extLst>
          </p:cNvPr>
          <p:cNvSpPr txBox="1"/>
          <p:nvPr/>
        </p:nvSpPr>
        <p:spPr>
          <a:xfrm>
            <a:off x="3857846" y="726381"/>
            <a:ext cx="4072270" cy="76944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ln/>
                <a:solidFill>
                  <a:schemeClr val="accent3"/>
                </a:solidFill>
                <a:latin typeface="Times New Roman" panose="02020603050405020304" pitchFamily="18" charset="0"/>
                <a:cs typeface="Times New Roman" panose="02020603050405020304" pitchFamily="18" charset="0"/>
              </a:rPr>
              <a:t>KHỞI ĐỘNG</a:t>
            </a:r>
          </a:p>
        </p:txBody>
      </p:sp>
      <p:pic>
        <p:nvPicPr>
          <p:cNvPr id="3" name="2 minutes timer - đồng hồ đếm ngược 2 phút">
            <a:hlinkClick r:id="" action="ppaction://media"/>
            <a:extLst>
              <a:ext uri="{FF2B5EF4-FFF2-40B4-BE49-F238E27FC236}">
                <a16:creationId xmlns:a16="http://schemas.microsoft.com/office/drawing/2014/main" id="{D193607D-1B35-38C4-7094-9F2C3C7E2B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5748" y="5532252"/>
            <a:ext cx="1613704" cy="907709"/>
          </a:xfrm>
          <a:prstGeom prst="rect">
            <a:avLst/>
          </a:prstGeom>
        </p:spPr>
      </p:pic>
    </p:spTree>
    <p:extLst>
      <p:ext uri="{BB962C8B-B14F-4D97-AF65-F5344CB8AC3E}">
        <p14:creationId xmlns:p14="http://schemas.microsoft.com/office/powerpoint/2010/main" val="260174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A1350C2-D682-D11D-800A-9D493A85A00F}"/>
              </a:ext>
            </a:extLst>
          </p:cNvPr>
          <p:cNvSpPr txBox="1"/>
          <p:nvPr/>
        </p:nvSpPr>
        <p:spPr>
          <a:xfrm>
            <a:off x="481845" y="1651455"/>
            <a:ext cx="11161515" cy="1569660"/>
          </a:xfrm>
          <a:prstGeom prst="rect">
            <a:avLst/>
          </a:prstGeom>
          <a:noFill/>
        </p:spPr>
        <p:txBody>
          <a:bodyPr wrap="square" rtlCol="0">
            <a:spAutoFit/>
          </a:bodyPr>
          <a:lstStyle/>
          <a:p>
            <a:r>
              <a:rPr lang="en-US" sz="2400">
                <a:latin typeface="Tahoma" panose="020B0604030504040204" pitchFamily="34" charset="0"/>
              </a:rPr>
              <a:t>Trong </a:t>
            </a:r>
            <a:r>
              <a:rPr lang="en-US" sz="2400">
                <a:latin typeface="Tahoma" panose="020B0604030504040204" pitchFamily="34" charset="0"/>
                <a:ea typeface="Tahoma" panose="020B0604030504040204" pitchFamily="34" charset="0"/>
                <a:cs typeface="Tahoma" panose="020B0604030504040204" pitchFamily="34" charset="0"/>
              </a:rPr>
              <a:t>thực tế, </a:t>
            </a:r>
            <a:r>
              <a:rPr lang="vi-VN" sz="2400">
                <a:latin typeface="Tahoma" panose="020B0604030504040204" pitchFamily="34" charset="0"/>
                <a:ea typeface="Tahoma" panose="020B0604030504040204" pitchFamily="34" charset="0"/>
                <a:cs typeface="Tahoma" panose="020B0604030504040204" pitchFamily="34" charset="0"/>
              </a:rPr>
              <a:t>khi pha m</a:t>
            </a:r>
            <a:r>
              <a:rPr lang="en-US" sz="2400">
                <a:latin typeface="Tahoma" panose="020B0604030504040204" pitchFamily="34" charset="0"/>
                <a:ea typeface="Tahoma" panose="020B0604030504040204" pitchFamily="34" charset="0"/>
                <a:cs typeface="Tahoma" panose="020B0604030504040204" pitchFamily="34" charset="0"/>
              </a:rPr>
              <a:t>à</a:t>
            </a:r>
            <a:r>
              <a:rPr lang="vi-VN" sz="2400">
                <a:latin typeface="Tahoma" panose="020B0604030504040204" pitchFamily="34" charset="0"/>
                <a:ea typeface="Tahoma" panose="020B0604030504040204" pitchFamily="34" charset="0"/>
                <a:cs typeface="Tahoma" panose="020B0604030504040204" pitchFamily="34" charset="0"/>
              </a:rPr>
              <a:t>u</a:t>
            </a:r>
            <a:r>
              <a:rPr lang="en-US" sz="2400">
                <a:latin typeface="Tahoma" panose="020B0604030504040204" pitchFamily="34" charset="0"/>
                <a:ea typeface="Tahoma" panose="020B0604030504040204" pitchFamily="34" charset="0"/>
                <a:cs typeface="Tahoma" panose="020B0604030504040204" pitchFamily="34" charset="0"/>
              </a:rPr>
              <a:t>, em chỉ có thể thay đổi tỉ lệ (giữa các màu) trong hỗn hợp màu đã pha bằng cách trộn thêm màu. Việc bổ sung nhiều màu có thể dẫn đến hỗn hợp màu xỉn đục và không dùng được nữa. Điều đó xảy ra nhiều lần, khiến em mất nhiều thời gian và giảm hứng thú đối với việc pha màu.    </a:t>
            </a:r>
          </a:p>
        </p:txBody>
      </p:sp>
      <p:sp>
        <p:nvSpPr>
          <p:cNvPr id="6" name="TextBox 5">
            <a:extLst>
              <a:ext uri="{FF2B5EF4-FFF2-40B4-BE49-F238E27FC236}">
                <a16:creationId xmlns:a16="http://schemas.microsoft.com/office/drawing/2014/main" id="{8FAE19D3-74E6-CD01-AF69-E841060A6B83}"/>
              </a:ext>
            </a:extLst>
          </p:cNvPr>
          <p:cNvSpPr txBox="1"/>
          <p:nvPr/>
        </p:nvSpPr>
        <p:spPr>
          <a:xfrm>
            <a:off x="481845" y="3256341"/>
            <a:ext cx="11161515" cy="1200329"/>
          </a:xfrm>
          <a:prstGeom prst="rect">
            <a:avLst/>
          </a:prstGeom>
          <a:noFill/>
        </p:spPr>
        <p:txBody>
          <a:bodyPr wrap="square" rtlCol="0">
            <a:spAutoFit/>
          </a:bodyPr>
          <a:lstStyle/>
          <a:p>
            <a:r>
              <a:rPr lang="vi-VN" sz="2400">
                <a:latin typeface="Tahoma" panose="020B0604030504040204" pitchFamily="34" charset="0"/>
              </a:rPr>
              <a:t>Do đó, các phần mềm mô phỏng đã ra đời. Để giúp các em biết cách sử dụng và nhận ra được lợi ích của những phần mềm đó, chúng ta sẽ cùng nhau đến với </a:t>
            </a:r>
            <a:r>
              <a:rPr lang="vi-VN" sz="2400" b="1">
                <a:latin typeface="Tahoma" panose="020B0604030504040204" pitchFamily="34" charset="0"/>
              </a:rPr>
              <a:t>Bài 5: Tìm hiểu phần mềm mô phỏng.”</a:t>
            </a:r>
            <a:endParaRPr lang="en-US" sz="2400"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6733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699244" y="299295"/>
            <a:ext cx="8396744" cy="2775097"/>
          </a:xfrm>
        </p:spPr>
        <p:txBody>
          <a:bodyPr vert="horz" lIns="91440" tIns="45720" rIns="91440" bIns="45720" rtlCol="0" anchor="t">
            <a:no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latin typeface="Times New Roman" panose="02020603050405020304" pitchFamily="18" charset="0"/>
                <a:ea typeface="Open Sans" panose="020B0606030504020204" pitchFamily="34" charset="0"/>
                <a:cs typeface="Times New Roman" panose="02020603050405020304" pitchFamily="18" charset="0"/>
              </a:rPr>
              <a:t>TIẾT 9. </a:t>
            </a:r>
            <a:br>
              <a:rPr lang="en-US" sz="5400" b="1">
                <a:ln/>
                <a:solidFill>
                  <a:schemeClr val="accent4"/>
                </a:solidFill>
                <a:latin typeface="Times New Roman" panose="02020603050405020304" pitchFamily="18" charset="0"/>
                <a:ea typeface="Open Sans" panose="020B0606030504020204" pitchFamily="34" charset="0"/>
                <a:cs typeface="Times New Roman" panose="02020603050405020304" pitchFamily="18" charset="0"/>
              </a:rPr>
            </a:br>
            <a:r>
              <a:rPr lang="vi-VN" sz="5400" b="1">
                <a:ln/>
                <a:solidFill>
                  <a:schemeClr val="accent4"/>
                </a:solidFill>
                <a:latin typeface="Times New Roman" panose="02020603050405020304" pitchFamily="18" charset="0"/>
                <a:ea typeface="Open Sans" panose="020B0606030504020204" pitchFamily="34" charset="0"/>
                <a:cs typeface="Times New Roman" panose="02020603050405020304" pitchFamily="18" charset="0"/>
              </a:rPr>
              <a:t>BÀI </a:t>
            </a:r>
            <a:r>
              <a:rPr lang="en-US" sz="5400" b="1">
                <a:ln/>
                <a:solidFill>
                  <a:schemeClr val="accent4"/>
                </a:solidFill>
                <a:latin typeface="Times New Roman" panose="02020603050405020304" pitchFamily="18" charset="0"/>
                <a:ea typeface="Open Sans" panose="020B0606030504020204" pitchFamily="34" charset="0"/>
                <a:cs typeface="Times New Roman" panose="02020603050405020304" pitchFamily="18" charset="0"/>
              </a:rPr>
              <a:t>5: TÌM HIỂU </a:t>
            </a:r>
            <a:br>
              <a:rPr lang="en-US" sz="5400" b="1">
                <a:ln/>
                <a:solidFill>
                  <a:schemeClr val="accent4"/>
                </a:solidFill>
                <a:latin typeface="Times New Roman" panose="02020603050405020304" pitchFamily="18" charset="0"/>
                <a:ea typeface="Open Sans" panose="020B0606030504020204" pitchFamily="34" charset="0"/>
                <a:cs typeface="Times New Roman" panose="02020603050405020304" pitchFamily="18" charset="0"/>
              </a:rPr>
            </a:br>
            <a:r>
              <a:rPr lang="en-US" sz="5400" b="1">
                <a:ln/>
                <a:solidFill>
                  <a:schemeClr val="accent4"/>
                </a:solidFill>
                <a:latin typeface="Times New Roman" panose="02020603050405020304" pitchFamily="18" charset="0"/>
                <a:ea typeface="Open Sans" panose="020B0606030504020204" pitchFamily="34" charset="0"/>
                <a:cs typeface="Times New Roman" panose="02020603050405020304" pitchFamily="18" charset="0"/>
              </a:rPr>
              <a:t>PHẦN MỀM MÔ PHỎNG</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8" name="TextBox 7">
            <a:extLst>
              <a:ext uri="{FF2B5EF4-FFF2-40B4-BE49-F238E27FC236}">
                <a16:creationId xmlns:a16="http://schemas.microsoft.com/office/drawing/2014/main" id="{DA82FADF-1423-2A93-4B3A-E9BC10089E8F}"/>
              </a:ext>
            </a:extLst>
          </p:cNvPr>
          <p:cNvSpPr txBox="1"/>
          <p:nvPr/>
        </p:nvSpPr>
        <p:spPr>
          <a:xfrm>
            <a:off x="481845" y="1834791"/>
            <a:ext cx="11161515" cy="1938992"/>
          </a:xfrm>
          <a:prstGeom prst="rect">
            <a:avLst/>
          </a:prstGeom>
          <a:noFill/>
        </p:spPr>
        <p:txBody>
          <a:bodyPr wrap="square" rtlCol="0">
            <a:spAutoFit/>
          </a:bodyPr>
          <a:lstStyle/>
          <a:p>
            <a:pPr algn="just"/>
            <a:r>
              <a:rPr lang="vi-VN" sz="2400">
                <a:latin typeface="Tahoma" panose="020B0604030504040204" pitchFamily="34" charset="0"/>
              </a:rPr>
              <a:t>Việc tạo ra màu mới một cách dễ dàng giúp em tiết kiệm vật liệu, thời gian, qua đó hứng thú đối với việc tạo ra những màu mới và tìm hiểu về những hệ thống màu khác nhau. Tuy không phải màu vẽ thật nhưng màu và cách tạo màu trong phần mềm có thể giúp em hình dung ra sự kết hợp của các màu và tập pha màu một cách hiệu quả</a:t>
            </a:r>
            <a:endParaRPr lang="en-US" sz="2400">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422F8A42-B77E-BDB2-EC54-3D4C8E632398}"/>
              </a:ext>
            </a:extLst>
          </p:cNvPr>
          <p:cNvGrpSpPr/>
          <p:nvPr/>
        </p:nvGrpSpPr>
        <p:grpSpPr>
          <a:xfrm>
            <a:off x="3964792" y="3773783"/>
            <a:ext cx="3949847" cy="2647632"/>
            <a:chOff x="3048000" y="1385888"/>
            <a:chExt cx="6096000" cy="4086225"/>
          </a:xfrm>
        </p:grpSpPr>
        <p:pic>
          <p:nvPicPr>
            <p:cNvPr id="1026" name="Picture 2" descr="Over 2,000 Free Laptop Vectors - Pixabay - Pixabay">
              <a:extLst>
                <a:ext uri="{FF2B5EF4-FFF2-40B4-BE49-F238E27FC236}">
                  <a16:creationId xmlns:a16="http://schemas.microsoft.com/office/drawing/2014/main" id="{A0C60DC6-8E09-8187-0D53-0FC8B4A9F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385888"/>
              <a:ext cx="6096000" cy="4086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6609E6-AA8A-94AC-D896-3C16AF25D5F0}"/>
                </a:ext>
              </a:extLst>
            </p:cNvPr>
            <p:cNvPicPr>
              <a:picLocks noChangeAspect="1"/>
            </p:cNvPicPr>
            <p:nvPr/>
          </p:nvPicPr>
          <p:blipFill>
            <a:blip r:embed="rId5"/>
            <a:stretch>
              <a:fillRect/>
            </a:stretch>
          </p:blipFill>
          <p:spPr>
            <a:xfrm>
              <a:off x="3718560" y="1564640"/>
              <a:ext cx="4765040" cy="2742311"/>
            </a:xfrm>
            <a:prstGeom prst="rect">
              <a:avLst/>
            </a:prstGeom>
          </p:spPr>
        </p:pic>
      </p:grpSp>
      <p:sp>
        <p:nvSpPr>
          <p:cNvPr id="12" name="Arrow: Right 11">
            <a:hlinkClick r:id="rId6"/>
            <a:extLst>
              <a:ext uri="{FF2B5EF4-FFF2-40B4-BE49-F238E27FC236}">
                <a16:creationId xmlns:a16="http://schemas.microsoft.com/office/drawing/2014/main" id="{43FC43E3-1006-2D6A-C40D-A10AB1033B97}"/>
              </a:ext>
            </a:extLst>
          </p:cNvPr>
          <p:cNvSpPr/>
          <p:nvPr/>
        </p:nvSpPr>
        <p:spPr>
          <a:xfrm>
            <a:off x="10485120" y="5933440"/>
            <a:ext cx="1158240" cy="599735"/>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LINK</a:t>
            </a:r>
          </a:p>
        </p:txBody>
      </p:sp>
    </p:spTree>
    <p:extLst>
      <p:ext uri="{BB962C8B-B14F-4D97-AF65-F5344CB8AC3E}">
        <p14:creationId xmlns:p14="http://schemas.microsoft.com/office/powerpoint/2010/main" val="406648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xEl>
                                              <p:pRg st="0" end="0"/>
                                            </p:txEl>
                                          </p:spTgt>
                                        </p:tgtEl>
                                      </p:cBhvr>
                                    </p:animEffect>
                                  </p:childTnLst>
                                </p:cTn>
                              </p:par>
                            </p:childTnLst>
                          </p:cTn>
                        </p:par>
                        <p:par>
                          <p:cTn id="12" fill="hold">
                            <p:stCondLst>
                              <p:cond delay="6425"/>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8" name="TextBox 7">
            <a:extLst>
              <a:ext uri="{FF2B5EF4-FFF2-40B4-BE49-F238E27FC236}">
                <a16:creationId xmlns:a16="http://schemas.microsoft.com/office/drawing/2014/main" id="{DA82FADF-1423-2A93-4B3A-E9BC10089E8F}"/>
              </a:ext>
            </a:extLst>
          </p:cNvPr>
          <p:cNvSpPr txBox="1"/>
          <p:nvPr/>
        </p:nvSpPr>
        <p:spPr>
          <a:xfrm>
            <a:off x="481845" y="1738263"/>
            <a:ext cx="11161515" cy="461665"/>
          </a:xfrm>
          <a:prstGeom prst="rect">
            <a:avLst/>
          </a:prstGeom>
          <a:noFill/>
        </p:spPr>
        <p:txBody>
          <a:bodyPr wrap="square" rtlCol="0">
            <a:spAutoFit/>
          </a:bodyPr>
          <a:lstStyle/>
          <a:p>
            <a:r>
              <a:rPr lang="en-US" sz="2400">
                <a:latin typeface="Tahoma" panose="020B0604030504040204" pitchFamily="34" charset="0"/>
              </a:rPr>
              <a:t>Đ</a:t>
            </a:r>
            <a:r>
              <a:rPr lang="vi-VN" sz="2400">
                <a:latin typeface="Tahoma" panose="020B0604030504040204" pitchFamily="34" charset="0"/>
              </a:rPr>
              <a:t>ưa ra một số ví dụ về các phần mềm mô phỏng giúp ích cho việc học tập</a:t>
            </a:r>
            <a:r>
              <a:rPr lang="en-US" sz="2400">
                <a:latin typeface="Tahoma" panose="020B0604030504040204" pitchFamily="34" charset="0"/>
              </a:rPr>
              <a:t>?</a:t>
            </a:r>
            <a:r>
              <a:rPr lang="vi-VN" sz="2400">
                <a:latin typeface="Tahoma" panose="020B0604030504040204" pitchFamily="34" charset="0"/>
              </a:rPr>
              <a:t> </a:t>
            </a:r>
            <a:endParaRPr lang="en-US" sz="2400">
              <a:latin typeface="Tahoma" panose="020B0604030504040204" pitchFamily="34" charset="0"/>
              <a:ea typeface="Tahoma" panose="020B0604030504040204" pitchFamily="34" charset="0"/>
              <a:cs typeface="Tahoma" panose="020B0604030504040204" pitchFamily="34" charset="0"/>
            </a:endParaRPr>
          </a:p>
        </p:txBody>
      </p:sp>
      <p:pic>
        <p:nvPicPr>
          <p:cNvPr id="2" name="y2meta.com - 5 Minute Timer-(1080p)">
            <a:hlinkClick r:id="" action="ppaction://media"/>
            <a:extLst>
              <a:ext uri="{FF2B5EF4-FFF2-40B4-BE49-F238E27FC236}">
                <a16:creationId xmlns:a16="http://schemas.microsoft.com/office/drawing/2014/main" id="{9A6C9216-B46A-3A4D-C8D1-9658C98A7D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4018468" y="5509363"/>
            <a:ext cx="2656266" cy="1161949"/>
          </a:xfrm>
          <a:prstGeom prst="rect">
            <a:avLst/>
          </a:prstGeom>
        </p:spPr>
      </p:pic>
      <p:grpSp>
        <p:nvGrpSpPr>
          <p:cNvPr id="3" name="Xem KQ">
            <a:extLst>
              <a:ext uri="{FF2B5EF4-FFF2-40B4-BE49-F238E27FC236}">
                <a16:creationId xmlns:a16="http://schemas.microsoft.com/office/drawing/2014/main" id="{EF826CF4-91E2-9CBF-1969-DED78C408B75}"/>
              </a:ext>
            </a:extLst>
          </p:cNvPr>
          <p:cNvGrpSpPr/>
          <p:nvPr/>
        </p:nvGrpSpPr>
        <p:grpSpPr>
          <a:xfrm>
            <a:off x="7279941" y="5285841"/>
            <a:ext cx="1278588" cy="1278588"/>
            <a:chOff x="1580575" y="4515507"/>
            <a:chExt cx="1278588" cy="1278588"/>
          </a:xfrm>
        </p:grpSpPr>
        <p:pic>
          <p:nvPicPr>
            <p:cNvPr id="5" name="Picture 2">
              <a:extLst>
                <a:ext uri="{FF2B5EF4-FFF2-40B4-BE49-F238E27FC236}">
                  <a16:creationId xmlns:a16="http://schemas.microsoft.com/office/drawing/2014/main" id="{5F65A1EB-1AC8-31CE-7468-0B1345B22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16FE9-4B2F-ACC7-83F6-932223C54F6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F59E260-4696-389E-45DC-2C74CFFC786D}"/>
              </a:ext>
            </a:extLst>
          </p:cNvPr>
          <p:cNvGrpSpPr/>
          <p:nvPr/>
        </p:nvGrpSpPr>
        <p:grpSpPr>
          <a:xfrm>
            <a:off x="3632101" y="4956754"/>
            <a:ext cx="3429000" cy="2264888"/>
            <a:chOff x="5430688" y="5538"/>
            <a:chExt cx="3429000" cy="2264888"/>
          </a:xfrm>
        </p:grpSpPr>
        <p:pic>
          <p:nvPicPr>
            <p:cNvPr id="11" name="Picture 4">
              <a:extLst>
                <a:ext uri="{FF2B5EF4-FFF2-40B4-BE49-F238E27FC236}">
                  <a16:creationId xmlns:a16="http://schemas.microsoft.com/office/drawing/2014/main" id="{443C3F94-42E2-2482-1BBC-30E5378677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C21139-658D-E6C7-6998-BE85307216E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3" name="TextBox 12">
            <a:extLst>
              <a:ext uri="{FF2B5EF4-FFF2-40B4-BE49-F238E27FC236}">
                <a16:creationId xmlns:a16="http://schemas.microsoft.com/office/drawing/2014/main" id="{FFDF36FB-C8D4-4B54-897D-25DFCD6DCEE6}"/>
              </a:ext>
            </a:extLst>
          </p:cNvPr>
          <p:cNvSpPr txBox="1"/>
          <p:nvPr/>
        </p:nvSpPr>
        <p:spPr>
          <a:xfrm>
            <a:off x="515242" y="2470967"/>
            <a:ext cx="11161515" cy="2485787"/>
          </a:xfrm>
          <a:prstGeom prst="roundRect">
            <a:avLst/>
          </a:prstGeom>
          <a:solidFill>
            <a:srgbClr val="FFCC00"/>
          </a:solidFill>
        </p:spPr>
        <p:txBody>
          <a:bodyPr wrap="square" rtlCol="0">
            <a:spAutoFit/>
          </a:bodyPr>
          <a:lstStyle/>
          <a:p>
            <a:r>
              <a:rPr lang="vi-VN" sz="2000">
                <a:latin typeface="Tahoma" panose="020B0604030504040204" pitchFamily="34" charset="0"/>
              </a:rPr>
              <a:t>- Phần mềm Crocodice Physic hay phần mềm trực tuyến phet.colorado.edu mô phỏng nhiều thí nghiệm vật lý</a:t>
            </a:r>
          </a:p>
          <a:p>
            <a:r>
              <a:rPr lang="vi-VN" sz="2000">
                <a:latin typeface="Tahoma" panose="020B0604030504040204" pitchFamily="34" charset="0"/>
              </a:rPr>
              <a:t>- Phần mềm Crocodile Chemistry hay Chemlab mô phỏng thí nghiệm hóa học</a:t>
            </a:r>
          </a:p>
          <a:p>
            <a:r>
              <a:rPr lang="vi-VN" sz="2000">
                <a:latin typeface="Tahoma" panose="020B0604030504040204" pitchFamily="34" charset="0"/>
              </a:rPr>
              <a:t>- Những phần mềm như GeoGebra, Cabri II +, Cabri 3D, Geometer’s Sketchpad,…giúp em vẽ các hình hình học và giải toán.</a:t>
            </a:r>
          </a:p>
          <a:p>
            <a:r>
              <a:rPr lang="vi-VN" sz="2000">
                <a:latin typeface="Tahoma" panose="020B0604030504040204" pitchFamily="34" charset="0"/>
              </a:rPr>
              <a:t>- Phần mềm Flowgorithm cho phép em chạy thử thuật toán dạng sơ đồ khối trước khi cài đặt trong một ngôn ngữ lập trình</a:t>
            </a:r>
          </a:p>
        </p:txBody>
      </p:sp>
    </p:spTree>
    <p:extLst>
      <p:ext uri="{BB962C8B-B14F-4D97-AF65-F5344CB8AC3E}">
        <p14:creationId xmlns:p14="http://schemas.microsoft.com/office/powerpoint/2010/main" val="11049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xEl>
                                              <p:pRg st="0" end="0"/>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 calcmode="lin" valueType="num">
                                      <p:cBhvr>
                                        <p:cTn id="22" dur="500"/>
                                        <p:tgtEl>
                                          <p:spTgt spid="7"/>
                                        </p:tgtEl>
                                        <p:attrNameLst>
                                          <p:attrName>style.rotation</p:attrName>
                                        </p:attrNameLst>
                                      </p:cBhvr>
                                      <p:tavLst>
                                        <p:tav tm="0">
                                          <p:val>
                                            <p:fltVal val="0"/>
                                          </p:val>
                                        </p:tav>
                                        <p:tav tm="100000">
                                          <p:val>
                                            <p:fltVal val="36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2"/>
                                        </p:tgtEl>
                                      </p:cBhvr>
                                    </p:cmd>
                                  </p:childTnLst>
                                </p:cTn>
                              </p:par>
                            </p:childTnLst>
                          </p:cTn>
                        </p:par>
                      </p:childTnLst>
                    </p:cTn>
                  </p:par>
                </p:childTnLst>
              </p:cTn>
              <p:nextCondLst>
                <p:cond evt="onClick" delay="0">
                  <p:tgtEl>
                    <p:spTgt spid="7"/>
                  </p:tgtEl>
                </p:cond>
              </p:nextCondLst>
            </p:seq>
            <p:video>
              <p:cMediaNode vol="80000" mute="1">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childTnLst>
              </p:cTn>
              <p:nextCondLst>
                <p:cond evt="onClick" delay="0">
                  <p:tgtEl>
                    <p:spTgt spid="3"/>
                  </p:tgtEl>
                </p:cond>
              </p:nextCondLst>
            </p:seq>
          </p:childTnLst>
        </p:cTn>
      </p:par>
    </p:tnLst>
    <p:bldLst>
      <p:bldP spid="8" grpId="0" build="p"/>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15" name="TextBox 14">
            <a:extLst>
              <a:ext uri="{FF2B5EF4-FFF2-40B4-BE49-F238E27FC236}">
                <a16:creationId xmlns:a16="http://schemas.microsoft.com/office/drawing/2014/main" id="{17135222-70D9-0CAE-F53C-DC64B2177682}"/>
              </a:ext>
            </a:extLst>
          </p:cNvPr>
          <p:cNvSpPr txBox="1"/>
          <p:nvPr/>
        </p:nvSpPr>
        <p:spPr>
          <a:xfrm>
            <a:off x="487680" y="1870841"/>
            <a:ext cx="8839200" cy="461665"/>
          </a:xfrm>
          <a:prstGeom prst="rect">
            <a:avLst/>
          </a:prstGeom>
          <a:noFill/>
        </p:spPr>
        <p:txBody>
          <a:bodyPr wrap="square">
            <a:spAutoFit/>
          </a:bodyPr>
          <a:lstStyle/>
          <a:p>
            <a:r>
              <a:rPr lang="en-US" sz="2400" b="1">
                <a:latin typeface="Tahoma" panose="020B0604030504040204" pitchFamily="34" charset="0"/>
              </a:rPr>
              <a:t>Một số </a:t>
            </a:r>
            <a:r>
              <a:rPr lang="vi-VN" sz="2400" b="1">
                <a:latin typeface="Tahoma" panose="020B0604030504040204" pitchFamily="34" charset="0"/>
              </a:rPr>
              <a:t>phần mềm mô phỏng giúp ích cho việc học tập</a:t>
            </a:r>
            <a:r>
              <a:rPr lang="en-US" sz="2400" b="1">
                <a:latin typeface="Tahoma" panose="020B0604030504040204" pitchFamily="34" charset="0"/>
              </a:rPr>
              <a:t>:</a:t>
            </a:r>
            <a:endParaRPr lang="en-US" sz="2400" b="1"/>
          </a:p>
        </p:txBody>
      </p:sp>
      <p:pic>
        <p:nvPicPr>
          <p:cNvPr id="1026" name="Picture 2" descr="Phần mềm Crocodile Physics 6.05 (full)">
            <a:extLst>
              <a:ext uri="{FF2B5EF4-FFF2-40B4-BE49-F238E27FC236}">
                <a16:creationId xmlns:a16="http://schemas.microsoft.com/office/drawing/2014/main" id="{F18C17E9-78F1-085F-09A9-BCC59895D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229" y="3626069"/>
            <a:ext cx="3967518" cy="2971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CC2E7F-2C09-ED3F-7117-CF3FA2DB76E1}"/>
              </a:ext>
            </a:extLst>
          </p:cNvPr>
          <p:cNvSpPr txBox="1"/>
          <p:nvPr/>
        </p:nvSpPr>
        <p:spPr>
          <a:xfrm>
            <a:off x="725213" y="2629738"/>
            <a:ext cx="10470611" cy="830997"/>
          </a:xfrm>
          <a:prstGeom prst="rect">
            <a:avLst/>
          </a:prstGeom>
          <a:noFill/>
        </p:spPr>
        <p:txBody>
          <a:bodyPr wrap="square">
            <a:spAutoFit/>
          </a:bodyPr>
          <a:lstStyle/>
          <a:p>
            <a:pPr algn="just"/>
            <a:r>
              <a:rPr lang="vi-VN" sz="2400">
                <a:latin typeface="Tahoma" panose="020B0604030504040204" pitchFamily="34" charset="0"/>
              </a:rPr>
              <a:t>- Phần mềm Crocodice Physic hay phần mềm trực tuyến phet.colorado.edu mô phỏng nhiều thí nghiệm vật lý</a:t>
            </a:r>
          </a:p>
        </p:txBody>
      </p:sp>
      <p:pic>
        <p:nvPicPr>
          <p:cNvPr id="5" name="Picture 4">
            <a:extLst>
              <a:ext uri="{FF2B5EF4-FFF2-40B4-BE49-F238E27FC236}">
                <a16:creationId xmlns:a16="http://schemas.microsoft.com/office/drawing/2014/main" id="{0ED7BDA3-A604-2D71-E43C-E16234A91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015823" y="3626069"/>
            <a:ext cx="4747476" cy="2971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39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15" name="TextBox 14">
            <a:extLst>
              <a:ext uri="{FF2B5EF4-FFF2-40B4-BE49-F238E27FC236}">
                <a16:creationId xmlns:a16="http://schemas.microsoft.com/office/drawing/2014/main" id="{17135222-70D9-0CAE-F53C-DC64B2177682}"/>
              </a:ext>
            </a:extLst>
          </p:cNvPr>
          <p:cNvSpPr txBox="1"/>
          <p:nvPr/>
        </p:nvSpPr>
        <p:spPr>
          <a:xfrm>
            <a:off x="487680" y="1870841"/>
            <a:ext cx="8839200" cy="461665"/>
          </a:xfrm>
          <a:prstGeom prst="rect">
            <a:avLst/>
          </a:prstGeom>
          <a:noFill/>
        </p:spPr>
        <p:txBody>
          <a:bodyPr wrap="square">
            <a:spAutoFit/>
          </a:bodyPr>
          <a:lstStyle/>
          <a:p>
            <a:r>
              <a:rPr lang="en-US" sz="2400" b="1">
                <a:latin typeface="Tahoma" panose="020B0604030504040204" pitchFamily="34" charset="0"/>
              </a:rPr>
              <a:t>Một số </a:t>
            </a:r>
            <a:r>
              <a:rPr lang="vi-VN" sz="2400" b="1">
                <a:latin typeface="Tahoma" panose="020B0604030504040204" pitchFamily="34" charset="0"/>
              </a:rPr>
              <a:t>phần mềm mô phỏng giúp ích cho việc học tập</a:t>
            </a:r>
            <a:r>
              <a:rPr lang="en-US" sz="2400" b="1">
                <a:latin typeface="Tahoma" panose="020B0604030504040204" pitchFamily="34" charset="0"/>
              </a:rPr>
              <a:t>:</a:t>
            </a:r>
            <a:endParaRPr lang="en-US" sz="2400" b="1"/>
          </a:p>
        </p:txBody>
      </p:sp>
      <p:pic>
        <p:nvPicPr>
          <p:cNvPr id="1028" name="Picture 4" descr="Model Science Software Products - Model ChemLab">
            <a:extLst>
              <a:ext uri="{FF2B5EF4-FFF2-40B4-BE49-F238E27FC236}">
                <a16:creationId xmlns:a16="http://schemas.microsoft.com/office/drawing/2014/main" id="{CCB626E5-0806-B85C-9CED-0B3035E6E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516" y="3487683"/>
            <a:ext cx="3677089" cy="2844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7E550B-E914-FA8F-4A11-99DAFFE2D431}"/>
              </a:ext>
            </a:extLst>
          </p:cNvPr>
          <p:cNvSpPr txBox="1"/>
          <p:nvPr/>
        </p:nvSpPr>
        <p:spPr>
          <a:xfrm>
            <a:off x="616106" y="2717025"/>
            <a:ext cx="10646626" cy="461665"/>
          </a:xfrm>
          <a:prstGeom prst="rect">
            <a:avLst/>
          </a:prstGeom>
          <a:noFill/>
        </p:spPr>
        <p:txBody>
          <a:bodyPr wrap="square">
            <a:spAutoFit/>
          </a:bodyPr>
          <a:lstStyle/>
          <a:p>
            <a:r>
              <a:rPr lang="vi-VN" sz="2400">
                <a:latin typeface="Tahoma" panose="020B0604030504040204" pitchFamily="34" charset="0"/>
              </a:rPr>
              <a:t>- Phần mềm Crocodile Chemistry hay Chemlab mô phỏng thí nghiệm hóa học</a:t>
            </a:r>
          </a:p>
        </p:txBody>
      </p:sp>
    </p:spTree>
    <p:extLst>
      <p:ext uri="{BB962C8B-B14F-4D97-AF65-F5344CB8AC3E}">
        <p14:creationId xmlns:p14="http://schemas.microsoft.com/office/powerpoint/2010/main" val="1086942473"/>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3747</TotalTime>
  <Words>1172</Words>
  <Application>Microsoft Office PowerPoint</Application>
  <PresentationFormat>Widescreen</PresentationFormat>
  <Paragraphs>99</Paragraphs>
  <Slides>20</Slides>
  <Notes>11</Notes>
  <HiddenSlides>0</HiddenSlides>
  <MMClips>8</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Aptos</vt:lpstr>
      <vt:lpstr>Arial</vt:lpstr>
      <vt:lpstr>Calibri</vt:lpstr>
      <vt:lpstr>Calibri Light</vt:lpstr>
      <vt:lpstr>Open Sans</vt:lpstr>
      <vt:lpstr>Tahoma</vt:lpstr>
      <vt:lpstr>Times New Roman</vt:lpstr>
      <vt:lpstr>UTM Avo</vt:lpstr>
      <vt:lpstr>DashVTI</vt:lpstr>
      <vt:lpstr>Office Theme</vt:lpstr>
      <vt:lpstr>1_Office Theme</vt:lpstr>
      <vt:lpstr>5_Office Theme</vt:lpstr>
      <vt:lpstr>2_Office Theme</vt:lpstr>
      <vt:lpstr>CHÀO MỪNG QUÝ THẦY CÔ VỀ DỰ GIỜ </vt:lpstr>
      <vt:lpstr>PowerPoint Presentation</vt:lpstr>
      <vt:lpstr>PowerPoint Presentation</vt:lpstr>
      <vt:lpstr>PowerPoint Presentation</vt:lpstr>
      <vt:lpstr>TIẾT 9.  BÀI 5: TÌM HIỂU  PHẦN MỀM MÔ PHỎNG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55</cp:revision>
  <dcterms:created xsi:type="dcterms:W3CDTF">2023-06-05T12:10:35Z</dcterms:created>
  <dcterms:modified xsi:type="dcterms:W3CDTF">2024-10-17T10:53:17Z</dcterms:modified>
</cp:coreProperties>
</file>