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5" r:id="rId3"/>
    <p:sldId id="384" r:id="rId4"/>
    <p:sldId id="353" r:id="rId5"/>
    <p:sldId id="312" r:id="rId6"/>
    <p:sldId id="397" r:id="rId7"/>
    <p:sldId id="328" r:id="rId8"/>
    <p:sldId id="377" r:id="rId9"/>
    <p:sldId id="354" r:id="rId10"/>
    <p:sldId id="357" r:id="rId11"/>
    <p:sldId id="358" r:id="rId12"/>
    <p:sldId id="387" r:id="rId13"/>
    <p:sldId id="406" r:id="rId14"/>
    <p:sldId id="368" r:id="rId15"/>
    <p:sldId id="356" r:id="rId16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0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99CC00"/>
    <a:srgbClr val="000000"/>
    <a:srgbClr val="A3FBCD"/>
    <a:srgbClr val="00FFCC"/>
    <a:srgbClr val="9900CC"/>
    <a:srgbClr val="0000CC"/>
    <a:srgbClr val="3333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42"/>
    <p:restoredTop sz="94660"/>
  </p:normalViewPr>
  <p:slideViewPr>
    <p:cSldViewPr showGuides="1">
      <p:cViewPr varScale="1">
        <p:scale>
          <a:sx n="69" d="100"/>
          <a:sy n="69" d="100"/>
        </p:scale>
        <p:origin x="1616" y="44"/>
      </p:cViewPr>
      <p:guideLst>
        <p:guide orient="horz" pos="2208"/>
        <p:guide pos="3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1EFDE-479C-428F-A73C-1DCE9CE578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4529B-65B5-4CBA-9A91-F5ABAF46542D}">
      <dgm:prSet phldrT="[Text]" phldr="0" custT="1"/>
      <dgm:spPr/>
      <dgm:t>
        <a:bodyPr vert="horz" wrap="square"/>
        <a:p>
          <a:pPr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2B137-5D50-499A-9FC3-DBC9C69BD9FD}" cxnId="{41E3D236-78C1-47EE-AC0D-B8ADF8700922}" type="parTrans">
      <dgm:prSet/>
      <dgm:spPr/>
      <dgm:t>
        <a:bodyPr/>
        <a:lstStyle/>
        <a:p>
          <a:endParaRPr lang="en-US" sz="24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62D1D-BC85-4D54-AEDE-BD63EFE107AB}" cxnId="{41E3D236-78C1-47EE-AC0D-B8ADF8700922}" type="sibTrans">
      <dgm:prSet/>
      <dgm:spPr/>
      <dgm:t>
        <a:bodyPr/>
        <a:lstStyle/>
        <a:p>
          <a:endParaRPr lang="en-US" sz="24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FE7B4-3707-448E-BA6D-2A7043B760D8}">
      <dgm:prSet phldrT="[Text]" phldr="0" custT="1"/>
      <dgm:spPr/>
      <dgm:t>
        <a:bodyPr vert="horz" wrap="square"/>
        <a:p>
          <a:pPr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 4: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T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hực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7431D-B5A0-42C1-AA5E-B7F38B538875}" cxnId="{84C78B57-7F4D-43CB-ACFA-D97273B7C039}" type="parTrans">
      <dgm:prSet/>
      <dgm:spPr/>
      <dgm:t>
        <a:bodyPr/>
        <a:lstStyle/>
        <a:p>
          <a:endParaRPr lang="en-US" sz="24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020A7-43D2-42EA-B4EC-347CE3C95E9E}" cxnId="{84C78B57-7F4D-43CB-ACFA-D97273B7C039}" type="sibTrans">
      <dgm:prSet/>
      <dgm:spPr/>
      <dgm:t>
        <a:bodyPr/>
        <a:lstStyle/>
        <a:p>
          <a:endParaRPr lang="en-US" sz="24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7D6ED-E5C3-4D97-AFB4-3337E7B1ED2A}" type="pres">
      <dgm:prSet presAssocID="{9251EFDE-479C-428F-A73C-1DCE9CE578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C0AEE5-B0B6-41DA-B9A3-3E830774656E}" type="pres">
      <dgm:prSet presAssocID="{2254529B-65B5-4CBA-9A91-F5ABAF46542D}" presName="composite" presStyleCnt="0"/>
      <dgm:spPr/>
    </dgm:pt>
    <dgm:pt modelId="{F1DF763C-0450-4793-A5A6-A99AE79AF180}" type="pres">
      <dgm:prSet presAssocID="{2254529B-65B5-4CBA-9A91-F5ABAF46542D}" presName="bentUpArrow1" presStyleLbl="alignImgPlace1" presStyleIdx="0" presStyleCnt="1"/>
      <dgm:spPr/>
    </dgm:pt>
    <dgm:pt modelId="{95A09B5C-6844-441A-A440-A94585B08937}" type="pres">
      <dgm:prSet presAssocID="{2254529B-65B5-4CBA-9A91-F5ABAF46542D}" presName="ParentText" presStyleLbl="node1" presStyleIdx="0" presStyleCnt="2" custScaleX="337127" custLinFactNeighborX="47149" custLinFactNeighborY="4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30016-BA52-420D-A172-C69C2FC7E18E}" type="pres">
      <dgm:prSet presAssocID="{2254529B-65B5-4CBA-9A91-F5ABAF46542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40A6-54AD-48C6-AD52-23C301D030C8}" type="pres">
      <dgm:prSet presAssocID="{FC262D1D-BC85-4D54-AEDE-BD63EFE107AB}" presName="sibTrans" presStyleCnt="0"/>
      <dgm:spPr/>
    </dgm:pt>
    <dgm:pt modelId="{FC451424-4440-4C3B-9DB7-50B58DFC8C85}" type="pres">
      <dgm:prSet presAssocID="{7A4FE7B4-3707-448E-BA6D-2A7043B760D8}" presName="composite" presStyleCnt="0"/>
      <dgm:spPr/>
    </dgm:pt>
    <dgm:pt modelId="{40217E70-D120-46B5-8A07-C76C01FFB6A9}" type="pres">
      <dgm:prSet presAssocID="{7A4FE7B4-3707-448E-BA6D-2A7043B760D8}" presName="ParentText" presStyleLbl="node1" presStyleIdx="1" presStyleCnt="2" custScaleX="185563" custLinFactNeighborX="9934" custLinFactNeighborY="1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3D236-78C1-47EE-AC0D-B8ADF8700922}" srcId="{9251EFDE-479C-428F-A73C-1DCE9CE57875}" destId="{2254529B-65B5-4CBA-9A91-F5ABAF46542D}" srcOrd="0" destOrd="0" parTransId="{C902B137-5D50-499A-9FC3-DBC9C69BD9FD}" sibTransId="{FC262D1D-BC85-4D54-AEDE-BD63EFE107AB}"/>
    <dgm:cxn modelId="{84C78B57-7F4D-43CB-ACFA-D97273B7C039}" srcId="{9251EFDE-479C-428F-A73C-1DCE9CE57875}" destId="{7A4FE7B4-3707-448E-BA6D-2A7043B760D8}" srcOrd="1" destOrd="0" parTransId="{E627431D-B5A0-42C1-AA5E-B7F38B538875}" sibTransId="{B95020A7-43D2-42EA-B4EC-347CE3C95E9E}"/>
    <dgm:cxn modelId="{928D7D97-C755-4460-B8AC-1A900E0EABFD}" type="presOf" srcId="{9251EFDE-479C-428F-A73C-1DCE9CE57875}" destId="{BE27D6ED-E5C3-4D97-AFB4-3337E7B1ED2A}" srcOrd="0" destOrd="0" presId="urn:microsoft.com/office/officeart/2005/8/layout/StepDownProcess"/>
    <dgm:cxn modelId="{81FE3239-4AF2-438A-81A7-868046B39C6D}" type="presParOf" srcId="{BE27D6ED-E5C3-4D97-AFB4-3337E7B1ED2A}" destId="{3BC0AEE5-B0B6-41DA-B9A3-3E830774656E}" srcOrd="0" destOrd="0" presId="urn:microsoft.com/office/officeart/2005/8/layout/StepDownProcess"/>
    <dgm:cxn modelId="{E43F3B2D-A588-43C3-8CE9-E2378E611362}" type="presParOf" srcId="{3BC0AEE5-B0B6-41DA-B9A3-3E830774656E}" destId="{F1DF763C-0450-4793-A5A6-A99AE79AF180}" srcOrd="0" destOrd="0" presId="urn:microsoft.com/office/officeart/2005/8/layout/StepDownProcess"/>
    <dgm:cxn modelId="{4B2F8F68-A927-4E8A-8687-2ADEDD3CDB1F}" type="presParOf" srcId="{3BC0AEE5-B0B6-41DA-B9A3-3E830774656E}" destId="{95A09B5C-6844-441A-A440-A94585B08937}" srcOrd="1" destOrd="0" presId="urn:microsoft.com/office/officeart/2005/8/layout/StepDownProcess"/>
    <dgm:cxn modelId="{CCB365D5-2E7C-46F1-A73D-CF2AE7B8E1B9}" type="presOf" srcId="{2254529B-65B5-4CBA-9A91-F5ABAF46542D}" destId="{95A09B5C-6844-441A-A440-A94585B08937}" srcOrd="0" destOrd="0" presId="urn:microsoft.com/office/officeart/2005/8/layout/StepDownProcess"/>
    <dgm:cxn modelId="{A88D6915-3037-4CEE-B371-D139C6175D04}" type="presParOf" srcId="{3BC0AEE5-B0B6-41DA-B9A3-3E830774656E}" destId="{C7F30016-BA52-420D-A172-C69C2FC7E18E}" srcOrd="2" destOrd="0" presId="urn:microsoft.com/office/officeart/2005/8/layout/StepDownProcess"/>
    <dgm:cxn modelId="{575AD20A-AE90-4649-B64B-42B53FAB6654}" type="presParOf" srcId="{BE27D6ED-E5C3-4D97-AFB4-3337E7B1ED2A}" destId="{775840A6-54AD-48C6-AD52-23C301D030C8}" srcOrd="1" destOrd="0" presId="urn:microsoft.com/office/officeart/2005/8/layout/StepDownProcess"/>
    <dgm:cxn modelId="{AB428E4C-E29B-4146-9251-069224C1BF5D}" type="presParOf" srcId="{BE27D6ED-E5C3-4D97-AFB4-3337E7B1ED2A}" destId="{FC451424-4440-4C3B-9DB7-50B58DFC8C85}" srcOrd="2" destOrd="0" presId="urn:microsoft.com/office/officeart/2005/8/layout/StepDownProcess"/>
    <dgm:cxn modelId="{5FCB3110-4D81-45A8-B9A0-29A829E8AF7E}" type="presParOf" srcId="{FC451424-4440-4C3B-9DB7-50B58DFC8C85}" destId="{40217E70-D120-46B5-8A07-C76C01FFB6A9}" srcOrd="0" destOrd="2" presId="urn:microsoft.com/office/officeart/2005/8/layout/StepDownProcess"/>
    <dgm:cxn modelId="{E15586E2-FBC0-4162-8F5A-C31C7154040D}" type="presOf" srcId="{7A4FE7B4-3707-448E-BA6D-2A7043B760D8}" destId="{40217E70-D120-46B5-8A07-C76C01FFB6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33080" cy="4495165"/>
        <a:chOff x="0" y="0"/>
        <a:chExt cx="8133080" cy="4495165"/>
      </a:xfrm>
    </dsp:grpSpPr>
    <dsp:sp modelId="{F1DF763C-0450-4793-A5A6-A99AE79AF180}">
      <dsp:nvSpPr>
        <dsp:cNvPr id="3" name="Bent-Up Arrow 2"/>
        <dsp:cNvSpPr/>
      </dsp:nvSpPr>
      <dsp:spPr bwMode="white">
        <a:xfrm rot="5400000">
          <a:off x="1905838" y="1995478"/>
          <a:ext cx="1693398" cy="1927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1905838" y="1995478"/>
        <a:ext cx="1693398" cy="1927874"/>
      </dsp:txXfrm>
    </dsp:sp>
    <dsp:sp modelId="{95A09B5C-6844-441A-A440-A94585B08937}">
      <dsp:nvSpPr>
        <dsp:cNvPr id="4" name="Rounded Rectangle 3"/>
        <dsp:cNvSpPr/>
      </dsp:nvSpPr>
      <dsp:spPr bwMode="white">
        <a:xfrm>
          <a:off x="1836214" y="94063"/>
          <a:ext cx="2850685" cy="1995387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6214" y="94063"/>
        <a:ext cx="2850685" cy="1995387"/>
      </dsp:txXfrm>
    </dsp:sp>
    <dsp:sp modelId="{C7F30016-BA52-420D-A172-C69C2FC7E18E}">
      <dsp:nvSpPr>
        <dsp:cNvPr id="5" name="Rectangles 4"/>
        <dsp:cNvSpPr/>
      </dsp:nvSpPr>
      <dsp:spPr bwMode="white">
        <a:xfrm>
          <a:off x="4288215" y="201595"/>
          <a:ext cx="2073317" cy="16127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47650" tIns="247650" rIns="247650" bIns="247650" anchor="ctr"/>
        <a:lstStyle>
          <a:lvl1pPr algn="l">
            <a:defRPr sz="6500"/>
          </a:lvl1pPr>
          <a:lvl2pPr marL="285750" indent="-285750" algn="l">
            <a:defRPr sz="5100"/>
          </a:lvl2pPr>
          <a:lvl3pPr marL="571500" indent="-285750" algn="l">
            <a:defRPr sz="5100"/>
          </a:lvl3pPr>
          <a:lvl4pPr marL="857250" indent="-285750" algn="l">
            <a:defRPr sz="5100"/>
          </a:lvl4pPr>
          <a:lvl5pPr marL="1143000" indent="-285750" algn="l">
            <a:defRPr sz="5100"/>
          </a:lvl5pPr>
          <a:lvl6pPr marL="1428750" indent="-285750" algn="l">
            <a:defRPr sz="5100"/>
          </a:lvl6pPr>
          <a:lvl7pPr marL="1714500" indent="-285750" algn="l">
            <a:defRPr sz="5100"/>
          </a:lvl7pPr>
          <a:lvl8pPr marL="2000250" indent="-285750" algn="l">
            <a:defRPr sz="5100"/>
          </a:lvl8pPr>
          <a:lvl9pPr marL="2286000" indent="-285750" algn="l">
            <a:defRPr sz="51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288215" y="201595"/>
        <a:ext cx="2073317" cy="1612760"/>
      </dsp:txXfrm>
    </dsp:sp>
    <dsp:sp modelId="{40217E70-D120-46B5-8A07-C76C01FFB6A9}">
      <dsp:nvSpPr>
        <dsp:cNvPr id="6" name="Rounded Rectangle 5"/>
        <dsp:cNvSpPr/>
      </dsp:nvSpPr>
      <dsp:spPr bwMode="white">
        <a:xfrm>
          <a:off x="3997474" y="2499778"/>
          <a:ext cx="2850685" cy="1995387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 4: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T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hực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474" y="2499778"/>
        <a:ext cx="2850685" cy="199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2009-11-09_20463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3"/>
          <p:cNvSpPr>
            <a:spLocks noTextEdit="1"/>
          </p:cNvSpPr>
          <p:nvPr/>
        </p:nvSpPr>
        <p:spPr>
          <a:xfrm>
            <a:off x="2286000" y="4419600"/>
            <a:ext cx="4800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412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 dirty="0" smtClean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+mj-lt"/>
                <a:ea typeface="+mj-lt"/>
              </a:rPr>
              <a:t>CÔNG NGHỆ 6</a:t>
            </a:r>
            <a:endParaRPr lang="en-US" sz="3600" b="1" dirty="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+mj-lt"/>
              <a:ea typeface="+mj-lt"/>
            </a:endParaRPr>
          </a:p>
        </p:txBody>
      </p:sp>
      <p:pic>
        <p:nvPicPr>
          <p:cNvPr id="14" name="Picture 6" descr="Hoa tim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4" y="5748196"/>
            <a:ext cx="1067434" cy="11098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7" descr="Hoa ti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32" y="5924550"/>
            <a:ext cx="1147467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533400" y="386715"/>
            <a:ext cx="8229600" cy="80714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 smtClean="0">
                <a:solidFill>
                  <a:srgbClr val="FF0000"/>
                </a:solidFill>
                <a:effectLst/>
                <a:latin typeface="Times New Roman" panose="02020603050405020304"/>
                <a:cs typeface="Times New Roman" panose="02020603050405020304"/>
              </a:rPr>
              <a:t>CHÀO MỪNG QUÝ THẦY, CÔ VÀ CÁC EM ĐẾN VỚI TIẾT HỌC </a:t>
            </a:r>
            <a:endParaRPr lang="en-US" sz="3200" b="1" kern="10" dirty="0">
              <a:solidFill>
                <a:srgbClr val="FF0000"/>
              </a:solidFill>
              <a:effectLst/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4953000"/>
            <a:ext cx="480131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3636" y="3352800"/>
            <a:ext cx="771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TRÃI</a:t>
            </a:r>
            <a:endParaRPr lang="en-US" sz="4000" b="1" cap="none" spc="0" dirty="0">
              <a:ln w="11430"/>
              <a:solidFill>
                <a:srgbClr val="99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46;p25"/>
          <p:cNvSpPr txBox="1"/>
          <p:nvPr/>
        </p:nvSpPr>
        <p:spPr>
          <a:xfrm>
            <a:off x="1066800" y="304800"/>
            <a:ext cx="3048000" cy="53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85800" y="1066800"/>
            <a:ext cx="8001000" cy="38862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838200"/>
            <a:ext cx="8153400" cy="25908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</a:t>
            </a:r>
            <a:endParaRPr lang="en-US" sz="2800" b="1" dirty="0" err="1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sẵn có thể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nhà, ngoài nhà hoặc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89;p13"/>
          <p:cNvPicPr preferRelativeResize="0"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876800" cy="30480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0"/>
            <a:ext cx="4467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641350" y="1524000"/>
          <a:ext cx="7520940" cy="4356100"/>
        </p:xfrm>
        <a:graphic>
          <a:graphicData uri="http://schemas.openxmlformats.org/drawingml/2006/table">
            <a:tbl>
              <a:tblPr/>
              <a:tblGrid>
                <a:gridCol w="1799590"/>
                <a:gridCol w="4869815"/>
                <a:gridCol w="851535"/>
              </a:tblGrid>
              <a:tr h="414020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Tiêu chí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Điểm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0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Bài báo cáo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 Giới thiệu nhóm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 Trình bày rõ ràng, dễ hiểu quy trình làm sản phẩm của dự án.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 Đánh giá ưu nhược điểm của sản phẩm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5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04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Sản phẩm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 Hình thức đẹp, hợp lí, bố cục rõ ràng.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5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20">
                <a:tc grid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Tổng điểm</a:t>
                      </a:r>
                      <a:endParaRPr sz="2400" b="1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10</a:t>
                      </a:r>
                      <a:endParaRPr sz="2400" b="1">
                        <a:solidFill>
                          <a:srgbClr val="FF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955800" y="535305"/>
            <a:ext cx="5424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DỰ ÁN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1185" descr="may_basket_h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41855" y="5665643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21186" descr="may_basket_ha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1544" y="5741843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21187" descr="blumen-pflanzen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" y="30018"/>
            <a:ext cx="1066800" cy="93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21188" descr="blumen-pflanzen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55" y="30018"/>
            <a:ext cx="1066800" cy="93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Straight Connector 221189"/>
          <p:cNvSpPr/>
          <p:nvPr/>
        </p:nvSpPr>
        <p:spPr>
          <a:xfrm>
            <a:off x="217055" y="1325418"/>
            <a:ext cx="0" cy="4248150"/>
          </a:xfrm>
          <a:prstGeom prst="line">
            <a:avLst/>
          </a:prstGeom>
          <a:ln w="63500" cap="flat" cmpd="thinThick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Straight Connector 221190"/>
          <p:cNvSpPr/>
          <p:nvPr/>
        </p:nvSpPr>
        <p:spPr>
          <a:xfrm>
            <a:off x="8827655" y="1249218"/>
            <a:ext cx="0" cy="4249738"/>
          </a:xfrm>
          <a:prstGeom prst="line">
            <a:avLst/>
          </a:prstGeom>
          <a:ln w="63500" cap="flat" cmpd="thickThin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Straight Connector 221191"/>
          <p:cNvSpPr/>
          <p:nvPr/>
        </p:nvSpPr>
        <p:spPr>
          <a:xfrm>
            <a:off x="2122055" y="6659418"/>
            <a:ext cx="5184775" cy="0"/>
          </a:xfrm>
          <a:prstGeom prst="line">
            <a:avLst/>
          </a:prstGeom>
          <a:ln w="63500" cap="flat" cmpd="thinThick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Straight Connector 221192"/>
          <p:cNvSpPr/>
          <p:nvPr/>
        </p:nvSpPr>
        <p:spPr>
          <a:xfrm>
            <a:off x="1969655" y="258618"/>
            <a:ext cx="5184775" cy="0"/>
          </a:xfrm>
          <a:prstGeom prst="line">
            <a:avLst/>
          </a:prstGeom>
          <a:ln w="63500" cap="flat" cmpd="thinThick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Text Box 221196"/>
          <p:cNvSpPr txBox="1"/>
          <p:nvPr/>
        </p:nvSpPr>
        <p:spPr>
          <a:xfrm>
            <a:off x="598055" y="487218"/>
            <a:ext cx="7969250" cy="8915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52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5200" b="1" kern="1200" cap="none" spc="0" normalizeH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DÒ</a:t>
            </a:r>
            <a:endParaRPr kumimoji="0" lang="en-US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502920" y="1570355"/>
          <a:ext cx="8133080" cy="449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ao ho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246313" y="722312"/>
            <a:ext cx="719138" cy="798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4" descr="DAIS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357813"/>
            <a:ext cx="20145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14284" y="5867400"/>
            <a:ext cx="798513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Picture 11" descr="DAIS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813"/>
            <a:ext cx="20145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8116888" y="188912"/>
            <a:ext cx="719138" cy="798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68288" y="188912"/>
            <a:ext cx="719138" cy="798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35688" y="341312"/>
            <a:ext cx="719138" cy="798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AutoShape 15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078288" y="-39688"/>
            <a:ext cx="719138" cy="79851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5808394" y="5929648"/>
            <a:ext cx="798513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52400" y="3733800"/>
            <a:ext cx="798513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8001000" y="3733800"/>
            <a:ext cx="798513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066800"/>
            <a:ext cx="8458200" cy="4661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đây</a:t>
            </a:r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Mến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luôn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vẻ,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hạnh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phúc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1148195805lj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7070" y="5527217"/>
            <a:ext cx="25765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6400800" cy="39802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4800" y="6324600"/>
            <a:ext cx="2133600" cy="5334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ba gian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0668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15240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  <a:endParaRPr lang="en-US" sz="5400" b="1" cap="none" spc="0" dirty="0">
              <a:ln w="11430"/>
              <a:solidFill>
                <a:srgbClr val="CC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962400" cy="3124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962400" cy="31242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400800" y="3048000"/>
            <a:ext cx="1447800" cy="3810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2971800"/>
            <a:ext cx="1600200" cy="3810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94"/>
            <a:ext cx="4038600" cy="304675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371600" y="6248400"/>
            <a:ext cx="1828800" cy="4572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114800" cy="304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400800" y="6324600"/>
            <a:ext cx="1479421" cy="381000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457200"/>
            <a:ext cx="754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6 - DỰ ÁN 1: NGÔI NHÀ CỦA EM</a:t>
            </a:r>
            <a:endParaRPr lang="en-US" sz="32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113;p15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48768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457200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3705" y="1219200"/>
            <a:ext cx="8427720" cy="121412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lnSpc>
                <a:spcPct val="107000"/>
              </a:lnSpc>
              <a:spcAft>
                <a:spcPts val="800"/>
              </a:spcAft>
            </a:pPr>
            <a:r>
              <a:rPr sz="2400" b="0">
                <a:latin typeface="Times New Roman" panose="02020603050405020304"/>
                <a:ea typeface="TimesNewRomanPS-BoldMT"/>
              </a:rPr>
              <a:t>Em hãy đóng vai là các kiến trúc sư và kĩ sư xây dựng để thiết kế, lắp ráp mô hình một ngôi nhà theo ý thích của mình.</a:t>
            </a:r>
            <a:endParaRPr sz="2400" b="0">
              <a:latin typeface="Times New Roman" panose="02020603050405020304"/>
              <a:ea typeface="TimesNewRomanPS-BoldMT"/>
            </a:endParaRPr>
          </a:p>
          <a:p>
            <a:pPr algn="ctr" defTabSz="266700">
              <a:lnSpc>
                <a:spcPct val="107000"/>
              </a:lnSpc>
              <a:spcAft>
                <a:spcPts val="800"/>
              </a:spcAft>
            </a:pPr>
            <a:r>
              <a:rPr sz="1400" b="1">
                <a:latin typeface="Times New Roman" panose="02020603050405020304"/>
                <a:ea typeface="Calibri" panose="020F0502020204030204"/>
              </a:rPr>
              <a:t> </a:t>
            </a:r>
            <a:endParaRPr sz="1400" b="1">
              <a:latin typeface="Times New Roman" panose="02020603050405020304"/>
              <a:ea typeface="Calibri" panose="020F0502020204030204"/>
            </a:endParaRPr>
          </a:p>
        </p:txBody>
      </p:sp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520065" y="2355215"/>
          <a:ext cx="8298180" cy="3166745"/>
        </p:xfrm>
        <a:graphic>
          <a:graphicData uri="http://schemas.openxmlformats.org/drawingml/2006/table">
            <a:tbl>
              <a:tblPr/>
              <a:tblGrid>
                <a:gridCol w="8298180"/>
              </a:tblGrid>
              <a:tr h="316674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-Công việc của kiến trúc sư là gì?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Calibri" panose="020F0502020204030204"/>
                        </a:rPr>
                        <a:t>….…………………………………………………………………………………….</a:t>
                      </a:r>
                      <a:r>
                        <a:rPr lang="en-US" sz="1400" b="0">
                          <a:latin typeface="Times New Roman" panose="02020603050405020304"/>
                          <a:ea typeface="Calibri" panose="020F0502020204030204"/>
                        </a:rPr>
                        <a:t>..............................................</a:t>
                      </a:r>
                      <a:endParaRPr sz="1400" b="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Calibri" panose="020F0502020204030204"/>
                        </a:rPr>
                        <a:t>….…………………………………………………………………………………….</a:t>
                      </a:r>
                      <a:r>
                        <a:rPr lang="en-US" sz="1400" b="0">
                          <a:latin typeface="Times New Roman" panose="02020603050405020304"/>
                          <a:ea typeface="Calibri" panose="020F0502020204030204"/>
                        </a:rPr>
                        <a:t>..............................................</a:t>
                      </a:r>
                      <a:endParaRPr sz="1400" b="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0"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Công việc của kỹ sư xây dựng là gì?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0">
                          <a:latin typeface="Times New Roman" panose="02020603050405020304"/>
                          <a:ea typeface="Calibri" panose="020F0502020204030204"/>
                        </a:rPr>
                        <a:t>….…………………………………………………………………………………………………………………………………………………………………………….</a:t>
                      </a:r>
                      <a:r>
                        <a:rPr lang="en-US" sz="1400" b="0">
                          <a:latin typeface="Times New Roman" panose="02020603050405020304"/>
                          <a:ea typeface="Calibri" panose="020F0502020204030204"/>
                        </a:rPr>
                        <a:t>..................................................................................................</a:t>
                      </a:r>
                      <a:endParaRPr lang="en-US" sz="1400" b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33705" y="533400"/>
            <a:ext cx="8427720" cy="17113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07000"/>
              </a:lnSpc>
              <a:spcAft>
                <a:spcPts val="800"/>
              </a:spcAft>
            </a:pPr>
            <a:r>
              <a:rPr sz="2400" b="1">
                <a:latin typeface="Times New Roman" panose="02020603050405020304"/>
                <a:ea typeface="Calibri" panose="020F0502020204030204"/>
              </a:rPr>
              <a:t>PHIẾU HỌC TẬP</a:t>
            </a:r>
            <a:endParaRPr sz="2400" b="1">
              <a:latin typeface="Times New Roman" panose="02020603050405020304"/>
              <a:ea typeface="Calibri" panose="020F0502020204030204"/>
            </a:endParaRPr>
          </a:p>
          <a:p>
            <a:pPr algn="l" defTabSz="266700">
              <a:lnSpc>
                <a:spcPct val="107000"/>
              </a:lnSpc>
              <a:spcAft>
                <a:spcPts val="800"/>
              </a:spcAft>
            </a:pPr>
            <a:r>
              <a:rPr sz="2400" b="0">
                <a:latin typeface="Times New Roman" panose="02020603050405020304"/>
                <a:ea typeface="TimesNewRomanPS-BoldMT"/>
              </a:rPr>
              <a:t>Em hãy đóng vai là các kiến trúc sư và kĩ sư xây dựng để thiết kế, lắp ráp mô hình một ngôi nhà theo ý thích của mình.</a:t>
            </a:r>
            <a:endParaRPr sz="2400" b="0">
              <a:latin typeface="Times New Roman" panose="02020603050405020304"/>
              <a:ea typeface="TimesNewRomanPS-BoldMT"/>
            </a:endParaRPr>
          </a:p>
          <a:p>
            <a:pPr algn="ctr" defTabSz="266700">
              <a:lnSpc>
                <a:spcPct val="107000"/>
              </a:lnSpc>
              <a:spcAft>
                <a:spcPts val="800"/>
              </a:spcAft>
            </a:pPr>
            <a:r>
              <a:rPr sz="1400" b="1">
                <a:latin typeface="Times New Roman" panose="02020603050405020304"/>
                <a:ea typeface="Calibri" panose="020F0502020204030204"/>
              </a:rPr>
              <a:t> </a:t>
            </a:r>
            <a:endParaRPr sz="1400" b="1">
              <a:latin typeface="Times New Roman" panose="02020603050405020304"/>
              <a:ea typeface="Calibri" panose="020F0502020204030204"/>
            </a:endParaRPr>
          </a:p>
        </p:txBody>
      </p:sp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520065" y="2583815"/>
          <a:ext cx="8298180" cy="3166745"/>
        </p:xfrm>
        <a:graphic>
          <a:graphicData uri="http://schemas.openxmlformats.org/drawingml/2006/table">
            <a:tbl>
              <a:tblPr/>
              <a:tblGrid>
                <a:gridCol w="8298180"/>
              </a:tblGrid>
              <a:tr h="316674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-Công việc của kiến trúc sư là gì</a:t>
                      </a:r>
                      <a:r>
                        <a:rPr lang="en-US" sz="2400" b="1">
                          <a:latin typeface="Times New Roman" panose="02020603050405020304"/>
                          <a:ea typeface="Calibri" panose="020F0502020204030204"/>
                        </a:rPr>
                        <a:t>?</a:t>
                      </a:r>
                      <a:endParaRPr sz="1400" b="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sz="2400" b="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sz="2400" b="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2400" b="0">
                          <a:latin typeface="Times New Roman" panose="02020603050405020304"/>
                          <a:ea typeface="Calibri" panose="020F0502020204030204"/>
                        </a:rPr>
                        <a:t>-</a:t>
                      </a:r>
                      <a:r>
                        <a:rPr sz="2400" b="1">
                          <a:latin typeface="Times New Roman" panose="02020603050405020304"/>
                          <a:ea typeface="Calibri" panose="020F0502020204030204"/>
                        </a:rPr>
                        <a:t>Công việc của kỹ sư xây dựng là gì?</a:t>
                      </a:r>
                      <a:endParaRPr sz="24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endParaRPr lang="en-US" sz="1400" b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821055" y="3475355"/>
            <a:ext cx="7522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Kiến trúc sư là người phụ trách việc lên ý tưởng, thiết kế các công trình, kiến trúc, nội thất, cảnh quan,…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89280" y="5023485"/>
            <a:ext cx="7871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Kỹ sư xây dựng là người tổ chức thi công công trình xây dựng.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609600"/>
            <a:ext cx="3975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38200" y="1676400"/>
            <a:ext cx="7467600" cy="4114800"/>
          </a:xfrm>
          <a:prstGeom prst="flowChartAlternateProcess">
            <a:avLst/>
          </a:prstGeom>
          <a:solidFill>
            <a:srgbClr val="A3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nl-NL" sz="32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xây dựng dự án bao gồm một số mục chính:</a:t>
            </a:r>
            <a:endParaRPr lang="en-US" sz="3200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Công việc cần làm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Thời gian thực hiện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Người thực hiện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Địa điểm tiến hành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23"/>
          <p:cNvSpPr txBox="1"/>
          <p:nvPr/>
        </p:nvSpPr>
        <p:spPr>
          <a:xfrm>
            <a:off x="533400" y="762000"/>
            <a:ext cx="3429000" cy="522900"/>
          </a:xfrm>
          <a:prstGeom prst="rect">
            <a:avLst/>
          </a:prstGeom>
          <a:noFill/>
          <a:ln w="9525"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B1.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04800" y="1447800"/>
            <a:ext cx="3733800" cy="5257800"/>
          </a:xfrm>
          <a:prstGeom prst="flowChartAlternateProcess">
            <a:avLst/>
          </a:prstGeom>
          <a:ln>
            <a:solidFill>
              <a:srgbClr val="00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-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/>
          </a:p>
        </p:txBody>
      </p:sp>
      <p:sp>
        <p:nvSpPr>
          <p:cNvPr id="4" name="Google Shape;212;p23"/>
          <p:cNvSpPr txBox="1"/>
          <p:nvPr/>
        </p:nvSpPr>
        <p:spPr>
          <a:xfrm>
            <a:off x="4724400" y="762000"/>
            <a:ext cx="4038600" cy="381000"/>
          </a:xfrm>
          <a:prstGeom prst="rect">
            <a:avLst/>
          </a:prstGeom>
          <a:noFill/>
          <a:ln w="9525"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B2.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gian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09532" y="1371600"/>
            <a:ext cx="4648200" cy="914400"/>
          </a:xfrm>
          <a:prstGeom prst="flowChartAlternateProcess">
            <a:avLst/>
          </a:prstGeom>
          <a:ln>
            <a:solidFill>
              <a:srgbClr val="00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86;p21"/>
          <p:cNvSpPr txBox="1"/>
          <p:nvPr/>
        </p:nvSpPr>
        <p:spPr>
          <a:xfrm>
            <a:off x="4953000" y="2438400"/>
            <a:ext cx="3429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B3. Người thực hiện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228600"/>
            <a:ext cx="3504486" cy="523220"/>
          </a:xfrm>
          <a:prstGeom prst="rect">
            <a:avLst/>
          </a:prstGeom>
          <a:solidFill>
            <a:srgbClr val="A3FBCD"/>
          </a:solidFill>
        </p:spPr>
        <p:txBody>
          <a:bodyPr wrap="none">
            <a:spAutoFit/>
          </a:bodyPr>
          <a:lstStyle/>
          <a:p>
            <a:pPr lvl="0" eaLnBrk="0" hangingPunct="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572000" y="2971800"/>
            <a:ext cx="4191000" cy="838200"/>
          </a:xfrm>
          <a:prstGeom prst="flowChartAlternateProcess">
            <a:avLst/>
          </a:prstGeom>
          <a:ln>
            <a:solidFill>
              <a:srgbClr val="00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04;p22"/>
          <p:cNvSpPr txBox="1"/>
          <p:nvPr/>
        </p:nvSpPr>
        <p:spPr>
          <a:xfrm>
            <a:off x="4648200" y="3810000"/>
            <a:ext cx="4267200" cy="3747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B4. Địa điểm và vật liệu thực hiện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419600" y="4267200"/>
            <a:ext cx="4572000" cy="2438400"/>
          </a:xfrm>
          <a:prstGeom prst="flowChartAlternateProcess">
            <a:avLst/>
          </a:prstGeom>
          <a:ln>
            <a:solidFill>
              <a:srgbClr val="00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4" grpId="0"/>
      <p:bldP spid="7" grpId="0" animBg="1"/>
      <p:bldP spid="8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14400" y="1143000"/>
            <a:ext cx="7467600" cy="4770537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21;p24"/>
          <p:cNvSpPr txBox="1"/>
          <p:nvPr/>
        </p:nvSpPr>
        <p:spPr>
          <a:xfrm>
            <a:off x="1295400" y="457200"/>
            <a:ext cx="3581400" cy="53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Thực hiện dự 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p="http://schemas.openxmlformats.org/presentationml/2006/main">
  <p:tag name="TABLE_ENDDRAG_ORIGIN_RECT" val="653*249"/>
  <p:tag name="TABLE_ENDDRAG_RECT" val="40*197*653*249"/>
</p:tagLst>
</file>

<file path=ppt/tags/tag2.xml><?xml version="1.0" encoding="utf-8"?>
<p:tagLst xmlns:p="http://schemas.openxmlformats.org/presentationml/2006/main">
  <p:tag name="TABLE_ENDDRAG_ORIGIN_RECT" val="653*249"/>
  <p:tag name="TABLE_ENDDRAG_RECT" val="40*197*653*249"/>
</p:tagLst>
</file>

<file path=ppt/tags/tag3.xml><?xml version="1.0" encoding="utf-8"?>
<p:tagLst xmlns:p="http://schemas.openxmlformats.org/presentationml/2006/main">
  <p:tag name="TABLE_ENDDRAG_ORIGIN_RECT" val="622*343"/>
  <p:tag name="TABLE_ENDDRAG_RECT" val="47*143*622*343"/>
</p:tagLst>
</file>

<file path=ppt/tags/tag4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2&quot;/&gt;&lt;/object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2&quot;&gt;&lt;property id=&quot;20148&quot; value=&quot;5&quot;/&gt;&lt;property id=&quot;20300&quot; value=&quot;Slide 8&quot;/&gt;&lt;property id=&quot;20307&quot; value=&quot;272&quot;/&gt;&lt;/object&gt;&lt;object type=&quot;3&quot; unique_id=&quot;10013&quot;&gt;&lt;property id=&quot;20148&quot; value=&quot;5&quot;/&gt;&lt;property id=&quot;20300&quot; value=&quot;Slide 9&quot;/&gt;&lt;property id=&quot;20307&quot; value=&quot;265&quot;/&gt;&lt;/object&gt;&lt;object type=&quot;3&quot; unique_id=&quot;10014&quot;&gt;&lt;property id=&quot;20148&quot; value=&quot;5&quot;/&gt;&lt;property id=&quot;20300&quot; value=&quot;Slide 10&quot;/&gt;&lt;property id=&quot;20307&quot; value=&quot;284&quot;/&gt;&lt;/object&gt;&lt;object type=&quot;3&quot; unique_id=&quot;10015&quot;&gt;&lt;property id=&quot;20148&quot; value=&quot;5&quot;/&gt;&lt;property id=&quot;20300&quot; value=&quot;Slide 13&quot;/&gt;&lt;property id=&quot;20307&quot; value=&quot;278&quot;/&gt;&lt;/object&gt;&lt;object type=&quot;3&quot; unique_id=&quot;10044&quot;&gt;&lt;property id=&quot;20148&quot; value=&quot;5&quot;/&gt;&lt;property id=&quot;20300&quot; value=&quot;Slide 11&quot;/&gt;&lt;property id=&quot;20307&quot; value=&quot;286&quot;/&gt;&lt;/object&gt;&lt;object type=&quot;3&quot; unique_id=&quot;10045&quot;&gt;&lt;property id=&quot;20148&quot; value=&quot;5&quot;/&gt;&lt;property id=&quot;20300&quot; value=&quot;Slide 1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3105</Words>
  <Application>WPS Presentation</Application>
  <PresentationFormat>On-screen Show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Times New Roman</vt:lpstr>
      <vt:lpstr>TimesNewRomanPS-BoldMT</vt:lpstr>
      <vt:lpstr>Segoe Print</vt:lpstr>
      <vt:lpstr>Calibri</vt:lpstr>
      <vt:lpstr>Microsoft YaHei</vt:lpstr>
      <vt:lpstr>Arial Unicode MS</vt:lpstr>
      <vt:lpstr>Algerian</vt:lpstr>
      <vt:lpstr>TIM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</dc:creator>
  <cp:lastModifiedBy>Hồng Phúc Đặng Thị</cp:lastModifiedBy>
  <cp:revision>417</cp:revision>
  <dcterms:created xsi:type="dcterms:W3CDTF">2012-09-02T02:33:00Z</dcterms:created>
  <dcterms:modified xsi:type="dcterms:W3CDTF">2024-10-18T00:32:31Z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1AAC235C68744613B12E4AA913F30F56_12</vt:lpwstr>
  </property>
</Properties>
</file>