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</p:sldMasterIdLst>
  <p:notesMasterIdLst>
    <p:notesMasterId r:id="rId19"/>
  </p:notesMasterIdLst>
  <p:sldIdLst>
    <p:sldId id="280" r:id="rId3"/>
    <p:sldId id="336" r:id="rId4"/>
    <p:sldId id="262" r:id="rId5"/>
    <p:sldId id="266" r:id="rId6"/>
    <p:sldId id="335" r:id="rId7"/>
    <p:sldId id="333" r:id="rId8"/>
    <p:sldId id="267" r:id="rId9"/>
    <p:sldId id="340" r:id="rId10"/>
    <p:sldId id="341" r:id="rId11"/>
    <p:sldId id="326" r:id="rId12"/>
    <p:sldId id="270" r:id="rId13"/>
    <p:sldId id="339" r:id="rId14"/>
    <p:sldId id="337" r:id="rId15"/>
    <p:sldId id="342" r:id="rId16"/>
    <p:sldId id="314" r:id="rId17"/>
    <p:sldId id="31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s Anh Thư" initials="MAT" lastIdx="1" clrIdx="0">
    <p:extLst>
      <p:ext uri="{19B8F6BF-5375-455C-9EA6-DF929625EA0E}">
        <p15:presenceInfo xmlns:p15="http://schemas.microsoft.com/office/powerpoint/2012/main" userId="S::Vuthanh1410@gdpt2018.edu.vn::af13e144-cf79-4d8f-942a-bf62a51ce8b9" providerId="AD"/>
      </p:ext>
    </p:extLst>
  </p:cmAuthor>
  <p:cmAuthor id="2" name="Anh Thu" initials="AT" lastIdx="1" clrIdx="1">
    <p:extLst>
      <p:ext uri="{19B8F6BF-5375-455C-9EA6-DF929625EA0E}">
        <p15:presenceInfo xmlns:p15="http://schemas.microsoft.com/office/powerpoint/2012/main" userId="Anh Th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CFFFF"/>
    <a:srgbClr val="FFFFCC"/>
    <a:srgbClr val="FFFFFF"/>
    <a:srgbClr val="11ED89"/>
    <a:srgbClr val="FFFF66"/>
    <a:srgbClr val="2715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9" d="100"/>
          <a:sy n="89" d="100"/>
        </p:scale>
        <p:origin x="3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D5AB00-0334-4D69-B688-86AFFC99F971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CF2C08-0406-415F-A995-5AAECEC8A6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346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1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BEF2BEC-7CB5-461A-B8AA-180D89688F70}" type="slidenum">
              <a:rPr lang="en-US" altLang="en-US" sz="1200" smtClean="0">
                <a:solidFill>
                  <a:srgbClr val="000000"/>
                </a:solidFill>
                <a:latin typeface="Times New Roman" panose="02020603050405020304" pitchFamily="18" charset="0"/>
              </a:rPr>
              <a:t>1</a:t>
            </a:fld>
            <a:endParaRPr lang="en-US" altLang="en-US" sz="12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43E6F3-5B6D-4231-B7E2-DB77E8FCA0F8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640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>
            <a:extLst>
              <a:ext uri="{FF2B5EF4-FFF2-40B4-BE49-F238E27FC236}">
                <a16:creationId xmlns:a16="http://schemas.microsoft.com/office/drawing/2014/main" id="{E5AA2ED7-1AEE-469A-B84A-84FEA71FDE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>
            <a:extLst>
              <a:ext uri="{FF2B5EF4-FFF2-40B4-BE49-F238E27FC236}">
                <a16:creationId xmlns:a16="http://schemas.microsoft.com/office/drawing/2014/main" id="{98E1E992-9253-4E87-9183-C1A96B1341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 altLang="vi-VN">
              <a:latin typeface="Calibri" panose="020F0502020204030204" pitchFamily="34" charset="0"/>
            </a:endParaRPr>
          </a:p>
        </p:txBody>
      </p:sp>
      <p:sp>
        <p:nvSpPr>
          <p:cNvPr id="30724" name="Slide Number Placeholder 3">
            <a:extLst>
              <a:ext uri="{FF2B5EF4-FFF2-40B4-BE49-F238E27FC236}">
                <a16:creationId xmlns:a16="http://schemas.microsoft.com/office/drawing/2014/main" id="{050D46E4-7237-4EAC-95F9-706E7ACB4D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42894C64-9D97-4BB2-AE04-EBC6C183D5F5}" type="slidenum">
              <a:rPr lang="en-US" altLang="vi-VN" smtClean="0">
                <a:cs typeface="Arial" panose="020B0604020202020204" pitchFamily="34" charset="0"/>
              </a:rPr>
              <a:pPr/>
              <a:t>16</a:t>
            </a:fld>
            <a:endParaRPr lang="en-US" altLang="vi-VN"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076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23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8908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8160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ECF68A6-1BFB-4E4F-80A5-2E85A968D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78F37FC1-2B17-4F84-AD76-296D55FDA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0B7A9AA-B26C-4FAB-8322-B6B2ED0E0E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04/11/2024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79CFCB7-EC45-4A5F-9B17-EE355BEF5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4B8D005-4FE9-4C16-B22F-4773D8109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6463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070A0A-AA4D-4A09-BD3B-A4E57F528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372EC37-B6AF-43D0-993A-A04DC3AD4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3DAC885-79F2-4089-AF62-6B82A9DAFA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04/11/2024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584FC9A-DC9E-43D4-AF41-659B0115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828010A-F039-462A-880A-BCB66979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272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FCC697C-7842-4D80-92B3-11FD4A258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58BB3ED-3326-47F1-9847-3CD4BEF2A9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8E31FEC-A30F-4C6C-A769-DBAEFFF19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319E837-664B-45C5-9DEA-DA9637243B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04/11/2024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7542653-EF4B-4C2E-AA87-1E913B16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585AF98-566C-4D6D-A2E8-2E0E4A5784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407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AB4FA6C-18CF-4549-8033-E092A86A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EAEAA0B4-9101-47CA-8710-CF5073D6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D7229B6-3B00-4C31-9D94-5610EF023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4D55A381-1F55-4188-B370-90AA6350A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B91CA5E-FA34-492E-9B30-D2D48EF0E6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D363C7E-DFED-4626-B0F5-54D459E580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04/11/2024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73084B1A-3BE3-4126-A0C6-E060459D3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FC953B9D-C224-4866-9D45-ACFCEDEAA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2492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60AFFEC-E221-4FB3-82E3-89B5397F6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7DEA3C4-B29B-48D4-A761-8D444466E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04/11/2024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C3CDA956-8ADF-4845-918F-BA3C59101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F9C2BA94-12B1-46A8-8D78-558A2CB38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075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FCD7032-F6EF-4F41-841D-38E25D10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04/11/2024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BA70A6C4-93A4-45BB-95BF-29182453E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D1E86C26-493A-4A4E-B151-B1B58C802B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2416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7212EEC-9806-4BCC-B4E6-D99ABA524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1A4866E-F056-40CB-BA7E-C34BB63487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810498A1-A688-45E6-8550-EC3071B90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CAA7A761-3B85-47C9-963D-E138E127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04/11/2024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79574061-2217-4D22-8F9B-8723C8D4C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C785E12-3466-457C-A23C-8A2A93C0E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877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395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4F016CD-5719-4C60-AC2D-981ABE568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F280940-FC98-4C23-AE20-F43477478F1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CF626D2-3B6F-4437-AB68-6584573806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958A0E5-7ECD-47B9-8CE8-1CFC401870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04/11/2024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DAE497D-734B-4969-AC33-A49EAD67F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1EE0581-2B62-4AEF-8C9D-D52C7A723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61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AA6180A-5EBD-4128-8ACB-273A50B94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D924DCC1-3AB4-42A3-A0A6-F417405BD6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BC16C75-4BB6-44E8-9590-EB43B6F0C9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04/11/2024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1640ECA-3A15-48A8-994F-CFEBB9B7D5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189A241-1079-4B83-BECA-DF24DE4226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133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43B57C78-8096-42E1-8917-15E3CE0E97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FD1F0A7-326A-4BAF-BFF7-90409419D8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6AA509D-0AD8-442A-842F-E147A0F7BC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3133AD2-BA6C-4FB5-ABB8-1BD7288FAFAA}" type="datetimeFigureOut">
              <a:rPr lang="vi-VN" smtClean="0">
                <a:solidFill>
                  <a:prstClr val="black"/>
                </a:solidFill>
              </a:rPr>
              <a:pPr/>
              <a:t>04/11/2024</a:t>
            </a:fld>
            <a:endParaRPr lang="vi-VN">
              <a:solidFill>
                <a:prstClr val="black"/>
              </a:solidFill>
            </a:endParaRPr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BCFE3B4-9C2A-41AA-A788-D5445896D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>
              <a:solidFill>
                <a:prstClr val="black"/>
              </a:solidFill>
            </a:endParaRPr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59659B-A61B-4806-A588-F27BA50FA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D769A7E-8369-4BED-96C9-CF59B90FEA14}" type="slidenum">
              <a:rPr lang="vi-VN" smtClean="0">
                <a:solidFill>
                  <a:prstClr val="black"/>
                </a:solidFill>
              </a:rPr>
              <a:pPr/>
              <a:t>‹#›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565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546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89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27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4042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814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143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7D9A9-5EF1-4F84-B488-3DF7EE2FC0C9}" type="datetimeFigureOut">
              <a:rPr lang="en-US" smtClean="0"/>
              <a:t>11/4/2024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B2AEA-B086-4338-A8D9-F11409A061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954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6526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openxmlformats.org/officeDocument/2006/relationships/oleObject" Target="../embeddings/oleObject3.bin"/><Relationship Id="rId3" Type="http://schemas.openxmlformats.org/officeDocument/2006/relationships/image" Target="../media/image35.jpeg"/><Relationship Id="rId7" Type="http://schemas.openxmlformats.org/officeDocument/2006/relationships/image" Target="../media/image40.png"/><Relationship Id="rId12" Type="http://schemas.openxmlformats.org/officeDocument/2006/relationships/image" Target="../media/image4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1" Type="http://schemas.openxmlformats.org/officeDocument/2006/relationships/image" Target="../media/image42.wmf"/><Relationship Id="rId5" Type="http://schemas.openxmlformats.org/officeDocument/2006/relationships/image" Target="../media/image38.png"/><Relationship Id="rId10" Type="http://schemas.openxmlformats.org/officeDocument/2006/relationships/oleObject" Target="../embeddings/oleObject2.bin"/><Relationship Id="rId4" Type="http://schemas.openxmlformats.org/officeDocument/2006/relationships/hyperlink" Target="https://www.wisc-online.com/assetrepository/viewasset?id=1508" TargetMode="External"/><Relationship Id="rId9" Type="http://schemas.openxmlformats.org/officeDocument/2006/relationships/image" Target="../media/image41.wmf"/><Relationship Id="rId14" Type="http://schemas.openxmlformats.org/officeDocument/2006/relationships/image" Target="../media/image4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www.wisc-online.com/assetrepository/viewasset?id=1508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38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hyperlink" Target="https://www.wisc-online.com/assetrepository/viewasset?id=1508" TargetMode="External"/><Relationship Id="rId7" Type="http://schemas.openxmlformats.org/officeDocument/2006/relationships/image" Target="../media/image47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10" Type="http://schemas.openxmlformats.org/officeDocument/2006/relationships/image" Target="../media/image49.wmf"/><Relationship Id="rId4" Type="http://schemas.openxmlformats.org/officeDocument/2006/relationships/image" Target="../media/image38.png"/><Relationship Id="rId9" Type="http://schemas.openxmlformats.org/officeDocument/2006/relationships/oleObject" Target="../embeddings/oleObject4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4" Type="http://schemas.openxmlformats.org/officeDocument/2006/relationships/image" Target="../media/image5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sc-online.com/assetrepository/viewasset?id=1508" TargetMode="External"/><Relationship Id="rId7" Type="http://schemas.openxmlformats.org/officeDocument/2006/relationships/image" Target="../media/image1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0.png"/><Relationship Id="rId4" Type="http://schemas.openxmlformats.org/officeDocument/2006/relationships/image" Target="../media/image1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35"/>
            <a:ext cx="12192000" cy="6858000"/>
          </a:xfrm>
          <a:prstGeom prst="rect">
            <a:avLst/>
          </a:prstGeom>
        </p:spPr>
      </p:pic>
      <p:pic>
        <p:nvPicPr>
          <p:cNvPr id="6147" name="Picture 51" descr="ggg_383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829800" y="6088065"/>
            <a:ext cx="838200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2" descr="blaablomst01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24000" y="6003927"/>
            <a:ext cx="914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3" descr="b1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62800" y="6218237"/>
            <a:ext cx="838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54" descr="blaablomst016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43400" y="6003927"/>
            <a:ext cx="9144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Picture 2" descr="729491lsjh7uvcrq"/>
          <p:cNvPicPr>
            <a:picLocks noChangeAspect="1" noChangeArrowheads="1" noCrop="1"/>
          </p:cNvPicPr>
          <p:nvPr/>
        </p:nvPicPr>
        <p:blipFill>
          <a:blip r:embed="rId7">
            <a:lum bright="6000"/>
          </a:blip>
          <a:srcRect/>
          <a:stretch>
            <a:fillRect/>
          </a:stretch>
        </p:blipFill>
        <p:spPr bwMode="auto">
          <a:xfrm>
            <a:off x="1676400" y="333096"/>
            <a:ext cx="89916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19400" y="2057400"/>
            <a:ext cx="6705600" cy="4572000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scene3d>
            <a:camera prst="orthographicFront"/>
            <a:lightRig rig="soft" dir="tl">
              <a:rot lat="0" lon="0" rev="0"/>
            </a:lightRig>
          </a:scene3d>
          <a:sp3d/>
        </p:spPr>
        <p:txBody>
          <a:bodyPr spcFirstLastPara="1">
            <a:prstTxWarp prst="textArchUp">
              <a:avLst>
                <a:gd name="adj" fmla="val 10859043"/>
              </a:avLst>
            </a:prstTxWarp>
            <a:spAutoFit/>
          </a:bodyPr>
          <a:lstStyle/>
          <a:p>
            <a:pPr algn="ctr">
              <a:defRPr/>
            </a:pPr>
            <a:r>
              <a:rPr lang="vi-VN" sz="5400" b="1" kern="10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/>
              </a:rPr>
              <a:t>CHÀO MỪNG QUÝ THẦY CÔ GIÁO</a:t>
            </a:r>
          </a:p>
          <a:p>
            <a:pPr algn="ctr">
              <a:defRPr/>
            </a:pPr>
            <a:r>
              <a:rPr lang="vi-VN" sz="5400" b="1" kern="10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/>
              </a:rPr>
              <a:t> VỀ DỰ GIỜ</a:t>
            </a:r>
            <a:r>
              <a:rPr lang="en-US" sz="5400" b="1" kern="10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Calibri" panose="020F0502020204030204"/>
                <a:cs typeface="Arial" panose="020B0604020202020204"/>
              </a:rPr>
              <a:t> </a:t>
            </a:r>
            <a:r>
              <a:rPr lang="en-US" sz="5400" b="1" kern="10" dirty="0">
                <a:ln w="10541" cmpd="sng">
                  <a:solidFill>
                    <a:srgbClr val="FFFF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 LỚP</a:t>
            </a:r>
          </a:p>
          <a:p>
            <a:pPr>
              <a:defRPr/>
            </a:pPr>
            <a:endParaRPr lang="en-US" sz="5400" b="1" dirty="0">
              <a:ln w="10541" cmpd="sng">
                <a:solidFill>
                  <a:srgbClr val="FFFF00"/>
                </a:solidFill>
                <a:prstDash val="solid"/>
              </a:ln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6154" name="Text Box 101"/>
          <p:cNvSpPr txBox="1">
            <a:spLocks noChangeArrowheads="1"/>
          </p:cNvSpPr>
          <p:nvPr/>
        </p:nvSpPr>
        <p:spPr bwMode="auto">
          <a:xfrm>
            <a:off x="2438400" y="3000339"/>
            <a:ext cx="774998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ts val="600"/>
              </a:spcAft>
              <a:buNone/>
            </a:pPr>
            <a:r>
              <a:rPr lang="en-US" altLang="en-US" sz="3600" b="1" dirty="0" err="1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6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9: 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 LÍ PYTHAGORE</a:t>
            </a:r>
          </a:p>
        </p:txBody>
      </p:sp>
      <p:sp>
        <p:nvSpPr>
          <p:cNvPr id="11" name="Text Box 101"/>
          <p:cNvSpPr txBox="1">
            <a:spLocks noChangeArrowheads="1"/>
          </p:cNvSpPr>
          <p:nvPr/>
        </p:nvSpPr>
        <p:spPr bwMode="auto">
          <a:xfrm>
            <a:off x="3581400" y="4133663"/>
            <a:ext cx="5105400" cy="1031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Aft>
                <a:spcPts val="600"/>
              </a:spcAft>
              <a:defRPr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8A2</a:t>
            </a:r>
          </a:p>
          <a:p>
            <a:pPr marL="112604" indent="-112604" algn="ctr">
              <a:spcAft>
                <a:spcPts val="600"/>
              </a:spcAft>
              <a:defRPr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viên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Nguyễn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Thị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Chiêm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FCE72A-4FCB-8870-7BF7-B4DD33D3ED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58"/>
          <a:stretch/>
        </p:blipFill>
        <p:spPr>
          <a:xfrm>
            <a:off x="855472" y="722430"/>
            <a:ext cx="4872228" cy="2301439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6012" r="14448" b="2"/>
          <a:stretch/>
        </p:blipFill>
        <p:spPr>
          <a:xfrm>
            <a:off x="-66073" y="-28593"/>
            <a:ext cx="1551076" cy="1767478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44199" y="0"/>
            <a:ext cx="1470357" cy="1470357"/>
          </a:xfrm>
          <a:prstGeom prst="rect">
            <a:avLst/>
          </a:prstGeom>
        </p:spPr>
      </p:pic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36012" r="14448" b="2"/>
          <a:stretch/>
        </p:blipFill>
        <p:spPr>
          <a:xfrm>
            <a:off x="-37587" y="30527"/>
            <a:ext cx="1551076" cy="1767478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07261" y="0"/>
            <a:ext cx="1470357" cy="14703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88202E-E666-304E-1258-3C7C7441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6863" y="5546514"/>
            <a:ext cx="2106709" cy="217439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EE2D15-8B5D-3519-CA9D-66D16EB059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438" y="5546514"/>
            <a:ext cx="2223441" cy="2174394"/>
          </a:xfrm>
          <a:prstGeom prst="rect">
            <a:avLst/>
          </a:prstGeom>
        </p:spPr>
      </p:pic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C6D9E3FA-0538-58F6-BF15-03CB8783A81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02487290"/>
              </p:ext>
            </p:extLst>
          </p:nvPr>
        </p:nvGraphicFramePr>
        <p:xfrm>
          <a:off x="1235075" y="4641850"/>
          <a:ext cx="3368675" cy="1781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562040" imgH="825480" progId="Equation.DSMT4">
                  <p:embed/>
                </p:oleObj>
              </mc:Choice>
              <mc:Fallback>
                <p:oleObj name="Equation" r:id="rId8" imgW="1562040" imgH="82548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C6D9E3FA-0538-58F6-BF15-03CB8783A8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35075" y="4641850"/>
                        <a:ext cx="3368675" cy="1781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845134C-B0EB-B978-6C92-6C7980E6B2B5}"/>
              </a:ext>
            </a:extLst>
          </p:cNvPr>
          <p:cNvCxnSpPr/>
          <p:nvPr/>
        </p:nvCxnSpPr>
        <p:spPr>
          <a:xfrm>
            <a:off x="5774835" y="914266"/>
            <a:ext cx="0" cy="5320209"/>
          </a:xfrm>
          <a:prstGeom prst="line">
            <a:avLst/>
          </a:prstGeom>
          <a:ln w="508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F4DD89C-E3DB-7131-697A-BD6BB67F70A0}"/>
              </a:ext>
            </a:extLst>
          </p:cNvPr>
          <p:cNvSpPr txBox="1"/>
          <p:nvPr/>
        </p:nvSpPr>
        <p:spPr>
          <a:xfrm>
            <a:off x="6329583" y="3355596"/>
            <a:ext cx="535343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MNP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M,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9" name="Object 18">
            <a:extLst>
              <a:ext uri="{FF2B5EF4-FFF2-40B4-BE49-F238E27FC236}">
                <a16:creationId xmlns:a16="http://schemas.microsoft.com/office/drawing/2014/main" id="{A05DBBD9-B82D-2C64-EBD1-94C45C627D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273342"/>
              </p:ext>
            </p:extLst>
          </p:nvPr>
        </p:nvGraphicFramePr>
        <p:xfrm>
          <a:off x="6602413" y="4384675"/>
          <a:ext cx="2979737" cy="147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511280" imgH="749160" progId="Equation.DSMT4">
                  <p:embed/>
                </p:oleObj>
              </mc:Choice>
              <mc:Fallback>
                <p:oleObj name="Equation" r:id="rId10" imgW="1511280" imgH="749160" progId="Equation.DSMT4">
                  <p:embed/>
                  <p:pic>
                    <p:nvPicPr>
                      <p:cNvPr id="19" name="Object 18">
                        <a:extLst>
                          <a:ext uri="{FF2B5EF4-FFF2-40B4-BE49-F238E27FC236}">
                            <a16:creationId xmlns:a16="http://schemas.microsoft.com/office/drawing/2014/main" id="{A05DBBD9-B82D-2C64-EBD1-94C45C627D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602413" y="4384675"/>
                        <a:ext cx="2979737" cy="14779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727AFC86-D2F6-E04A-AF06-EBF7A857889E}"/>
              </a:ext>
            </a:extLst>
          </p:cNvPr>
          <p:cNvSpPr txBox="1"/>
          <p:nvPr/>
        </p:nvSpPr>
        <p:spPr>
          <a:xfrm>
            <a:off x="1768475" y="234416"/>
            <a:ext cx="67373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vi-VN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8921BA-E8ED-455D-AFC8-F96F87EE8CA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57291" y="1037228"/>
            <a:ext cx="2705334" cy="1844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22441C1-3EB8-64C8-A035-205055C44E17}"/>
              </a:ext>
            </a:extLst>
          </p:cNvPr>
          <p:cNvSpPr txBox="1"/>
          <p:nvPr/>
        </p:nvSpPr>
        <p:spPr>
          <a:xfrm>
            <a:off x="373282" y="3587697"/>
            <a:ext cx="521969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DEF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D,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F6F1B3A-4E75-6A37-589A-B6DC31B89B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6025981"/>
              </p:ext>
            </p:extLst>
          </p:nvPr>
        </p:nvGraphicFramePr>
        <p:xfrm>
          <a:off x="6645275" y="5875338"/>
          <a:ext cx="2205038" cy="6651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1091880" imgH="330120" progId="Equation.DSMT4">
                  <p:embed/>
                </p:oleObj>
              </mc:Choice>
              <mc:Fallback>
                <p:oleObj name="Equation" r:id="rId13" imgW="1091880" imgH="3301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6645275" y="5875338"/>
                        <a:ext cx="2205038" cy="6651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64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3">
            <a:extLst>
              <a:ext uri="{FF2B5EF4-FFF2-40B4-BE49-F238E27FC236}">
                <a16:creationId xmlns:a16="http://schemas.microsoft.com/office/drawing/2014/main" id="{1A664C98-9D51-3C53-0397-AF125670AD5B}"/>
              </a:ext>
            </a:extLst>
          </p:cNvPr>
          <p:cNvSpPr/>
          <p:nvPr/>
        </p:nvSpPr>
        <p:spPr>
          <a:xfrm>
            <a:off x="772792" y="760648"/>
            <a:ext cx="10646415" cy="533670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4"/>
          <p:cNvSpPr txBox="1"/>
          <p:nvPr/>
        </p:nvSpPr>
        <p:spPr>
          <a:xfrm>
            <a:off x="381000" y="1513490"/>
            <a:ext cx="3718560" cy="190027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endParaRPr lang="en-US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60398" y="752841"/>
            <a:ext cx="3594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012" r="14448" b="2"/>
          <a:stretch/>
        </p:blipFill>
        <p:spPr>
          <a:xfrm>
            <a:off x="69674" y="26549"/>
            <a:ext cx="1551076" cy="1767478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-3978"/>
            <a:ext cx="1470357" cy="14703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77D90B8-62B8-FEFC-5B41-7C5D0EA08D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89" y="-220182"/>
            <a:ext cx="1528810" cy="19027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E65114-1965-9924-ADAC-3BFD9E27B4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" y="4753156"/>
            <a:ext cx="893916" cy="21048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322E2-9F2D-F83E-E3CA-4F2CEA53C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0867" y="1468534"/>
            <a:ext cx="2910797" cy="20242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324D58-542B-6777-7768-9955F93D7B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27292" y="3774686"/>
            <a:ext cx="3299746" cy="202425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F89021-7E50-CB68-5697-C9EAC5D04118}"/>
                  </a:ext>
                </a:extLst>
              </p:cNvPr>
              <p:cNvSpPr txBox="1"/>
              <p:nvPr/>
            </p:nvSpPr>
            <p:spPr>
              <a:xfrm>
                <a:off x="4359474" y="1293296"/>
                <a:ext cx="6094428" cy="2246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tivi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màn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phẳng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đo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120</m:t>
                    </m:r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đường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chéo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chiếc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tivi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𝑖𝑛𝑐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(</a:t>
                </a:r>
                <a:r>
                  <a:rPr lang="en-US" sz="2800" dirty="0" err="1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𝑖𝑛𝑐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≈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54</m:t>
                    </m:r>
                    <m:r>
                      <a:rPr lang="en-US" sz="2800" b="0" i="1" smtClean="0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rgbClr val="0000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 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7F89021-7E50-CB68-5697-C9EAC5D041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9474" y="1293296"/>
                <a:ext cx="6094428" cy="2246769"/>
              </a:xfrm>
              <a:prstGeom prst="rect">
                <a:avLst/>
              </a:prstGeom>
              <a:blipFill>
                <a:blip r:embed="rId9"/>
                <a:stretch>
                  <a:fillRect l="-2000" t="-2710" r="-2100" b="-65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3811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3">
            <a:extLst>
              <a:ext uri="{FF2B5EF4-FFF2-40B4-BE49-F238E27FC236}">
                <a16:creationId xmlns:a16="http://schemas.microsoft.com/office/drawing/2014/main" id="{9A4BBD90-80E1-C98C-2480-F3CD6F80D24A}"/>
              </a:ext>
            </a:extLst>
          </p:cNvPr>
          <p:cNvSpPr/>
          <p:nvPr/>
        </p:nvSpPr>
        <p:spPr>
          <a:xfrm>
            <a:off x="772792" y="760648"/>
            <a:ext cx="10646415" cy="5336703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36E0B3-DF06-3329-4170-D60CFACE0B6D}"/>
              </a:ext>
            </a:extLst>
          </p:cNvPr>
          <p:cNvSpPr txBox="1"/>
          <p:nvPr/>
        </p:nvSpPr>
        <p:spPr>
          <a:xfrm>
            <a:off x="381000" y="1513490"/>
            <a:ext cx="3718560" cy="1900270"/>
          </a:xfrm>
          <a:prstGeom prst="rect">
            <a:avLst/>
          </a:prstGeom>
          <a:ln>
            <a:noFill/>
          </a:ln>
        </p:spPr>
        <p:txBody>
          <a:bodyPr vert="horz" wrap="square" lIns="91440" tIns="45720" rIns="91440" bIns="45720" rtlCol="0">
            <a:noAutofit/>
          </a:bodyPr>
          <a:lstStyle/>
          <a:p>
            <a:pPr algn="just"/>
            <a:endParaRPr lang="en-US" sz="3200" b="1" i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8A8897-B308-3A8A-BB27-CCA38FA8C5AE}"/>
              </a:ext>
            </a:extLst>
          </p:cNvPr>
          <p:cNvSpPr/>
          <p:nvPr/>
        </p:nvSpPr>
        <p:spPr>
          <a:xfrm>
            <a:off x="1485865" y="-49735"/>
            <a:ext cx="359417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87194D29-3A3A-3E38-9193-96AE38B86B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012" r="14448" b="2"/>
          <a:stretch/>
        </p:blipFill>
        <p:spPr>
          <a:xfrm>
            <a:off x="69674" y="26549"/>
            <a:ext cx="1551076" cy="1767478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CE2ABF-0B93-31BC-5D09-954E50C47F4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0" y="-3978"/>
            <a:ext cx="1470357" cy="1470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89845C-4979-BDE0-99A1-DC3056EC0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2189" y="-220182"/>
            <a:ext cx="1528810" cy="19027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684844-02A9-705F-3B9B-297E21BED6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8" y="4753156"/>
            <a:ext cx="893916" cy="2104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D6B93D-FDB6-31A1-D0FC-CD6690DA05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7528" y="805047"/>
            <a:ext cx="2910797" cy="20242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209EF4-FCF3-0FDC-655C-E63BCEBB89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6024" y="870001"/>
            <a:ext cx="3299746" cy="202425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7E855A-9DF6-DB8C-8850-F92A6A890053}"/>
              </a:ext>
            </a:extLst>
          </p:cNvPr>
          <p:cNvSpPr txBox="1"/>
          <p:nvPr/>
        </p:nvSpPr>
        <p:spPr>
          <a:xfrm>
            <a:off x="2907115" y="3245811"/>
            <a:ext cx="921520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F84EB0A0-B110-E172-9CF5-A7C3BD1EEC2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5941765"/>
              </p:ext>
            </p:extLst>
          </p:nvPr>
        </p:nvGraphicFramePr>
        <p:xfrm>
          <a:off x="3665538" y="4259263"/>
          <a:ext cx="4122737" cy="165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1892160" imgH="761760" progId="Equation.DSMT4">
                  <p:embed/>
                </p:oleObj>
              </mc:Choice>
              <mc:Fallback>
                <p:oleObj name="Equation" r:id="rId9" imgW="1892160" imgH="76176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745EF615-2DD3-B4DD-449A-19E6018DDFE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665538" y="4259263"/>
                        <a:ext cx="4122737" cy="1658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2A996C19-69C4-82C2-532A-7F406BFF32CD}"/>
              </a:ext>
            </a:extLst>
          </p:cNvPr>
          <p:cNvSpPr txBox="1"/>
          <p:nvPr/>
        </p:nvSpPr>
        <p:spPr>
          <a:xfrm>
            <a:off x="1979079" y="5967210"/>
            <a:ext cx="83961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chéo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55 inch.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7F87BD-D77F-52B3-FA56-2A673339FB71}"/>
              </a:ext>
            </a:extLst>
          </p:cNvPr>
          <p:cNvSpPr txBox="1"/>
          <p:nvPr/>
        </p:nvSpPr>
        <p:spPr>
          <a:xfrm>
            <a:off x="5271543" y="2760207"/>
            <a:ext cx="13811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649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CBB520C-AD8A-A266-0CA2-C7AA92DEE0D8}"/>
              </a:ext>
            </a:extLst>
          </p:cNvPr>
          <p:cNvSpPr txBox="1"/>
          <p:nvPr/>
        </p:nvSpPr>
        <p:spPr>
          <a:xfrm>
            <a:off x="273377" y="0"/>
            <a:ext cx="7154945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Sơ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lược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về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toán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Pythagore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Pythagoras sinh vào khoảng năm 580-572 TCN và mất 500-490 TCN là triết gia Hy Lạp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cổ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b="0" i="0" dirty="0" err="1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đại</a:t>
            </a:r>
            <a:r>
              <a:rPr lang="vi-VN" sz="2400" b="0" i="0" dirty="0">
                <a:solidFill>
                  <a:srgbClr val="000000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nhà toán học. Ngoài ra, nhà hiền triết này còn sáng lập nên phong trào tín ngưỡng về các con số dựa trên học thuyết mang tên ông.</a:t>
            </a:r>
            <a:endParaRPr lang="en-US" sz="2400" b="0" i="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Ông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không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những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là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cha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đẻ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lí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Pythagore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mà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còn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được xem là người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đầu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tiên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vi-VN" sz="2400" dirty="0">
                <a:latin typeface="Roboto" panose="02000000000000000000" pitchFamily="2" charset="0"/>
                <a:ea typeface="Roboto" panose="02000000000000000000" pitchFamily="2" charset="0"/>
              </a:rPr>
              <a:t>thành công trong việc chứng minh tổng ba góc của một tam giác bằng 180°</a:t>
            </a: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-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lí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Pythagore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đã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ứng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rất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nhiều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trong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đời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sống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con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người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1033" name="Picture 9">
            <a:extLst>
              <a:ext uri="{FF2B5EF4-FFF2-40B4-BE49-F238E27FC236}">
                <a16:creationId xmlns:a16="http://schemas.microsoft.com/office/drawing/2014/main" id="{A4C93D57-92D6-0D62-0341-BAA2654D7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080" y="0"/>
            <a:ext cx="478517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760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FC5370-C51B-3E5F-B8F9-3CFA6FAA1D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941" y="3480062"/>
            <a:ext cx="3729059" cy="3377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4ABFC6-05F2-A509-92B9-EF504B5688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2941" y="0"/>
            <a:ext cx="3729059" cy="3497344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AC5FFC9E-A809-4965-A213-EE42F8A29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360" y="634956"/>
            <a:ext cx="8072459" cy="612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Xây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dựng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kiến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trúc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lý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Pythagore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toán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góc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vuông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xây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dựng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tòa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hoặc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cầu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thang.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Điều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này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giúp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đảm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bảo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chính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lắp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đặt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Hàng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hải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lý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Pythagore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giúp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tính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toán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khoảng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giữa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vị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bản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đồ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dựa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tọa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GPS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hoặc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lộ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trình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trên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biển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Thiết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kế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hình</a:t>
            </a: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học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: Trong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thiết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nội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hoặc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ngoại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thất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lý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Pythagore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được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dùng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và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xác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kích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thước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các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vật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thể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như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bàn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ghế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,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cửa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sổ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hoặc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thảm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theo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cách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bố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trí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hợp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kumimoji="0" lang="en-US" alt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lý</a:t>
            </a:r>
            <a:r>
              <a:rPr kumimoji="0" lang="en-US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Roboto" panose="02000000000000000000" pitchFamily="2" charset="0"/>
                <a:ea typeface="Roboto" panose="02000000000000000000" pitchFamily="2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61875A-FF47-A0F6-AEB1-D9AC5C7CB4C3}"/>
              </a:ext>
            </a:extLst>
          </p:cNvPr>
          <p:cNvSpPr txBox="1"/>
          <p:nvPr/>
        </p:nvSpPr>
        <p:spPr>
          <a:xfrm>
            <a:off x="1171348" y="98290"/>
            <a:ext cx="61126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Ứng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dụng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lí</a:t>
            </a:r>
            <a:r>
              <a:rPr lang="en-US" sz="2800" dirty="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Pythagore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80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0BF933-5723-5E5E-F782-919DFF576F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99" name="Rectangle 12">
            <a:extLst>
              <a:ext uri="{FF2B5EF4-FFF2-40B4-BE49-F238E27FC236}">
                <a16:creationId xmlns:a16="http://schemas.microsoft.com/office/drawing/2014/main" id="{FBBFFA90-F9B4-4A18-B6B1-644E48CCCC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08219" y="1107824"/>
            <a:ext cx="841802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en-US" altLang="vi-VN" sz="2800" dirty="0">
              <a:solidFill>
                <a:srgbClr val="3333FF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10" name="AutoShape 77">
            <a:extLst>
              <a:ext uri="{FF2B5EF4-FFF2-40B4-BE49-F238E27FC236}">
                <a16:creationId xmlns:a16="http://schemas.microsoft.com/office/drawing/2014/main" id="{2196B512-939D-4816-987E-D7EAC5BEA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0197" y="619351"/>
            <a:ext cx="6211605" cy="523220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>
            <a:solidFill>
              <a:schemeClr val="bg1"/>
            </a:solidFill>
            <a:round/>
            <a:headEnd/>
            <a:tailEnd/>
          </a:ln>
          <a:effectLst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vi-VN" sz="3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vi-VN" altLang="vi-VN" sz="3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43FE4A-DFB2-8F17-5843-7D92C8EB1EE7}"/>
              </a:ext>
            </a:extLst>
          </p:cNvPr>
          <p:cNvSpPr txBox="1"/>
          <p:nvPr/>
        </p:nvSpPr>
        <p:spPr>
          <a:xfrm>
            <a:off x="2080878" y="1707816"/>
            <a:ext cx="8218817" cy="29585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1, 2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61, 62</a:t>
            </a:r>
          </a:p>
          <a:p>
            <a:pPr algn="just">
              <a:lnSpc>
                <a:spcPct val="150000"/>
              </a:lnSpc>
            </a:pP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05817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27F8AF-3601-4D73-9F28-ACD37E0624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9698" name="TextBox 4">
            <a:extLst>
              <a:ext uri="{FF2B5EF4-FFF2-40B4-BE49-F238E27FC236}">
                <a16:creationId xmlns:a16="http://schemas.microsoft.com/office/drawing/2014/main" id="{E7ACB1AA-3FD1-4D26-AB19-03C466CD70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0430" y="406400"/>
            <a:ext cx="8471140" cy="181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vi-VN" sz="5400" dirty="0" err="1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Chúc</a:t>
            </a:r>
            <a:r>
              <a:rPr lang="en-US" altLang="vi-VN" sz="5400" dirty="0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altLang="vi-VN" sz="5400" dirty="0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altLang="vi-VN" sz="5400" dirty="0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sz="5400" dirty="0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sz="5400" dirty="0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altLang="vi-VN" sz="5400" dirty="0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sức</a:t>
            </a:r>
            <a:r>
              <a:rPr lang="en-US" altLang="vi-VN" sz="5400" dirty="0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sz="5400" dirty="0" err="1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khỏe</a:t>
            </a:r>
            <a:r>
              <a:rPr lang="en-US" altLang="vi-VN" sz="5400" dirty="0">
                <a:solidFill>
                  <a:srgbClr val="0000FF"/>
                </a:solidFill>
                <a:latin typeface="Bookman Old Style" panose="020506040505050202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!</a:t>
            </a:r>
            <a:endParaRPr lang="vi-VN" altLang="vi-VN" sz="2800" dirty="0">
              <a:solidFill>
                <a:srgbClr val="0000FF"/>
              </a:solidFill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9699" name="Picture 6">
            <a:extLst>
              <a:ext uri="{FF2B5EF4-FFF2-40B4-BE49-F238E27FC236}">
                <a16:creationId xmlns:a16="http://schemas.microsoft.com/office/drawing/2014/main" id="{2884CD8B-9FE6-46BD-A8E6-FEB6C6C04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892" y="2222731"/>
            <a:ext cx="4900613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A0FAEE-8FCB-310F-430A-2766188A3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1105" y="0"/>
            <a:ext cx="7985921" cy="7644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dirty="0"/>
              <a:t>Quan </a:t>
            </a:r>
            <a:r>
              <a:rPr lang="en-US" sz="2800" b="1" dirty="0" err="1"/>
              <a:t>sát</a:t>
            </a:r>
            <a:r>
              <a:rPr lang="en-US" sz="2800" b="1" dirty="0"/>
              <a:t> video </a:t>
            </a:r>
            <a:r>
              <a:rPr lang="en-US" sz="2800" b="1" dirty="0" err="1"/>
              <a:t>và</a:t>
            </a:r>
            <a:r>
              <a:rPr lang="en-US" sz="2800" b="1" dirty="0"/>
              <a:t> so </a:t>
            </a:r>
            <a:r>
              <a:rPr lang="en-US" sz="2800" b="1" dirty="0" err="1"/>
              <a:t>sánh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lớn</a:t>
            </a:r>
            <a:r>
              <a:rPr lang="en-US" sz="2800" b="1" dirty="0"/>
              <a:t> </a:t>
            </a:r>
            <a:r>
              <a:rPr lang="en-US" sz="2800" b="1" dirty="0" err="1"/>
              <a:t>với</a:t>
            </a:r>
            <a:r>
              <a:rPr lang="en-US" sz="2800" b="1" dirty="0"/>
              <a:t> </a:t>
            </a:r>
            <a:r>
              <a:rPr lang="en-US" sz="2800" b="1" dirty="0" err="1"/>
              <a:t>tổng</a:t>
            </a:r>
            <a:r>
              <a:rPr lang="en-US" sz="2800" b="1" dirty="0"/>
              <a:t> </a:t>
            </a:r>
            <a:r>
              <a:rPr lang="en-US" sz="2800" b="1" dirty="0" err="1"/>
              <a:t>diện</a:t>
            </a:r>
            <a:r>
              <a:rPr lang="en-US" sz="2800" b="1" dirty="0"/>
              <a:t> </a:t>
            </a:r>
            <a:r>
              <a:rPr lang="en-US" sz="2800" b="1" dirty="0" err="1"/>
              <a:t>tích</a:t>
            </a:r>
            <a:r>
              <a:rPr lang="en-US" sz="2800" b="1" dirty="0"/>
              <a:t> </a:t>
            </a:r>
            <a:r>
              <a:rPr lang="en-US" sz="2800" b="1" dirty="0" err="1"/>
              <a:t>của</a:t>
            </a:r>
            <a:r>
              <a:rPr lang="en-US" sz="2800" b="1" dirty="0"/>
              <a:t> 2 </a:t>
            </a:r>
            <a:r>
              <a:rPr lang="en-US" sz="2800" b="1" dirty="0" err="1"/>
              <a:t>hình</a:t>
            </a:r>
            <a:r>
              <a:rPr lang="en-US" sz="2800" b="1" dirty="0"/>
              <a:t> </a:t>
            </a:r>
            <a:r>
              <a:rPr lang="en-US" sz="2800" b="1" dirty="0" err="1"/>
              <a:t>vuông</a:t>
            </a:r>
            <a:r>
              <a:rPr lang="en-US" sz="2800" b="1" dirty="0"/>
              <a:t> </a:t>
            </a:r>
            <a:r>
              <a:rPr lang="en-US" sz="2800" b="1" dirty="0" err="1"/>
              <a:t>nhỏ</a:t>
            </a:r>
            <a:endParaRPr lang="en-US" sz="2800" b="1" dirty="0"/>
          </a:p>
        </p:txBody>
      </p:sp>
      <p:pic>
        <p:nvPicPr>
          <p:cNvPr id="4" name="Pythagorean theorem water demo">
            <a:hlinkClick r:id="" action="ppaction://media"/>
            <a:extLst>
              <a:ext uri="{FF2B5EF4-FFF2-40B4-BE49-F238E27FC236}">
                <a16:creationId xmlns:a16="http://schemas.microsoft.com/office/drawing/2014/main" id="{964A8731-2DF1-B4C4-865C-373E5BF5D0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12188" y="753185"/>
            <a:ext cx="8367623" cy="6104815"/>
          </a:xfrm>
          <a:prstGeom prst="rect">
            <a:avLst/>
          </a:prstGeom>
        </p:spPr>
      </p:pic>
      <p:pic>
        <p:nvPicPr>
          <p:cNvPr id="3" name="Steve Barakatt The Whistlers song">
            <a:hlinkClick r:id="" action="ppaction://media"/>
            <a:extLst>
              <a:ext uri="{FF2B5EF4-FFF2-40B4-BE49-F238E27FC236}">
                <a16:creationId xmlns:a16="http://schemas.microsoft.com/office/drawing/2014/main" id="{A303C71B-A06A-68E6-4B20-4BA74C0D8A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10800000" flipH="1">
            <a:off x="11949861" y="-102029"/>
            <a:ext cx="484278" cy="4842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B45A606-23DF-8F3A-C7D0-6B150DA0E0A6}"/>
              </a:ext>
            </a:extLst>
          </p:cNvPr>
          <p:cNvSpPr txBox="1"/>
          <p:nvPr/>
        </p:nvSpPr>
        <p:spPr>
          <a:xfrm>
            <a:off x="-126379" y="2619699"/>
            <a:ext cx="213428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 ĐẦU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91723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946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78049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C6AD834-83E3-4445-ABAA-47638B289E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284475" y="967310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1547EE9-4FD9-4F42-A504-5CE41655ECA8}"/>
              </a:ext>
            </a:extLst>
          </p:cNvPr>
          <p:cNvSpPr txBox="1"/>
          <p:nvPr/>
        </p:nvSpPr>
        <p:spPr>
          <a:xfrm>
            <a:off x="1534353" y="3126842"/>
            <a:ext cx="89370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en-US" altLang="zh-CN" sz="5400" dirty="0" err="1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Bài</a:t>
            </a:r>
            <a:r>
              <a:rPr kumimoji="1" lang="en-US" altLang="zh-CN" sz="5400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1. ĐỊNH LÍ PYTHAGORE</a:t>
            </a:r>
            <a:endParaRPr kumimoji="1" lang="zh-CN" altLang="en-US" sz="5400" dirty="0">
              <a:solidFill>
                <a:schemeClr val="bg1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4970C44-83AF-7A41-BD2D-DA16D877A9EB}"/>
              </a:ext>
            </a:extLst>
          </p:cNvPr>
          <p:cNvSpPr txBox="1"/>
          <p:nvPr/>
        </p:nvSpPr>
        <p:spPr>
          <a:xfrm>
            <a:off x="1628653" y="976222"/>
            <a:ext cx="8969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>
                <a:solidFill>
                  <a:srgbClr val="FFFF00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CHƯƠNG 3: </a:t>
            </a:r>
            <a:r>
              <a:rPr kumimoji="1" lang="en-US" altLang="zh-CN" sz="4000" dirty="0">
                <a:solidFill>
                  <a:srgbClr val="FFFF00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ĐỊNH LÍ PYTHAGORE.</a:t>
            </a:r>
          </a:p>
          <a:p>
            <a:pPr algn="ctr"/>
            <a:r>
              <a:rPr kumimoji="1" lang="en-US" altLang="zh-CN" sz="4000" dirty="0">
                <a:solidFill>
                  <a:srgbClr val="FFFF00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CÁC LOẠI TỨ GIÁC THƯỜNG GẶP. </a:t>
            </a:r>
            <a:endParaRPr kumimoji="1" lang="zh-CN" altLang="en-US" sz="4000" dirty="0">
              <a:solidFill>
                <a:srgbClr val="FFFF00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5" name="圆角矩形 4">
            <a:extLst>
              <a:ext uri="{FF2B5EF4-FFF2-40B4-BE49-F238E27FC236}">
                <a16:creationId xmlns:a16="http://schemas.microsoft.com/office/drawing/2014/main" id="{4660D9A8-5446-434B-A63E-84FD3E31989B}"/>
              </a:ext>
            </a:extLst>
          </p:cNvPr>
          <p:cNvSpPr/>
          <p:nvPr/>
        </p:nvSpPr>
        <p:spPr>
          <a:xfrm>
            <a:off x="4641093" y="4278938"/>
            <a:ext cx="3947219" cy="786139"/>
          </a:xfrm>
          <a:prstGeom prst="roundRect">
            <a:avLst>
              <a:gd name="adj" fmla="val 50000"/>
            </a:avLst>
          </a:prstGeom>
          <a:solidFill>
            <a:srgbClr val="FFE7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3A84DD3-5E52-5344-B9D1-740345AE6AEA}"/>
              </a:ext>
            </a:extLst>
          </p:cNvPr>
          <p:cNvSpPr txBox="1"/>
          <p:nvPr/>
        </p:nvSpPr>
        <p:spPr>
          <a:xfrm>
            <a:off x="4715574" y="4370151"/>
            <a:ext cx="3895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zihun58hao-chuangzhonghei" pitchFamily="2" charset="-122"/>
                <a:cs typeface="Times New Roman" panose="02020603050405020304" pitchFamily="18" charset="0"/>
              </a:rPr>
              <a:t>GV: </a:t>
            </a:r>
            <a:r>
              <a:rPr kumimoji="1"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zihun58hao-chuangzhonghei" pitchFamily="2" charset="-122"/>
                <a:cs typeface="Times New Roman" panose="02020603050405020304" pitchFamily="18" charset="0"/>
              </a:rPr>
              <a:t>Nguyễn</a:t>
            </a:r>
            <a:r>
              <a:rPr kumimoji="1"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zihun58hao-chuangzhonghe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zihun58hao-chuangzhonghei" pitchFamily="2" charset="-122"/>
                <a:cs typeface="Times New Roman" panose="02020603050405020304" pitchFamily="18" charset="0"/>
              </a:rPr>
              <a:t>Thị</a:t>
            </a:r>
            <a:r>
              <a:rPr kumimoji="1" lang="en-US" altLang="zh-CN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zihun58hao-chuangzhonghei" pitchFamily="2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28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zihun58hao-chuangzhonghei" pitchFamily="2" charset="-122"/>
                <a:cs typeface="Times New Roman" panose="02020603050405020304" pitchFamily="18" charset="0"/>
              </a:rPr>
              <a:t>Chiêm</a:t>
            </a:r>
            <a:endParaRPr kumimoji="1" lang="zh-CN" altLang="en-US" sz="28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zihun58hao-chuangzhonghei" pitchFamily="2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1">
            <a:extLst>
              <a:ext uri="{FF2B5EF4-FFF2-40B4-BE49-F238E27FC236}">
                <a16:creationId xmlns:a16="http://schemas.microsoft.com/office/drawing/2014/main" id="{8A032DD4-635D-C7E9-AD09-082B31102BBF}"/>
              </a:ext>
            </a:extLst>
          </p:cNvPr>
          <p:cNvSpPr txBox="1"/>
          <p:nvPr/>
        </p:nvSpPr>
        <p:spPr>
          <a:xfrm>
            <a:off x="4495577" y="2461381"/>
            <a:ext cx="3483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Tiết</a:t>
            </a:r>
            <a:r>
              <a:rPr kumimoji="1" lang="en-US" altLang="zh-CN" sz="4000" b="1" dirty="0">
                <a:solidFill>
                  <a:schemeClr val="bg1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9</a:t>
            </a:r>
            <a:endParaRPr kumimoji="1" lang="zh-CN" altLang="en-US" sz="4000" b="1" dirty="0">
              <a:solidFill>
                <a:schemeClr val="bg1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724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" grpId="0"/>
      <p:bldP spid="3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>
            <a:alpha val="5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3">
            <a:extLst>
              <a:ext uri="{FF2B5EF4-FFF2-40B4-BE49-F238E27FC236}">
                <a16:creationId xmlns:a16="http://schemas.microsoft.com/office/drawing/2014/main" id="{7AE2FD70-C464-2876-A8CF-8B973CA985AB}"/>
              </a:ext>
            </a:extLst>
          </p:cNvPr>
          <p:cNvSpPr/>
          <p:nvPr/>
        </p:nvSpPr>
        <p:spPr>
          <a:xfrm>
            <a:off x="1117600" y="263619"/>
            <a:ext cx="9956800" cy="6330761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endParaRPr lang="vi-VN" dirty="0"/>
          </a:p>
        </p:txBody>
      </p:sp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EEA75D7F-8BEB-403A-A7C2-DC62D23C83A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6012" r="14448" b="2"/>
          <a:stretch/>
        </p:blipFill>
        <p:spPr>
          <a:xfrm>
            <a:off x="-64739" y="0"/>
            <a:ext cx="1290333" cy="1470357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3B174F-EE32-44C0-AEBD-2414C6D6BB2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-101493" y="147499"/>
            <a:ext cx="1206455" cy="1206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C8622F-4841-24B1-0A5F-0608C8C0AB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21832">
            <a:off x="10097021" y="4841364"/>
            <a:ext cx="2152743" cy="209726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185636B-4871-9970-DCF8-57D95B04A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9630" y="3221125"/>
            <a:ext cx="2846158" cy="3034895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1C7FB2B6-EA40-A493-FFDF-20D76E12D0DE}"/>
              </a:ext>
            </a:extLst>
          </p:cNvPr>
          <p:cNvSpPr/>
          <p:nvPr/>
        </p:nvSpPr>
        <p:spPr>
          <a:xfrm>
            <a:off x="3202913" y="3926259"/>
            <a:ext cx="1557624" cy="497870"/>
          </a:xfrm>
          <a:prstGeom prst="wedgeRoundRectCallout">
            <a:avLst>
              <a:gd name="adj1" fmla="val -55859"/>
              <a:gd name="adj2" fmla="val 740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4 tam </a:t>
            </a:r>
            <a:r>
              <a:rPr lang="en-US" sz="2400" dirty="0" err="1">
                <a:solidFill>
                  <a:srgbClr val="0000FF"/>
                </a:solidFill>
              </a:rPr>
              <a:t>giác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5ABDB4E2-B048-BC33-FCCC-B9C6FD85015C}"/>
              </a:ext>
            </a:extLst>
          </p:cNvPr>
          <p:cNvSpPr/>
          <p:nvPr/>
        </p:nvSpPr>
        <p:spPr>
          <a:xfrm>
            <a:off x="8425788" y="3296561"/>
            <a:ext cx="1859573" cy="645459"/>
          </a:xfrm>
          <a:prstGeom prst="wedgeRoundRectCallout">
            <a:avLst>
              <a:gd name="adj1" fmla="val -55859"/>
              <a:gd name="adj2" fmla="val 74051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1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vuông</a:t>
            </a:r>
            <a:endParaRPr lang="vi-VN" sz="2400" dirty="0">
              <a:solidFill>
                <a:srgbClr val="0000FF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F484F-C02F-D375-336E-30AB6F7A1858}"/>
              </a:ext>
            </a:extLst>
          </p:cNvPr>
          <p:cNvSpPr txBox="1"/>
          <p:nvPr/>
        </p:nvSpPr>
        <p:spPr>
          <a:xfrm>
            <a:off x="1321053" y="992994"/>
            <a:ext cx="9644332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err="1">
                <a:solidFill>
                  <a:srgbClr val="0000FF"/>
                </a:solidFill>
              </a:rPr>
              <a:t>Mỗi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nhóm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</a:rPr>
              <a:t>- 4 </a:t>
            </a:r>
            <a:r>
              <a:rPr lang="en-US" sz="2800" dirty="0" err="1">
                <a:solidFill>
                  <a:srgbClr val="0000FF"/>
                </a:solidFill>
              </a:rPr>
              <a:t>hình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tam </a:t>
            </a:r>
            <a:r>
              <a:rPr lang="en-US" sz="2800" dirty="0" err="1"/>
              <a:t>giác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0000FF"/>
                </a:solidFill>
              </a:rPr>
              <a:t>màu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hai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góc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0000FF"/>
                </a:solidFill>
              </a:rPr>
              <a:t>là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b</a:t>
            </a:r>
            <a:endParaRPr lang="en-US" sz="2800" dirty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0000FF"/>
                </a:solidFill>
              </a:rPr>
              <a:t>- 1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vuông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0000FF"/>
                </a:solidFill>
              </a:rPr>
              <a:t>màu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xanh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bằng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nhau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cùng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có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/>
              <a:t>độ</a:t>
            </a:r>
            <a:r>
              <a:rPr lang="en-US" sz="2800" dirty="0"/>
              <a:t> </a:t>
            </a:r>
            <a:r>
              <a:rPr lang="en-US" sz="2800" dirty="0" err="1"/>
              <a:t>dài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0000FF"/>
                </a:solidFill>
              </a:rPr>
              <a:t>là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/>
              <a:t>a + b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F6BCDF-C27F-518A-12E4-3D13B52A9E7D}"/>
              </a:ext>
            </a:extLst>
          </p:cNvPr>
          <p:cNvSpPr txBox="1"/>
          <p:nvPr/>
        </p:nvSpPr>
        <p:spPr>
          <a:xfrm>
            <a:off x="2848657" y="121767"/>
            <a:ext cx="631202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Tiết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zihun7hao-wennuantongzhiti" pitchFamily="2" charset="-122"/>
                <a:cs typeface="Times New Roman" panose="02020603050405020304" pitchFamily="18" charset="0"/>
              </a:rPr>
              <a:t> 9. ĐỊNH LÍ PYTHAGORE</a:t>
            </a:r>
            <a:endParaRPr kumimoji="1" lang="zh-CN" alt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zihun7hao-wennuantongzhiti" pitchFamily="2" charset="-122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A2BF08B-6D7A-76EE-B19B-BC77BD6C44D1}"/>
              </a:ext>
            </a:extLst>
          </p:cNvPr>
          <p:cNvSpPr txBox="1"/>
          <p:nvPr/>
        </p:nvSpPr>
        <p:spPr>
          <a:xfrm>
            <a:off x="1290106" y="497100"/>
            <a:ext cx="385986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fr-FR" sz="2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Pythagore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19259F-D65A-32D0-9931-38307BE34D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6435" y="3619291"/>
            <a:ext cx="1356478" cy="1882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929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8D0EF8-EFD9-62FE-3024-64C90F7E9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0946" y="1655309"/>
            <a:ext cx="2558279" cy="25582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71B1AF-1266-005B-4723-CF594399ED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5148" y="1671427"/>
            <a:ext cx="2505749" cy="26256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B63FDE1-60A6-2DDB-BAB1-58D3A20DEF55}"/>
              </a:ext>
            </a:extLst>
          </p:cNvPr>
          <p:cNvSpPr txBox="1"/>
          <p:nvPr/>
        </p:nvSpPr>
        <p:spPr>
          <a:xfrm>
            <a:off x="2152730" y="166827"/>
            <a:ext cx="8190242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>
                <a:solidFill>
                  <a:srgbClr val="FF0000"/>
                </a:solidFill>
              </a:rPr>
              <a:t>NV1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0000FF"/>
                </a:solidFill>
              </a:rPr>
              <a:t>Dùng</a:t>
            </a:r>
            <a:r>
              <a:rPr lang="en-US" sz="2800" dirty="0">
                <a:solidFill>
                  <a:srgbClr val="0000FF"/>
                </a:solidFill>
              </a:rPr>
              <a:t> 4 tam </a:t>
            </a:r>
            <a:r>
              <a:rPr lang="en-US" sz="2800" dirty="0" err="1">
                <a:solidFill>
                  <a:srgbClr val="0000FF"/>
                </a:solidFill>
              </a:rPr>
              <a:t>giác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để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dán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lên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trên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mặt</a:t>
            </a:r>
            <a:r>
              <a:rPr lang="en-US" sz="2800" dirty="0"/>
              <a:t> </a:t>
            </a:r>
            <a:r>
              <a:rPr lang="en-US" sz="2800" dirty="0" err="1">
                <a:solidFill>
                  <a:srgbClr val="0000FF"/>
                </a:solidFill>
              </a:rPr>
              <a:t>hình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vuông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C5CEC8-0FC6-FBCA-064E-70DBF4FD59CB}"/>
              </a:ext>
            </a:extLst>
          </p:cNvPr>
          <p:cNvSpPr txBox="1"/>
          <p:nvPr/>
        </p:nvSpPr>
        <p:spPr>
          <a:xfrm>
            <a:off x="515379" y="2561190"/>
            <a:ext cx="1059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1</a:t>
            </a:r>
            <a:endParaRPr lang="en-US" sz="24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11D401-F55D-8D8B-F7FA-027E9F107CF9}"/>
              </a:ext>
            </a:extLst>
          </p:cNvPr>
          <p:cNvSpPr txBox="1"/>
          <p:nvPr/>
        </p:nvSpPr>
        <p:spPr>
          <a:xfrm>
            <a:off x="10511191" y="2673483"/>
            <a:ext cx="10595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</a:rPr>
              <a:t>Hình</a:t>
            </a:r>
            <a:r>
              <a:rPr lang="en-US" sz="2400" b="1" dirty="0">
                <a:solidFill>
                  <a:srgbClr val="0000FF"/>
                </a:solidFill>
              </a:rPr>
              <a:t> 2 </a:t>
            </a:r>
            <a:endParaRPr lang="en-US" sz="24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0A98F-74B6-A39C-FE74-778D4207ECDC}"/>
              </a:ext>
            </a:extLst>
          </p:cNvPr>
          <p:cNvSpPr txBox="1"/>
          <p:nvPr/>
        </p:nvSpPr>
        <p:spPr>
          <a:xfrm>
            <a:off x="6586986" y="898945"/>
            <a:ext cx="5245796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</a:rPr>
              <a:t>Nhóm</a:t>
            </a:r>
            <a:r>
              <a:rPr lang="en-US" sz="2400" b="1" dirty="0">
                <a:solidFill>
                  <a:srgbClr val="0000FF"/>
                </a:solidFill>
              </a:rPr>
              <a:t> 4,5,6: </a:t>
            </a:r>
            <a:r>
              <a:rPr lang="en-US" sz="2400" dirty="0" err="1">
                <a:solidFill>
                  <a:srgbClr val="0000FF"/>
                </a:solidFill>
              </a:rPr>
              <a:t>theo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mẫu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giống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như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2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44CD9E-1559-8BA7-C019-A54ABA9007B5}"/>
                  </a:ext>
                </a:extLst>
              </p:cNvPr>
              <p:cNvSpPr txBox="1"/>
              <p:nvPr/>
            </p:nvSpPr>
            <p:spPr>
              <a:xfrm>
                <a:off x="170541" y="4966996"/>
                <a:ext cx="5376244" cy="1697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 err="1">
                    <a:solidFill>
                      <a:srgbClr val="0000FF"/>
                    </a:solidFill>
                  </a:rPr>
                  <a:t>Nhóm</a:t>
                </a:r>
                <a:r>
                  <a:rPr lang="en-US" sz="2400" b="1" dirty="0">
                    <a:solidFill>
                      <a:srgbClr val="0000FF"/>
                    </a:solidFill>
                  </a:rPr>
                  <a:t> 1,2,3: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Với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kết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quả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như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hình</a:t>
                </a:r>
                <a:r>
                  <a:rPr lang="en-US" sz="2400" dirty="0">
                    <a:solidFill>
                      <a:srgbClr val="0000FF"/>
                    </a:solidFill>
                  </a:rPr>
                  <a:t> 1,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tính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diện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tích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của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phần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giấy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xanh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không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bị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che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lấp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theo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</a:rPr>
                  <a:t>a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và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>
                    <a:solidFill>
                      <a:srgbClr val="FF0000"/>
                    </a:solidFill>
                  </a:rPr>
                  <a:t>b</a:t>
                </a:r>
                <a:r>
                  <a:rPr lang="en-US" sz="2400" dirty="0">
                    <a:solidFill>
                      <a:srgbClr val="0000FF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44CD9E-1559-8BA7-C019-A54ABA9007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541" y="4966996"/>
                <a:ext cx="5376244" cy="1697068"/>
              </a:xfrm>
              <a:prstGeom prst="rect">
                <a:avLst/>
              </a:prstGeom>
              <a:blipFill>
                <a:blip r:embed="rId4"/>
                <a:stretch>
                  <a:fillRect l="-1814" r="-1701" b="-7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29158F5F-D8C1-E97D-1E25-F3000D95F9BF}"/>
              </a:ext>
            </a:extLst>
          </p:cNvPr>
          <p:cNvSpPr txBox="1"/>
          <p:nvPr/>
        </p:nvSpPr>
        <p:spPr>
          <a:xfrm>
            <a:off x="0" y="32861"/>
            <a:ext cx="19495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/>
              <a:t>Nhiệm</a:t>
            </a:r>
            <a:r>
              <a:rPr lang="en-US" sz="2800" b="1" dirty="0"/>
              <a:t> </a:t>
            </a:r>
            <a:r>
              <a:rPr lang="en-US" sz="2800" b="1" dirty="0" err="1"/>
              <a:t>vụ</a:t>
            </a:r>
            <a:r>
              <a:rPr lang="en-US" sz="2800" b="1" dirty="0"/>
              <a:t> 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9FE51B-E8F1-8084-C9CB-7FC71EAF996C}"/>
                  </a:ext>
                </a:extLst>
              </p:cNvPr>
              <p:cNvSpPr txBox="1"/>
              <p:nvPr/>
            </p:nvSpPr>
            <p:spPr>
              <a:xfrm>
                <a:off x="6358938" y="5022899"/>
                <a:ext cx="5701891" cy="1697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rgbClr val="0000FF"/>
                    </a:solidFill>
                  </a:rPr>
                  <a:t>Nhóm 4,5,6: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Với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kết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quả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như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hình</a:t>
                </a:r>
                <a:r>
                  <a:rPr lang="en-US" sz="2400" dirty="0">
                    <a:solidFill>
                      <a:srgbClr val="0000FF"/>
                    </a:solidFill>
                  </a:rPr>
                  <a:t> 2,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tính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diện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tích</a:t>
                </a:r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FF0000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của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phần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giấy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xanh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không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bị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che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0000FF"/>
                    </a:solidFill>
                  </a:rPr>
                  <a:t>lấp</a:t>
                </a:r>
                <a:r>
                  <a:rPr lang="en-US" sz="2400" dirty="0">
                    <a:solidFill>
                      <a:srgbClr val="0000FF"/>
                    </a:solidFill>
                  </a:rPr>
                  <a:t> </a:t>
                </a:r>
                <a:r>
                  <a:rPr lang="en-US" sz="2400" dirty="0" err="1">
                    <a:solidFill>
                      <a:srgbClr val="FF0000"/>
                    </a:solidFill>
                  </a:rPr>
                  <a:t>theo</a:t>
                </a:r>
                <a:r>
                  <a:rPr lang="en-US" sz="2400" dirty="0">
                    <a:solidFill>
                      <a:srgbClr val="FF0000"/>
                    </a:solidFill>
                  </a:rPr>
                  <a:t> c</a:t>
                </a:r>
                <a:r>
                  <a:rPr lang="en-US" sz="2400" dirty="0">
                    <a:solidFill>
                      <a:srgbClr val="0000FF"/>
                    </a:solidFill>
                  </a:rPr>
                  <a:t>.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689FE51B-E8F1-8084-C9CB-7FC71EAF9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8938" y="5022899"/>
                <a:ext cx="5701891" cy="1697068"/>
              </a:xfrm>
              <a:prstGeom prst="rect">
                <a:avLst/>
              </a:prstGeom>
              <a:blipFill>
                <a:blip r:embed="rId5"/>
                <a:stretch>
                  <a:fillRect l="-1604" r="-2995" b="-7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1F40A720-8388-CD85-DFA4-EE5938620FEC}"/>
              </a:ext>
            </a:extLst>
          </p:cNvPr>
          <p:cNvSpPr txBox="1"/>
          <p:nvPr/>
        </p:nvSpPr>
        <p:spPr>
          <a:xfrm>
            <a:off x="318988" y="877286"/>
            <a:ext cx="5531519" cy="5890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</a:rPr>
              <a:t>Nhóm</a:t>
            </a:r>
            <a:r>
              <a:rPr lang="en-US" sz="2400" b="1" dirty="0">
                <a:solidFill>
                  <a:srgbClr val="0000FF"/>
                </a:solidFill>
              </a:rPr>
              <a:t> 1,2,3: </a:t>
            </a:r>
            <a:r>
              <a:rPr lang="en-US" sz="2400" dirty="0" err="1">
                <a:solidFill>
                  <a:srgbClr val="0000FF"/>
                </a:solidFill>
              </a:rPr>
              <a:t>theo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mẫu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giống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như</a:t>
            </a:r>
            <a:r>
              <a:rPr lang="en-US" sz="2400" dirty="0">
                <a:solidFill>
                  <a:srgbClr val="0000FF"/>
                </a:solidFill>
              </a:rPr>
              <a:t> </a:t>
            </a:r>
            <a:r>
              <a:rPr lang="en-US" sz="2400" dirty="0" err="1">
                <a:solidFill>
                  <a:srgbClr val="0000FF"/>
                </a:solidFill>
              </a:rPr>
              <a:t>hình</a:t>
            </a:r>
            <a:r>
              <a:rPr lang="en-US" sz="2400" dirty="0">
                <a:solidFill>
                  <a:srgbClr val="0000FF"/>
                </a:solidFill>
              </a:rPr>
              <a:t> 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D9522C-B4CB-FF1B-D333-76567C78EAFA}"/>
              </a:ext>
            </a:extLst>
          </p:cNvPr>
          <p:cNvSpPr txBox="1"/>
          <p:nvPr/>
        </p:nvSpPr>
        <p:spPr>
          <a:xfrm>
            <a:off x="2031245" y="4316804"/>
            <a:ext cx="9111481" cy="6718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u="sng" dirty="0">
                <a:solidFill>
                  <a:srgbClr val="FF0000"/>
                </a:solidFill>
              </a:rPr>
              <a:t>NV2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0000FF"/>
                </a:solidFill>
              </a:rPr>
              <a:t>Tính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diện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tích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của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phần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giấy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xanh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không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bị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che</a:t>
            </a:r>
            <a:r>
              <a:rPr lang="en-US" sz="2800" dirty="0">
                <a:solidFill>
                  <a:srgbClr val="0000FF"/>
                </a:solidFill>
              </a:rPr>
              <a:t> </a:t>
            </a:r>
            <a:r>
              <a:rPr lang="en-US" sz="2800" dirty="0" err="1">
                <a:solidFill>
                  <a:srgbClr val="0000FF"/>
                </a:solidFill>
              </a:rPr>
              <a:t>lấp</a:t>
            </a:r>
            <a:endParaRPr lang="en-US" sz="2800" dirty="0">
              <a:solidFill>
                <a:srgbClr val="0000FF"/>
              </a:solidFill>
            </a:endParaRP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514B93-251C-B5D6-B5A1-65722DC7E03D}"/>
              </a:ext>
            </a:extLst>
          </p:cNvPr>
          <p:cNvCxnSpPr/>
          <p:nvPr/>
        </p:nvCxnSpPr>
        <p:spPr>
          <a:xfrm>
            <a:off x="6093125" y="979175"/>
            <a:ext cx="0" cy="331792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5416CF-DBE0-06D4-B9C1-0645AD739FD3}"/>
              </a:ext>
            </a:extLst>
          </p:cNvPr>
          <p:cNvCxnSpPr>
            <a:cxnSpLocks/>
          </p:cNvCxnSpPr>
          <p:nvPr/>
        </p:nvCxnSpPr>
        <p:spPr>
          <a:xfrm>
            <a:off x="6116128" y="5282187"/>
            <a:ext cx="0" cy="150557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323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EAC9B0-4D8D-1B7D-83FB-BDF73E62F7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6696" y="63395"/>
            <a:ext cx="2649295" cy="26492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C9CD768-C2E1-C7D6-F5F2-13F4C572A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4447" y="1"/>
            <a:ext cx="2649291" cy="277608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43">
                <a:extLst>
                  <a:ext uri="{FF2B5EF4-FFF2-40B4-BE49-F238E27FC236}">
                    <a16:creationId xmlns:a16="http://schemas.microsoft.com/office/drawing/2014/main" id="{A3F39E87-1C08-9C63-559F-5C33693699A4}"/>
                  </a:ext>
                </a:extLst>
              </p:cNvPr>
              <p:cNvSpPr txBox="1"/>
              <p:nvPr/>
            </p:nvSpPr>
            <p:spPr>
              <a:xfrm>
                <a:off x="0" y="2782498"/>
                <a:ext cx="5730118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lấp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= 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TextBox 43">
                <a:extLst>
                  <a:ext uri="{FF2B5EF4-FFF2-40B4-BE49-F238E27FC236}">
                    <a16:creationId xmlns:a16="http://schemas.microsoft.com/office/drawing/2014/main" id="{A3F39E87-1C08-9C63-559F-5C33693699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782498"/>
                <a:ext cx="5730118" cy="954107"/>
              </a:xfrm>
              <a:prstGeom prst="rect">
                <a:avLst/>
              </a:prstGeom>
              <a:blipFill>
                <a:blip r:embed="rId4"/>
                <a:stretch>
                  <a:fillRect l="-1702" t="-6369" r="-1702" b="-1656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34C43B1-C030-82C8-1291-83C190DED565}"/>
              </a:ext>
            </a:extLst>
          </p:cNvPr>
          <p:cNvCxnSpPr>
            <a:cxnSpLocks/>
          </p:cNvCxnSpPr>
          <p:nvPr/>
        </p:nvCxnSpPr>
        <p:spPr>
          <a:xfrm>
            <a:off x="6074004" y="126790"/>
            <a:ext cx="0" cy="3609815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C817E2-317C-2210-5829-7EB5CAC0D597}"/>
                  </a:ext>
                </a:extLst>
              </p:cNvPr>
              <p:cNvSpPr txBox="1"/>
              <p:nvPr/>
            </p:nvSpPr>
            <p:spPr>
              <a:xfrm>
                <a:off x="6061811" y="2782498"/>
                <a:ext cx="6094562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xanh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lấp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=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0C817E2-317C-2210-5829-7EB5CAC0D5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1811" y="2782498"/>
                <a:ext cx="6094562" cy="954107"/>
              </a:xfrm>
              <a:prstGeom prst="rect">
                <a:avLst/>
              </a:prstGeom>
              <a:blipFill>
                <a:blip r:embed="rId5"/>
                <a:stretch>
                  <a:fillRect t="-6369" b="-15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BAF4ED-AD56-A93B-669A-AF76575EFC63}"/>
                  </a:ext>
                </a:extLst>
              </p:cNvPr>
              <p:cNvSpPr txBox="1"/>
              <p:nvPr/>
            </p:nvSpPr>
            <p:spPr>
              <a:xfrm>
                <a:off x="217270" y="3817792"/>
                <a:ext cx="11757460" cy="13069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Ta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thấy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rằng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phần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diện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tích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che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lấp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bằng</a:t>
                </a:r>
                <a:r>
                  <a:rPr lang="en-US" sz="28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nhau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 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  <m:sup>
                        <m:r>
                          <a:rPr 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EBAF4ED-AD56-A93B-669A-AF76575EF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70" y="3817792"/>
                <a:ext cx="11757460" cy="1306961"/>
              </a:xfrm>
              <a:prstGeom prst="rect">
                <a:avLst/>
              </a:prstGeom>
              <a:blipFill>
                <a:blip r:embed="rId6"/>
                <a:stretch>
                  <a:fillRect r="-104" b="-120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B965343C-287A-5709-089D-F83EB8C72A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1379" y="4557770"/>
            <a:ext cx="1599927" cy="210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5792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3">
            <a:extLst>
              <a:ext uri="{FF2B5EF4-FFF2-40B4-BE49-F238E27FC236}">
                <a16:creationId xmlns:a16="http://schemas.microsoft.com/office/drawing/2014/main" id="{0D492BBD-6216-40E1-D829-86004F4C18C5}"/>
              </a:ext>
            </a:extLst>
          </p:cNvPr>
          <p:cNvSpPr/>
          <p:nvPr/>
        </p:nvSpPr>
        <p:spPr>
          <a:xfrm>
            <a:off x="400878" y="391643"/>
            <a:ext cx="11390243" cy="6074714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Rectangle 4"/>
          <p:cNvSpPr/>
          <p:nvPr/>
        </p:nvSpPr>
        <p:spPr>
          <a:xfrm>
            <a:off x="651641" y="391643"/>
            <a:ext cx="5859518" cy="4365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fr-FR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Định</a:t>
            </a:r>
            <a:r>
              <a:rPr lang="fr-FR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fr-FR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fr-FR" sz="4000" b="1" u="sng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Pythagore</a:t>
            </a:r>
            <a:endParaRPr lang="fr-FR" sz="4400" b="1" u="sng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36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vi-VN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 một tam giác vuông, bình phương độ dài</a:t>
            </a:r>
            <a:r>
              <a:rPr lang="en-US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cạnh huyền bằng tổng các bình phương độ dài của hai cạnh góc vuông.</a:t>
            </a:r>
            <a:endParaRPr lang="vi-VN" sz="1800" dirty="0">
              <a:solidFill>
                <a:srgbClr val="0000FF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DAA1EA-383C-66C7-2982-C0ED11D406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128" y="5516217"/>
            <a:ext cx="1765538" cy="14816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220A4B-04C8-43E1-118A-1A99097084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2176">
            <a:off x="10386246" y="-119270"/>
            <a:ext cx="1758907" cy="18089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302CBD5-B7E1-8F11-FF34-48D5F02AA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3560" y="391643"/>
            <a:ext cx="2341630" cy="2917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A0A149-FA8D-EF34-4AD3-5E2D0836C7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165" y="3461905"/>
            <a:ext cx="4007411" cy="165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1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3">
            <a:extLst>
              <a:ext uri="{FF2B5EF4-FFF2-40B4-BE49-F238E27FC236}">
                <a16:creationId xmlns:a16="http://schemas.microsoft.com/office/drawing/2014/main" id="{422EB4FF-59AB-4025-88A4-0BA9112B2F0E}"/>
              </a:ext>
            </a:extLst>
          </p:cNvPr>
          <p:cNvSpPr/>
          <p:nvPr/>
        </p:nvSpPr>
        <p:spPr>
          <a:xfrm>
            <a:off x="400878" y="391643"/>
            <a:ext cx="11390243" cy="6074714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4" name="Picture 3" descr="OPL20U25GSXzBJYl68kk8uQGfFKzs7yb1M4KJWUiLk6ZEvGF+qCIPSnY57AbBFCvTW2023.16.5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F45FDB5-96DC-1325-3D49-A66AF2975F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18" y="1587345"/>
            <a:ext cx="3341042" cy="3387946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7DF81-2836-8350-7C96-B9716BD541CE}"/>
                  </a:ext>
                </a:extLst>
              </p:cNvPr>
              <p:cNvSpPr txBox="1"/>
              <p:nvPr/>
            </p:nvSpPr>
            <p:spPr>
              <a:xfrm>
                <a:off x="1715690" y="484627"/>
                <a:ext cx="9816072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1: </a:t>
                </a:r>
              </a:p>
              <a:p>
                <a:pPr algn="ctr"/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tại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𝐴𝐵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𝐴𝐶</m:t>
                    </m:r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=15</m:t>
                    </m:r>
                    <m:r>
                      <a:rPr lang="en-US" sz="28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</a:p>
              <a:p>
                <a:pPr algn="ctr"/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Tính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độ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cạnh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 </a:t>
                </a:r>
              </a:p>
            </p:txBody>
          </p:sp>
        </mc:Choice>
        <mc:Fallback xmlns="">
          <p:sp>
            <p:nvSpPr>
              <p:cNvPr id="5" name="TextBox 5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DCC7DF81-2836-8350-7C96-B9716BD541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5690" y="484627"/>
                <a:ext cx="9816072" cy="1384995"/>
              </a:xfrm>
              <a:prstGeom prst="rect">
                <a:avLst/>
              </a:prstGeom>
              <a:blipFill>
                <a:blip r:embed="rId3"/>
                <a:stretch>
                  <a:fillRect l="-1241" t="-4386" b="-109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7" descr="OPL20U25GSXzBJYl68kk8uQGfFKzs7yb1M4KJWUiLk6ZEvGF+qCIPSnY57AbBFCvTW2023.16.5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6FA409-E22E-A349-3F4B-4AA75DA18F1C}"/>
              </a:ext>
            </a:extLst>
          </p:cNvPr>
          <p:cNvSpPr txBox="1"/>
          <p:nvPr/>
        </p:nvSpPr>
        <p:spPr>
          <a:xfrm>
            <a:off x="5505918" y="2030311"/>
            <a:ext cx="99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8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33FDBD-56E0-433B-0BF4-FA57B4014066}"/>
                  </a:ext>
                </a:extLst>
              </p:cNvPr>
              <p:cNvSpPr txBox="1"/>
              <p:nvPr/>
            </p:nvSpPr>
            <p:spPr>
              <a:xfrm>
                <a:off x="3708368" y="2662374"/>
                <a:ext cx="7458732" cy="10095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Xét 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∆</m:t>
                    </m:r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𝐴𝐵𝐶</m:t>
                    </m:r>
                    <m:d>
                      <m:dPr>
                        <m:ctrlP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en-US" sz="28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sz="2800" b="0" i="1" smtClean="0">
                                <a:solidFill>
                                  <a:schemeClr val="tx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acc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=90°</m:t>
                        </m:r>
                      </m:e>
                    </m:d>
                  </m:oMath>
                </a14:m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Áp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dụng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định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lí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Pythagore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ta </a:t>
                </a:r>
                <a:r>
                  <a:rPr lang="en-US" sz="2800" dirty="0" err="1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7" name="TextBox 8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9233FDBD-56E0-433B-0BF4-FA57B4014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368" y="2662374"/>
                <a:ext cx="7458732" cy="1009572"/>
              </a:xfrm>
              <a:prstGeom prst="rect">
                <a:avLst/>
              </a:prstGeom>
              <a:blipFill>
                <a:blip r:embed="rId4"/>
                <a:stretch>
                  <a:fillRect l="-1634" t="-4242" b="-1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9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DB5E4B-5E0B-DB13-8247-175219B66A8F}"/>
                  </a:ext>
                </a:extLst>
              </p:cNvPr>
              <p:cNvSpPr txBox="1"/>
              <p:nvPr/>
            </p:nvSpPr>
            <p:spPr>
              <a:xfrm>
                <a:off x="4759866" y="3410336"/>
                <a:ext cx="339516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𝐵𝐶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𝐴𝐵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𝐴𝐶</m:t>
                          </m:r>
                        </m:e>
                        <m:sup>
                          <m:r>
                            <a:rPr lang="en-US" sz="2800" b="0" i="1" smtClean="0">
                              <a:solidFill>
                                <a:schemeClr val="tx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TextBox 9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78DB5E4B-5E0B-DB13-8247-175219B66A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866" y="3410336"/>
                <a:ext cx="3395166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0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E1787F-6284-3826-9EDE-745895A30219}"/>
                  </a:ext>
                </a:extLst>
              </p:cNvPr>
              <p:cNvSpPr txBox="1"/>
              <p:nvPr/>
            </p:nvSpPr>
            <p:spPr>
              <a:xfrm>
                <a:off x="4907798" y="4039590"/>
                <a:ext cx="41800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cs typeface="Times New Roman" panose="02020603050405020304" pitchFamily="18" charset="0"/>
                    <a:sym typeface="Lamsymbol" panose="05010101010101010101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𝐵𝐶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=289</m:t>
                    </m:r>
                  </m:oMath>
                </a14:m>
                <a:endParaRPr lang="en-US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10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50E1787F-6284-3826-9EDE-745895A302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798" y="4039590"/>
                <a:ext cx="4180002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DC9BFAA0-8418-B70B-344D-A69DFE67383B}"/>
                  </a:ext>
                </a:extLst>
              </p:cNvPr>
              <p:cNvSpPr txBox="1"/>
              <p:nvPr/>
            </p:nvSpPr>
            <p:spPr>
              <a:xfrm>
                <a:off x="4907798" y="4624099"/>
                <a:ext cx="4180002" cy="5837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cs typeface="Times New Roman" panose="02020603050405020304" pitchFamily="18" charset="0"/>
                    <a:sym typeface="Lamsymbol" panose="05010101010101010101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800" b="0" i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BC</m:t>
                    </m:r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289</m:t>
                        </m:r>
                      </m:e>
                    </m:rad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=17</m:t>
                    </m:r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endParaRPr lang="en-US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11">
                <a:extLst>
                  <a:ext uri="{FF2B5EF4-FFF2-40B4-BE49-F238E27FC236}">
                    <a16:creationId xmlns:a16="http://schemas.microsoft.com/office/drawing/2014/main" id="{DC9BFAA0-8418-B70B-344D-A69DFE6738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07798" y="4624099"/>
                <a:ext cx="4180002" cy="58375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72ADEF58-3219-F89D-1DC4-83051E813E5A}"/>
                  </a:ext>
                </a:extLst>
              </p:cNvPr>
              <p:cNvSpPr txBox="1"/>
              <p:nvPr/>
            </p:nvSpPr>
            <p:spPr>
              <a:xfrm>
                <a:off x="5233984" y="5262078"/>
                <a:ext cx="292104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𝐵𝐶</m:t>
                    </m:r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=17</m:t>
                    </m:r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𝑐𝑚</m:t>
                    </m:r>
                  </m:oMath>
                </a14:m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2">
                <a:extLst>
                  <a:ext uri="{FF2B5EF4-FFF2-40B4-BE49-F238E27FC236}">
                    <a16:creationId xmlns:a16="http://schemas.microsoft.com/office/drawing/2014/main" id="{72ADEF58-3219-F89D-1DC4-83051E813E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3984" y="5262078"/>
                <a:ext cx="2921048" cy="523220"/>
              </a:xfrm>
              <a:prstGeom prst="rect">
                <a:avLst/>
              </a:prstGeom>
              <a:blipFill>
                <a:blip r:embed="rId8"/>
                <a:stretch>
                  <a:fillRect l="-438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04C9D3-099B-F002-D9B0-1555931581D4}"/>
                  </a:ext>
                </a:extLst>
              </p:cNvPr>
              <p:cNvSpPr txBox="1"/>
              <p:nvPr/>
            </p:nvSpPr>
            <p:spPr>
              <a:xfrm>
                <a:off x="438196" y="3096652"/>
                <a:ext cx="6935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304C9D3-099B-F002-D9B0-1555931581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196" y="3096652"/>
                <a:ext cx="693593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184392-F976-A2D5-60F0-8F3ED789AD0A}"/>
                  </a:ext>
                </a:extLst>
              </p:cNvPr>
              <p:cNvSpPr txBox="1"/>
              <p:nvPr/>
            </p:nvSpPr>
            <p:spPr>
              <a:xfrm>
                <a:off x="1995242" y="4531762"/>
                <a:ext cx="69359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1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lang="en-US" sz="1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𝑐𝑚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0184392-F976-A2D5-60F0-8F3ED789AD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242" y="4531762"/>
                <a:ext cx="693593" cy="369332"/>
              </a:xfrm>
              <a:prstGeom prst="rect">
                <a:avLst/>
              </a:prstGeom>
              <a:blipFill>
                <a:blip r:embed="rId10"/>
                <a:stretch>
                  <a:fillRect r="-17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5741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3">
            <a:extLst>
              <a:ext uri="{FF2B5EF4-FFF2-40B4-BE49-F238E27FC236}">
                <a16:creationId xmlns:a16="http://schemas.microsoft.com/office/drawing/2014/main" id="{35771D34-A64E-B7B1-DCD7-293EFCE47C38}"/>
              </a:ext>
            </a:extLst>
          </p:cNvPr>
          <p:cNvSpPr/>
          <p:nvPr/>
        </p:nvSpPr>
        <p:spPr>
          <a:xfrm>
            <a:off x="363360" y="391643"/>
            <a:ext cx="11390243" cy="6074714"/>
          </a:xfrm>
          <a:prstGeom prst="rect">
            <a:avLst/>
          </a:prstGeom>
          <a:solidFill>
            <a:srgbClr val="FFFFFF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7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908B4B-9C06-29CF-02BD-AE51F65672F0}"/>
                  </a:ext>
                </a:extLst>
              </p:cNvPr>
              <p:cNvSpPr txBox="1"/>
              <p:nvPr/>
            </p:nvSpPr>
            <p:spPr>
              <a:xfrm>
                <a:off x="605518" y="653254"/>
                <a:ext cx="51922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Ví </a:t>
                </a:r>
                <a:r>
                  <a:rPr lang="en-US" sz="2800" b="1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dụ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Tìm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trong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vẽ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sau</a:t>
                </a:r>
                <a:r>
                  <a:rPr lang="en-US" sz="28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</a:t>
                </a:r>
                <a:endParaRPr lang="en-US" sz="28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7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F1908B4B-9C06-29CF-02BD-AE51F6567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518" y="653254"/>
                <a:ext cx="5192298" cy="523220"/>
              </a:xfrm>
              <a:prstGeom prst="rect">
                <a:avLst/>
              </a:prstGeom>
              <a:blipFill>
                <a:blip r:embed="rId2"/>
                <a:stretch>
                  <a:fillRect l="-2347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OPL20U25GSXzBJYl68kk8uQGfFKzs7yb1M4KJWUiLk6ZEvGF+qCIPSnY57AbBFCvTW2023.16.5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19BE70C-6453-26B7-7ED3-1AF632DA248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9882" y="266046"/>
            <a:ext cx="3392980" cy="285540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9" descr="OPL20U25GSXzBJYl68kk8uQGfFKzs7yb1M4KJWUiLk6ZEvGF+qCIPSnY57AbBFCvTW2023.16.5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29C964-E99F-9F2E-BACC-2D1BB7B01A4A}"/>
              </a:ext>
            </a:extLst>
          </p:cNvPr>
          <p:cNvSpPr txBox="1"/>
          <p:nvPr/>
        </p:nvSpPr>
        <p:spPr>
          <a:xfrm>
            <a:off x="3945217" y="2074693"/>
            <a:ext cx="9939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8" name="TextBox 10" descr="OPL20U25GSXzBJYl68kk8uQGfFKzs7yb1M4KJWUiLk6ZEvGF+qCIPSnY57AbBFCvTW2023.16.53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38E18B1-964D-B33A-5005-A485C2053834}"/>
              </a:ext>
            </a:extLst>
          </p:cNvPr>
          <p:cNvSpPr txBox="1"/>
          <p:nvPr/>
        </p:nvSpPr>
        <p:spPr>
          <a:xfrm>
            <a:off x="605518" y="2879038"/>
            <a:ext cx="8125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Pythagore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tam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12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AE65E3-5451-8BB1-39DD-BE6DC27C7A19}"/>
                  </a:ext>
                </a:extLst>
              </p:cNvPr>
              <p:cNvSpPr txBox="1"/>
              <p:nvPr/>
            </p:nvSpPr>
            <p:spPr>
              <a:xfrm>
                <a:off x="1915998" y="3616045"/>
                <a:ext cx="603082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cs typeface="Times New Roman" panose="02020603050405020304" pitchFamily="18" charset="0"/>
                    <a:sym typeface="Lamsymbol" panose="05010101010101010101" pitchFamily="2" charset="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e>
                      <m:sup>
                        <m:r>
                          <a:rPr lang="en-US" sz="2800" b="0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=100−36=64</m:t>
                    </m:r>
                  </m:oMath>
                </a14:m>
                <a:endParaRPr lang="en-US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TextBox 12" descr="OPL20U25GSXzBJYl68kk8uQGfFKzs7yb1M4KJWUiLk6ZEvGF+qCIPSnY57AbBFCvTW2023.16.53+K4lPs7H94VUqPe2XwIsfPRnrXQE//QTEXxb8/8N4CNc6FpgZahzpTjFhMzSA7T/nHJa11DE8Ng2TP3iAmRczFlmslSuUNOgUeb6yRvs0=">
                <a:extLst>
                  <a:ext uri="{FF2B5EF4-FFF2-40B4-BE49-F238E27FC236}">
                    <a16:creationId xmlns:a16="http://schemas.microsoft.com/office/drawing/2014/main" id="{41AE65E3-5451-8BB1-39DD-BE6DC27C7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5998" y="3616045"/>
                <a:ext cx="6030824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15">
                <a:extLst>
                  <a:ext uri="{FF2B5EF4-FFF2-40B4-BE49-F238E27FC236}">
                    <a16:creationId xmlns:a16="http://schemas.microsoft.com/office/drawing/2014/main" id="{79CCD8FE-C034-BD4D-31CE-0A7EB1D23EC5}"/>
                  </a:ext>
                </a:extLst>
              </p:cNvPr>
              <p:cNvSpPr txBox="1"/>
              <p:nvPr/>
            </p:nvSpPr>
            <p:spPr>
              <a:xfrm>
                <a:off x="2000839" y="4167090"/>
                <a:ext cx="4180002" cy="5637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cs typeface="Times New Roman" panose="02020603050405020304" pitchFamily="18" charset="0"/>
                    <a:sym typeface="Lamsymbol" panose="05010101010101010101" pitchFamily="2" charset="2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28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sz="2800" b="0" i="1" dirty="0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64</m:t>
                        </m:r>
                      </m:e>
                    </m:rad>
                    <m:r>
                      <a:rPr lang="en-US" sz="2800" b="0" i="1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endParaRPr lang="en-US" sz="2800" dirty="0">
                  <a:solidFill>
                    <a:schemeClr val="tx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15">
                <a:extLst>
                  <a:ext uri="{FF2B5EF4-FFF2-40B4-BE49-F238E27FC236}">
                    <a16:creationId xmlns:a16="http://schemas.microsoft.com/office/drawing/2014/main" id="{79CCD8FE-C034-BD4D-31CE-0A7EB1D23E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9" y="4167090"/>
                <a:ext cx="4180002" cy="5637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F497A041-C9F8-5A70-2E91-B533F0A35A2A}"/>
                  </a:ext>
                </a:extLst>
              </p:cNvPr>
              <p:cNvSpPr txBox="1"/>
              <p:nvPr/>
            </p:nvSpPr>
            <p:spPr>
              <a:xfrm>
                <a:off x="2000839" y="4730834"/>
                <a:ext cx="209737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2800" b="0" i="1" smtClean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=8</m:t>
                    </m:r>
                  </m:oMath>
                </a14:m>
                <a:r>
                  <a:rPr lang="en-US" sz="2800" dirty="0">
                    <a:solidFill>
                      <a:schemeClr val="tx2">
                        <a:lumMod val="75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TextBox 16">
                <a:extLst>
                  <a:ext uri="{FF2B5EF4-FFF2-40B4-BE49-F238E27FC236}">
                    <a16:creationId xmlns:a16="http://schemas.microsoft.com/office/drawing/2014/main" id="{F497A041-C9F8-5A70-2E91-B533F0A35A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0839" y="4730834"/>
                <a:ext cx="2097379" cy="523220"/>
              </a:xfrm>
              <a:prstGeom prst="rect">
                <a:avLst/>
              </a:prstGeom>
              <a:blipFill>
                <a:blip r:embed="rId6"/>
                <a:stretch>
                  <a:fillRect l="-5814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14D164AC-F461-7495-F406-01635CCB0093}"/>
              </a:ext>
            </a:extLst>
          </p:cNvPr>
          <p:cNvSpPr txBox="1"/>
          <p:nvPr/>
        </p:nvSpPr>
        <p:spPr>
          <a:xfrm>
            <a:off x="1492373" y="5296807"/>
            <a:ext cx="9132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u="sng" dirty="0" err="1">
                <a:solidFill>
                  <a:srgbClr val="FF0000"/>
                </a:solidFill>
              </a:rPr>
              <a:t>Nhận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u="sng" dirty="0" err="1">
                <a:solidFill>
                  <a:srgbClr val="FF0000"/>
                </a:solidFill>
              </a:rPr>
              <a:t>xét</a:t>
            </a:r>
            <a:r>
              <a:rPr lang="en-US" sz="2800" dirty="0">
                <a:solidFill>
                  <a:srgbClr val="FF0000"/>
                </a:solidFill>
              </a:rPr>
              <a:t>:  Trong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tam </a:t>
            </a:r>
            <a:r>
              <a:rPr lang="en-US" sz="2800" dirty="0" err="1">
                <a:solidFill>
                  <a:srgbClr val="FF0000"/>
                </a:solidFill>
              </a:rPr>
              <a:t>giác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vuông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nếu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dài</a:t>
            </a:r>
            <a:r>
              <a:rPr lang="en-US" sz="2800" dirty="0">
                <a:solidFill>
                  <a:srgbClr val="FF0000"/>
                </a:solidFill>
              </a:rPr>
              <a:t> 2 </a:t>
            </a:r>
            <a:r>
              <a:rPr lang="en-US" sz="2800" dirty="0" err="1">
                <a:solidFill>
                  <a:srgbClr val="FF0000"/>
                </a:solidFill>
              </a:rPr>
              <a:t>cạnh</a:t>
            </a:r>
            <a:r>
              <a:rPr lang="en-US" sz="2800" dirty="0">
                <a:solidFill>
                  <a:srgbClr val="FF0000"/>
                </a:solidFill>
              </a:rPr>
              <a:t>, ta </a:t>
            </a:r>
            <a:r>
              <a:rPr lang="en-US" sz="2800" dirty="0" err="1">
                <a:solidFill>
                  <a:srgbClr val="FF0000"/>
                </a:solidFill>
              </a:rPr>
              <a:t>luôn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tính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cạnh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còn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lại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947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266DFB53-2DD0-4284-A639-B174C40E8D6B}"/>
  <p:tag name="GENSWF_ADVANCE_TIME" val="5.000"/>
  <p:tag name="TIMING" val="|0.001"/>
  <p:tag name="ISPRING_CUSTOM_TIMING_USED" val="1"/>
  <p:tag name="GENSWF_SLIDE_UID" val="{BD526E3B-9A8E-4523-B1EC-918754B25915}:30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D_2" val="{D21245F8-5764-4C5B-A772-98001BA445A8}"/>
  <p:tag name="GENSWF_ADVANCE_TIME" val="5.000"/>
  <p:tag name="ISPRING_CUSTOM_TIMING_USED" val="1"/>
  <p:tag name="GENSWF_SLIDE_UID" val="{337AE2EE-460B-4226-89FF-8D89D4EAF1F2}:28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57150">
          <a:solidFill>
            <a:srgbClr val="92D050"/>
          </a:solidFill>
        </a:ln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ln>
          <a:noFill/>
        </a:ln>
      </a:spPr>
      <a:bodyPr vert="horz" lIns="91440" tIns="45720" rIns="91440" bIns="45720" rtlCol="0">
        <a:normAutofit/>
      </a:bodyPr>
      <a:lstStyle>
        <a:defPPr algn="just">
          <a:defRPr b="1">
            <a:solidFill>
              <a:srgbClr val="0000FF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4256</TotalTime>
  <Words>869</Words>
  <Application>Microsoft Office PowerPoint</Application>
  <PresentationFormat>Widescreen</PresentationFormat>
  <Paragraphs>77</Paragraphs>
  <Slides>16</Slides>
  <Notes>3</Notes>
  <HiddenSlides>0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Arial</vt:lpstr>
      <vt:lpstr>Bookman Old Style</vt:lpstr>
      <vt:lpstr>Calibri</vt:lpstr>
      <vt:lpstr>Calibri Light</vt:lpstr>
      <vt:lpstr>Cambria Math</vt:lpstr>
      <vt:lpstr>Roboto</vt:lpstr>
      <vt:lpstr>Times New Roman</vt:lpstr>
      <vt:lpstr>Office Theme</vt:lpstr>
      <vt:lpstr>Chủ đề Office</vt:lpstr>
      <vt:lpstr>Equation</vt:lpstr>
      <vt:lpstr>PowerPoint Presentation</vt:lpstr>
      <vt:lpstr>Quan sát video và so sánh diện tích của hình vuông lớn với tổng diện tích của 2 hình vuông nhỏ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Chiem Nguyen Thi</cp:lastModifiedBy>
  <cp:revision>187</cp:revision>
  <dcterms:created xsi:type="dcterms:W3CDTF">2022-07-26T11:32:53Z</dcterms:created>
  <dcterms:modified xsi:type="dcterms:W3CDTF">2024-11-04T08:14:07Z</dcterms:modified>
</cp:coreProperties>
</file>