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media/audio2.wav" ContentType="audio/wav"/>
  <Override PartName="/ppt/media/audio3.wav" ContentType="audio/wav"/>
  <Override PartName="/ppt/media/audio4.wav" ContentType="audio/wav"/>
  <Override PartName="/ppt/notesSlides/notesSlide1.xml" ContentType="application/vnd.openxmlformats-officedocument.presentationml.notesSlide+xml"/>
  <Override PartName="/ppt/media/audio5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6.wav" ContentType="audio/wav"/>
  <Override PartName="/ppt/media/audio7.wav" ContentType="audio/wav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  <p:sldMasterId id="2147483781" r:id="rId12"/>
    <p:sldMasterId id="2147483791" r:id="rId13"/>
    <p:sldMasterId id="2147483804" r:id="rId14"/>
  </p:sldMasterIdLst>
  <p:notesMasterIdLst>
    <p:notesMasterId r:id="rId48"/>
  </p:notesMasterIdLst>
  <p:sldIdLst>
    <p:sldId id="390" r:id="rId15"/>
    <p:sldId id="291" r:id="rId16"/>
    <p:sldId id="302" r:id="rId17"/>
    <p:sldId id="462" r:id="rId18"/>
    <p:sldId id="463" r:id="rId19"/>
    <p:sldId id="464" r:id="rId20"/>
    <p:sldId id="288" r:id="rId21"/>
    <p:sldId id="292" r:id="rId22"/>
    <p:sldId id="303" r:id="rId23"/>
    <p:sldId id="392" r:id="rId24"/>
    <p:sldId id="339" r:id="rId25"/>
    <p:sldId id="406" r:id="rId26"/>
    <p:sldId id="389" r:id="rId27"/>
    <p:sldId id="450" r:id="rId28"/>
    <p:sldId id="407" r:id="rId29"/>
    <p:sldId id="386" r:id="rId30"/>
    <p:sldId id="455" r:id="rId31"/>
    <p:sldId id="416" r:id="rId32"/>
    <p:sldId id="422" r:id="rId33"/>
    <p:sldId id="403" r:id="rId34"/>
    <p:sldId id="417" r:id="rId35"/>
    <p:sldId id="304" r:id="rId36"/>
    <p:sldId id="456" r:id="rId37"/>
    <p:sldId id="444" r:id="rId38"/>
    <p:sldId id="441" r:id="rId39"/>
    <p:sldId id="445" r:id="rId40"/>
    <p:sldId id="458" r:id="rId41"/>
    <p:sldId id="446" r:id="rId42"/>
    <p:sldId id="460" r:id="rId43"/>
    <p:sldId id="448" r:id="rId44"/>
    <p:sldId id="305" r:id="rId45"/>
    <p:sldId id="461" r:id="rId46"/>
    <p:sldId id="412" r:id="rId47"/>
  </p:sldIdLst>
  <p:sldSz cx="12192000" cy="6858000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VNI-Times" pitchFamily="2" charset="0"/>
      <p:regular r:id="rId55"/>
      <p:bold r:id="rId56"/>
      <p:italic r:id="rId57"/>
      <p:boldItalic r:id="rId5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12684D"/>
    <a:srgbClr val="E6E6E6"/>
    <a:srgbClr val="FFFFCC"/>
    <a:srgbClr val="0000FF"/>
    <a:srgbClr val="E75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49" d="100"/>
          <a:sy n="49" d="100"/>
        </p:scale>
        <p:origin x="634" y="4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presProps" Target="pres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font" Target="fonts/font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font" Target="fonts/font4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2C2B1-8772-41D1-8AC1-32BC10B73C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15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745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025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025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5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832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5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 First Template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292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 First Template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292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815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745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55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148F-9A36-414E-A051-93CFF09916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745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1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rot="16200000">
            <a:off x="8749326" y="3298696"/>
            <a:ext cx="6741371" cy="143978"/>
          </a:xfrm>
          <a:prstGeom prst="rect">
            <a:avLst/>
          </a:prstGeom>
          <a:solidFill>
            <a:srgbClr val="64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4" name="矩形 3"/>
          <p:cNvSpPr/>
          <p:nvPr userDrawn="1"/>
        </p:nvSpPr>
        <p:spPr>
          <a:xfrm rot="16200000" flipV="1">
            <a:off x="-3287744" y="3287743"/>
            <a:ext cx="6741371" cy="165881"/>
          </a:xfrm>
          <a:prstGeom prst="rect">
            <a:avLst/>
          </a:prstGeom>
          <a:solidFill>
            <a:srgbClr val="64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12192000" cy="188640"/>
          </a:xfrm>
          <a:prstGeom prst="rect">
            <a:avLst/>
          </a:prstGeom>
          <a:solidFill>
            <a:srgbClr val="64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3" name="矩形 2"/>
          <p:cNvSpPr/>
          <p:nvPr userDrawn="1"/>
        </p:nvSpPr>
        <p:spPr>
          <a:xfrm>
            <a:off x="0" y="6669360"/>
            <a:ext cx="12192000" cy="188640"/>
          </a:xfrm>
          <a:prstGeom prst="rect">
            <a:avLst/>
          </a:prstGeom>
          <a:solidFill>
            <a:srgbClr val="64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</p:spTree>
    <p:extLst>
      <p:ext uri="{BB962C8B-B14F-4D97-AF65-F5344CB8AC3E}">
        <p14:creationId xmlns:p14="http://schemas.microsoft.com/office/powerpoint/2010/main" val="174091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anice作品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2187170" cy="6858000"/>
            <a:chOff x="0" y="0"/>
            <a:chExt cx="12190344" cy="6858000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5593532" cy="68580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596812" y="0"/>
              <a:ext cx="5593532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593532" y="0"/>
              <a:ext cx="1008111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94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9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2" y="274638"/>
            <a:ext cx="10973117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11417066" y="6545425"/>
            <a:ext cx="77493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134E30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srgbClr val="134E30"/>
                </a:solidFill>
                <a:latin typeface="Calibri"/>
                <a:ea typeface="宋体"/>
              </a:rPr>
              <a:t> </a:t>
            </a: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0"/>
            <a:ext cx="12187170" cy="6858000"/>
            <a:chOff x="0" y="0"/>
            <a:chExt cx="12190344" cy="6858000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5593532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596812" y="0"/>
              <a:ext cx="5593532" cy="6858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593532" y="0"/>
              <a:ext cx="1008111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772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2" y="274638"/>
            <a:ext cx="10973117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6310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44333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133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200969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268821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9541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15374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244838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3718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57251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224822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71818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D7211-CE1B-4C48-A529-80EEFDB2F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82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9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1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107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9872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2"/>
            <a:ext cx="10363200" cy="1362075"/>
          </a:xfrm>
        </p:spPr>
        <p:txBody>
          <a:bodyPr anchor="t"/>
          <a:lstStyle>
            <a:lvl1pPr algn="l">
              <a:defRPr sz="395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1pPr>
            <a:lvl2pPr marL="451576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2pPr>
            <a:lvl3pPr marL="903153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3pPr>
            <a:lvl4pPr marL="1354729" indent="0">
              <a:buNone/>
              <a:defRPr sz="1383">
                <a:solidFill>
                  <a:schemeClr val="tx1">
                    <a:tint val="75000"/>
                  </a:schemeClr>
                </a:solidFill>
              </a:defRPr>
            </a:lvl4pPr>
            <a:lvl5pPr marL="1806306" indent="0">
              <a:buNone/>
              <a:defRPr sz="1383">
                <a:solidFill>
                  <a:schemeClr val="tx1">
                    <a:tint val="75000"/>
                  </a:schemeClr>
                </a:solidFill>
              </a:defRPr>
            </a:lvl5pPr>
            <a:lvl6pPr marL="2257882" indent="0">
              <a:buNone/>
              <a:defRPr sz="1383">
                <a:solidFill>
                  <a:schemeClr val="tx1">
                    <a:tint val="75000"/>
                  </a:schemeClr>
                </a:solidFill>
              </a:defRPr>
            </a:lvl6pPr>
            <a:lvl7pPr marL="2709459" indent="0">
              <a:buNone/>
              <a:defRPr sz="1383">
                <a:solidFill>
                  <a:schemeClr val="tx1">
                    <a:tint val="75000"/>
                  </a:schemeClr>
                </a:solidFill>
              </a:defRPr>
            </a:lvl7pPr>
            <a:lvl8pPr marL="3161035" indent="0">
              <a:buNone/>
              <a:defRPr sz="1383">
                <a:solidFill>
                  <a:schemeClr val="tx1">
                    <a:tint val="75000"/>
                  </a:schemeClr>
                </a:solidFill>
              </a:defRPr>
            </a:lvl8pPr>
            <a:lvl9pPr marL="3612612" indent="0">
              <a:buNone/>
              <a:defRPr sz="13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475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766"/>
            </a:lvl1pPr>
            <a:lvl2pPr>
              <a:defRPr sz="2370"/>
            </a:lvl2pPr>
            <a:lvl3pPr>
              <a:defRPr sz="1975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766"/>
            </a:lvl1pPr>
            <a:lvl2pPr>
              <a:defRPr sz="2370"/>
            </a:lvl2pPr>
            <a:lvl3pPr>
              <a:defRPr sz="1975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737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576" indent="0">
              <a:buNone/>
              <a:defRPr sz="1975" b="1"/>
            </a:lvl2pPr>
            <a:lvl3pPr marL="903153" indent="0">
              <a:buNone/>
              <a:defRPr sz="1778" b="1"/>
            </a:lvl3pPr>
            <a:lvl4pPr marL="1354729" indent="0">
              <a:buNone/>
              <a:defRPr sz="1580" b="1"/>
            </a:lvl4pPr>
            <a:lvl5pPr marL="1806306" indent="0">
              <a:buNone/>
              <a:defRPr sz="1580" b="1"/>
            </a:lvl5pPr>
            <a:lvl6pPr marL="2257882" indent="0">
              <a:buNone/>
              <a:defRPr sz="1580" b="1"/>
            </a:lvl6pPr>
            <a:lvl7pPr marL="2709459" indent="0">
              <a:buNone/>
              <a:defRPr sz="1580" b="1"/>
            </a:lvl7pPr>
            <a:lvl8pPr marL="3161035" indent="0">
              <a:buNone/>
              <a:defRPr sz="1580" b="1"/>
            </a:lvl8pPr>
            <a:lvl9pPr marL="3612612" indent="0">
              <a:buNone/>
              <a:defRPr sz="15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370"/>
            </a:lvl1pPr>
            <a:lvl2pPr>
              <a:defRPr sz="1975"/>
            </a:lvl2pPr>
            <a:lvl3pPr>
              <a:defRPr sz="1778"/>
            </a:lvl3pPr>
            <a:lvl4pPr>
              <a:defRPr sz="1580"/>
            </a:lvl4pPr>
            <a:lvl5pPr>
              <a:defRPr sz="1580"/>
            </a:lvl5pPr>
            <a:lvl6pPr>
              <a:defRPr sz="1580"/>
            </a:lvl6pPr>
            <a:lvl7pPr>
              <a:defRPr sz="1580"/>
            </a:lvl7pPr>
            <a:lvl8pPr>
              <a:defRPr sz="1580"/>
            </a:lvl8pPr>
            <a:lvl9pPr>
              <a:defRPr sz="15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576" indent="0">
              <a:buNone/>
              <a:defRPr sz="1975" b="1"/>
            </a:lvl2pPr>
            <a:lvl3pPr marL="903153" indent="0">
              <a:buNone/>
              <a:defRPr sz="1778" b="1"/>
            </a:lvl3pPr>
            <a:lvl4pPr marL="1354729" indent="0">
              <a:buNone/>
              <a:defRPr sz="1580" b="1"/>
            </a:lvl4pPr>
            <a:lvl5pPr marL="1806306" indent="0">
              <a:buNone/>
              <a:defRPr sz="1580" b="1"/>
            </a:lvl5pPr>
            <a:lvl6pPr marL="2257882" indent="0">
              <a:buNone/>
              <a:defRPr sz="1580" b="1"/>
            </a:lvl6pPr>
            <a:lvl7pPr marL="2709459" indent="0">
              <a:buNone/>
              <a:defRPr sz="1580" b="1"/>
            </a:lvl7pPr>
            <a:lvl8pPr marL="3161035" indent="0">
              <a:buNone/>
              <a:defRPr sz="1580" b="1"/>
            </a:lvl8pPr>
            <a:lvl9pPr marL="3612612" indent="0">
              <a:buNone/>
              <a:defRPr sz="15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370"/>
            </a:lvl1pPr>
            <a:lvl2pPr>
              <a:defRPr sz="1975"/>
            </a:lvl2pPr>
            <a:lvl3pPr>
              <a:defRPr sz="1778"/>
            </a:lvl3pPr>
            <a:lvl4pPr>
              <a:defRPr sz="1580"/>
            </a:lvl4pPr>
            <a:lvl5pPr>
              <a:defRPr sz="1580"/>
            </a:lvl5pPr>
            <a:lvl6pPr>
              <a:defRPr sz="1580"/>
            </a:lvl6pPr>
            <a:lvl7pPr>
              <a:defRPr sz="1580"/>
            </a:lvl7pPr>
            <a:lvl8pPr>
              <a:defRPr sz="1580"/>
            </a:lvl8pPr>
            <a:lvl9pPr>
              <a:defRPr sz="15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9281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5270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466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8"/>
            <a:ext cx="6815667" cy="5853113"/>
          </a:xfrm>
        </p:spPr>
        <p:txBody>
          <a:bodyPr/>
          <a:lstStyle>
            <a:lvl1pPr>
              <a:defRPr sz="3161"/>
            </a:lvl1pPr>
            <a:lvl2pPr>
              <a:defRPr sz="2766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383"/>
            </a:lvl1pPr>
            <a:lvl2pPr marL="451576" indent="0">
              <a:buNone/>
              <a:defRPr sz="1185"/>
            </a:lvl2pPr>
            <a:lvl3pPr marL="903153" indent="0">
              <a:buNone/>
              <a:defRPr sz="988"/>
            </a:lvl3pPr>
            <a:lvl4pPr marL="1354729" indent="0">
              <a:buNone/>
              <a:defRPr sz="889"/>
            </a:lvl4pPr>
            <a:lvl5pPr marL="1806306" indent="0">
              <a:buNone/>
              <a:defRPr sz="889"/>
            </a:lvl5pPr>
            <a:lvl6pPr marL="2257882" indent="0">
              <a:buNone/>
              <a:defRPr sz="889"/>
            </a:lvl6pPr>
            <a:lvl7pPr marL="2709459" indent="0">
              <a:buNone/>
              <a:defRPr sz="889"/>
            </a:lvl7pPr>
            <a:lvl8pPr marL="3161035" indent="0">
              <a:buNone/>
              <a:defRPr sz="889"/>
            </a:lvl8pPr>
            <a:lvl9pPr marL="3612612" indent="0">
              <a:buNone/>
              <a:defRPr sz="8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494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61"/>
            </a:lvl1pPr>
            <a:lvl2pPr marL="451576" indent="0">
              <a:buNone/>
              <a:defRPr sz="2766"/>
            </a:lvl2pPr>
            <a:lvl3pPr marL="903153" indent="0">
              <a:buNone/>
              <a:defRPr sz="2370"/>
            </a:lvl3pPr>
            <a:lvl4pPr marL="1354729" indent="0">
              <a:buNone/>
              <a:defRPr sz="1975"/>
            </a:lvl4pPr>
            <a:lvl5pPr marL="1806306" indent="0">
              <a:buNone/>
              <a:defRPr sz="1975"/>
            </a:lvl5pPr>
            <a:lvl6pPr marL="2257882" indent="0">
              <a:buNone/>
              <a:defRPr sz="1975"/>
            </a:lvl6pPr>
            <a:lvl7pPr marL="2709459" indent="0">
              <a:buNone/>
              <a:defRPr sz="1975"/>
            </a:lvl7pPr>
            <a:lvl8pPr marL="3161035" indent="0">
              <a:buNone/>
              <a:defRPr sz="1975"/>
            </a:lvl8pPr>
            <a:lvl9pPr marL="3612612" indent="0">
              <a:buNone/>
              <a:defRPr sz="19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383"/>
            </a:lvl1pPr>
            <a:lvl2pPr marL="451576" indent="0">
              <a:buNone/>
              <a:defRPr sz="1185"/>
            </a:lvl2pPr>
            <a:lvl3pPr marL="903153" indent="0">
              <a:buNone/>
              <a:defRPr sz="988"/>
            </a:lvl3pPr>
            <a:lvl4pPr marL="1354729" indent="0">
              <a:buNone/>
              <a:defRPr sz="889"/>
            </a:lvl4pPr>
            <a:lvl5pPr marL="1806306" indent="0">
              <a:buNone/>
              <a:defRPr sz="889"/>
            </a:lvl5pPr>
            <a:lvl6pPr marL="2257882" indent="0">
              <a:buNone/>
              <a:defRPr sz="889"/>
            </a:lvl6pPr>
            <a:lvl7pPr marL="2709459" indent="0">
              <a:buNone/>
              <a:defRPr sz="889"/>
            </a:lvl7pPr>
            <a:lvl8pPr marL="3161035" indent="0">
              <a:buNone/>
              <a:defRPr sz="889"/>
            </a:lvl8pPr>
            <a:lvl9pPr marL="3612612" indent="0">
              <a:buNone/>
              <a:defRPr sz="8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5191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56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2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11/11/2022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17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24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50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8" r:id="rId5"/>
    <p:sldLayoutId id="2147483790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16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7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03153" rtl="0" eaLnBrk="1" latinLnBrk="0" hangingPunct="1">
        <a:spcBef>
          <a:spcPct val="0"/>
        </a:spcBef>
        <a:buNone/>
        <a:defRPr sz="43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682" indent="-338682" algn="l" defTabSz="903153" rtl="0" eaLnBrk="1" latinLnBrk="0" hangingPunct="1">
        <a:spcBef>
          <a:spcPct val="20000"/>
        </a:spcBef>
        <a:buFont typeface="Arial" pitchFamily="34" charset="0"/>
        <a:buChar char="•"/>
        <a:defRPr sz="3161" kern="1200">
          <a:solidFill>
            <a:schemeClr val="tx1"/>
          </a:solidFill>
          <a:latin typeface="+mn-lt"/>
          <a:ea typeface="+mn-ea"/>
          <a:cs typeface="+mn-cs"/>
        </a:defRPr>
      </a:lvl1pPr>
      <a:lvl2pPr marL="733812" indent="-282235" algn="l" defTabSz="903153" rtl="0" eaLnBrk="1" latinLnBrk="0" hangingPunct="1">
        <a:spcBef>
          <a:spcPct val="20000"/>
        </a:spcBef>
        <a:buFont typeface="Arial" pitchFamily="34" charset="0"/>
        <a:buChar char="–"/>
        <a:defRPr sz="2766" kern="1200">
          <a:solidFill>
            <a:schemeClr val="tx1"/>
          </a:solidFill>
          <a:latin typeface="+mn-lt"/>
          <a:ea typeface="+mn-ea"/>
          <a:cs typeface="+mn-cs"/>
        </a:defRPr>
      </a:lvl2pPr>
      <a:lvl3pPr marL="1128941" indent="-225788" algn="l" defTabSz="903153" rtl="0" eaLnBrk="1" latinLnBrk="0" hangingPunct="1">
        <a:spcBef>
          <a:spcPct val="20000"/>
        </a:spcBef>
        <a:buFont typeface="Arial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3pPr>
      <a:lvl4pPr marL="1580518" indent="-225788" algn="l" defTabSz="903153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32094" indent="-225788" algn="l" defTabSz="903153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483670" indent="-225788" algn="l" defTabSz="903153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35247" indent="-225788" algn="l" defTabSz="903153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386823" indent="-225788" algn="l" defTabSz="903153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38400" indent="-225788" algn="l" defTabSz="903153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1576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3153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4729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6306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7882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9459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61035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12612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 userDrawn="1"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 userDrawn="1"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 userDrawn="1"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 userDrawn="1"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 userDrawn="1"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4" Type="http://schemas.openxmlformats.org/officeDocument/2006/relationships/hyperlink" Target="file:///C:\Users\Public\Desktop\C&#7889;c%20C&#7889;c.lnk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5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://www.yahoo.com/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38.png"/><Relationship Id="rId5" Type="http://schemas.openxmlformats.org/officeDocument/2006/relationships/hyperlink" Target="http://www.bing.com/" TargetMode="External"/><Relationship Id="rId4" Type="http://schemas.openxmlformats.org/officeDocument/2006/relationships/hyperlink" Target="http://www.google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4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3.jpeg"/><Relationship Id="rId7" Type="http://schemas.openxmlformats.org/officeDocument/2006/relationships/slide" Target="slide5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6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slide" Target="slide8.xml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openxmlformats.org/officeDocument/2006/relationships/audio" Target="../media/audio7.wav"/><Relationship Id="rId7" Type="http://schemas.openxmlformats.org/officeDocument/2006/relationships/image" Target="../media/image50.png"/><Relationship Id="rId12" Type="http://schemas.openxmlformats.org/officeDocument/2006/relationships/slide" Target="slide9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14.xml"/><Relationship Id="rId3" Type="http://schemas.openxmlformats.org/officeDocument/2006/relationships/audio" Target="../media/audio7.wav"/><Relationship Id="rId7" Type="http://schemas.openxmlformats.org/officeDocument/2006/relationships/image" Target="../media/image50.png"/><Relationship Id="rId12" Type="http://schemas.openxmlformats.org/officeDocument/2006/relationships/image" Target="../media/image5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14.xml"/><Relationship Id="rId3" Type="http://schemas.openxmlformats.org/officeDocument/2006/relationships/audio" Target="../media/audio7.wav"/><Relationship Id="rId7" Type="http://schemas.openxmlformats.org/officeDocument/2006/relationships/image" Target="../media/image50.png"/><Relationship Id="rId12" Type="http://schemas.openxmlformats.org/officeDocument/2006/relationships/image" Target="../media/image5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10.xml"/><Relationship Id="rId3" Type="http://schemas.openxmlformats.org/officeDocument/2006/relationships/audio" Target="../media/audio6.wav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10.xml"/><Relationship Id="rId3" Type="http://schemas.openxmlformats.org/officeDocument/2006/relationships/audio" Target="../media/audio6.wav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22.jpeg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C:\Users\Public\Desktop\C&#7889;c%20C&#7889;c.lnk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4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22.jpeg"/><Relationship Id="rId5" Type="http://schemas.openxmlformats.org/officeDocument/2006/relationships/audio" Target="../media/audio1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6.xml"/><Relationship Id="rId6" Type="http://schemas.openxmlformats.org/officeDocument/2006/relationships/audio" Target="../media/audio1.wav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22.jpeg"/><Relationship Id="rId5" Type="http://schemas.openxmlformats.org/officeDocument/2006/relationships/audio" Target="../media/audio4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22.jpeg"/><Relationship Id="rId5" Type="http://schemas.openxmlformats.org/officeDocument/2006/relationships/audio" Target="../media/audio1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22.jpeg"/><Relationship Id="rId5" Type="http://schemas.openxmlformats.org/officeDocument/2006/relationships/audio" Target="../media/audio1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>
            <a:extLst>
              <a:ext uri="{FF2B5EF4-FFF2-40B4-BE49-F238E27FC236}">
                <a16:creationId xmlns:a16="http://schemas.microsoft.com/office/drawing/2014/main" id="{383FD564-9B0C-42D0-96C8-3429289176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3289120"/>
            <a:ext cx="68580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Times" pitchFamily="2" charset="0"/>
              </a:rPr>
              <a:t>ÑEÁN DÖÏ GIÔØ MOÂN TIN  HỌC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67ABD392-80ED-40A7-BCA0-02D623CF2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898" y="533799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0000FF"/>
                </a:solidFill>
                <a:latin typeface="VNI-Times" pitchFamily="2" charset="0"/>
              </a:rPr>
              <a:t>CHUÙC CAÙC EM HOÏC TOÁT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2801ADD-39A9-4313-88C6-528A13508C45}"/>
              </a:ext>
            </a:extLst>
          </p:cNvPr>
          <p:cNvSpPr/>
          <p:nvPr/>
        </p:nvSpPr>
        <p:spPr>
          <a:xfrm>
            <a:off x="388471" y="2006600"/>
            <a:ext cx="11498731" cy="1752600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Kính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chào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quý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thầy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cô</a:t>
            </a:r>
            <a:endParaRPr lang="en-US" sz="5867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697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117231" y="526774"/>
            <a:ext cx="11945815" cy="64158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“TÌM KIẾM THÔNG TIN”.</a:t>
            </a:r>
          </a:p>
          <a:p>
            <a:pPr algn="just"/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i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i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i="1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</a:p>
          <a:p>
            <a:pPr algn="ctr"/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</a:p>
          <a:p>
            <a:pPr algn="ctr"/>
            <a:endParaRPr lang="en-US" sz="1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lần </a:t>
            </a:r>
            <a:r>
              <a:rPr lang="en-US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từng em lên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lớn ở nước ta mà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>
            <a:hlinkClick r:id="rId3" action="ppaction://hlinksldjump"/>
            <a:extLst>
              <a:ext uri="{FF2B5EF4-FFF2-40B4-BE49-F238E27FC236}">
                <a16:creationId xmlns:a16="http://schemas.microsoft.com/office/drawing/2014/main" id="{92CF3816-0523-992C-F697-5138B5D17D13}"/>
              </a:ext>
            </a:extLst>
          </p:cNvPr>
          <p:cNvSpPr/>
          <p:nvPr/>
        </p:nvSpPr>
        <p:spPr>
          <a:xfrm>
            <a:off x="10849155" y="260157"/>
            <a:ext cx="1066800" cy="10668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9F6864-1ED6-7DA7-58F0-911F995ACEF4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F0F3F4-0C6F-04F3-2395-1B2AC9465DFF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C810F2-7752-006B-DEEB-BAA0DDC68D53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20796D-CB64-AAD5-54E5-20A39D77DD51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E8811B-7045-9C71-2B79-4E724076E450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153D91-8D88-12F4-3B84-39D9FEBB08D7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6284B4-1916-74C7-FB65-0B3641859507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C18E5B-0ED8-0A2D-CF11-418C24EDD136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D7CF80-B0D9-5A19-5D05-7F37575A874D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E77EB8-A5D1-37D3-DF95-CDC663301046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8531E8-7C73-19CC-FEB4-C85F9532FDF0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54F076-9226-C888-3DE3-98DB15D7DDD6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682B02-DE59-96B2-7561-C602F5E47D67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13BC79-15B0-2605-2230-17FB45555966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3822F8-3270-E778-9189-0D21C4479CA5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7B9929-C03E-A2BB-E239-F4479A269351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B08F8A-0C29-E48E-926F-CF53C8AD99FD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CE812A-1C56-C311-EA6B-EBC58ACFDD67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94B8D5-D779-E637-4A9C-F9A7423A62A6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EC9E64-2B8C-2C00-6009-7EDA158BBA97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24DEDA-D87C-C6FC-37FF-AEA8921C6270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A07735-5567-5EBE-D0F4-CAE24FA48596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A60488-5D1B-D991-5653-3796DCC2BB2C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62DF8A-86F8-EFF6-0650-60D626FC3CE3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A8FD91-7446-1BAD-37B7-20752B3E72DF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E97B4D-3177-2645-0E46-128D5F47697E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BB4CC0-0804-97C3-502C-AEA042F7D8DD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6ECD2B-1271-88D2-4884-649382DA65D5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CBF035-29C9-0545-6EA3-61D46B13133C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E130BE-82E5-7CA2-B96A-E233641957C6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5B11EC-681F-1C13-6A64-1AE6D4CE4CE1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FEB347-21A9-9AC7-7EBD-4B65A29489F7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CEE55F-2805-DB34-E364-7D3A6C6DB6A5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18FBF1-A270-AB04-6F25-02C4CDC68221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91A2BD-22B2-E281-CF41-7F5E81A5BF2A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5234CA-8837-34ED-45E7-7511A7D209E9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18AB33-AA8C-F90F-4994-E10F1DD15794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1D5A99-0A09-6D13-D387-66CA66C45FD1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4D432C2-B6E6-0B42-B713-6D19D1C2E221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DF16C1-8056-4D33-7F9C-BE3C932AF9AB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DD91F62-83CA-67D0-C1A9-0535951CF083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ED32F3-C962-C231-1D17-614C16255A42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20F9DAD-4C30-EBC2-3702-81F31E7063C2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9E744C7-5C8D-D264-A6ED-BC6566E27AE4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55B4379-5F1D-D370-8204-613E4F5AA1FC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DC9271-3DFA-6465-76E4-EE6FD145C710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CC2FE3E-4BE1-DD6E-3445-E0ABF4AEC049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3BAC35A-CF2A-AF4D-C5C7-CD2E3FD4F1A6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8A9A535-A9CA-94E1-6A00-1B9E0EC3AFD0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06139A-AADC-0249-9EFC-D325C38A66E5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567C57C-9F45-3C65-7B26-F8D1D259B60F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9CE083A-E6C9-3022-4BC3-F312A65C1ED3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144919B-D5CD-4E24-2AC0-A755DEDFF472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4D1743B-EEBD-7CCD-D0D8-44514DBDF9B7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DAD997E-4B02-AA86-E6CA-C87BD5597F82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3587BC4-D107-9D9E-67A3-DD48409AFA3D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997AD6-0F4A-18B0-F9F4-0A0C67F69F38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C58CE65-28E9-4CB6-B95F-4B36EB42FDAE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F687AB1-CDF5-D610-8B99-4F44F9E87FD2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2FFB09A-2DDE-7E94-4B22-CCD18E35EC2C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C99E112-CBA7-5362-1948-6833798A8228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35622C1-B470-C379-B0E4-EEC01737EFB1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0BE91F8-6DF4-DED4-311C-3DD54E3908FF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1BDCDF6-9714-F7A2-BB62-6B99ACAC9FCA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80ABD4-4B39-DF6F-59CD-06C019031970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A873499-C699-0365-B8B8-7B82FAFFDBA8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5F725C9-750B-4BF5-B499-67AF1C6D5584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3D08D7A-FEF6-ADD3-3E23-AB65B3BECA33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4BA2236-40D3-C149-7BB8-7D0F0BF8F5E3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32BFF61-DE2B-7857-43BA-2E63B6C6A297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FB6F7A1-C867-4B92-681F-EC08FE09657E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CE569FE-F96C-DE20-D530-C030F3112962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FFBA615-576D-391D-CA29-011D6880E435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A52BD2-F8B7-99E7-45CF-D11FE98449FD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1C10BC0-76D6-BA35-724B-806CF14969D1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A14FDB1-5642-1AAD-6B20-328757D1B2E4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9937319-273B-E81F-8306-82576FE67621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7779757-2025-2C90-E20D-96570D857075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03A0B19-31BD-A748-38AF-985D0726D47E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53EF457-6B9E-120B-7A2A-D3653F028EBD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1A1DB27-DC2A-5C09-84B4-ED719CF1BD6F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CA269A6-A969-AFF1-C2B3-BE00298BF967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C03A3B3-D852-EFA5-84A6-24ECC2C72EEB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897D2B0-300A-8DC0-F477-BEB94A1A4770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58B0E99-1CEA-43A7-4508-C0597E1DF699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1941BFD-F2E5-A69D-9CDF-9486C448EF83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445D0E9-1A80-3C73-7D2E-D6B18E289E04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92289D7-25D1-B810-DB4A-FA40E720503B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890E0E8-01CD-5F3A-24EE-DFE4BD014F63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F265C6E-20B6-A000-F618-B92B808A602D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14BC9BD-38D5-2BF8-01E9-4E5F846DB0C4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D4A92F5-1187-675A-68EB-42C1FB581CFE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126696B-5C37-9162-41F7-E71AE4B34C06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5319251-A814-8A28-1373-E7AD7391C6BA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4DD904A-1B58-E2D9-462F-E48813302CC0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2298910-C844-69A6-2129-8742EA2C4718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26BC350-7FC0-81DD-C9BF-86E633E765C9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88C32C1-4B17-16BA-D494-B2594A70F974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6950567-4844-1780-C611-FC02D6D5B3BE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D32E73E-7BB8-021D-2ADD-86BF93BA0FB8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7F82DAA-47BE-62B1-A65C-38F4D8A88646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CE3C1A3-0B20-61E6-6268-5AB0761E3AFE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BFF7EE8-4F8A-83A5-D284-101B751DB813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E011562-4710-7AB2-8B8A-EA1672F666EA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3F50EFC-3CD6-9B1B-EBD2-D37E74A209CA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9B04756-3ACC-1BFA-8B21-DFAEE7A67F6A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323FBE0-4E22-EC46-190B-26D51F1C4183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F2961FC-60A2-3E58-3274-1A8DA0442BDA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4C1BFEA-6487-F786-4691-553FCD614523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4FBDC1B-0480-45F1-2495-E0DCCAF92F81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0F062695-3767-2FE9-8F34-1803B5850F31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1BAC4CE-99E2-F003-DDBC-A88C9FE88B83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7CE9E96-AD30-BBF1-BE40-E6F37CB26D08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30DE118-5B21-1ADA-A6F8-624B2EEBD7B6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FE0B7FF-0BD3-F3C4-E579-400F0C3C17AF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3847610-FFFA-4F0D-4353-47615524ED4A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B70CFCD-066D-6BC2-F954-7C8C0763E3A2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F7036B-28FA-62F9-F3B8-67C5AD601A1E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6C5EDEDC-CC63-7A30-5D7B-E1919372074C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4358BAE-93B7-1703-5416-54972C44F4AE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C875529-12D6-54BF-D377-5F0F8EE366BD}"/>
              </a:ext>
            </a:extLst>
          </p:cNvPr>
          <p:cNvSpPr txBox="1"/>
          <p:nvPr/>
        </p:nvSpPr>
        <p:spPr>
          <a:xfrm>
            <a:off x="10876257" y="551119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2E073A0-61B8-7486-AAA7-DA71AF2F6643}"/>
              </a:ext>
            </a:extLst>
          </p:cNvPr>
          <p:cNvSpPr txBox="1"/>
          <p:nvPr/>
        </p:nvSpPr>
        <p:spPr>
          <a:xfrm>
            <a:off x="10889808" y="598885"/>
            <a:ext cx="101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26" name="Arrow: Right 125">
            <a:hlinkClick r:id="rId4" action="ppaction://hlinkfile"/>
            <a:extLst>
              <a:ext uri="{FF2B5EF4-FFF2-40B4-BE49-F238E27FC236}">
                <a16:creationId xmlns:a16="http://schemas.microsoft.com/office/drawing/2014/main" id="{6B1E5911-2DCB-B70E-9B89-F48C7254217D}"/>
              </a:ext>
            </a:extLst>
          </p:cNvPr>
          <p:cNvSpPr/>
          <p:nvPr/>
        </p:nvSpPr>
        <p:spPr>
          <a:xfrm>
            <a:off x="11737910" y="6503436"/>
            <a:ext cx="336859" cy="205619"/>
          </a:xfrm>
          <a:prstGeom prst="rightArrow">
            <a:avLst/>
          </a:prstGeom>
          <a:solidFill>
            <a:srgbClr val="92D05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3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5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5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500"/>
                            </p:stCondLst>
                            <p:childTnLst>
                              <p:par>
                                <p:cTn id="7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5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0"/>
                            </p:stCondLst>
                            <p:childTnLst>
                              <p:par>
                                <p:cTn id="7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5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500"/>
                            </p:stCondLst>
                            <p:childTnLst>
                              <p:par>
                                <p:cTn id="8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5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1500"/>
                            </p:stCondLst>
                            <p:childTnLst>
                              <p:par>
                                <p:cTn id="9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25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500"/>
                            </p:stCondLst>
                            <p:childTnLst>
                              <p:par>
                                <p:cTn id="9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45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9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9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0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2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2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3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5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5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6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8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8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9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1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1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2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4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4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5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7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7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84500"/>
                            </p:stCondLst>
                            <p:childTnLst>
                              <p:par>
                                <p:cTn id="5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85500"/>
                            </p:stCondLst>
                            <p:childTnLst>
                              <p:par>
                                <p:cTn id="58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86500"/>
                            </p:stCondLst>
                            <p:childTnLst>
                              <p:par>
                                <p:cTn id="5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187500"/>
                            </p:stCondLst>
                            <p:childTnLst>
                              <p:par>
                                <p:cTn id="58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188500"/>
                            </p:stCondLst>
                            <p:childTnLst>
                              <p:par>
                                <p:cTn id="5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89500"/>
                            </p:stCondLst>
                            <p:childTnLst>
                              <p:par>
                                <p:cTn id="59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190500"/>
                            </p:stCondLst>
                            <p:childTnLst>
                              <p:par>
                                <p:cTn id="5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91500"/>
                            </p:stCondLst>
                            <p:childTnLst>
                              <p:par>
                                <p:cTn id="60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192500"/>
                            </p:stCondLst>
                            <p:childTnLst>
                              <p:par>
                                <p:cTn id="6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193500"/>
                            </p:stCondLst>
                            <p:childTnLst>
                              <p:par>
                                <p:cTn id="60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194500"/>
                            </p:stCondLst>
                            <p:childTnLst>
                              <p:par>
                                <p:cTn id="6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195500"/>
                            </p:stCondLst>
                            <p:childTnLst>
                              <p:par>
                                <p:cTn id="61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196500"/>
                            </p:stCondLst>
                            <p:childTnLst>
                              <p:par>
                                <p:cTn id="6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1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2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3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3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4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4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5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6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6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7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217500"/>
                            </p:stCondLst>
                            <p:childTnLst>
                              <p:par>
                                <p:cTn id="67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218500"/>
                            </p:stCondLst>
                            <p:childTnLst>
                              <p:par>
                                <p:cTn id="6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219500"/>
                            </p:stCondLst>
                            <p:childTnLst>
                              <p:par>
                                <p:cTn id="68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220500"/>
                            </p:stCondLst>
                            <p:childTnLst>
                              <p:par>
                                <p:cTn id="6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221500"/>
                            </p:stCondLst>
                            <p:childTnLst>
                              <p:par>
                                <p:cTn id="69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222500"/>
                            </p:stCondLst>
                            <p:childTnLst>
                              <p:par>
                                <p:cTn id="6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223500"/>
                            </p:stCondLst>
                            <p:childTnLst>
                              <p:par>
                                <p:cTn id="69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224500"/>
                            </p:stCondLst>
                            <p:childTnLst>
                              <p:par>
                                <p:cTn id="7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225500"/>
                            </p:stCondLst>
                            <p:childTnLst>
                              <p:par>
                                <p:cTn id="70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226500"/>
                            </p:stCondLst>
                            <p:childTnLst>
                              <p:par>
                                <p:cTn id="7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227500"/>
                            </p:stCondLst>
                            <p:childTnLst>
                              <p:par>
                                <p:cTn id="70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228500"/>
                            </p:stCondLst>
                            <p:childTnLst>
                              <p:par>
                                <p:cTn id="7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229500"/>
                            </p:stCondLst>
                            <p:childTnLst>
                              <p:par>
                                <p:cTn id="71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230500"/>
                            </p:stCondLst>
                            <p:childTnLst>
                              <p:par>
                                <p:cTn id="7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2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2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3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3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4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5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8" fill="hold">
                      <p:stCondLst>
                        <p:cond delay="indefinite"/>
                      </p:stCondLst>
                      <p:childTnLst>
                        <p:par>
                          <p:cTn id="759" fill="hold">
                            <p:stCondLst>
                              <p:cond delay="0"/>
                            </p:stCondLst>
                            <p:childTnLst>
                              <p:par>
                                <p:cTn id="7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46" t="9585" r="10713" b="8283"/>
          <a:stretch/>
        </p:blipFill>
        <p:spPr>
          <a:xfrm>
            <a:off x="490158" y="189484"/>
            <a:ext cx="11518280" cy="3095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2039" y="483848"/>
            <a:ext cx="9934517" cy="1478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50" normalizeH="0" baseline="0" noProof="0">
                <a:ln w="11430"/>
                <a:gradFill>
                  <a:gsLst>
                    <a:gs pos="25000">
                      <a:srgbClr val="FFFFFF">
                        <a:satMod val="155000"/>
                      </a:srgbClr>
                    </a:gs>
                    <a:gs pos="100000">
                      <a:srgbClr val="FFFFFF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CHỦ ĐỀ 3.TỔ CHỨC LƯU TRỮ, TÌM KIẾM </a:t>
            </a: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50" normalizeH="0" baseline="0" noProof="0">
                <a:ln w="11430"/>
                <a:gradFill>
                  <a:gsLst>
                    <a:gs pos="25000">
                      <a:srgbClr val="FFFFFF">
                        <a:satMod val="155000"/>
                      </a:srgbClr>
                    </a:gs>
                    <a:gs pos="100000">
                      <a:srgbClr val="FFFFFF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VÀ TRAO ĐỔI THÔNG TIN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9985" y="2176436"/>
            <a:ext cx="9661043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799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TIẾT</a:t>
            </a:r>
            <a:r>
              <a:rPr kumimoji="0" lang="nl-NL" sz="2799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 11 - </a:t>
            </a:r>
            <a:r>
              <a:rPr kumimoji="0" lang="nl-NL" sz="2799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BÀI 7: TÌM KIẾM THÔNG TIN TRÊN INTERNET </a:t>
            </a:r>
            <a:endParaRPr kumimoji="0" lang="en-US" sz="2799" b="1" i="0" u="none" strike="noStrike" kern="1200" cap="all" spc="0" normalizeH="0" baseline="0" noProof="0">
              <a:ln/>
              <a:solidFill>
                <a:srgbClr val="FFFF00"/>
              </a:solidFill>
              <a:effectLst>
                <a:reflection blurRad="10000" stA="55000" endPos="48000" dist="500" dir="5400000" sy="-100000" algn="bl" rotWithShape="0"/>
              </a:effectLst>
              <a:uLnTx/>
              <a:uFillTx/>
              <a:latin typeface="Arial" pitchFamily="34" charset="0"/>
              <a:ea typeface="方正静蕾简体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56215" y="3572978"/>
            <a:ext cx="3019296" cy="2816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4763" y="3602446"/>
            <a:ext cx="3090817" cy="2816507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27668" y="3602446"/>
            <a:ext cx="3095538" cy="293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44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1920983" y="1693864"/>
            <a:ext cx="723631" cy="440283"/>
            <a:chOff x="745709" y="1904734"/>
            <a:chExt cx="1123829" cy="683779"/>
          </a:xfrm>
        </p:grpSpPr>
        <p:sp>
          <p:nvSpPr>
            <p:cNvPr id="19" name="Freeform 18"/>
            <p:cNvSpPr>
              <a:spLocks noEditPoints="1" noChangeArrowheads="1"/>
            </p:cNvSpPr>
            <p:nvPr/>
          </p:nvSpPr>
          <p:spPr bwMode="auto">
            <a:xfrm>
              <a:off x="74570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7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静蕾简体"/>
                <a:ea typeface="方正静蕾简体"/>
                <a:cs typeface="+mn-ea"/>
                <a:sym typeface="+mn-lt"/>
              </a:endParaRPr>
            </a:p>
          </p:txBody>
        </p:sp>
        <p:sp>
          <p:nvSpPr>
            <p:cNvPr id="20" name="Freeform 18"/>
            <p:cNvSpPr>
              <a:spLocks noEditPoints="1" noChangeArrowheads="1"/>
            </p:cNvSpPr>
            <p:nvPr/>
          </p:nvSpPr>
          <p:spPr bwMode="auto">
            <a:xfrm>
              <a:off x="139621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7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静蕾简体"/>
                <a:ea typeface="方正静蕾简体"/>
                <a:cs typeface="+mn-ea"/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051962" y="2857916"/>
            <a:ext cx="723631" cy="440283"/>
            <a:chOff x="745709" y="1904734"/>
            <a:chExt cx="1123829" cy="683779"/>
          </a:xfrm>
        </p:grpSpPr>
        <p:sp>
          <p:nvSpPr>
            <p:cNvPr id="23" name="Freeform 18"/>
            <p:cNvSpPr>
              <a:spLocks noEditPoints="1" noChangeArrowheads="1"/>
            </p:cNvSpPr>
            <p:nvPr/>
          </p:nvSpPr>
          <p:spPr bwMode="auto">
            <a:xfrm>
              <a:off x="74570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7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静蕾简体"/>
                <a:ea typeface="方正静蕾简体"/>
                <a:cs typeface="+mn-ea"/>
                <a:sym typeface="+mn-lt"/>
              </a:endParaRPr>
            </a:p>
          </p:txBody>
        </p:sp>
        <p:sp>
          <p:nvSpPr>
            <p:cNvPr id="24" name="Freeform 18"/>
            <p:cNvSpPr>
              <a:spLocks noEditPoints="1" noChangeArrowheads="1"/>
            </p:cNvSpPr>
            <p:nvPr/>
          </p:nvSpPr>
          <p:spPr bwMode="auto">
            <a:xfrm>
              <a:off x="139621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7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静蕾简体"/>
                <a:ea typeface="方正静蕾简体"/>
                <a:cs typeface="+mn-ea"/>
                <a:sym typeface="+mn-lt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00A9D84-9098-4BFF-1C59-DA30424FD46F}"/>
              </a:ext>
            </a:extLst>
          </p:cNvPr>
          <p:cNvGrpSpPr/>
          <p:nvPr/>
        </p:nvGrpSpPr>
        <p:grpSpPr>
          <a:xfrm>
            <a:off x="3113865" y="372650"/>
            <a:ext cx="5557441" cy="900096"/>
            <a:chOff x="3113865" y="372650"/>
            <a:chExt cx="5557441" cy="900096"/>
          </a:xfrm>
        </p:grpSpPr>
        <p:pic>
          <p:nvPicPr>
            <p:cNvPr id="33" name="Picture 3" descr="C:\Users\ABC\Desktop\GR-010 (2)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1751" y="764878"/>
              <a:ext cx="939555" cy="5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C:\Users\ABC\Desktop\GR-010 (2)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3865" y="912533"/>
              <a:ext cx="5087664" cy="314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文本框 34"/>
            <p:cNvSpPr txBox="1"/>
            <p:nvPr/>
          </p:nvSpPr>
          <p:spPr>
            <a:xfrm>
              <a:off x="3401822" y="372650"/>
              <a:ext cx="4935866" cy="6461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99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itchFamily="34" charset="0"/>
                  <a:ea typeface="方正静蕾简体"/>
                  <a:cs typeface="Arial" pitchFamily="34" charset="0"/>
                  <a:sym typeface="+mn-lt"/>
                </a:rPr>
                <a:t>NỘI DUNG BÀI HỌC</a:t>
              </a:r>
              <a:endParaRPr kumimoji="0" lang="zh-CN" alt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  <a:sym typeface="+mn-lt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854202" y="1582748"/>
            <a:ext cx="6897850" cy="5846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1. </a:t>
            </a:r>
            <a:r>
              <a:rPr kumimoji="0" lang="en-US" sz="31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Tìm kiếm thông tin trên internet </a:t>
            </a:r>
            <a:endParaRPr kumimoji="0" lang="en-US" altLang="en-US" sz="3199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889966" y="2293433"/>
            <a:ext cx="6602973" cy="1477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2. </a:t>
            </a:r>
            <a:r>
              <a:rPr kumimoji="0" lang="en-US" sz="31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Thực hành – Tìm kiếm và khai </a:t>
            </a:r>
          </a:p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thác thông tin trên Internet</a:t>
            </a:r>
            <a:endParaRPr kumimoji="0" lang="en-US" altLang="en-US" sz="3199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</a:endParaRPr>
          </a:p>
        </p:txBody>
      </p:sp>
      <p:sp>
        <p:nvSpPr>
          <p:cNvPr id="15" name="Hình tự do: Hình 8">
            <a:extLst>
              <a:ext uri="{FF2B5EF4-FFF2-40B4-BE49-F238E27FC236}">
                <a16:creationId xmlns:a16="http://schemas.microsoft.com/office/drawing/2014/main" id="{A0D1877F-51E8-E6AB-E821-79341BE9C04D}"/>
              </a:ext>
            </a:extLst>
          </p:cNvPr>
          <p:cNvSpPr/>
          <p:nvPr/>
        </p:nvSpPr>
        <p:spPr>
          <a:xfrm rot="16200000">
            <a:off x="1147399" y="3778045"/>
            <a:ext cx="1477712" cy="3295436"/>
          </a:xfrm>
          <a:custGeom>
            <a:avLst/>
            <a:gdLst>
              <a:gd name="connsiteX0" fmla="*/ 0 w 1534790"/>
              <a:gd name="connsiteY0" fmla="*/ 0 h 1074353"/>
              <a:gd name="connsiteX1" fmla="*/ 997614 w 1534790"/>
              <a:gd name="connsiteY1" fmla="*/ 0 h 1074353"/>
              <a:gd name="connsiteX2" fmla="*/ 1534790 w 1534790"/>
              <a:gd name="connsiteY2" fmla="*/ 537177 h 1074353"/>
              <a:gd name="connsiteX3" fmla="*/ 997614 w 1534790"/>
              <a:gd name="connsiteY3" fmla="*/ 1074353 h 1074353"/>
              <a:gd name="connsiteX4" fmla="*/ 0 w 1534790"/>
              <a:gd name="connsiteY4" fmla="*/ 1074353 h 1074353"/>
              <a:gd name="connsiteX5" fmla="*/ 537177 w 1534790"/>
              <a:gd name="connsiteY5" fmla="*/ 537177 h 1074353"/>
              <a:gd name="connsiteX6" fmla="*/ 0 w 1534790"/>
              <a:gd name="connsiteY6" fmla="*/ 0 h 107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790" h="1074353">
                <a:moveTo>
                  <a:pt x="1534789" y="0"/>
                </a:moveTo>
                <a:lnTo>
                  <a:pt x="1534789" y="698330"/>
                </a:lnTo>
                <a:lnTo>
                  <a:pt x="767394" y="1074353"/>
                </a:lnTo>
                <a:lnTo>
                  <a:pt x="1" y="698330"/>
                </a:lnTo>
                <a:lnTo>
                  <a:pt x="1" y="0"/>
                </a:lnTo>
                <a:lnTo>
                  <a:pt x="767394" y="376024"/>
                </a:lnTo>
                <a:lnTo>
                  <a:pt x="1534789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5240" tIns="552417" rIns="15241" bIns="55241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KIẾN </a:t>
            </a: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THỨC</a:t>
            </a:r>
            <a:endParaRPr lang="en-US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9D1DE43-45D4-DDDE-07E1-3F49FB13B1EC}"/>
              </a:ext>
            </a:extLst>
          </p:cNvPr>
          <p:cNvSpPr txBox="1">
            <a:spLocks/>
          </p:cNvSpPr>
          <p:nvPr/>
        </p:nvSpPr>
        <p:spPr>
          <a:xfrm>
            <a:off x="3533973" y="4318864"/>
            <a:ext cx="8315905" cy="2166486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Internet.</a:t>
            </a:r>
            <a:endParaRPr lang="en-US" sz="2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96495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15" grpId="0" animBg="1"/>
      <p:bldP spid="17" grpId="0" uiExpand="1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ABC\Desktop\GR-010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9864" y="733540"/>
            <a:ext cx="939555" cy="50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ABC\Desktop\GR-010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374" y="784355"/>
            <a:ext cx="6400268" cy="4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539636" y="323860"/>
            <a:ext cx="7526430" cy="5846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1. Tìm kiếm thông tin trên Internet </a:t>
            </a:r>
            <a:endParaRPr kumimoji="0" lang="zh-CN" altLang="en-US" sz="3199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  <a:sym typeface="+mn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36591" y="1341312"/>
            <a:ext cx="9286614" cy="2557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VNI-Times" pitchFamily="2" charset="0"/>
                <a:cs typeface="Arial" pitchFamily="34" charset="0"/>
              </a:rPr>
              <a:t>Câu 1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VNI-Times" pitchFamily="2" charset="0"/>
                <a:cs typeface="Arial" pitchFamily="34" charset="0"/>
              </a:rPr>
              <a:t>: Em đã bao giờ tìm kiếm thông tin trên internet chưa? Em đã tìm gì? Kết quả có như em mong muốn không?</a:t>
            </a:r>
          </a:p>
          <a:p>
            <a:pPr marL="0" marR="0" lvl="0" indent="0" algn="just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VNI-Times" pitchFamily="2" charset="0"/>
                <a:cs typeface="Arial" pitchFamily="34" charset="0"/>
              </a:rPr>
              <a:t>Câu 2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VNI-Times" pitchFamily="2" charset="0"/>
                <a:cs typeface="Arial" pitchFamily="34" charset="0"/>
              </a:rPr>
              <a:t>: Em biết gì về máy tìm kiếm? Sử dụng máy tìm kiếm để tìm kiếm thông tin em thấy có thuận lợi và khó khăn gì?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VNI-Times" pitchFamily="2" charset="0"/>
              <a:cs typeface="Arial" pitchFamily="34" charset="0"/>
            </a:endParaRPr>
          </a:p>
        </p:txBody>
      </p:sp>
      <p:pic>
        <p:nvPicPr>
          <p:cNvPr id="27" name="Picture 2" descr="Kết quả hình ảnh cho học nhóm png">
            <a:extLst>
              <a:ext uri="{FF2B5EF4-FFF2-40B4-BE49-F238E27FC236}">
                <a16:creationId xmlns:a16="http://schemas.microsoft.com/office/drawing/2014/main" id="{26032403-52C7-4547-B2C6-D985DFDD4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5" y="3500989"/>
            <a:ext cx="11794994" cy="318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" name="Group 132">
            <a:extLst>
              <a:ext uri="{FF2B5EF4-FFF2-40B4-BE49-F238E27FC236}">
                <a16:creationId xmlns:a16="http://schemas.microsoft.com/office/drawing/2014/main" id="{D951BCA0-9B80-2FFE-1688-FD59BEBADEAB}"/>
              </a:ext>
            </a:extLst>
          </p:cNvPr>
          <p:cNvGrpSpPr/>
          <p:nvPr/>
        </p:nvGrpSpPr>
        <p:grpSpPr>
          <a:xfrm>
            <a:off x="141432" y="317922"/>
            <a:ext cx="1995888" cy="1894759"/>
            <a:chOff x="141432" y="317922"/>
            <a:chExt cx="1995888" cy="1894759"/>
          </a:xfrm>
        </p:grpSpPr>
        <p:sp>
          <p:nvSpPr>
            <p:cNvPr id="29" name="Oval 28"/>
            <p:cNvSpPr/>
            <p:nvPr/>
          </p:nvSpPr>
          <p:spPr>
            <a:xfrm>
              <a:off x="141432" y="317922"/>
              <a:ext cx="1995888" cy="189475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36997" y="369846"/>
              <a:ext cx="1404758" cy="830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方正静蕾简体"/>
                  <a:cs typeface="Arial" pitchFamily="34" charset="0"/>
                </a:rPr>
                <a:t>HĐ NHÓM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281" y="1182240"/>
              <a:ext cx="1062190" cy="865169"/>
            </a:xfrm>
            <a:prstGeom prst="rect">
              <a:avLst/>
            </a:prstGeom>
          </p:spPr>
        </p:pic>
      </p:grpSp>
      <p:sp>
        <p:nvSpPr>
          <p:cNvPr id="2" name="Oval 1">
            <a:hlinkClick r:id="rId8" action="ppaction://hlinksldjump"/>
            <a:extLst>
              <a:ext uri="{FF2B5EF4-FFF2-40B4-BE49-F238E27FC236}">
                <a16:creationId xmlns:a16="http://schemas.microsoft.com/office/drawing/2014/main" id="{533CB857-D5B4-2D28-1DC3-DEA7CC0C4C0F}"/>
              </a:ext>
            </a:extLst>
          </p:cNvPr>
          <p:cNvSpPr/>
          <p:nvPr/>
        </p:nvSpPr>
        <p:spPr>
          <a:xfrm>
            <a:off x="585482" y="2434189"/>
            <a:ext cx="1066800" cy="10668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9B2B55-FE61-75F8-3BEB-35A7F229D9EF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53225C-8EC3-B31A-8E27-443299F83071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0078E0-163B-8738-10A8-910FDBB46E51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94690-8D84-3E60-35D4-0E0DD403E4A4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618F4-F482-3CD7-E3E0-C1C712172C8B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D28E53-A8A7-74A0-F3EE-AD0DBE91A65C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14581-D581-BC6D-2422-CD0835D16D34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7A7D9D-4E63-9269-5600-B9B7BD44D460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8CFC6E-B6FB-CE44-91A1-D5690F1A280E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DC9D79-B1F5-531F-2504-83AC786328F9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C3D4AE-2028-BF0D-7440-AFA1095664FB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33376F-E3FD-E3AB-1745-036691AA55FD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3B6DD2-7C66-5F93-B536-AE00B231F8F9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D5E645-EDC5-F4D3-68B8-9A025A7A07DA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90EFC8-1B1F-1894-9A51-5B992CD0FE91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31F987-C1CD-616A-59FD-B024263C7644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3252C6-C932-B621-3ECD-DA8F85A57FA2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25B7D4-175E-3BC5-FF19-B7CE792FE500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98CEE8-129D-02D6-26AE-BBA6A493D328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B4E7A3-AE31-DA4E-DAF6-89D611875708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36FED7-185E-8BC3-538B-37195809D98E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ED0DB5-D3A3-6A99-D4EF-D3153DDA4A38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004B2C-1F8B-5465-AAA3-4D93116BA64D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BD21C8-ACFA-B348-20EA-A5F8CE899159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4500A9-4DB5-5DB3-A5F1-4D739976EFD6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BCF1E7-2583-2E38-98C2-5787E91B6B7C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B9FA5D-59D6-87CD-09C8-531A9658B129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D1B4F3-FDD0-5845-35B2-F0F785F05AA2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9177C0-0CE8-5597-8B31-7BF5CD0EB93E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D0883E-E25A-3AE3-322F-DBF97E981B25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A88C67-BC84-8C65-C0CB-F5BE5BC77710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AF6E6EB-C160-0D66-86D9-38C54476D78D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C173D1-FC58-AF63-32A8-6764F75F1771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755A0B-A72C-8CCB-136A-574AC07ABD90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32540D4-6D1E-9E53-07EA-09B90F7F6550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184988-7E9D-F0C8-F405-CB9932E0776A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D18ACAE-121A-9C6D-4856-D30AD1470D93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1942855-78EB-F299-F24D-E5754E1B12E4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B066FA-9CA7-E741-941A-A32FFB62A48F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B4EB881-C417-ADC6-594A-702495581E7C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8944A73-9303-D942-50FC-2979E7E9BD87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3487353-E5F4-63EE-3DDD-54C9371C818D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9B33DAC-A99B-FE97-24F9-0AA16E7871E9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6EA6E91-C46B-81C5-9445-29F6A91A0670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44431ED-A5B2-9345-3568-DA67F939F796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6228B45-3B53-67CC-40F3-07F79DC51762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D15A74-9DAB-95E6-5E5F-DA0E4271B6C4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D897BF-CDF1-A18D-8D29-402A198E6C74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B5F81A-4678-DF08-EA66-C090F5156D2E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FE161E8-527B-B0AC-AA3B-28043D7F3188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92A6A20-FA29-A161-29E6-3E98C9E94BB4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E56C49-5BFB-9541-1F19-BA9F0F121E41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8F11167-7C0B-1DDA-D04C-D0F0BDC86F39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861CA3D-2420-7E69-FAAB-35E60BF46C21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2878603-EE95-47D0-6167-8A3C7E1EA896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9853C6-7F11-56F9-DA4C-8D6D0913AACB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752B501-9DE5-CB3D-7D19-AABF741DEF99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E1E5475-CF44-A222-0EAC-A0C4EA2E2939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A9143D9-7EAD-BE5C-69AA-6F95D84A50C5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8EC12B-4E15-98CB-C33A-B4DAF42F7AC7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2E49AFD-9981-70FF-29C8-107D5DBD57DB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09F65E1-3161-1DE0-F948-C7C826A432FD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29A8956-2349-49D7-8CAC-30A4F930E674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7941478-5634-3A2D-AF5D-084F41985F89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953C4BF-B5DE-69DB-9845-F7ABEF0BA85B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261CC97-A45A-4BFC-AC3B-B92276B96035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DCBF6C9-E3CB-5E02-055D-0F6CB1D957EF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B41D0E6-9D2E-AEF7-B18A-E2CE4C2D9845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2AF33F7-3E7C-C731-48F6-4340EFA91747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98BB190-4243-78F1-4C13-5DD23D07E230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31553C3-FC6B-B3B2-BBF6-5EB452A1F3D0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55FDCF-90D3-7805-94F1-4EAC9E175501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8C83D2C-A5BC-6C9C-E2DD-535EBC0AD283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3837D33-FA7D-F17F-0093-3562A3087E5F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F4FEE7-6409-D0FD-5C75-64F6C22777D8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0707322-5FCF-112D-913A-E8FFE8EA66AD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2A73890-902F-6994-0745-8D72F81C94C4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E544E6A-4D67-5539-0544-4016EFADD2D4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4C9DF8A-5C91-6D2F-88F4-B558B7730BCD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4ABB661-D829-515F-2B33-226A5CB3CF54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22B9E0A-A9DC-35F8-8F61-BACCCF67977E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C0A8EAB-D0E0-145C-4A0A-A9731542DFF0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FA3C3E2-E7EF-273C-DD0F-94856131B584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78BC552-3AC4-C5B8-620B-8BBB4BFE3ED5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7F64C5C-84C1-12A3-D2CB-C1F9DC430121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13B03AD-F829-C341-781D-8986A30F4460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2D65FA8-66CF-F410-2563-7FC102E7972B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CF0EEAE-2683-BF33-C879-45A1ECF35072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8ABB452-1B1F-CE24-B6E9-A1EF92341A37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3ADDE95-7BE5-15DB-9303-71D3E84E0271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319182C-9D12-1868-C312-4A01DA79DB35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348E6C8-EA16-1F3D-9764-F020EB796AB1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EA0A997-C057-0EE1-A081-E49A80909627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5423DE4-4239-6FC4-CABF-50B7CB2E22D1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BE34358-4ADB-ED37-3010-B0383D304055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B5F36B8-6E8E-E274-2121-F06F1B5CF29C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8B05C30-9985-AEB5-FEFB-107B5DD16E82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4416AD3-F571-A686-CE4F-0C4A7890AEF2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B7096B4-7737-2C0E-D3E6-49382ACE640B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52D379D-F0BF-E8A6-3065-035758FDC588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6E97DEE-7942-59F3-D46F-C851CFF567D3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42C09C2-540A-F58F-85D3-045ABE0DF9CD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E555799-6F0D-A5C9-A2C3-07AD20B5CDF9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EEA6CAE-6091-4E2F-73A5-6292FC318130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AD054F2-7625-0A33-A66B-7338702010B8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612B9C7-712F-8574-12EE-253AA8A02533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91EF262-9659-0FC4-423C-274DC293CCB2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CEDA9FD-9415-69BB-BA37-87C57F963189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27C3690-8C49-F73F-93B9-53D185BB5396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CC1F264-130A-76A7-4E17-F5B24078604F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B64E0945-CB2B-2CC2-45F3-EE680FFFDD65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A2C787A-8439-F115-0A1F-470EF097DCC8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0D418CF-5A65-55A2-0BB3-B1A95676D099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877C71B-A65C-8F34-3827-7CA885B7E4AA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A4A7C6F-02A1-1569-CAE6-1C6F3BB0AC02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3F46AE6-7F0B-6FA8-7DA7-1598B6616365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BB4F24B-168D-C580-DC3B-154083C90563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4A98E80-CA9F-D803-E376-62D0CFF41B72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D77CCA5-8922-1C2F-9052-5C769087D9D5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BF84630-06DB-B669-7191-BAC7AA48AB68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F2CA782-C0AC-6C24-75A6-B7DAA4858F5B}"/>
              </a:ext>
            </a:extLst>
          </p:cNvPr>
          <p:cNvSpPr txBox="1"/>
          <p:nvPr/>
        </p:nvSpPr>
        <p:spPr>
          <a:xfrm>
            <a:off x="612584" y="2725151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136B227-4124-E6A7-5BF2-224412D06223}"/>
              </a:ext>
            </a:extLst>
          </p:cNvPr>
          <p:cNvSpPr txBox="1"/>
          <p:nvPr/>
        </p:nvSpPr>
        <p:spPr>
          <a:xfrm>
            <a:off x="626135" y="2772917"/>
            <a:ext cx="101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95449789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500"/>
                            </p:stCondLst>
                            <p:childTnLst>
                              <p:par>
                                <p:cTn id="7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500"/>
                            </p:stCondLst>
                            <p:childTnLst>
                              <p:par>
                                <p:cTn id="7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5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500"/>
                            </p:stCondLst>
                            <p:childTnLst>
                              <p:par>
                                <p:cTn id="8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5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9500"/>
                            </p:stCondLst>
                            <p:childTnLst>
                              <p:par>
                                <p:cTn id="8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5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1500"/>
                            </p:stCondLst>
                            <p:childTnLst>
                              <p:par>
                                <p:cTn id="9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7500"/>
                            </p:stCondLst>
                            <p:childTnLst>
                              <p:par>
                                <p:cTn id="20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7500"/>
                            </p:stCondLst>
                            <p:childTnLst>
                              <p:par>
                                <p:cTn id="23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7500"/>
                            </p:stCondLst>
                            <p:childTnLst>
                              <p:par>
                                <p:cTn id="26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7500"/>
                            </p:stCondLst>
                            <p:childTnLst>
                              <p:par>
                                <p:cTn id="29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3500"/>
                            </p:stCondLst>
                            <p:childTnLst>
                              <p:par>
                                <p:cTn id="31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45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7500"/>
                            </p:stCondLst>
                            <p:childTnLst>
                              <p:par>
                                <p:cTn id="32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4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5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7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8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9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0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0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1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2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3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3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4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5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6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6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7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8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9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9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0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1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2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2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3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4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5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5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6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7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8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84500"/>
                            </p:stCondLst>
                            <p:childTnLst>
                              <p:par>
                                <p:cTn id="5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85500"/>
                            </p:stCondLst>
                            <p:childTnLst>
                              <p:par>
                                <p:cTn id="58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186500"/>
                            </p:stCondLst>
                            <p:childTnLst>
                              <p:par>
                                <p:cTn id="5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187500"/>
                            </p:stCondLst>
                            <p:childTnLst>
                              <p:par>
                                <p:cTn id="59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88500"/>
                            </p:stCondLst>
                            <p:childTnLst>
                              <p:par>
                                <p:cTn id="5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189500"/>
                            </p:stCondLst>
                            <p:childTnLst>
                              <p:par>
                                <p:cTn id="59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90500"/>
                            </p:stCondLst>
                            <p:childTnLst>
                              <p:par>
                                <p:cTn id="6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191500"/>
                            </p:stCondLst>
                            <p:childTnLst>
                              <p:par>
                                <p:cTn id="60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192500"/>
                            </p:stCondLst>
                            <p:childTnLst>
                              <p:par>
                                <p:cTn id="6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193500"/>
                            </p:stCondLst>
                            <p:childTnLst>
                              <p:par>
                                <p:cTn id="61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194500"/>
                            </p:stCondLst>
                            <p:childTnLst>
                              <p:par>
                                <p:cTn id="6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195500"/>
                            </p:stCondLst>
                            <p:childTnLst>
                              <p:par>
                                <p:cTn id="61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196500"/>
                            </p:stCondLst>
                            <p:childTnLst>
                              <p:par>
                                <p:cTn id="6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2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2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3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4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4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5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5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6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7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7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217500"/>
                            </p:stCondLst>
                            <p:childTnLst>
                              <p:par>
                                <p:cTn id="68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218500"/>
                            </p:stCondLst>
                            <p:childTnLst>
                              <p:par>
                                <p:cTn id="6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219500"/>
                            </p:stCondLst>
                            <p:childTnLst>
                              <p:par>
                                <p:cTn id="68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220500"/>
                            </p:stCondLst>
                            <p:childTnLst>
                              <p:par>
                                <p:cTn id="6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221500"/>
                            </p:stCondLst>
                            <p:childTnLst>
                              <p:par>
                                <p:cTn id="69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222500"/>
                            </p:stCondLst>
                            <p:childTnLst>
                              <p:par>
                                <p:cTn id="6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223500"/>
                            </p:stCondLst>
                            <p:childTnLst>
                              <p:par>
                                <p:cTn id="70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224500"/>
                            </p:stCondLst>
                            <p:childTnLst>
                              <p:par>
                                <p:cTn id="7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225500"/>
                            </p:stCondLst>
                            <p:childTnLst>
                              <p:par>
                                <p:cTn id="70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226500"/>
                            </p:stCondLst>
                            <p:childTnLst>
                              <p:par>
                                <p:cTn id="7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227500"/>
                            </p:stCondLst>
                            <p:childTnLst>
                              <p:par>
                                <p:cTn id="71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228500"/>
                            </p:stCondLst>
                            <p:childTnLst>
                              <p:par>
                                <p:cTn id="7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229500"/>
                            </p:stCondLst>
                            <p:childTnLst>
                              <p:par>
                                <p:cTn id="71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230500"/>
                            </p:stCondLst>
                            <p:childTnLst>
                              <p:par>
                                <p:cTn id="7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2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3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3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4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4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5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 animBg="1"/>
      <p:bldP spid="2" grpId="0" animBg="1"/>
      <p:bldP spid="2" grpId="1" animBg="1"/>
      <p:bldP spid="3" grpId="0"/>
      <p:bldP spid="3" grpId="1"/>
      <p:bldP spid="4" grpId="0"/>
      <p:bldP spid="4" grpId="1"/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8" grpId="0"/>
      <p:bldP spid="28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27" grpId="0"/>
      <p:bldP spid="127" grpId="1"/>
      <p:bldP spid="128" grpId="0"/>
      <p:bldP spid="128" grpId="1"/>
      <p:bldP spid="129" grpId="0"/>
      <p:bldP spid="129" grpId="1"/>
      <p:bldP spid="130" grpId="0"/>
      <p:bldP spid="130" grpId="1"/>
      <p:bldP spid="131" grpId="0"/>
      <p:bldP spid="131" grpId="1"/>
      <p:bldP spid="1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ABC\Desktop\GR-010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9864" y="733540"/>
            <a:ext cx="939555" cy="50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ABC\Desktop\GR-010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374" y="784355"/>
            <a:ext cx="6400268" cy="4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539636" y="323860"/>
            <a:ext cx="7526430" cy="5846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1. Tìm kiếm thông tin trên Internet </a:t>
            </a:r>
            <a:endParaRPr kumimoji="0" lang="zh-CN" altLang="en-US" sz="3199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  <a:sym typeface="+mn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76545" y="1265302"/>
            <a:ext cx="8926667" cy="1155848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3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Hầu hết HS đã từng tìm kiếm thông tin trên internet và tìm được thông tin mong muốn.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VNI-Times" pitchFamily="2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A2B126-1CE1-0011-6DE4-05BD98196B75}"/>
              </a:ext>
            </a:extLst>
          </p:cNvPr>
          <p:cNvGrpSpPr/>
          <p:nvPr/>
        </p:nvGrpSpPr>
        <p:grpSpPr>
          <a:xfrm>
            <a:off x="291745" y="312974"/>
            <a:ext cx="1995888" cy="1894759"/>
            <a:chOff x="291745" y="312974"/>
            <a:chExt cx="1995888" cy="1894759"/>
          </a:xfrm>
        </p:grpSpPr>
        <p:sp>
          <p:nvSpPr>
            <p:cNvPr id="29" name="Oval 28"/>
            <p:cNvSpPr/>
            <p:nvPr/>
          </p:nvSpPr>
          <p:spPr>
            <a:xfrm>
              <a:off x="291745" y="312974"/>
              <a:ext cx="1995888" cy="189475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7140" y="387912"/>
              <a:ext cx="1404758" cy="830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方正静蕾简体"/>
                  <a:cs typeface="Arial" pitchFamily="34" charset="0"/>
                </a:rPr>
                <a:t>HĐ NHÓM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424" y="1182240"/>
              <a:ext cx="1062190" cy="865169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2895617" y="2637118"/>
            <a:ext cx="8907595" cy="129580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3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Máy tìm kiếm là một trang web đặc biệt hỗ trợ người sử dụng tìm kiếm thông tin nhanh, thuận tiện.</a:t>
            </a: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95617" y="4085285"/>
            <a:ext cx="8907595" cy="236726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3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Những thuận lợi và khó khăn:</a:t>
            </a: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</a:endParaRPr>
          </a:p>
          <a:p>
            <a:pPr marL="342797" marR="0" lvl="0" indent="-342797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nl-NL" sz="2399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Thuận lợi: Nhanh, nhiều thông tin.</a:t>
            </a:r>
            <a:endParaRPr kumimoji="0" lang="en-US" sz="2399" b="0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</a:endParaRPr>
          </a:p>
          <a:p>
            <a:pPr marL="342797" marR="0" lvl="0" indent="-342797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nl-NL" sz="2399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Khó khăn: phải chọn từ khóa phù hợp, phải sàng lọc, tổng hợp, kiểm tra độ tin cậy và tính</a:t>
            </a:r>
            <a:r>
              <a:rPr kumimoji="0" lang="nl-NL" sz="2399" b="0" i="1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 </a:t>
            </a:r>
            <a:r>
              <a:rPr kumimoji="0" lang="nl-NL" sz="2399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đầy đủ của thông tin.</a:t>
            </a:r>
            <a:endParaRPr kumimoji="0" lang="en-US" sz="2399" b="0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5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0438" y="361887"/>
            <a:ext cx="3103936" cy="658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99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  <a:sym typeface="+mn-lt"/>
              </a:rPr>
              <a:t>a. Máy tìm kiếm</a:t>
            </a:r>
            <a:endParaRPr kumimoji="0" lang="zh-CN" altLang="en-US" sz="2799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  <a:sym typeface="+mn-l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05846" y="1116848"/>
            <a:ext cx="10796161" cy="18247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531" algn="l"/>
                <a:tab pos="457063" algn="l"/>
                <a:tab pos="865880" algn="l"/>
                <a:tab pos="1028391" algn="l"/>
                <a:tab pos="1942517" algn="l"/>
                <a:tab pos="2628111" algn="l"/>
                <a:tab pos="2742377" algn="ctr"/>
                <a:tab pos="5484754" algn="r"/>
              </a:tabLst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Máy tìm kiếm là một trang web đặc biệt, giúp người sử dụng tìm kiếm thông tin trên internet một cách nhanh chóng, hiệu quả thông qua các từ khóa.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pic>
        <p:nvPicPr>
          <p:cNvPr id="41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8906" y="4306747"/>
            <a:ext cx="2347000" cy="2189366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605846" y="3357011"/>
            <a:ext cx="2930752" cy="791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Hoạt động cặp đôi</a:t>
            </a:r>
          </a:p>
        </p:txBody>
      </p:sp>
      <p:sp>
        <p:nvSpPr>
          <p:cNvPr id="46" name="Flowchart: Card 45"/>
          <p:cNvSpPr/>
          <p:nvPr/>
        </p:nvSpPr>
        <p:spPr>
          <a:xfrm>
            <a:off x="3651021" y="3357011"/>
            <a:ext cx="8206775" cy="3189569"/>
          </a:xfrm>
          <a:prstGeom prst="flowChartPunchedCard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226627" algn="just" defTabSz="914126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99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VNI-Times" pitchFamily="2" charset="0"/>
                <a:cs typeface="Arial" pitchFamily="34" charset="0"/>
              </a:rPr>
              <a:t>Câu 1</a:t>
            </a:r>
            <a:r>
              <a:rPr kumimoji="0" lang="vi-VN" sz="23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VNI-Times" pitchFamily="2" charset="0"/>
                <a:cs typeface="Arial" pitchFamily="34" charset="0"/>
              </a:rPr>
              <a:t>: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VNI-Times" pitchFamily="2" charset="0"/>
                <a:cs typeface="Arial" pitchFamily="34" charset="0"/>
              </a:rPr>
              <a:t> </a:t>
            </a:r>
            <a:r>
              <a:rPr kumimoji="0" lang="vi-VN" sz="23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VNI-Times" pitchFamily="2" charset="0"/>
                <a:cs typeface="Arial" pitchFamily="34" charset="0"/>
              </a:rPr>
              <a:t>Em hãy kể tên một số máy tìm kiếm mà em biết?</a:t>
            </a: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VNI-Times" pitchFamily="2" charset="0"/>
              <a:cs typeface="Arial" pitchFamily="34" charset="0"/>
            </a:endParaRPr>
          </a:p>
          <a:p>
            <a:pPr marL="0" marR="0" lvl="0" indent="-226627" algn="just" defTabSz="914126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99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VNI-Times" pitchFamily="2" charset="0"/>
                <a:cs typeface="Arial" pitchFamily="34" charset="0"/>
              </a:rPr>
              <a:t>Câu 2</a:t>
            </a:r>
            <a:r>
              <a:rPr kumimoji="0" lang="vi-VN" sz="23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VNI-Times" pitchFamily="2" charset="0"/>
                <a:cs typeface="Arial" pitchFamily="34" charset="0"/>
              </a:rPr>
              <a:t>: Một số lưu ý mà người sử dụng cần biết khi tìm kiếm thông tin là gì?</a:t>
            </a: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VNI-Times" pitchFamily="2" charset="0"/>
              <a:cs typeface="Arial" pitchFamily="34" charset="0"/>
            </a:endParaRPr>
          </a:p>
          <a:p>
            <a:pPr marL="0" marR="0" lvl="0" indent="-226627" algn="just" defTabSz="914126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99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VNI-Times" pitchFamily="2" charset="0"/>
                <a:cs typeface="Arial" pitchFamily="34" charset="0"/>
              </a:rPr>
              <a:t>Câu 3</a:t>
            </a:r>
            <a:r>
              <a:rPr kumimoji="0" lang="vi-VN" sz="2399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VNI-Times" pitchFamily="2" charset="0"/>
                <a:cs typeface="Arial" pitchFamily="34" charset="0"/>
              </a:rPr>
              <a:t>: </a:t>
            </a:r>
            <a:r>
              <a:rPr kumimoji="0" lang="vi-VN" sz="23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VNI-Times" pitchFamily="2" charset="0"/>
                <a:cs typeface="Arial" pitchFamily="34" charset="0"/>
              </a:rPr>
              <a:t>Kết quả khi sử dụng máy tìm kiếm là gì?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VNI-Times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553360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animBg="1"/>
      <p:bldP spid="43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80838" y="1272207"/>
            <a:ext cx="6094413" cy="28615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797" marR="0" lvl="0" indent="-342797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Có nhiều máy tìm kiếm như:</a:t>
            </a:r>
          </a:p>
          <a:p>
            <a:pPr marL="799860" marR="0" lvl="1" indent="-342797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399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  <a:hlinkClick r:id="rId3"/>
              </a:rPr>
              <a:t>www.yahoo.com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; </a:t>
            </a:r>
          </a:p>
          <a:p>
            <a:pPr marL="799860" marR="0" lvl="1" indent="-342797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399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  <a:hlinkClick r:id="rId4"/>
              </a:rPr>
              <a:t>www.google.com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; </a:t>
            </a:r>
          </a:p>
          <a:p>
            <a:pPr marL="799860" marR="0" lvl="1" indent="-342797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399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  <a:hlinkClick r:id="rId5"/>
              </a:rPr>
              <a:t>www.bing.com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; </a:t>
            </a:r>
          </a:p>
          <a:p>
            <a:pPr marL="799860" marR="0" lvl="1" indent="-342797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coccoc.com, …</a:t>
            </a: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42" y="1429556"/>
            <a:ext cx="4790836" cy="12734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756" y="2908841"/>
            <a:ext cx="3794898" cy="110250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46" y="2915739"/>
            <a:ext cx="3837296" cy="110671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7061" y="4292870"/>
            <a:ext cx="10294463" cy="1131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797" marR="0" lvl="0" indent="-342797" algn="just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>
                <a:tab pos="228531" algn="l"/>
                <a:tab pos="457063" algn="l"/>
                <a:tab pos="865880" algn="l"/>
                <a:tab pos="1028391" algn="l"/>
                <a:tab pos="1942517" algn="l"/>
                <a:tab pos="2628111" algn="l"/>
                <a:tab pos="2742377" algn="ctr"/>
                <a:tab pos="5484754" algn="r"/>
              </a:tabLst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Nhờ máy tìm kiếm, người sử dụng dễ dàng tìm được thông tin dựa vào các </a:t>
            </a:r>
            <a:r>
              <a:rPr kumimoji="0" lang="en-US" sz="2399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từ khóa.</a:t>
            </a:r>
            <a:endParaRPr kumimoji="0" lang="en-US" sz="2399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97061" y="5470665"/>
            <a:ext cx="11530068" cy="577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797" marR="0" lvl="0" indent="-342797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Kết quả tìm kiếm là 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danh sách liên kết 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trỏ đến các trang web 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có chứa từ khóa đó.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B0B77A5-3668-73E2-B170-4BFC740FE50A}"/>
              </a:ext>
            </a:extLst>
          </p:cNvPr>
          <p:cNvSpPr txBox="1"/>
          <p:nvPr/>
        </p:nvSpPr>
        <p:spPr>
          <a:xfrm>
            <a:off x="350438" y="361887"/>
            <a:ext cx="3103936" cy="658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99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  <a:sym typeface="+mn-lt"/>
              </a:rPr>
              <a:t>a. Máy tìm kiếm</a:t>
            </a:r>
            <a:endParaRPr kumimoji="0" lang="zh-CN" altLang="en-US" sz="2799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379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"/>
          <p:cNvSpPr txBox="1"/>
          <p:nvPr/>
        </p:nvSpPr>
        <p:spPr>
          <a:xfrm>
            <a:off x="350438" y="3201930"/>
            <a:ext cx="3103936" cy="65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99" b="1" i="1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  <a:sym typeface="+mn-lt"/>
              </a:rPr>
              <a:t>Một số lưu ý</a:t>
            </a:r>
            <a:r>
              <a:rPr kumimoji="0" lang="en-US" altLang="zh-CN" sz="2799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  <a:sym typeface="+mn-lt"/>
              </a:rPr>
              <a:t>:</a:t>
            </a:r>
            <a:endParaRPr kumimoji="0" lang="zh-CN" altLang="en-US" sz="2799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E1B8ED8-F62B-C4B1-D03D-B40F30367D4F}"/>
              </a:ext>
            </a:extLst>
          </p:cNvPr>
          <p:cNvSpPr txBox="1"/>
          <p:nvPr/>
        </p:nvSpPr>
        <p:spPr>
          <a:xfrm>
            <a:off x="350438" y="361887"/>
            <a:ext cx="3103936" cy="658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99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  <a:sym typeface="+mn-lt"/>
              </a:rPr>
              <a:t>a. Máy tìm kiếm</a:t>
            </a:r>
            <a:endParaRPr kumimoji="0" lang="zh-CN" altLang="en-US" sz="2799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A1D862-3116-0328-09DD-5C557B389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98826" l="3125" r="97610">
                        <a14:foregroundMark x1="34007" y1="18200" x2="34007" y2="18200"/>
                        <a14:foregroundMark x1="17647" y1="98826" x2="17647" y2="98826"/>
                        <a14:foregroundMark x1="4963" y1="5284" x2="4963" y2="5284"/>
                        <a14:foregroundMark x1="3125" y1="17613" x2="3125" y2="17613"/>
                        <a14:foregroundMark x1="81985" y1="391" x2="81985" y2="391"/>
                        <a14:foregroundMark x1="97610" y1="72798" x2="97610" y2="72798"/>
                        <a14:backgroundMark x1="25368" y1="5284" x2="25368" y2="5284"/>
                        <a14:backgroundMark x1="23897" y1="5088" x2="23897" y2="50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4507" y="475899"/>
            <a:ext cx="6505353" cy="611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8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ABC\Desktop\GR-010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8241" y="764339"/>
            <a:ext cx="939555" cy="50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BC\Desktop\GR-010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0570" y="823056"/>
            <a:ext cx="6527449" cy="40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8"/>
          <p:cNvSpPr txBox="1"/>
          <p:nvPr/>
        </p:nvSpPr>
        <p:spPr>
          <a:xfrm>
            <a:off x="2280570" y="357863"/>
            <a:ext cx="7526430" cy="5846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1. Tìm kiếm thông tin trên Internet </a:t>
            </a:r>
            <a:endParaRPr kumimoji="0" lang="zh-CN" altLang="en-US" sz="3199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2715" y="1394124"/>
            <a:ext cx="9055236" cy="510601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1. </a:t>
            </a:r>
            <a:r>
              <a:rPr kumimoji="0" lang="vi-VN" sz="2199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Từ khóa </a:t>
            </a:r>
            <a:r>
              <a:rPr kumimoji="0" lang="vi-VN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là gì?</a:t>
            </a:r>
          </a:p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2. </a:t>
            </a:r>
            <a:r>
              <a:rPr kumimoji="0" lang="vi-VN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Việc lựa chọn từ khóa phù hợp có ý nghĩa gì trong việc tìm kiếm thông tin?</a:t>
            </a:r>
          </a:p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3. </a:t>
            </a:r>
            <a:r>
              <a:rPr kumimoji="0" lang="vi-VN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Em hãy sắp xếp lại các thao tác sau đây cho đúng trình tự cần thực hiện khi tìm thông tin bằng máy tìm kiếm</a:t>
            </a:r>
          </a:p>
          <a:p>
            <a:pPr marL="457063" marR="0" lvl="1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a.</a:t>
            </a: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 </a:t>
            </a:r>
            <a:r>
              <a:rPr kumimoji="0" lang="vi-VN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Gõ từ khóa vào ô dành để nhập từ khóa</a:t>
            </a:r>
          </a:p>
          <a:p>
            <a:pPr marL="457063" marR="0" lvl="1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b.</a:t>
            </a: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 </a:t>
            </a:r>
            <a:r>
              <a:rPr kumimoji="0" lang="vi-VN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Nháy chuột vào liên kết để truy cập trang tương ứng</a:t>
            </a:r>
          </a:p>
          <a:p>
            <a:pPr marL="457063" marR="0" lvl="1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c.</a:t>
            </a: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 </a:t>
            </a:r>
            <a:r>
              <a:rPr kumimoji="0" lang="vi-VN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Mở trình duyệt</a:t>
            </a:r>
          </a:p>
          <a:p>
            <a:pPr marL="457063" marR="0" lvl="1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d.</a:t>
            </a: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 </a:t>
            </a:r>
            <a:r>
              <a:rPr kumimoji="0" lang="vi-VN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Nháy nút hoặc nhấn phím enter</a:t>
            </a:r>
          </a:p>
          <a:p>
            <a:pPr marL="457063" marR="0" lvl="1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e.</a:t>
            </a: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 </a:t>
            </a:r>
            <a:r>
              <a:rPr kumimoji="0" lang="vi-VN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Truy cập máy tìm kiếm.</a:t>
            </a:r>
            <a:endParaRPr kumimoji="0" lang="vi-VN" sz="2199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A8A2F6-2800-1D69-9809-1EBCAF38710D}"/>
              </a:ext>
            </a:extLst>
          </p:cNvPr>
          <p:cNvGrpSpPr/>
          <p:nvPr/>
        </p:nvGrpSpPr>
        <p:grpSpPr>
          <a:xfrm>
            <a:off x="284682" y="740352"/>
            <a:ext cx="1995888" cy="1894759"/>
            <a:chOff x="291745" y="312974"/>
            <a:chExt cx="1995888" cy="189475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CE3C87C-FF98-3C9F-6AB5-7E6C14041AC7}"/>
                </a:ext>
              </a:extLst>
            </p:cNvPr>
            <p:cNvSpPr/>
            <p:nvPr/>
          </p:nvSpPr>
          <p:spPr>
            <a:xfrm>
              <a:off x="291745" y="312974"/>
              <a:ext cx="1995888" cy="189475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60E92CF-7A91-DCEA-7888-75EA777619B5}"/>
                </a:ext>
              </a:extLst>
            </p:cNvPr>
            <p:cNvSpPr/>
            <p:nvPr/>
          </p:nvSpPr>
          <p:spPr>
            <a:xfrm>
              <a:off x="587140" y="387912"/>
              <a:ext cx="1404758" cy="830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方正静蕾简体"/>
                  <a:cs typeface="Arial" pitchFamily="34" charset="0"/>
                </a:rPr>
                <a:t>HĐ NHÓM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0236E1-7A21-88B7-9BA3-966521B8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424" y="1182240"/>
              <a:ext cx="1062190" cy="865169"/>
            </a:xfrm>
            <a:prstGeom prst="rect">
              <a:avLst/>
            </a:prstGeom>
          </p:spPr>
        </p:pic>
      </p:grpSp>
      <p:sp>
        <p:nvSpPr>
          <p:cNvPr id="135" name="Oval 134">
            <a:hlinkClick r:id="rId7" action="ppaction://hlinksldjump"/>
            <a:extLst>
              <a:ext uri="{FF2B5EF4-FFF2-40B4-BE49-F238E27FC236}">
                <a16:creationId xmlns:a16="http://schemas.microsoft.com/office/drawing/2014/main" id="{5C74BC0B-3319-E898-FBE9-C7883D897794}"/>
              </a:ext>
            </a:extLst>
          </p:cNvPr>
          <p:cNvSpPr/>
          <p:nvPr/>
        </p:nvSpPr>
        <p:spPr>
          <a:xfrm>
            <a:off x="751361" y="2809200"/>
            <a:ext cx="1066800" cy="10668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49074ED-0AD9-8CB3-88E0-9E1B2B99FCFF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43C9113-A6C4-DF6B-736C-7A69B4FD4E32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5F0818F-8B9A-6A58-96DD-E9EB6DCE8895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81B541B6-38A4-D0E3-89D5-BEF639C54CE4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86061436-4834-9E37-1030-4DA6FC92D9A2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F8D356B-B26B-EC3C-A18B-DADC016E1183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1A5FBC9B-0406-1C9F-0DB9-2ED2D9CE5B7C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BAA3F86B-20E8-2292-3A9C-B84E27063160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84B343AE-835E-428B-361C-F381E86651F8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2C704674-3B0D-DBC4-3EE9-1324D3B25807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E8250B3F-2759-F807-5633-F90853F6E6A2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05C94001-05ED-C8B0-A633-9FB7DE9E9ED6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EF0ED92A-C536-987A-38CC-8526C0983B47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40A8DF4-BD50-B117-AB62-7552EC1A7B3D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477534D-0EAF-DD8F-170B-9DDF4F029EEB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960BEC9-7BFC-F788-F845-33CB7CEB4D19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493C722-30E1-CB32-D9CC-2EA9D9DC14AA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41603BCD-582A-3883-AF36-ED44D78D2B8C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28B27D9-1A48-E98E-C09A-5FA456857C7B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7583DB23-37A9-E41A-0E82-B7E557C408CD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113229E-CB92-491F-F5C5-BA459B144B1F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D552118A-09DD-A377-2B95-B8025F2307A9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AA48F519-9515-426E-AD5F-91195773F2EC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58DBE8E9-FF11-9B57-E27E-CB639D00E35D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DA8542A-54B7-4BE5-981A-22064113D530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49172967-3EBE-0A78-8876-F4E118A74758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58809855-8DC5-C9D2-A67C-A0DE2C092AB5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780A5DEC-01C6-A2A0-16BD-384F7B3C0226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CBE74884-711A-B2DC-8E50-A693C6F4F5A0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D1CE8D35-C864-8BE1-24A5-EB6578371FA8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55CC69E-67EB-C55E-E19A-AC6780F7703E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8CFA66CB-6536-83B3-56A7-90AA8ED64C59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D63014C3-3AB6-9332-30DE-5EDB118C3832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33E8B753-AB22-4B9C-0D2F-243476DBC8A1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52AB2BE6-6469-4FA7-1AC7-33353DB37C36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60A1E848-DE5D-56B0-E25D-C30A94D72228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3AA1C8F6-F1BE-EE46-1381-5B6E61DA7290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5FA189C3-0991-6D24-7625-0D62FEE42311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D0F5332-F1AE-CE8E-7D86-18D40549424D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CE10ADB2-BCF7-AD5F-A465-F7040D8FE9A9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6DEAB4A2-B09C-CA64-00E0-7DAD6561B115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BE6EA048-1753-F40A-D782-5877F1F0BB69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883D2F3B-2708-D8DF-2CEA-3754058F8FA9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59EFBDB3-B0B9-F95B-EECD-41DAFE24E5F4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2EDBF10-DB21-F816-F382-9DDB5727F257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0806C3B-5F64-922A-3080-185EE46E5F08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A38320B1-9D9B-3618-5F2A-80BA265D188F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DED7641-FCEE-EEE9-8BDD-3F71F3266D26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6C50960C-A0E4-B8E7-B0D8-7F3A164B9DBC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2A16B239-C166-0AF1-1D87-4ADD9B768132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A8D8B64C-F057-03D6-7A54-DC029973498E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E3710570-C426-D04C-CBC8-23CB640EE200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701026FE-BA0B-2A23-A1C5-A859AD8B04F8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FDEB107A-C1B4-646C-135B-A60695A3C362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3CEE202-3E93-249B-571E-0C06D99A2591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3D286B6E-D754-FCB0-AC70-01F7C06C8073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21ED30F-8EA7-7394-3094-6714514F72DD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7AD2FA5D-7AB9-20B3-8914-CC6C93A2A0BE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3ADDA01D-EF87-3D38-6AC8-B40B415EED22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B532ADEC-05F5-C482-4AF7-6578BCCC29AC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7E26C7B5-809F-2BF2-E1F9-7B6A11A7E698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7DF458FD-6B1C-DE59-3BA0-BF66F8C8DE6E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D7A504D5-BC86-937E-F6C1-C29F2587B0FF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596F1511-7AB6-AEBB-4AF4-C128DDF90646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CB61FE78-29BD-7A3B-1675-A700ED0E552E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D680ECCC-657D-F924-ECDE-0904D6FB5DEF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CC70677D-BBDD-526F-A020-AD95C9933A9F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63F24EE8-ECE0-8CF1-36DE-7E1EC156B4CF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A6798B2E-DA66-9A1D-D1EE-F036D97C5989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F0ADA9BF-5016-AE78-24E5-F10736BBBD7B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5ACF90BF-D340-2E7C-26D5-1F0705BCEE60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197B6954-CBA9-FC53-F58F-D364C979EEA0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B71E5D16-154D-37F9-42FE-4C3B9A21DB42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38CF5DC1-3B57-E93A-C719-2AF269C547A0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DDA50BAC-9907-0D28-6209-1B8B0816758E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580E554D-4365-499F-3D40-F94895427745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09346D95-EA8C-6A08-3EA4-58084A738DD8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2EC9AEAD-C77B-3802-EB88-DCBE877EFADF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A02D4C8D-EF54-2DE5-EB3B-E4AFA40F45B9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D002A8A7-1B0B-8F95-CF29-A1DA0BA8AFC3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9D867454-9A22-CF0B-BBE7-34968DA86E66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19CC3DD6-2C5B-F36F-3C83-57356D31D3AA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98F2ADD6-1CDF-0B1D-290C-95B56065D7DD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DF529836-7279-502E-5D1A-E9016684CCC8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043EEEEF-92D7-FAAF-BE22-73C323DB8EDD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0E7307E5-C595-03E9-3A7C-5FECBD55CDD2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DEFB265D-2A49-71D1-6649-81E5DFBF3219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F08A888A-784F-3D81-AFB1-73FD804A6FD7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2432E2F9-342A-DE29-EEB9-9F1592E6629E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DD9916E9-6652-BA41-4945-09563B060407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76172810-949F-CA93-5A7A-CB66F11477A0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53F3053B-14EA-CFB8-82BD-5DE668C9F39B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56790B9C-74C9-8209-3A86-6657DD65A43D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1A6BABD6-7405-C496-081A-A6428FAD3267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B178EEEC-9B3D-D5FD-9799-0D1CE3FCD833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D5E80F35-7728-7DD7-1BDA-0293B9D47DB6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3311B3BC-0287-D69E-7596-205EA5807433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A9DDB10F-1C4F-13B1-1FB7-BC1D94A4F16F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ADC078D5-DA65-957C-9F08-78BF1C5B21E7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210B6531-8037-2CFD-C1C0-C5B5921E0347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22C51293-F76B-38C6-7AE8-92684FE33C27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1C0EEDFA-36B1-7DFD-D1D3-52710E2DD386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8FAA0208-5E99-D9EF-6072-0475CEE69AF4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3DF62CAB-EA5E-1794-5D0A-9C9D91A3F1DD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0E5128F8-AF2E-3B58-D90C-24E886BCCAB5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74C42C9F-1247-0695-8993-B8073DEA8E9C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3D77299C-4C3C-1E12-076A-D802B402AFDE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ADCA0863-50EF-EA38-E19B-8EB23F419564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8420E2EF-26CA-8F88-4800-3B3EB8812148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16187031-5C49-C401-E088-8DE7A3FEACA5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EA3827C8-4C4E-47CB-488A-7786090D1C2F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E47F51AC-93E4-47C1-2AE0-1C3160DA57DC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BC89A1DE-31FC-60BA-6934-64693AA724D7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8F5CDE9F-2632-6D0E-3040-77402E989C0D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80AE6246-9C42-79F4-F96A-15CCD52842BC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545AE9AA-60FC-7902-8FE4-DA127AD49A49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3C1E9A1C-03D2-2236-2B28-C70B92D1F105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677359C3-2EF2-55B5-3FC8-30316B543F76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0E51EA37-8355-7635-4944-C656A2789FED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B4156CCE-C598-1F1E-103A-E8D8262B6633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85C21CB1-FE3D-B520-88D6-6CA942E57E01}"/>
              </a:ext>
            </a:extLst>
          </p:cNvPr>
          <p:cNvSpPr txBox="1"/>
          <p:nvPr/>
        </p:nvSpPr>
        <p:spPr>
          <a:xfrm>
            <a:off x="778463" y="3100162"/>
            <a:ext cx="10125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1BA2FE58-48C1-89E6-52D1-6B657F7340C1}"/>
              </a:ext>
            </a:extLst>
          </p:cNvPr>
          <p:cNvSpPr txBox="1"/>
          <p:nvPr/>
        </p:nvSpPr>
        <p:spPr>
          <a:xfrm>
            <a:off x="792014" y="3147928"/>
            <a:ext cx="101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977340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500"/>
                            </p:stCondLst>
                            <p:childTnLst>
                              <p:par>
                                <p:cTn id="5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5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500"/>
                            </p:stCondLst>
                            <p:childTnLst>
                              <p:par>
                                <p:cTn id="6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5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0"/>
                            </p:stCondLst>
                            <p:childTnLst>
                              <p:par>
                                <p:cTn id="6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5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500"/>
                            </p:stCondLst>
                            <p:childTnLst>
                              <p:par>
                                <p:cTn id="7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500"/>
                            </p:stCondLst>
                            <p:childTnLst>
                              <p:par>
                                <p:cTn id="8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5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500"/>
                            </p:stCondLst>
                            <p:childTnLst>
                              <p:par>
                                <p:cTn id="8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45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500"/>
                            </p:stCondLst>
                            <p:childTnLst>
                              <p:par>
                                <p:cTn id="9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65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7500"/>
                            </p:stCondLst>
                            <p:childTnLst>
                              <p:par>
                                <p:cTn id="9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5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9500"/>
                            </p:stCondLst>
                            <p:childTnLst>
                              <p:par>
                                <p:cTn id="13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3500"/>
                            </p:stCondLst>
                            <p:childTnLst>
                              <p:par>
                                <p:cTn id="17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6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9500"/>
                            </p:stCondLst>
                            <p:childTnLst>
                              <p:par>
                                <p:cTn id="19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2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3500"/>
                            </p:stCondLst>
                            <p:childTnLst>
                              <p:par>
                                <p:cTn id="20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6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9500"/>
                            </p:stCondLst>
                            <p:childTnLst>
                              <p:par>
                                <p:cTn id="22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05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25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3500"/>
                            </p:stCondLst>
                            <p:childTnLst>
                              <p:par>
                                <p:cTn id="23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65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9500"/>
                            </p:stCondLst>
                            <p:childTnLst>
                              <p:par>
                                <p:cTn id="25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05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25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3500"/>
                            </p:stCondLst>
                            <p:childTnLst>
                              <p:par>
                                <p:cTn id="26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65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9500"/>
                            </p:stCondLst>
                            <p:childTnLst>
                              <p:par>
                                <p:cTn id="28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05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25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3500"/>
                            </p:stCondLst>
                            <p:childTnLst>
                              <p:par>
                                <p:cTn id="29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65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9500"/>
                            </p:stCondLst>
                            <p:childTnLst>
                              <p:par>
                                <p:cTn id="31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2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4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5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7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8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9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0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1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2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3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4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5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6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7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8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9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0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1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2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3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4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5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6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6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84500"/>
                            </p:stCondLst>
                            <p:childTnLst>
                              <p:par>
                                <p:cTn id="5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85500"/>
                            </p:stCondLst>
                            <p:childTnLst>
                              <p:par>
                                <p:cTn id="57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86500"/>
                            </p:stCondLst>
                            <p:childTnLst>
                              <p:par>
                                <p:cTn id="5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87500"/>
                            </p:stCondLst>
                            <p:childTnLst>
                              <p:par>
                                <p:cTn id="57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88500"/>
                            </p:stCondLst>
                            <p:childTnLst>
                              <p:par>
                                <p:cTn id="5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89500"/>
                            </p:stCondLst>
                            <p:childTnLst>
                              <p:par>
                                <p:cTn id="58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90500"/>
                            </p:stCondLst>
                            <p:childTnLst>
                              <p:par>
                                <p:cTn id="5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91500"/>
                            </p:stCondLst>
                            <p:childTnLst>
                              <p:par>
                                <p:cTn id="59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92500"/>
                            </p:stCondLst>
                            <p:childTnLst>
                              <p:par>
                                <p:cTn id="5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93500"/>
                            </p:stCondLst>
                            <p:childTnLst>
                              <p:par>
                                <p:cTn id="59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94500"/>
                            </p:stCondLst>
                            <p:childTnLst>
                              <p:par>
                                <p:cTn id="6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95500"/>
                            </p:stCondLst>
                            <p:childTnLst>
                              <p:par>
                                <p:cTn id="60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96500"/>
                            </p:stCondLst>
                            <p:childTnLst>
                              <p:par>
                                <p:cTn id="6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0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1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2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2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3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3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4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5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5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6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217500"/>
                            </p:stCondLst>
                            <p:childTnLst>
                              <p:par>
                                <p:cTn id="66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218500"/>
                            </p:stCondLst>
                            <p:childTnLst>
                              <p:par>
                                <p:cTn id="6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219500"/>
                            </p:stCondLst>
                            <p:childTnLst>
                              <p:par>
                                <p:cTn id="67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220500"/>
                            </p:stCondLst>
                            <p:childTnLst>
                              <p:par>
                                <p:cTn id="6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21500"/>
                            </p:stCondLst>
                            <p:childTnLst>
                              <p:par>
                                <p:cTn id="68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222500"/>
                            </p:stCondLst>
                            <p:childTnLst>
                              <p:par>
                                <p:cTn id="6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223500"/>
                            </p:stCondLst>
                            <p:childTnLst>
                              <p:par>
                                <p:cTn id="68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224500"/>
                            </p:stCondLst>
                            <p:childTnLst>
                              <p:par>
                                <p:cTn id="6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225500"/>
                            </p:stCondLst>
                            <p:childTnLst>
                              <p:par>
                                <p:cTn id="69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26500"/>
                            </p:stCondLst>
                            <p:childTnLst>
                              <p:par>
                                <p:cTn id="6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227500"/>
                            </p:stCondLst>
                            <p:childTnLst>
                              <p:par>
                                <p:cTn id="69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28500"/>
                            </p:stCondLst>
                            <p:childTnLst>
                              <p:par>
                                <p:cTn id="7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229500"/>
                            </p:stCondLst>
                            <p:childTnLst>
                              <p:par>
                                <p:cTn id="70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30500"/>
                            </p:stCondLst>
                            <p:childTnLst>
                              <p:par>
                                <p:cTn id="7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1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1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2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2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3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4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5" grpId="0" animBg="1"/>
      <p:bldP spid="135" grpId="1" animBg="1"/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0" grpId="1"/>
      <p:bldP spid="141" grpId="0"/>
      <p:bldP spid="141" grpId="1"/>
      <p:bldP spid="142" grpId="0"/>
      <p:bldP spid="142" grpId="1"/>
      <p:bldP spid="143" grpId="0"/>
      <p:bldP spid="143" grpId="1"/>
      <p:bldP spid="144" grpId="0"/>
      <p:bldP spid="144" grpId="1"/>
      <p:bldP spid="145" grpId="0"/>
      <p:bldP spid="145" grpId="1"/>
      <p:bldP spid="146" grpId="0"/>
      <p:bldP spid="146" grpId="1"/>
      <p:bldP spid="147" grpId="0"/>
      <p:bldP spid="147" grpId="1"/>
      <p:bldP spid="148" grpId="0"/>
      <p:bldP spid="148" grpId="1"/>
      <p:bldP spid="149" grpId="0"/>
      <p:bldP spid="149" grpId="1"/>
      <p:bldP spid="150" grpId="0"/>
      <p:bldP spid="150" grpId="1"/>
      <p:bldP spid="151" grpId="0"/>
      <p:bldP spid="151" grpId="1"/>
      <p:bldP spid="152" grpId="0"/>
      <p:bldP spid="152" grpId="1"/>
      <p:bldP spid="153" grpId="0"/>
      <p:bldP spid="153" grpId="1"/>
      <p:bldP spid="154" grpId="0"/>
      <p:bldP spid="154" grpId="1"/>
      <p:bldP spid="155" grpId="0"/>
      <p:bldP spid="155" grpId="1"/>
      <p:bldP spid="156" grpId="0"/>
      <p:bldP spid="156" grpId="1"/>
      <p:bldP spid="157" grpId="0"/>
      <p:bldP spid="157" grpId="1"/>
      <p:bldP spid="158" grpId="0"/>
      <p:bldP spid="158" grpId="1"/>
      <p:bldP spid="159" grpId="0"/>
      <p:bldP spid="159" grpId="1"/>
      <p:bldP spid="160" grpId="0"/>
      <p:bldP spid="160" grpId="1"/>
      <p:bldP spid="161" grpId="0"/>
      <p:bldP spid="161" grpId="1"/>
      <p:bldP spid="162" grpId="0"/>
      <p:bldP spid="162" grpId="1"/>
      <p:bldP spid="163" grpId="0"/>
      <p:bldP spid="163" grpId="1"/>
      <p:bldP spid="164" grpId="0"/>
      <p:bldP spid="164" grpId="1"/>
      <p:bldP spid="165" grpId="0"/>
      <p:bldP spid="165" grpId="1"/>
      <p:bldP spid="166" grpId="0"/>
      <p:bldP spid="166" grpId="1"/>
      <p:bldP spid="167" grpId="0"/>
      <p:bldP spid="167" grpId="1"/>
      <p:bldP spid="168" grpId="0"/>
      <p:bldP spid="168" grpId="1"/>
      <p:bldP spid="169" grpId="0"/>
      <p:bldP spid="169" grpId="1"/>
      <p:bldP spid="170" grpId="0"/>
      <p:bldP spid="170" grpId="1"/>
      <p:bldP spid="171" grpId="0"/>
      <p:bldP spid="171" grpId="1"/>
      <p:bldP spid="172" grpId="0"/>
      <p:bldP spid="172" grpId="1"/>
      <p:bldP spid="173" grpId="0"/>
      <p:bldP spid="173" grpId="1"/>
      <p:bldP spid="174" grpId="0"/>
      <p:bldP spid="174" grpId="1"/>
      <p:bldP spid="175" grpId="0"/>
      <p:bldP spid="175" grpId="1"/>
      <p:bldP spid="176" grpId="0"/>
      <p:bldP spid="176" grpId="1"/>
      <p:bldP spid="177" grpId="0"/>
      <p:bldP spid="177" grpId="1"/>
      <p:bldP spid="178" grpId="0"/>
      <p:bldP spid="178" grpId="1"/>
      <p:bldP spid="179" grpId="0"/>
      <p:bldP spid="179" grpId="1"/>
      <p:bldP spid="180" grpId="0"/>
      <p:bldP spid="180" grpId="1"/>
      <p:bldP spid="181" grpId="0"/>
      <p:bldP spid="181" grpId="1"/>
      <p:bldP spid="182" grpId="0"/>
      <p:bldP spid="182" grpId="1"/>
      <p:bldP spid="183" grpId="0"/>
      <p:bldP spid="183" grpId="1"/>
      <p:bldP spid="184" grpId="0"/>
      <p:bldP spid="184" grpId="1"/>
      <p:bldP spid="185" grpId="0"/>
      <p:bldP spid="185" grpId="1"/>
      <p:bldP spid="186" grpId="0"/>
      <p:bldP spid="186" grpId="1"/>
      <p:bldP spid="187" grpId="0"/>
      <p:bldP spid="187" grpId="1"/>
      <p:bldP spid="188" grpId="0"/>
      <p:bldP spid="188" grpId="1"/>
      <p:bldP spid="189" grpId="0"/>
      <p:bldP spid="189" grpId="1"/>
      <p:bldP spid="190" grpId="0"/>
      <p:bldP spid="190" grpId="1"/>
      <p:bldP spid="191" grpId="0"/>
      <p:bldP spid="191" grpId="1"/>
      <p:bldP spid="192" grpId="0"/>
      <p:bldP spid="192" grpId="1"/>
      <p:bldP spid="193" grpId="0"/>
      <p:bldP spid="193" grpId="1"/>
      <p:bldP spid="194" grpId="0"/>
      <p:bldP spid="194" grpId="1"/>
      <p:bldP spid="195" grpId="0"/>
      <p:bldP spid="195" grpId="1"/>
      <p:bldP spid="196" grpId="0"/>
      <p:bldP spid="196" grpId="1"/>
      <p:bldP spid="197" grpId="0"/>
      <p:bldP spid="197" grpId="1"/>
      <p:bldP spid="198" grpId="0"/>
      <p:bldP spid="198" grpId="1"/>
      <p:bldP spid="199" grpId="0"/>
      <p:bldP spid="199" grpId="1"/>
      <p:bldP spid="200" grpId="0"/>
      <p:bldP spid="200" grpId="1"/>
      <p:bldP spid="201" grpId="0"/>
      <p:bldP spid="201" grpId="1"/>
      <p:bldP spid="202" grpId="0"/>
      <p:bldP spid="202" grpId="1"/>
      <p:bldP spid="203" grpId="0"/>
      <p:bldP spid="203" grpId="1"/>
      <p:bldP spid="204" grpId="0"/>
      <p:bldP spid="204" grpId="1"/>
      <p:bldP spid="205" grpId="0"/>
      <p:bldP spid="205" grpId="1"/>
      <p:bldP spid="206" grpId="0"/>
      <p:bldP spid="206" grpId="1"/>
      <p:bldP spid="207" grpId="0"/>
      <p:bldP spid="207" grpId="1"/>
      <p:bldP spid="208" grpId="0"/>
      <p:bldP spid="208" grpId="1"/>
      <p:bldP spid="209" grpId="0"/>
      <p:bldP spid="209" grpId="1"/>
      <p:bldP spid="210" grpId="0"/>
      <p:bldP spid="210" grpId="1"/>
      <p:bldP spid="211" grpId="0"/>
      <p:bldP spid="211" grpId="1"/>
      <p:bldP spid="212" grpId="0"/>
      <p:bldP spid="212" grpId="1"/>
      <p:bldP spid="213" grpId="0"/>
      <p:bldP spid="213" grpId="1"/>
      <p:bldP spid="214" grpId="0"/>
      <p:bldP spid="214" grpId="1"/>
      <p:bldP spid="215" grpId="0"/>
      <p:bldP spid="215" grpId="1"/>
      <p:bldP spid="216" grpId="0"/>
      <p:bldP spid="216" grpId="1"/>
      <p:bldP spid="217" grpId="0"/>
      <p:bldP spid="217" grpId="1"/>
      <p:bldP spid="218" grpId="0"/>
      <p:bldP spid="218" grpId="1"/>
      <p:bldP spid="219" grpId="0"/>
      <p:bldP spid="219" grpId="1"/>
      <p:bldP spid="220" grpId="0"/>
      <p:bldP spid="220" grpId="1"/>
      <p:bldP spid="221" grpId="0"/>
      <p:bldP spid="221" grpId="1"/>
      <p:bldP spid="222" grpId="0"/>
      <p:bldP spid="222" grpId="1"/>
      <p:bldP spid="223" grpId="0"/>
      <p:bldP spid="223" grpId="1"/>
      <p:bldP spid="224" grpId="0"/>
      <p:bldP spid="224" grpId="1"/>
      <p:bldP spid="225" grpId="0"/>
      <p:bldP spid="225" grpId="1"/>
      <p:bldP spid="226" grpId="0"/>
      <p:bldP spid="226" grpId="1"/>
      <p:bldP spid="227" grpId="0"/>
      <p:bldP spid="227" grpId="1"/>
      <p:bldP spid="228" grpId="0"/>
      <p:bldP spid="228" grpId="1"/>
      <p:bldP spid="229" grpId="0"/>
      <p:bldP spid="229" grpId="1"/>
      <p:bldP spid="230" grpId="0"/>
      <p:bldP spid="230" grpId="1"/>
      <p:bldP spid="231" grpId="0"/>
      <p:bldP spid="231" grpId="1"/>
      <p:bldP spid="232" grpId="0"/>
      <p:bldP spid="232" grpId="1"/>
      <p:bldP spid="233" grpId="0"/>
      <p:bldP spid="233" grpId="1"/>
      <p:bldP spid="234" grpId="0"/>
      <p:bldP spid="234" grpId="1"/>
      <p:bldP spid="235" grpId="0"/>
      <p:bldP spid="235" grpId="1"/>
      <p:bldP spid="236" grpId="0"/>
      <p:bldP spid="236" grpId="1"/>
      <p:bldP spid="237" grpId="0"/>
      <p:bldP spid="237" grpId="1"/>
      <p:bldP spid="238" grpId="0"/>
      <p:bldP spid="238" grpId="1"/>
      <p:bldP spid="239" grpId="0"/>
      <p:bldP spid="239" grpId="1"/>
      <p:bldP spid="240" grpId="0"/>
      <p:bldP spid="240" grpId="1"/>
      <p:bldP spid="241" grpId="0"/>
      <p:bldP spid="241" grpId="1"/>
      <p:bldP spid="242" grpId="0"/>
      <p:bldP spid="242" grpId="1"/>
      <p:bldP spid="243" grpId="0"/>
      <p:bldP spid="243" grpId="1"/>
      <p:bldP spid="244" grpId="0"/>
      <p:bldP spid="244" grpId="1"/>
      <p:bldP spid="245" grpId="0"/>
      <p:bldP spid="245" grpId="1"/>
      <p:bldP spid="246" grpId="0"/>
      <p:bldP spid="246" grpId="1"/>
      <p:bldP spid="247" grpId="0"/>
      <p:bldP spid="247" grpId="1"/>
      <p:bldP spid="248" grpId="0"/>
      <p:bldP spid="248" grpId="1"/>
      <p:bldP spid="249" grpId="0"/>
      <p:bldP spid="249" grpId="1"/>
      <p:bldP spid="250" grpId="0"/>
      <p:bldP spid="250" grpId="1"/>
      <p:bldP spid="251" grpId="0"/>
      <p:bldP spid="251" grpId="1"/>
      <p:bldP spid="252" grpId="0"/>
      <p:bldP spid="252" grpId="1"/>
      <p:bldP spid="253" grpId="0"/>
      <p:bldP spid="253" grpId="1"/>
      <p:bldP spid="254" grpId="0"/>
      <p:bldP spid="254" grpId="1"/>
      <p:bldP spid="255" grpId="0"/>
      <p:bldP spid="255" grpId="1"/>
      <p:bldP spid="256" grpId="0"/>
      <p:bldP spid="256" grpId="1"/>
      <p:bldP spid="2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ABC\Desktop\GR-010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8241" y="764339"/>
            <a:ext cx="939555" cy="50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BC\Desktop\GR-010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0570" y="823056"/>
            <a:ext cx="6527449" cy="40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8"/>
          <p:cNvSpPr txBox="1"/>
          <p:nvPr/>
        </p:nvSpPr>
        <p:spPr>
          <a:xfrm>
            <a:off x="2280570" y="357863"/>
            <a:ext cx="7526430" cy="5846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1. Tìm kiếm thông tin trên Internet </a:t>
            </a:r>
            <a:endParaRPr kumimoji="0" lang="zh-CN" altLang="en-US" sz="3199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  <a:sym typeface="+mn-lt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0" y="942875"/>
            <a:ext cx="3103936" cy="65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99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  <a:sym typeface="+mn-lt"/>
              </a:rPr>
              <a:t>b. Từ khóa</a:t>
            </a:r>
            <a:endParaRPr kumimoji="0" lang="zh-CN" altLang="en-US" sz="2799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C44801-5D4D-4519-9C10-9166A2F010BA}"/>
              </a:ext>
            </a:extLst>
          </p:cNvPr>
          <p:cNvSpPr/>
          <p:nvPr/>
        </p:nvSpPr>
        <p:spPr>
          <a:xfrm>
            <a:off x="303596" y="2844650"/>
            <a:ext cx="8961196" cy="461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797" marR="0" lvl="0" indent="-342797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>
                <a:tab pos="228531" algn="l"/>
                <a:tab pos="457063" algn="l"/>
                <a:tab pos="865880" algn="l"/>
                <a:tab pos="1028391" algn="l"/>
                <a:tab pos="1942517" algn="l"/>
                <a:tab pos="2628111" algn="l"/>
                <a:tab pos="2742377" algn="ctr"/>
                <a:tab pos="5484754" algn="r"/>
              </a:tabLst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Chọn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từ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khóa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phù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hợp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sẽ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giúp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cho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việc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tìm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kiếm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đạt</a:t>
            </a:r>
            <a:r>
              <a:rPr kumimoji="0" lang="en-US" sz="2399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hiệu</a:t>
            </a:r>
            <a:r>
              <a:rPr kumimoji="0" lang="en-US" sz="2399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quả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247B4-0E6A-44AD-8AA0-D785AF6FA60B}"/>
              </a:ext>
            </a:extLst>
          </p:cNvPr>
          <p:cNvSpPr/>
          <p:nvPr/>
        </p:nvSpPr>
        <p:spPr>
          <a:xfrm>
            <a:off x="303596" y="1601538"/>
            <a:ext cx="7618094" cy="1131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797" marR="0" lvl="0" indent="-342797" algn="just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>
                <a:tab pos="228531" algn="l"/>
                <a:tab pos="457063" algn="l"/>
                <a:tab pos="865880" algn="l"/>
                <a:tab pos="1028391" algn="l"/>
                <a:tab pos="1942517" algn="l"/>
                <a:tab pos="2628111" algn="l"/>
                <a:tab pos="2742377" algn="ctr"/>
                <a:tab pos="5484754" algn="r"/>
              </a:tabLst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Từ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khóa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là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một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từ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hoặc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cụm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từ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liên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quan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đến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nội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dung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cần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tìm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kiếm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do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người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sử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dụng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cung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cấp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31A0FD-8E72-4806-A612-14F3E645B45D}"/>
              </a:ext>
            </a:extLst>
          </p:cNvPr>
          <p:cNvSpPr/>
          <p:nvPr/>
        </p:nvSpPr>
        <p:spPr>
          <a:xfrm>
            <a:off x="301031" y="3536966"/>
            <a:ext cx="11141154" cy="461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797" marR="0" lvl="0" indent="-342797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>
                <a:tab pos="228531" algn="l"/>
                <a:tab pos="457063" algn="l"/>
                <a:tab pos="865880" algn="l"/>
                <a:tab pos="1028391" algn="l"/>
                <a:tab pos="1942517" algn="l"/>
                <a:tab pos="2628111" algn="l"/>
                <a:tab pos="2742377" algn="ctr"/>
                <a:tab pos="5484754" algn="r"/>
              </a:tabLst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Có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thể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đặt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từ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khóa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trong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dấu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ngoặc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kép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“ ”</a:t>
            </a:r>
            <a:r>
              <a:rPr kumimoji="0" lang="en-US" sz="2399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để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thu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hẹp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phạm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vi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tìm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39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kiếm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4C8836-8443-7E44-AEBB-3EA961EEBE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85" t="18312" r="36745" b="9607"/>
          <a:stretch/>
        </p:blipFill>
        <p:spPr>
          <a:xfrm>
            <a:off x="9568388" y="1450290"/>
            <a:ext cx="2341985" cy="17448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00F4A4-55BC-86AB-8788-1817A4815EF9}"/>
              </a:ext>
            </a:extLst>
          </p:cNvPr>
          <p:cNvSpPr/>
          <p:nvPr/>
        </p:nvSpPr>
        <p:spPr>
          <a:xfrm>
            <a:off x="301031" y="4136540"/>
            <a:ext cx="11483532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126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200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vi-VN" sz="200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rình tự tìm kiếm</a:t>
            </a:r>
            <a:r>
              <a:rPr lang="en-US" sz="200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với từ khóa: </a:t>
            </a: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B1. </a:t>
            </a:r>
            <a:r>
              <a:rPr lang="vi-VN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Mở trình duyệt</a:t>
            </a: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 defTabSz="914126">
              <a:lnSpc>
                <a:spcPct val="150000"/>
              </a:lnSpc>
              <a:defRPr/>
            </a:pP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 3" panose="05040102010807070707" pitchFamily="18" charset="2"/>
              </a:rPr>
              <a:t>	 </a:t>
            </a: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B2. </a:t>
            </a:r>
            <a:r>
              <a:rPr lang="vi-VN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Truy cập máy tìm kiếm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defTabSz="914126">
              <a:lnSpc>
                <a:spcPct val="150000"/>
              </a:lnSpc>
              <a:defRPr/>
            </a:pP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 3" panose="05040102010807070707" pitchFamily="18" charset="2"/>
              </a:rPr>
              <a:t>	 </a:t>
            </a: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B3. </a:t>
            </a:r>
            <a:r>
              <a:rPr lang="vi-VN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Gõ từ khóa vào ô dành để nhập từ khóa</a:t>
            </a: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 defTabSz="914126">
              <a:lnSpc>
                <a:spcPct val="150000"/>
              </a:lnSpc>
              <a:defRPr/>
            </a:pP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 3" panose="05040102010807070707" pitchFamily="18" charset="2"/>
              </a:rPr>
              <a:t>	 </a:t>
            </a: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B4. </a:t>
            </a:r>
            <a:r>
              <a:rPr lang="vi-VN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Nháy nút hoặc nhấn phím enter</a:t>
            </a: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 defTabSz="914126">
              <a:lnSpc>
                <a:spcPct val="150000"/>
              </a:lnSpc>
              <a:defRPr/>
            </a:pP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 3" panose="05040102010807070707" pitchFamily="18" charset="2"/>
              </a:rPr>
              <a:t>	 </a:t>
            </a:r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B5. </a:t>
            </a:r>
            <a:r>
              <a:rPr lang="vi-VN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Nháy chuột vào liên kết để truy cập trang tương ứng</a:t>
            </a:r>
          </a:p>
          <a:p>
            <a:pPr marL="457063" lvl="1" defTabSz="914126">
              <a:lnSpc>
                <a:spcPct val="150000"/>
              </a:lnSpc>
              <a:defRPr/>
            </a:pPr>
            <a:endParaRPr lang="vi-VN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7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4"/>
            <a:ext cx="12192000" cy="6773333"/>
          </a:xfrm>
          <a:prstGeom prst="rect">
            <a:avLst/>
          </a:prstGeom>
        </p:spPr>
      </p:pic>
      <p:pic>
        <p:nvPicPr>
          <p:cNvPr id="15" name="Shape 276"/>
          <p:cNvPicPr/>
          <p:nvPr/>
        </p:nvPicPr>
        <p:blipFill>
          <a:blip r:embed="rId3"/>
          <a:stretch/>
        </p:blipFill>
        <p:spPr>
          <a:xfrm>
            <a:off x="3386666" y="2074333"/>
            <a:ext cx="4816593" cy="3461926"/>
          </a:xfrm>
          <a:prstGeom prst="rect">
            <a:avLst/>
          </a:prstGeom>
        </p:spPr>
      </p:pic>
      <p:sp>
        <p:nvSpPr>
          <p:cNvPr id="6" name="WordArt 5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775524" y="493889"/>
            <a:ext cx="9441049" cy="640080"/>
          </a:xfrm>
          <a:prstGeom prst="rect">
            <a:avLst/>
          </a:prstGeom>
        </p:spPr>
        <p:txBody>
          <a:bodyPr wrap="none" lIns="90303" tIns="45152" rIns="90303" bIns="451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>
              <a:defRPr/>
            </a:pPr>
            <a:r>
              <a:rPr lang="vi-VN" sz="3556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3556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BỨC TRANH BÍ ẨN</a:t>
            </a:r>
          </a:p>
        </p:txBody>
      </p:sp>
      <p:sp>
        <p:nvSpPr>
          <p:cNvPr id="7" name="Rounded Rectangle 6">
            <a:hlinkClick r:id="rId5" action="ppaction://hlinksldjump"/>
          </p:cNvPr>
          <p:cNvSpPr/>
          <p:nvPr/>
        </p:nvSpPr>
        <p:spPr>
          <a:xfrm>
            <a:off x="2558818" y="1519776"/>
            <a:ext cx="3730625" cy="139357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3" tIns="45152" rIns="90303" bIns="45152" anchor="ctr"/>
          <a:lstStyle/>
          <a:p>
            <a:pPr algn="ctr" defTabSz="903153">
              <a:defRPr/>
            </a:pPr>
            <a:r>
              <a:rPr lang="en-US" sz="237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7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7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37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2558818" y="2874443"/>
            <a:ext cx="3730625" cy="146324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3" tIns="45152" rIns="90303" bIns="45152" anchor="ctr"/>
          <a:lstStyle/>
          <a:p>
            <a:pPr algn="ctr" defTabSz="903153">
              <a:defRPr/>
            </a:pPr>
            <a:r>
              <a:rPr lang="en-US" sz="237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7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7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37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6246519" y="4304376"/>
            <a:ext cx="3730624" cy="153292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3" tIns="45152" rIns="90303" bIns="45152" anchor="ctr"/>
          <a:lstStyle/>
          <a:p>
            <a:pPr algn="ctr" defTabSz="903153">
              <a:defRPr/>
            </a:pPr>
            <a:r>
              <a:rPr lang="en-US" sz="237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hỏi 6</a:t>
            </a:r>
          </a:p>
        </p:txBody>
      </p:sp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2558818" y="4304376"/>
            <a:ext cx="3730625" cy="153292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3" tIns="45152" rIns="90303" bIns="45152" anchor="ctr"/>
          <a:lstStyle/>
          <a:p>
            <a:pPr algn="ctr" defTabSz="903153">
              <a:defRPr/>
            </a:pPr>
            <a:r>
              <a:rPr lang="en-US" sz="237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7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7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37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12" name="Rounded Rectangle 11">
            <a:hlinkClick r:id="rId8" action="ppaction://hlinksldjump"/>
          </p:cNvPr>
          <p:cNvSpPr/>
          <p:nvPr/>
        </p:nvSpPr>
        <p:spPr>
          <a:xfrm>
            <a:off x="6246519" y="2874443"/>
            <a:ext cx="3730624" cy="14632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3" tIns="45152" rIns="90303" bIns="45152" anchor="ctr"/>
          <a:lstStyle/>
          <a:p>
            <a:pPr algn="ctr" defTabSz="903153">
              <a:defRPr/>
            </a:pPr>
            <a:r>
              <a:rPr lang="en-US" sz="237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hỏi 5</a:t>
            </a:r>
          </a:p>
        </p:txBody>
      </p:sp>
      <p:sp>
        <p:nvSpPr>
          <p:cNvPr id="13" name="Rounded Rectangle 12">
            <a:hlinkClick r:id="rId9" action="ppaction://hlinksldjump"/>
          </p:cNvPr>
          <p:cNvSpPr/>
          <p:nvPr/>
        </p:nvSpPr>
        <p:spPr>
          <a:xfrm>
            <a:off x="6246519" y="1519776"/>
            <a:ext cx="3730624" cy="139357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3" tIns="45152" rIns="90303" bIns="45152" anchor="ctr"/>
          <a:lstStyle/>
          <a:p>
            <a:pPr algn="ctr" defTabSz="903153">
              <a:defRPr/>
            </a:pPr>
            <a:r>
              <a:rPr lang="en-US" sz="237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7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7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37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14" name="Right Arrow 13">
            <a:hlinkClick r:id="" action="ppaction://noaction"/>
          </p:cNvPr>
          <p:cNvSpPr/>
          <p:nvPr/>
        </p:nvSpPr>
        <p:spPr>
          <a:xfrm>
            <a:off x="11514667" y="6536953"/>
            <a:ext cx="508000" cy="278714"/>
          </a:xfrm>
          <a:prstGeom prst="rightArrow">
            <a:avLst>
              <a:gd name="adj1" fmla="val 50000"/>
              <a:gd name="adj2" fmla="val 45556"/>
            </a:avLst>
          </a:prstGeom>
          <a:solidFill>
            <a:srgbClr val="35C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3" tIns="45152" rIns="90303" bIns="45152" anchor="ctr"/>
          <a:lstStyle/>
          <a:p>
            <a:pPr algn="ctr" defTabSz="903153">
              <a:defRPr/>
            </a:pPr>
            <a:endParaRPr lang="en-US" sz="1778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0839" y="1571414"/>
            <a:ext cx="11230323" cy="1131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VNI-Times" pitchFamily="2" charset="0"/>
                <a:cs typeface="Arial" pitchFamily="34" charset="0"/>
              </a:rPr>
              <a:t>Hãy quan sát hai hình dưới đây và rút ra nhận xét về kết quả tìm kiếm khi không dùng và có dùng dấu ngoặc kép.</a:t>
            </a:r>
            <a:endParaRPr kumimoji="0" lang="vi-VN" alt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VNI-Times" pitchFamily="2" charset="0"/>
              <a:cs typeface="Arial" pitchFamily="34" charset="0"/>
            </a:endParaRPr>
          </a:p>
        </p:txBody>
      </p:sp>
      <p:pic>
        <p:nvPicPr>
          <p:cNvPr id="10" name="Picture 3" descr="C:\Users\ABC\Desktop\GR-010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8241" y="764339"/>
            <a:ext cx="939555" cy="50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BC\Desktop\GR-010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0570" y="823056"/>
            <a:ext cx="6527449" cy="40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8"/>
          <p:cNvSpPr txBox="1"/>
          <p:nvPr/>
        </p:nvSpPr>
        <p:spPr>
          <a:xfrm>
            <a:off x="2280570" y="357863"/>
            <a:ext cx="7526430" cy="5846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1. Tìm kiếm thông tin trên Internet </a:t>
            </a:r>
            <a:endParaRPr kumimoji="0" lang="zh-CN" altLang="en-US" sz="3199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  <a:sym typeface="+mn-lt"/>
            </a:endParaRPr>
          </a:p>
        </p:txBody>
      </p:sp>
      <p:sp>
        <p:nvSpPr>
          <p:cNvPr id="13" name="文本框 1"/>
          <p:cNvSpPr txBox="1"/>
          <p:nvPr/>
        </p:nvSpPr>
        <p:spPr>
          <a:xfrm>
            <a:off x="0" y="942875"/>
            <a:ext cx="3103936" cy="65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99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  <a:sym typeface="+mn-lt"/>
              </a:rPr>
              <a:t>b. Từ khóa</a:t>
            </a:r>
            <a:endParaRPr kumimoji="0" lang="zh-CN" altLang="en-US" sz="2799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  <a:sym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2" y="2834491"/>
            <a:ext cx="5903119" cy="3834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989" y="2834491"/>
            <a:ext cx="5767234" cy="3834026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7287818" y="3644968"/>
            <a:ext cx="740222" cy="28795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272721" y="3653768"/>
            <a:ext cx="740222" cy="28795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21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795" y="1617233"/>
            <a:ext cx="9218393" cy="461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VNI-Times" pitchFamily="2" charset="0"/>
                <a:cs typeface="Arial" pitchFamily="34" charset="0"/>
              </a:rPr>
              <a:t>Ghép mỗi ý ở cột bên trái với một ô ở cột bên phải cho phù hợp</a:t>
            </a:r>
            <a:endParaRPr kumimoji="0" lang="vi-VN" sz="2399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</a:endParaRPr>
          </a:p>
        </p:txBody>
      </p:sp>
      <p:pic>
        <p:nvPicPr>
          <p:cNvPr id="5" name="Picture 3" descr="C:\Users\ABC\Desktop\GR-010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8241" y="764339"/>
            <a:ext cx="939555" cy="50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BC\Desktop\GR-010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0570" y="823056"/>
            <a:ext cx="6527449" cy="40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18"/>
          <p:cNvSpPr txBox="1"/>
          <p:nvPr/>
        </p:nvSpPr>
        <p:spPr>
          <a:xfrm>
            <a:off x="2280570" y="357863"/>
            <a:ext cx="7526430" cy="5846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1. Tìm kiếm thông tin trên Internet </a:t>
            </a:r>
            <a:endParaRPr kumimoji="0" lang="zh-CN" altLang="en-US" sz="3199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  <a:sym typeface="+mn-lt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0" y="942875"/>
            <a:ext cx="3103936" cy="65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99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  <a:sym typeface="+mn-lt"/>
              </a:rPr>
              <a:t>b. Từ khóa</a:t>
            </a:r>
            <a:endParaRPr kumimoji="0" lang="zh-CN" altLang="en-US" sz="2799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  <a:sym typeface="+mn-lt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4B8AD49-3804-4ABC-A966-00EFB1825E4B}"/>
              </a:ext>
            </a:extLst>
          </p:cNvPr>
          <p:cNvGraphicFramePr>
            <a:graphicFrameLocks noGrp="1"/>
          </p:cNvGraphicFramePr>
          <p:nvPr/>
        </p:nvGraphicFramePr>
        <p:xfrm>
          <a:off x="818289" y="2349161"/>
          <a:ext cx="10582420" cy="3383496"/>
        </p:xfrm>
        <a:graphic>
          <a:graphicData uri="http://schemas.openxmlformats.org/drawingml/2006/table">
            <a:tbl>
              <a:tblPr firstRow="1" firstCol="1" bandRow="1"/>
              <a:tblGrid>
                <a:gridCol w="5179117">
                  <a:extLst>
                    <a:ext uri="{9D8B030D-6E8A-4147-A177-3AD203B41FA5}">
                      <a16:colId xmlns:a16="http://schemas.microsoft.com/office/drawing/2014/main" val="3316073780"/>
                    </a:ext>
                  </a:extLst>
                </a:gridCol>
                <a:gridCol w="5403303">
                  <a:extLst>
                    <a:ext uri="{9D8B030D-6E8A-4147-A177-3AD203B41FA5}">
                      <a16:colId xmlns:a16="http://schemas.microsoft.com/office/drawing/2014/main" val="502664675"/>
                    </a:ext>
                  </a:extLst>
                </a:gridCol>
              </a:tblGrid>
              <a:tr h="9500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1.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Em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có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thể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tìm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kiếm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thông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tin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trên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internet</a:t>
                      </a:r>
                    </a:p>
                  </a:txBody>
                  <a:tcPr marL="68562" marR="68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2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a. liên kết trỏ đến các trang web có    chứa từ khóa đó</a:t>
                      </a:r>
                    </a:p>
                  </a:txBody>
                  <a:tcPr marL="68562" marR="68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897402"/>
                  </a:ext>
                </a:extLst>
              </a:tr>
              <a:tr h="7417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2.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Kết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quả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tìm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kiếm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là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danh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sách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62" marR="68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2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b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.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thu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hẹp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phạm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vi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tìm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kiếm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62" marR="68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3633616"/>
                  </a:ext>
                </a:extLst>
              </a:tr>
              <a:tr h="9500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3.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Đặt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từ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khóa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trong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dấu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ngoặc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kép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để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68562" marR="68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2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c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.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cho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việc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tìm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kiếm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nhanh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và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chính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xác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hơn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62" marR="68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5188486"/>
                  </a:ext>
                </a:extLst>
              </a:tr>
              <a:tr h="7417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2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4. Chọn từ khóa phù hợp sẽ giúp</a:t>
                      </a:r>
                    </a:p>
                  </a:txBody>
                  <a:tcPr marL="68562" marR="68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20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d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.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bằng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cách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sử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dụng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máy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tìm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kiếm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.</a:t>
                      </a:r>
                    </a:p>
                  </a:txBody>
                  <a:tcPr marL="68562" marR="685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8852553"/>
                  </a:ext>
                </a:extLst>
              </a:tr>
            </a:tbl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3288419" y="5876634"/>
            <a:ext cx="5255215" cy="6925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1 – d     2 – a     3 – b     4 – c     </a:t>
            </a:r>
          </a:p>
        </p:txBody>
      </p:sp>
    </p:spTree>
    <p:extLst>
      <p:ext uri="{BB962C8B-B14F-4D97-AF65-F5344CB8AC3E}">
        <p14:creationId xmlns:p14="http://schemas.microsoft.com/office/powerpoint/2010/main" val="374681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540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14E067C3-B812-2D97-0E91-005C331BFEF8}"/>
              </a:ext>
            </a:extLst>
          </p:cNvPr>
          <p:cNvSpPr/>
          <p:nvPr/>
        </p:nvSpPr>
        <p:spPr>
          <a:xfrm>
            <a:off x="788374" y="727997"/>
            <a:ext cx="10979522" cy="59138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548640" rIns="182880" bIns="182880" rtlCol="0" anchor="ctr"/>
          <a:lstStyle/>
          <a:p>
            <a:pPr marL="0" marR="0" lvl="0" indent="0" algn="just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VNI-Times" pitchFamily="2" charset="0"/>
                <a:cs typeface="Arial" pitchFamily="34" charset="0"/>
              </a:rPr>
              <a:t>Câu 1</a:t>
            </a: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VNI-Times" pitchFamily="2" charset="0"/>
                <a:cs typeface="Arial" pitchFamily="34" charset="0"/>
              </a:rPr>
              <a:t>: Em hãy thay các số trong mỗi câu bằng một cụm từ thích hợp: </a:t>
            </a: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VNI-Times" pitchFamily="2" charset="0"/>
                <a:cs typeface="Arial" pitchFamily="34" charset="0"/>
              </a:rPr>
              <a:t>“từ khóa”, “liên kết”, “tìm kiếm thông tin”               </a:t>
            </a:r>
          </a:p>
          <a:p>
            <a:pPr marL="0" marR="0" lvl="0" indent="0" algn="just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a. Máy tìm kiếm là công cụ hỗ trợ .………………………</a:t>
            </a:r>
            <a:r>
              <a:rPr kumimoji="0" lang="en-US" sz="2199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trên internet theo yêu cầu của người sử dụng</a:t>
            </a:r>
          </a:p>
          <a:p>
            <a:pPr marL="0" marR="0" lvl="0" indent="0" algn="just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b. Kết quả tìm kiếm là danh sách các ……….…………….. </a:t>
            </a:r>
          </a:p>
          <a:p>
            <a:pPr marL="0" marR="0" lvl="0" indent="0" algn="just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c. Cần chọn …….………………… phù hợp</a:t>
            </a:r>
          </a:p>
          <a:p>
            <a:pPr marL="0" marR="0" lvl="0" indent="0" algn="just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531" algn="l"/>
                <a:tab pos="457063" algn="l"/>
                <a:tab pos="865880" algn="l"/>
                <a:tab pos="1028391" algn="l"/>
                <a:tab pos="1942517" algn="l"/>
                <a:tab pos="2628111" algn="l"/>
                <a:tab pos="2742377" algn="ctr"/>
                <a:tab pos="5484754" algn="r"/>
              </a:tabLst>
              <a:defRPr/>
            </a:pPr>
            <a:r>
              <a:rPr kumimoji="0" lang="en-US" sz="2199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Câu 2</a:t>
            </a: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: Sử dụng máy tìm kiếm em sẽ nhận được kết quả là gì?</a:t>
            </a:r>
          </a:p>
          <a:p>
            <a:pPr marL="0" marR="0" lvl="0" indent="0" algn="just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531" algn="l"/>
                <a:tab pos="457063" algn="l"/>
                <a:tab pos="865880" algn="l"/>
                <a:tab pos="1028391" algn="l"/>
                <a:tab pos="1942517" algn="l"/>
                <a:tab pos="2628111" algn="l"/>
                <a:tab pos="2742377" algn="ctr"/>
                <a:tab pos="5484754" algn="r"/>
              </a:tabLst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A. Danh sách liên kết trỏ đến các trang web có chứa các từ khóa.</a:t>
            </a:r>
          </a:p>
          <a:p>
            <a:pPr marL="0" marR="0" lvl="0" indent="0" algn="just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531" algn="l"/>
                <a:tab pos="457063" algn="l"/>
                <a:tab pos="865880" algn="l"/>
                <a:tab pos="1028391" algn="l"/>
                <a:tab pos="1942517" algn="l"/>
                <a:tab pos="2628111" algn="l"/>
                <a:tab pos="2742377" algn="ctr"/>
                <a:tab pos="5484754" algn="r"/>
              </a:tabLst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B. Nội dung thông tin cần tìm kiếm trên một trang web.</a:t>
            </a:r>
          </a:p>
          <a:p>
            <a:pPr marL="0" marR="0" lvl="0" indent="0" algn="just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531" algn="l"/>
                <a:tab pos="457063" algn="l"/>
                <a:tab pos="865880" algn="l"/>
                <a:tab pos="1028391" algn="l"/>
                <a:tab pos="1942517" algn="l"/>
                <a:tab pos="2628111" algn="l"/>
                <a:tab pos="2742377" algn="ctr"/>
                <a:tab pos="5484754" algn="r"/>
              </a:tabLst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C. Danh sách địa chỉ các trang web có chứa thông tin cần tìm.</a:t>
            </a:r>
          </a:p>
          <a:p>
            <a:pPr marL="0" marR="0" lvl="0" indent="0" algn="just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531" algn="l"/>
                <a:tab pos="457063" algn="l"/>
                <a:tab pos="865880" algn="l"/>
                <a:tab pos="1028391" algn="l"/>
                <a:tab pos="1942517" algn="l"/>
                <a:tab pos="2628111" algn="l"/>
                <a:tab pos="2742377" algn="ctr"/>
                <a:tab pos="5484754" algn="r"/>
              </a:tabLst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D. Danh sách liên kết dạng văn bản.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26EFD5-0A06-3B2F-AD40-FBD4B83F993D}"/>
              </a:ext>
            </a:extLst>
          </p:cNvPr>
          <p:cNvSpPr txBox="1"/>
          <p:nvPr/>
        </p:nvSpPr>
        <p:spPr>
          <a:xfrm>
            <a:off x="6805085" y="1554335"/>
            <a:ext cx="2413815" cy="430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tìm kiếm thông tin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BD3844-17A0-12CE-08B6-749384AF82FC}"/>
              </a:ext>
            </a:extLst>
          </p:cNvPr>
          <p:cNvSpPr/>
          <p:nvPr/>
        </p:nvSpPr>
        <p:spPr>
          <a:xfrm>
            <a:off x="5199274" y="1554336"/>
            <a:ext cx="1078861" cy="430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VNI-Times" pitchFamily="2" charset="0"/>
                <a:cs typeface="Arial" pitchFamily="34" charset="0"/>
              </a:rPr>
              <a:t>liên kết</a:t>
            </a:r>
            <a:endParaRPr kumimoji="0" lang="en-US" sz="2199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488673-26FC-41E2-D133-203A572BE6A3}"/>
              </a:ext>
            </a:extLst>
          </p:cNvPr>
          <p:cNvSpPr/>
          <p:nvPr/>
        </p:nvSpPr>
        <p:spPr>
          <a:xfrm>
            <a:off x="3552548" y="1554335"/>
            <a:ext cx="1142964" cy="430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VNI-Times" pitchFamily="2" charset="0"/>
                <a:cs typeface="Arial" pitchFamily="34" charset="0"/>
              </a:rPr>
              <a:t>từ khóa</a:t>
            </a:r>
            <a:endParaRPr kumimoji="0" lang="en-US" sz="2199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F93695-D9CE-9B9D-5CEF-6A5471627116}"/>
              </a:ext>
            </a:extLst>
          </p:cNvPr>
          <p:cNvSpPr/>
          <p:nvPr/>
        </p:nvSpPr>
        <p:spPr>
          <a:xfrm>
            <a:off x="1318138" y="4539481"/>
            <a:ext cx="451028" cy="4599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/>
              <a:ea typeface="方正静蕾简体"/>
              <a:cs typeface="+mn-cs"/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5F2C0C9-544C-EE3A-2228-FEF094BBD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23" t="43886" r="86281" b="46865"/>
          <a:stretch/>
        </p:blipFill>
        <p:spPr bwMode="auto">
          <a:xfrm>
            <a:off x="314611" y="375185"/>
            <a:ext cx="947525" cy="949503"/>
          </a:xfrm>
          <a:prstGeom prst="flowChartConnector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580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278 L -0.06406 0.06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278 L 0.12396 0.2115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278 L -0.00078 0.2863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4" grpId="0"/>
      <p:bldP spid="4" grpId="1"/>
      <p:bldP spid="5" grpId="0"/>
      <p:bldP spid="5" grpId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26" name="Picture 25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360" y="3398520"/>
            <a:ext cx="7518400" cy="4191000"/>
          </a:xfrm>
          <a:prstGeom prst="rect">
            <a:avLst/>
          </a:prstGeom>
        </p:spPr>
      </p:pic>
      <p:sp>
        <p:nvSpPr>
          <p:cNvPr id="27" name="Cloud 26"/>
          <p:cNvSpPr/>
          <p:nvPr/>
        </p:nvSpPr>
        <p:spPr>
          <a:xfrm>
            <a:off x="98474" y="15232"/>
            <a:ext cx="9186203" cy="215119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cháu giúp ông bằng cách trả lời đúng các câu hỏi sau nhé!</a:t>
            </a:r>
          </a:p>
        </p:txBody>
      </p:sp>
    </p:spTree>
    <p:extLst>
      <p:ext uri="{BB962C8B-B14F-4D97-AF65-F5344CB8AC3E}">
        <p14:creationId xmlns:p14="http://schemas.microsoft.com/office/powerpoint/2010/main" val="424411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5334000"/>
            <a:ext cx="2540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5410200"/>
            <a:ext cx="2540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45601" y="5486401"/>
            <a:ext cx="2414956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10200"/>
            <a:ext cx="2540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469803" y="4964043"/>
            <a:ext cx="2336800" cy="1752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140338"/>
            <a:ext cx="12318612" cy="265493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 nhanh nhất để tìm thông tin trên WWW mà không biết địa chỉ là?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 dụng máy tìm kiếm để tìm kiếm với từ khoá.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Nhờ người khác tìm hộ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 địa chỉ người khác rồi ghi ra giấy, sau đó nhập địa chỉ vào thanh địa ch</a:t>
            </a:r>
            <a:r>
              <a:rPr lang="en-US" sz="2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ỉ</a:t>
            </a:r>
            <a:r>
              <a:rPr lang="vi-VN" sz="2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7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sz="2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 chuyển lần theo đường liên kết của các trang web.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58400" y="54864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4165600" y="2514600"/>
            <a:ext cx="5486400" cy="3733800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4400" y="5867401"/>
            <a:ext cx="711200" cy="47367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879732"/>
            <a:ext cx="2540000" cy="19782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58800" y="5513457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652000" y="5497443"/>
            <a:ext cx="16256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Right Arrow 36">
            <a:hlinkClick r:id="rId12" action="ppaction://hlinksldjump"/>
          </p:cNvPr>
          <p:cNvSpPr/>
          <p:nvPr/>
        </p:nvSpPr>
        <p:spPr>
          <a:xfrm>
            <a:off x="11582400" y="6477000"/>
            <a:ext cx="6096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e86f050d219b5585368f7ef298c00175.png">
            <a:extLst>
              <a:ext uri="{FF2B5EF4-FFF2-40B4-BE49-F238E27FC236}">
                <a16:creationId xmlns:a16="http://schemas.microsoft.com/office/drawing/2014/main" id="{FB460FDC-C401-C780-3F87-F30963C6D653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02000" y="5067301"/>
            <a:ext cx="2235200" cy="167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1D2211-3EF0-C63F-26CA-98C90F7E1005}"/>
              </a:ext>
            </a:extLst>
          </p:cNvPr>
          <p:cNvSpPr txBox="1"/>
          <p:nvPr/>
        </p:nvSpPr>
        <p:spPr>
          <a:xfrm>
            <a:off x="3860800" y="5555971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34">
            <a:extLst>
              <a:ext uri="{FF2B5EF4-FFF2-40B4-BE49-F238E27FC236}">
                <a16:creationId xmlns:a16="http://schemas.microsoft.com/office/drawing/2014/main" id="{3A81DBC0-8199-3495-1896-4AF46E911582}"/>
              </a:ext>
            </a:extLst>
          </p:cNvPr>
          <p:cNvSpPr/>
          <p:nvPr/>
        </p:nvSpPr>
        <p:spPr>
          <a:xfrm>
            <a:off x="3442679" y="5578058"/>
            <a:ext cx="16256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Picture 17" descr="e86f050d219b5585368f7ef298c00175.png">
            <a:extLst>
              <a:ext uri="{FF2B5EF4-FFF2-40B4-BE49-F238E27FC236}">
                <a16:creationId xmlns:a16="http://schemas.microsoft.com/office/drawing/2014/main" id="{E99E02A4-6215-4D03-7256-7FCE516F657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62506" y="4964043"/>
            <a:ext cx="2336800" cy="1752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614729B-F978-E7DF-8C03-703886722BD3}"/>
              </a:ext>
            </a:extLst>
          </p:cNvPr>
          <p:cNvSpPr txBox="1"/>
          <p:nvPr/>
        </p:nvSpPr>
        <p:spPr>
          <a:xfrm>
            <a:off x="6988251" y="5521732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35">
            <a:extLst>
              <a:ext uri="{FF2B5EF4-FFF2-40B4-BE49-F238E27FC236}">
                <a16:creationId xmlns:a16="http://schemas.microsoft.com/office/drawing/2014/main" id="{C943B0CF-F8AB-BAD9-5E27-A05E4B0B1876}"/>
              </a:ext>
            </a:extLst>
          </p:cNvPr>
          <p:cNvSpPr/>
          <p:nvPr/>
        </p:nvSpPr>
        <p:spPr>
          <a:xfrm>
            <a:off x="6590260" y="5524500"/>
            <a:ext cx="16256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63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299 -0.04699 0.01393 -0.09491 0.05651 -0.11922 C 0.09882 -0.14375 0.19974 -0.14005 0.25442 -0.14699 C 0.30898 -0.15417 0.3595 -0.15 0.38411 -0.16204 C 0.40872 -0.17408 0.41302 -0.21158 0.40221 -0.21922 C 0.39114 -0.22593 0.37239 -0.24144 0.36627 -0.21968 " pathEditMode="relative" rAng="0" ptsTypes="AAAA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1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32" grpId="0"/>
      <p:bldP spid="36" grpId="0" animBg="1"/>
      <p:bldP spid="14" grpId="0"/>
      <p:bldP spid="15" grpId="0" animBg="1"/>
      <p:bldP spid="22" grpId="0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968324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5334000"/>
            <a:ext cx="2540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5410200"/>
            <a:ext cx="2540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45601" y="5486401"/>
            <a:ext cx="2414956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10200"/>
            <a:ext cx="2540000" cy="192349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1"/>
            <a:ext cx="12192000" cy="213360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Video				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video.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4064000" y="2590800"/>
            <a:ext cx="54864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953000"/>
            <a:ext cx="26416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11200" y="5562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160000" y="5791201"/>
            <a:ext cx="7112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94426" y="5040243"/>
            <a:ext cx="22352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27826" y="555698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</a:p>
        </p:txBody>
      </p:sp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448800" y="5105400"/>
            <a:ext cx="2336800" cy="1752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956800" y="56388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4000" y="5486400"/>
            <a:ext cx="17272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 Mất rồi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80313" y="5556986"/>
            <a:ext cx="17272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 Mất rồi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ight Arrow 25">
            <a:hlinkClick r:id="rId13" action="ppaction://hlinksldjump"/>
          </p:cNvPr>
          <p:cNvSpPr/>
          <p:nvPr/>
        </p:nvSpPr>
        <p:spPr>
          <a:xfrm>
            <a:off x="11582400" y="6477000"/>
            <a:ext cx="6096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e86f050d219b5585368f7ef298c00175.png">
            <a:extLst>
              <a:ext uri="{FF2B5EF4-FFF2-40B4-BE49-F238E27FC236}">
                <a16:creationId xmlns:a16="http://schemas.microsoft.com/office/drawing/2014/main" id="{0E4E0439-EC6D-510A-46CF-E3AB87B7B2D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21452" y="5029200"/>
            <a:ext cx="2235200" cy="1752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DB7ACD-897B-3F82-C843-9A6A89AC2634}"/>
              </a:ext>
            </a:extLst>
          </p:cNvPr>
          <p:cNvSpPr txBox="1"/>
          <p:nvPr/>
        </p:nvSpPr>
        <p:spPr>
          <a:xfrm>
            <a:off x="3911600" y="555698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0F8B57-5652-E924-4510-65A18F48CA49}"/>
              </a:ext>
            </a:extLst>
          </p:cNvPr>
          <p:cNvSpPr/>
          <p:nvPr/>
        </p:nvSpPr>
        <p:spPr>
          <a:xfrm>
            <a:off x="3424370" y="5533747"/>
            <a:ext cx="17272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 Mất rồi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44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4.81481E-6 C 0.02986 -0.02083 0.0599 -0.04144 0.06875 -0.075 C 0.0776 -0.10856 0.06979 -0.17014 0.05313 -0.20208 C 0.03646 -0.23403 0.00573 -0.25579 -0.03125 -0.26667 C -0.06823 -0.27755 -0.1191 -0.26667 -0.16875 -0.26667 C -0.2184 -0.26667 -0.29115 -0.27917 -0.32969 -0.26667 C -0.36823 -0.25417 -0.3842 -0.22292 -0.4 -0.19167 " pathEditMode="relative" ptsTypes="aaaaa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  <p:bldP spid="32" grpId="0"/>
      <p:bldP spid="20" grpId="0"/>
      <p:bldP spid="21" grpId="0"/>
      <p:bldP spid="22" grpId="0" animBg="1"/>
      <p:bldP spid="23" grpId="0" animBg="1"/>
      <p:bldP spid="3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968324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5334000"/>
            <a:ext cx="2540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5410200"/>
            <a:ext cx="2540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45601" y="5486401"/>
            <a:ext cx="2414956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10200"/>
            <a:ext cx="2540000" cy="192349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1"/>
            <a:ext cx="12192000" cy="25366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3: Từ</a:t>
            </a:r>
            <a:r>
              <a:rPr kumimoji="0" lang="en-US" sz="27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khóa là gì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just">
              <a:buAutoNum type="alphaUcPeriod"/>
            </a:pPr>
            <a:r>
              <a:rPr lang="en-US" sz="2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 từ mô tả chiếc chìa khoá.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	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514350" lvl="0" indent="-514350" algn="just">
              <a:buAutoNum type="alphaUcPeriod"/>
            </a:pPr>
            <a:r>
              <a:rPr lang="vi-VN" sz="2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 một biểu tượng trong máy tìm kiếm</a:t>
            </a:r>
            <a:r>
              <a:rPr lang="en-US" sz="2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lvl="0" indent="-514350" algn="just">
              <a:buAutoNum type="alphaUcPeriod"/>
            </a:pPr>
            <a:r>
              <a:rPr lang="vi-VN" sz="2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 tập hợp các từ mà máy tìm kiếm quy định trước.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marL="514350" lvl="0" indent="-514350" algn="just">
              <a:buAutoNum type="alphaUcPeriod"/>
            </a:pPr>
            <a:r>
              <a:rPr lang="vi-VN" sz="2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 một từ hoặc cụm từ liên quan đến nội dung cần tìm kiếm do người sử dụng cung cấp.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4064000" y="2590800"/>
            <a:ext cx="54864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904" y="4924147"/>
            <a:ext cx="26416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42192" y="5562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160000" y="5791201"/>
            <a:ext cx="7112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85514" y="4975276"/>
            <a:ext cx="22352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16443" y="552270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</a:p>
        </p:txBody>
      </p:sp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387809" y="5040243"/>
            <a:ext cx="2336800" cy="1752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956800" y="561671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5418" y="5497443"/>
            <a:ext cx="17272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 Mất rồi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77075" y="5527448"/>
            <a:ext cx="17272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 Mất rồi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ight Arrow 25">
            <a:hlinkClick r:id="rId13" action="ppaction://hlinksldjump"/>
          </p:cNvPr>
          <p:cNvSpPr/>
          <p:nvPr/>
        </p:nvSpPr>
        <p:spPr>
          <a:xfrm>
            <a:off x="11582400" y="6477000"/>
            <a:ext cx="6096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e86f050d219b5585368f7ef298c00175.png">
            <a:extLst>
              <a:ext uri="{FF2B5EF4-FFF2-40B4-BE49-F238E27FC236}">
                <a16:creationId xmlns:a16="http://schemas.microsoft.com/office/drawing/2014/main" id="{EB51732C-91F9-A2A3-B74D-F8D6C1E1F7F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19832" y="5000347"/>
            <a:ext cx="2235200" cy="1752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8B47A2-4907-7C42-28F7-5AB15AD6CCB2}"/>
              </a:ext>
            </a:extLst>
          </p:cNvPr>
          <p:cNvSpPr txBox="1"/>
          <p:nvPr/>
        </p:nvSpPr>
        <p:spPr>
          <a:xfrm>
            <a:off x="3860800" y="5555468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75FC71-3808-9C46-3E65-75E3297B0EAB}"/>
              </a:ext>
            </a:extLst>
          </p:cNvPr>
          <p:cNvSpPr/>
          <p:nvPr/>
        </p:nvSpPr>
        <p:spPr>
          <a:xfrm>
            <a:off x="3370632" y="5486401"/>
            <a:ext cx="17272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 Mất rồi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4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4.81481E-6 C 0.02986 -0.02083 0.0599 -0.04144 0.06875 -0.075 C 0.0776 -0.10856 0.06979 -0.17014 0.05313 -0.20208 C 0.03646 -0.23403 0.00573 -0.25579 -0.03125 -0.26667 C -0.06823 -0.27755 -0.1191 -0.26667 -0.16875 -0.26667 C -0.2184 -0.26667 -0.29115 -0.27917 -0.32969 -0.26667 C -0.36823 -0.25417 -0.3842 -0.22292 -0.4 -0.19167 " pathEditMode="relative" ptsTypes="aaaaa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  <p:bldP spid="32" grpId="0"/>
      <p:bldP spid="20" grpId="0"/>
      <p:bldP spid="21" grpId="0"/>
      <p:bldP spid="22" grpId="0" animBg="1"/>
      <p:bldP spid="23" grpId="0" animBg="1"/>
      <p:bldP spid="3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5334000"/>
            <a:ext cx="2540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5410200"/>
            <a:ext cx="2540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45601" y="5486401"/>
            <a:ext cx="2414956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10200"/>
            <a:ext cx="2540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78974" y="4953000"/>
            <a:ext cx="2438401" cy="18288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91668"/>
            <a:ext cx="12192000" cy="22086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		D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 +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95879" y="5513457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4064000" y="2590800"/>
            <a:ext cx="54864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108" y="4868009"/>
            <a:ext cx="26416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37592" y="5475357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10400" y="5867401"/>
            <a:ext cx="7112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279748" y="4935418"/>
            <a:ext cx="2360243" cy="177018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08800" y="5475357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1748" y="5505450"/>
            <a:ext cx="14224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 Mất rồi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741879" y="5573643"/>
            <a:ext cx="14224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 Mất rồi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ight Arrow 36">
            <a:hlinkClick r:id="rId13" action="ppaction://hlinksldjump"/>
          </p:cNvPr>
          <p:cNvSpPr/>
          <p:nvPr/>
        </p:nvSpPr>
        <p:spPr>
          <a:xfrm>
            <a:off x="11582400" y="6477000"/>
            <a:ext cx="6096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e86f050d219b5585368f7ef298c00175.png">
            <a:extLst>
              <a:ext uri="{FF2B5EF4-FFF2-40B4-BE49-F238E27FC236}">
                <a16:creationId xmlns:a16="http://schemas.microsoft.com/office/drawing/2014/main" id="{E77A5860-5EAA-21D4-4120-2966C0BB5A61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69052" y="4822756"/>
            <a:ext cx="2641600" cy="190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0772D6-E31A-084A-8A30-40B84CDFFE6B}"/>
              </a:ext>
            </a:extLst>
          </p:cNvPr>
          <p:cNvSpPr txBox="1"/>
          <p:nvPr/>
        </p:nvSpPr>
        <p:spPr>
          <a:xfrm>
            <a:off x="3975866" y="5475357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FF00"/>
                </a:solidFill>
                <a:latin typeface="Calibri"/>
              </a:rPr>
              <a:t>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5271CF-AB8E-AFA6-37E4-20E8199F5496}"/>
              </a:ext>
            </a:extLst>
          </p:cNvPr>
          <p:cNvSpPr/>
          <p:nvPr/>
        </p:nvSpPr>
        <p:spPr>
          <a:xfrm>
            <a:off x="3583930" y="5505450"/>
            <a:ext cx="14224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 Mất rồi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08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4687 -0.03473 0.09375 -0.06922 0.10937 -0.10973 C 0.125 -0.15024 0.12465 -0.21528 0.09375 -0.24399 C 0.06284 -0.27246 -0.03889 -0.29005 -0.07657 -0.28195 C -0.11424 -0.27385 -0.12361 -0.23426 -0.13282 -0.19468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32" grpId="0"/>
      <p:bldP spid="20" grpId="0"/>
      <p:bldP spid="25" grpId="0" animBg="1"/>
      <p:bldP spid="27" grpId="0" animBg="1"/>
      <p:bldP spid="3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5334000"/>
            <a:ext cx="2540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5410200"/>
            <a:ext cx="2540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45601" y="5486401"/>
            <a:ext cx="2414956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10200"/>
            <a:ext cx="2540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448800" y="4964043"/>
            <a:ext cx="2336800" cy="1752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91668"/>
            <a:ext cx="12192000" cy="18116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hỏi 5: Tên nào sau đây là tên của máy tìm kiếm?</a:t>
            </a:r>
          </a:p>
          <a:p>
            <a:pPr lvl="0" algn="just">
              <a:defRPr/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Word					B. Google</a:t>
            </a:r>
          </a:p>
          <a:p>
            <a:pPr lvl="0" algn="just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Windows Explorer		D. Excel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58400" y="54864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4064000" y="2590800"/>
            <a:ext cx="54864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9644" y="4953000"/>
            <a:ext cx="2516557" cy="181482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53479" y="5562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07930" y="5840343"/>
            <a:ext cx="7112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51199" y="5067300"/>
            <a:ext cx="2235200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55530" y="561671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2478" y="5544570"/>
            <a:ext cx="14224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 Mất rồi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730157" y="5562600"/>
            <a:ext cx="14224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 Mất rồi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ight Arrow 36">
            <a:hlinkClick r:id="rId13" action="ppaction://hlinksldjump"/>
          </p:cNvPr>
          <p:cNvSpPr/>
          <p:nvPr/>
        </p:nvSpPr>
        <p:spPr>
          <a:xfrm>
            <a:off x="11582400" y="6477000"/>
            <a:ext cx="6096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e86f050d219b5585368f7ef298c00175.png">
            <a:extLst>
              <a:ext uri="{FF2B5EF4-FFF2-40B4-BE49-F238E27FC236}">
                <a16:creationId xmlns:a16="http://schemas.microsoft.com/office/drawing/2014/main" id="{7F25D86D-CDC9-B4D5-7FC0-A4B399A5A52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15075" y="5011170"/>
            <a:ext cx="2336800" cy="1752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F6933A-0511-AF39-BE36-906DA1158D5C}"/>
              </a:ext>
            </a:extLst>
          </p:cNvPr>
          <p:cNvSpPr txBox="1"/>
          <p:nvPr/>
        </p:nvSpPr>
        <p:spPr>
          <a:xfrm>
            <a:off x="6908800" y="558087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16580E-D417-C361-AECE-FDE860B54A44}"/>
              </a:ext>
            </a:extLst>
          </p:cNvPr>
          <p:cNvSpPr/>
          <p:nvPr/>
        </p:nvSpPr>
        <p:spPr>
          <a:xfrm>
            <a:off x="6581699" y="5562600"/>
            <a:ext cx="14224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 Mất rồi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5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1.11111E-6 C 0.04427 -0.04051 0.03242 -0.01643 0.0474 -0.02731 C 0.06211 -0.03796 0.07422 -0.04699 0.0888 -0.0662 C 0.10365 -0.08518 0.11953 -0.08264 0.13581 -0.14097 C 0.13412 -0.19305 0.13946 -0.16458 0.13242 -0.19768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-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32" grpId="0"/>
      <p:bldP spid="20" grpId="0"/>
      <p:bldP spid="25" grpId="0" animBg="1"/>
      <p:bldP spid="27" grpId="0" animBg="1"/>
      <p:bldP spid="3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 descr="hinhnenxan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334"/>
            <a:ext cx="12192000" cy="6773333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464800" y="42334"/>
            <a:ext cx="1727200" cy="677333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16709" tIns="58355" rIns="116709" bIns="58355" anchor="ctr"/>
          <a:lstStyle/>
          <a:p>
            <a:pPr defTabSz="903153"/>
            <a:endParaRPr lang="en-US" sz="1778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117600" y="5686778"/>
            <a:ext cx="9347200" cy="827852"/>
            <a:chOff x="504" y="1008"/>
            <a:chExt cx="4416" cy="765"/>
          </a:xfrm>
        </p:grpSpPr>
        <p:sp>
          <p:nvSpPr>
            <p:cNvPr id="4" name="AutoShape 4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gray">
            <a:xfrm>
              <a:off x="801" y="1012"/>
              <a:ext cx="3976" cy="5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03153"/>
              <a:r>
                <a:rPr lang="vi-VN" sz="3556" dirty="0">
                  <a:solidFill>
                    <a:prstClr val="black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Một cách t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ùy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ý</a:t>
              </a:r>
              <a:r>
                <a:rPr lang="vi-VN" sz="3556" dirty="0">
                  <a:solidFill>
                    <a:prstClr val="black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.</a:t>
              </a:r>
              <a:endParaRPr lang="en-US" sz="3556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914400" y="4497681"/>
            <a:ext cx="9546637" cy="812800"/>
            <a:chOff x="504" y="1008"/>
            <a:chExt cx="4416" cy="765"/>
          </a:xfrm>
        </p:grpSpPr>
        <p:sp>
          <p:nvSpPr>
            <p:cNvPr id="7" name="AutoShape 7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gray">
            <a:xfrm>
              <a:off x="801" y="1011"/>
              <a:ext cx="3927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03153"/>
              <a:r>
                <a:rPr lang="vi-VN" sz="3556" dirty="0">
                  <a:solidFill>
                    <a:prstClr val="black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Thành từng bản rời rạc.</a:t>
              </a:r>
              <a:endParaRPr lang="en-US" sz="355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085851" y="3218274"/>
            <a:ext cx="9347200" cy="812800"/>
            <a:chOff x="504" y="1008"/>
            <a:chExt cx="4416" cy="765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gray">
            <a:xfrm>
              <a:off x="702" y="1118"/>
              <a:ext cx="4196" cy="5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03153"/>
              <a:r>
                <a:rPr lang="vi-VN" sz="3161" dirty="0">
                  <a:solidFill>
                    <a:prstClr val="black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Các siêu văn bản liên kết với nhau bởi các liên kết.</a:t>
              </a:r>
              <a:r>
                <a:rPr lang="en-US" sz="316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 bwMode="auto">
          <a:xfrm rot="5400000">
            <a:off x="338667" y="4356571"/>
            <a:ext cx="1354667" cy="203200"/>
            <a:chOff x="0" y="1896"/>
            <a:chExt cx="5760" cy="120"/>
          </a:xfrm>
        </p:grpSpPr>
        <p:sp>
          <p:nvSpPr>
            <p:cNvPr id="13" name="Rectangle 1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 rot="5400000">
            <a:off x="404519" y="3293534"/>
            <a:ext cx="1222963" cy="203200"/>
            <a:chOff x="0" y="1896"/>
            <a:chExt cx="5760" cy="120"/>
          </a:xfrm>
        </p:grpSpPr>
        <p:sp>
          <p:nvSpPr>
            <p:cNvPr id="16" name="Rectangle 16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 rot="5400000">
            <a:off x="338667" y="5635979"/>
            <a:ext cx="1354667" cy="203200"/>
            <a:chOff x="0" y="1896"/>
            <a:chExt cx="5760" cy="120"/>
          </a:xfrm>
        </p:grpSpPr>
        <p:sp>
          <p:nvSpPr>
            <p:cNvPr id="19" name="Rectangle 19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 rot="5400000">
            <a:off x="479778" y="1863608"/>
            <a:ext cx="1072444" cy="203200"/>
            <a:chOff x="0" y="1896"/>
            <a:chExt cx="5760" cy="120"/>
          </a:xfrm>
        </p:grpSpPr>
        <p:sp>
          <p:nvSpPr>
            <p:cNvPr id="22" name="Rectangle 22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4"/>
          <p:cNvGrpSpPr>
            <a:grpSpLocks/>
          </p:cNvGrpSpPr>
          <p:nvPr/>
        </p:nvGrpSpPr>
        <p:grpSpPr bwMode="auto">
          <a:xfrm>
            <a:off x="1092200" y="2016009"/>
            <a:ext cx="9347200" cy="786459"/>
            <a:chOff x="504" y="1008"/>
            <a:chExt cx="4416" cy="765"/>
          </a:xfrm>
        </p:grpSpPr>
        <p:sp>
          <p:nvSpPr>
            <p:cNvPr id="25" name="AutoShape 25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gray">
            <a:xfrm>
              <a:off x="708" y="1013"/>
              <a:ext cx="4176" cy="6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03153"/>
              <a:r>
                <a:rPr lang="vi-VN" sz="3556" dirty="0">
                  <a:solidFill>
                    <a:prstClr val="black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Tương tự như thông tin trong cuốn sách.</a:t>
              </a:r>
              <a:endParaRPr lang="en-US" sz="3556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27" name="Group 27"/>
          <p:cNvGrpSpPr>
            <a:grpSpLocks/>
          </p:cNvGrpSpPr>
          <p:nvPr/>
        </p:nvGrpSpPr>
        <p:grpSpPr bwMode="auto">
          <a:xfrm>
            <a:off x="270895" y="1903746"/>
            <a:ext cx="1244622" cy="971784"/>
            <a:chOff x="139" y="1180"/>
            <a:chExt cx="587" cy="620"/>
          </a:xfrm>
        </p:grpSpPr>
        <p:grpSp>
          <p:nvGrpSpPr>
            <p:cNvPr id="28" name="Group 28"/>
            <p:cNvGrpSpPr>
              <a:grpSpLocks/>
            </p:cNvGrpSpPr>
            <p:nvPr/>
          </p:nvGrpSpPr>
          <p:grpSpPr bwMode="auto">
            <a:xfrm rot="5400000">
              <a:off x="123" y="1196"/>
              <a:ext cx="620" cy="587"/>
              <a:chOff x="1868" y="1824"/>
              <a:chExt cx="1987" cy="1820"/>
            </a:xfrm>
          </p:grpSpPr>
          <p:sp>
            <p:nvSpPr>
              <p:cNvPr id="30" name="AutoShape 29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AutoShape 30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AutoShape 31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Oval 3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Oval 3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Oval 34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Oval 35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36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Oval 37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9" name="Text Box 38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grpSp>
        <p:nvGrpSpPr>
          <p:cNvPr id="39" name="Group 39"/>
          <p:cNvGrpSpPr>
            <a:grpSpLocks/>
          </p:cNvGrpSpPr>
          <p:nvPr/>
        </p:nvGrpSpPr>
        <p:grpSpPr bwMode="auto">
          <a:xfrm>
            <a:off x="294177" y="3132357"/>
            <a:ext cx="1244622" cy="971784"/>
            <a:chOff x="139" y="1180"/>
            <a:chExt cx="587" cy="620"/>
          </a:xfrm>
        </p:grpSpPr>
        <p:grpSp>
          <p:nvGrpSpPr>
            <p:cNvPr id="40" name="Group 40"/>
            <p:cNvGrpSpPr>
              <a:grpSpLocks/>
            </p:cNvGrpSpPr>
            <p:nvPr/>
          </p:nvGrpSpPr>
          <p:grpSpPr bwMode="auto">
            <a:xfrm rot="5400000">
              <a:off x="123" y="1196"/>
              <a:ext cx="620" cy="587"/>
              <a:chOff x="1868" y="1824"/>
              <a:chExt cx="1987" cy="1820"/>
            </a:xfrm>
          </p:grpSpPr>
          <p:sp>
            <p:nvSpPr>
              <p:cNvPr id="42" name="AutoShape 41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AutoShape 42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AutoShape 43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Oval 4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Oval 4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46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Oval 47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48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Oval 49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1" name="Text Box 50"/>
            <p:cNvSpPr txBox="1">
              <a:spLocks noChangeArrowheads="1"/>
            </p:cNvSpPr>
            <p:nvPr/>
          </p:nvSpPr>
          <p:spPr bwMode="gray">
            <a:xfrm>
              <a:off x="342" y="1297"/>
              <a:ext cx="232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pSp>
        <p:nvGrpSpPr>
          <p:cNvPr id="51" name="Group 51"/>
          <p:cNvGrpSpPr>
            <a:grpSpLocks/>
          </p:cNvGrpSpPr>
          <p:nvPr/>
        </p:nvGrpSpPr>
        <p:grpSpPr bwMode="auto">
          <a:xfrm>
            <a:off x="294177" y="4411765"/>
            <a:ext cx="1244622" cy="971784"/>
            <a:chOff x="139" y="1180"/>
            <a:chExt cx="587" cy="620"/>
          </a:xfrm>
        </p:grpSpPr>
        <p:grpSp>
          <p:nvGrpSpPr>
            <p:cNvPr id="52" name="Group 52"/>
            <p:cNvGrpSpPr>
              <a:grpSpLocks/>
            </p:cNvGrpSpPr>
            <p:nvPr/>
          </p:nvGrpSpPr>
          <p:grpSpPr bwMode="auto">
            <a:xfrm rot="5400000">
              <a:off x="123" y="1196"/>
              <a:ext cx="620" cy="587"/>
              <a:chOff x="1868" y="1824"/>
              <a:chExt cx="1987" cy="1820"/>
            </a:xfrm>
          </p:grpSpPr>
          <p:sp>
            <p:nvSpPr>
              <p:cNvPr id="54" name="AutoShape 53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AutoShape 54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AutoShape 55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Oval 5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Oval 5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Oval 58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Oval 59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Oval 61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3" name="Text Box 62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grpSp>
        <p:nvGrpSpPr>
          <p:cNvPr id="63" name="Group 63"/>
          <p:cNvGrpSpPr>
            <a:grpSpLocks/>
          </p:cNvGrpSpPr>
          <p:nvPr/>
        </p:nvGrpSpPr>
        <p:grpSpPr bwMode="auto">
          <a:xfrm>
            <a:off x="319577" y="5591454"/>
            <a:ext cx="1244622" cy="971784"/>
            <a:chOff x="139" y="1180"/>
            <a:chExt cx="587" cy="620"/>
          </a:xfrm>
        </p:grpSpPr>
        <p:grpSp>
          <p:nvGrpSpPr>
            <p:cNvPr id="64" name="Group 64"/>
            <p:cNvGrpSpPr>
              <a:grpSpLocks/>
            </p:cNvGrpSpPr>
            <p:nvPr/>
          </p:nvGrpSpPr>
          <p:grpSpPr bwMode="auto">
            <a:xfrm rot="5400000">
              <a:off x="123" y="1196"/>
              <a:ext cx="620" cy="587"/>
              <a:chOff x="1868" y="1824"/>
              <a:chExt cx="1987" cy="1820"/>
            </a:xfrm>
          </p:grpSpPr>
          <p:sp>
            <p:nvSpPr>
              <p:cNvPr id="66" name="AutoShape 65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7" name="AutoShape 66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AutoShape 67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Oval 6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Oval 6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Oval 70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Oval 71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Oval 72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Oval 73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5" name="Text Box 74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75" name="Picture 81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48434" y="5748868"/>
            <a:ext cx="1358900" cy="72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116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57417" y="4482629"/>
            <a:ext cx="1422400" cy="79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117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73834" y="2125135"/>
            <a:ext cx="1358900" cy="72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118" descr="61403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14570" y="3252141"/>
            <a:ext cx="1428751" cy="80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AutoShape 17"/>
          <p:cNvSpPr>
            <a:spLocks noChangeArrowheads="1"/>
          </p:cNvSpPr>
          <p:nvPr/>
        </p:nvSpPr>
        <p:spPr bwMode="gray">
          <a:xfrm>
            <a:off x="171418" y="126129"/>
            <a:ext cx="10289623" cy="126435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cap="rnd" algn="ctr">
            <a:solidFill>
              <a:srgbClr val="FFC00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45949" tIns="45949" rIns="45949" bIns="45949" anchor="ctr"/>
          <a:lstStyle/>
          <a:p>
            <a:pPr algn="just" defTabSz="903153">
              <a:defRPr/>
            </a:pPr>
            <a:r>
              <a:rPr lang="en-US" sz="4346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346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4346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Thông tin trên Internet được tổ chức như thế nào?  </a:t>
            </a:r>
            <a:endParaRPr lang="en-US" sz="4346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Action Button: Home 2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807829" y="6514636"/>
            <a:ext cx="384175" cy="391428"/>
          </a:xfrm>
          <a:prstGeom prst="actionButtonHome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</p:spPr>
        <p:txBody>
          <a:bodyPr wrap="square" lIns="116709" tIns="58355" rIns="116709" bIns="58355">
            <a:spAutoFit/>
          </a:bodyPr>
          <a:lstStyle/>
          <a:p>
            <a:pPr defTabSz="903153"/>
            <a:endParaRPr lang="en-US" sz="1778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" name="Picture 28" descr="dong-ho-cat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636251" y="343370"/>
            <a:ext cx="1447800" cy="142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WordArt 29" descr="Purple mesh"/>
          <p:cNvSpPr>
            <a:spLocks noChangeArrowheads="1" noChangeShapeType="1" noTextEdit="1"/>
          </p:cNvSpPr>
          <p:nvPr/>
        </p:nvSpPr>
        <p:spPr bwMode="auto">
          <a:xfrm>
            <a:off x="11017251" y="922868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3" name="WordArt 30" descr="Purple mesh"/>
          <p:cNvSpPr>
            <a:spLocks noChangeArrowheads="1" noChangeShapeType="1" noTextEdit="1"/>
          </p:cNvSpPr>
          <p:nvPr/>
        </p:nvSpPr>
        <p:spPr bwMode="auto">
          <a:xfrm>
            <a:off x="110172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4" name="WordArt 31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5" name="WordArt 32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6" name="WordArt 33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7" name="WordArt 34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88" name="WordArt 35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89" name="WordArt 36" descr="Purple mesh"/>
          <p:cNvSpPr>
            <a:spLocks noChangeArrowheads="1" noChangeShapeType="1" noTextEdit="1"/>
          </p:cNvSpPr>
          <p:nvPr/>
        </p:nvSpPr>
        <p:spPr bwMode="auto">
          <a:xfrm>
            <a:off x="11029951" y="951090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90" name="WordArt 37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91" name="WordArt 38" descr="Purple mesh"/>
          <p:cNvSpPr>
            <a:spLocks noChangeArrowheads="1" noChangeShapeType="1" noTextEdit="1"/>
          </p:cNvSpPr>
          <p:nvPr/>
        </p:nvSpPr>
        <p:spPr bwMode="auto">
          <a:xfrm>
            <a:off x="11034187" y="945446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2" name="WordArt 39" descr="Purple mesh"/>
          <p:cNvSpPr>
            <a:spLocks noChangeArrowheads="1" noChangeShapeType="1" noTextEdit="1"/>
          </p:cNvSpPr>
          <p:nvPr/>
        </p:nvSpPr>
        <p:spPr bwMode="auto">
          <a:xfrm>
            <a:off x="11021484" y="951090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93" name="WordArt 40" descr="Purple mesh"/>
          <p:cNvSpPr>
            <a:spLocks noChangeArrowheads="1" noChangeShapeType="1" noTextEdit="1"/>
          </p:cNvSpPr>
          <p:nvPr/>
        </p:nvSpPr>
        <p:spPr bwMode="auto">
          <a:xfrm>
            <a:off x="110299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94" name="WordArt 41" descr="Purple mesh"/>
          <p:cNvSpPr>
            <a:spLocks noChangeArrowheads="1" noChangeShapeType="1" noTextEdit="1"/>
          </p:cNvSpPr>
          <p:nvPr/>
        </p:nvSpPr>
        <p:spPr bwMode="auto">
          <a:xfrm>
            <a:off x="11034187" y="951090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95" name="WordArt 42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96" name="WordArt 43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97" name="WordArt 44" descr="Purple mesh"/>
          <p:cNvSpPr>
            <a:spLocks noChangeArrowheads="1" noChangeShapeType="1" noTextEdit="1"/>
          </p:cNvSpPr>
          <p:nvPr/>
        </p:nvSpPr>
        <p:spPr bwMode="auto">
          <a:xfrm>
            <a:off x="11034187" y="951090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22" name="Picture 21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0" y="3581400"/>
            <a:ext cx="7518400" cy="4191000"/>
          </a:xfrm>
          <a:prstGeom prst="rect">
            <a:avLst/>
          </a:prstGeom>
        </p:spPr>
      </p:pic>
      <p:sp>
        <p:nvSpPr>
          <p:cNvPr id="23" name="Cloud 22"/>
          <p:cNvSpPr/>
          <p:nvPr/>
        </p:nvSpPr>
        <p:spPr>
          <a:xfrm>
            <a:off x="984737" y="152400"/>
            <a:ext cx="8285871" cy="1873348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55284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52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2" name="Group 103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3" name="Rectangle 103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489C0A-589A-AF96-8829-58803AF0B658}"/>
              </a:ext>
            </a:extLst>
          </p:cNvPr>
          <p:cNvSpPr/>
          <p:nvPr/>
        </p:nvSpPr>
        <p:spPr>
          <a:xfrm>
            <a:off x="386634" y="2494723"/>
            <a:ext cx="4912542" cy="4103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just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 đình em có kế hoạch đi du lịch thành phố </a:t>
            </a:r>
            <a:r>
              <a:rPr kumimoji="0" lang="en-US" sz="24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 Long</a:t>
            </a:r>
            <a:r>
              <a:rPr kumimoji="0" lang="en-US" sz="24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Mẹ nhờ em thông tin về thời tiết và một địa danh ở đó để tham quan. Em hãy sử dụng máy tìm kiếm để:</a:t>
            </a:r>
          </a:p>
          <a:p>
            <a:pPr marR="0" lvl="0" algn="just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Em hãy tìm thông tin về </a:t>
            </a:r>
            <a:r>
              <a:rPr kumimoji="0" lang="en-US" sz="24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 tiết </a:t>
            </a:r>
            <a:r>
              <a:rPr kumimoji="0" lang="en-US" sz="24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ở thành phố Hạ Long </a:t>
            </a:r>
            <a:r>
              <a:rPr kumimoji="0" lang="en-US" sz="24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tuần này</a:t>
            </a:r>
            <a:r>
              <a:rPr kumimoji="0" lang="en-US" sz="24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2400" b="0" i="0" u="none" strike="noStrike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hãy tìm </a:t>
            </a:r>
            <a:r>
              <a:rPr kumimoji="0" lang="en-US" sz="24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tham quan đẹp</a:t>
            </a:r>
            <a:r>
              <a:rPr kumimoji="0" lang="en-US" sz="24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thành phố Hạ Long.</a:t>
            </a:r>
          </a:p>
          <a:p>
            <a:pPr marR="0" lvl="0" algn="just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Em hãy sao chép và lưu các thông tin, hình ảnh vào một tệp văn bản để giới thiệu với các thành viên trong gia đình.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Kể về một chuyến du lịch đáng nhớ của em (12 mẫu) - Tập làm văn lớp 4">
            <a:extLst>
              <a:ext uri="{FF2B5EF4-FFF2-40B4-BE49-F238E27FC236}">
                <a16:creationId xmlns:a16="http://schemas.microsoft.com/office/drawing/2014/main" id="{B09B6D5E-546C-CE97-8EA0-4B186A066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1" r="22150" b="-1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0 Bức Tranh Phong Cảnh Hạ Long Đáng Mua Nhất - Amia">
            <a:extLst>
              <a:ext uri="{FF2B5EF4-FFF2-40B4-BE49-F238E27FC236}">
                <a16:creationId xmlns:a16="http://schemas.microsoft.com/office/drawing/2014/main" id="{C8966061-907D-AF43-11EB-482597FA6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" t="10374" r="5118" b="10050"/>
          <a:stretch/>
        </p:blipFill>
        <p:spPr bwMode="auto">
          <a:xfrm>
            <a:off x="496824" y="-635"/>
            <a:ext cx="4692163" cy="202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hlinkClick r:id="rId4" action="ppaction://hlinkfile"/>
            <a:extLst>
              <a:ext uri="{FF2B5EF4-FFF2-40B4-BE49-F238E27FC236}">
                <a16:creationId xmlns:a16="http://schemas.microsoft.com/office/drawing/2014/main" id="{B60018E3-DBA7-38D0-AC3E-0DCD91E01861}"/>
              </a:ext>
            </a:extLst>
          </p:cNvPr>
          <p:cNvSpPr/>
          <p:nvPr/>
        </p:nvSpPr>
        <p:spPr>
          <a:xfrm>
            <a:off x="11737910" y="6503436"/>
            <a:ext cx="336859" cy="205619"/>
          </a:xfrm>
          <a:prstGeom prst="rightArrow">
            <a:avLst/>
          </a:prstGeom>
          <a:solidFill>
            <a:srgbClr val="92D05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4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ard 5"/>
          <p:cNvSpPr/>
          <p:nvPr/>
        </p:nvSpPr>
        <p:spPr>
          <a:xfrm flipH="1">
            <a:off x="1148894" y="1769658"/>
            <a:ext cx="4839122" cy="4751291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797" marR="0" lvl="0" indent="-342797" algn="l" defTabSz="91412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2399" b="0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</a:endParaRPr>
          </a:p>
          <a:p>
            <a:pPr marL="342797" marR="0" lvl="0" indent="-342797" algn="l" defTabSz="91412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Chọn nội dung cần sao chép, nhấn tổ hợp phím Ctrl +C</a:t>
            </a:r>
          </a:p>
          <a:p>
            <a:pPr marL="342797" marR="0" lvl="0" indent="-342797" algn="l" defTabSz="91412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Mở tệp văn bản, nhấn tổ hợp  Ctrl +V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224243" y="1769657"/>
            <a:ext cx="4818863" cy="4751291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063" marR="0" lvl="0" indent="-457063" algn="l" defTabSz="91412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Nháy nút phải chuột vào hình ảnh trên trang Web</a:t>
            </a:r>
          </a:p>
          <a:p>
            <a:pPr marL="457063" marR="0" lvl="0" indent="-457063" algn="l" defTabSz="914126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Chọn lệnh l</a:t>
            </a:r>
            <a:r>
              <a:rPr kumimoji="0" lang="vi-VN" sz="23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ư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u hình ảnh thành…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方正静蕾简体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20048" y="2375453"/>
            <a:ext cx="6094413" cy="5777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CÁCH LƯU HÌNH ẢNH</a:t>
            </a:r>
          </a:p>
        </p:txBody>
      </p:sp>
      <p:sp>
        <p:nvSpPr>
          <p:cNvPr id="8" name="Rectangle 7"/>
          <p:cNvSpPr/>
          <p:nvPr/>
        </p:nvSpPr>
        <p:spPr>
          <a:xfrm>
            <a:off x="217555" y="2098527"/>
            <a:ext cx="6094413" cy="11315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CÁCH LƯU NỘI DUNG </a:t>
            </a: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方正静蕾简体"/>
                <a:cs typeface="Arial" pitchFamily="34" charset="0"/>
              </a:rPr>
              <a:t>VĂN BẢN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58C2605-B196-526B-A63D-273CBE8B8D64}"/>
              </a:ext>
            </a:extLst>
          </p:cNvPr>
          <p:cNvSpPr txBox="1">
            <a:spLocks/>
          </p:cNvSpPr>
          <p:nvPr/>
        </p:nvSpPr>
        <p:spPr>
          <a:xfrm>
            <a:off x="3681383" y="-188454"/>
            <a:ext cx="7137341" cy="179367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1E3841-B3A3-3E8B-78CC-092BB136E3EE}"/>
              </a:ext>
            </a:extLst>
          </p:cNvPr>
          <p:cNvSpPr/>
          <p:nvPr/>
        </p:nvSpPr>
        <p:spPr>
          <a:xfrm>
            <a:off x="450821" y="589559"/>
            <a:ext cx="289547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0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48000">
                      <a:srgbClr val="FFFF00"/>
                    </a:gs>
                    <a:gs pos="100000">
                      <a:srgbClr val="00B050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Về nhà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64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3" grpId="0" animBg="1"/>
      <p:bldP spid="7" grpId="0"/>
      <p:bldP spid="8" grpId="0"/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 descr="hinhnenxan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334"/>
            <a:ext cx="12192000" cy="6773333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464800" y="42334"/>
            <a:ext cx="1727200" cy="677333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16709" tIns="58355" rIns="116709" bIns="58355" anchor="ctr"/>
          <a:lstStyle/>
          <a:p>
            <a:pPr defTabSz="903153"/>
            <a:endParaRPr lang="en-US" sz="1778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117600" y="5611032"/>
            <a:ext cx="9347200" cy="903603"/>
            <a:chOff x="504" y="938"/>
            <a:chExt cx="4416" cy="835"/>
          </a:xfrm>
        </p:grpSpPr>
        <p:sp>
          <p:nvSpPr>
            <p:cNvPr id="4" name="AutoShape 4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gray">
            <a:xfrm>
              <a:off x="801" y="938"/>
              <a:ext cx="3976" cy="7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03153">
                <a:lnSpc>
                  <a:spcPct val="150000"/>
                </a:lnSpc>
              </a:pPr>
              <a:r>
                <a:rPr lang="vi-VN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Hy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pertext</a:t>
              </a:r>
              <a:endParaRPr lang="en-US" sz="3556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914400" y="4497681"/>
            <a:ext cx="9546637" cy="812800"/>
            <a:chOff x="504" y="1008"/>
            <a:chExt cx="4416" cy="765"/>
          </a:xfrm>
        </p:grpSpPr>
        <p:sp>
          <p:nvSpPr>
            <p:cNvPr id="7" name="AutoShape 7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gray">
            <a:xfrm>
              <a:off x="801" y="1101"/>
              <a:ext cx="3927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03153"/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World wide web (WWW)</a:t>
              </a:r>
              <a:endParaRPr lang="en-US" sz="355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085851" y="3218274"/>
            <a:ext cx="9347200" cy="812800"/>
            <a:chOff x="504" y="1008"/>
            <a:chExt cx="4416" cy="765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gray">
            <a:xfrm>
              <a:off x="702" y="1118"/>
              <a:ext cx="4196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03153"/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Homepage</a:t>
              </a:r>
              <a:endParaRPr lang="en-US" sz="3556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 bwMode="auto">
          <a:xfrm rot="5400000">
            <a:off x="338667" y="4356571"/>
            <a:ext cx="1354667" cy="203200"/>
            <a:chOff x="0" y="1896"/>
            <a:chExt cx="5760" cy="120"/>
          </a:xfrm>
        </p:grpSpPr>
        <p:sp>
          <p:nvSpPr>
            <p:cNvPr id="13" name="Rectangle 1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 rot="5400000">
            <a:off x="404519" y="3293534"/>
            <a:ext cx="1222963" cy="203200"/>
            <a:chOff x="0" y="1896"/>
            <a:chExt cx="5760" cy="120"/>
          </a:xfrm>
        </p:grpSpPr>
        <p:sp>
          <p:nvSpPr>
            <p:cNvPr id="16" name="Rectangle 16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 rot="5400000">
            <a:off x="338667" y="5635979"/>
            <a:ext cx="1354667" cy="203200"/>
            <a:chOff x="0" y="1896"/>
            <a:chExt cx="5760" cy="120"/>
          </a:xfrm>
        </p:grpSpPr>
        <p:sp>
          <p:nvSpPr>
            <p:cNvPr id="19" name="Rectangle 19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 rot="5400000">
            <a:off x="479778" y="1863608"/>
            <a:ext cx="1072444" cy="203200"/>
            <a:chOff x="0" y="1896"/>
            <a:chExt cx="5760" cy="120"/>
          </a:xfrm>
        </p:grpSpPr>
        <p:sp>
          <p:nvSpPr>
            <p:cNvPr id="22" name="Rectangle 22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4"/>
          <p:cNvGrpSpPr>
            <a:grpSpLocks/>
          </p:cNvGrpSpPr>
          <p:nvPr/>
        </p:nvGrpSpPr>
        <p:grpSpPr bwMode="auto">
          <a:xfrm>
            <a:off x="1092200" y="2016009"/>
            <a:ext cx="9347200" cy="786459"/>
            <a:chOff x="504" y="1008"/>
            <a:chExt cx="4416" cy="765"/>
          </a:xfrm>
        </p:grpSpPr>
        <p:sp>
          <p:nvSpPr>
            <p:cNvPr id="25" name="AutoShape 25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gray">
            <a:xfrm>
              <a:off x="708" y="1013"/>
              <a:ext cx="4176" cy="6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03153"/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Website</a:t>
              </a:r>
              <a:endParaRPr lang="en-US" sz="3556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27" name="Group 27"/>
          <p:cNvGrpSpPr>
            <a:grpSpLocks/>
          </p:cNvGrpSpPr>
          <p:nvPr/>
        </p:nvGrpSpPr>
        <p:grpSpPr bwMode="auto">
          <a:xfrm>
            <a:off x="266655" y="1903746"/>
            <a:ext cx="1244622" cy="971784"/>
            <a:chOff x="137" y="1180"/>
            <a:chExt cx="587" cy="620"/>
          </a:xfrm>
        </p:grpSpPr>
        <p:grpSp>
          <p:nvGrpSpPr>
            <p:cNvPr id="28" name="Group 28"/>
            <p:cNvGrpSpPr>
              <a:grpSpLocks/>
            </p:cNvGrpSpPr>
            <p:nvPr/>
          </p:nvGrpSpPr>
          <p:grpSpPr bwMode="auto">
            <a:xfrm rot="5400000">
              <a:off x="121" y="1196"/>
              <a:ext cx="620" cy="587"/>
              <a:chOff x="1868" y="1824"/>
              <a:chExt cx="1987" cy="1820"/>
            </a:xfrm>
          </p:grpSpPr>
          <p:sp>
            <p:nvSpPr>
              <p:cNvPr id="30" name="AutoShape 29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AutoShape 30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AutoShape 31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Oval 3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Oval 3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Oval 34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Oval 35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36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Oval 37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9" name="Text Box 38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grpSp>
        <p:nvGrpSpPr>
          <p:cNvPr id="39" name="Group 39"/>
          <p:cNvGrpSpPr>
            <a:grpSpLocks/>
          </p:cNvGrpSpPr>
          <p:nvPr/>
        </p:nvGrpSpPr>
        <p:grpSpPr bwMode="auto">
          <a:xfrm>
            <a:off x="289937" y="3132357"/>
            <a:ext cx="1244622" cy="971784"/>
            <a:chOff x="137" y="1180"/>
            <a:chExt cx="587" cy="620"/>
          </a:xfrm>
        </p:grpSpPr>
        <p:grpSp>
          <p:nvGrpSpPr>
            <p:cNvPr id="40" name="Group 40"/>
            <p:cNvGrpSpPr>
              <a:grpSpLocks/>
            </p:cNvGrpSpPr>
            <p:nvPr/>
          </p:nvGrpSpPr>
          <p:grpSpPr bwMode="auto">
            <a:xfrm rot="5400000">
              <a:off x="121" y="1196"/>
              <a:ext cx="620" cy="587"/>
              <a:chOff x="1868" y="1824"/>
              <a:chExt cx="1987" cy="1820"/>
            </a:xfrm>
          </p:grpSpPr>
          <p:sp>
            <p:nvSpPr>
              <p:cNvPr id="42" name="AutoShape 41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AutoShape 42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AutoShape 43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Oval 4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Oval 4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46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Oval 47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48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Oval 49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1" name="Text Box 50"/>
            <p:cNvSpPr txBox="1">
              <a:spLocks noChangeArrowheads="1"/>
            </p:cNvSpPr>
            <p:nvPr/>
          </p:nvSpPr>
          <p:spPr bwMode="gray">
            <a:xfrm>
              <a:off x="342" y="1297"/>
              <a:ext cx="232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pSp>
        <p:nvGrpSpPr>
          <p:cNvPr id="51" name="Group 51"/>
          <p:cNvGrpSpPr>
            <a:grpSpLocks/>
          </p:cNvGrpSpPr>
          <p:nvPr/>
        </p:nvGrpSpPr>
        <p:grpSpPr bwMode="auto">
          <a:xfrm>
            <a:off x="289937" y="4411765"/>
            <a:ext cx="1244622" cy="971784"/>
            <a:chOff x="137" y="1180"/>
            <a:chExt cx="587" cy="620"/>
          </a:xfrm>
        </p:grpSpPr>
        <p:grpSp>
          <p:nvGrpSpPr>
            <p:cNvPr id="52" name="Group 52"/>
            <p:cNvGrpSpPr>
              <a:grpSpLocks/>
            </p:cNvGrpSpPr>
            <p:nvPr/>
          </p:nvGrpSpPr>
          <p:grpSpPr bwMode="auto">
            <a:xfrm rot="5400000">
              <a:off x="121" y="1196"/>
              <a:ext cx="620" cy="587"/>
              <a:chOff x="1868" y="1824"/>
              <a:chExt cx="1987" cy="1820"/>
            </a:xfrm>
          </p:grpSpPr>
          <p:sp>
            <p:nvSpPr>
              <p:cNvPr id="54" name="AutoShape 53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AutoShape 54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AutoShape 55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Oval 5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Oval 5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Oval 58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Oval 59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Oval 61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3" name="Text Box 62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grpSp>
        <p:nvGrpSpPr>
          <p:cNvPr id="63" name="Group 63"/>
          <p:cNvGrpSpPr>
            <a:grpSpLocks/>
          </p:cNvGrpSpPr>
          <p:nvPr/>
        </p:nvGrpSpPr>
        <p:grpSpPr bwMode="auto">
          <a:xfrm>
            <a:off x="315337" y="5591454"/>
            <a:ext cx="1244622" cy="971784"/>
            <a:chOff x="137" y="1180"/>
            <a:chExt cx="587" cy="620"/>
          </a:xfrm>
        </p:grpSpPr>
        <p:grpSp>
          <p:nvGrpSpPr>
            <p:cNvPr id="64" name="Group 64"/>
            <p:cNvGrpSpPr>
              <a:grpSpLocks/>
            </p:cNvGrpSpPr>
            <p:nvPr/>
          </p:nvGrpSpPr>
          <p:grpSpPr bwMode="auto">
            <a:xfrm rot="5400000">
              <a:off x="121" y="1196"/>
              <a:ext cx="620" cy="587"/>
              <a:chOff x="1868" y="1824"/>
              <a:chExt cx="1987" cy="1820"/>
            </a:xfrm>
          </p:grpSpPr>
          <p:sp>
            <p:nvSpPr>
              <p:cNvPr id="66" name="AutoShape 65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7" name="AutoShape 66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AutoShape 67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Oval 6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Oval 6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Oval 70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Oval 71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Oval 72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Oval 73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5" name="Text Box 74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75" name="Picture 81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11555" y="5748868"/>
            <a:ext cx="1358900" cy="72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116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11556" y="3278481"/>
            <a:ext cx="1422400" cy="79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117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82582" y="2125135"/>
            <a:ext cx="1358900" cy="72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118" descr="61403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11555" y="4557889"/>
            <a:ext cx="1428751" cy="80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AutoShape 17"/>
          <p:cNvSpPr>
            <a:spLocks noChangeArrowheads="1"/>
          </p:cNvSpPr>
          <p:nvPr/>
        </p:nvSpPr>
        <p:spPr bwMode="gray">
          <a:xfrm>
            <a:off x="171418" y="126129"/>
            <a:ext cx="10289623" cy="126435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cap="rnd" algn="ctr">
            <a:solidFill>
              <a:srgbClr val="FFC00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45949" tIns="45949" rIns="45949" bIns="45949" anchor="ctr"/>
          <a:lstStyle/>
          <a:p>
            <a:pPr algn="just" defTabSz="903153">
              <a:defRPr/>
            </a:pPr>
            <a:r>
              <a:rPr lang="en-US" sz="4346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346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43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81" name="Picture 28" descr="dong-ho-ca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636251" y="343370"/>
            <a:ext cx="1447800" cy="142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WordArt 29" descr="Purple mesh"/>
          <p:cNvSpPr>
            <a:spLocks noChangeArrowheads="1" noChangeShapeType="1" noTextEdit="1"/>
          </p:cNvSpPr>
          <p:nvPr/>
        </p:nvSpPr>
        <p:spPr bwMode="auto">
          <a:xfrm>
            <a:off x="11017251" y="922868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3" name="WordArt 30" descr="Purple mesh"/>
          <p:cNvSpPr>
            <a:spLocks noChangeArrowheads="1" noChangeShapeType="1" noTextEdit="1"/>
          </p:cNvSpPr>
          <p:nvPr/>
        </p:nvSpPr>
        <p:spPr bwMode="auto">
          <a:xfrm>
            <a:off x="110172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4" name="WordArt 31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5" name="WordArt 32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6" name="WordArt 33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7" name="WordArt 34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88" name="WordArt 35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89" name="WordArt 36" descr="Purple mesh"/>
          <p:cNvSpPr>
            <a:spLocks noChangeArrowheads="1" noChangeShapeType="1" noTextEdit="1"/>
          </p:cNvSpPr>
          <p:nvPr/>
        </p:nvSpPr>
        <p:spPr bwMode="auto">
          <a:xfrm>
            <a:off x="11029951" y="951090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90" name="WordArt 37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91" name="WordArt 38" descr="Purple mesh"/>
          <p:cNvSpPr>
            <a:spLocks noChangeArrowheads="1" noChangeShapeType="1" noTextEdit="1"/>
          </p:cNvSpPr>
          <p:nvPr/>
        </p:nvSpPr>
        <p:spPr bwMode="auto">
          <a:xfrm>
            <a:off x="11034187" y="945446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2" name="WordArt 39" descr="Purple mesh"/>
          <p:cNvSpPr>
            <a:spLocks noChangeArrowheads="1" noChangeShapeType="1" noTextEdit="1"/>
          </p:cNvSpPr>
          <p:nvPr/>
        </p:nvSpPr>
        <p:spPr bwMode="auto">
          <a:xfrm>
            <a:off x="11021484" y="951090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93" name="WordArt 40" descr="Purple mesh"/>
          <p:cNvSpPr>
            <a:spLocks noChangeArrowheads="1" noChangeShapeType="1" noTextEdit="1"/>
          </p:cNvSpPr>
          <p:nvPr/>
        </p:nvSpPr>
        <p:spPr bwMode="auto">
          <a:xfrm>
            <a:off x="110299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94" name="WordArt 41" descr="Purple mesh"/>
          <p:cNvSpPr>
            <a:spLocks noChangeArrowheads="1" noChangeShapeType="1" noTextEdit="1"/>
          </p:cNvSpPr>
          <p:nvPr/>
        </p:nvSpPr>
        <p:spPr bwMode="auto">
          <a:xfrm>
            <a:off x="11034187" y="951090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95" name="WordArt 42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96" name="WordArt 43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97" name="WordArt 44" descr="Purple mesh"/>
          <p:cNvSpPr>
            <a:spLocks noChangeArrowheads="1" noChangeShapeType="1" noTextEdit="1"/>
          </p:cNvSpPr>
          <p:nvPr/>
        </p:nvSpPr>
        <p:spPr bwMode="auto">
          <a:xfrm>
            <a:off x="11034187" y="951090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98" name="Action Button: Home 2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807829" y="6439377"/>
            <a:ext cx="384175" cy="391428"/>
          </a:xfrm>
          <a:prstGeom prst="actionButtonHome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</p:spPr>
        <p:txBody>
          <a:bodyPr wrap="square" lIns="116709" tIns="58355" rIns="116709" bIns="58355">
            <a:spAutoFit/>
          </a:bodyPr>
          <a:lstStyle/>
          <a:p>
            <a:pPr defTabSz="903153"/>
            <a:endParaRPr lang="en-US" sz="1778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 descr="hinhnenxanh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334"/>
            <a:ext cx="12192000" cy="6773333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464800" y="42334"/>
            <a:ext cx="1727200" cy="677333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16709" tIns="58355" rIns="116709" bIns="58355" anchor="ctr"/>
          <a:lstStyle/>
          <a:p>
            <a:pPr defTabSz="903153"/>
            <a:endParaRPr lang="en-US" sz="1778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001627" y="5667671"/>
            <a:ext cx="9347200" cy="827852"/>
            <a:chOff x="504" y="1008"/>
            <a:chExt cx="4416" cy="765"/>
          </a:xfrm>
        </p:grpSpPr>
        <p:sp>
          <p:nvSpPr>
            <p:cNvPr id="4" name="AutoShape 4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gray">
            <a:xfrm>
              <a:off x="801" y="1114"/>
              <a:ext cx="3976" cy="5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03153"/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www.ngoisao</a:t>
              </a:r>
              <a:r>
                <a:rPr lang="en-US" sz="3556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.net\News</a:t>
              </a:r>
              <a:endParaRPr lang="en-US" sz="3556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914400" y="4497681"/>
            <a:ext cx="9546637" cy="812800"/>
            <a:chOff x="504" y="1008"/>
            <a:chExt cx="4416" cy="765"/>
          </a:xfrm>
        </p:grpSpPr>
        <p:sp>
          <p:nvSpPr>
            <p:cNvPr id="7" name="AutoShape 7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gray">
            <a:xfrm>
              <a:off x="801" y="1101"/>
              <a:ext cx="3927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03153"/>
              <a:r>
                <a:rPr lang="en-US" sz="3556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https://www.google.com.vn/</a:t>
              </a:r>
              <a:endParaRPr lang="en-US" sz="355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085851" y="3218274"/>
            <a:ext cx="9347200" cy="812800"/>
            <a:chOff x="504" y="1008"/>
            <a:chExt cx="4416" cy="765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gray">
            <a:xfrm>
              <a:off x="702" y="1118"/>
              <a:ext cx="4196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03153"/>
              <a:r>
                <a:rPr lang="en-US" sz="3556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https://login.yahoo.com/</a:t>
              </a:r>
              <a:endParaRPr lang="en-US" sz="3556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 bwMode="auto">
          <a:xfrm rot="5400000">
            <a:off x="338667" y="4356571"/>
            <a:ext cx="1354667" cy="203200"/>
            <a:chOff x="0" y="1896"/>
            <a:chExt cx="5760" cy="120"/>
          </a:xfrm>
        </p:grpSpPr>
        <p:sp>
          <p:nvSpPr>
            <p:cNvPr id="13" name="Rectangle 1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 rot="5400000">
            <a:off x="404519" y="3293534"/>
            <a:ext cx="1222963" cy="203200"/>
            <a:chOff x="0" y="1896"/>
            <a:chExt cx="5760" cy="120"/>
          </a:xfrm>
        </p:grpSpPr>
        <p:sp>
          <p:nvSpPr>
            <p:cNvPr id="16" name="Rectangle 16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 rot="5400000">
            <a:off x="338667" y="5635979"/>
            <a:ext cx="1354667" cy="203200"/>
            <a:chOff x="0" y="1896"/>
            <a:chExt cx="5760" cy="120"/>
          </a:xfrm>
        </p:grpSpPr>
        <p:sp>
          <p:nvSpPr>
            <p:cNvPr id="19" name="Rectangle 19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 rot="5400000">
            <a:off x="479778" y="1863608"/>
            <a:ext cx="1072444" cy="203200"/>
            <a:chOff x="0" y="1896"/>
            <a:chExt cx="5760" cy="120"/>
          </a:xfrm>
        </p:grpSpPr>
        <p:sp>
          <p:nvSpPr>
            <p:cNvPr id="22" name="Rectangle 22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4"/>
          <p:cNvGrpSpPr>
            <a:grpSpLocks/>
          </p:cNvGrpSpPr>
          <p:nvPr/>
        </p:nvGrpSpPr>
        <p:grpSpPr bwMode="auto">
          <a:xfrm>
            <a:off x="1092200" y="2016009"/>
            <a:ext cx="9347200" cy="786459"/>
            <a:chOff x="504" y="1008"/>
            <a:chExt cx="4416" cy="765"/>
          </a:xfrm>
        </p:grpSpPr>
        <p:sp>
          <p:nvSpPr>
            <p:cNvPr id="25" name="AutoShape 25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gray">
            <a:xfrm>
              <a:off x="708" y="1013"/>
              <a:ext cx="4176" cy="6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03153"/>
              <a:r>
                <a:rPr lang="en-US" sz="3556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https://laodong.vn/</a:t>
              </a:r>
              <a:endParaRPr lang="en-US" sz="3556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27" name="Group 27"/>
          <p:cNvGrpSpPr>
            <a:grpSpLocks/>
          </p:cNvGrpSpPr>
          <p:nvPr/>
        </p:nvGrpSpPr>
        <p:grpSpPr bwMode="auto">
          <a:xfrm>
            <a:off x="262414" y="1903746"/>
            <a:ext cx="1244622" cy="971784"/>
            <a:chOff x="135" y="1180"/>
            <a:chExt cx="587" cy="620"/>
          </a:xfrm>
        </p:grpSpPr>
        <p:grpSp>
          <p:nvGrpSpPr>
            <p:cNvPr id="28" name="Group 28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30" name="AutoShape 29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AutoShape 30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AutoShape 31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Oval 3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Oval 3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Oval 34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Oval 35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36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Oval 37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9" name="Text Box 38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grpSp>
        <p:nvGrpSpPr>
          <p:cNvPr id="39" name="Group 39"/>
          <p:cNvGrpSpPr>
            <a:grpSpLocks/>
          </p:cNvGrpSpPr>
          <p:nvPr/>
        </p:nvGrpSpPr>
        <p:grpSpPr bwMode="auto">
          <a:xfrm>
            <a:off x="285696" y="3132357"/>
            <a:ext cx="1244622" cy="971784"/>
            <a:chOff x="135" y="1180"/>
            <a:chExt cx="587" cy="620"/>
          </a:xfrm>
        </p:grpSpPr>
        <p:grpSp>
          <p:nvGrpSpPr>
            <p:cNvPr id="40" name="Group 40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42" name="AutoShape 41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AutoShape 42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AutoShape 43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Oval 4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Oval 4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46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Oval 47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48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Oval 49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1" name="Text Box 50"/>
            <p:cNvSpPr txBox="1">
              <a:spLocks noChangeArrowheads="1"/>
            </p:cNvSpPr>
            <p:nvPr/>
          </p:nvSpPr>
          <p:spPr bwMode="gray">
            <a:xfrm>
              <a:off x="342" y="1297"/>
              <a:ext cx="232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pSp>
        <p:nvGrpSpPr>
          <p:cNvPr id="51" name="Group 51"/>
          <p:cNvGrpSpPr>
            <a:grpSpLocks/>
          </p:cNvGrpSpPr>
          <p:nvPr/>
        </p:nvGrpSpPr>
        <p:grpSpPr bwMode="auto">
          <a:xfrm>
            <a:off x="285696" y="4411765"/>
            <a:ext cx="1244622" cy="971784"/>
            <a:chOff x="135" y="1180"/>
            <a:chExt cx="587" cy="620"/>
          </a:xfrm>
        </p:grpSpPr>
        <p:grpSp>
          <p:nvGrpSpPr>
            <p:cNvPr id="52" name="Group 52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54" name="AutoShape 53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AutoShape 54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AutoShape 55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Oval 5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Oval 5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Oval 58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Oval 59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Oval 61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3" name="Text Box 62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grpSp>
        <p:nvGrpSpPr>
          <p:cNvPr id="63" name="Group 63"/>
          <p:cNvGrpSpPr>
            <a:grpSpLocks/>
          </p:cNvGrpSpPr>
          <p:nvPr/>
        </p:nvGrpSpPr>
        <p:grpSpPr bwMode="auto">
          <a:xfrm>
            <a:off x="311096" y="5591454"/>
            <a:ext cx="1244622" cy="971784"/>
            <a:chOff x="135" y="1180"/>
            <a:chExt cx="587" cy="620"/>
          </a:xfrm>
        </p:grpSpPr>
        <p:grpSp>
          <p:nvGrpSpPr>
            <p:cNvPr id="64" name="Group 64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66" name="AutoShape 65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7" name="AutoShape 66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AutoShape 67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Oval 6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Oval 6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Oval 70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Oval 71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Oval 72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Oval 73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5" name="Text Box 74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75" name="Picture 81" descr="61404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11555" y="4557889"/>
            <a:ext cx="1358900" cy="72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116" descr="61404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11556" y="3278481"/>
            <a:ext cx="1422400" cy="79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117" descr="61404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82582" y="2125135"/>
            <a:ext cx="1358900" cy="72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118" descr="61403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612734" y="5686778"/>
            <a:ext cx="1428751" cy="80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AutoShape 17"/>
          <p:cNvSpPr>
            <a:spLocks noChangeArrowheads="1"/>
          </p:cNvSpPr>
          <p:nvPr/>
        </p:nvSpPr>
        <p:spPr bwMode="gray">
          <a:xfrm>
            <a:off x="171418" y="126129"/>
            <a:ext cx="10289623" cy="126435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cap="rnd" algn="ctr">
            <a:solidFill>
              <a:srgbClr val="FFC00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45949" tIns="45949" rIns="45949" bIns="45949" anchor="ctr"/>
          <a:lstStyle/>
          <a:p>
            <a:pPr algn="just" defTabSz="903153">
              <a:defRPr/>
            </a:pPr>
            <a:r>
              <a:rPr lang="en-US" sz="4346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346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ịa </a:t>
            </a:r>
            <a:r>
              <a:rPr lang="vi-VN" sz="4346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 nào </a:t>
            </a:r>
            <a:r>
              <a:rPr lang="vi-VN" sz="4346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vi-VN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phải là địa chỉ trang web?</a:t>
            </a:r>
            <a:endParaRPr lang="en-US" sz="4346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" name="Picture 28" descr="dong-ho-cat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636251" y="343370"/>
            <a:ext cx="1447800" cy="142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WordArt 29" descr="Purple mesh"/>
          <p:cNvSpPr>
            <a:spLocks noChangeArrowheads="1" noChangeShapeType="1" noTextEdit="1"/>
          </p:cNvSpPr>
          <p:nvPr/>
        </p:nvSpPr>
        <p:spPr bwMode="auto">
          <a:xfrm>
            <a:off x="11017251" y="922868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2" name="WordArt 30" descr="Purple mesh"/>
          <p:cNvSpPr>
            <a:spLocks noChangeArrowheads="1" noChangeShapeType="1" noTextEdit="1"/>
          </p:cNvSpPr>
          <p:nvPr/>
        </p:nvSpPr>
        <p:spPr bwMode="auto">
          <a:xfrm>
            <a:off x="110172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3" name="WordArt 31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4" name="WordArt 32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5" name="WordArt 33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6" name="WordArt 34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87" name="WordArt 35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88" name="WordArt 36" descr="Purple mesh"/>
          <p:cNvSpPr>
            <a:spLocks noChangeArrowheads="1" noChangeShapeType="1" noTextEdit="1"/>
          </p:cNvSpPr>
          <p:nvPr/>
        </p:nvSpPr>
        <p:spPr bwMode="auto">
          <a:xfrm>
            <a:off x="11029951" y="951090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9" name="WordArt 37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90" name="WordArt 38" descr="Purple mesh"/>
          <p:cNvSpPr>
            <a:spLocks noChangeArrowheads="1" noChangeShapeType="1" noTextEdit="1"/>
          </p:cNvSpPr>
          <p:nvPr/>
        </p:nvSpPr>
        <p:spPr bwMode="auto">
          <a:xfrm>
            <a:off x="11034187" y="945446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1" name="WordArt 39" descr="Purple mesh"/>
          <p:cNvSpPr>
            <a:spLocks noChangeArrowheads="1" noChangeShapeType="1" noTextEdit="1"/>
          </p:cNvSpPr>
          <p:nvPr/>
        </p:nvSpPr>
        <p:spPr bwMode="auto">
          <a:xfrm>
            <a:off x="11021484" y="951090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92" name="WordArt 40" descr="Purple mesh"/>
          <p:cNvSpPr>
            <a:spLocks noChangeArrowheads="1" noChangeShapeType="1" noTextEdit="1"/>
          </p:cNvSpPr>
          <p:nvPr/>
        </p:nvSpPr>
        <p:spPr bwMode="auto">
          <a:xfrm>
            <a:off x="110299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93" name="WordArt 41" descr="Purple mesh"/>
          <p:cNvSpPr>
            <a:spLocks noChangeArrowheads="1" noChangeShapeType="1" noTextEdit="1"/>
          </p:cNvSpPr>
          <p:nvPr/>
        </p:nvSpPr>
        <p:spPr bwMode="auto">
          <a:xfrm>
            <a:off x="11034187" y="951090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94" name="WordArt 42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95" name="WordArt 43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96" name="WordArt 44" descr="Purple mesh"/>
          <p:cNvSpPr>
            <a:spLocks noChangeArrowheads="1" noChangeShapeType="1" noTextEdit="1"/>
          </p:cNvSpPr>
          <p:nvPr/>
        </p:nvSpPr>
        <p:spPr bwMode="auto">
          <a:xfrm>
            <a:off x="11034187" y="951090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97" name="Action Button: Home 2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807829" y="6439377"/>
            <a:ext cx="384175" cy="391428"/>
          </a:xfrm>
          <a:prstGeom prst="actionButtonHome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</p:spPr>
        <p:txBody>
          <a:bodyPr wrap="square" lIns="116709" tIns="58355" rIns="116709" bIns="58355">
            <a:spAutoFit/>
          </a:bodyPr>
          <a:lstStyle/>
          <a:p>
            <a:pPr defTabSz="903153"/>
            <a:endParaRPr lang="en-US" sz="1778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 descr="hinhnenxan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334"/>
            <a:ext cx="12192000" cy="6773333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464800" y="42334"/>
            <a:ext cx="1727200" cy="677333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16709" tIns="58355" rIns="116709" bIns="58355" anchor="ctr"/>
          <a:lstStyle/>
          <a:p>
            <a:pPr defTabSz="903153"/>
            <a:endParaRPr lang="en-US" sz="1778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117600" y="5611032"/>
            <a:ext cx="9347200" cy="903603"/>
            <a:chOff x="504" y="938"/>
            <a:chExt cx="4416" cy="835"/>
          </a:xfrm>
        </p:grpSpPr>
        <p:sp>
          <p:nvSpPr>
            <p:cNvPr id="4" name="AutoShape 4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gray">
            <a:xfrm>
              <a:off x="801" y="938"/>
              <a:ext cx="3976" cy="7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03153">
                <a:lnSpc>
                  <a:spcPct val="150000"/>
                </a:lnSpc>
              </a:pPr>
              <a:r>
                <a:rPr lang="de-DE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Mozilla Firefox.</a:t>
              </a:r>
              <a:endParaRPr lang="en-US" sz="3556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914400" y="4407376"/>
            <a:ext cx="9546637" cy="903110"/>
            <a:chOff x="504" y="923"/>
            <a:chExt cx="4416" cy="850"/>
          </a:xfrm>
        </p:grpSpPr>
        <p:sp>
          <p:nvSpPr>
            <p:cNvPr id="7" name="AutoShape 7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gray">
            <a:xfrm>
              <a:off x="801" y="923"/>
              <a:ext cx="3927" cy="7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08023" indent="-508023" defTabSz="903153">
                <a:lnSpc>
                  <a:spcPct val="150000"/>
                </a:lnSpc>
              </a:pPr>
              <a:r>
                <a:rPr lang="vi-VN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Internet 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Explorer.</a:t>
              </a: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085851" y="3218274"/>
            <a:ext cx="9347200" cy="812800"/>
            <a:chOff x="504" y="1008"/>
            <a:chExt cx="4416" cy="765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gray">
            <a:xfrm>
              <a:off x="702" y="1118"/>
              <a:ext cx="4196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03153"/>
              <a:r>
                <a:rPr lang="de-DE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Google 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Chrome.</a:t>
              </a:r>
              <a:endParaRPr lang="en-US" sz="3556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 bwMode="auto">
          <a:xfrm rot="5400000">
            <a:off x="338667" y="4356571"/>
            <a:ext cx="1354667" cy="203200"/>
            <a:chOff x="0" y="1896"/>
            <a:chExt cx="5760" cy="120"/>
          </a:xfrm>
        </p:grpSpPr>
        <p:sp>
          <p:nvSpPr>
            <p:cNvPr id="13" name="Rectangle 1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 rot="5400000">
            <a:off x="404519" y="3293534"/>
            <a:ext cx="1222963" cy="203200"/>
            <a:chOff x="0" y="1896"/>
            <a:chExt cx="5760" cy="120"/>
          </a:xfrm>
        </p:grpSpPr>
        <p:sp>
          <p:nvSpPr>
            <p:cNvPr id="16" name="Rectangle 16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 rot="5400000">
            <a:off x="338667" y="5635979"/>
            <a:ext cx="1354667" cy="203200"/>
            <a:chOff x="0" y="1896"/>
            <a:chExt cx="5760" cy="120"/>
          </a:xfrm>
        </p:grpSpPr>
        <p:sp>
          <p:nvSpPr>
            <p:cNvPr id="19" name="Rectangle 19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 rot="5400000">
            <a:off x="479778" y="1863608"/>
            <a:ext cx="1072444" cy="203200"/>
            <a:chOff x="0" y="1896"/>
            <a:chExt cx="5760" cy="120"/>
          </a:xfrm>
        </p:grpSpPr>
        <p:sp>
          <p:nvSpPr>
            <p:cNvPr id="22" name="Rectangle 22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4"/>
          <p:cNvGrpSpPr>
            <a:grpSpLocks/>
          </p:cNvGrpSpPr>
          <p:nvPr/>
        </p:nvGrpSpPr>
        <p:grpSpPr bwMode="auto">
          <a:xfrm>
            <a:off x="1092200" y="2016009"/>
            <a:ext cx="9347200" cy="786459"/>
            <a:chOff x="504" y="1008"/>
            <a:chExt cx="4416" cy="765"/>
          </a:xfrm>
        </p:grpSpPr>
        <p:sp>
          <p:nvSpPr>
            <p:cNvPr id="25" name="AutoShape 25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gray">
            <a:xfrm>
              <a:off x="708" y="1013"/>
              <a:ext cx="4176" cy="6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03153"/>
              <a:r>
                <a:rPr lang="de-DE" sz="3556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Windows </a:t>
              </a:r>
              <a:r>
                <a:rPr lang="de-DE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Explorer.</a:t>
              </a:r>
              <a:endParaRPr lang="en-US" sz="3556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27" name="Group 27"/>
          <p:cNvGrpSpPr>
            <a:grpSpLocks/>
          </p:cNvGrpSpPr>
          <p:nvPr/>
        </p:nvGrpSpPr>
        <p:grpSpPr bwMode="auto">
          <a:xfrm>
            <a:off x="262414" y="1903746"/>
            <a:ext cx="1244622" cy="971784"/>
            <a:chOff x="135" y="1180"/>
            <a:chExt cx="587" cy="620"/>
          </a:xfrm>
        </p:grpSpPr>
        <p:grpSp>
          <p:nvGrpSpPr>
            <p:cNvPr id="28" name="Group 28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30" name="AutoShape 29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AutoShape 30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AutoShape 31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Oval 3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Oval 3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Oval 34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Oval 35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36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Oval 37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9" name="Text Box 38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grpSp>
        <p:nvGrpSpPr>
          <p:cNvPr id="39" name="Group 39"/>
          <p:cNvGrpSpPr>
            <a:grpSpLocks/>
          </p:cNvGrpSpPr>
          <p:nvPr/>
        </p:nvGrpSpPr>
        <p:grpSpPr bwMode="auto">
          <a:xfrm>
            <a:off x="285696" y="3132357"/>
            <a:ext cx="1244622" cy="971784"/>
            <a:chOff x="135" y="1180"/>
            <a:chExt cx="587" cy="620"/>
          </a:xfrm>
        </p:grpSpPr>
        <p:grpSp>
          <p:nvGrpSpPr>
            <p:cNvPr id="40" name="Group 40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42" name="AutoShape 41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AutoShape 42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AutoShape 43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Oval 4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Oval 4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46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Oval 47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48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Oval 49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1" name="Text Box 50"/>
            <p:cNvSpPr txBox="1">
              <a:spLocks noChangeArrowheads="1"/>
            </p:cNvSpPr>
            <p:nvPr/>
          </p:nvSpPr>
          <p:spPr bwMode="gray">
            <a:xfrm>
              <a:off x="342" y="1297"/>
              <a:ext cx="232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pSp>
        <p:nvGrpSpPr>
          <p:cNvPr id="51" name="Group 51"/>
          <p:cNvGrpSpPr>
            <a:grpSpLocks/>
          </p:cNvGrpSpPr>
          <p:nvPr/>
        </p:nvGrpSpPr>
        <p:grpSpPr bwMode="auto">
          <a:xfrm>
            <a:off x="285696" y="4411765"/>
            <a:ext cx="1244622" cy="971784"/>
            <a:chOff x="135" y="1180"/>
            <a:chExt cx="587" cy="620"/>
          </a:xfrm>
        </p:grpSpPr>
        <p:grpSp>
          <p:nvGrpSpPr>
            <p:cNvPr id="52" name="Group 52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54" name="AutoShape 53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AutoShape 54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AutoShape 55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Oval 5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Oval 5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Oval 58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Oval 59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Oval 61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3" name="Text Box 62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grpSp>
        <p:nvGrpSpPr>
          <p:cNvPr id="63" name="Group 63"/>
          <p:cNvGrpSpPr>
            <a:grpSpLocks/>
          </p:cNvGrpSpPr>
          <p:nvPr/>
        </p:nvGrpSpPr>
        <p:grpSpPr bwMode="auto">
          <a:xfrm>
            <a:off x="311096" y="5591454"/>
            <a:ext cx="1244622" cy="971784"/>
            <a:chOff x="135" y="1180"/>
            <a:chExt cx="587" cy="620"/>
          </a:xfrm>
        </p:grpSpPr>
        <p:grpSp>
          <p:nvGrpSpPr>
            <p:cNvPr id="64" name="Group 64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66" name="AutoShape 65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7" name="AutoShape 66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AutoShape 67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Oval 6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Oval 6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Oval 70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Oval 71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Oval 72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Oval 73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5" name="Text Box 74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75" name="Picture 81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11555" y="5748868"/>
            <a:ext cx="1358900" cy="72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116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11556" y="3278481"/>
            <a:ext cx="1422400" cy="79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117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11555" y="4557889"/>
            <a:ext cx="1358900" cy="72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118" descr="61403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36296" y="2074333"/>
            <a:ext cx="1428751" cy="80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AutoShape 17"/>
          <p:cNvSpPr>
            <a:spLocks noChangeArrowheads="1"/>
          </p:cNvSpPr>
          <p:nvPr/>
        </p:nvSpPr>
        <p:spPr bwMode="gray">
          <a:xfrm>
            <a:off x="171418" y="126129"/>
            <a:ext cx="10289623" cy="144497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cap="rnd" algn="ctr">
            <a:solidFill>
              <a:srgbClr val="FFC00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45949" tIns="45949" rIns="45949" bIns="45949" anchor="ctr"/>
          <a:lstStyle/>
          <a:p>
            <a:pPr algn="just" defTabSz="903153">
              <a:defRPr/>
            </a:pPr>
            <a:r>
              <a:rPr lang="en-US" sz="4346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346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346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web?</a:t>
            </a:r>
            <a:endParaRPr lang="en-US" sz="4346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" name="Picture 28" descr="dong-ho-ca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636251" y="343370"/>
            <a:ext cx="1447800" cy="142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WordArt 29" descr="Purple mesh"/>
          <p:cNvSpPr>
            <a:spLocks noChangeArrowheads="1" noChangeShapeType="1" noTextEdit="1"/>
          </p:cNvSpPr>
          <p:nvPr/>
        </p:nvSpPr>
        <p:spPr bwMode="auto">
          <a:xfrm>
            <a:off x="11017251" y="922868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2" name="WordArt 30" descr="Purple mesh"/>
          <p:cNvSpPr>
            <a:spLocks noChangeArrowheads="1" noChangeShapeType="1" noTextEdit="1"/>
          </p:cNvSpPr>
          <p:nvPr/>
        </p:nvSpPr>
        <p:spPr bwMode="auto">
          <a:xfrm>
            <a:off x="110172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3" name="WordArt 31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4" name="WordArt 32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5" name="WordArt 33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6" name="WordArt 34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87" name="WordArt 35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88" name="WordArt 36" descr="Purple mesh"/>
          <p:cNvSpPr>
            <a:spLocks noChangeArrowheads="1" noChangeShapeType="1" noTextEdit="1"/>
          </p:cNvSpPr>
          <p:nvPr/>
        </p:nvSpPr>
        <p:spPr bwMode="auto">
          <a:xfrm>
            <a:off x="11029951" y="951090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9" name="WordArt 37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90" name="WordArt 38" descr="Purple mesh"/>
          <p:cNvSpPr>
            <a:spLocks noChangeArrowheads="1" noChangeShapeType="1" noTextEdit="1"/>
          </p:cNvSpPr>
          <p:nvPr/>
        </p:nvSpPr>
        <p:spPr bwMode="auto">
          <a:xfrm>
            <a:off x="11034187" y="945446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1" name="WordArt 39" descr="Purple mesh"/>
          <p:cNvSpPr>
            <a:spLocks noChangeArrowheads="1" noChangeShapeType="1" noTextEdit="1"/>
          </p:cNvSpPr>
          <p:nvPr/>
        </p:nvSpPr>
        <p:spPr bwMode="auto">
          <a:xfrm>
            <a:off x="11021484" y="951090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92" name="WordArt 40" descr="Purple mesh"/>
          <p:cNvSpPr>
            <a:spLocks noChangeArrowheads="1" noChangeShapeType="1" noTextEdit="1"/>
          </p:cNvSpPr>
          <p:nvPr/>
        </p:nvSpPr>
        <p:spPr bwMode="auto">
          <a:xfrm>
            <a:off x="110299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93" name="WordArt 41" descr="Purple mesh"/>
          <p:cNvSpPr>
            <a:spLocks noChangeArrowheads="1" noChangeShapeType="1" noTextEdit="1"/>
          </p:cNvSpPr>
          <p:nvPr/>
        </p:nvSpPr>
        <p:spPr bwMode="auto">
          <a:xfrm>
            <a:off x="11034187" y="951090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94" name="WordArt 42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95" name="WordArt 43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96" name="WordArt 44" descr="Purple mesh"/>
          <p:cNvSpPr>
            <a:spLocks noChangeArrowheads="1" noChangeShapeType="1" noTextEdit="1"/>
          </p:cNvSpPr>
          <p:nvPr/>
        </p:nvSpPr>
        <p:spPr bwMode="auto">
          <a:xfrm>
            <a:off x="11034187" y="951090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97" name="Action Button: Home 2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807829" y="6439377"/>
            <a:ext cx="384175" cy="391428"/>
          </a:xfrm>
          <a:prstGeom prst="actionButtonHome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</p:spPr>
        <p:txBody>
          <a:bodyPr wrap="square" lIns="116709" tIns="58355" rIns="116709" bIns="58355">
            <a:spAutoFit/>
          </a:bodyPr>
          <a:lstStyle/>
          <a:p>
            <a:pPr defTabSz="903153"/>
            <a:endParaRPr lang="en-US" sz="1778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33" descr="hinhnenxan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334"/>
            <a:ext cx="12192000" cy="6773333"/>
          </a:xfrm>
          <a:prstGeom prst="rect">
            <a:avLst/>
          </a:prstGeom>
        </p:spPr>
      </p:pic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10464800" y="42334"/>
            <a:ext cx="1727200" cy="677333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16709" tIns="58355" rIns="116709" bIns="58355" anchor="ctr"/>
          <a:lstStyle/>
          <a:p>
            <a:pPr defTabSz="903153"/>
            <a:endParaRPr lang="en-US" sz="1778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"/>
          <p:cNvGrpSpPr>
            <a:grpSpLocks/>
          </p:cNvGrpSpPr>
          <p:nvPr/>
        </p:nvGrpSpPr>
        <p:grpSpPr bwMode="auto">
          <a:xfrm>
            <a:off x="1117603" y="5611034"/>
            <a:ext cx="9495367" cy="903603"/>
            <a:chOff x="504" y="938"/>
            <a:chExt cx="4486" cy="835"/>
          </a:xfrm>
        </p:grpSpPr>
        <p:sp>
          <p:nvSpPr>
            <p:cNvPr id="40" name="AutoShape 4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 Box 5"/>
            <p:cNvSpPr txBox="1">
              <a:spLocks noChangeArrowheads="1"/>
            </p:cNvSpPr>
            <p:nvPr/>
          </p:nvSpPr>
          <p:spPr bwMode="gray">
            <a:xfrm>
              <a:off x="723" y="938"/>
              <a:ext cx="4267" cy="7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03153">
                <a:lnSpc>
                  <a:spcPct val="150000"/>
                </a:lnSpc>
              </a:pP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chuột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duyệt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2" name="Group 6"/>
          <p:cNvGrpSpPr>
            <a:grpSpLocks/>
          </p:cNvGrpSpPr>
          <p:nvPr/>
        </p:nvGrpSpPr>
        <p:grpSpPr bwMode="auto">
          <a:xfrm>
            <a:off x="914401" y="4497688"/>
            <a:ext cx="9546638" cy="812801"/>
            <a:chOff x="504" y="1008"/>
            <a:chExt cx="4416" cy="765"/>
          </a:xfrm>
        </p:grpSpPr>
        <p:sp>
          <p:nvSpPr>
            <p:cNvPr id="43" name="AutoShape 7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8"/>
            <p:cNvSpPr txBox="1">
              <a:spLocks noChangeArrowheads="1"/>
            </p:cNvSpPr>
            <p:nvPr/>
          </p:nvSpPr>
          <p:spPr bwMode="gray">
            <a:xfrm>
              <a:off x="766" y="1101"/>
              <a:ext cx="4154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03153"/>
              <a:r>
                <a:rPr lang="vi-VN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Nháy đúp chuột vào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trình duyệt.  </a:t>
              </a:r>
              <a:endParaRPr lang="en-US" sz="3556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9"/>
          <p:cNvGrpSpPr>
            <a:grpSpLocks/>
          </p:cNvGrpSpPr>
          <p:nvPr/>
        </p:nvGrpSpPr>
        <p:grpSpPr bwMode="auto">
          <a:xfrm>
            <a:off x="1085851" y="3218274"/>
            <a:ext cx="9347200" cy="812800"/>
            <a:chOff x="504" y="1008"/>
            <a:chExt cx="4416" cy="765"/>
          </a:xfrm>
        </p:grpSpPr>
        <p:sp>
          <p:nvSpPr>
            <p:cNvPr id="46" name="AutoShape 10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 Box 11"/>
            <p:cNvSpPr txBox="1">
              <a:spLocks noChangeArrowheads="1"/>
            </p:cNvSpPr>
            <p:nvPr/>
          </p:nvSpPr>
          <p:spPr bwMode="gray">
            <a:xfrm>
              <a:off x="702" y="1118"/>
              <a:ext cx="4196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03153"/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chuột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duyệt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556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48" name="Group 12"/>
          <p:cNvGrpSpPr>
            <a:grpSpLocks/>
          </p:cNvGrpSpPr>
          <p:nvPr/>
        </p:nvGrpSpPr>
        <p:grpSpPr bwMode="auto">
          <a:xfrm rot="5400000">
            <a:off x="338667" y="4356571"/>
            <a:ext cx="1354667" cy="203200"/>
            <a:chOff x="0" y="1896"/>
            <a:chExt cx="5760" cy="120"/>
          </a:xfrm>
        </p:grpSpPr>
        <p:sp>
          <p:nvSpPr>
            <p:cNvPr id="49" name="Rectangle 1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Rectangle 1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15"/>
          <p:cNvGrpSpPr>
            <a:grpSpLocks/>
          </p:cNvGrpSpPr>
          <p:nvPr/>
        </p:nvGrpSpPr>
        <p:grpSpPr bwMode="auto">
          <a:xfrm rot="5400000">
            <a:off x="404519" y="3293534"/>
            <a:ext cx="1222963" cy="203200"/>
            <a:chOff x="0" y="1896"/>
            <a:chExt cx="5760" cy="120"/>
          </a:xfrm>
        </p:grpSpPr>
        <p:sp>
          <p:nvSpPr>
            <p:cNvPr id="52" name="Rectangle 16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Rectangle 17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4" name="Group 18"/>
          <p:cNvGrpSpPr>
            <a:grpSpLocks/>
          </p:cNvGrpSpPr>
          <p:nvPr/>
        </p:nvGrpSpPr>
        <p:grpSpPr bwMode="auto">
          <a:xfrm rot="5400000">
            <a:off x="338667" y="5635979"/>
            <a:ext cx="1354667" cy="203200"/>
            <a:chOff x="0" y="1896"/>
            <a:chExt cx="5760" cy="120"/>
          </a:xfrm>
        </p:grpSpPr>
        <p:sp>
          <p:nvSpPr>
            <p:cNvPr id="55" name="Rectangle 19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Rectangle 20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21"/>
          <p:cNvGrpSpPr>
            <a:grpSpLocks/>
          </p:cNvGrpSpPr>
          <p:nvPr/>
        </p:nvGrpSpPr>
        <p:grpSpPr bwMode="auto">
          <a:xfrm rot="5400000">
            <a:off x="479778" y="1863608"/>
            <a:ext cx="1072444" cy="203200"/>
            <a:chOff x="0" y="1896"/>
            <a:chExt cx="5760" cy="120"/>
          </a:xfrm>
        </p:grpSpPr>
        <p:sp>
          <p:nvSpPr>
            <p:cNvPr id="58" name="Rectangle 22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Rectangle 23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24"/>
          <p:cNvGrpSpPr>
            <a:grpSpLocks/>
          </p:cNvGrpSpPr>
          <p:nvPr/>
        </p:nvGrpSpPr>
        <p:grpSpPr bwMode="auto">
          <a:xfrm>
            <a:off x="1092200" y="2016009"/>
            <a:ext cx="9347200" cy="786459"/>
            <a:chOff x="504" y="1008"/>
            <a:chExt cx="4416" cy="765"/>
          </a:xfrm>
        </p:grpSpPr>
        <p:sp>
          <p:nvSpPr>
            <p:cNvPr id="61" name="AutoShape 25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Text Box 26"/>
            <p:cNvSpPr txBox="1">
              <a:spLocks noChangeArrowheads="1"/>
            </p:cNvSpPr>
            <p:nvPr/>
          </p:nvSpPr>
          <p:spPr bwMode="gray">
            <a:xfrm>
              <a:off x="708" y="1013"/>
              <a:ext cx="4176" cy="6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03153"/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chuột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duyệt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556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63" name="Group 27"/>
          <p:cNvGrpSpPr>
            <a:grpSpLocks/>
          </p:cNvGrpSpPr>
          <p:nvPr/>
        </p:nvGrpSpPr>
        <p:grpSpPr bwMode="auto">
          <a:xfrm>
            <a:off x="262414" y="1903746"/>
            <a:ext cx="1244622" cy="971784"/>
            <a:chOff x="135" y="1180"/>
            <a:chExt cx="587" cy="620"/>
          </a:xfrm>
        </p:grpSpPr>
        <p:grpSp>
          <p:nvGrpSpPr>
            <p:cNvPr id="64" name="Group 28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66" name="AutoShape 29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7" name="AutoShape 30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AutoShape 31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Oval 6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Oval 6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Oval 70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Oval 71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Oval 72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Oval 73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5" name="Text Box 38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grpSp>
        <p:nvGrpSpPr>
          <p:cNvPr id="75" name="Group 39"/>
          <p:cNvGrpSpPr>
            <a:grpSpLocks/>
          </p:cNvGrpSpPr>
          <p:nvPr/>
        </p:nvGrpSpPr>
        <p:grpSpPr bwMode="auto">
          <a:xfrm>
            <a:off x="285696" y="3132357"/>
            <a:ext cx="1244622" cy="971784"/>
            <a:chOff x="135" y="1180"/>
            <a:chExt cx="587" cy="620"/>
          </a:xfrm>
        </p:grpSpPr>
        <p:grpSp>
          <p:nvGrpSpPr>
            <p:cNvPr id="76" name="Group 40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78" name="AutoShape 41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9" name="AutoShape 42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0" name="AutoShape 43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1" name="Oval 8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2" name="Oval 8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" name="Oval 82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4" name="Oval 83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5" name="Oval 84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" name="Oval 85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7" name="Text Box 50"/>
            <p:cNvSpPr txBox="1">
              <a:spLocks noChangeArrowheads="1"/>
            </p:cNvSpPr>
            <p:nvPr/>
          </p:nvSpPr>
          <p:spPr bwMode="gray">
            <a:xfrm>
              <a:off x="342" y="1297"/>
              <a:ext cx="232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pSp>
        <p:nvGrpSpPr>
          <p:cNvPr id="87" name="Group 51"/>
          <p:cNvGrpSpPr>
            <a:grpSpLocks/>
          </p:cNvGrpSpPr>
          <p:nvPr/>
        </p:nvGrpSpPr>
        <p:grpSpPr bwMode="auto">
          <a:xfrm>
            <a:off x="285696" y="4411765"/>
            <a:ext cx="1244622" cy="971784"/>
            <a:chOff x="135" y="1180"/>
            <a:chExt cx="587" cy="620"/>
          </a:xfrm>
        </p:grpSpPr>
        <p:grpSp>
          <p:nvGrpSpPr>
            <p:cNvPr id="88" name="Group 52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90" name="AutoShape 53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1" name="AutoShape 54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2" name="AutoShape 55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3" name="Oval 9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4" name="Oval 9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5" name="Oval 94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6" name="Oval 95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7" name="Oval 96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8" name="Oval 97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9" name="Text Box 62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grpSp>
        <p:nvGrpSpPr>
          <p:cNvPr id="99" name="Group 63"/>
          <p:cNvGrpSpPr>
            <a:grpSpLocks/>
          </p:cNvGrpSpPr>
          <p:nvPr/>
        </p:nvGrpSpPr>
        <p:grpSpPr bwMode="auto">
          <a:xfrm>
            <a:off x="311096" y="5591454"/>
            <a:ext cx="1244622" cy="971784"/>
            <a:chOff x="135" y="1180"/>
            <a:chExt cx="587" cy="620"/>
          </a:xfrm>
        </p:grpSpPr>
        <p:grpSp>
          <p:nvGrpSpPr>
            <p:cNvPr id="100" name="Group 64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102" name="AutoShape 65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3" name="AutoShape 66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4" name="AutoShape 67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5" name="Oval 10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6" name="Oval 10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7" name="Oval 106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8" name="Oval 107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Oval 108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0" name="Oval 109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01" name="Text Box 74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11" name="Picture 81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11555" y="5748868"/>
            <a:ext cx="1358900" cy="72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Picture 116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11556" y="3278481"/>
            <a:ext cx="1422400" cy="79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117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82582" y="2125135"/>
            <a:ext cx="1358900" cy="72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" name="Picture 118" descr="61403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11555" y="4557889"/>
            <a:ext cx="1428751" cy="80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" name="AutoShape 17"/>
          <p:cNvSpPr>
            <a:spLocks noChangeArrowheads="1"/>
          </p:cNvSpPr>
          <p:nvPr/>
        </p:nvSpPr>
        <p:spPr bwMode="gray">
          <a:xfrm>
            <a:off x="171418" y="126129"/>
            <a:ext cx="10289623" cy="126435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cap="rnd" algn="ctr">
            <a:solidFill>
              <a:srgbClr val="FFC00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45949" tIns="45949" rIns="45949" bIns="45949" anchor="ctr"/>
          <a:lstStyle/>
          <a:p>
            <a:pPr algn="just" defTabSz="903153">
              <a:defRPr/>
            </a:pPr>
            <a:r>
              <a:rPr lang="en-US" sz="4346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346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sz="43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46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6" name="Picture 28" descr="dong-ho-ca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636251" y="343370"/>
            <a:ext cx="1447800" cy="142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WordArt 29" descr="Purple mesh"/>
          <p:cNvSpPr>
            <a:spLocks noChangeArrowheads="1" noChangeShapeType="1" noTextEdit="1"/>
          </p:cNvSpPr>
          <p:nvPr/>
        </p:nvSpPr>
        <p:spPr bwMode="auto">
          <a:xfrm>
            <a:off x="11017251" y="922868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8" name="WordArt 30" descr="Purple mesh"/>
          <p:cNvSpPr>
            <a:spLocks noChangeArrowheads="1" noChangeShapeType="1" noTextEdit="1"/>
          </p:cNvSpPr>
          <p:nvPr/>
        </p:nvSpPr>
        <p:spPr bwMode="auto">
          <a:xfrm>
            <a:off x="110172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9" name="WordArt 31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0" name="WordArt 32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21" name="WordArt 33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22" name="WordArt 34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23" name="WordArt 35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24" name="WordArt 36" descr="Purple mesh"/>
          <p:cNvSpPr>
            <a:spLocks noChangeArrowheads="1" noChangeShapeType="1" noTextEdit="1"/>
          </p:cNvSpPr>
          <p:nvPr/>
        </p:nvSpPr>
        <p:spPr bwMode="auto">
          <a:xfrm>
            <a:off x="11029951" y="951090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25" name="WordArt 37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26" name="WordArt 38" descr="Purple mesh"/>
          <p:cNvSpPr>
            <a:spLocks noChangeArrowheads="1" noChangeShapeType="1" noTextEdit="1"/>
          </p:cNvSpPr>
          <p:nvPr/>
        </p:nvSpPr>
        <p:spPr bwMode="auto">
          <a:xfrm>
            <a:off x="11034187" y="945446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27" name="WordArt 39" descr="Purple mesh"/>
          <p:cNvSpPr>
            <a:spLocks noChangeArrowheads="1" noChangeShapeType="1" noTextEdit="1"/>
          </p:cNvSpPr>
          <p:nvPr/>
        </p:nvSpPr>
        <p:spPr bwMode="auto">
          <a:xfrm>
            <a:off x="11021484" y="951090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28" name="WordArt 40" descr="Purple mesh"/>
          <p:cNvSpPr>
            <a:spLocks noChangeArrowheads="1" noChangeShapeType="1" noTextEdit="1"/>
          </p:cNvSpPr>
          <p:nvPr/>
        </p:nvSpPr>
        <p:spPr bwMode="auto">
          <a:xfrm>
            <a:off x="110299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129" name="WordArt 41" descr="Purple mesh"/>
          <p:cNvSpPr>
            <a:spLocks noChangeArrowheads="1" noChangeShapeType="1" noTextEdit="1"/>
          </p:cNvSpPr>
          <p:nvPr/>
        </p:nvSpPr>
        <p:spPr bwMode="auto">
          <a:xfrm>
            <a:off x="11034187" y="951090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130" name="WordArt 42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131" name="WordArt 43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32" name="WordArt 44" descr="Purple mesh"/>
          <p:cNvSpPr>
            <a:spLocks noChangeArrowheads="1" noChangeShapeType="1" noTextEdit="1"/>
          </p:cNvSpPr>
          <p:nvPr/>
        </p:nvSpPr>
        <p:spPr bwMode="auto">
          <a:xfrm>
            <a:off x="11034187" y="951090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33" name="Action Button: Home 2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807829" y="6439377"/>
            <a:ext cx="384175" cy="391428"/>
          </a:xfrm>
          <a:prstGeom prst="actionButtonHome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</p:spPr>
        <p:txBody>
          <a:bodyPr wrap="square" lIns="116709" tIns="58355" rIns="116709" bIns="58355">
            <a:spAutoFit/>
          </a:bodyPr>
          <a:lstStyle/>
          <a:p>
            <a:pPr defTabSz="903153"/>
            <a:endParaRPr lang="en-US" sz="1778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17" grpId="0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hnenxan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334"/>
            <a:ext cx="12192000" cy="6773333"/>
          </a:xfrm>
          <a:prstGeom prst="rect">
            <a:avLst/>
          </a:prstGeom>
        </p:spPr>
      </p:pic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0464800" y="42334"/>
            <a:ext cx="1727200" cy="677333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16709" tIns="58355" rIns="116709" bIns="58355" anchor="ctr"/>
          <a:lstStyle/>
          <a:p>
            <a:pPr defTabSz="903153"/>
            <a:endParaRPr lang="en-US" sz="1778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Group 3"/>
          <p:cNvGrpSpPr>
            <a:grpSpLocks/>
          </p:cNvGrpSpPr>
          <p:nvPr/>
        </p:nvGrpSpPr>
        <p:grpSpPr bwMode="auto">
          <a:xfrm>
            <a:off x="1117600" y="5611033"/>
            <a:ext cx="9347200" cy="903603"/>
            <a:chOff x="504" y="938"/>
            <a:chExt cx="4416" cy="835"/>
          </a:xfrm>
        </p:grpSpPr>
        <p:sp>
          <p:nvSpPr>
            <p:cNvPr id="30" name="AutoShape 4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 Box 5"/>
            <p:cNvSpPr txBox="1">
              <a:spLocks noChangeArrowheads="1"/>
            </p:cNvSpPr>
            <p:nvPr/>
          </p:nvSpPr>
          <p:spPr bwMode="gray">
            <a:xfrm>
              <a:off x="729" y="938"/>
              <a:ext cx="3976" cy="7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03153">
                <a:lnSpc>
                  <a:spcPct val="150000"/>
                </a:lnSpc>
              </a:pP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cụ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kiếm</a:t>
              </a:r>
              <a:endParaRPr lang="en-US" sz="3556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Group 6"/>
          <p:cNvGrpSpPr>
            <a:grpSpLocks/>
          </p:cNvGrpSpPr>
          <p:nvPr/>
        </p:nvGrpSpPr>
        <p:grpSpPr bwMode="auto">
          <a:xfrm>
            <a:off x="914400" y="4497681"/>
            <a:ext cx="9546637" cy="812800"/>
            <a:chOff x="504" y="1008"/>
            <a:chExt cx="4416" cy="765"/>
          </a:xfrm>
        </p:grpSpPr>
        <p:sp>
          <p:nvSpPr>
            <p:cNvPr id="33" name="AutoShape 7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 Box 8"/>
            <p:cNvSpPr txBox="1">
              <a:spLocks noChangeArrowheads="1"/>
            </p:cNvSpPr>
            <p:nvPr/>
          </p:nvSpPr>
          <p:spPr bwMode="gray">
            <a:xfrm>
              <a:off x="801" y="1101"/>
              <a:ext cx="3927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03153"/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Website</a:t>
              </a:r>
            </a:p>
          </p:txBody>
        </p:sp>
      </p:grpSp>
      <p:grpSp>
        <p:nvGrpSpPr>
          <p:cNvPr id="35" name="Group 9"/>
          <p:cNvGrpSpPr>
            <a:grpSpLocks/>
          </p:cNvGrpSpPr>
          <p:nvPr/>
        </p:nvGrpSpPr>
        <p:grpSpPr bwMode="auto">
          <a:xfrm>
            <a:off x="1085851" y="3218274"/>
            <a:ext cx="9347200" cy="812800"/>
            <a:chOff x="504" y="1008"/>
            <a:chExt cx="4416" cy="765"/>
          </a:xfrm>
        </p:grpSpPr>
        <p:sp>
          <p:nvSpPr>
            <p:cNvPr id="36" name="AutoShape 10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11"/>
            <p:cNvSpPr txBox="1">
              <a:spLocks noChangeArrowheads="1"/>
            </p:cNvSpPr>
            <p:nvPr/>
          </p:nvSpPr>
          <p:spPr bwMode="gray">
            <a:xfrm>
              <a:off x="702" y="1118"/>
              <a:ext cx="4196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03153"/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duyệt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web.          </a:t>
              </a:r>
              <a:endParaRPr lang="en-US" sz="3556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38" name="Group 12"/>
          <p:cNvGrpSpPr>
            <a:grpSpLocks/>
          </p:cNvGrpSpPr>
          <p:nvPr/>
        </p:nvGrpSpPr>
        <p:grpSpPr bwMode="auto">
          <a:xfrm rot="5400000">
            <a:off x="338667" y="4356571"/>
            <a:ext cx="1354667" cy="203200"/>
            <a:chOff x="0" y="1896"/>
            <a:chExt cx="5760" cy="120"/>
          </a:xfrm>
        </p:grpSpPr>
        <p:sp>
          <p:nvSpPr>
            <p:cNvPr id="39" name="Rectangle 1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 1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15"/>
          <p:cNvGrpSpPr>
            <a:grpSpLocks/>
          </p:cNvGrpSpPr>
          <p:nvPr/>
        </p:nvGrpSpPr>
        <p:grpSpPr bwMode="auto">
          <a:xfrm rot="5400000">
            <a:off x="404519" y="3293534"/>
            <a:ext cx="1222963" cy="203200"/>
            <a:chOff x="0" y="1896"/>
            <a:chExt cx="5760" cy="120"/>
          </a:xfrm>
        </p:grpSpPr>
        <p:sp>
          <p:nvSpPr>
            <p:cNvPr id="42" name="Rectangle 16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Rectangle 17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Group 18"/>
          <p:cNvGrpSpPr>
            <a:grpSpLocks/>
          </p:cNvGrpSpPr>
          <p:nvPr/>
        </p:nvGrpSpPr>
        <p:grpSpPr bwMode="auto">
          <a:xfrm rot="5400000">
            <a:off x="338667" y="5635979"/>
            <a:ext cx="1354667" cy="203200"/>
            <a:chOff x="0" y="1896"/>
            <a:chExt cx="5760" cy="120"/>
          </a:xfrm>
        </p:grpSpPr>
        <p:sp>
          <p:nvSpPr>
            <p:cNvPr id="45" name="Rectangle 19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Rectangle 20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Group 21"/>
          <p:cNvGrpSpPr>
            <a:grpSpLocks/>
          </p:cNvGrpSpPr>
          <p:nvPr/>
        </p:nvGrpSpPr>
        <p:grpSpPr bwMode="auto">
          <a:xfrm rot="5400000">
            <a:off x="479778" y="1863608"/>
            <a:ext cx="1072444" cy="203200"/>
            <a:chOff x="0" y="1896"/>
            <a:chExt cx="5760" cy="120"/>
          </a:xfrm>
        </p:grpSpPr>
        <p:sp>
          <p:nvSpPr>
            <p:cNvPr id="48" name="Rectangle 22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Rectangle 23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03153"/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24"/>
          <p:cNvGrpSpPr>
            <a:grpSpLocks/>
          </p:cNvGrpSpPr>
          <p:nvPr/>
        </p:nvGrpSpPr>
        <p:grpSpPr bwMode="auto">
          <a:xfrm>
            <a:off x="1092200" y="2016009"/>
            <a:ext cx="9347200" cy="786459"/>
            <a:chOff x="504" y="1008"/>
            <a:chExt cx="4416" cy="765"/>
          </a:xfrm>
        </p:grpSpPr>
        <p:sp>
          <p:nvSpPr>
            <p:cNvPr id="51" name="AutoShape 25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3153">
                <a:defRPr/>
              </a:pPr>
              <a:endParaRPr lang="en-US" sz="1778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gray">
            <a:xfrm>
              <a:off x="708" y="1013"/>
              <a:ext cx="4176" cy="6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03153"/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Địa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en-US" sz="3556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chỉ</a:t>
              </a:r>
              <a:r>
                <a:rPr lang="en-US" sz="3556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web</a:t>
              </a:r>
            </a:p>
          </p:txBody>
        </p:sp>
      </p:grpSp>
      <p:grpSp>
        <p:nvGrpSpPr>
          <p:cNvPr id="53" name="Group 27"/>
          <p:cNvGrpSpPr>
            <a:grpSpLocks/>
          </p:cNvGrpSpPr>
          <p:nvPr/>
        </p:nvGrpSpPr>
        <p:grpSpPr bwMode="auto">
          <a:xfrm>
            <a:off x="262414" y="1903746"/>
            <a:ext cx="1244622" cy="971784"/>
            <a:chOff x="135" y="1180"/>
            <a:chExt cx="587" cy="620"/>
          </a:xfrm>
        </p:grpSpPr>
        <p:grpSp>
          <p:nvGrpSpPr>
            <p:cNvPr id="54" name="Group 28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56" name="AutoShape 29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AutoShape 30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AutoShape 31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Oval 5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Oval 5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Oval 61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3" name="Oval 62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4" name="Oval 63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5" name="Text Box 38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grpSp>
        <p:nvGrpSpPr>
          <p:cNvPr id="65" name="Group 39"/>
          <p:cNvGrpSpPr>
            <a:grpSpLocks/>
          </p:cNvGrpSpPr>
          <p:nvPr/>
        </p:nvGrpSpPr>
        <p:grpSpPr bwMode="auto">
          <a:xfrm>
            <a:off x="285696" y="3132357"/>
            <a:ext cx="1244622" cy="971784"/>
            <a:chOff x="135" y="1180"/>
            <a:chExt cx="587" cy="620"/>
          </a:xfrm>
        </p:grpSpPr>
        <p:grpSp>
          <p:nvGrpSpPr>
            <p:cNvPr id="66" name="Group 40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68" name="AutoShape 41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AutoShape 42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AutoShape 43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Oval 7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Oval 7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Oval 72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Oval 73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Oval 74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Oval 75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7" name="Text Box 50"/>
            <p:cNvSpPr txBox="1">
              <a:spLocks noChangeArrowheads="1"/>
            </p:cNvSpPr>
            <p:nvPr/>
          </p:nvSpPr>
          <p:spPr bwMode="gray">
            <a:xfrm>
              <a:off x="342" y="1297"/>
              <a:ext cx="232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pSp>
        <p:nvGrpSpPr>
          <p:cNvPr id="77" name="Group 51"/>
          <p:cNvGrpSpPr>
            <a:grpSpLocks/>
          </p:cNvGrpSpPr>
          <p:nvPr/>
        </p:nvGrpSpPr>
        <p:grpSpPr bwMode="auto">
          <a:xfrm>
            <a:off x="285696" y="4411765"/>
            <a:ext cx="1244622" cy="971784"/>
            <a:chOff x="135" y="1180"/>
            <a:chExt cx="587" cy="620"/>
          </a:xfrm>
        </p:grpSpPr>
        <p:grpSp>
          <p:nvGrpSpPr>
            <p:cNvPr id="78" name="Group 52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80" name="AutoShape 53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1" name="AutoShape 54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2" name="AutoShape 55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" name="Oval 8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4" name="Oval 8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5" name="Oval 84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" name="Oval 85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" name="Oval 86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" name="Oval 87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9" name="Text Box 62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grpSp>
        <p:nvGrpSpPr>
          <p:cNvPr id="89" name="Group 63"/>
          <p:cNvGrpSpPr>
            <a:grpSpLocks/>
          </p:cNvGrpSpPr>
          <p:nvPr/>
        </p:nvGrpSpPr>
        <p:grpSpPr bwMode="auto">
          <a:xfrm>
            <a:off x="311096" y="5591454"/>
            <a:ext cx="1244622" cy="971784"/>
            <a:chOff x="135" y="1180"/>
            <a:chExt cx="587" cy="620"/>
          </a:xfrm>
        </p:grpSpPr>
        <p:grpSp>
          <p:nvGrpSpPr>
            <p:cNvPr id="90" name="Group 64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92" name="AutoShape 65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3" name="AutoShape 66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4" name="AutoShape 67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5" name="Oval 9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6" name="Oval 9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7" name="Oval 96"/>
              <p:cNvSpPr>
                <a:spLocks noChangeArrowheads="1"/>
              </p:cNvSpPr>
              <p:nvPr/>
            </p:nvSpPr>
            <p:spPr bwMode="gray">
              <a:xfrm>
                <a:off x="2619" y="2247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8" name="Oval 97"/>
              <p:cNvSpPr>
                <a:spLocks noChangeArrowheads="1"/>
              </p:cNvSpPr>
              <p:nvPr/>
            </p:nvSpPr>
            <p:spPr bwMode="gray">
              <a:xfrm>
                <a:off x="2616" y="2253"/>
                <a:ext cx="531" cy="7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9" name="Oval 98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defTabSz="903153">
                  <a:defRPr/>
                </a:pPr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0" name="Oval 99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defTabSz="903153"/>
                <a:endParaRPr lang="en-US" sz="1778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91" name="Text Box 74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defTabSz="903153">
                <a:defRPr/>
              </a:pPr>
              <a:r>
                <a:rPr lang="en-US" sz="3556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01" name="Picture 81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11555" y="5748868"/>
            <a:ext cx="1358900" cy="72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116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11556" y="4510851"/>
            <a:ext cx="1422400" cy="79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117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82582" y="2125135"/>
            <a:ext cx="1358900" cy="72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118" descr="61403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11555" y="3278481"/>
            <a:ext cx="1428751" cy="80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AutoShape 17"/>
          <p:cNvSpPr>
            <a:spLocks noChangeArrowheads="1"/>
          </p:cNvSpPr>
          <p:nvPr/>
        </p:nvSpPr>
        <p:spPr bwMode="gray">
          <a:xfrm>
            <a:off x="171418" y="126129"/>
            <a:ext cx="10289623" cy="126435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cap="rnd" algn="ctr">
            <a:solidFill>
              <a:srgbClr val="FFC00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45949" tIns="45949" rIns="45949" bIns="45949" anchor="ctr"/>
          <a:lstStyle/>
          <a:p>
            <a:pPr algn="just" defTabSz="903153">
              <a:defRPr/>
            </a:pPr>
            <a:r>
              <a:rPr lang="en-US" sz="4346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346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vi-VN" sz="4346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Phần mềm giúp người sử dụng truy cập các trang web trên Internet gọi là gì?</a:t>
            </a:r>
            <a:endParaRPr lang="en-US" sz="4346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6" name="Picture 28" descr="dong-ho-ca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636251" y="343370"/>
            <a:ext cx="1447800" cy="142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" name="WordArt 29" descr="Purple mesh"/>
          <p:cNvSpPr>
            <a:spLocks noChangeArrowheads="1" noChangeShapeType="1" noTextEdit="1"/>
          </p:cNvSpPr>
          <p:nvPr/>
        </p:nvSpPr>
        <p:spPr bwMode="auto">
          <a:xfrm>
            <a:off x="11017251" y="922868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08" name="WordArt 30" descr="Purple mesh"/>
          <p:cNvSpPr>
            <a:spLocks noChangeArrowheads="1" noChangeShapeType="1" noTextEdit="1"/>
          </p:cNvSpPr>
          <p:nvPr/>
        </p:nvSpPr>
        <p:spPr bwMode="auto">
          <a:xfrm>
            <a:off x="110172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9" name="WordArt 31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0" name="WordArt 32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1" name="WordArt 33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2" name="WordArt 34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1683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13" name="WordArt 35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14" name="WordArt 36" descr="Purple mesh"/>
          <p:cNvSpPr>
            <a:spLocks noChangeArrowheads="1" noChangeShapeType="1" noTextEdit="1"/>
          </p:cNvSpPr>
          <p:nvPr/>
        </p:nvSpPr>
        <p:spPr bwMode="auto">
          <a:xfrm>
            <a:off x="11029951" y="951090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15" name="WordArt 37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16" name="WordArt 38" descr="Purple mesh"/>
          <p:cNvSpPr>
            <a:spLocks noChangeArrowheads="1" noChangeShapeType="1" noTextEdit="1"/>
          </p:cNvSpPr>
          <p:nvPr/>
        </p:nvSpPr>
        <p:spPr bwMode="auto">
          <a:xfrm>
            <a:off x="11034187" y="945446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17" name="WordArt 39" descr="Purple mesh"/>
          <p:cNvSpPr>
            <a:spLocks noChangeArrowheads="1" noChangeShapeType="1" noTextEdit="1"/>
          </p:cNvSpPr>
          <p:nvPr/>
        </p:nvSpPr>
        <p:spPr bwMode="auto">
          <a:xfrm>
            <a:off x="11021484" y="951090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18" name="WordArt 40" descr="Purple mesh"/>
          <p:cNvSpPr>
            <a:spLocks noChangeArrowheads="1" noChangeShapeType="1" noTextEdit="1"/>
          </p:cNvSpPr>
          <p:nvPr/>
        </p:nvSpPr>
        <p:spPr bwMode="auto">
          <a:xfrm>
            <a:off x="110299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119" name="WordArt 41" descr="Purple mesh"/>
          <p:cNvSpPr>
            <a:spLocks noChangeArrowheads="1" noChangeShapeType="1" noTextEdit="1"/>
          </p:cNvSpPr>
          <p:nvPr/>
        </p:nvSpPr>
        <p:spPr bwMode="auto">
          <a:xfrm>
            <a:off x="11034187" y="951090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120" name="WordArt 42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121" name="WordArt 43" descr="Purple mesh"/>
          <p:cNvSpPr>
            <a:spLocks noChangeArrowheads="1" noChangeShapeType="1" noTextEdit="1"/>
          </p:cNvSpPr>
          <p:nvPr/>
        </p:nvSpPr>
        <p:spPr bwMode="auto">
          <a:xfrm>
            <a:off x="11042651" y="945446"/>
            <a:ext cx="639234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22" name="WordArt 44" descr="Purple mesh"/>
          <p:cNvSpPr>
            <a:spLocks noChangeArrowheads="1" noChangeShapeType="1" noTextEdit="1"/>
          </p:cNvSpPr>
          <p:nvPr/>
        </p:nvSpPr>
        <p:spPr bwMode="auto">
          <a:xfrm>
            <a:off x="11034187" y="951090"/>
            <a:ext cx="643467" cy="583259"/>
          </a:xfrm>
          <a:prstGeom prst="rect">
            <a:avLst/>
          </a:prstGeom>
        </p:spPr>
        <p:txBody>
          <a:bodyPr wrap="none" lIns="116709" tIns="58355" rIns="116709" bIns="583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03153"/>
            <a:r>
              <a:rPr lang="en-US" sz="464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23" name="Action Button: Home 2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807829" y="6439377"/>
            <a:ext cx="384175" cy="391428"/>
          </a:xfrm>
          <a:prstGeom prst="actionButtonHome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</p:spPr>
        <p:txBody>
          <a:bodyPr wrap="square" lIns="116709" tIns="58355" rIns="116709" bIns="58355">
            <a:spAutoFit/>
          </a:bodyPr>
          <a:lstStyle/>
          <a:p>
            <a:pPr defTabSz="903153"/>
            <a:endParaRPr lang="en-US" sz="1778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6736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704214819"/>
  <p:tag name="MH_LIBRARY" val="GRAPHIC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第一PPT，www.1ppt.com">
  <a:themeElements>
    <a:clrScheme name="自定义 62">
      <a:dk1>
        <a:srgbClr val="333333"/>
      </a:dk1>
      <a:lt1>
        <a:sysClr val="window" lastClr="FFFFFF"/>
      </a:lt1>
      <a:dk2>
        <a:srgbClr val="333333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46B699"/>
      </a:folHlink>
    </a:clrScheme>
    <a:fontScheme name="Temp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2394</TotalTime>
  <Words>2455</Words>
  <Application>Microsoft Office PowerPoint</Application>
  <PresentationFormat>Widescreen</PresentationFormat>
  <Paragraphs>709</Paragraphs>
  <Slides>33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33</vt:i4>
      </vt:variant>
    </vt:vector>
  </HeadingPairs>
  <TitlesOfParts>
    <vt:vector size="54" baseType="lpstr">
      <vt:lpstr>Wingdings</vt:lpstr>
      <vt:lpstr>Calibri Light</vt:lpstr>
      <vt:lpstr>Times New Roman</vt:lpstr>
      <vt:lpstr>Arial</vt:lpstr>
      <vt:lpstr>VNI-Times</vt:lpstr>
      <vt:lpstr>Calibri</vt:lpstr>
      <vt:lpstr>方正静蕾简体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第一PPT，www.1ppt.com</vt:lpstr>
      <vt:lpstr>1_Chủ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Gia Huy Nguyễn</dc:creator>
  <cp:lastModifiedBy>phạm linh</cp:lastModifiedBy>
  <cp:revision>147</cp:revision>
  <dcterms:created xsi:type="dcterms:W3CDTF">2021-06-22T15:39:08Z</dcterms:created>
  <dcterms:modified xsi:type="dcterms:W3CDTF">2022-11-11T03:24:52Z</dcterms:modified>
</cp:coreProperties>
</file>