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media/audio4.wav" ContentType="audio/wav"/>
  <Override PartName="/ppt/media/audio5.wav" ContentType="audio/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76" r:id="rId6"/>
    <p:sldId id="257" r:id="rId7"/>
    <p:sldId id="313" r:id="rId8"/>
    <p:sldId id="320" r:id="rId9"/>
    <p:sldId id="263" r:id="rId10"/>
    <p:sldId id="321" r:id="rId11"/>
    <p:sldId id="322" r:id="rId12"/>
    <p:sldId id="323" r:id="rId13"/>
    <p:sldId id="324" r:id="rId14"/>
    <p:sldId id="274" r:id="rId15"/>
    <p:sldId id="348" r:id="rId16"/>
    <p:sldId id="353" r:id="rId17"/>
    <p:sldId id="352" r:id="rId18"/>
    <p:sldId id="325" r:id="rId19"/>
    <p:sldId id="354" r:id="rId20"/>
    <p:sldId id="355" r:id="rId21"/>
    <p:sldId id="356" r:id="rId22"/>
    <p:sldId id="358" r:id="rId23"/>
    <p:sldId id="357" r:id="rId24"/>
    <p:sldId id="359" r:id="rId25"/>
    <p:sldId id="361" r:id="rId26"/>
    <p:sldId id="362" r:id="rId27"/>
    <p:sldId id="281" r:id="rId28"/>
    <p:sldId id="328" r:id="rId29"/>
    <p:sldId id="329" r:id="rId30"/>
    <p:sldId id="330" r:id="rId31"/>
    <p:sldId id="332" r:id="rId32"/>
    <p:sldId id="289" r:id="rId33"/>
    <p:sldId id="316" r:id="rId34"/>
    <p:sldId id="333" r:id="rId35"/>
    <p:sldId id="335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01" r:id="rId44"/>
    <p:sldId id="317" r:id="rId45"/>
    <p:sldId id="349" r:id="rId46"/>
    <p:sldId id="363" r:id="rId47"/>
    <p:sldId id="364" r:id="rId48"/>
    <p:sldId id="334" r:id="rId49"/>
    <p:sldId id="310" r:id="rId50"/>
    <p:sldId id="318" r:id="rId5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B9BD5"/>
    <a:srgbClr val="8EF769"/>
    <a:srgbClr val="C2FFC4"/>
    <a:srgbClr val="FF00FF"/>
    <a:srgbClr val="FF33CC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582-A0D2-4C0E-953C-B3F3398BB6C2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6501-0A0B-493B-AE6D-A5A6E43DD1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94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85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36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9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2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4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6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86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0504-D760-4B2A-92BA-5F008B268D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7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936F-7826-4BCD-95CE-19D0CB6DF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44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2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9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17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7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34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A59C-CBE7-4BF7-AD26-D6421CD2AC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E619-6898-4A93-90A5-EAA7875CCF8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1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6.png"/><Relationship Id="rId1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11" Type="http://schemas.openxmlformats.org/officeDocument/2006/relationships/image" Target="../media/image18.png"/><Relationship Id="rId5" Type="http://schemas.openxmlformats.org/officeDocument/2006/relationships/image" Target="../media/image24.jpe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14.jpeg"/><Relationship Id="rId9" Type="http://schemas.openxmlformats.org/officeDocument/2006/relationships/image" Target="../media/image20.gif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8.xml"/><Relationship Id="rId7" Type="http://schemas.openxmlformats.org/officeDocument/2006/relationships/slide" Target="slide41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43.xml"/><Relationship Id="rId9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" Target="slide36.xml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" Target="slide36.xml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3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" Target="slide36.xml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" Target="slide36.xml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3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6.xml"/><Relationship Id="rId5" Type="http://schemas.openxmlformats.org/officeDocument/2006/relationships/image" Target="../media/image23.gif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audio" Target="../media/audio5.wav"/><Relationship Id="rId15" Type="http://schemas.openxmlformats.org/officeDocument/2006/relationships/slide" Target="slide36.xml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23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09973" y="2444363"/>
            <a:ext cx="82596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</a:rPr>
              <a:t>Tin </a:t>
            </a:r>
            <a:r>
              <a:rPr lang="en-US" sz="4400" b="1">
                <a:solidFill>
                  <a:srgbClr val="FF0000"/>
                </a:solidFill>
              </a:rPr>
              <a:t>6 - </a:t>
            </a:r>
            <a:r>
              <a:rPr lang="en-US" sz="4400" b="1" dirty="0">
                <a:solidFill>
                  <a:srgbClr val="FF0000"/>
                </a:solidFill>
              </a:rPr>
              <a:t>Bài 15</a:t>
            </a:r>
            <a:r>
              <a:rPr lang="en-US" sz="4400" b="1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THUẬT TOÁN</a:t>
            </a:r>
            <a:endParaRPr lang="vi-VN" sz="4400" b="1" dirty="0">
              <a:solidFill>
                <a:srgbClr val="FF00FF"/>
              </a:solidFill>
            </a:endParaRPr>
          </a:p>
        </p:txBody>
      </p:sp>
      <p:pic>
        <p:nvPicPr>
          <p:cNvPr id="12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743">
            <a:off x="145827" y="284033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3454474" y="-87274"/>
            <a:ext cx="5960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05330" y="1359276"/>
            <a:ext cx="4468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0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511401" y="418397"/>
            <a:ext cx="5542980" cy="4029904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ĐTNB.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" y="991860"/>
            <a:ext cx="5816801" cy="3894039"/>
          </a:xfrm>
          <a:prstGeom prst="rect">
            <a:avLst/>
          </a:prstGeom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6511400" y="418397"/>
            <a:ext cx="5542980" cy="4029904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ĐTNB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558" y="2179279"/>
            <a:ext cx="5040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9" y="991860"/>
            <a:ext cx="5778421" cy="3857993"/>
          </a:xfrm>
          <a:prstGeom prst="rect">
            <a:avLst/>
          </a:prstGeom>
        </p:spPr>
      </p:pic>
      <p:cxnSp>
        <p:nvCxnSpPr>
          <p:cNvPr id="27" name="Elbow Connector 26"/>
          <p:cNvCxnSpPr/>
          <p:nvPr/>
        </p:nvCxnSpPr>
        <p:spPr>
          <a:xfrm flipV="1">
            <a:off x="1297677" y="1581330"/>
            <a:ext cx="5322627" cy="134937"/>
          </a:xfrm>
          <a:prstGeom prst="bentConnector3">
            <a:avLst>
              <a:gd name="adj1" fmla="val 359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51000" y="1283314"/>
            <a:ext cx="3220587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2562" y="4423511"/>
            <a:ext cx="29712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7500" y="4131123"/>
            <a:ext cx="3389541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(Output)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3790" y="1989709"/>
            <a:ext cx="4908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(Input);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ĐTNB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(Output)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41D7F5-36E8-D558-191A-0390CE23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96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u="sng">
                <a:solidFill>
                  <a:srgbClr val="0000FF"/>
                </a:solidFill>
              </a:rPr>
              <a:t>TIẾT: 28 - BÀI </a:t>
            </a:r>
            <a:r>
              <a:rPr lang="en-US" altLang="vi-VN" sz="2800" b="1" u="sng" dirty="0">
                <a:solidFill>
                  <a:srgbClr val="0000FF"/>
                </a:solidFill>
              </a:rPr>
              <a:t>15: THUẬT TOÁN</a:t>
            </a:r>
          </a:p>
        </p:txBody>
      </p:sp>
    </p:spTree>
    <p:extLst>
      <p:ext uri="{BB962C8B-B14F-4D97-AF65-F5344CB8AC3E}">
        <p14:creationId xmlns:p14="http://schemas.microsoft.com/office/powerpoint/2010/main" val="4565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3" grpId="0" animBg="1"/>
      <p:bldP spid="23" grpId="1" animBg="1"/>
      <p:bldP spid="30" grpId="0" animBg="1"/>
      <p:bldP spid="33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580886" y="473567"/>
            <a:ext cx="5369434" cy="4397944"/>
          </a:xfrm>
          <a:prstGeom prst="cloudCallout">
            <a:avLst>
              <a:gd name="adj1" fmla="val -51751"/>
              <a:gd name="adj2" fmla="val 65261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680" y="2348845"/>
            <a:ext cx="5231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dụ: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chế biến món ăn.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bước giải một bài toán.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gấp một chiếc áo...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6D26E7-53E0-4329-0465-8A9A02E4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96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u="sng">
                <a:solidFill>
                  <a:srgbClr val="0000FF"/>
                </a:solidFill>
              </a:rPr>
              <a:t>TIẾT: 28 - BÀI </a:t>
            </a:r>
            <a:r>
              <a:rPr lang="en-US" altLang="vi-VN" sz="2800" b="1" u="sng" dirty="0">
                <a:solidFill>
                  <a:srgbClr val="0000FF"/>
                </a:solidFill>
              </a:rPr>
              <a:t>15: THUẬT TOÁN</a:t>
            </a:r>
          </a:p>
        </p:txBody>
      </p:sp>
    </p:spTree>
    <p:extLst>
      <p:ext uri="{BB962C8B-B14F-4D97-AF65-F5344CB8AC3E}">
        <p14:creationId xmlns:p14="http://schemas.microsoft.com/office/powerpoint/2010/main" val="36338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949832"/>
            <a:ext cx="937601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4001" y="1177748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toán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4001" y="1656994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249894" y="3705115"/>
            <a:ext cx="4984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chế biến món ăn.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bước giải một bài toán.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gấp một chiếc áo...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9894" y="2143314"/>
            <a:ext cx="8132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1710690" algn="l"/>
                <a:tab pos="3330575" algn="l"/>
                <a:tab pos="4951095" algn="l"/>
              </a:tabLst>
            </a:pP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dãy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rõ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ràng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err="1"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sz="2400" i="1">
                <a:latin typeface="Times New Roman" panose="02020603050405020304" pitchFamily="18" charset="0"/>
                <a:cs typeface="Calibri" panose="020F0502020204030204" pitchFamily="34" charset="0"/>
              </a:rPr>
              <a:t> cho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4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001" y="3270955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528B805-FCA0-D762-6CDF-3EE300853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96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u="sng">
                <a:solidFill>
                  <a:srgbClr val="0000FF"/>
                </a:solidFill>
              </a:rPr>
              <a:t>TIẾT: 28 - BÀI </a:t>
            </a:r>
            <a:r>
              <a:rPr lang="en-US" altLang="vi-VN" sz="2800" b="1" u="sng" dirty="0">
                <a:solidFill>
                  <a:srgbClr val="0000FF"/>
                </a:solidFill>
              </a:rPr>
              <a:t>15: THUẬT TOÁN</a:t>
            </a:r>
          </a:p>
        </p:txBody>
      </p:sp>
    </p:spTree>
    <p:extLst>
      <p:ext uri="{BB962C8B-B14F-4D97-AF65-F5344CB8AC3E}">
        <p14:creationId xmlns:p14="http://schemas.microsoft.com/office/powerpoint/2010/main" val="7006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185" y="1690006"/>
            <a:ext cx="6027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9325040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19" y="2468900"/>
            <a:ext cx="447066" cy="4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43" y="2588451"/>
            <a:ext cx="224317" cy="2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54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5147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6857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5145" name="Picture 10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6860" name="Picture 12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65" y="1915011"/>
            <a:ext cx="447066" cy="4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1" name="Picture 13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77" y="2043599"/>
            <a:ext cx="224317" cy="2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2" name="Picture 14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8" y="3271361"/>
            <a:ext cx="447066" cy="4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3" name="Picture 15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81" y="3332476"/>
            <a:ext cx="224317" cy="2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4" name="Picture 16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07" y="4470729"/>
            <a:ext cx="447066" cy="4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5" name="Picture 17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77" y="4605123"/>
            <a:ext cx="224317" cy="25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66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5143" name="Picture 19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6869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5141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5135" name="Rectangle 25"/>
          <p:cNvSpPr>
            <a:spLocks noChangeArrowheads="1"/>
          </p:cNvSpPr>
          <p:nvPr/>
        </p:nvSpPr>
        <p:spPr bwMode="auto">
          <a:xfrm>
            <a:off x="3140076" y="1880393"/>
            <a:ext cx="8176851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800" dirty="0"/>
              <a:t>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800" dirty="0"/>
              <a:t>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  <a:p>
            <a:pPr marL="0" indent="0" eaLnBrk="1" hangingPunct="1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6874" name="Picture 26" descr="tn_t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9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048" y="15716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3709987" y="1053881"/>
            <a:ext cx="51466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vi-VN"/>
            </a:defPPr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vi-VN" dirty="0" err="1"/>
              <a:t>Câu</a:t>
            </a:r>
            <a:r>
              <a:rPr lang="en-US" altLang="vi-VN" dirty="0"/>
              <a:t> 1: </a:t>
            </a:r>
            <a:r>
              <a:rPr lang="en-US" altLang="vi-VN" dirty="0" err="1"/>
              <a:t>Thuật</a:t>
            </a:r>
            <a:r>
              <a:rPr lang="en-US" altLang="vi-VN" dirty="0"/>
              <a:t> </a:t>
            </a:r>
            <a:r>
              <a:rPr lang="en-US" altLang="vi-VN" dirty="0" err="1"/>
              <a:t>toán</a:t>
            </a:r>
            <a:r>
              <a:rPr lang="en-US" altLang="vi-VN" dirty="0"/>
              <a:t> </a:t>
            </a:r>
            <a:r>
              <a:rPr lang="en-US" altLang="vi-VN" dirty="0" err="1"/>
              <a:t>là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?</a:t>
            </a:r>
          </a:p>
        </p:txBody>
      </p:sp>
      <p:pic>
        <p:nvPicPr>
          <p:cNvPr id="5140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97" y="96826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4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6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0" name="Picture 2" descr="bg_t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35023"/>
            <a:ext cx="7910513" cy="14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AutoShape 3"/>
          <p:cNvSpPr>
            <a:spLocks noChangeArrowheads="1"/>
          </p:cNvSpPr>
          <p:nvPr/>
        </p:nvSpPr>
        <p:spPr bwMode="auto">
          <a:xfrm>
            <a:off x="2792413" y="1116451"/>
            <a:ext cx="7108826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vi-VN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04" y="259308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094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7237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8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17097" name="Group 9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7235" name="Picture 10" descr="Hoabuo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6" name="Text Box 11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17100" name="Group 12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7233" name="Picture 13" descr="Hoacuoi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4" name="Text Box 14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pic>
        <p:nvPicPr>
          <p:cNvPr id="217103" name="Picture 15" descr="tn_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04" name="Group 16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7231" name="Picture 17" descr="Ketqu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2" name="Text Box 18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graphicFrame>
        <p:nvGraphicFramePr>
          <p:cNvPr id="217107" name="Group 1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18477451"/>
              </p:ext>
            </p:extLst>
          </p:nvPr>
        </p:nvGraphicFramePr>
        <p:xfrm>
          <a:off x="2486026" y="2084388"/>
          <a:ext cx="7796213" cy="3073400"/>
        </p:xfrm>
        <a:graphic>
          <a:graphicData uri="http://schemas.openxmlformats.org/drawingml/2006/table">
            <a:tbl>
              <a:tblPr/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7134" name="Picture 46" descr="Sai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1" y="4581525"/>
            <a:ext cx="879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5" name="Picture 47" descr="Dung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2271713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6" name="Picture 48" descr="Dun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0448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7" name="Picture 49" descr="Dung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81317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8" name="Picture 50" descr="Dung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45815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39" name="Picture 51" descr="Sai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2271713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0" name="Picture 52" descr="Sai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304482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1" name="Picture 53" descr="Sai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3813175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2" name="Picture 54" descr="S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4543426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3" name="Picture 55" descr="D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218440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4" name="Picture 56" descr="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295275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5" name="Picture 57" descr="D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368300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6" name="Picture 58" descr="D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4489450"/>
            <a:ext cx="342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7" name="Picture 59" descr="S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2247901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8" name="Picture 60" descr="S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2998789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49" name="Picture 61" descr="S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4" y="3776664"/>
            <a:ext cx="396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0" name="Picture 62" descr="icoS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5434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1" name="Picture 63" descr="icoD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5434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2" name="Picture 64" descr="icoS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2764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3" name="Picture 65" descr="icoD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764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4" name="Picture 66" descr="icoS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067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5" name="Picture 67" descr="icoD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0672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6" name="Picture 68" descr="icoS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8131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57" name="Picture 69" descr="icoD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813175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0" name="Picture 56" descr="Picture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9554370" y="1092117"/>
            <a:ext cx="6937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9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7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7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7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7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7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7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4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17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7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3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7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9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17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10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04" y="259308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0">
            <a:extLst>
              <a:ext uri="{FF2B5EF4-FFF2-40B4-BE49-F238E27FC236}">
                <a16:creationId xmlns:a16="http://schemas.microsoft.com/office/drawing/2014/main" id="{45D56E8C-AC5D-A79A-702A-10EB29A8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077" y="3858199"/>
            <a:ext cx="57391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vi-VN"/>
            </a:defPPr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vi-VN" sz="2800">
                <a:effectLst/>
              </a:rPr>
              <a:t>a) Đầu vào: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2 số a và b</a:t>
            </a:r>
          </a:p>
          <a:p>
            <a:r>
              <a:rPr lang="en-US" altLang="vi-VN" sz="2800">
                <a:effectLst/>
              </a:rPr>
              <a:t>Đầu ra: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Gía trị trung bình cộng</a:t>
            </a:r>
            <a:endParaRPr lang="en-US" altLang="vi-VN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5D3C8-1109-8264-ECF6-2BAE76A32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24" y="1063685"/>
            <a:ext cx="9578798" cy="2398030"/>
          </a:xfrm>
          <a:prstGeom prst="rect">
            <a:avLst/>
          </a:prstGeom>
        </p:spPr>
      </p:pic>
      <p:sp>
        <p:nvSpPr>
          <p:cNvPr id="6" name="Text Box 30">
            <a:extLst>
              <a:ext uri="{FF2B5EF4-FFF2-40B4-BE49-F238E27FC236}">
                <a16:creationId xmlns:a16="http://schemas.microsoft.com/office/drawing/2014/main" id="{513B0DE8-B6FE-A459-1EA3-C45670B8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077" y="5208790"/>
            <a:ext cx="4992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vi-VN"/>
            </a:defPPr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vi-VN" sz="2800">
                <a:effectLst/>
              </a:rPr>
              <a:t>b) Đầu vào: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2 số a và b</a:t>
            </a:r>
          </a:p>
          <a:p>
            <a:r>
              <a:rPr lang="en-US" altLang="vi-VN" sz="2800">
                <a:effectLst/>
              </a:rPr>
              <a:t>Đầu ra: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Gía trị UCLN</a:t>
            </a:r>
            <a:endParaRPr lang="en-US" altLang="vi-VN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7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04" y="259308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70571-9610-C04A-25C4-4D4E24A9F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560" y="668348"/>
            <a:ext cx="3862704" cy="545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F1BDC-7A2D-288C-FEA4-3AEB73534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639" y="1038453"/>
            <a:ext cx="4970690" cy="2952289"/>
          </a:xfrm>
          <a:prstGeom prst="rect">
            <a:avLst/>
          </a:prstGeom>
        </p:spPr>
      </p:pic>
      <p:sp>
        <p:nvSpPr>
          <p:cNvPr id="10" name="Text Box 30">
            <a:extLst>
              <a:ext uri="{FF2B5EF4-FFF2-40B4-BE49-F238E27FC236}">
                <a16:creationId xmlns:a16="http://schemas.microsoft.com/office/drawing/2014/main" id="{45D56E8C-AC5D-A79A-702A-10EB29A8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639" y="4549611"/>
            <a:ext cx="5403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vi-VN"/>
            </a:defPPr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vi-VN" sz="2800">
                <a:effectLst/>
              </a:rPr>
              <a:t>Đầu vào: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Xoài, sữa chua, mật ong</a:t>
            </a:r>
            <a:endParaRPr lang="en-US" altLang="vi-VN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8F8A8116-BF71-67F3-6B37-3A7B3997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639" y="5277351"/>
            <a:ext cx="5403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vi-VN"/>
            </a:defPPr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vi-VN" sz="2800">
                <a:effectLst/>
              </a:rPr>
              <a:t>Đầu ra: </a:t>
            </a:r>
            <a:r>
              <a:rPr lang="en-US" altLang="vi-VN" sz="2800">
                <a:solidFill>
                  <a:schemeClr val="tx1"/>
                </a:solidFill>
                <a:effectLst/>
              </a:rPr>
              <a:t>Kem sữa chua xoài</a:t>
            </a:r>
            <a:endParaRPr lang="en-US" altLang="vi-VN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1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65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0" y="508001"/>
            <a:ext cx="10590001" cy="5312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75" y="4752794"/>
            <a:ext cx="8202295" cy="1510665"/>
          </a:xfrm>
          <a:prstGeom prst="rect">
            <a:avLst/>
          </a:prstGeom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7" y="3495825"/>
            <a:ext cx="9821917" cy="885825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>
          <a:xfrm rot="10800000" flipH="1">
            <a:off x="9764746" y="4399666"/>
            <a:ext cx="1267341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24175" y="1031304"/>
            <a:ext cx="9112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ràng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Đ-T-N-B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chi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cụ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 Quá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275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96816" y="3056038"/>
            <a:ext cx="82596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Tin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6 -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15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THUẬT TOÁN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743">
            <a:off x="145827" y="284033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294944" y="786468"/>
            <a:ext cx="80634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45340" y="2824283"/>
            <a:ext cx="4468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58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27160B-2754-462C-4D5B-473509ED28AD}"/>
              </a:ext>
            </a:extLst>
          </p:cNvPr>
          <p:cNvSpPr/>
          <p:nvPr/>
        </p:nvSpPr>
        <p:spPr>
          <a:xfrm>
            <a:off x="2831690" y="1563329"/>
            <a:ext cx="6528619" cy="2389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GB" sz="5400" b="1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6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61F636-2AD1-306A-3B58-975644AD6D36}"/>
              </a:ext>
            </a:extLst>
          </p:cNvPr>
          <p:cNvSpPr/>
          <p:nvPr/>
        </p:nvSpPr>
        <p:spPr>
          <a:xfrm>
            <a:off x="4672358" y="137539"/>
            <a:ext cx="3065630" cy="13667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cũ</a:t>
            </a:r>
            <a:endParaRPr kumimoji="0" lang="en-US" sz="6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6F756-C120-6C07-1CC3-71A61355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159" y="2357948"/>
            <a:ext cx="825968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Thuật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toán là gì?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/>
              <a:t>- Lấy</a:t>
            </a:r>
            <a:r>
              <a:rPr lang="en-US" sz="4400" b="1"/>
              <a:t> 1 ví dụ về thuật toán và chỉ ra Input, output của ví dụ?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832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61F636-2AD1-306A-3B58-975644AD6D36}"/>
              </a:ext>
            </a:extLst>
          </p:cNvPr>
          <p:cNvSpPr/>
          <p:nvPr/>
        </p:nvSpPr>
        <p:spPr>
          <a:xfrm>
            <a:off x="4672358" y="137539"/>
            <a:ext cx="3065630" cy="13667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cũ</a:t>
            </a:r>
            <a:endParaRPr kumimoji="0" lang="en-US" sz="6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6F756-C120-6C07-1CC3-71A61355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159" y="1975172"/>
            <a:ext cx="8259681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dụ: Pha trà mời khách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/>
              <a:t>In</a:t>
            </a:r>
            <a:r>
              <a:rPr lang="en-US" sz="4400" b="1"/>
              <a:t>put, output là gì?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F115E1-12CA-048F-725A-CC1298E1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768" y="3888213"/>
            <a:ext cx="594880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Input: Trà,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nước sôi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b="1" baseline="0">
                <a:solidFill>
                  <a:srgbClr val="0000CC"/>
                </a:solidFill>
              </a:rPr>
              <a:t>Output: Nước</a:t>
            </a:r>
            <a:r>
              <a:rPr lang="en-US" sz="4400" b="1">
                <a:solidFill>
                  <a:srgbClr val="0000CC"/>
                </a:solidFill>
              </a:rPr>
              <a:t> trà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4305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27160B-2754-462C-4D5B-473509ED28AD}"/>
              </a:ext>
            </a:extLst>
          </p:cNvPr>
          <p:cNvSpPr/>
          <p:nvPr/>
        </p:nvSpPr>
        <p:spPr>
          <a:xfrm>
            <a:off x="2831690" y="1563329"/>
            <a:ext cx="6528619" cy="2389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96915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4E36F756-C120-6C07-1CC3-71A61355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3" y="2639422"/>
            <a:ext cx="8222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/>
              <a:t>3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Trán ấm chén bằng nước sôi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52D5A-B6CF-9C99-D503-F8CCE7F5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3" y="675546"/>
            <a:ext cx="56784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/>
              <a:t>1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Cho trà vào ấm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2B861-6A15-3FA0-9D74-50708DD2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3" y="1657484"/>
            <a:ext cx="11317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/>
              <a:t>2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Rót nước sôi vào ấm và đợi khoảng 3-4 phút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74D961-3056-E547-636E-ECBABEB17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3" y="3833857"/>
            <a:ext cx="11183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Sắp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xếp các bước trên thành 1 thuật toán?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8FA45C2-C8BE-7768-83D8-9FEE6516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894" y="4653732"/>
            <a:ext cx="4352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4400" b="1">
                <a:solidFill>
                  <a:srgbClr val="0000CC"/>
                </a:solidFill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lang="en-US" sz="4400" b="1">
                <a:solidFill>
                  <a:srgbClr val="0000CC"/>
                </a:solidFill>
                <a:sym typeface="Wingdings 3" panose="05040102010807070707" pitchFamily="18" charset="2"/>
              </a:rPr>
              <a:t> 1 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6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0F28149C-98B1-4F49-39F1-63737022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3" y="767280"/>
            <a:ext cx="10635571" cy="3354765"/>
          </a:xfrm>
          <a:prstGeom prst="rect">
            <a:avLst/>
          </a:prstGeom>
          <a:solidFill>
            <a:srgbClr val="FFFF9B"/>
          </a:solidFill>
          <a:ln>
            <a:noFill/>
          </a:ln>
        </p:spPr>
        <p:txBody>
          <a:bodyPr wrap="square" tIns="182880" bIns="274320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Thuật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toán: Pha nước trà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1. Trán ấm chén bằng nước sôi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2. Cho trà vào ấm</a:t>
            </a:r>
            <a:endParaRPr lang="vi-VN" sz="3200" b="1">
              <a:solidFill>
                <a:prstClr val="black"/>
              </a:solidFill>
            </a:endParaRPr>
          </a:p>
          <a:p>
            <a:r>
              <a:rPr lang="en-US" sz="3200" b="1">
                <a:solidFill>
                  <a:prstClr val="black"/>
                </a:solidFill>
              </a:rPr>
              <a:t>Bước 3. Rót nước sôi vào ấm và đợi khoảng 3-4 phút</a:t>
            </a:r>
            <a:endParaRPr lang="vi-VN" sz="3000" b="1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F5CDD-F03F-D8A1-1BBD-783D72A01E3D}"/>
              </a:ext>
            </a:extLst>
          </p:cNvPr>
          <p:cNvSpPr/>
          <p:nvPr/>
        </p:nvSpPr>
        <p:spPr>
          <a:xfrm>
            <a:off x="789039" y="2942689"/>
            <a:ext cx="10436942" cy="32681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normalizeH="0" baseline="0" noProof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GB" sz="5400" b="1" i="0" u="none" strike="noStrike" kern="1200" normalizeH="0" noProof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TẢ THUẬT TOÁN ?</a:t>
            </a:r>
            <a:endParaRPr kumimoji="0" lang="en-GB" sz="5400" b="1" i="0" u="none" strike="noStrike" kern="1200" normalizeH="0" baseline="0" noProof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12C8EDE4-CCDF-54E9-1A9B-1F05BE6A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53" y="0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TIẾT</a:t>
            </a:r>
            <a:r>
              <a:rPr lang="en-US" altLang="vi-VN" sz="2800" b="1">
                <a:solidFill>
                  <a:srgbClr val="0000FF"/>
                </a:solidFill>
              </a:rPr>
              <a:t>: 29 - BÀI </a:t>
            </a:r>
            <a:r>
              <a:rPr lang="en-US" altLang="vi-VN" sz="2800" b="1" dirty="0">
                <a:solidFill>
                  <a:srgbClr val="0000FF"/>
                </a:solidFill>
              </a:rPr>
              <a:t>15: </a:t>
            </a:r>
            <a:r>
              <a:rPr lang="en-US" altLang="vi-VN" sz="2800" b="1">
                <a:solidFill>
                  <a:srgbClr val="0000FF"/>
                </a:solidFill>
              </a:rPr>
              <a:t>THUẬT TOÁN (T2)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D9F60A-D939-05F4-78A6-E5B796EE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3" y="1176547"/>
            <a:ext cx="10635571" cy="4832092"/>
          </a:xfrm>
          <a:prstGeom prst="rect">
            <a:avLst/>
          </a:prstGeom>
          <a:solidFill>
            <a:srgbClr val="FFFF9B"/>
          </a:solidFill>
          <a:ln>
            <a:noFill/>
          </a:ln>
        </p:spPr>
        <p:txBody>
          <a:bodyPr wrap="square" tIns="182880" bIns="274320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4400" b="1">
                <a:solidFill>
                  <a:srgbClr val="0000CC"/>
                </a:solidFill>
              </a:rPr>
              <a:t>Mô tả 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huật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toán: Pha nước trà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1. Chuẩn bị Trà, nước sôi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2. Trán ấm chén bằng nước sôi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3. Cho trà vào ấm</a:t>
            </a:r>
            <a:endParaRPr lang="vi-VN" sz="3200" b="1">
              <a:solidFill>
                <a:prstClr val="black"/>
              </a:solidFill>
            </a:endParaRPr>
          </a:p>
          <a:p>
            <a:r>
              <a:rPr lang="en-US" sz="3200" b="1">
                <a:solidFill>
                  <a:prstClr val="black"/>
                </a:solidFill>
              </a:rPr>
              <a:t>Bước 4. Rót nước sôi vào ấm và đợi khoảng 3-4 phút</a:t>
            </a:r>
          </a:p>
          <a:p>
            <a:r>
              <a:rPr lang="en-US" sz="3200" b="1">
                <a:solidFill>
                  <a:prstClr val="black"/>
                </a:solidFill>
              </a:rPr>
              <a:t>Bước 5. Rót nước trà ra chén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702C04-0605-7ECC-D743-B631E745A738}"/>
              </a:ext>
            </a:extLst>
          </p:cNvPr>
          <p:cNvGrpSpPr/>
          <p:nvPr/>
        </p:nvGrpSpPr>
        <p:grpSpPr>
          <a:xfrm>
            <a:off x="83602" y="93763"/>
            <a:ext cx="1834098" cy="1703533"/>
            <a:chOff x="141432" y="317922"/>
            <a:chExt cx="1995888" cy="189475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6CC671-8F28-C40D-FEAB-4F44A43695DB}"/>
                </a:ext>
              </a:extLst>
            </p:cNvPr>
            <p:cNvSpPr/>
            <p:nvPr/>
          </p:nvSpPr>
          <p:spPr>
            <a:xfrm>
              <a:off x="141432" y="317922"/>
              <a:ext cx="1995888" cy="1894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方正静蕾简体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C9B1D-6C58-A1A4-1075-F7E9D744753C}"/>
                </a:ext>
              </a:extLst>
            </p:cNvPr>
            <p:cNvSpPr/>
            <p:nvPr/>
          </p:nvSpPr>
          <p:spPr>
            <a:xfrm>
              <a:off x="436997" y="369846"/>
              <a:ext cx="1404758" cy="830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方正静蕾简体"/>
                  <a:cs typeface="Arial" pitchFamily="34" charset="0"/>
                </a:rPr>
                <a:t>HĐ NHÓM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496268-3E58-BC91-7F97-94400E7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81" y="1219510"/>
              <a:ext cx="1062190" cy="86516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9C7940-93DB-C150-3124-E6B5B90CAC23}"/>
              </a:ext>
            </a:extLst>
          </p:cNvPr>
          <p:cNvGrpSpPr/>
          <p:nvPr/>
        </p:nvGrpSpPr>
        <p:grpSpPr>
          <a:xfrm>
            <a:off x="83602" y="1869380"/>
            <a:ext cx="1834098" cy="1594896"/>
            <a:chOff x="6061072" y="2660553"/>
            <a:chExt cx="3753322" cy="3823944"/>
          </a:xfrm>
          <a:solidFill>
            <a:srgbClr val="EF4149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EC7B26-3A19-3185-E2C5-743D1B9A3855}"/>
                </a:ext>
              </a:extLst>
            </p:cNvPr>
            <p:cNvSpPr/>
            <p:nvPr/>
          </p:nvSpPr>
          <p:spPr>
            <a:xfrm>
              <a:off x="6746354" y="3429357"/>
              <a:ext cx="2428699" cy="2403514"/>
            </a:xfrm>
            <a:prstGeom prst="ellipse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5p</a:t>
              </a:r>
              <a:endPara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29B3450-7E85-245E-D018-F419C5E26B88}"/>
                </a:ext>
              </a:extLst>
            </p:cNvPr>
            <p:cNvSpPr/>
            <p:nvPr/>
          </p:nvSpPr>
          <p:spPr>
            <a:xfrm>
              <a:off x="6061072" y="2660553"/>
              <a:ext cx="3753322" cy="3823944"/>
            </a:xfrm>
            <a:custGeom>
              <a:avLst/>
              <a:gdLst>
                <a:gd name="connsiteX0" fmla="*/ 2042206 w 4084412"/>
                <a:gd name="connsiteY0" fmla="*/ 217714 h 4084412"/>
                <a:gd name="connsiteX1" fmla="*/ 217714 w 4084412"/>
                <a:gd name="connsiteY1" fmla="*/ 2042206 h 4084412"/>
                <a:gd name="connsiteX2" fmla="*/ 2042206 w 4084412"/>
                <a:gd name="connsiteY2" fmla="*/ 3866698 h 4084412"/>
                <a:gd name="connsiteX3" fmla="*/ 3866698 w 4084412"/>
                <a:gd name="connsiteY3" fmla="*/ 2042206 h 4084412"/>
                <a:gd name="connsiteX4" fmla="*/ 2042206 w 4084412"/>
                <a:gd name="connsiteY4" fmla="*/ 217714 h 4084412"/>
                <a:gd name="connsiteX5" fmla="*/ 2042206 w 4084412"/>
                <a:gd name="connsiteY5" fmla="*/ 0 h 4084412"/>
                <a:gd name="connsiteX6" fmla="*/ 4084412 w 4084412"/>
                <a:gd name="connsiteY6" fmla="*/ 2042206 h 4084412"/>
                <a:gd name="connsiteX7" fmla="*/ 2042206 w 4084412"/>
                <a:gd name="connsiteY7" fmla="*/ 4084412 h 4084412"/>
                <a:gd name="connsiteX8" fmla="*/ 0 w 4084412"/>
                <a:gd name="connsiteY8" fmla="*/ 2042206 h 4084412"/>
                <a:gd name="connsiteX9" fmla="*/ 2042206 w 4084412"/>
                <a:gd name="connsiteY9" fmla="*/ 0 h 40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412" h="4084412">
                  <a:moveTo>
                    <a:pt x="2042206" y="217714"/>
                  </a:moveTo>
                  <a:cubicBezTo>
                    <a:pt x="1034567" y="217714"/>
                    <a:pt x="217714" y="1034567"/>
                    <a:pt x="217714" y="2042206"/>
                  </a:cubicBezTo>
                  <a:cubicBezTo>
                    <a:pt x="217714" y="3049845"/>
                    <a:pt x="1034567" y="3866698"/>
                    <a:pt x="2042206" y="3866698"/>
                  </a:cubicBezTo>
                  <a:cubicBezTo>
                    <a:pt x="3049845" y="3866698"/>
                    <a:pt x="3866698" y="3049845"/>
                    <a:pt x="3866698" y="2042206"/>
                  </a:cubicBezTo>
                  <a:cubicBezTo>
                    <a:pt x="3866698" y="1034567"/>
                    <a:pt x="3049845" y="217714"/>
                    <a:pt x="2042206" y="217714"/>
                  </a:cubicBezTo>
                  <a:close/>
                  <a:moveTo>
                    <a:pt x="2042206" y="0"/>
                  </a:moveTo>
                  <a:cubicBezTo>
                    <a:pt x="3170085" y="0"/>
                    <a:pt x="4084412" y="914327"/>
                    <a:pt x="4084412" y="2042206"/>
                  </a:cubicBezTo>
                  <a:cubicBezTo>
                    <a:pt x="4084412" y="3170085"/>
                    <a:pt x="3170085" y="4084412"/>
                    <a:pt x="2042206" y="4084412"/>
                  </a:cubicBezTo>
                  <a:cubicBezTo>
                    <a:pt x="914327" y="4084412"/>
                    <a:pt x="0" y="3170085"/>
                    <a:pt x="0" y="2042206"/>
                  </a:cubicBezTo>
                  <a:cubicBezTo>
                    <a:pt x="0" y="914327"/>
                    <a:pt x="914327" y="0"/>
                    <a:pt x="204220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8" name="Picture 17" descr="Download Software Development Services - Covent Garden PNG Image with No  Background - PNGkey.com">
            <a:extLst>
              <a:ext uri="{FF2B5EF4-FFF2-40B4-BE49-F238E27FC236}">
                <a16:creationId xmlns:a16="http://schemas.microsoft.com/office/drawing/2014/main" id="{AC9A71D1-FDBB-8793-9DA8-452598C2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8" y="2184301"/>
            <a:ext cx="1166442" cy="99558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247559-536E-4204-764D-25FA9D62F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73613">
            <a:off x="-151710" y="1776359"/>
            <a:ext cx="2322139" cy="182980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2FBD161-AFAA-98B9-E82D-03AA7C3BEA93}"/>
              </a:ext>
            </a:extLst>
          </p:cNvPr>
          <p:cNvSpPr/>
          <p:nvPr/>
        </p:nvSpPr>
        <p:spPr>
          <a:xfrm>
            <a:off x="7786318" y="-124498"/>
            <a:ext cx="4484340" cy="3588774"/>
          </a:xfrm>
          <a:prstGeom prst="cloudCallout">
            <a:avLst>
              <a:gd name="adj1" fmla="val -61033"/>
              <a:gd name="adj2" fmla="val 5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Còn cách nào để mô tả thuật toán này hay không?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6AB1F98-B91D-4DEC-1C87-B87DE73B29B0}"/>
              </a:ext>
            </a:extLst>
          </p:cNvPr>
          <p:cNvSpPr/>
          <p:nvPr/>
        </p:nvSpPr>
        <p:spPr>
          <a:xfrm>
            <a:off x="7868766" y="5009372"/>
            <a:ext cx="3889284" cy="1344161"/>
          </a:xfrm>
          <a:prstGeom prst="wedgeRectCallout">
            <a:avLst>
              <a:gd name="adj1" fmla="val -74920"/>
              <a:gd name="adj2" fmla="val -474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bằng</a:t>
            </a:r>
          </a:p>
          <a:p>
            <a:pPr algn="ctr"/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tự nhiên</a:t>
            </a:r>
          </a:p>
        </p:txBody>
      </p:sp>
    </p:spTree>
    <p:extLst>
      <p:ext uri="{BB962C8B-B14F-4D97-AF65-F5344CB8AC3E}">
        <p14:creationId xmlns:p14="http://schemas.microsoft.com/office/powerpoint/2010/main" val="69205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3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FD5BF-188D-673E-E8E0-43F0E8B73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270658" cy="685800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0F28149C-98B1-4F49-39F1-63737022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055" y="589187"/>
            <a:ext cx="744974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Sơ đồ khối mô tả thuật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toán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Pha nước trà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C8EDE4-CCDF-54E9-1A9B-1F05BE6A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53" y="0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TIẾT</a:t>
            </a:r>
            <a:r>
              <a:rPr lang="en-US" altLang="vi-VN" sz="2800" b="1">
                <a:solidFill>
                  <a:srgbClr val="0000FF"/>
                </a:solidFill>
              </a:rPr>
              <a:t>: 29 - BÀI </a:t>
            </a:r>
            <a:r>
              <a:rPr lang="en-US" altLang="vi-VN" sz="2800" b="1" dirty="0">
                <a:solidFill>
                  <a:srgbClr val="0000FF"/>
                </a:solidFill>
              </a:rPr>
              <a:t>15: </a:t>
            </a:r>
            <a:r>
              <a:rPr lang="en-US" altLang="vi-VN" sz="2800" b="1">
                <a:solidFill>
                  <a:srgbClr val="0000FF"/>
                </a:solidFill>
              </a:rPr>
              <a:t>THUẬT TOÁN (T2)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702C04-0605-7ECC-D743-B631E745A738}"/>
              </a:ext>
            </a:extLst>
          </p:cNvPr>
          <p:cNvGrpSpPr/>
          <p:nvPr/>
        </p:nvGrpSpPr>
        <p:grpSpPr>
          <a:xfrm>
            <a:off x="83602" y="93763"/>
            <a:ext cx="1995888" cy="1894759"/>
            <a:chOff x="141432" y="317922"/>
            <a:chExt cx="1995888" cy="189475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6CC671-8F28-C40D-FEAB-4F44A43695DB}"/>
                </a:ext>
              </a:extLst>
            </p:cNvPr>
            <p:cNvSpPr/>
            <p:nvPr/>
          </p:nvSpPr>
          <p:spPr>
            <a:xfrm>
              <a:off x="141432" y="317922"/>
              <a:ext cx="1995888" cy="1894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方正静蕾简体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C9B1D-6C58-A1A4-1075-F7E9D744753C}"/>
                </a:ext>
              </a:extLst>
            </p:cNvPr>
            <p:cNvSpPr/>
            <p:nvPr/>
          </p:nvSpPr>
          <p:spPr>
            <a:xfrm>
              <a:off x="436997" y="369846"/>
              <a:ext cx="1404758" cy="830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方正静蕾简体"/>
                  <a:cs typeface="Arial" pitchFamily="34" charset="0"/>
                </a:rPr>
                <a:t>HĐ NHÓM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496268-3E58-BC91-7F97-94400E7E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81" y="1182240"/>
              <a:ext cx="1062190" cy="865169"/>
            </a:xfrm>
            <a:prstGeom prst="rect">
              <a:avLst/>
            </a:prstGeom>
          </p:spPr>
        </p:pic>
      </p:grpSp>
      <p:sp>
        <p:nvSpPr>
          <p:cNvPr id="35" name="Rectangle 6">
            <a:extLst>
              <a:ext uri="{FF2B5EF4-FFF2-40B4-BE49-F238E27FC236}">
                <a16:creationId xmlns:a16="http://schemas.microsoft.com/office/drawing/2014/main" id="{48F32065-035C-C6E3-BDF0-CB868713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07" y="2926305"/>
            <a:ext cx="7680385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Trán ấm chén bằng nước sôi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90B8D618-8A4B-3D43-22DA-3E822CA0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06" y="3717254"/>
            <a:ext cx="7680386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Cho trà vào ấm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BC659D-33E0-864E-AC6A-AB8C4CB8A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06" y="4510349"/>
            <a:ext cx="7680386" cy="553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Rót nước sôi vào ấm và đợi khoảng 3-4 phút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5CA418C9-1B98-2350-496B-DC2326695419}"/>
              </a:ext>
            </a:extLst>
          </p:cNvPr>
          <p:cNvSpPr/>
          <p:nvPr/>
        </p:nvSpPr>
        <p:spPr>
          <a:xfrm>
            <a:off x="3441294" y="2138251"/>
            <a:ext cx="5358578" cy="553998"/>
          </a:xfrm>
          <a:prstGeom prst="parallelogram">
            <a:avLst/>
          </a:prstGeom>
          <a:solidFill>
            <a:srgbClr val="C2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trà, nước sôi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A280655-5FFD-DF3B-BFE0-39161811FF51}"/>
              </a:ext>
            </a:extLst>
          </p:cNvPr>
          <p:cNvSpPr/>
          <p:nvPr/>
        </p:nvSpPr>
        <p:spPr>
          <a:xfrm>
            <a:off x="3441294" y="5296257"/>
            <a:ext cx="5358573" cy="553998"/>
          </a:xfrm>
          <a:prstGeom prst="parallelogram">
            <a:avLst/>
          </a:prstGeom>
          <a:solidFill>
            <a:srgbClr val="C2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 nước trà ra chén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4CDDD0-A28C-C0E1-C786-CED98E4429E7}"/>
              </a:ext>
            </a:extLst>
          </p:cNvPr>
          <p:cNvSpPr/>
          <p:nvPr/>
        </p:nvSpPr>
        <p:spPr>
          <a:xfrm>
            <a:off x="5043128" y="1354488"/>
            <a:ext cx="2184400" cy="55399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AE94F34-858A-3128-C732-3E3D158E89FA}"/>
              </a:ext>
            </a:extLst>
          </p:cNvPr>
          <p:cNvSpPr/>
          <p:nvPr/>
        </p:nvSpPr>
        <p:spPr>
          <a:xfrm>
            <a:off x="5003799" y="6084311"/>
            <a:ext cx="2184400" cy="55399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BAA06A-A47C-A678-5A2C-154FD1EC2319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6135328" y="1908486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6AF346-DDB1-552C-E07B-8F24C7D912A7}"/>
              </a:ext>
            </a:extLst>
          </p:cNvPr>
          <p:cNvCxnSpPr>
            <a:cxnSpLocks/>
          </p:cNvCxnSpPr>
          <p:nvPr/>
        </p:nvCxnSpPr>
        <p:spPr>
          <a:xfrm>
            <a:off x="6135328" y="3482665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1D65C8-4C26-9091-C947-5B35AAFA36C3}"/>
              </a:ext>
            </a:extLst>
          </p:cNvPr>
          <p:cNvCxnSpPr>
            <a:cxnSpLocks/>
          </p:cNvCxnSpPr>
          <p:nvPr/>
        </p:nvCxnSpPr>
        <p:spPr>
          <a:xfrm>
            <a:off x="6135328" y="2698902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1856F90-8D92-4D65-76FD-183450183001}"/>
              </a:ext>
            </a:extLst>
          </p:cNvPr>
          <p:cNvCxnSpPr>
            <a:cxnSpLocks/>
          </p:cNvCxnSpPr>
          <p:nvPr/>
        </p:nvCxnSpPr>
        <p:spPr>
          <a:xfrm>
            <a:off x="6131113" y="4278438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40BBE0-339F-0924-5C19-00E506AE3613}"/>
              </a:ext>
            </a:extLst>
          </p:cNvPr>
          <p:cNvCxnSpPr>
            <a:cxnSpLocks/>
          </p:cNvCxnSpPr>
          <p:nvPr/>
        </p:nvCxnSpPr>
        <p:spPr>
          <a:xfrm>
            <a:off x="6131113" y="5066492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E08018A-C561-BF7D-10C0-CA118BB4CC5B}"/>
              </a:ext>
            </a:extLst>
          </p:cNvPr>
          <p:cNvCxnSpPr>
            <a:cxnSpLocks/>
          </p:cNvCxnSpPr>
          <p:nvPr/>
        </p:nvCxnSpPr>
        <p:spPr>
          <a:xfrm>
            <a:off x="6135328" y="5850255"/>
            <a:ext cx="0" cy="2297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1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Diagonal Corner Rectangle 12"/>
          <p:cNvSpPr/>
          <p:nvPr/>
        </p:nvSpPr>
        <p:spPr>
          <a:xfrm>
            <a:off x="1427771" y="8762631"/>
            <a:ext cx="6240872" cy="32566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ight Brace 7"/>
          <p:cNvSpPr/>
          <p:nvPr/>
        </p:nvSpPr>
        <p:spPr>
          <a:xfrm>
            <a:off x="8134066" y="887104"/>
            <a:ext cx="832513" cy="5796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9267737" y="2802404"/>
            <a:ext cx="2565779" cy="1938992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484" y="2956537"/>
            <a:ext cx="1980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6.2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685037" y="3010526"/>
            <a:ext cx="1081422" cy="52322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53B376-11D3-A33C-0911-6665A471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53" y="0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TIẾT</a:t>
            </a:r>
            <a:r>
              <a:rPr lang="en-US" altLang="vi-VN" sz="2800" b="1">
                <a:solidFill>
                  <a:srgbClr val="0000FF"/>
                </a:solidFill>
              </a:rPr>
              <a:t>: 29 - BÀI </a:t>
            </a:r>
            <a:r>
              <a:rPr lang="en-US" altLang="vi-VN" sz="2800" b="1" dirty="0">
                <a:solidFill>
                  <a:srgbClr val="0000FF"/>
                </a:solidFill>
              </a:rPr>
              <a:t>15: </a:t>
            </a:r>
            <a:r>
              <a:rPr lang="en-US" altLang="vi-VN" sz="2800" b="1">
                <a:solidFill>
                  <a:srgbClr val="0000FF"/>
                </a:solidFill>
              </a:rPr>
              <a:t>THUẬT TOÁN (T2)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389C2-295A-8478-88EA-CF7332C6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83" y="685800"/>
            <a:ext cx="401804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6034593" y="1085217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3178629" y="626735"/>
            <a:ext cx="59762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762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</a:rPr>
              <a:t>: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680" y="1805234"/>
            <a:ext cx="52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000" i="1" dirty="0">
                <a:solidFill>
                  <a:srgbClr val="0000CC"/>
                </a:solidFill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i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482" y="2415526"/>
            <a:ext cx="5103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892347" y="1032198"/>
            <a:ext cx="5217504" cy="3801979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3" y="664029"/>
            <a:ext cx="6168790" cy="6193971"/>
          </a:xfrm>
          <a:prstGeom prst="rect">
            <a:avLst/>
          </a:prstGeom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084878" y="1117136"/>
            <a:ext cx="4796865" cy="3568127"/>
          </a:xfrm>
          <a:prstGeom prst="cloudCallout">
            <a:avLst>
              <a:gd name="adj1" fmla="val -46074"/>
              <a:gd name="adj2" fmla="val 74204"/>
            </a:avLst>
          </a:prstGeom>
          <a:gradFill rotWithShape="1">
            <a:gsLst>
              <a:gs pos="0">
                <a:srgbClr val="FFFFFF"/>
              </a:gs>
              <a:gs pos="100000">
                <a:srgbClr val="FF7D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680" y="2363515"/>
            <a:ext cx="56340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Sơ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chỉ hướng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A3655F-50EC-64C9-F01B-0C62A644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53" y="0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TIẾT</a:t>
            </a:r>
            <a:r>
              <a:rPr lang="en-US" altLang="vi-VN" sz="2800" b="1">
                <a:solidFill>
                  <a:srgbClr val="0000FF"/>
                </a:solidFill>
              </a:rPr>
              <a:t>: 29 - BÀI </a:t>
            </a:r>
            <a:r>
              <a:rPr lang="en-US" altLang="vi-VN" sz="2800" b="1" dirty="0">
                <a:solidFill>
                  <a:srgbClr val="0000FF"/>
                </a:solidFill>
              </a:rPr>
              <a:t>15: </a:t>
            </a:r>
            <a:r>
              <a:rPr lang="en-US" altLang="vi-VN" sz="2800" b="1">
                <a:solidFill>
                  <a:srgbClr val="0000FF"/>
                </a:solidFill>
              </a:rPr>
              <a:t>THUẬT TOÁN (T2)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2" grpId="1" animBg="1"/>
      <p:bldP spid="16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>
          <a:xfrm>
            <a:off x="6034593" y="1085217"/>
            <a:ext cx="5123594" cy="38683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6" y="889755"/>
            <a:ext cx="933729" cy="830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8616" y="889755"/>
            <a:ext cx="45012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80" y="1194942"/>
            <a:ext cx="346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680" y="1648021"/>
            <a:ext cx="47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i="1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330" y="2132847"/>
            <a:ext cx="5235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914" y="3280084"/>
            <a:ext cx="47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i="1" dirty="0">
                <a:solidFill>
                  <a:srgbClr val="0000CC"/>
                </a:solidFill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i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413" y="3784458"/>
            <a:ext cx="510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B48FE6F-AA5D-242E-1D81-90E2D2C25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53" y="0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TIẾT</a:t>
            </a:r>
            <a:r>
              <a:rPr lang="en-US" altLang="vi-VN" sz="2800" b="1">
                <a:solidFill>
                  <a:srgbClr val="0000FF"/>
                </a:solidFill>
              </a:rPr>
              <a:t>: 29 - BÀI </a:t>
            </a:r>
            <a:r>
              <a:rPr lang="en-US" altLang="vi-VN" sz="2800" b="1" dirty="0">
                <a:solidFill>
                  <a:srgbClr val="0000FF"/>
                </a:solidFill>
              </a:rPr>
              <a:t>15: </a:t>
            </a:r>
            <a:r>
              <a:rPr lang="en-US" altLang="vi-VN" sz="2800" b="1">
                <a:solidFill>
                  <a:srgbClr val="0000FF"/>
                </a:solidFill>
              </a:rPr>
              <a:t>THUẬT TOÁN (T2)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F104F-8B08-775F-0454-B15851AAC7D1}"/>
              </a:ext>
            </a:extLst>
          </p:cNvPr>
          <p:cNvCxnSpPr>
            <a:cxnSpLocks/>
          </p:cNvCxnSpPr>
          <p:nvPr/>
        </p:nvCxnSpPr>
        <p:spPr>
          <a:xfrm>
            <a:off x="3178629" y="626735"/>
            <a:ext cx="59762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55BA5B-0FD3-6478-76D7-C56485301426}"/>
              </a:ext>
            </a:extLst>
          </p:cNvPr>
          <p:cNvSpPr/>
          <p:nvPr/>
        </p:nvSpPr>
        <p:spPr>
          <a:xfrm>
            <a:off x="6455230" y="1937656"/>
            <a:ext cx="5431970" cy="4169229"/>
          </a:xfrm>
          <a:prstGeom prst="roundRect">
            <a:avLst/>
          </a:prstGeom>
          <a:solidFill>
            <a:schemeClr val="bg1"/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445BA-5880-E1D7-BBFC-306A14046837}"/>
              </a:ext>
            </a:extLst>
          </p:cNvPr>
          <p:cNvSpPr/>
          <p:nvPr/>
        </p:nvSpPr>
        <p:spPr>
          <a:xfrm>
            <a:off x="6777661" y="2311431"/>
            <a:ext cx="1376521" cy="35922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A4F5EC8B-843E-504F-8736-518976719B7E}"/>
              </a:ext>
            </a:extLst>
          </p:cNvPr>
          <p:cNvSpPr/>
          <p:nvPr/>
        </p:nvSpPr>
        <p:spPr>
          <a:xfrm>
            <a:off x="6724143" y="3011497"/>
            <a:ext cx="1376520" cy="388097"/>
          </a:xfrm>
          <a:prstGeom prst="parallelogram">
            <a:avLst/>
          </a:prstGeom>
          <a:solidFill>
            <a:srgbClr val="C2F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AF8546-1BCD-D56A-3A16-DADB6764D0FC}"/>
              </a:ext>
            </a:extLst>
          </p:cNvPr>
          <p:cNvSpPr/>
          <p:nvPr/>
        </p:nvSpPr>
        <p:spPr>
          <a:xfrm>
            <a:off x="6724142" y="3782726"/>
            <a:ext cx="1376521" cy="389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0BFBF4D-86D9-6C75-59CD-AC555AD66D9F}"/>
              </a:ext>
            </a:extLst>
          </p:cNvPr>
          <p:cNvSpPr/>
          <p:nvPr/>
        </p:nvSpPr>
        <p:spPr>
          <a:xfrm>
            <a:off x="6752269" y="4533010"/>
            <a:ext cx="1320266" cy="446314"/>
          </a:xfrm>
          <a:prstGeom prst="diamond">
            <a:avLst/>
          </a:prstGeom>
          <a:solidFill>
            <a:srgbClr val="8EF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6B3D21-0906-2653-5BFB-4B6FA9484391}"/>
              </a:ext>
            </a:extLst>
          </p:cNvPr>
          <p:cNvCxnSpPr/>
          <p:nvPr/>
        </p:nvCxnSpPr>
        <p:spPr>
          <a:xfrm>
            <a:off x="7410228" y="5313420"/>
            <a:ext cx="0" cy="532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E4374EA-285F-7E73-5E43-98BBBE1AA302}"/>
              </a:ext>
            </a:extLst>
          </p:cNvPr>
          <p:cNvSpPr txBox="1"/>
          <p:nvPr/>
        </p:nvSpPr>
        <p:spPr>
          <a:xfrm>
            <a:off x="8154512" y="2255699"/>
            <a:ext cx="353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Bắt đầu hoặc kết thúc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5DA31-21B3-F9BB-DA88-BD798E40984E}"/>
              </a:ext>
            </a:extLst>
          </p:cNvPr>
          <p:cNvSpPr txBox="1"/>
          <p:nvPr/>
        </p:nvSpPr>
        <p:spPr>
          <a:xfrm>
            <a:off x="8154512" y="2942867"/>
            <a:ext cx="353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Đầu vào hoặc đầu ra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09C5F0-BE68-11A4-23B2-724EB5D2E6FB}"/>
              </a:ext>
            </a:extLst>
          </p:cNvPr>
          <p:cNvSpPr txBox="1"/>
          <p:nvPr/>
        </p:nvSpPr>
        <p:spPr>
          <a:xfrm>
            <a:off x="8154512" y="3709132"/>
            <a:ext cx="353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Bước xử lí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5A4E6-5740-8ACE-D7A9-D25031A5FA9B}"/>
              </a:ext>
            </a:extLst>
          </p:cNvPr>
          <p:cNvSpPr txBox="1"/>
          <p:nvPr/>
        </p:nvSpPr>
        <p:spPr>
          <a:xfrm>
            <a:off x="8154512" y="4492344"/>
            <a:ext cx="353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Bước kiểm tra điều kiện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7B802-2E49-4C07-AC8B-4CA62939AE87}"/>
              </a:ext>
            </a:extLst>
          </p:cNvPr>
          <p:cNvSpPr txBox="1"/>
          <p:nvPr/>
        </p:nvSpPr>
        <p:spPr>
          <a:xfrm>
            <a:off x="8154512" y="5164077"/>
            <a:ext cx="353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Chỉ hướng thực hiện tiếp theo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19130" y="82126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1369522" y="6489822"/>
            <a:ext cx="8920699" cy="46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6.1. Minh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–Nam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2" y="1640773"/>
            <a:ext cx="4146374" cy="4727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1" y="1638248"/>
            <a:ext cx="4428440" cy="4729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5953F-3230-F354-07B5-797775E3D867}"/>
              </a:ext>
            </a:extLst>
          </p:cNvPr>
          <p:cNvSpPr txBox="1"/>
          <p:nvPr/>
        </p:nvSpPr>
        <p:spPr>
          <a:xfrm>
            <a:off x="756086" y="1038886"/>
            <a:ext cx="729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C68D53-9A20-345A-F601-7259C405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615" y="126195"/>
            <a:ext cx="5596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u="sng" dirty="0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0368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2194" y="1784972"/>
            <a:ext cx="6027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6243636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 descr="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0" y="2577912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 descr="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652715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54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5147" name="Picture 7" descr="Lamla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6857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5145" name="Picture 10" descr="Ketqu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6860" name="Picture 12" descr="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15" y="2097137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1" name="Picture 13" descr="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20" y="2220059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2" name="Picture 14" descr="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81" y="3527381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3" name="Picture 15" descr="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6" y="3637008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4" name="Picture 16" descr="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9" y="4429127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5" name="Picture 17" descr="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19" y="4544405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66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5143" name="Picture 19" descr="Hoabuon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6869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5141" name="Picture 22" descr="Hoacuoi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5135" name="Rectangle 25"/>
          <p:cNvSpPr>
            <a:spLocks noChangeArrowheads="1"/>
          </p:cNvSpPr>
          <p:nvPr/>
        </p:nvSpPr>
        <p:spPr bwMode="auto">
          <a:xfrm>
            <a:off x="3209924" y="2009203"/>
            <a:ext cx="7458076" cy="32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6874" name="Picture 26" descr="tn_t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9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27" y="346869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2659063" y="968376"/>
            <a:ext cx="7680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40" name="Picture 56" descr="Picture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6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6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6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86" y="65289"/>
            <a:ext cx="10560393" cy="66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09269"/>
              </p:ext>
            </p:extLst>
          </p:nvPr>
        </p:nvGraphicFramePr>
        <p:xfrm>
          <a:off x="2362390" y="2569656"/>
          <a:ext cx="8752982" cy="28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2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Oval 40"/>
          <p:cNvSpPr/>
          <p:nvPr/>
        </p:nvSpPr>
        <p:spPr>
          <a:xfrm>
            <a:off x="3392172" y="3210883"/>
            <a:ext cx="1326524" cy="412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lowchart: Data 41"/>
          <p:cNvSpPr/>
          <p:nvPr/>
        </p:nvSpPr>
        <p:spPr>
          <a:xfrm>
            <a:off x="3334279" y="3827132"/>
            <a:ext cx="1384417" cy="388881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/>
          <p:cNvSpPr/>
          <p:nvPr/>
        </p:nvSpPr>
        <p:spPr>
          <a:xfrm>
            <a:off x="3419480" y="4389791"/>
            <a:ext cx="1143187" cy="4236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63764" y="4923363"/>
            <a:ext cx="0" cy="448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6"/>
          </p:cNvCxnSpPr>
          <p:nvPr/>
        </p:nvCxnSpPr>
        <p:spPr>
          <a:xfrm flipV="1">
            <a:off x="4718696" y="3416944"/>
            <a:ext cx="149428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42" idx="5"/>
          </p:cNvCxnSpPr>
          <p:nvPr/>
        </p:nvCxnSpPr>
        <p:spPr>
          <a:xfrm>
            <a:off x="4580254" y="4021573"/>
            <a:ext cx="1583787" cy="564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4580254" y="4609800"/>
            <a:ext cx="1583787" cy="596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3991074" y="4067646"/>
            <a:ext cx="2221909" cy="1066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62390" y="790874"/>
            <a:ext cx="8284191" cy="1384995"/>
          </a:xfrm>
          <a:prstGeom prst="rect">
            <a:avLst/>
          </a:prstGeom>
          <a:noFill/>
          <a:ln>
            <a:solidFill>
              <a:srgbClr val="FF33C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9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TẬP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1163" y="1368343"/>
            <a:ext cx="55507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</a:rPr>
              <a:t>TIẾT: 29 - </a:t>
            </a:r>
            <a:r>
              <a:rPr lang="en-US" altLang="vi-VN" sz="2800" b="1" dirty="0">
                <a:solidFill>
                  <a:srgbClr val="FF0000"/>
                </a:solidFill>
              </a:rPr>
              <a:t>BÀI 15: THUẬT TOÁN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8264" y="-89265"/>
            <a:ext cx="7102711" cy="128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6. GIẢI QUYẾT VẤN ĐỀ VỚI SỰ TRỢ GIÚP CỦA MÁY TÍNH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2571" y="2940039"/>
            <a:ext cx="4805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339988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1" y="868771"/>
            <a:ext cx="937601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86976" y="1372036"/>
            <a:ext cx="78783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 lần lượt sẽ chọn 1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đội điền câu trả lời của đội mình vào bảng con. Sau 10 giây giơ đáp án. Mỗi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điểm. Đội nào chọn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may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000" dirty="0"/>
          </a:p>
        </p:txBody>
      </p:sp>
      <p:sp>
        <p:nvSpPr>
          <p:cNvPr id="12" name="Rectangle 11"/>
          <p:cNvSpPr/>
          <p:nvPr/>
        </p:nvSpPr>
        <p:spPr>
          <a:xfrm>
            <a:off x="4180688" y="98949"/>
            <a:ext cx="338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4400" b="1" u="sng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857" y="3960440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3429000" y="228601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Lucky Num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b</a:t>
            </a:r>
            <a:r>
              <a:rPr lang="vi-VN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er</a:t>
            </a:r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/>
        </p:nvGraphicFramePr>
        <p:xfrm>
          <a:off x="2743200" y="1371600"/>
          <a:ext cx="66294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05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1371600"/>
            <a:ext cx="2209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1371600"/>
            <a:ext cx="22098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2055" name="Rectangl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2800" y="1371600"/>
            <a:ext cx="2209800" cy="1676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43200" y="3048000"/>
            <a:ext cx="2209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/>
              <a:t>4</a:t>
            </a:r>
          </a:p>
        </p:txBody>
      </p:sp>
      <p:sp>
        <p:nvSpPr>
          <p:cNvPr id="172057" name="Rectangl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3048000"/>
            <a:ext cx="2209800" cy="1676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72058" name="Rectangl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62800" y="3048000"/>
            <a:ext cx="22098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72059" name="Rectangl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4724400"/>
            <a:ext cx="22098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72060" name="Rectangl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53000" y="4724400"/>
            <a:ext cx="22098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2061" name="Rectangle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62800" y="4724400"/>
            <a:ext cx="2209800" cy="1676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8800" dirty="0">
                <a:solidFill>
                  <a:srgbClr val="FF66FF"/>
                </a:solidFill>
              </a:rPr>
              <a:t>9</a:t>
            </a:r>
          </a:p>
        </p:txBody>
      </p:sp>
      <p:sp>
        <p:nvSpPr>
          <p:cNvPr id="2" name="Right Arrow 1">
            <a:hlinkClick r:id="rId9" action="ppaction://hlinksldjump"/>
          </p:cNvPr>
          <p:cNvSpPr/>
          <p:nvPr/>
        </p:nvSpPr>
        <p:spPr>
          <a:xfrm>
            <a:off x="9608482" y="3561008"/>
            <a:ext cx="1232079" cy="650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486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9"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/>
      <p:bldP spid="172054" grpId="0" animBg="1"/>
      <p:bldP spid="172055" grpId="0" animBg="1"/>
      <p:bldP spid="172056" grpId="0" animBg="1"/>
      <p:bldP spid="172057" grpId="0" animBg="1"/>
      <p:bldP spid="172058" grpId="0" animBg="1"/>
      <p:bldP spid="172059" grpId="0" animBg="1"/>
      <p:bldP spid="172060" grpId="0" animBg="1"/>
      <p:bldP spid="1720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07" y="2881494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93" y="2994452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644367" y="5610112"/>
            <a:ext cx="1295400" cy="841375"/>
            <a:chOff x="3832" y="3312"/>
            <a:chExt cx="908" cy="843"/>
          </a:xfrm>
        </p:grpSpPr>
        <p:pic>
          <p:nvPicPr>
            <p:cNvPr id="205831" name="Picture 7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939767" y="5298281"/>
            <a:ext cx="1295400" cy="1169988"/>
            <a:chOff x="4875" y="3187"/>
            <a:chExt cx="885" cy="784"/>
          </a:xfrm>
        </p:grpSpPr>
        <p:pic>
          <p:nvPicPr>
            <p:cNvPr id="205834" name="Picture 10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5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062789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2115178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08" y="3803836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93" y="3935660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29" y="4665908"/>
            <a:ext cx="45243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4780759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205843" name="Picture 19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205846" name="Picture 22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7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3415387" y="2035630"/>
            <a:ext cx="6419850" cy="34859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2678114" y="992963"/>
            <a:ext cx="7993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993084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324492" y="4988169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8" name="Picture 28" descr="dong-ho-cat">
            <a:extLst>
              <a:ext uri="{FF2B5EF4-FFF2-40B4-BE49-F238E27FC236}">
                <a16:creationId xmlns:a16="http://schemas.microsoft.com/office/drawing/2014/main" id="{F148F9F3-44F4-9AFA-E567-AFD5FB7F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38082" y="424874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A037664-A17E-34B7-0B1D-FF12205BFFDB}"/>
              </a:ext>
            </a:extLst>
          </p:cNvPr>
          <p:cNvSpPr/>
          <p:nvPr/>
        </p:nvSpPr>
        <p:spPr>
          <a:xfrm>
            <a:off x="10616291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38C722-8D1C-5305-9D15-87CF681B69AD}"/>
              </a:ext>
            </a:extLst>
          </p:cNvPr>
          <p:cNvSpPr/>
          <p:nvPr/>
        </p:nvSpPr>
        <p:spPr>
          <a:xfrm>
            <a:off x="10625191" y="481279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5F88D1-E885-800E-245D-8527F6B3255F}"/>
              </a:ext>
            </a:extLst>
          </p:cNvPr>
          <p:cNvSpPr/>
          <p:nvPr/>
        </p:nvSpPr>
        <p:spPr>
          <a:xfrm>
            <a:off x="10616291" y="475820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08A7D3-13D3-8747-24EB-A5034D953598}"/>
              </a:ext>
            </a:extLst>
          </p:cNvPr>
          <p:cNvSpPr/>
          <p:nvPr/>
        </p:nvSpPr>
        <p:spPr>
          <a:xfrm>
            <a:off x="10616291" y="48040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B9130E-80D4-BDD5-D137-2D443DB08B17}"/>
              </a:ext>
            </a:extLst>
          </p:cNvPr>
          <p:cNvSpPr/>
          <p:nvPr/>
        </p:nvSpPr>
        <p:spPr>
          <a:xfrm>
            <a:off x="10625191" y="47645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566ECE-F2E7-E969-81D9-6E7D6B1F43EF}"/>
              </a:ext>
            </a:extLst>
          </p:cNvPr>
          <p:cNvSpPr/>
          <p:nvPr/>
        </p:nvSpPr>
        <p:spPr>
          <a:xfrm>
            <a:off x="10634091" y="47769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E03D1AB-C7A3-BE59-239A-610487C97E72}"/>
              </a:ext>
            </a:extLst>
          </p:cNvPr>
          <p:cNvSpPr/>
          <p:nvPr/>
        </p:nvSpPr>
        <p:spPr>
          <a:xfrm>
            <a:off x="1062729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2C66AE-5EAC-A81B-979B-BC2114F28AE5}"/>
              </a:ext>
            </a:extLst>
          </p:cNvPr>
          <p:cNvSpPr/>
          <p:nvPr/>
        </p:nvSpPr>
        <p:spPr>
          <a:xfrm>
            <a:off x="10625190" y="47871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532DD6-B452-AE93-0474-45A5A81D102F}"/>
              </a:ext>
            </a:extLst>
          </p:cNvPr>
          <p:cNvSpPr/>
          <p:nvPr/>
        </p:nvSpPr>
        <p:spPr>
          <a:xfrm>
            <a:off x="10625189" y="47829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A5CB86-B4C8-2319-496B-037DF1C76D49}"/>
              </a:ext>
            </a:extLst>
          </p:cNvPr>
          <p:cNvSpPr/>
          <p:nvPr/>
        </p:nvSpPr>
        <p:spPr>
          <a:xfrm>
            <a:off x="1062638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C12D5F-6762-86F2-E395-2D1ECBA3FB8F}"/>
              </a:ext>
            </a:extLst>
          </p:cNvPr>
          <p:cNvSpPr/>
          <p:nvPr/>
        </p:nvSpPr>
        <p:spPr>
          <a:xfrm>
            <a:off x="10625188" y="47895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168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2" y="-153774"/>
            <a:ext cx="10621108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2" y="4600045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87" y="4671231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682945" y="5797953"/>
            <a:ext cx="1295400" cy="841375"/>
            <a:chOff x="3832" y="3312"/>
            <a:chExt cx="908" cy="843"/>
          </a:xfrm>
        </p:grpSpPr>
        <p:pic>
          <p:nvPicPr>
            <p:cNvPr id="205831" name="Picture 7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10029092" y="5469501"/>
            <a:ext cx="1295400" cy="1169988"/>
            <a:chOff x="4875" y="3187"/>
            <a:chExt cx="885" cy="784"/>
          </a:xfrm>
        </p:grpSpPr>
        <p:pic>
          <p:nvPicPr>
            <p:cNvPr id="205834" name="Picture 10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5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2" y="2051451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74" y="2100223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22" y="3724735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07" y="3856559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30" y="2853193"/>
            <a:ext cx="45243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74" y="2949040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205843" name="Picture 19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205846" name="Picture 22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7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3328119" y="2028245"/>
            <a:ext cx="7434139" cy="3385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2678113" y="992963"/>
            <a:ext cx="8284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993084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324492" y="4988169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3403771" y="2028245"/>
            <a:ext cx="540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3770" y="2885128"/>
            <a:ext cx="540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03770" y="3746551"/>
            <a:ext cx="540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8947" y="4600045"/>
            <a:ext cx="772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8" descr="dong-ho-cat">
            <a:extLst>
              <a:ext uri="{FF2B5EF4-FFF2-40B4-BE49-F238E27FC236}">
                <a16:creationId xmlns:a16="http://schemas.microsoft.com/office/drawing/2014/main" id="{85DA21D8-0B53-8E6E-BF68-5A44A37B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38082" y="424874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A69690C-6E6F-D867-CE96-8681FD0CACEF}"/>
              </a:ext>
            </a:extLst>
          </p:cNvPr>
          <p:cNvSpPr/>
          <p:nvPr/>
        </p:nvSpPr>
        <p:spPr>
          <a:xfrm>
            <a:off x="10616291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00074-F20B-3755-415F-EC8813486F79}"/>
              </a:ext>
            </a:extLst>
          </p:cNvPr>
          <p:cNvSpPr/>
          <p:nvPr/>
        </p:nvSpPr>
        <p:spPr>
          <a:xfrm>
            <a:off x="10625191" y="481279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875A3-E96F-AD1E-00C7-5CF5F07B1C29}"/>
              </a:ext>
            </a:extLst>
          </p:cNvPr>
          <p:cNvSpPr/>
          <p:nvPr/>
        </p:nvSpPr>
        <p:spPr>
          <a:xfrm>
            <a:off x="10616291" y="475820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0DB3E2-447C-4561-E411-C1CBB6192ED2}"/>
              </a:ext>
            </a:extLst>
          </p:cNvPr>
          <p:cNvSpPr/>
          <p:nvPr/>
        </p:nvSpPr>
        <p:spPr>
          <a:xfrm>
            <a:off x="10616291" y="48040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2D579-3EEE-EF90-C508-A3809D299997}"/>
              </a:ext>
            </a:extLst>
          </p:cNvPr>
          <p:cNvSpPr/>
          <p:nvPr/>
        </p:nvSpPr>
        <p:spPr>
          <a:xfrm>
            <a:off x="10625191" y="47645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CEA6D-AB57-EE78-D2AD-A917521F6D5C}"/>
              </a:ext>
            </a:extLst>
          </p:cNvPr>
          <p:cNvSpPr/>
          <p:nvPr/>
        </p:nvSpPr>
        <p:spPr>
          <a:xfrm>
            <a:off x="10634091" y="47769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3D1D5-DE27-A66B-69B4-A7C2857B9D1E}"/>
              </a:ext>
            </a:extLst>
          </p:cNvPr>
          <p:cNvSpPr/>
          <p:nvPr/>
        </p:nvSpPr>
        <p:spPr>
          <a:xfrm>
            <a:off x="1062729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043E6D-C2F7-53F3-0417-B36278A6BD09}"/>
              </a:ext>
            </a:extLst>
          </p:cNvPr>
          <p:cNvSpPr/>
          <p:nvPr/>
        </p:nvSpPr>
        <p:spPr>
          <a:xfrm>
            <a:off x="10625190" y="47871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2E74C7-A382-9F23-1723-707890AF5CE3}"/>
              </a:ext>
            </a:extLst>
          </p:cNvPr>
          <p:cNvSpPr/>
          <p:nvPr/>
        </p:nvSpPr>
        <p:spPr>
          <a:xfrm>
            <a:off x="10625189" y="47829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1ABB43-60CD-E810-31A6-343EB0B6BB9A}"/>
              </a:ext>
            </a:extLst>
          </p:cNvPr>
          <p:cNvSpPr/>
          <p:nvPr/>
        </p:nvSpPr>
        <p:spPr>
          <a:xfrm>
            <a:off x="1062638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004BB7-5E57-0D89-7AE0-9C4A4BADA005}"/>
              </a:ext>
            </a:extLst>
          </p:cNvPr>
          <p:cNvSpPr/>
          <p:nvPr/>
        </p:nvSpPr>
        <p:spPr>
          <a:xfrm>
            <a:off x="10625188" y="47895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9069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2" y="1887462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35" y="1970978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205831" name="Picture 7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205834" name="Picture 10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5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70" y="2728697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5" y="2813990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70" y="3606222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5" y="3738046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1" y="4417391"/>
            <a:ext cx="45243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46" y="4532242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205843" name="Picture 19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205846" name="Picture 22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7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7737230" y="1724253"/>
            <a:ext cx="4044461" cy="3611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2857027" y="697034"/>
            <a:ext cx="7514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711114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8354" y="5825083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7861164" y="1833511"/>
            <a:ext cx="368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5572" y="2693752"/>
            <a:ext cx="368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5572" y="3601225"/>
            <a:ext cx="368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2950" y="4464391"/>
            <a:ext cx="368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03BBC-915F-D6CA-F932-1E2ECDC042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1715" y="1621946"/>
            <a:ext cx="2926677" cy="3867150"/>
          </a:xfrm>
          <a:prstGeom prst="rect">
            <a:avLst/>
          </a:prstGeom>
        </p:spPr>
      </p:pic>
      <p:pic>
        <p:nvPicPr>
          <p:cNvPr id="10" name="Picture 28" descr="dong-ho-cat">
            <a:extLst>
              <a:ext uri="{FF2B5EF4-FFF2-40B4-BE49-F238E27FC236}">
                <a16:creationId xmlns:a16="http://schemas.microsoft.com/office/drawing/2014/main" id="{DDADEBCD-14E6-28B6-A684-E45590E2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38082" y="424874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A81105-B068-362E-2BA9-1EF96FCE7753}"/>
              </a:ext>
            </a:extLst>
          </p:cNvPr>
          <p:cNvSpPr/>
          <p:nvPr/>
        </p:nvSpPr>
        <p:spPr>
          <a:xfrm>
            <a:off x="10616291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DC1AD2-5D16-13B4-1795-3868DECD8DF5}"/>
              </a:ext>
            </a:extLst>
          </p:cNvPr>
          <p:cNvSpPr/>
          <p:nvPr/>
        </p:nvSpPr>
        <p:spPr>
          <a:xfrm>
            <a:off x="10625191" y="481279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2C4ABF-5D39-D4C5-C01A-B3E9CD59DCC9}"/>
              </a:ext>
            </a:extLst>
          </p:cNvPr>
          <p:cNvSpPr/>
          <p:nvPr/>
        </p:nvSpPr>
        <p:spPr>
          <a:xfrm>
            <a:off x="10616291" y="475820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0AD6D8-DA2E-6698-1DC0-7015867C53B3}"/>
              </a:ext>
            </a:extLst>
          </p:cNvPr>
          <p:cNvSpPr/>
          <p:nvPr/>
        </p:nvSpPr>
        <p:spPr>
          <a:xfrm>
            <a:off x="10616291" y="48040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2B54B6-EBEB-6E43-1291-22D8C531C123}"/>
              </a:ext>
            </a:extLst>
          </p:cNvPr>
          <p:cNvSpPr/>
          <p:nvPr/>
        </p:nvSpPr>
        <p:spPr>
          <a:xfrm>
            <a:off x="10625191" y="47645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049D88-0927-F194-F3D2-2E336766F3F4}"/>
              </a:ext>
            </a:extLst>
          </p:cNvPr>
          <p:cNvSpPr/>
          <p:nvPr/>
        </p:nvSpPr>
        <p:spPr>
          <a:xfrm>
            <a:off x="10634091" y="47769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73B42B-241F-AFE0-C634-EE181CA8B532}"/>
              </a:ext>
            </a:extLst>
          </p:cNvPr>
          <p:cNvSpPr/>
          <p:nvPr/>
        </p:nvSpPr>
        <p:spPr>
          <a:xfrm>
            <a:off x="1062729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907606-2370-F6A5-7DB0-60C4944A77F3}"/>
              </a:ext>
            </a:extLst>
          </p:cNvPr>
          <p:cNvSpPr/>
          <p:nvPr/>
        </p:nvSpPr>
        <p:spPr>
          <a:xfrm>
            <a:off x="10625190" y="47871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D5F380-7337-983F-4E07-377C9CF210A8}"/>
              </a:ext>
            </a:extLst>
          </p:cNvPr>
          <p:cNvSpPr/>
          <p:nvPr/>
        </p:nvSpPr>
        <p:spPr>
          <a:xfrm>
            <a:off x="10625189" y="47829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18699C-EDA9-CB4C-E912-DEC9321B4016}"/>
              </a:ext>
            </a:extLst>
          </p:cNvPr>
          <p:cNvSpPr/>
          <p:nvPr/>
        </p:nvSpPr>
        <p:spPr>
          <a:xfrm>
            <a:off x="1062638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B0209A-1565-8632-62B4-AFB0CA6B3C86}"/>
              </a:ext>
            </a:extLst>
          </p:cNvPr>
          <p:cNvSpPr/>
          <p:nvPr/>
        </p:nvSpPr>
        <p:spPr>
          <a:xfrm>
            <a:off x="10625188" y="47895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72682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37615" y="126195"/>
            <a:ext cx="5596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u="sng" dirty="0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420" y="86139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756086" y="1038886"/>
            <a:ext cx="729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288" y="1658625"/>
            <a:ext cx="11075424" cy="4547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404360" y="1864563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540" y="2553007"/>
            <a:ext cx="102325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Nam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lại sản phẩm là một hình gấp trò chơi Đông- Tây - Nam - Bắc.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10,9,8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98348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-153774"/>
            <a:ext cx="10796954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24" y="3530213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76" y="3640334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205831" name="Picture 7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205834" name="Picture 10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5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93" y="2634860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77" y="2766543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19" y="1803732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03" y="1908705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22" y="4426441"/>
            <a:ext cx="45243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9" y="4564461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205843" name="Picture 19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205846" name="Picture 22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7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6990386" y="1763486"/>
            <a:ext cx="4791305" cy="3547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dirty="0"/>
          </a:p>
        </p:txBody>
      </p:sp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2783746" y="678416"/>
            <a:ext cx="78111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0" y="689879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68354" y="5867351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7037056" y="1781456"/>
            <a:ext cx="474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37825" y="2657358"/>
            <a:ext cx="474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4447" y="3533270"/>
            <a:ext cx="474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37161" y="4409172"/>
            <a:ext cx="474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Đầu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7A5C8-BBE4-5AA0-0B2B-06EBCF97DA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4422" y="1630824"/>
            <a:ext cx="2926677" cy="3867150"/>
          </a:xfrm>
          <a:prstGeom prst="rect">
            <a:avLst/>
          </a:prstGeom>
        </p:spPr>
      </p:pic>
      <p:pic>
        <p:nvPicPr>
          <p:cNvPr id="10" name="Picture 28" descr="dong-ho-cat">
            <a:extLst>
              <a:ext uri="{FF2B5EF4-FFF2-40B4-BE49-F238E27FC236}">
                <a16:creationId xmlns:a16="http://schemas.microsoft.com/office/drawing/2014/main" id="{0124F256-2F78-DCC5-1F26-98325BFE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38082" y="424874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D832C4F-A84D-BE87-9EA4-BE71501B8658}"/>
              </a:ext>
            </a:extLst>
          </p:cNvPr>
          <p:cNvSpPr/>
          <p:nvPr/>
        </p:nvSpPr>
        <p:spPr>
          <a:xfrm>
            <a:off x="10616291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060C0E-7CB2-4038-5FFB-588EDBDA19C0}"/>
              </a:ext>
            </a:extLst>
          </p:cNvPr>
          <p:cNvSpPr/>
          <p:nvPr/>
        </p:nvSpPr>
        <p:spPr>
          <a:xfrm>
            <a:off x="10625191" y="481279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A0EF12-1B59-4184-3518-A4DE03E0B14B}"/>
              </a:ext>
            </a:extLst>
          </p:cNvPr>
          <p:cNvSpPr/>
          <p:nvPr/>
        </p:nvSpPr>
        <p:spPr>
          <a:xfrm>
            <a:off x="10616291" y="475820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189CA5-8149-88DC-B178-426605ED62CC}"/>
              </a:ext>
            </a:extLst>
          </p:cNvPr>
          <p:cNvSpPr/>
          <p:nvPr/>
        </p:nvSpPr>
        <p:spPr>
          <a:xfrm>
            <a:off x="10616291" y="48040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AF1B92-B0C0-C333-8769-28619917C9AF}"/>
              </a:ext>
            </a:extLst>
          </p:cNvPr>
          <p:cNvSpPr/>
          <p:nvPr/>
        </p:nvSpPr>
        <p:spPr>
          <a:xfrm>
            <a:off x="10625191" y="47645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5E5BFB-3C4B-4FF2-9BAC-2B0560C269B8}"/>
              </a:ext>
            </a:extLst>
          </p:cNvPr>
          <p:cNvSpPr/>
          <p:nvPr/>
        </p:nvSpPr>
        <p:spPr>
          <a:xfrm>
            <a:off x="10634091" y="47769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2EDBAB-2D07-9494-0E29-747F14140456}"/>
              </a:ext>
            </a:extLst>
          </p:cNvPr>
          <p:cNvSpPr/>
          <p:nvPr/>
        </p:nvSpPr>
        <p:spPr>
          <a:xfrm>
            <a:off x="1062729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554D01-675F-8233-6E39-7B1B48E1FFE3}"/>
              </a:ext>
            </a:extLst>
          </p:cNvPr>
          <p:cNvSpPr/>
          <p:nvPr/>
        </p:nvSpPr>
        <p:spPr>
          <a:xfrm>
            <a:off x="10625190" y="47871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E7C0E7-91F6-9345-C946-4862455D14EE}"/>
              </a:ext>
            </a:extLst>
          </p:cNvPr>
          <p:cNvSpPr/>
          <p:nvPr/>
        </p:nvSpPr>
        <p:spPr>
          <a:xfrm>
            <a:off x="10625189" y="47829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4D8626-907E-79D0-D194-3D42C63464B2}"/>
              </a:ext>
            </a:extLst>
          </p:cNvPr>
          <p:cNvSpPr/>
          <p:nvPr/>
        </p:nvSpPr>
        <p:spPr>
          <a:xfrm>
            <a:off x="1062638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4477A-B0B1-5EC1-E9E8-EA636F38683E}"/>
              </a:ext>
            </a:extLst>
          </p:cNvPr>
          <p:cNvSpPr/>
          <p:nvPr/>
        </p:nvSpPr>
        <p:spPr>
          <a:xfrm>
            <a:off x="10625188" y="47895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61770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6" y="0"/>
            <a:ext cx="10796954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2933332" y="756183"/>
            <a:ext cx="75144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94" y="726395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47755" y="5587147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3" name="TextBox 32"/>
          <p:cNvSpPr txBox="1"/>
          <p:nvPr/>
        </p:nvSpPr>
        <p:spPr>
          <a:xfrm>
            <a:off x="6447416" y="2545539"/>
            <a:ext cx="5157177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+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B3: Thông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3BB34-411F-EEC7-91FC-4470D9F9A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332" y="1986697"/>
            <a:ext cx="2926677" cy="3867150"/>
          </a:xfrm>
          <a:prstGeom prst="rect">
            <a:avLst/>
          </a:prstGeom>
        </p:spPr>
      </p:pic>
      <p:pic>
        <p:nvPicPr>
          <p:cNvPr id="10" name="Picture 28" descr="dong-ho-cat">
            <a:extLst>
              <a:ext uri="{FF2B5EF4-FFF2-40B4-BE49-F238E27FC236}">
                <a16:creationId xmlns:a16="http://schemas.microsoft.com/office/drawing/2014/main" id="{8EC6B501-8C3C-28FA-E285-9B41FEAE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18417" y="542861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983C923-51D4-2460-7728-00DC58FAB630}"/>
              </a:ext>
            </a:extLst>
          </p:cNvPr>
          <p:cNvSpPr/>
          <p:nvPr/>
        </p:nvSpPr>
        <p:spPr>
          <a:xfrm>
            <a:off x="10596626" y="60668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563494-F598-A001-370F-7ADEC57AA0CE}"/>
              </a:ext>
            </a:extLst>
          </p:cNvPr>
          <p:cNvSpPr/>
          <p:nvPr/>
        </p:nvSpPr>
        <p:spPr>
          <a:xfrm>
            <a:off x="10605526" y="599266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0124B4-DE55-E0FA-2D9A-42C47713F79F}"/>
              </a:ext>
            </a:extLst>
          </p:cNvPr>
          <p:cNvSpPr/>
          <p:nvPr/>
        </p:nvSpPr>
        <p:spPr>
          <a:xfrm>
            <a:off x="10596626" y="59380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E21969-E710-FC16-B131-6AC6F7A8F6C8}"/>
              </a:ext>
            </a:extLst>
          </p:cNvPr>
          <p:cNvSpPr/>
          <p:nvPr/>
        </p:nvSpPr>
        <p:spPr>
          <a:xfrm>
            <a:off x="10596626" y="59838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6E2D8-9CF9-3E1D-C310-2558D6C0ED48}"/>
              </a:ext>
            </a:extLst>
          </p:cNvPr>
          <p:cNvSpPr/>
          <p:nvPr/>
        </p:nvSpPr>
        <p:spPr>
          <a:xfrm>
            <a:off x="10605526" y="59443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1AD53E-9BE5-EE0B-1B13-C116221B98EB}"/>
              </a:ext>
            </a:extLst>
          </p:cNvPr>
          <p:cNvSpPr/>
          <p:nvPr/>
        </p:nvSpPr>
        <p:spPr>
          <a:xfrm>
            <a:off x="10614426" y="59568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BD16D6-9E41-8120-0B5C-2F7BD25D443F}"/>
              </a:ext>
            </a:extLst>
          </p:cNvPr>
          <p:cNvSpPr/>
          <p:nvPr/>
        </p:nvSpPr>
        <p:spPr>
          <a:xfrm>
            <a:off x="10607632" y="60668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22A2B2-1898-EB62-F0C3-EE38E0D55C5A}"/>
              </a:ext>
            </a:extLst>
          </p:cNvPr>
          <p:cNvSpPr/>
          <p:nvPr/>
        </p:nvSpPr>
        <p:spPr>
          <a:xfrm>
            <a:off x="10605525" y="596702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2C0EA5-AF11-22D9-7082-4DABB86691B0}"/>
              </a:ext>
            </a:extLst>
          </p:cNvPr>
          <p:cNvSpPr/>
          <p:nvPr/>
        </p:nvSpPr>
        <p:spPr>
          <a:xfrm>
            <a:off x="10605524" y="59628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D77E13-649A-81AE-1CAD-85BC5F2033A5}"/>
              </a:ext>
            </a:extLst>
          </p:cNvPr>
          <p:cNvSpPr/>
          <p:nvPr/>
        </p:nvSpPr>
        <p:spPr>
          <a:xfrm>
            <a:off x="10606722" y="60668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4FC181-CF2F-518A-B5F4-AD5B1190FF52}"/>
              </a:ext>
            </a:extLst>
          </p:cNvPr>
          <p:cNvSpPr/>
          <p:nvPr/>
        </p:nvSpPr>
        <p:spPr>
          <a:xfrm>
            <a:off x="10605523" y="59694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46185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1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774"/>
            <a:ext cx="12192000" cy="71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V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66" y="4400341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8" name="Picture 4" descr="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15" y="4466148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30" name="Group 6"/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205831" name="Picture 7" descr="Lamlai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205833" name="Group 9"/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205834" name="Picture 10" descr="Ketqu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35" name="Text Box 11"/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205836" name="Picture 12" descr="V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56" y="2767149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40" y="2898832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56" y="1951092"/>
            <a:ext cx="452437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9" name="Picture 15" descr="D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40" y="2056065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0" name="Picture 16" descr="V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64" y="3603508"/>
            <a:ext cx="45243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32" y="3701138"/>
            <a:ext cx="227012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42" name="Group 18"/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205843" name="Picture 19" descr="Hoabuon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205845" name="Group 21" descr="D"/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205846" name="Picture 22" descr="Hoacuoi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7" name="Text Box 23"/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Hoan hô . Bạn chọn</a:t>
              </a:r>
              <a:r>
                <a:rPr lang="en-US" altLang="vi-VN" b="1"/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6990386" y="1862761"/>
            <a:ext cx="4791305" cy="3123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50" name="Picture 26" descr="tn_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1839700" y="578246"/>
            <a:ext cx="8352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800" name="Picture 56" descr="Picture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25" y="667595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06468" y="5836444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6988549" y="3577905"/>
            <a:ext cx="474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272" y="1898250"/>
            <a:ext cx="474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8549" y="2727704"/>
            <a:ext cx="474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1995" y="4389320"/>
            <a:ext cx="474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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2221E-49EF-4573-3E91-2CFCF91E59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207" y="1988232"/>
            <a:ext cx="5612223" cy="2864547"/>
          </a:xfrm>
          <a:prstGeom prst="rect">
            <a:avLst/>
          </a:prstGeom>
        </p:spPr>
      </p:pic>
      <p:pic>
        <p:nvPicPr>
          <p:cNvPr id="10" name="Picture 28" descr="dong-ho-cat">
            <a:extLst>
              <a:ext uri="{FF2B5EF4-FFF2-40B4-BE49-F238E27FC236}">
                <a16:creationId xmlns:a16="http://schemas.microsoft.com/office/drawing/2014/main" id="{29E9E2E6-2EBB-F6E2-5CD0-E9F3BE1E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38082" y="424874"/>
            <a:ext cx="1214592" cy="12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2EB43E4-EA9D-90F2-AB27-AEFC0A645D84}"/>
              </a:ext>
            </a:extLst>
          </p:cNvPr>
          <p:cNvSpPr/>
          <p:nvPr/>
        </p:nvSpPr>
        <p:spPr>
          <a:xfrm>
            <a:off x="10616291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D6557F-A076-6B63-EF43-05BF4D5369A0}"/>
              </a:ext>
            </a:extLst>
          </p:cNvPr>
          <p:cNvSpPr/>
          <p:nvPr/>
        </p:nvSpPr>
        <p:spPr>
          <a:xfrm>
            <a:off x="10625191" y="481279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A37974-F54E-4B90-DF41-8250C2ED9F73}"/>
              </a:ext>
            </a:extLst>
          </p:cNvPr>
          <p:cNvSpPr/>
          <p:nvPr/>
        </p:nvSpPr>
        <p:spPr>
          <a:xfrm>
            <a:off x="10616291" y="475820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60FB99-2957-202A-774F-8CD2ADFBEA0B}"/>
              </a:ext>
            </a:extLst>
          </p:cNvPr>
          <p:cNvSpPr/>
          <p:nvPr/>
        </p:nvSpPr>
        <p:spPr>
          <a:xfrm>
            <a:off x="10616291" y="48040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5FEF3F-B16C-4E91-E60A-49C8CB882A75}"/>
              </a:ext>
            </a:extLst>
          </p:cNvPr>
          <p:cNvSpPr/>
          <p:nvPr/>
        </p:nvSpPr>
        <p:spPr>
          <a:xfrm>
            <a:off x="10625191" y="476451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23DACF-004C-D547-D794-FDA5BF2CCB55}"/>
              </a:ext>
            </a:extLst>
          </p:cNvPr>
          <p:cNvSpPr/>
          <p:nvPr/>
        </p:nvSpPr>
        <p:spPr>
          <a:xfrm>
            <a:off x="10634091" y="47769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8320C4-911C-EA07-2510-02FC0E67EE73}"/>
              </a:ext>
            </a:extLst>
          </p:cNvPr>
          <p:cNvSpPr/>
          <p:nvPr/>
        </p:nvSpPr>
        <p:spPr>
          <a:xfrm>
            <a:off x="1062729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28B4E8-A9EC-0B32-FAC2-9E25A448F0C2}"/>
              </a:ext>
            </a:extLst>
          </p:cNvPr>
          <p:cNvSpPr/>
          <p:nvPr/>
        </p:nvSpPr>
        <p:spPr>
          <a:xfrm>
            <a:off x="10625190" y="478715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FF98B8-EEA7-52DA-0217-D3D03AB0E7C5}"/>
              </a:ext>
            </a:extLst>
          </p:cNvPr>
          <p:cNvSpPr/>
          <p:nvPr/>
        </p:nvSpPr>
        <p:spPr>
          <a:xfrm>
            <a:off x="10625189" y="478294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EB8C47-FD50-6181-B960-397AE7A33137}"/>
              </a:ext>
            </a:extLst>
          </p:cNvPr>
          <p:cNvSpPr/>
          <p:nvPr/>
        </p:nvSpPr>
        <p:spPr>
          <a:xfrm>
            <a:off x="10626387" y="488697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52E282-7EBE-D7B5-9BC4-680F6BBFFDA6}"/>
              </a:ext>
            </a:extLst>
          </p:cNvPr>
          <p:cNvSpPr/>
          <p:nvPr/>
        </p:nvSpPr>
        <p:spPr>
          <a:xfrm>
            <a:off x="10625188" y="478958"/>
            <a:ext cx="1136309" cy="1103620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500" b="1" cap="none" spc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37946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5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fg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04" name="Picture 4" descr="FSTV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k_anhdong_amnha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3868"/>
            <a:ext cx="5464629" cy="34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6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Lucky Number </a:t>
            </a:r>
          </a:p>
        </p:txBody>
      </p:sp>
      <p:sp>
        <p:nvSpPr>
          <p:cNvPr id="179207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5727133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247552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88264" y="-89265"/>
            <a:ext cx="7102711" cy="128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6. GIẢI QUYẾT VẤN ĐỀ VỚI SỰ TRỢ GIÚP CỦA MÁY TÍNH</a:t>
            </a:r>
            <a:endParaRPr lang="vi-VN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 DỤNG</a:t>
            </a: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90202222-9A61-0347-0D4F-74F1B472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727" y="1368343"/>
            <a:ext cx="58457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</a:rPr>
              <a:t>TIẾT: 29 - </a:t>
            </a:r>
            <a:r>
              <a:rPr lang="en-US" altLang="vi-VN" sz="2800" b="1" dirty="0">
                <a:solidFill>
                  <a:srgbClr val="FF0000"/>
                </a:solidFill>
              </a:rPr>
              <a:t>BÀI 15: THUẬT TOÁN</a:t>
            </a:r>
          </a:p>
        </p:txBody>
      </p:sp>
    </p:spTree>
    <p:extLst>
      <p:ext uri="{BB962C8B-B14F-4D97-AF65-F5344CB8AC3E}">
        <p14:creationId xmlns:p14="http://schemas.microsoft.com/office/powerpoint/2010/main" val="29287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949831"/>
            <a:ext cx="9376012" cy="64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24561" y="63632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8077" y="1571668"/>
            <a:ext cx="849507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thuật toán tính 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trung bình </a:t>
            </a:r>
            <a:r>
              <a:rPr 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môn Toán, Ngữ văn, Ngoại ngữ theo cách vẽ Sơ đồ khối</a:t>
            </a:r>
            <a:endParaRPr lang="vi-VN" sz="3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7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4561" y="63632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EC575E-631B-6DC3-D03D-56F1C2E43C36}"/>
              </a:ext>
            </a:extLst>
          </p:cNvPr>
          <p:cNvSpPr/>
          <p:nvPr/>
        </p:nvSpPr>
        <p:spPr>
          <a:xfrm>
            <a:off x="1455651" y="933693"/>
            <a:ext cx="9280697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toán tính điểm trung bình 3 môn Toán, Ngữ văn, Ngoại ngữ</a:t>
            </a:r>
            <a:endParaRPr lang="vi-VN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DDCC08-A0A7-EFCA-68BF-5ED12AF1EAC7}"/>
              </a:ext>
            </a:extLst>
          </p:cNvPr>
          <p:cNvGrpSpPr/>
          <p:nvPr/>
        </p:nvGrpSpPr>
        <p:grpSpPr>
          <a:xfrm>
            <a:off x="212015" y="1477018"/>
            <a:ext cx="1506616" cy="1465480"/>
            <a:chOff x="141432" y="287633"/>
            <a:chExt cx="1995888" cy="192504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AE64F8-1A2B-37AA-B414-1263A3EBF6DB}"/>
                </a:ext>
              </a:extLst>
            </p:cNvPr>
            <p:cNvSpPr/>
            <p:nvPr/>
          </p:nvSpPr>
          <p:spPr>
            <a:xfrm>
              <a:off x="141432" y="317922"/>
              <a:ext cx="1995888" cy="1894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方正静蕾简体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C92F58-36DA-D828-8E1E-D8C4828B8A61}"/>
                </a:ext>
              </a:extLst>
            </p:cNvPr>
            <p:cNvSpPr/>
            <p:nvPr/>
          </p:nvSpPr>
          <p:spPr>
            <a:xfrm>
              <a:off x="328622" y="287633"/>
              <a:ext cx="1621507" cy="1091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方正静蕾简体"/>
                  <a:cs typeface="Arial" pitchFamily="34" charset="0"/>
                </a:rPr>
                <a:t>HĐ NHÓM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2C0DE12-DE64-40D1-3BCD-B434C4D5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7" y="1373447"/>
              <a:ext cx="939334" cy="76510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52100E-3427-C865-4795-344D6C05C913}"/>
              </a:ext>
            </a:extLst>
          </p:cNvPr>
          <p:cNvGrpSpPr/>
          <p:nvPr/>
        </p:nvGrpSpPr>
        <p:grpSpPr>
          <a:xfrm>
            <a:off x="206640" y="3119364"/>
            <a:ext cx="1506614" cy="1442422"/>
            <a:chOff x="6061072" y="2660553"/>
            <a:chExt cx="4084411" cy="4084411"/>
          </a:xfrm>
          <a:solidFill>
            <a:srgbClr val="EF4149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E7AF84-32F9-EEFE-F98C-5F5AD7D8CAE1}"/>
                </a:ext>
              </a:extLst>
            </p:cNvPr>
            <p:cNvSpPr/>
            <p:nvPr/>
          </p:nvSpPr>
          <p:spPr>
            <a:xfrm>
              <a:off x="6829877" y="3429357"/>
              <a:ext cx="2546804" cy="2546804"/>
            </a:xfrm>
            <a:prstGeom prst="ellipse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3p</a:t>
              </a:r>
              <a:endParaRPr lang="en-US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08F5972F-C86E-1C3D-5141-D0CFE5A6DC4C}"/>
                </a:ext>
              </a:extLst>
            </p:cNvPr>
            <p:cNvSpPr/>
            <p:nvPr/>
          </p:nvSpPr>
          <p:spPr>
            <a:xfrm>
              <a:off x="6061072" y="2660553"/>
              <a:ext cx="4084411" cy="4084411"/>
            </a:xfrm>
            <a:custGeom>
              <a:avLst/>
              <a:gdLst>
                <a:gd name="connsiteX0" fmla="*/ 2042206 w 4084412"/>
                <a:gd name="connsiteY0" fmla="*/ 217714 h 4084412"/>
                <a:gd name="connsiteX1" fmla="*/ 217714 w 4084412"/>
                <a:gd name="connsiteY1" fmla="*/ 2042206 h 4084412"/>
                <a:gd name="connsiteX2" fmla="*/ 2042206 w 4084412"/>
                <a:gd name="connsiteY2" fmla="*/ 3866698 h 4084412"/>
                <a:gd name="connsiteX3" fmla="*/ 3866698 w 4084412"/>
                <a:gd name="connsiteY3" fmla="*/ 2042206 h 4084412"/>
                <a:gd name="connsiteX4" fmla="*/ 2042206 w 4084412"/>
                <a:gd name="connsiteY4" fmla="*/ 217714 h 4084412"/>
                <a:gd name="connsiteX5" fmla="*/ 2042206 w 4084412"/>
                <a:gd name="connsiteY5" fmla="*/ 0 h 4084412"/>
                <a:gd name="connsiteX6" fmla="*/ 4084412 w 4084412"/>
                <a:gd name="connsiteY6" fmla="*/ 2042206 h 4084412"/>
                <a:gd name="connsiteX7" fmla="*/ 2042206 w 4084412"/>
                <a:gd name="connsiteY7" fmla="*/ 4084412 h 4084412"/>
                <a:gd name="connsiteX8" fmla="*/ 0 w 4084412"/>
                <a:gd name="connsiteY8" fmla="*/ 2042206 h 4084412"/>
                <a:gd name="connsiteX9" fmla="*/ 2042206 w 4084412"/>
                <a:gd name="connsiteY9" fmla="*/ 0 h 40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412" h="4084412">
                  <a:moveTo>
                    <a:pt x="2042206" y="217714"/>
                  </a:moveTo>
                  <a:cubicBezTo>
                    <a:pt x="1034567" y="217714"/>
                    <a:pt x="217714" y="1034567"/>
                    <a:pt x="217714" y="2042206"/>
                  </a:cubicBezTo>
                  <a:cubicBezTo>
                    <a:pt x="217714" y="3049845"/>
                    <a:pt x="1034567" y="3866698"/>
                    <a:pt x="2042206" y="3866698"/>
                  </a:cubicBezTo>
                  <a:cubicBezTo>
                    <a:pt x="3049845" y="3866698"/>
                    <a:pt x="3866698" y="3049845"/>
                    <a:pt x="3866698" y="2042206"/>
                  </a:cubicBezTo>
                  <a:cubicBezTo>
                    <a:pt x="3866698" y="1034567"/>
                    <a:pt x="3049845" y="217714"/>
                    <a:pt x="2042206" y="217714"/>
                  </a:cubicBezTo>
                  <a:close/>
                  <a:moveTo>
                    <a:pt x="2042206" y="0"/>
                  </a:moveTo>
                  <a:cubicBezTo>
                    <a:pt x="3170085" y="0"/>
                    <a:pt x="4084412" y="914327"/>
                    <a:pt x="4084412" y="2042206"/>
                  </a:cubicBezTo>
                  <a:cubicBezTo>
                    <a:pt x="4084412" y="3170085"/>
                    <a:pt x="3170085" y="4084412"/>
                    <a:pt x="2042206" y="4084412"/>
                  </a:cubicBezTo>
                  <a:cubicBezTo>
                    <a:pt x="914327" y="4084412"/>
                    <a:pt x="0" y="3170085"/>
                    <a:pt x="0" y="2042206"/>
                  </a:cubicBezTo>
                  <a:cubicBezTo>
                    <a:pt x="0" y="914327"/>
                    <a:pt x="914327" y="0"/>
                    <a:pt x="204220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34" name="Picture 33" descr="Download Software Development Services - Covent Garden PNG Image with No  Background - PNGkey.com">
            <a:extLst>
              <a:ext uri="{FF2B5EF4-FFF2-40B4-BE49-F238E27FC236}">
                <a16:creationId xmlns:a16="http://schemas.microsoft.com/office/drawing/2014/main" id="{02094479-5509-903D-12AD-C062277F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1" y="3375132"/>
            <a:ext cx="1088652" cy="92918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60D3F1-18DB-3403-3035-857566760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73613">
            <a:off x="-151976" y="2939829"/>
            <a:ext cx="2327335" cy="1833901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AB3FBFE7-0B77-D054-086C-BEBF304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557" y="3480231"/>
            <a:ext cx="6105130" cy="4770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2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 3" panose="05040102010807070707" pitchFamily="18" charset="2"/>
              </a:rPr>
              <a:t> ĐT + ĐNV + ĐNN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5C937EC6-6479-BD7A-007A-3077CDFC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557" y="4318894"/>
            <a:ext cx="6105129" cy="4770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sz="2500" b="1">
                <a:solidFill>
                  <a:prstClr val="black"/>
                </a:solidFill>
                <a:sym typeface="Wingdings 3" panose="05040102010807070707" pitchFamily="18" charset="2"/>
              </a:rPr>
              <a:t>Điểm trung bình  Tổng : 3</a:t>
            </a:r>
            <a:endParaRPr kumimoji="0" lang="vi-VN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A2914943-0C5C-6D9B-37CF-D3F1D80B1886}"/>
              </a:ext>
            </a:extLst>
          </p:cNvPr>
          <p:cNvSpPr/>
          <p:nvPr/>
        </p:nvSpPr>
        <p:spPr>
          <a:xfrm>
            <a:off x="2960557" y="2557363"/>
            <a:ext cx="6105132" cy="553998"/>
          </a:xfrm>
          <a:prstGeom prst="parallelogram">
            <a:avLst/>
          </a:prstGeom>
          <a:solidFill>
            <a:srgbClr val="C2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Toán, Điểm Văn, Điểm NNgữ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C8D817EB-E4B1-19AC-E6D6-7054C6B0ACE8}"/>
              </a:ext>
            </a:extLst>
          </p:cNvPr>
          <p:cNvSpPr/>
          <p:nvPr/>
        </p:nvSpPr>
        <p:spPr>
          <a:xfrm>
            <a:off x="2920605" y="5143175"/>
            <a:ext cx="6105132" cy="553998"/>
          </a:xfrm>
          <a:prstGeom prst="parallelogram">
            <a:avLst/>
          </a:prstGeom>
          <a:solidFill>
            <a:srgbClr val="C2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trung bình 3 môn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888861-441B-950B-AB23-BDB8C4B9A531}"/>
              </a:ext>
            </a:extLst>
          </p:cNvPr>
          <p:cNvSpPr/>
          <p:nvPr/>
        </p:nvSpPr>
        <p:spPr>
          <a:xfrm>
            <a:off x="4871137" y="1637496"/>
            <a:ext cx="2184400" cy="55399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934C34-0AAA-28D3-7A70-6BD1C0FA7222}"/>
              </a:ext>
            </a:extLst>
          </p:cNvPr>
          <p:cNvSpPr/>
          <p:nvPr/>
        </p:nvSpPr>
        <p:spPr>
          <a:xfrm>
            <a:off x="4885812" y="6030646"/>
            <a:ext cx="2184400" cy="55399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25D58D-9199-9091-DA80-EEA25B6A7A60}"/>
              </a:ext>
            </a:extLst>
          </p:cNvPr>
          <p:cNvCxnSpPr>
            <a:cxnSpLocks/>
          </p:cNvCxnSpPr>
          <p:nvPr/>
        </p:nvCxnSpPr>
        <p:spPr>
          <a:xfrm>
            <a:off x="5963337" y="2209758"/>
            <a:ext cx="0" cy="3476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40E038-6EAF-AB69-74F5-C6A60576C83D}"/>
              </a:ext>
            </a:extLst>
          </p:cNvPr>
          <p:cNvCxnSpPr>
            <a:cxnSpLocks/>
          </p:cNvCxnSpPr>
          <p:nvPr/>
        </p:nvCxnSpPr>
        <p:spPr>
          <a:xfrm>
            <a:off x="5963338" y="3982139"/>
            <a:ext cx="0" cy="3367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26C7C92-0A0E-E92E-D6AF-DA77391D2133}"/>
              </a:ext>
            </a:extLst>
          </p:cNvPr>
          <p:cNvCxnSpPr>
            <a:cxnSpLocks/>
          </p:cNvCxnSpPr>
          <p:nvPr/>
        </p:nvCxnSpPr>
        <p:spPr>
          <a:xfrm>
            <a:off x="5963337" y="3136462"/>
            <a:ext cx="0" cy="343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61AB0E-ED40-9A5A-3E45-24630D72D90E}"/>
              </a:ext>
            </a:extLst>
          </p:cNvPr>
          <p:cNvCxnSpPr>
            <a:cxnSpLocks/>
          </p:cNvCxnSpPr>
          <p:nvPr/>
        </p:nvCxnSpPr>
        <p:spPr>
          <a:xfrm>
            <a:off x="5973171" y="4795948"/>
            <a:ext cx="0" cy="3472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0F53F6-F471-729D-C43A-8991AEA2D509}"/>
              </a:ext>
            </a:extLst>
          </p:cNvPr>
          <p:cNvCxnSpPr>
            <a:cxnSpLocks/>
          </p:cNvCxnSpPr>
          <p:nvPr/>
        </p:nvCxnSpPr>
        <p:spPr>
          <a:xfrm>
            <a:off x="5989246" y="5692877"/>
            <a:ext cx="0" cy="337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18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20773" y="779145"/>
            <a:ext cx="6012427" cy="940350"/>
            <a:chOff x="6399080" y="588498"/>
            <a:chExt cx="4662411" cy="940350"/>
          </a:xfrm>
        </p:grpSpPr>
        <p:sp>
          <p:nvSpPr>
            <p:cNvPr id="2" name="Freeform 1"/>
            <p:cNvSpPr/>
            <p:nvPr/>
          </p:nvSpPr>
          <p:spPr>
            <a:xfrm>
              <a:off x="6399080" y="588498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solidFill>
                    <a:srgbClr val="5B9BD5">
                      <a:shade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82818" y="1005628"/>
              <a:ext cx="2578673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niệm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20772" y="2221765"/>
            <a:ext cx="5771127" cy="738771"/>
            <a:chOff x="6374536" y="1877335"/>
            <a:chExt cx="4527926" cy="738771"/>
          </a:xfrm>
        </p:grpSpPr>
        <p:sp>
          <p:nvSpPr>
            <p:cNvPr id="26" name="Freeform 25"/>
            <p:cNvSpPr/>
            <p:nvPr/>
          </p:nvSpPr>
          <p:spPr>
            <a:xfrm rot="11525263">
              <a:off x="6374536" y="2068313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solidFill>
                    <a:srgbClr val="5B9BD5">
                      <a:shade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82818" y="1877335"/>
              <a:ext cx="2419644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minh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008" y="3784731"/>
            <a:ext cx="6243946" cy="523220"/>
            <a:chOff x="6527421" y="3597071"/>
            <a:chExt cx="3939744" cy="523220"/>
          </a:xfrm>
        </p:grpSpPr>
        <p:sp>
          <p:nvSpPr>
            <p:cNvPr id="30" name="Freeform 29"/>
            <p:cNvSpPr/>
            <p:nvPr/>
          </p:nvSpPr>
          <p:spPr>
            <a:xfrm>
              <a:off x="6527421" y="3632069"/>
              <a:ext cx="1536328" cy="424490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solidFill>
                    <a:srgbClr val="5B9BD5">
                      <a:shade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67660" y="3597071"/>
              <a:ext cx="249950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48485" y="4844204"/>
            <a:ext cx="4944915" cy="738771"/>
            <a:chOff x="6575154" y="4933601"/>
            <a:chExt cx="4527926" cy="738771"/>
          </a:xfrm>
        </p:grpSpPr>
        <p:sp>
          <p:nvSpPr>
            <p:cNvPr id="33" name="Freeform 32"/>
            <p:cNvSpPr/>
            <p:nvPr/>
          </p:nvSpPr>
          <p:spPr>
            <a:xfrm rot="11525263">
              <a:off x="6575154" y="5124579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solidFill>
                    <a:srgbClr val="5B9BD5">
                      <a:shade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83436" y="4933601"/>
              <a:ext cx="241964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33">
            <a:extLst>
              <a:ext uri="{FF2B5EF4-FFF2-40B4-BE49-F238E27FC236}">
                <a16:creationId xmlns:a16="http://schemas.microsoft.com/office/drawing/2014/main" id="{A7CD8873-D485-14B3-0786-DD16162768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1318" y="0"/>
            <a:ext cx="442075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F7E955-3C5A-8A04-41D0-C67C3B605142}"/>
              </a:ext>
            </a:extLst>
          </p:cNvPr>
          <p:cNvGrpSpPr/>
          <p:nvPr/>
        </p:nvGrpSpPr>
        <p:grpSpPr>
          <a:xfrm>
            <a:off x="2025749" y="1135531"/>
            <a:ext cx="3629561" cy="2166923"/>
            <a:chOff x="2779343" y="763624"/>
            <a:chExt cx="3629561" cy="21669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3F2522-989B-925A-9EC6-F6348C027FD0}"/>
                </a:ext>
              </a:extLst>
            </p:cNvPr>
            <p:cNvGrpSpPr/>
            <p:nvPr/>
          </p:nvGrpSpPr>
          <p:grpSpPr>
            <a:xfrm>
              <a:off x="2779343" y="763624"/>
              <a:ext cx="3629561" cy="2166923"/>
              <a:chOff x="2504363" y="755587"/>
              <a:chExt cx="3871913" cy="2566988"/>
            </a:xfrm>
          </p:grpSpPr>
          <p:pic>
            <p:nvPicPr>
              <p:cNvPr id="27" name="Picture 5" descr="Cover">
                <a:extLst>
                  <a:ext uri="{FF2B5EF4-FFF2-40B4-BE49-F238E27FC236}">
                    <a16:creationId xmlns:a16="http://schemas.microsoft.com/office/drawing/2014/main" id="{4DC55043-7BC7-94B3-896F-718239057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18">
                <a:extLst>
                  <a:ext uri="{FF2B5EF4-FFF2-40B4-BE49-F238E27FC236}">
                    <a16:creationId xmlns:a16="http://schemas.microsoft.com/office/drawing/2014/main" id="{2D281A55-24EB-A879-57CE-0302F024A0DF}"/>
                  </a:ext>
                </a:extLst>
              </p:cNvPr>
              <p:cNvSpPr/>
              <p:nvPr/>
            </p:nvSpPr>
            <p:spPr>
              <a:xfrm>
                <a:off x="4121624" y="755587"/>
                <a:ext cx="2254651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E7968D-77B5-67F9-6CA9-1E23C6589FA5}"/>
                </a:ext>
              </a:extLst>
            </p:cNvPr>
            <p:cNvSpPr txBox="1"/>
            <p:nvPr/>
          </p:nvSpPr>
          <p:spPr>
            <a:xfrm>
              <a:off x="4451386" y="1033764"/>
              <a:ext cx="1801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49D39A-E190-0DEB-7F7D-C12434C87BC7}"/>
              </a:ext>
            </a:extLst>
          </p:cNvPr>
          <p:cNvGrpSpPr/>
          <p:nvPr/>
        </p:nvGrpSpPr>
        <p:grpSpPr>
          <a:xfrm>
            <a:off x="2061273" y="3630988"/>
            <a:ext cx="3858882" cy="2256173"/>
            <a:chOff x="3237954" y="3259081"/>
            <a:chExt cx="3978275" cy="2352675"/>
          </a:xfrm>
        </p:grpSpPr>
        <p:pic>
          <p:nvPicPr>
            <p:cNvPr id="36" name="Picture 9" descr="Cover">
              <a:extLst>
                <a:ext uri="{FF2B5EF4-FFF2-40B4-BE49-F238E27FC236}">
                  <a16:creationId xmlns:a16="http://schemas.microsoft.com/office/drawing/2014/main" id="{689F5B8E-BDEB-191A-9858-721BF8AE9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ounded Rectangle 21">
              <a:extLst>
                <a:ext uri="{FF2B5EF4-FFF2-40B4-BE49-F238E27FC236}">
                  <a16:creationId xmlns:a16="http://schemas.microsoft.com/office/drawing/2014/main" id="{FC4440C3-9E30-7A4C-A4D8-CAF809E52158}"/>
                </a:ext>
              </a:extLst>
            </p:cNvPr>
            <p:cNvSpPr/>
            <p:nvPr/>
          </p:nvSpPr>
          <p:spPr>
            <a:xfrm>
              <a:off x="4881099" y="3869221"/>
              <a:ext cx="2270328" cy="15079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B22F74-E1B5-C322-F789-9770583050B1}"/>
                </a:ext>
              </a:extLst>
            </p:cNvPr>
            <p:cNvSpPr txBox="1"/>
            <p:nvPr/>
          </p:nvSpPr>
          <p:spPr>
            <a:xfrm>
              <a:off x="5227092" y="4080525"/>
              <a:ext cx="1924336" cy="99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AB24CE-1BE8-9ADB-2DCC-E624DB059837}"/>
              </a:ext>
            </a:extLst>
          </p:cNvPr>
          <p:cNvGrpSpPr/>
          <p:nvPr/>
        </p:nvGrpSpPr>
        <p:grpSpPr>
          <a:xfrm>
            <a:off x="338227" y="2843060"/>
            <a:ext cx="2784143" cy="1336572"/>
            <a:chOff x="1146412" y="2181138"/>
            <a:chExt cx="2784143" cy="191569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BF5220-06FA-DE9C-34AA-07C4EACF6EF7}"/>
                </a:ext>
              </a:extLst>
            </p:cNvPr>
            <p:cNvSpPr/>
            <p:nvPr/>
          </p:nvSpPr>
          <p:spPr>
            <a:xfrm rot="20567035">
              <a:off x="1146412" y="2279176"/>
              <a:ext cx="2784143" cy="17196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5EBDC5-3534-AD63-FD66-AF5019FDAC3A}"/>
                </a:ext>
              </a:extLst>
            </p:cNvPr>
            <p:cNvSpPr/>
            <p:nvPr/>
          </p:nvSpPr>
          <p:spPr>
            <a:xfrm>
              <a:off x="1255593" y="2181138"/>
              <a:ext cx="2606723" cy="1915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17FDF9-4C32-8C50-8BD5-1ECD91FCF3E4}"/>
                </a:ext>
              </a:extLst>
            </p:cNvPr>
            <p:cNvSpPr txBox="1"/>
            <p:nvPr/>
          </p:nvSpPr>
          <p:spPr>
            <a:xfrm>
              <a:off x="1637731" y="2538484"/>
              <a:ext cx="2006221" cy="154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 TOÁN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5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2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1318" y="0"/>
            <a:ext cx="442075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71693" y="333454"/>
            <a:ext cx="6015385" cy="1785104"/>
            <a:chOff x="6399080" y="-47750"/>
            <a:chExt cx="5465410" cy="1785104"/>
          </a:xfrm>
        </p:grpSpPr>
        <p:sp>
          <p:nvSpPr>
            <p:cNvPr id="2" name="Freeform 1"/>
            <p:cNvSpPr/>
            <p:nvPr/>
          </p:nvSpPr>
          <p:spPr>
            <a:xfrm>
              <a:off x="6399080" y="588498"/>
              <a:ext cx="1642321" cy="226055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38198" y="-47750"/>
              <a:ext cx="3826292" cy="178510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Thuật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toán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dãy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chỉ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dẫn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rõ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ràng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trình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sao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khi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chỉ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dẫn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này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người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ta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giải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quyết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vấn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đề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hoặc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nhiệm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vụ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đã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Calibri" panose="020F0502020204030204" pitchFamily="34" charset="0"/>
                </a:rPr>
                <a:t>cho</a:t>
              </a:r>
              <a:r>
                <a:rPr lang="en-US" sz="2200" i="1" dirty="0">
                  <a:latin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lang="vi-VN" sz="22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7892" y="4026483"/>
            <a:ext cx="5879185" cy="1107996"/>
            <a:chOff x="6510735" y="3763797"/>
            <a:chExt cx="5879185" cy="1107996"/>
          </a:xfrm>
        </p:grpSpPr>
        <p:sp>
          <p:nvSpPr>
            <p:cNvPr id="30" name="Freeform 29"/>
            <p:cNvSpPr/>
            <p:nvPr/>
          </p:nvSpPr>
          <p:spPr>
            <a:xfrm>
              <a:off x="6510735" y="4121963"/>
              <a:ext cx="1896823" cy="337098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78595" y="3763797"/>
              <a:ext cx="4211325" cy="11079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4836" y="5269157"/>
            <a:ext cx="6022240" cy="1446550"/>
            <a:chOff x="6355772" y="5068131"/>
            <a:chExt cx="6022240" cy="1446550"/>
          </a:xfrm>
        </p:grpSpPr>
        <p:sp>
          <p:nvSpPr>
            <p:cNvPr id="33" name="Freeform 32"/>
            <p:cNvSpPr/>
            <p:nvPr/>
          </p:nvSpPr>
          <p:spPr>
            <a:xfrm rot="11525263">
              <a:off x="6355772" y="5374226"/>
              <a:ext cx="1875768" cy="299135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66688" y="5068131"/>
              <a:ext cx="4211324" cy="14465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97907" y="2262476"/>
            <a:ext cx="5989170" cy="1446550"/>
            <a:chOff x="6400377" y="1897464"/>
            <a:chExt cx="5849909" cy="1446550"/>
          </a:xfrm>
        </p:grpSpPr>
        <p:sp>
          <p:nvSpPr>
            <p:cNvPr id="26" name="Freeform 25"/>
            <p:cNvSpPr/>
            <p:nvPr/>
          </p:nvSpPr>
          <p:spPr>
            <a:xfrm rot="11525263">
              <a:off x="6400377" y="1966823"/>
              <a:ext cx="2212936" cy="520470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136883" y="1897464"/>
              <a:ext cx="4113403" cy="144655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dụ:</a:t>
              </a:r>
            </a:p>
            <a:p>
              <a:pPr>
                <a:spcAft>
                  <a:spcPts val="0"/>
                </a:spcAft>
              </a:pPr>
              <a:r>
                <a:rPr lang="nl-NL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Quy trình chế biến món ăn.</a:t>
              </a:r>
              <a:endPara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 bước giải một bài toán.</a:t>
              </a:r>
              <a:endPara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Quy trình gấp một chiếc áo...</a:t>
              </a:r>
              <a:endPara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F9E8C-EC72-A5DA-5033-4029745795CE}"/>
              </a:ext>
            </a:extLst>
          </p:cNvPr>
          <p:cNvGrpSpPr/>
          <p:nvPr/>
        </p:nvGrpSpPr>
        <p:grpSpPr>
          <a:xfrm>
            <a:off x="2025749" y="1135531"/>
            <a:ext cx="3629561" cy="2166923"/>
            <a:chOff x="2779343" y="763624"/>
            <a:chExt cx="3629561" cy="21669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556B82-D09E-2561-1E38-44A2BF3D4701}"/>
                </a:ext>
              </a:extLst>
            </p:cNvPr>
            <p:cNvGrpSpPr/>
            <p:nvPr/>
          </p:nvGrpSpPr>
          <p:grpSpPr>
            <a:xfrm>
              <a:off x="2779343" y="763624"/>
              <a:ext cx="3629561" cy="2166923"/>
              <a:chOff x="2504363" y="755587"/>
              <a:chExt cx="3871913" cy="2566988"/>
            </a:xfrm>
          </p:grpSpPr>
          <p:pic>
            <p:nvPicPr>
              <p:cNvPr id="9" name="Picture 5" descr="Cover">
                <a:extLst>
                  <a:ext uri="{FF2B5EF4-FFF2-40B4-BE49-F238E27FC236}">
                    <a16:creationId xmlns:a16="http://schemas.microsoft.com/office/drawing/2014/main" id="{B4DF2056-2CE9-3A66-1FA9-FD66F2A67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18">
                <a:extLst>
                  <a:ext uri="{FF2B5EF4-FFF2-40B4-BE49-F238E27FC236}">
                    <a16:creationId xmlns:a16="http://schemas.microsoft.com/office/drawing/2014/main" id="{DCEBAE10-B794-43BD-D9B0-3CDD828E89FA}"/>
                  </a:ext>
                </a:extLst>
              </p:cNvPr>
              <p:cNvSpPr/>
              <p:nvPr/>
            </p:nvSpPr>
            <p:spPr>
              <a:xfrm>
                <a:off x="4121624" y="755587"/>
                <a:ext cx="2254651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35F9C8-ED55-CA29-AC4E-0CFC3AEF7611}"/>
                </a:ext>
              </a:extLst>
            </p:cNvPr>
            <p:cNvSpPr txBox="1"/>
            <p:nvPr/>
          </p:nvSpPr>
          <p:spPr>
            <a:xfrm>
              <a:off x="4451386" y="1033764"/>
              <a:ext cx="1801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47B6F4-4BB1-3989-41FD-97D686960CC8}"/>
              </a:ext>
            </a:extLst>
          </p:cNvPr>
          <p:cNvGrpSpPr/>
          <p:nvPr/>
        </p:nvGrpSpPr>
        <p:grpSpPr>
          <a:xfrm>
            <a:off x="2061273" y="3630988"/>
            <a:ext cx="3858882" cy="2256173"/>
            <a:chOff x="3237954" y="3259081"/>
            <a:chExt cx="3978275" cy="2352675"/>
          </a:xfrm>
        </p:grpSpPr>
        <p:pic>
          <p:nvPicPr>
            <p:cNvPr id="35" name="Picture 9" descr="Cover">
              <a:extLst>
                <a:ext uri="{FF2B5EF4-FFF2-40B4-BE49-F238E27FC236}">
                  <a16:creationId xmlns:a16="http://schemas.microsoft.com/office/drawing/2014/main" id="{AAF30C2F-F814-E319-92E1-3DCBBB2E4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ounded Rectangle 21">
              <a:extLst>
                <a:ext uri="{FF2B5EF4-FFF2-40B4-BE49-F238E27FC236}">
                  <a16:creationId xmlns:a16="http://schemas.microsoft.com/office/drawing/2014/main" id="{A02BDF8D-8D55-D110-890B-B58C40C99E23}"/>
                </a:ext>
              </a:extLst>
            </p:cNvPr>
            <p:cNvSpPr/>
            <p:nvPr/>
          </p:nvSpPr>
          <p:spPr>
            <a:xfrm>
              <a:off x="4881099" y="3869221"/>
              <a:ext cx="2270328" cy="15079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EE840D-8317-E208-F7A8-2388F652C22B}"/>
                </a:ext>
              </a:extLst>
            </p:cNvPr>
            <p:cNvSpPr txBox="1"/>
            <p:nvPr/>
          </p:nvSpPr>
          <p:spPr>
            <a:xfrm>
              <a:off x="5227092" y="4080525"/>
              <a:ext cx="1924336" cy="99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BF94A1-E544-BBFC-FD65-B9C0C6383FEF}"/>
              </a:ext>
            </a:extLst>
          </p:cNvPr>
          <p:cNvGrpSpPr/>
          <p:nvPr/>
        </p:nvGrpSpPr>
        <p:grpSpPr>
          <a:xfrm>
            <a:off x="338227" y="2843060"/>
            <a:ext cx="2784143" cy="1336572"/>
            <a:chOff x="1146412" y="2181138"/>
            <a:chExt cx="2784143" cy="191569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496DF3-BBC4-0606-60E7-7E7B1266A63F}"/>
                </a:ext>
              </a:extLst>
            </p:cNvPr>
            <p:cNvSpPr/>
            <p:nvPr/>
          </p:nvSpPr>
          <p:spPr>
            <a:xfrm rot="20567035">
              <a:off x="1146412" y="2279176"/>
              <a:ext cx="2784143" cy="17196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CE66C-E44A-F65E-AD2C-40A8F15291DB}"/>
                </a:ext>
              </a:extLst>
            </p:cNvPr>
            <p:cNvSpPr/>
            <p:nvPr/>
          </p:nvSpPr>
          <p:spPr>
            <a:xfrm>
              <a:off x="1255593" y="2181138"/>
              <a:ext cx="2606723" cy="1915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55DB9C-154C-C41B-2813-B305602FFD43}"/>
                </a:ext>
              </a:extLst>
            </p:cNvPr>
            <p:cNvSpPr txBox="1"/>
            <p:nvPr/>
          </p:nvSpPr>
          <p:spPr>
            <a:xfrm>
              <a:off x="1637731" y="2538484"/>
              <a:ext cx="2006221" cy="154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 TOÁN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7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82656" y="94356"/>
            <a:ext cx="563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FF"/>
                </a:solidFill>
              </a:rPr>
              <a:t>TIẾT: 29 - </a:t>
            </a:r>
            <a:r>
              <a:rPr lang="en-US" altLang="vi-VN" sz="2800" b="1" dirty="0">
                <a:solidFill>
                  <a:srgbClr val="0000FF"/>
                </a:solidFill>
              </a:rPr>
              <a:t>BÀI 15: THUẬT TOÁN</a:t>
            </a:r>
          </a:p>
        </p:txBody>
      </p:sp>
      <p:pic>
        <p:nvPicPr>
          <p:cNvPr id="12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50" y="731837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919" y="1129325"/>
            <a:ext cx="55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Hướng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dẫn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6076" y="2280686"/>
            <a:ext cx="8408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Học Ghi nhớ vừa ôn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tập 1b, bài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66 sgk.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</a:t>
            </a:r>
            <a:endParaRPr lang="vi-VN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255059-9FCE-6144-1085-49E06F48D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373" y="908068"/>
            <a:ext cx="8362028" cy="3896590"/>
          </a:xfrm>
          <a:prstGeom prst="rect">
            <a:avLst/>
          </a:prstGeom>
        </p:spPr>
      </p:pic>
      <p:pic>
        <p:nvPicPr>
          <p:cNvPr id="14" name="Picture 5" descr="jlgb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01" y="192536"/>
            <a:ext cx="1576958" cy="9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1028962" y="31768"/>
            <a:ext cx="1068570" cy="1037792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</p:spTree>
    <p:extLst>
      <p:ext uri="{BB962C8B-B14F-4D97-AF65-F5344CB8AC3E}">
        <p14:creationId xmlns:p14="http://schemas.microsoft.com/office/powerpoint/2010/main" val="855403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26796" y="121935"/>
            <a:ext cx="453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u="sng" dirty="0">
                <a:solidFill>
                  <a:srgbClr val="0000FF"/>
                </a:solidFill>
              </a:rPr>
              <a:t>SẢN PHẨM TRÒ CHƠI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420" y="86139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9A9A46E-1D66-4755-AA31-03B5AEA9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4" y="890891"/>
            <a:ext cx="6272011" cy="4365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757" y="5286329"/>
            <a:ext cx="11100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" y="260977"/>
            <a:ext cx="5143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20" y="3874753"/>
            <a:ext cx="1524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A9AEB-7B62-1344-9CAB-BB3F9FEE939B}"/>
              </a:ext>
            </a:extLst>
          </p:cNvPr>
          <p:cNvSpPr/>
          <p:nvPr/>
        </p:nvSpPr>
        <p:spPr>
          <a:xfrm>
            <a:off x="1371600" y="1817354"/>
            <a:ext cx="9448800" cy="3352800"/>
          </a:xfrm>
          <a:prstGeom prst="rect">
            <a:avLst/>
          </a:prstGeom>
        </p:spPr>
        <p:txBody>
          <a:bodyPr spcFirstLastPara="1" vert="horz" lIns="95906" tIns="47953" rIns="95906" bIns="47953" numCol="1" rtlCol="0" anchor="ctr">
            <a:prstTxWarp prst="textDeflate">
              <a:avLst/>
            </a:prstTxWarp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29"/>
              </a:spcAft>
            </a:pPr>
            <a:r>
              <a:rPr lang="en-US" sz="839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Tiết học đến đây là kết thúc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29"/>
              </a:spcAft>
            </a:pPr>
            <a:r>
              <a:rPr lang="en-US" sz="839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127E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Chúc Thầy Cô nhiều sức khỏe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29"/>
              </a:spcAft>
            </a:pPr>
            <a:r>
              <a:rPr lang="en-US" sz="8390" b="1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38000">
                      <a:srgbClr val="FFFF00"/>
                    </a:gs>
                    <a:gs pos="3000">
                      <a:srgbClr val="F127E3"/>
                    </a:gs>
                    <a:gs pos="9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5567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21814" y="0"/>
            <a:ext cx="7102711" cy="128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6. GIẢI QUYẾT VẤN ĐỀ VỚI SỰ TRỢ GIÚP CỦA MÁY TÍNH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20370" y="1281113"/>
            <a:ext cx="67146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70" y="1505833"/>
            <a:ext cx="6714699" cy="2383779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37706" y="1743801"/>
            <a:ext cx="56709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TIẾT</a:t>
            </a:r>
            <a:r>
              <a:rPr lang="en-US" altLang="vi-VN" sz="2800" b="1">
                <a:solidFill>
                  <a:srgbClr val="FF0000"/>
                </a:solidFill>
              </a:rPr>
              <a:t>: 28 - BÀI </a:t>
            </a:r>
            <a:r>
              <a:rPr lang="en-US" altLang="vi-VN" sz="2800" b="1" dirty="0">
                <a:solidFill>
                  <a:srgbClr val="FF0000"/>
                </a:solidFill>
              </a:rPr>
              <a:t>15: THUẬT TOÁN</a:t>
            </a: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370" y="2267021"/>
            <a:ext cx="6537278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79343" y="763624"/>
            <a:ext cx="3629561" cy="2166923"/>
            <a:chOff x="2779343" y="763624"/>
            <a:chExt cx="3629561" cy="2166923"/>
          </a:xfrm>
        </p:grpSpPr>
        <p:grpSp>
          <p:nvGrpSpPr>
            <p:cNvPr id="21" name="Group 20"/>
            <p:cNvGrpSpPr/>
            <p:nvPr/>
          </p:nvGrpSpPr>
          <p:grpSpPr>
            <a:xfrm>
              <a:off x="2779343" y="763624"/>
              <a:ext cx="3629561" cy="2166923"/>
              <a:chOff x="2504363" y="755587"/>
              <a:chExt cx="3871913" cy="2566988"/>
            </a:xfrm>
          </p:grpSpPr>
          <p:pic>
            <p:nvPicPr>
              <p:cNvPr id="18" name="Picture 5" descr="Cov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121624" y="755587"/>
                <a:ext cx="2254651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451386" y="1033764"/>
              <a:ext cx="1801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4867" y="3259081"/>
            <a:ext cx="3858882" cy="2256173"/>
            <a:chOff x="3237954" y="3259081"/>
            <a:chExt cx="3978275" cy="2352675"/>
          </a:xfrm>
        </p:grpSpPr>
        <p:pic>
          <p:nvPicPr>
            <p:cNvPr id="17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881099" y="3869221"/>
              <a:ext cx="2270328" cy="15079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27092" y="4080525"/>
              <a:ext cx="1705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1821" y="2471153"/>
            <a:ext cx="2784143" cy="1336572"/>
            <a:chOff x="1146412" y="2181138"/>
            <a:chExt cx="2784143" cy="1915694"/>
          </a:xfrm>
        </p:grpSpPr>
        <p:sp>
          <p:nvSpPr>
            <p:cNvPr id="5" name="Rectangle 4"/>
            <p:cNvSpPr/>
            <p:nvPr/>
          </p:nvSpPr>
          <p:spPr>
            <a:xfrm rot="20567035">
              <a:off x="1146412" y="2279176"/>
              <a:ext cx="2784143" cy="17196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55593" y="2181138"/>
              <a:ext cx="2606723" cy="1915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37731" y="2538484"/>
              <a:ext cx="2006221" cy="154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 TOÁN</a:t>
              </a:r>
              <a:endParaRPr lang="vi-VN" sz="3200" dirty="0"/>
            </a:p>
          </p:txBody>
        </p:sp>
      </p:grpSp>
      <p:sp>
        <p:nvSpPr>
          <p:cNvPr id="15" name="TextBox 2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8940" y="44440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99080" y="588498"/>
            <a:ext cx="4503382" cy="817240"/>
            <a:chOff x="6399080" y="588498"/>
            <a:chExt cx="4503382" cy="817240"/>
          </a:xfrm>
        </p:grpSpPr>
        <p:sp>
          <p:nvSpPr>
            <p:cNvPr id="2" name="Freeform 1"/>
            <p:cNvSpPr/>
            <p:nvPr/>
          </p:nvSpPr>
          <p:spPr>
            <a:xfrm>
              <a:off x="6399080" y="588498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82818" y="1005628"/>
              <a:ext cx="2419644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74536" y="1877335"/>
            <a:ext cx="4527926" cy="738771"/>
            <a:chOff x="6374536" y="1877335"/>
            <a:chExt cx="4527926" cy="738771"/>
          </a:xfrm>
        </p:grpSpPr>
        <p:sp>
          <p:nvSpPr>
            <p:cNvPr id="26" name="Freeform 25"/>
            <p:cNvSpPr/>
            <p:nvPr/>
          </p:nvSpPr>
          <p:spPr>
            <a:xfrm rot="11525263">
              <a:off x="6374536" y="2068313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82818" y="1877335"/>
              <a:ext cx="2419644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0892" y="3687076"/>
            <a:ext cx="4907818" cy="817240"/>
            <a:chOff x="6610892" y="3687076"/>
            <a:chExt cx="4907818" cy="817240"/>
          </a:xfrm>
        </p:grpSpPr>
        <p:sp>
          <p:nvSpPr>
            <p:cNvPr id="30" name="Freeform 29"/>
            <p:cNvSpPr/>
            <p:nvPr/>
          </p:nvSpPr>
          <p:spPr>
            <a:xfrm>
              <a:off x="6610892" y="3687076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94630" y="4104206"/>
              <a:ext cx="282408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75154" y="4933601"/>
            <a:ext cx="4527926" cy="738771"/>
            <a:chOff x="6575154" y="4933601"/>
            <a:chExt cx="4527926" cy="738771"/>
          </a:xfrm>
        </p:grpSpPr>
        <p:sp>
          <p:nvSpPr>
            <p:cNvPr id="33" name="Freeform 32"/>
            <p:cNvSpPr/>
            <p:nvPr/>
          </p:nvSpPr>
          <p:spPr>
            <a:xfrm rot="11525263">
              <a:off x="6575154" y="5124579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83436" y="4933601"/>
              <a:ext cx="241964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1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40996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u="sng">
                <a:solidFill>
                  <a:srgbClr val="0000FF"/>
                </a:solidFill>
              </a:rPr>
              <a:t>TIẾT: 28 - BÀI </a:t>
            </a:r>
            <a:r>
              <a:rPr lang="en-US" altLang="vi-VN" sz="2800" b="1" u="sng" dirty="0">
                <a:solidFill>
                  <a:srgbClr val="0000FF"/>
                </a:solidFill>
              </a:rPr>
              <a:t>15: THUẬT TOÁN</a:t>
            </a:r>
          </a:p>
        </p:txBody>
      </p: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11" name="TextBox 10"/>
          <p:cNvSpPr txBox="1"/>
          <p:nvPr/>
        </p:nvSpPr>
        <p:spPr>
          <a:xfrm>
            <a:off x="241680" y="1729909"/>
            <a:ext cx="382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/>
          </a:p>
        </p:txBody>
      </p: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6808740" y="1027906"/>
            <a:ext cx="5000555" cy="3373021"/>
            <a:chOff x="816" y="1008"/>
            <a:chExt cx="2064" cy="1632"/>
          </a:xfrm>
        </p:grpSpPr>
        <p:sp>
          <p:nvSpPr>
            <p:cNvPr id="18" name="AutoShape 53"/>
            <p:cNvSpPr>
              <a:spLocks noChangeArrowheads="1"/>
            </p:cNvSpPr>
            <p:nvPr/>
          </p:nvSpPr>
          <p:spPr bwMode="auto"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1056" y="1239"/>
              <a:ext cx="1584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ĐTNB,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fr-FR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4" y="1036181"/>
            <a:ext cx="5816801" cy="38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427771" y="8762631"/>
            <a:ext cx="6240872" cy="32566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2564784" y="734565"/>
            <a:ext cx="695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4448" y="1991929"/>
            <a:ext cx="2975958" cy="3862268"/>
            <a:chOff x="1427771" y="2004428"/>
            <a:chExt cx="2975958" cy="3862268"/>
          </a:xfrm>
        </p:grpSpPr>
        <p:sp>
          <p:nvSpPr>
            <p:cNvPr id="20" name="Rounded Rectangle 19"/>
            <p:cNvSpPr/>
            <p:nvPr/>
          </p:nvSpPr>
          <p:spPr>
            <a:xfrm>
              <a:off x="1427771" y="2561611"/>
              <a:ext cx="2975958" cy="33050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Nếu đảo thứ tự của bước 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và bước 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trong hướng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trên thì em có gấp được hình trò chơi Đông-Tây-Nam-Bắc không? Tại sao?</a:t>
              </a: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097941" y="2004428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1998896"/>
            <a:ext cx="3088944" cy="3862268"/>
            <a:chOff x="6096000" y="1998896"/>
            <a:chExt cx="3088944" cy="3862268"/>
          </a:xfrm>
        </p:grpSpPr>
        <p:sp>
          <p:nvSpPr>
            <p:cNvPr id="21" name="Rounded Rectangle 20"/>
            <p:cNvSpPr/>
            <p:nvPr/>
          </p:nvSpPr>
          <p:spPr>
            <a:xfrm>
              <a:off x="6096000" y="2556079"/>
              <a:ext cx="3088944" cy="330508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71334" y="1998896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64784" y="1991929"/>
            <a:ext cx="3243146" cy="3862268"/>
            <a:chOff x="1427771" y="2004428"/>
            <a:chExt cx="2975958" cy="3862268"/>
          </a:xfrm>
        </p:grpSpPr>
        <p:sp>
          <p:nvSpPr>
            <p:cNvPr id="29" name="Rounded Rectangle 28"/>
            <p:cNvSpPr/>
            <p:nvPr/>
          </p:nvSpPr>
          <p:spPr>
            <a:xfrm>
              <a:off x="1427771" y="2561611"/>
              <a:ext cx="2975958" cy="330508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ĐTNB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61853" y="2004428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82424" y="1998896"/>
            <a:ext cx="3496104" cy="3850893"/>
            <a:chOff x="6096000" y="2010271"/>
            <a:chExt cx="3088944" cy="3850893"/>
          </a:xfrm>
        </p:grpSpPr>
        <p:sp>
          <p:nvSpPr>
            <p:cNvPr id="32" name="Rounded Rectangle 31"/>
            <p:cNvSpPr/>
            <p:nvPr/>
          </p:nvSpPr>
          <p:spPr>
            <a:xfrm>
              <a:off x="6096000" y="2556079"/>
              <a:ext cx="3088944" cy="330508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66688">
                <a:buFontTx/>
                <a:buChar char="-"/>
              </a:pPr>
              <a:r>
                <a:rPr lang="de-DE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Trước 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thực hiện hướng dẫn, em cần có </a:t>
              </a:r>
              <a:r>
                <a:rPr lang="de-DE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 giấy vuông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marL="166688">
                <a:buFontTx/>
                <a:buChar char="-"/>
              </a:pPr>
              <a:r>
                <a:rPr lang="de-DE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 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thực hiện lần lượt 6 bước, em nhận được kết quả là </a:t>
              </a:r>
              <a:r>
                <a:rPr lang="de-DE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gấp trò chơi Đông - Tây - Nam - Bắc</a:t>
              </a:r>
              <a:r>
                <a: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vi-V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10421" y="2010271"/>
              <a:ext cx="1635617" cy="55718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3978132C-36F2-49AA-90F1-D771D232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96" y="103515"/>
            <a:ext cx="649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u="sng">
                <a:solidFill>
                  <a:srgbClr val="0000FF"/>
                </a:solidFill>
              </a:rPr>
              <a:t>TIẾT: 28 - BÀI </a:t>
            </a:r>
            <a:r>
              <a:rPr lang="en-US" altLang="vi-VN" sz="2800" b="1" u="sng" dirty="0">
                <a:solidFill>
                  <a:srgbClr val="0000FF"/>
                </a:solidFill>
              </a:rPr>
              <a:t>15: THUẬT TOÁN</a:t>
            </a:r>
          </a:p>
        </p:txBody>
      </p:sp>
    </p:spTree>
    <p:extLst>
      <p:ext uri="{BB962C8B-B14F-4D97-AF65-F5344CB8AC3E}">
        <p14:creationId xmlns:p14="http://schemas.microsoft.com/office/powerpoint/2010/main" val="3994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3242</Words>
  <Application>Microsoft Office PowerPoint</Application>
  <PresentationFormat>Widescreen</PresentationFormat>
  <Paragraphs>390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等线</vt:lpstr>
      <vt:lpstr>Arial</vt:lpstr>
      <vt:lpstr>Calibri</vt:lpstr>
      <vt:lpstr>Calibri Light</vt:lpstr>
      <vt:lpstr>Times New Roman</vt:lpstr>
      <vt:lpstr>Verdana</vt:lpstr>
      <vt:lpstr>Wingdings 3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phạm linh</cp:lastModifiedBy>
  <cp:revision>206</cp:revision>
  <dcterms:created xsi:type="dcterms:W3CDTF">2021-08-01T01:05:40Z</dcterms:created>
  <dcterms:modified xsi:type="dcterms:W3CDTF">2024-04-09T08:07:36Z</dcterms:modified>
</cp:coreProperties>
</file>