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11" r:id="rId4"/>
    <p:sldMasterId id="2147483823" r:id="rId5"/>
  </p:sldMasterIdLst>
  <p:sldIdLst>
    <p:sldId id="273" r:id="rId6"/>
    <p:sldId id="256" r:id="rId7"/>
    <p:sldId id="274" r:id="rId8"/>
    <p:sldId id="275" r:id="rId9"/>
    <p:sldId id="301" r:id="rId10"/>
    <p:sldId id="302" r:id="rId11"/>
    <p:sldId id="303" r:id="rId12"/>
    <p:sldId id="304" r:id="rId13"/>
    <p:sldId id="266" r:id="rId14"/>
    <p:sldId id="264" r:id="rId15"/>
    <p:sldId id="260" r:id="rId16"/>
    <p:sldId id="305" r:id="rId17"/>
    <p:sldId id="257" r:id="rId18"/>
    <p:sldId id="306" r:id="rId19"/>
    <p:sldId id="307" r:id="rId20"/>
    <p:sldId id="3107" r:id="rId21"/>
    <p:sldId id="3121" r:id="rId22"/>
    <p:sldId id="3143" r:id="rId23"/>
    <p:sldId id="3122" r:id="rId24"/>
    <p:sldId id="3145" r:id="rId25"/>
    <p:sldId id="3146" r:id="rId26"/>
    <p:sldId id="3144" r:id="rId27"/>
    <p:sldId id="3147" r:id="rId28"/>
    <p:sldId id="3148" r:id="rId29"/>
    <p:sldId id="3149" r:id="rId30"/>
    <p:sldId id="3150" r:id="rId31"/>
    <p:sldId id="31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D028"/>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64532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88950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864014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622414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95149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62874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105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860826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01206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823218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81747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217339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22566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120092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613128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433303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11/25/2023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6285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11/25/2023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80819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11/25/2023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10088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197972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11/25/2023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19851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250481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848861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269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9376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907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2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659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032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6249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22042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1908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820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098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03659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2123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85100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9252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435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407212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744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7712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638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40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556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0204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8873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80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11/25/2023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11/25/2023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11/25/2023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11/25/2023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02844999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11/25/2023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0055797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287788075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C47F3B-A802-8104-4E13-924586A251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4611" y="1274589"/>
            <a:ext cx="3538428" cy="430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DA5C0BF6-A324-397D-A148-64739F70BEE4}"/>
              </a:ext>
            </a:extLst>
          </p:cNvPr>
          <p:cNvSpPr txBox="1"/>
          <p:nvPr/>
        </p:nvSpPr>
        <p:spPr>
          <a:xfrm>
            <a:off x="259896" y="2037288"/>
            <a:ext cx="5531945" cy="230832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ạn </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A</a:t>
            </a:r>
            <a:r>
              <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 được giao nhiệm vụ thiết kế </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vi-VN"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hiếu khảo sát</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noProof="0">
                <a:solidFill>
                  <a:prstClr val="black"/>
                </a:solidFill>
                <a:latin typeface="Open Sans" panose="020B0606030504020204" pitchFamily="34" charset="0"/>
                <a:ea typeface="Open Sans" panose="020B0606030504020204" pitchFamily="34" charset="0"/>
                <a:cs typeface="Open Sans" panose="020B0606030504020204" pitchFamily="34" charset="0"/>
              </a:rPr>
              <a:t>đ</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ể sử dụng cho dự án thành lập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CLB Tin </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học theo mẫu như hình 8a.</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Trong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hiếu khảo sát có một danh sách các nội dung của môn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học. Theo em, bạn </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 có cần nhập số từng số thứ tự của danh sách này không</a:t>
            </a:r>
            <a:r>
              <a:rPr kumimoji="0" lang="en-US"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1800" b="0"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Với danh sách có hàng trăm mục thì làm thế nào để tiết kiệm thời gian nhập và không bị nhầm thứ tự các mục</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944220"/>
              <a:ext cx="2607681" cy="584775"/>
            </a:xfrm>
            <a:prstGeom prst="rect">
              <a:avLst/>
            </a:prstGeom>
            <a:noFill/>
          </p:spPr>
          <p:txBody>
            <a:bodyPr wrap="square" rtlCol="0">
              <a:spAutoFit/>
            </a:bodyPr>
            <a:lstStyle/>
            <a:p>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6" name="Picture 2" descr="student with laptop sitting. online education concept, remote studying  concept. 8845911 PNG">
            <a:extLst>
              <a:ext uri="{FF2B5EF4-FFF2-40B4-BE49-F238E27FC236}">
                <a16:creationId xmlns:a16="http://schemas.microsoft.com/office/drawing/2014/main" id="{62EE184F-FB2D-90E8-58CF-ACD532A9C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248150"/>
            <a:ext cx="260985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25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6" dur="25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12">
                                            <p:txEl>
                                              <p:pRg st="0" end="0"/>
                                            </p:txEl>
                                          </p:spTgt>
                                        </p:tgtEl>
                                      </p:cBhvr>
                                    </p:animEffect>
                                  </p:childTnLst>
                                </p:cTn>
                              </p:par>
                              <p:par>
                                <p:cTn id="19" presetID="45" presetClass="entr" presetSubtype="0"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ppt_w</p:attrName>
                                        </p:attrNameLst>
                                      </p:cBhvr>
                                      <p:tavLst>
                                        <p:tav tm="0" fmla="#ppt_w*sin(2.5*pi*$)">
                                          <p:val>
                                            <p:fltVal val="0"/>
                                          </p:val>
                                        </p:tav>
                                        <p:tav tm="100000">
                                          <p:val>
                                            <p:fltVal val="1"/>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1: Em hãy chọn phương án đúng.</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2279412"/>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A. Phần mềm soạn thảo văn bản cung cấp ba kiểu danh sách dạng liệt kê.</a:t>
            </a:r>
            <a:endParaRPr lang="en-US" sz="2000" dirty="0"/>
          </a:p>
        </p:txBody>
      </p:sp>
      <p:sp>
        <p:nvSpPr>
          <p:cNvPr id="71" name="Rectangle 70"/>
          <p:cNvSpPr/>
          <p:nvPr/>
        </p:nvSpPr>
        <p:spPr>
          <a:xfrm>
            <a:off x="6878548" y="3326224"/>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B. Danh sách dạng liệt kê không tự động cập nhật khi thêm hoặc bớt đoạn văn.</a:t>
            </a:r>
            <a:endParaRPr lang="en-US" sz="2000" dirty="0"/>
          </a:p>
        </p:txBody>
      </p:sp>
      <p:sp>
        <p:nvSpPr>
          <p:cNvPr id="72" name="Rectangle 71"/>
          <p:cNvSpPr/>
          <p:nvPr/>
        </p:nvSpPr>
        <p:spPr>
          <a:xfrm>
            <a:off x="6878548" y="4373036"/>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C. Chỉ có thể sử dụng một kiểu danh sách dạng liệt kê cho một văn bản</a:t>
            </a:r>
            <a:endParaRPr lang="en-US" sz="2000" dirty="0"/>
          </a:p>
        </p:txBody>
      </p:sp>
      <p:sp>
        <p:nvSpPr>
          <p:cNvPr id="73" name="Rectangle 72"/>
          <p:cNvSpPr/>
          <p:nvPr/>
        </p:nvSpPr>
        <p:spPr>
          <a:xfrm>
            <a:off x="6878548" y="5419847"/>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D. Có thể sử dụng kết hợp danh sách dấu đầu dòng và danh sách có thứ tự</a:t>
            </a:r>
            <a:endParaRPr lang="en-US" sz="2000" dirty="0"/>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2: Phần mềm soạn thảo văn bản cung cấp mấy kiểu danh sách liệt kê:</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67" name="Rectangle 66"/>
          <p:cNvSpPr/>
          <p:nvPr/>
        </p:nvSpPr>
        <p:spPr>
          <a:xfrm>
            <a:off x="6883079" y="2164609"/>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A. 1</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3257456"/>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C. 3</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2731104"/>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B. 2</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3884278"/>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pen Sans" panose="020B0606030504020204" pitchFamily="34" charset="0"/>
                <a:ea typeface="+mn-ea"/>
                <a:cs typeface="Open Sans" panose="020B0606030504020204" pitchFamily="34" charset="0"/>
              </a:rPr>
              <a:t>D. 4</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200355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26 -0.00093 C 0.02213 0.01227 -0.02136 -0.20741 0.00104 -0.19422 C 0.00299 -0.2169 0.00351 -0.17037 0.00338 -0.1206 C 0.00338 -0.07084 -0.03477 -0.0132 -0.02852 0.01018 C -0.03347 0.06111 0.03437 0.01296 0.04804 0.00393 C 0.07057 -0.00949 0.12005 0.01782 0.14323 0.00463 " pathEditMode="relative" rAng="0" ptsTypes="AAAAAA">
                                      <p:cBhvr>
                                        <p:cTn id="35" dur="6000" fill="hold"/>
                                        <p:tgtEl>
                                          <p:spTgt spid="23"/>
                                        </p:tgtEl>
                                        <p:attrNameLst>
                                          <p:attrName>ppt_x</p:attrName>
                                          <p:attrName>ppt_y</p:attrName>
                                        </p:attrNameLst>
                                      </p:cBhvr>
                                      <p:rCtr x="5729" y="-8241"/>
                                    </p:animMotion>
                                  </p:childTnLst>
                                </p:cTn>
                              </p:par>
                              <p:par>
                                <p:cTn id="36" presetID="8" presetClass="emph" presetSubtype="0" fill="hold" nodeType="withEffect">
                                  <p:stCondLst>
                                    <p:cond delay="1750"/>
                                  </p:stCondLst>
                                  <p:childTnLst>
                                    <p:animRot by="-10800000">
                                      <p:cBhvr>
                                        <p:cTn id="37" dur="1000" fill="hold"/>
                                        <p:tgtEl>
                                          <p:spTgt spid="23"/>
                                        </p:tgtEl>
                                        <p:attrNameLst>
                                          <p:attrName>r</p:attrName>
                                        </p:attrNameLst>
                                      </p:cBhvr>
                                    </p:animRot>
                                  </p:childTnLst>
                                </p:cTn>
                              </p:par>
                              <p:par>
                                <p:cTn id="38" presetID="8" presetClass="emph" presetSubtype="0" fill="hold" nodeType="withEffect">
                                  <p:stCondLst>
                                    <p:cond delay="3000"/>
                                  </p:stCondLst>
                                  <p:childTnLst>
                                    <p:animRot by="-5400000">
                                      <p:cBhvr>
                                        <p:cTn id="39" dur="500" fill="hold"/>
                                        <p:tgtEl>
                                          <p:spTgt spid="23"/>
                                        </p:tgtEl>
                                        <p:attrNameLst>
                                          <p:attrName>r</p:attrName>
                                        </p:attrNameLst>
                                      </p:cBhvr>
                                    </p:animRot>
                                  </p:childTnLst>
                                </p:cTn>
                              </p:par>
                              <p:par>
                                <p:cTn id="40" presetID="8" presetClass="emph" presetSubtype="0" fill="hold" nodeType="withEffect">
                                  <p:stCondLst>
                                    <p:cond delay="4750"/>
                                  </p:stCondLst>
                                  <p:childTnLst>
                                    <p:animRot by="-5400000">
                                      <p:cBhvr>
                                        <p:cTn id="41" dur="500" fill="hold"/>
                                        <p:tgtEl>
                                          <p:spTgt spid="23"/>
                                        </p:tgtEl>
                                        <p:attrNameLst>
                                          <p:attrName>r</p:attrName>
                                        </p:attrNameLst>
                                      </p:cBhvr>
                                    </p:animRot>
                                  </p:childTnLst>
                                </p:cTn>
                              </p:par>
                              <p:par>
                                <p:cTn id="42" presetID="8" presetClass="emph" presetSubtype="0" fill="hold" nodeType="withEffect">
                                  <p:stCondLst>
                                    <p:cond delay="5000"/>
                                  </p:stCondLst>
                                  <p:childTnLst>
                                    <p:animRot by="5400000">
                                      <p:cBhvr>
                                        <p:cTn id="43" dur="500" fill="hold"/>
                                        <p:tgtEl>
                                          <p:spTgt spid="23"/>
                                        </p:tgtEl>
                                        <p:attrNameLst>
                                          <p:attrName>r</p:attrName>
                                        </p:attrNameLst>
                                      </p:cBhvr>
                                    </p:animRot>
                                  </p:childTnLst>
                                </p:cTn>
                              </p:par>
                              <p:par>
                                <p:cTn id="44" presetID="1" presetClass="emph" presetSubtype="2" fill="hold" nodeType="withEffect">
                                  <p:stCondLst>
                                    <p:cond delay="5000"/>
                                  </p:stCondLst>
                                  <p:childTnLst>
                                    <p:animClr clrSpc="rgb" dir="cw">
                                      <p:cBhvr>
                                        <p:cTn id="45" dur="500" fill="hold"/>
                                        <p:tgtEl>
                                          <p:spTgt spid="69"/>
                                        </p:tgtEl>
                                        <p:attrNameLst>
                                          <p:attrName>fillcolor</p:attrName>
                                        </p:attrNameLst>
                                      </p:cBhvr>
                                      <p:to>
                                        <a:srgbClr val="00B0F0"/>
                                      </p:to>
                                    </p:animClr>
                                    <p:set>
                                      <p:cBhvr>
                                        <p:cTn id="46" dur="500" fill="hold"/>
                                        <p:tgtEl>
                                          <p:spTgt spid="69"/>
                                        </p:tgtEl>
                                        <p:attrNameLst>
                                          <p:attrName>fill.type</p:attrName>
                                        </p:attrNameLst>
                                      </p:cBhvr>
                                      <p:to>
                                        <p:strVal val="solid"/>
                                      </p:to>
                                    </p:set>
                                    <p:set>
                                      <p:cBhvr>
                                        <p:cTn id="47" dur="500" fill="hold"/>
                                        <p:tgtEl>
                                          <p:spTgt spid="6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32" presetClass="emph" presetSubtype="0" repeatCount="indefinite" fill="hold" nodeType="withEffect">
                                  <p:stCondLst>
                                    <p:cond delay="0"/>
                                  </p:stCondLst>
                                  <p:childTnLst>
                                    <p:animRot by="120000">
                                      <p:cBhvr>
                                        <p:cTn id="49" dur="25" fill="hold">
                                          <p:stCondLst>
                                            <p:cond delay="0"/>
                                          </p:stCondLst>
                                        </p:cTn>
                                        <p:tgtEl>
                                          <p:spTgt spid="23"/>
                                        </p:tgtEl>
                                        <p:attrNameLst>
                                          <p:attrName>r</p:attrName>
                                        </p:attrNameLst>
                                      </p:cBhvr>
                                    </p:animRot>
                                    <p:animRot by="-240000">
                                      <p:cBhvr>
                                        <p:cTn id="50" dur="50" fill="hold">
                                          <p:stCondLst>
                                            <p:cond delay="50"/>
                                          </p:stCondLst>
                                        </p:cTn>
                                        <p:tgtEl>
                                          <p:spTgt spid="23"/>
                                        </p:tgtEl>
                                        <p:attrNameLst>
                                          <p:attrName>r</p:attrName>
                                        </p:attrNameLst>
                                      </p:cBhvr>
                                    </p:animRot>
                                    <p:animRot by="240000">
                                      <p:cBhvr>
                                        <p:cTn id="51" dur="50" fill="hold">
                                          <p:stCondLst>
                                            <p:cond delay="100"/>
                                          </p:stCondLst>
                                        </p:cTn>
                                        <p:tgtEl>
                                          <p:spTgt spid="23"/>
                                        </p:tgtEl>
                                        <p:attrNameLst>
                                          <p:attrName>r</p:attrName>
                                        </p:attrNameLst>
                                      </p:cBhvr>
                                    </p:animRot>
                                    <p:animRot by="-240000">
                                      <p:cBhvr>
                                        <p:cTn id="52" dur="50" fill="hold">
                                          <p:stCondLst>
                                            <p:cond delay="150"/>
                                          </p:stCondLst>
                                        </p:cTn>
                                        <p:tgtEl>
                                          <p:spTgt spid="23"/>
                                        </p:tgtEl>
                                        <p:attrNameLst>
                                          <p:attrName>r</p:attrName>
                                        </p:attrNameLst>
                                      </p:cBhvr>
                                    </p:animRot>
                                    <p:animRot by="120000">
                                      <p:cBhvr>
                                        <p:cTn id="53"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3: Em hãy chọn </a:t>
            </a:r>
            <a:r>
              <a:rPr kumimoji="0" lang="vi-VN" sz="2400" b="1"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phương án sai </a:t>
            </a:r>
            <a:r>
              <a:rPr kumimoji="0" lang="vi-VN"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trong các phương án sau:</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2279412"/>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A. Có thể chèn hình ảnh vào văn bản để minh họa cho nội dung.</a:t>
            </a:r>
            <a:endParaRPr lang="en-US" sz="2000" dirty="0"/>
          </a:p>
        </p:txBody>
      </p:sp>
      <p:sp>
        <p:nvSpPr>
          <p:cNvPr id="71" name="Rectangle 70"/>
          <p:cNvSpPr/>
          <p:nvPr/>
        </p:nvSpPr>
        <p:spPr>
          <a:xfrm>
            <a:off x="6878548" y="3326224"/>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B. Có thể vẽ hình đồ họa trong phần mềm soạn thảo văn bản.</a:t>
            </a:r>
            <a:endParaRPr lang="en-US" sz="2000" dirty="0"/>
          </a:p>
        </p:txBody>
      </p:sp>
      <p:sp>
        <p:nvSpPr>
          <p:cNvPr id="72" name="Rectangle 71"/>
          <p:cNvSpPr/>
          <p:nvPr/>
        </p:nvSpPr>
        <p:spPr>
          <a:xfrm>
            <a:off x="6878548" y="4373036"/>
            <a:ext cx="519819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a:latin typeface="Calibri" panose="020F0502020204030204" pitchFamily="34" charset="0"/>
                <a:cs typeface="Calibri" panose="020F0502020204030204" pitchFamily="34" charset="0"/>
              </a:rPr>
              <a:t>C. Có thể chèn thêm, xoá bỏ, thay đổi kích thước của hình ảnh và hình đồ họa trong văn bản.</a:t>
            </a:r>
            <a:endParaRPr lang="en-US" sz="2000" dirty="0">
              <a:latin typeface="Calibri" panose="020F0502020204030204" pitchFamily="34" charset="0"/>
              <a:cs typeface="Calibri" panose="020F0502020204030204" pitchFamily="34" charset="0"/>
            </a:endParaRPr>
          </a:p>
        </p:txBody>
      </p:sp>
      <p:sp>
        <p:nvSpPr>
          <p:cNvPr id="73" name="Rectangle 72"/>
          <p:cNvSpPr/>
          <p:nvPr/>
        </p:nvSpPr>
        <p:spPr>
          <a:xfrm>
            <a:off x="6878548" y="5419847"/>
            <a:ext cx="5138058" cy="852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a:t>D. Không thể vẽ hình đồ họa trong phần mềm soạn thảo văn bản</a:t>
            </a:r>
            <a:endParaRPr lang="en-US" sz="2000" dirty="0"/>
          </a:p>
        </p:txBody>
      </p:sp>
    </p:spTree>
    <p:extLst>
      <p:ext uri="{BB962C8B-B14F-4D97-AF65-F5344CB8AC3E}">
        <p14:creationId xmlns:p14="http://schemas.microsoft.com/office/powerpoint/2010/main" val="14318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rPr>
              <a:t>A</a:t>
            </a: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4: Điền từ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Phần mềm soạn thảo văn bản cung cấp một …. đa dạng các mẫu hình đồ họa</a:t>
            </a:r>
          </a:p>
        </p:txBody>
      </p:sp>
      <p:sp>
        <p:nvSpPr>
          <p:cNvPr id="67" name="Rectangle 66"/>
          <p:cNvSpPr/>
          <p:nvPr/>
        </p:nvSpPr>
        <p:spPr>
          <a:xfrm>
            <a:off x="6883079" y="2153416"/>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cs typeface="Open Sans" panose="020B0606030504020204" pitchFamily="34" charset="0"/>
              </a:rPr>
              <a:t>A. thư viện</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2728238"/>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B. danh sách</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3303060"/>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C. nhóm</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387788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cs typeface="Open Sans" panose="020B0606030504020204" pitchFamily="34" charset="0"/>
              </a:rPr>
              <a:t>D. chức năng</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11012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5"/>
                                          </p:stCondLst>
                                        </p:cTn>
                                        <p:tgtEl>
                                          <p:spTgt spid="23"/>
                                        </p:tgtEl>
                                        <p:attrNameLst>
                                          <p:attrName>r</p:attrName>
                                        </p:attrNameLst>
                                      </p:cBhvr>
                                    </p:animRot>
                                    <p:animRot by="240000">
                                      <p:cBhvr>
                                        <p:cTn id="30" dur="2" fill="hold">
                                          <p:stCondLst>
                                            <p:cond delay="91"/>
                                          </p:stCondLst>
                                        </p:cTn>
                                        <p:tgtEl>
                                          <p:spTgt spid="23"/>
                                        </p:tgtEl>
                                        <p:attrNameLst>
                                          <p:attrName>r</p:attrName>
                                        </p:attrNameLst>
                                      </p:cBhvr>
                                    </p:animRot>
                                    <p:animRot by="-240000">
                                      <p:cBhvr>
                                        <p:cTn id="31" dur="2" fill="hold">
                                          <p:stCondLst>
                                            <p:cond delay="136"/>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91 -0.00093 C 0.02148 0.0125 -0.08099 -0.02871 -0.07969 -0.00047 C -0.08073 0.09236 -0.01901 0.12893 0.00078 0.12199 C 0.01471 0.07777 0.0039 -0.175 0.00351 -0.26482 " pathEditMode="relative" rAng="0" ptsTypes="AAAA">
                                      <p:cBhvr>
                                        <p:cTn id="35" dur="6000" fill="hold"/>
                                        <p:tgtEl>
                                          <p:spTgt spid="23"/>
                                        </p:tgtEl>
                                        <p:attrNameLst>
                                          <p:attrName>ppt_x</p:attrName>
                                          <p:attrName>ppt_y</p:attrName>
                                        </p:attrNameLst>
                                      </p:cBhvr>
                                      <p:rCtr x="-3503" y="-7014"/>
                                    </p:animMotion>
                                  </p:childTnLst>
                                </p:cTn>
                              </p:par>
                              <p:par>
                                <p:cTn id="36" presetID="8" presetClass="emph" presetSubtype="0" fill="hold" nodeType="withEffect">
                                  <p:stCondLst>
                                    <p:cond delay="0"/>
                                  </p:stCondLst>
                                  <p:childTnLst>
                                    <p:animRot by="-5400000">
                                      <p:cBhvr>
                                        <p:cTn id="37" dur="750" fill="hold"/>
                                        <p:tgtEl>
                                          <p:spTgt spid="23"/>
                                        </p:tgtEl>
                                        <p:attrNameLst>
                                          <p:attrName>r</p:attrName>
                                        </p:attrNameLst>
                                      </p:cBhvr>
                                    </p:animRot>
                                  </p:childTnLst>
                                </p:cTn>
                              </p:par>
                              <p:par>
                                <p:cTn id="38" presetID="8" presetClass="emph" presetSubtype="0" fill="hold" nodeType="withEffect">
                                  <p:stCondLst>
                                    <p:cond delay="1250"/>
                                  </p:stCondLst>
                                  <p:childTnLst>
                                    <p:animRot by="-5400000">
                                      <p:cBhvr>
                                        <p:cTn id="39" dur="1250" fill="hold"/>
                                        <p:tgtEl>
                                          <p:spTgt spid="23"/>
                                        </p:tgtEl>
                                        <p:attrNameLst>
                                          <p:attrName>r</p:attrName>
                                        </p:attrNameLst>
                                      </p:cBhvr>
                                    </p:animRot>
                                  </p:childTnLst>
                                </p:cTn>
                              </p:par>
                              <p:par>
                                <p:cTn id="40" presetID="8" presetClass="emph" presetSubtype="0" fill="hold" nodeType="withEffect">
                                  <p:stCondLst>
                                    <p:cond delay="2250"/>
                                  </p:stCondLst>
                                  <p:childTnLst>
                                    <p:animRot by="-10800000">
                                      <p:cBhvr>
                                        <p:cTn id="41" dur="1250" fill="hold"/>
                                        <p:tgtEl>
                                          <p:spTgt spid="23"/>
                                        </p:tgtEl>
                                        <p:attrNameLst>
                                          <p:attrName>r</p:attrName>
                                        </p:attrNameLst>
                                      </p:cBhvr>
                                    </p:animRot>
                                  </p:childTnLst>
                                </p:cTn>
                              </p:par>
                            </p:childTnLst>
                          </p:cTn>
                        </p:par>
                        <p:par>
                          <p:cTn id="42" fill="hold">
                            <p:stCondLst>
                              <p:cond delay="7004"/>
                            </p:stCondLst>
                            <p:childTnLst>
                              <p:par>
                                <p:cTn id="43" presetID="1" presetClass="emph" presetSubtype="2" fill="hold" grpId="1" nodeType="afterEffect">
                                  <p:stCondLst>
                                    <p:cond delay="0"/>
                                  </p:stCondLst>
                                  <p:childTnLst>
                                    <p:animClr clrSpc="rgb" dir="cw">
                                      <p:cBhvr>
                                        <p:cTn id="44" dur="500" fill="hold"/>
                                        <p:tgtEl>
                                          <p:spTgt spid="67"/>
                                        </p:tgtEl>
                                        <p:attrNameLst>
                                          <p:attrName>fillcolor</p:attrName>
                                        </p:attrNameLst>
                                      </p:cBhvr>
                                      <p:to>
                                        <a:srgbClr val="00B0F0"/>
                                      </p:to>
                                    </p:animClr>
                                    <p:set>
                                      <p:cBhvr>
                                        <p:cTn id="45" dur="500" fill="hold"/>
                                        <p:tgtEl>
                                          <p:spTgt spid="67"/>
                                        </p:tgtEl>
                                        <p:attrNameLst>
                                          <p:attrName>fill.type</p:attrName>
                                        </p:attrNameLst>
                                      </p:cBhvr>
                                      <p:to>
                                        <p:strVal val="solid"/>
                                      </p:to>
                                    </p:set>
                                    <p:set>
                                      <p:cBhvr>
                                        <p:cTn id="46" dur="500" fill="hold"/>
                                        <p:tgtEl>
                                          <p:spTgt spid="6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32" presetClass="emph" presetSubtype="0" repeatCount="indefinite" fill="hold" nodeType="withEffect">
                                  <p:stCondLst>
                                    <p:cond delay="0"/>
                                  </p:stCondLst>
                                  <p:childTnLst>
                                    <p:animRot by="120000">
                                      <p:cBhvr>
                                        <p:cTn id="48" dur="25" fill="hold">
                                          <p:stCondLst>
                                            <p:cond delay="0"/>
                                          </p:stCondLst>
                                        </p:cTn>
                                        <p:tgtEl>
                                          <p:spTgt spid="23"/>
                                        </p:tgtEl>
                                        <p:attrNameLst>
                                          <p:attrName>r</p:attrName>
                                        </p:attrNameLst>
                                      </p:cBhvr>
                                    </p:animRot>
                                    <p:animRot by="-240000">
                                      <p:cBhvr>
                                        <p:cTn id="49" dur="50" fill="hold">
                                          <p:stCondLst>
                                            <p:cond delay="50"/>
                                          </p:stCondLst>
                                        </p:cTn>
                                        <p:tgtEl>
                                          <p:spTgt spid="23"/>
                                        </p:tgtEl>
                                        <p:attrNameLst>
                                          <p:attrName>r</p:attrName>
                                        </p:attrNameLst>
                                      </p:cBhvr>
                                    </p:animRot>
                                    <p:animRot by="240000">
                                      <p:cBhvr>
                                        <p:cTn id="50" dur="50" fill="hold">
                                          <p:stCondLst>
                                            <p:cond delay="100"/>
                                          </p:stCondLst>
                                        </p:cTn>
                                        <p:tgtEl>
                                          <p:spTgt spid="23"/>
                                        </p:tgtEl>
                                        <p:attrNameLst>
                                          <p:attrName>r</p:attrName>
                                        </p:attrNameLst>
                                      </p:cBhvr>
                                    </p:animRot>
                                    <p:animRot by="-240000">
                                      <p:cBhvr>
                                        <p:cTn id="51" dur="50" fill="hold">
                                          <p:stCondLst>
                                            <p:cond delay="150"/>
                                          </p:stCondLst>
                                        </p:cTn>
                                        <p:tgtEl>
                                          <p:spTgt spid="23"/>
                                        </p:tgtEl>
                                        <p:attrNameLst>
                                          <p:attrName>r</p:attrName>
                                        </p:attrNameLst>
                                      </p:cBhvr>
                                    </p:animRot>
                                    <p:animRot by="120000">
                                      <p:cBhvr>
                                        <p:cTn id="52"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8" grpId="0" animBg="1"/>
      <p:bldP spid="69" grpId="0" animBg="1"/>
      <p:bldP spid="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B</a:t>
            </a: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rPr>
              <a:t>C</a:t>
            </a: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rPr>
              <a:t>D</a:t>
            </a:r>
          </a:p>
        </p:txBody>
      </p:sp>
      <p:sp>
        <p:nvSpPr>
          <p:cNvPr id="66" name="Rectangle 65"/>
          <p:cNvSpPr/>
          <p:nvPr/>
        </p:nvSpPr>
        <p:spPr>
          <a:xfrm>
            <a:off x="6883079" y="182329"/>
            <a:ext cx="5138058" cy="230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Câu 5: Có danh sách sau: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Tạo phiếu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Thu phiếu</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	Nhập, lọc dữ liệu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Open Sans" panose="020B0606030504020204" pitchFamily="34" charset="0"/>
                <a:ea typeface="+mn-ea"/>
                <a:cs typeface="Open Sans" panose="020B0606030504020204" pitchFamily="34" charset="0"/>
              </a:rPr>
              <a:t>Danh sách dạng liệt kê trên thuộc kiểu nào?</a:t>
            </a:r>
          </a:p>
        </p:txBody>
      </p:sp>
      <p:sp>
        <p:nvSpPr>
          <p:cNvPr id="67" name="Rectangle 66"/>
          <p:cNvSpPr/>
          <p:nvPr/>
        </p:nvSpPr>
        <p:spPr>
          <a:xfrm>
            <a:off x="6883079" y="2649775"/>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A. danh sách cố định</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8" name="Rectangle 67"/>
          <p:cNvSpPr/>
          <p:nvPr/>
        </p:nvSpPr>
        <p:spPr>
          <a:xfrm>
            <a:off x="6883079" y="374262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C. danh sách có thứ tự</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69" name="Rectangle 68"/>
          <p:cNvSpPr/>
          <p:nvPr/>
        </p:nvSpPr>
        <p:spPr>
          <a:xfrm>
            <a:off x="6878548" y="3216270"/>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a:solidFill>
                  <a:prstClr val="white"/>
                </a:solidFill>
                <a:latin typeface="Open Sans" panose="020B0606030504020204" pitchFamily="34" charset="0"/>
                <a:cs typeface="Open Sans" panose="020B0606030504020204" pitchFamily="34" charset="0"/>
              </a:rPr>
              <a:t>B. danh sách dấu đầu dòng</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
        <p:nvSpPr>
          <p:cNvPr id="70" name="Rectangle 69"/>
          <p:cNvSpPr/>
          <p:nvPr/>
        </p:nvSpPr>
        <p:spPr>
          <a:xfrm>
            <a:off x="6878548" y="4369444"/>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prstClr val="white"/>
                </a:solidFill>
                <a:latin typeface="Open Sans" panose="020B0606030504020204" pitchFamily="34" charset="0"/>
                <a:cs typeface="Open Sans" panose="020B0606030504020204" pitchFamily="34" charset="0"/>
              </a:rPr>
              <a:t>D. Cả ba phương án trên đều sai</a:t>
            </a: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4940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26 -0.00093 C 0.02213 0.01227 -0.02136 -0.20741 0.00104 -0.19422 C 0.00299 -0.2169 0.00351 -0.17037 0.00338 -0.1206 C 0.00338 -0.07084 -0.03477 -0.0132 -0.02852 0.01018 C -0.03347 0.06111 0.03437 0.01296 0.04804 0.00393 C 0.07057 -0.00949 0.12005 0.01782 0.14323 0.00463 " pathEditMode="relative" rAng="0" ptsTypes="AAAAAA">
                                      <p:cBhvr>
                                        <p:cTn id="35" dur="6000" fill="hold"/>
                                        <p:tgtEl>
                                          <p:spTgt spid="23"/>
                                        </p:tgtEl>
                                        <p:attrNameLst>
                                          <p:attrName>ppt_x</p:attrName>
                                          <p:attrName>ppt_y</p:attrName>
                                        </p:attrNameLst>
                                      </p:cBhvr>
                                      <p:rCtr x="5729" y="-8241"/>
                                    </p:animMotion>
                                  </p:childTnLst>
                                </p:cTn>
                              </p:par>
                              <p:par>
                                <p:cTn id="36" presetID="8" presetClass="emph" presetSubtype="0" fill="hold" nodeType="withEffect">
                                  <p:stCondLst>
                                    <p:cond delay="1750"/>
                                  </p:stCondLst>
                                  <p:childTnLst>
                                    <p:animRot by="-10800000">
                                      <p:cBhvr>
                                        <p:cTn id="37" dur="1000" fill="hold"/>
                                        <p:tgtEl>
                                          <p:spTgt spid="23"/>
                                        </p:tgtEl>
                                        <p:attrNameLst>
                                          <p:attrName>r</p:attrName>
                                        </p:attrNameLst>
                                      </p:cBhvr>
                                    </p:animRot>
                                  </p:childTnLst>
                                </p:cTn>
                              </p:par>
                              <p:par>
                                <p:cTn id="38" presetID="8" presetClass="emph" presetSubtype="0" fill="hold" nodeType="withEffect">
                                  <p:stCondLst>
                                    <p:cond delay="3000"/>
                                  </p:stCondLst>
                                  <p:childTnLst>
                                    <p:animRot by="-5400000">
                                      <p:cBhvr>
                                        <p:cTn id="39" dur="500" fill="hold"/>
                                        <p:tgtEl>
                                          <p:spTgt spid="23"/>
                                        </p:tgtEl>
                                        <p:attrNameLst>
                                          <p:attrName>r</p:attrName>
                                        </p:attrNameLst>
                                      </p:cBhvr>
                                    </p:animRot>
                                  </p:childTnLst>
                                </p:cTn>
                              </p:par>
                              <p:par>
                                <p:cTn id="40" presetID="8" presetClass="emph" presetSubtype="0" fill="hold" nodeType="withEffect">
                                  <p:stCondLst>
                                    <p:cond delay="4750"/>
                                  </p:stCondLst>
                                  <p:childTnLst>
                                    <p:animRot by="-5400000">
                                      <p:cBhvr>
                                        <p:cTn id="41" dur="500" fill="hold"/>
                                        <p:tgtEl>
                                          <p:spTgt spid="23"/>
                                        </p:tgtEl>
                                        <p:attrNameLst>
                                          <p:attrName>r</p:attrName>
                                        </p:attrNameLst>
                                      </p:cBhvr>
                                    </p:animRot>
                                  </p:childTnLst>
                                </p:cTn>
                              </p:par>
                              <p:par>
                                <p:cTn id="42" presetID="8" presetClass="emph" presetSubtype="0" fill="hold" nodeType="withEffect">
                                  <p:stCondLst>
                                    <p:cond delay="5000"/>
                                  </p:stCondLst>
                                  <p:childTnLst>
                                    <p:animRot by="5400000">
                                      <p:cBhvr>
                                        <p:cTn id="43" dur="500" fill="hold"/>
                                        <p:tgtEl>
                                          <p:spTgt spid="23"/>
                                        </p:tgtEl>
                                        <p:attrNameLst>
                                          <p:attrName>r</p:attrName>
                                        </p:attrNameLst>
                                      </p:cBhvr>
                                    </p:animRot>
                                  </p:childTnLst>
                                </p:cTn>
                              </p:par>
                              <p:par>
                                <p:cTn id="44" presetID="1" presetClass="emph" presetSubtype="2" fill="hold" nodeType="withEffect">
                                  <p:stCondLst>
                                    <p:cond delay="5000"/>
                                  </p:stCondLst>
                                  <p:childTnLst>
                                    <p:animClr clrSpc="rgb" dir="cw">
                                      <p:cBhvr>
                                        <p:cTn id="45" dur="500" fill="hold"/>
                                        <p:tgtEl>
                                          <p:spTgt spid="69"/>
                                        </p:tgtEl>
                                        <p:attrNameLst>
                                          <p:attrName>fillcolor</p:attrName>
                                        </p:attrNameLst>
                                      </p:cBhvr>
                                      <p:to>
                                        <a:srgbClr val="00B0F0"/>
                                      </p:to>
                                    </p:animClr>
                                    <p:set>
                                      <p:cBhvr>
                                        <p:cTn id="46" dur="500" fill="hold"/>
                                        <p:tgtEl>
                                          <p:spTgt spid="69"/>
                                        </p:tgtEl>
                                        <p:attrNameLst>
                                          <p:attrName>fill.type</p:attrName>
                                        </p:attrNameLst>
                                      </p:cBhvr>
                                      <p:to>
                                        <p:strVal val="solid"/>
                                      </p:to>
                                    </p:set>
                                    <p:set>
                                      <p:cBhvr>
                                        <p:cTn id="47" dur="500" fill="hold"/>
                                        <p:tgtEl>
                                          <p:spTgt spid="6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eck mark.wav"/>
                                        </p:tgtEl>
                                      </p:cMediaNode>
                                    </p:audio>
                                  </p:subTnLst>
                                </p:cTn>
                              </p:par>
                              <p:par>
                                <p:cTn id="48" presetID="32" presetClass="emph" presetSubtype="0" repeatCount="indefinite" fill="hold" nodeType="withEffect">
                                  <p:stCondLst>
                                    <p:cond delay="0"/>
                                  </p:stCondLst>
                                  <p:childTnLst>
                                    <p:animRot by="120000">
                                      <p:cBhvr>
                                        <p:cTn id="49" dur="25" fill="hold">
                                          <p:stCondLst>
                                            <p:cond delay="0"/>
                                          </p:stCondLst>
                                        </p:cTn>
                                        <p:tgtEl>
                                          <p:spTgt spid="23"/>
                                        </p:tgtEl>
                                        <p:attrNameLst>
                                          <p:attrName>r</p:attrName>
                                        </p:attrNameLst>
                                      </p:cBhvr>
                                    </p:animRot>
                                    <p:animRot by="-240000">
                                      <p:cBhvr>
                                        <p:cTn id="50" dur="50" fill="hold">
                                          <p:stCondLst>
                                            <p:cond delay="50"/>
                                          </p:stCondLst>
                                        </p:cTn>
                                        <p:tgtEl>
                                          <p:spTgt spid="23"/>
                                        </p:tgtEl>
                                        <p:attrNameLst>
                                          <p:attrName>r</p:attrName>
                                        </p:attrNameLst>
                                      </p:cBhvr>
                                    </p:animRot>
                                    <p:animRot by="240000">
                                      <p:cBhvr>
                                        <p:cTn id="51" dur="50" fill="hold">
                                          <p:stCondLst>
                                            <p:cond delay="100"/>
                                          </p:stCondLst>
                                        </p:cTn>
                                        <p:tgtEl>
                                          <p:spTgt spid="23"/>
                                        </p:tgtEl>
                                        <p:attrNameLst>
                                          <p:attrName>r</p:attrName>
                                        </p:attrNameLst>
                                      </p:cBhvr>
                                    </p:animRot>
                                    <p:animRot by="-240000">
                                      <p:cBhvr>
                                        <p:cTn id="52" dur="50" fill="hold">
                                          <p:stCondLst>
                                            <p:cond delay="150"/>
                                          </p:stCondLst>
                                        </p:cTn>
                                        <p:tgtEl>
                                          <p:spTgt spid="23"/>
                                        </p:tgtEl>
                                        <p:attrNameLst>
                                          <p:attrName>r</p:attrName>
                                        </p:attrNameLst>
                                      </p:cBhvr>
                                    </p:animRot>
                                    <p:animRot by="120000">
                                      <p:cBhvr>
                                        <p:cTn id="53" dur="50" fill="hold">
                                          <p:stCondLst>
                                            <p:cond delay="2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725346" y="2375457"/>
            <a:ext cx="10741307" cy="1695272"/>
          </a:xfrm>
          <a:prstGeom prst="rect">
            <a:avLst/>
          </a:prstGeom>
          <a:noFill/>
          <a:effectLst/>
        </p:spPr>
        <p:txBody>
          <a:bodyPr wrap="square" rtlCol="0">
            <a:spAutoFit/>
          </a:bodyPr>
          <a:lstStyle/>
          <a:p>
            <a:pPr lvl="0">
              <a:lnSpc>
                <a:spcPct val="150000"/>
              </a:lnSpc>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Về nhà e</a:t>
            </a: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m hãy mở phần mềm soạn thảo văn bản thực hiện các bước như hình 8a.7 để quan sát các mẫu đầu dòng có trong phần mềm soạn thảo văn bản.</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5"/>
            <a:ext cx="4508445" cy="2453889"/>
            <a:chOff x="259896" y="4242593"/>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5013515"/>
              <a:ext cx="2607681" cy="357297"/>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91505264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Nhiệm vụ 1</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2373258"/>
            <a:ext cx="5125874" cy="1588127"/>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Sử dụng phần mềm soạn thảo văn bản tạo Phiếu khảo sát theo mẫu như Hình 8a.1.</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5936343" y="1413151"/>
            <a:ext cx="5384800" cy="4524315"/>
          </a:xfrm>
          <a:prstGeom prst="rect">
            <a:avLst/>
          </a:prstGeom>
          <a:solidFill>
            <a:srgbClr val="FFF78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PHI</a:t>
            </a:r>
            <a:r>
              <a:rPr kumimoji="0" lang="en-US" sz="2400" b="1" i="0" u="none" strike="noStrike" kern="1200" cap="none" spc="0" normalizeH="0" baseline="0" noProof="0">
                <a:ln>
                  <a:noFill/>
                </a:ln>
                <a:solidFill>
                  <a:prstClr val="black"/>
                </a:solidFill>
                <a:effectLst/>
                <a:uLnTx/>
                <a:uFillTx/>
                <a:latin typeface="Arial"/>
                <a:ea typeface="+mn-ea"/>
                <a:cs typeface="+mn-cs"/>
              </a:rPr>
              <a:t>Ế</a:t>
            </a:r>
            <a:r>
              <a:rPr kumimoji="0" lang="vi-VN" sz="2400" b="1" i="0" u="none" strike="noStrike" kern="1200" cap="none" spc="0" normalizeH="0" baseline="0" noProof="0">
                <a:ln>
                  <a:noFill/>
                </a:ln>
                <a:solidFill>
                  <a:prstClr val="black"/>
                </a:solidFill>
                <a:effectLst/>
                <a:uLnTx/>
                <a:uFillTx/>
                <a:latin typeface="Arial"/>
                <a:ea typeface="+mn-ea"/>
                <a:cs typeface="+mn-cs"/>
              </a:rPr>
              <a:t>U KH</a:t>
            </a:r>
            <a:r>
              <a:rPr kumimoji="0" lang="en-US" sz="2400" b="1" i="0" u="none" strike="noStrike" kern="1200" cap="none" spc="0" normalizeH="0" baseline="0" noProof="0">
                <a:ln>
                  <a:noFill/>
                </a:ln>
                <a:solidFill>
                  <a:prstClr val="black"/>
                </a:solidFill>
                <a:effectLst/>
                <a:uLnTx/>
                <a:uFillTx/>
                <a:latin typeface="Arial"/>
                <a:ea typeface="+mn-ea"/>
                <a:cs typeface="+mn-cs"/>
              </a:rPr>
              <a:t>Ả</a:t>
            </a:r>
            <a:r>
              <a:rPr kumimoji="0" lang="vi-VN" sz="2400" b="1" i="0" u="none" strike="noStrike" kern="1200" cap="none" spc="0" normalizeH="0" baseline="0" noProof="0">
                <a:ln>
                  <a:noFill/>
                </a:ln>
                <a:solidFill>
                  <a:prstClr val="black"/>
                </a:solidFill>
                <a:effectLst/>
                <a:uLnTx/>
                <a:uFillTx/>
                <a:latin typeface="Arial"/>
                <a:ea typeface="+mn-ea"/>
                <a:cs typeface="+mn-cs"/>
              </a:rPr>
              <a:t>O SÁT</a:t>
            </a:r>
            <a:endParaRPr kumimoji="0" lang="en-US" sz="24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Họ và tên:</a:t>
            </a:r>
            <a:r>
              <a:rPr kumimoji="0" lang="en-US" sz="2400" b="0" i="0" u="none" strike="noStrike" kern="1200" cap="none" spc="0" normalizeH="0" baseline="0" noProof="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Lớp:</a:t>
            </a:r>
            <a:r>
              <a:rPr kumimoji="0" lang="en-US" sz="2400" b="0" i="0" u="none" strike="noStrike" kern="1200" cap="none" spc="0" normalizeH="0" baseline="0" noProof="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Bạn mong muốn tìm hiểu thêm nội dung nào của môn Tin học?</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(Chọn một nội dung)</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Ngôn ngữ lập trình</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Mạng máy tính</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Đồ hoạ máy tính</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Bảng tính điện t</a:t>
            </a:r>
            <a:r>
              <a:rPr kumimoji="0" lang="en-US" sz="2400" b="0" i="0" u="none" strike="noStrike" kern="1200" cap="none" spc="0" normalizeH="0" baseline="0" noProof="0">
                <a:ln>
                  <a:noFill/>
                </a:ln>
                <a:solidFill>
                  <a:prstClr val="black"/>
                </a:solidFill>
                <a:effectLst/>
                <a:uLnTx/>
                <a:uFillTx/>
                <a:latin typeface="Arial"/>
                <a:ea typeface="+mn-ea"/>
                <a:cs typeface="+mn-cs"/>
              </a:rPr>
              <a:t>ử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Soạn thảo văn bản</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vi-VN" sz="2400" b="0" i="0" u="none" strike="noStrike" kern="1200" cap="none" spc="0" normalizeH="0" baseline="0" noProof="0">
                <a:ln>
                  <a:noFill/>
                </a:ln>
                <a:solidFill>
                  <a:prstClr val="black"/>
                </a:solidFill>
                <a:effectLst/>
                <a:uLnTx/>
                <a:uFillTx/>
                <a:latin typeface="Arial"/>
                <a:ea typeface="+mn-ea"/>
                <a:cs typeface="+mn-cs"/>
              </a:rPr>
              <a:t>Phần mềm trình chiếu</a:t>
            </a:r>
            <a:r>
              <a:rPr kumimoji="0" lang="en-US" sz="2400" b="0" i="0" u="none" strike="noStrike" kern="1200" cap="none" spc="0" normalizeH="0" baseline="0" noProof="0">
                <a:ln>
                  <a:noFill/>
                </a:ln>
                <a:solidFill>
                  <a:prstClr val="black"/>
                </a:solidFill>
                <a:effectLst/>
                <a:uLnTx/>
                <a:uFillTx/>
                <a:latin typeface="Arial"/>
                <a:ea typeface="+mn-ea"/>
                <a:cs typeface="+mn-cs"/>
              </a:rPr>
              <a:t> 		</a:t>
            </a:r>
            <a:r>
              <a:rPr kumimoji="0" lang="en-US" sz="2400" b="0" i="0" u="none" strike="noStrike" kern="1200" cap="none" spc="0" normalizeH="0" baseline="0" noProof="0">
                <a:ln>
                  <a:noFill/>
                </a:ln>
                <a:solidFill>
                  <a:prstClr val="black"/>
                </a:solidFill>
                <a:effectLst/>
                <a:uLnTx/>
                <a:uFillTx/>
                <a:latin typeface="Arial"/>
                <a:ea typeface="+mn-ea"/>
                <a:cs typeface="+mn-cs"/>
                <a:sym typeface="Wingdings"/>
              </a:rPr>
              <a:t></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EAC93C4B-B512-40EE-89BC-AC6F1955AED0}"/>
              </a:ext>
            </a:extLst>
          </p:cNvPr>
          <p:cNvSpPr/>
          <p:nvPr/>
        </p:nvSpPr>
        <p:spPr>
          <a:xfrm>
            <a:off x="5936343" y="5980253"/>
            <a:ext cx="5384800" cy="590931"/>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Hình 8a. 1. Phiếu khảo sát</a:t>
            </a: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Hướng dẫn</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513550" cy="2502223"/>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	</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Khởi động phần mềm và nhập nội dung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Nháy đúp chuột vào biểu tượng phần mềm trên màn hình nền.</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Nhập nội dung văn bản theo mẫu ở Hình 8a.1.</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Lưu ý: Em chọn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Insert/Symbol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để nhập kí hiệu </a:t>
            </a:r>
            <a:r>
              <a:rPr kumimoji="0" lang="vi-VN" sz="4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549490" y="115699"/>
            <a:ext cx="10513550"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	</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Tạo danh sách có thứ tự</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Chọn các đoạn văn bản muốn tạo danh sách có thứ tự.</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Thực hiện các bước như Hình 8a.7.</a:t>
            </a:r>
          </a:p>
        </p:txBody>
      </p:sp>
      <p:pic>
        <p:nvPicPr>
          <p:cNvPr id="4" name="Shape 280"/>
          <p:cNvPicPr/>
          <p:nvPr/>
        </p:nvPicPr>
        <p:blipFill>
          <a:blip r:embed="rId2">
            <a:extLst>
              <a:ext uri="{28A0092B-C50C-407E-A947-70E740481C1C}">
                <a14:useLocalDpi xmlns:a14="http://schemas.microsoft.com/office/drawing/2010/main" val="0"/>
              </a:ext>
            </a:extLst>
          </a:blip>
          <a:srcRect/>
          <a:stretch/>
        </p:blipFill>
        <p:spPr>
          <a:xfrm>
            <a:off x="1645919" y="3003161"/>
            <a:ext cx="7966809" cy="3265268"/>
          </a:xfrm>
          <a:prstGeom prst="rect">
            <a:avLst/>
          </a:prstGeom>
        </p:spPr>
      </p:pic>
      <p:sp>
        <p:nvSpPr>
          <p:cNvPr id="5" name="TextBox 4">
            <a:extLst>
              <a:ext uri="{FF2B5EF4-FFF2-40B4-BE49-F238E27FC236}">
                <a16:creationId xmlns:a16="http://schemas.microsoft.com/office/drawing/2014/main" id="{1814B9E2-EBA0-4B30-A5BC-95144377C64E}"/>
              </a:ext>
            </a:extLst>
          </p:cNvPr>
          <p:cNvSpPr txBox="1"/>
          <p:nvPr/>
        </p:nvSpPr>
        <p:spPr>
          <a:xfrm>
            <a:off x="581545" y="2194235"/>
            <a:ext cx="2427626" cy="590931"/>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1. Chọn</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Home</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Oval 1"/>
          <p:cNvSpPr/>
          <p:nvPr/>
        </p:nvSpPr>
        <p:spPr>
          <a:xfrm>
            <a:off x="2234090" y="2916462"/>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814B9E2-EBA0-4B30-A5BC-95144377C64E}"/>
              </a:ext>
            </a:extLst>
          </p:cNvPr>
          <p:cNvSpPr txBox="1"/>
          <p:nvPr/>
        </p:nvSpPr>
        <p:spPr>
          <a:xfrm>
            <a:off x="3743271" y="1749914"/>
            <a:ext cx="4528860" cy="1200329"/>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2. Nháy chuột vào hình tam giác nhỏ bên cạnh lệnh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Numbering</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8" name="Oval 7"/>
          <p:cNvSpPr/>
          <p:nvPr/>
        </p:nvSpPr>
        <p:spPr>
          <a:xfrm>
            <a:off x="5944510" y="3237519"/>
            <a:ext cx="954742" cy="64211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1814B9E2-EBA0-4B30-A5BC-95144377C64E}"/>
              </a:ext>
            </a:extLst>
          </p:cNvPr>
          <p:cNvSpPr txBox="1"/>
          <p:nvPr/>
        </p:nvSpPr>
        <p:spPr>
          <a:xfrm>
            <a:off x="8654902" y="1749914"/>
            <a:ext cx="2467395" cy="1200329"/>
          </a:xfrm>
          <a:prstGeom prst="rect">
            <a:avLst/>
          </a:prstGeom>
          <a:solidFill>
            <a:srgbClr val="EB54E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3. Chọn kiểu danh sách có thứ tự.</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3" name="Rectangle 2"/>
          <p:cNvSpPr/>
          <p:nvPr/>
        </p:nvSpPr>
        <p:spPr>
          <a:xfrm>
            <a:off x="7269401" y="4189227"/>
            <a:ext cx="1002730" cy="987684"/>
          </a:xfrm>
          <a:prstGeom prst="rect">
            <a:avLst/>
          </a:prstGeom>
          <a:noFill/>
          <a:ln w="57150">
            <a:solidFill>
              <a:srgbClr val="D34C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074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animBg="1"/>
      <p:bldP spid="2" grpId="0" animBg="1"/>
      <p:bldP spid="7" grpId="0" animBg="1"/>
      <p:bldP spid="8" grpId="0" animBg="1"/>
      <p:bldP spid="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Kết quả thực hiện từng bước tương tự như Hình 8a.8</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49964" y="4763386"/>
            <a:ext cx="10741046" cy="590931"/>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Hình 8a.8. Kết qu</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ả</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các bước tạo danh sách có thứ tự</a:t>
            </a:r>
            <a:endPar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442" t="27582" r="8697" b="32232"/>
          <a:stretch/>
        </p:blipFill>
        <p:spPr bwMode="auto">
          <a:xfrm>
            <a:off x="404041" y="1573620"/>
            <a:ext cx="10986969" cy="318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814B9E2-EBA0-4B30-A5BC-95144377C64E}"/>
              </a:ext>
            </a:extLst>
          </p:cNvPr>
          <p:cNvSpPr txBox="1"/>
          <p:nvPr/>
        </p:nvSpPr>
        <p:spPr>
          <a:xfrm>
            <a:off x="649964" y="5289684"/>
            <a:ext cx="10741046" cy="1024896"/>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	Lưu tệp</a:t>
            </a:r>
          </a:p>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Chọn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File/Save</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để lưu tệp văn bản với tên </a:t>
            </a:r>
            <a:r>
              <a:rPr kumimoji="0" lang="vi-VN" sz="2400" b="1" i="1" u="none" strike="noStrike" kern="1200" cap="none" spc="0" normalizeH="0" baseline="0" noProof="0">
                <a:ln>
                  <a:noFill/>
                </a:ln>
                <a:solidFill>
                  <a:srgbClr val="C00000"/>
                </a:solidFill>
                <a:effectLst/>
                <a:uLnTx/>
                <a:uFillTx/>
                <a:latin typeface="UTM Avo" panose="02040603050506020204" pitchFamily="18" charset="0"/>
                <a:ea typeface="+mn-ea"/>
                <a:cs typeface="Times New Roman" panose="02020603050405020304" pitchFamily="18" charset="0"/>
              </a:rPr>
              <a:t>PhieuKhaoSat.docx.</a:t>
            </a: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50573" y="912592"/>
            <a:ext cx="11307317" cy="3427867"/>
          </a:xfrm>
        </p:spPr>
        <p:txBody>
          <a:bodyPr vert="horz" lIns="91440" tIns="45720" rIns="91440" bIns="45720" rtlCol="0" anchor="t">
            <a:noAutofit/>
          </a:bodyPr>
          <a:lstStyle/>
          <a:p>
            <a: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TIẾT 15</a:t>
            </a:r>
            <a:b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800" b="1">
                <a:solidFill>
                  <a:srgbClr val="FF0000"/>
                </a:solidFill>
                <a:effectLst>
                  <a:outerShdw blurRad="60007" dist="200025" dir="15000000" sy="30000" kx="-1800000" algn="bl"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BÀI 8(A): LÀM VIỆC VỚI DANH SÁCH DẠNG LIỆT KÊ VÀ HÌNH ẢNH TRONG VĂN BẢN</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3649526" y="5945408"/>
            <a:ext cx="4892948" cy="812923"/>
          </a:xfrm>
        </p:spPr>
        <p:txBody>
          <a:bodyPr vert="horz" lIns="91440" tIns="45720" rIns="91440" bIns="45720" rtlCol="0" anchor="t">
            <a:normAutofit/>
          </a:bodyPr>
          <a:lstStyle/>
          <a:p>
            <a:r>
              <a:rPr lang="en-US" b="1">
                <a:solidFill>
                  <a:srgbClr val="FF0000"/>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90931"/>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Nhiệm vụ 2</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2373258"/>
            <a:ext cx="5125874" cy="2022092"/>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Sử dụng phần mềm soạn thảo tạo tờ rơi quảng cáo và tuyển thành viên cho CLB Tin học của trường theo mẫu ở Hình 8a.6.</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EAC93C4B-B512-40EE-89BC-AC6F1955AED0}"/>
              </a:ext>
            </a:extLst>
          </p:cNvPr>
          <p:cNvSpPr/>
          <p:nvPr/>
        </p:nvSpPr>
        <p:spPr>
          <a:xfrm>
            <a:off x="6799939" y="5980253"/>
            <a:ext cx="4521204" cy="590931"/>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Hình 8a. 6. </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837" t="26623" r="19600" b="25022"/>
          <a:stretch/>
        </p:blipFill>
        <p:spPr bwMode="auto">
          <a:xfrm>
            <a:off x="6799939" y="599223"/>
            <a:ext cx="4328137" cy="5217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3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Hướng dẫn</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513550" cy="2022092"/>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Quan sát tờ rơi mẫu em thấy có các đối tượng sau: ảnh nền, văn bản, hình đồ hoạ,...</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Các đối tượng văn bản, hình đồ hoạ nẳm bên trên ảnh nền (tức là ảnh nền n</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ằ</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m ở lớp dưới, văn bản và hình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ồ</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hoạ nằm ở lớp trên).</a:t>
            </a:r>
          </a:p>
        </p:txBody>
      </p:sp>
      <p:sp>
        <p:nvSpPr>
          <p:cNvPr id="4" name="TextBox 3">
            <a:extLst>
              <a:ext uri="{FF2B5EF4-FFF2-40B4-BE49-F238E27FC236}">
                <a16:creationId xmlns:a16="http://schemas.microsoft.com/office/drawing/2014/main" id="{1814B9E2-EBA0-4B30-A5BC-95144377C64E}"/>
              </a:ext>
            </a:extLst>
          </p:cNvPr>
          <p:cNvSpPr txBox="1"/>
          <p:nvPr/>
        </p:nvSpPr>
        <p:spPr>
          <a:xfrm>
            <a:off x="614526" y="3632122"/>
            <a:ext cx="10513550" cy="1588127"/>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Khởi động phần mềm và nhập nội dung</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Nháy đúp chuột vào biểu tượng phần mềm trên màn hình nền.</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Nhập nội dung văn bản theo mẫu như Hình 8a.5.</a:t>
            </a:r>
          </a:p>
        </p:txBody>
      </p:sp>
    </p:spTree>
    <p:extLst>
      <p:ext uri="{BB962C8B-B14F-4D97-AF65-F5344CB8AC3E}">
        <p14:creationId xmlns:p14="http://schemas.microsoft.com/office/powerpoint/2010/main" val="280939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Thêm ảnh minh hoạ, thay đổi lóp, thay đồi kích thước ảnh</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Nháy chuột vào đầu đoạn vàn bản để đặt vị trí chèn ảnh, chọn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Insert/Picture</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chọn tệp ảnh nền rồi chọn OK để chèn ảnh.</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81" t="27581" r="13930" b="32604"/>
          <a:stretch/>
        </p:blipFill>
        <p:spPr bwMode="auto">
          <a:xfrm>
            <a:off x="724747" y="2147777"/>
            <a:ext cx="10293108" cy="33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EAC93C4B-B512-40EE-89BC-AC6F1955AED0}"/>
              </a:ext>
            </a:extLst>
          </p:cNvPr>
          <p:cNvSpPr/>
          <p:nvPr/>
        </p:nvSpPr>
        <p:spPr>
          <a:xfrm>
            <a:off x="724748" y="5725073"/>
            <a:ext cx="10596396" cy="590931"/>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Hình 8a. 9. Các bước chèn, thay đổi l</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ớ</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p và kích thước </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ả</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a:t>
            </a:r>
            <a:endPar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499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50783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marR="0" lvl="0" indent="396875"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Hình ảnh được chèn vào văn bản (ảnh có thể che mất nội dung văn bản hoặc đẩy nội dung văn bản xuống dưới (Hình 8a.9b)). Vì ảnh nền cần nằm dưới văn bản, nên em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nháy chuột chọn</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ảnh, chọn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Format</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Trong nhóm lệnh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Arrange</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nháy chuột vào mũi tên bên cạnh lệnh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Wrap Text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rồi chọn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Behind Text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để ảnh nẳm ở lớp dưới, văn bản nằm ở lớp trên. Kết quả là văn bản sẽ được đưa lên trên ảnh nền (Hình 8a.9c).</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8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30246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marR="0" lvl="0" indent="396875"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Bước tiếp theo cần thay đổi vị trí và kích thước ảnh để ảnh phủ hết nền của tờ rơi. Em di chuyển chuột vào hình vuông nh</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ỏ</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màu trắng nằm ở góc dưới bên phải của ảnh rồi kéo thả chuột để thay đổi kích thước sao cho ảnh nền phủ kín tờ rơi (Hình 8a.9d).</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1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2086725"/>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	Thêm, thay đổi màu các đói tượng hình đồ hoạ</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Trong tờ rơi có hai đối tượng đồ hoạ là: </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và </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Để vẽ</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em thực hiện các bước như Hình 8a.1O và Hình 8a.11 rồi kéo thả chuột để tạo hình mũi tên trên tờ rơi.</a:t>
            </a:r>
          </a:p>
        </p:txBody>
      </p:sp>
      <p:sp>
        <p:nvSpPr>
          <p:cNvPr id="2" name="Curved Right Arrow 1"/>
          <p:cNvSpPr/>
          <p:nvPr/>
        </p:nvSpPr>
        <p:spPr>
          <a:xfrm>
            <a:off x="6972300" y="959998"/>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Curved Right Arrow 5"/>
          <p:cNvSpPr/>
          <p:nvPr/>
        </p:nvSpPr>
        <p:spPr>
          <a:xfrm flipH="1">
            <a:off x="7743825" y="961065"/>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Curved Right Arrow 6"/>
          <p:cNvSpPr/>
          <p:nvPr/>
        </p:nvSpPr>
        <p:spPr>
          <a:xfrm>
            <a:off x="9334500" y="959997"/>
            <a:ext cx="285750" cy="50947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Shape 304"/>
          <p:cNvPicPr/>
          <p:nvPr/>
        </p:nvPicPr>
        <p:blipFill>
          <a:blip r:embed="rId2"/>
          <a:stretch/>
        </p:blipFill>
        <p:spPr>
          <a:xfrm>
            <a:off x="625371" y="3413760"/>
            <a:ext cx="5610225" cy="1901190"/>
          </a:xfrm>
          <a:prstGeom prst="rect">
            <a:avLst/>
          </a:prstGeom>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14" t="30333" r="9312" b="43333"/>
          <a:stretch/>
        </p:blipFill>
        <p:spPr bwMode="auto">
          <a:xfrm>
            <a:off x="6235597" y="3359888"/>
            <a:ext cx="4949675"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814B9E2-EBA0-4B30-A5BC-95144377C64E}"/>
              </a:ext>
            </a:extLst>
          </p:cNvPr>
          <p:cNvSpPr txBox="1"/>
          <p:nvPr/>
        </p:nvSpPr>
        <p:spPr>
          <a:xfrm>
            <a:off x="581545" y="2640800"/>
            <a:ext cx="2427626" cy="590931"/>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1. Chọn</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Insert</a:t>
            </a:r>
            <a:endPar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11" name="Oval 10"/>
          <p:cNvSpPr/>
          <p:nvPr/>
        </p:nvSpPr>
        <p:spPr>
          <a:xfrm>
            <a:off x="1692924" y="3359888"/>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1814B9E2-EBA0-4B30-A5BC-95144377C64E}"/>
              </a:ext>
            </a:extLst>
          </p:cNvPr>
          <p:cNvSpPr txBox="1"/>
          <p:nvPr/>
        </p:nvSpPr>
        <p:spPr>
          <a:xfrm>
            <a:off x="2445488" y="5551058"/>
            <a:ext cx="3790109" cy="1089529"/>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Nháy chuột vào mũi tên bên dưới lệnh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Shapes</a:t>
            </a:r>
          </a:p>
        </p:txBody>
      </p:sp>
      <p:sp>
        <p:nvSpPr>
          <p:cNvPr id="13" name="Oval 12"/>
          <p:cNvSpPr/>
          <p:nvPr/>
        </p:nvSpPr>
        <p:spPr>
          <a:xfrm>
            <a:off x="3863171" y="4641647"/>
            <a:ext cx="954742" cy="6421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1814B9E2-EBA0-4B30-A5BC-95144377C64E}"/>
              </a:ext>
            </a:extLst>
          </p:cNvPr>
          <p:cNvSpPr txBox="1"/>
          <p:nvPr/>
        </p:nvSpPr>
        <p:spPr>
          <a:xfrm>
            <a:off x="6235598" y="2142202"/>
            <a:ext cx="3241778" cy="1089529"/>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3.	Chọn mẫu trong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nhóm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Block Arrows</a:t>
            </a:r>
          </a:p>
        </p:txBody>
      </p:sp>
    </p:spTree>
    <p:extLst>
      <p:ext uri="{BB962C8B-B14F-4D97-AF65-F5344CB8AC3E}">
        <p14:creationId xmlns:p14="http://schemas.microsoft.com/office/powerpoint/2010/main" val="21816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500"/>
                                        <p:tgtEl>
                                          <p:spTgt spid="7170"/>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500"/>
                                        <p:tgtEl>
                                          <p:spTgt spid="71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P spid="6" grpId="0" animBg="1"/>
      <p:bldP spid="7" grpId="0" animBg="1"/>
      <p:bldP spid="10" grpId="0" animBg="1"/>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3374571" y="852741"/>
            <a:ext cx="7576458" cy="457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a:spAutoFit/>
          </a:bodyPr>
          <a:lstStyle/>
          <a:p>
            <a:pPr marL="169863" marR="0" lvl="0" indent="396875"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Để đổi màu cho đối tượng đồ hoạ, em chọn đối tượng, chọn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Format</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trong nhóm lệnh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Shape</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Styles</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nháy chuột vào mũi tên bên cạnh lệnh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Shape Fill</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Chọn màu vàng.</a:t>
            </a:r>
          </a:p>
          <a:p>
            <a:pPr marL="169863" marR="0" lvl="0" indent="396875"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Lưu ý:</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Nếu muốn thay đổi hình ảnh làm nền cho tờ rơi hay mẫu hình đồ hoạ khác, em nháy chuột chọn hình ảnh, hình đồ hoạ rồi nhấn phím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Delete</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Tiếp theo, thực hiện lại các bước để chèn thêm hình ảnh, hình đồ hoạ mới.</a:t>
            </a:r>
          </a:p>
        </p:txBody>
      </p:sp>
      <p:pic>
        <p:nvPicPr>
          <p:cNvPr id="2050" name="Picture 2" descr="E:\Hien\lop 8\Male-Teacher-PNG-Free-Downlo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26" y="2656114"/>
            <a:ext cx="3247572" cy="389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1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14526" y="420674"/>
            <a:ext cx="10513550" cy="3582519"/>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d)	Ch</a:t>
            </a:r>
            <a:r>
              <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ỉ</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 s</a:t>
            </a:r>
            <a:r>
              <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ử</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 vị trí và màu sắc các đ</a:t>
            </a:r>
            <a:r>
              <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ố</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i tượng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Em cần ch</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ỉ</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nh sửa vị trí dòng chữ “TUY</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Ể</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 THÀNH VIÊN” vào đúng hình cầu trên hình nền, đổi màu chữ đen thành vàng. </a:t>
            </a:r>
            <a:r>
              <a:rPr kumimoji="0" lang="en-US"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Chỉnh</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sửa màu sắc và vị trí các đối tượng văn bản khác sao cho đúng theo mẫu.</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Chèn thêm hình ảnh vào góc trên bên phải để hoàn thiện tờ rơi. Để đặt được hình ảnh vào đúng vị trí, sau khi chèn em chọn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Format/Arrange/Wrap Text </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rồi chọn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Square</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a:t>
            </a:r>
          </a:p>
        </p:txBody>
      </p:sp>
      <p:sp>
        <p:nvSpPr>
          <p:cNvPr id="15" name="TextBox 14">
            <a:extLst>
              <a:ext uri="{FF2B5EF4-FFF2-40B4-BE49-F238E27FC236}">
                <a16:creationId xmlns:a16="http://schemas.microsoft.com/office/drawing/2014/main" id="{1814B9E2-EBA0-4B30-A5BC-95144377C64E}"/>
              </a:ext>
            </a:extLst>
          </p:cNvPr>
          <p:cNvSpPr txBox="1"/>
          <p:nvPr/>
        </p:nvSpPr>
        <p:spPr>
          <a:xfrm>
            <a:off x="614526" y="4291076"/>
            <a:ext cx="10513550" cy="1031436"/>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e)</a:t>
            </a:r>
            <a:r>
              <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Lưu tệp</a:t>
            </a:r>
            <a:endPar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Chọn </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File/Save</a:t>
            </a:r>
            <a:r>
              <a:rPr kumimoji="0" lang="vi-VN" sz="2400" b="0"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để lưu tệp văn bản với tên</a:t>
            </a:r>
            <a:r>
              <a:rPr kumimoji="0" lang="vi-VN"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TuyenThanhVien.docx.</a:t>
            </a:r>
          </a:p>
        </p:txBody>
      </p:sp>
    </p:spTree>
    <p:extLst>
      <p:ext uri="{BB962C8B-B14F-4D97-AF65-F5344CB8AC3E}">
        <p14:creationId xmlns:p14="http://schemas.microsoft.com/office/powerpoint/2010/main" val="1698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C47F3B-A802-8104-4E13-924586A251DF}"/>
              </a:ext>
            </a:extLst>
          </p:cNvPr>
          <p:cNvPicPr>
            <a:picLocks noChangeAspect="1"/>
          </p:cNvPicPr>
          <p:nvPr/>
        </p:nvPicPr>
        <p:blipFill rotWithShape="1">
          <a:blip r:embed="rId3">
            <a:extLst>
              <a:ext uri="{28A0092B-C50C-407E-A947-70E740481C1C}">
                <a14:useLocalDpi xmlns:a14="http://schemas.microsoft.com/office/drawing/2010/main" val="0"/>
              </a:ext>
            </a:extLst>
          </a:blip>
          <a:srcRect t="-6093" b="-6093"/>
          <a:stretch/>
        </p:blipFill>
        <p:spPr>
          <a:xfrm>
            <a:off x="1776779" y="1294715"/>
            <a:ext cx="8638443" cy="485912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A5C0BF6-A324-397D-A148-64739F70BEE4}"/>
              </a:ext>
            </a:extLst>
          </p:cNvPr>
          <p:cNvSpPr txBox="1"/>
          <p:nvPr/>
        </p:nvSpPr>
        <p:spPr>
          <a:xfrm>
            <a:off x="3021063" y="6089334"/>
            <a:ext cx="6149874" cy="646331"/>
          </a:xfrm>
          <a:prstGeom prst="rect">
            <a:avLst/>
          </a:prstGeom>
          <a:noFill/>
          <a:effectLst/>
        </p:spPr>
        <p:txBody>
          <a:bodyPr wrap="square" rtlCol="0">
            <a:spAutoFit/>
          </a:bodyPr>
          <a:lstStyle/>
          <a:p>
            <a:pPr lvl="0" algn="ctr">
              <a:defRPr/>
            </a:pPr>
            <a:r>
              <a:rPr kumimoji="0" lang="en-US" sz="18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1"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hãy</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nhận</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xét</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về</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hai</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cách</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trình</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bày</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nội</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dung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trên</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Em</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thích</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cách</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trình</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bày</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nào</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hơn</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Vì</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b="1" err="1">
                <a:solidFill>
                  <a:prstClr val="black"/>
                </a:solidFill>
                <a:latin typeface="Open Sans" panose="020B0606030504020204" pitchFamily="34" charset="0"/>
                <a:ea typeface="Open Sans" panose="020B0606030504020204" pitchFamily="34" charset="0"/>
                <a:cs typeface="Open Sans" panose="020B0606030504020204" pitchFamily="34" charset="0"/>
              </a:rPr>
              <a:t>sao</a:t>
            </a:r>
            <a:r>
              <a:rPr lang="en-US" b="1">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vi-VN"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954107"/>
            </a:xfrm>
            <a:prstGeom prst="rect">
              <a:avLst/>
            </a:prstGeom>
            <a:noFill/>
          </p:spPr>
          <p:txBody>
            <a:bodyPr wrap="square" rtlCol="0">
              <a:spAutoFit/>
            </a:bodyPr>
            <a:lstStyle/>
            <a:p>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Danh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sách</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dạng</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liệt</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kê</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24FDB12-E18C-2918-D9CE-DFF8D0B32974}"/>
              </a:ext>
            </a:extLst>
          </p:cNvPr>
          <p:cNvSpPr txBox="1"/>
          <p:nvPr/>
        </p:nvSpPr>
        <p:spPr>
          <a:xfrm>
            <a:off x="5958928" y="122335"/>
            <a:ext cx="5063661" cy="1298377"/>
          </a:xfrm>
          <a:prstGeom prst="wedgeEllipseCallout">
            <a:avLst>
              <a:gd name="adj1" fmla="val -15151"/>
              <a:gd name="adj2" fmla="val 66168"/>
            </a:avLst>
          </a:prstGeom>
          <a:solidFill>
            <a:srgbClr val="03D028"/>
          </a:solidFill>
          <a:effectLst/>
        </p:spPr>
        <p:txBody>
          <a:bodyPr wrap="square" rtlCol="0">
            <a:spAutoFit/>
          </a:bodyPr>
          <a:lstStyle/>
          <a:p>
            <a:pPr lvl="0" algn="ctr">
              <a:defRPr/>
            </a:pPr>
            <a:r>
              <a:rPr lang="vi-VN" b="1">
                <a:solidFill>
                  <a:schemeClr val="bg1"/>
                </a:solidFill>
                <a:latin typeface="Open Sans" panose="020B0606030504020204" pitchFamily="34" charset="0"/>
                <a:ea typeface="Open Sans" panose="020B0606030504020204" pitchFamily="34" charset="0"/>
                <a:cs typeface="Open Sans" panose="020B0606030504020204" pitchFamily="34" charset="0"/>
              </a:rPr>
              <a:t>Cách trình bày như hình 8a.3 rõ ràng, dễ hiểu và có tính thẩm mỹ hơn</a:t>
            </a:r>
            <a:endParaRPr kumimoji="0" lang="vi-VN" sz="18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871003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ppt_w</p:attrName>
                                        </p:attrNameLst>
                                      </p:cBhvr>
                                      <p:tavLst>
                                        <p:tav tm="0" fmla="#ppt_w*sin(2.5*pi*$)">
                                          <p:val>
                                            <p:fltVal val="0"/>
                                          </p:val>
                                        </p:tav>
                                        <p:tav tm="100000">
                                          <p:val>
                                            <p:fltVal val="1"/>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p:cTn id="19" dur="25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21" dur="25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330027" y="1737405"/>
            <a:ext cx="6728373" cy="1200329"/>
          </a:xfrm>
          <a:prstGeom prst="rect">
            <a:avLst/>
          </a:prstGeom>
          <a:noFill/>
          <a:effectLst/>
        </p:spPr>
        <p:txBody>
          <a:bodyPr wrap="square" rtlCol="0">
            <a:spAutoFit/>
          </a:bodyPr>
          <a:lstStyle/>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 Có những kiểu danh sách liệt kê nào?</a:t>
            </a:r>
          </a:p>
          <a:p>
            <a:pPr lvl="0">
              <a:defRPr/>
            </a:pPr>
            <a:r>
              <a:rPr lang="en-US" sz="2400">
                <a:solidFill>
                  <a:prstClr val="black"/>
                </a:solidFill>
                <a:latin typeface="Open Sans" panose="020B0606030504020204" pitchFamily="34" charset="0"/>
                <a:ea typeface="Open Sans" panose="020B0606030504020204" pitchFamily="34" charset="0"/>
                <a:cs typeface="Open Sans" panose="020B0606030504020204" pitchFamily="34" charset="0"/>
              </a:rPr>
              <a:t>+ Em hãy nêu tác dụng của việc sử dụng danh sách dạng liệt kê.</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119027"/>
            <a:ext cx="3798281" cy="1899141"/>
            <a:chOff x="259896" y="4258420"/>
            <a:chExt cx="3798281" cy="1899141"/>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6" y="4258420"/>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954107"/>
            </a:xfrm>
            <a:prstGeom prst="rect">
              <a:avLst/>
            </a:prstGeom>
            <a:noFill/>
          </p:spPr>
          <p:txBody>
            <a:bodyPr wrap="square" rtlCol="0">
              <a:spAutoFit/>
            </a:bodyPr>
            <a:lstStyle/>
            <a:p>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Danh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sách</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dạng</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liệt</a:t>
              </a: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err="1">
                  <a:solidFill>
                    <a:schemeClr val="bg1"/>
                  </a:solidFill>
                  <a:latin typeface="Open Sans" panose="020B0606030504020204" pitchFamily="34" charset="0"/>
                  <a:ea typeface="Open Sans" panose="020B0606030504020204" pitchFamily="34" charset="0"/>
                  <a:cs typeface="Open Sans" panose="020B0606030504020204" pitchFamily="34" charset="0"/>
                </a:rPr>
                <a:t>kê</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 name="Group 2">
            <a:extLst>
              <a:ext uri="{FF2B5EF4-FFF2-40B4-BE49-F238E27FC236}">
                <a16:creationId xmlns:a16="http://schemas.microsoft.com/office/drawing/2014/main" id="{88C51BE4-384B-C780-14B2-CC667B7F7563}"/>
              </a:ext>
            </a:extLst>
          </p:cNvPr>
          <p:cNvGrpSpPr/>
          <p:nvPr/>
        </p:nvGrpSpPr>
        <p:grpSpPr>
          <a:xfrm>
            <a:off x="4552336" y="3105336"/>
            <a:ext cx="3087329" cy="2618882"/>
            <a:chOff x="8111612" y="1250254"/>
            <a:chExt cx="3087329" cy="2618882"/>
          </a:xfrm>
          <a:noFill/>
        </p:grpSpPr>
        <p:sp>
          <p:nvSpPr>
            <p:cNvPr id="4" name="Rectangle 3">
              <a:extLst>
                <a:ext uri="{FF2B5EF4-FFF2-40B4-BE49-F238E27FC236}">
                  <a16:creationId xmlns:a16="http://schemas.microsoft.com/office/drawing/2014/main" id="{40CC9555-423A-B964-3B8E-32DEF79E2B9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F38940C2-A653-551B-2572-9C608F798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9" name="TextBox 8">
              <a:extLst>
                <a:ext uri="{FF2B5EF4-FFF2-40B4-BE49-F238E27FC236}">
                  <a16:creationId xmlns:a16="http://schemas.microsoft.com/office/drawing/2014/main" id="{3813EEEC-650D-7489-1C14-9B9FE4B19DDC}"/>
                </a:ext>
              </a:extLst>
            </p:cNvPr>
            <p:cNvSpPr txBox="1"/>
            <p:nvPr/>
          </p:nvSpPr>
          <p:spPr>
            <a:xfrm>
              <a:off x="8414466" y="3271171"/>
              <a:ext cx="2492423" cy="369332"/>
            </a:xfrm>
            <a:prstGeom prst="rect">
              <a:avLst/>
            </a:prstGeom>
            <a:grp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KHĂN TRẢI BÀN</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y2meta.com - 5 Minute Timer-(1080p)">
            <a:hlinkClick r:id="" action="ppaction://media"/>
            <a:extLst>
              <a:ext uri="{FF2B5EF4-FFF2-40B4-BE49-F238E27FC236}">
                <a16:creationId xmlns:a16="http://schemas.microsoft.com/office/drawing/2014/main" id="{F38662EC-914C-6CD0-2E51-94786B7B1E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6311531" y="5581429"/>
            <a:ext cx="2656266" cy="1161949"/>
          </a:xfrm>
          <a:prstGeom prst="rect">
            <a:avLst/>
          </a:prstGeom>
        </p:spPr>
      </p:pic>
      <p:sp>
        <p:nvSpPr>
          <p:cNvPr id="13" name="Arrow: Pentagon 12">
            <a:extLst>
              <a:ext uri="{FF2B5EF4-FFF2-40B4-BE49-F238E27FC236}">
                <a16:creationId xmlns:a16="http://schemas.microsoft.com/office/drawing/2014/main" id="{7D207484-0A69-23A1-0A49-0268BF651873}"/>
              </a:ext>
            </a:extLst>
          </p:cNvPr>
          <p:cNvSpPr/>
          <p:nvPr/>
        </p:nvSpPr>
        <p:spPr>
          <a:xfrm>
            <a:off x="5557591" y="5490450"/>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Xem KQ">
            <a:extLst>
              <a:ext uri="{FF2B5EF4-FFF2-40B4-BE49-F238E27FC236}">
                <a16:creationId xmlns:a16="http://schemas.microsoft.com/office/drawing/2014/main" id="{1B5C3557-9E99-BC41-F118-9595F91186B3}"/>
              </a:ext>
            </a:extLst>
          </p:cNvPr>
          <p:cNvGrpSpPr/>
          <p:nvPr/>
        </p:nvGrpSpPr>
        <p:grpSpPr>
          <a:xfrm>
            <a:off x="3374700" y="5697572"/>
            <a:ext cx="1278588" cy="838199"/>
            <a:chOff x="1580575" y="4760148"/>
            <a:chExt cx="1278588" cy="838199"/>
          </a:xfrm>
        </p:grpSpPr>
        <p:pic>
          <p:nvPicPr>
            <p:cNvPr id="15" name="Picture 2">
              <a:extLst>
                <a:ext uri="{FF2B5EF4-FFF2-40B4-BE49-F238E27FC236}">
                  <a16:creationId xmlns:a16="http://schemas.microsoft.com/office/drawing/2014/main" id="{26BABE03-7E34-1C51-8CDA-E5F49B83E4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580575" y="4760148"/>
              <a:ext cx="1278588" cy="8381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ACC347B-34FE-B495-C5AD-120E1BE5FD5D}"/>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917022E4-34F4-0C27-2B66-1DB12B73CA81}"/>
              </a:ext>
            </a:extLst>
          </p:cNvPr>
          <p:cNvSpPr txBox="1"/>
          <p:nvPr/>
        </p:nvSpPr>
        <p:spPr>
          <a:xfrm>
            <a:off x="4006033" y="1307597"/>
            <a:ext cx="7131569" cy="2246769"/>
          </a:xfrm>
          <a:prstGeom prst="rect">
            <a:avLst/>
          </a:prstGeom>
          <a:noFill/>
          <a:effectLst/>
        </p:spPr>
        <p:txBody>
          <a:bodyPr wrap="square" rtlCol="0">
            <a:spAutoFit/>
          </a:bodyPr>
          <a:lstStyle/>
          <a:p>
            <a:pPr lvl="0" algn="just">
              <a:defRPr/>
            </a:pPr>
            <a:r>
              <a:rPr lang="en-US" sz="2800">
                <a:solidFill>
                  <a:prstClr val="black"/>
                </a:solidFill>
                <a:latin typeface="Open Sans" panose="020B0606030504020204" pitchFamily="34" charset="0"/>
                <a:ea typeface="Open Sans" panose="020B0606030504020204" pitchFamily="34" charset="0"/>
                <a:cs typeface="Open Sans" panose="020B0606030504020204" pitchFamily="34" charset="0"/>
              </a:rPr>
              <a:t>- Phần mềm soạn thảo văn bản cung cấp 2 kiểu danh sách dạng liệt kê: </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danh sách dấu đầu dòng, danh sách có thứ tự</a:t>
            </a:r>
            <a:r>
              <a:rPr lang="en-US" sz="280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lvl="0" algn="just">
              <a:defRPr/>
            </a:pPr>
            <a:r>
              <a:rPr lang="en-US" sz="2800">
                <a:solidFill>
                  <a:prstClr val="black"/>
                </a:solidFill>
                <a:latin typeface="Open Sans" panose="020B0606030504020204" pitchFamily="34" charset="0"/>
                <a:ea typeface="Open Sans" panose="020B0606030504020204" pitchFamily="34" charset="0"/>
                <a:cs typeface="Open Sans" panose="020B0606030504020204" pitchFamily="34" charset="0"/>
              </a:rPr>
              <a:t>- Danh sách dạng liệt kê giúp trình bày văn bản rõ ràng và có tính thẩm mỹ.</a:t>
            </a:r>
          </a:p>
        </p:txBody>
      </p:sp>
    </p:spTree>
    <p:extLst>
      <p:ext uri="{BB962C8B-B14F-4D97-AF65-F5344CB8AC3E}">
        <p14:creationId xmlns:p14="http://schemas.microsoft.com/office/powerpoint/2010/main" val="15093008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1000"/>
                            </p:stCondLst>
                            <p:childTnLst>
                              <p:par>
                                <p:cTn id="21" presetID="1" presetClass="entr" presetSubtype="0" fill="hold" grpId="1"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2" presetClass="exit" presetSubtype="2" fill="hold" grpId="0" nodeType="click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1+ppt_w/2"/>
                                          </p:val>
                                        </p:tav>
                                      </p:tavLst>
                                    </p:anim>
                                    <p:anim calcmode="lin" valueType="num">
                                      <p:cBhvr additive="base">
                                        <p:cTn id="32" dur="500"/>
                                        <p:tgtEl>
                                          <p:spTgt spid="13"/>
                                        </p:tgtEl>
                                        <p:attrNameLst>
                                          <p:attrName>ppt_y</p:attrName>
                                        </p:attrNameLst>
                                      </p:cBhvr>
                                      <p:tavLst>
                                        <p:tav tm="0">
                                          <p:val>
                                            <p:strVal val="ppt_y"/>
                                          </p:val>
                                        </p:tav>
                                        <p:tav tm="100000">
                                          <p:val>
                                            <p:strVal val="ppt_y"/>
                                          </p:val>
                                        </p:tav>
                                      </p:tavLst>
                                    </p:anim>
                                    <p:set>
                                      <p:cBhvr>
                                        <p:cTn id="33" dur="1" fill="hold">
                                          <p:stCondLst>
                                            <p:cond delay="499"/>
                                          </p:stCondLst>
                                        </p:cTn>
                                        <p:tgtEl>
                                          <p:spTgt spid="13"/>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10"/>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md type="call" cmd="stop">
                                      <p:cBhvr>
                                        <p:cTn id="41" dur="1">
                                          <p:stCondLst>
                                            <p:cond delay="499"/>
                                          </p:stCondLst>
                                        </p:cTn>
                                        <p:tgtEl>
                                          <p:spTgt spid="10"/>
                                        </p:tgtEl>
                                      </p:cBhvr>
                                    </p:cmd>
                                  </p:childTnLst>
                                </p:cTn>
                              </p:par>
                            </p:childTnLst>
                          </p:cTn>
                        </p:par>
                      </p:childTnLst>
                    </p:cTn>
                  </p:par>
                </p:childTnLst>
              </p:cTn>
              <p:nextCondLst>
                <p:cond evt="onClick" delay="0">
                  <p:tgtEl>
                    <p:spTgt spid="13"/>
                  </p:tgtEl>
                </p:cond>
              </p:nextCondLst>
            </p:seq>
            <p:video>
              <p:cMediaNode vol="80000" mute="1">
                <p:cTn id="42" fill="hold" display="0">
                  <p:stCondLst>
                    <p:cond delay="indefinite"/>
                  </p:stCondLst>
                </p:cTn>
                <p:tgtEl>
                  <p:spTgt spid="10"/>
                </p:tgtEl>
              </p:cMediaNode>
            </p:video>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grpId="1" nodeType="clickEffect">
                                  <p:stCondLst>
                                    <p:cond delay="0"/>
                                  </p:stCondLst>
                                  <p:childTnLst>
                                    <p:animEffect transition="out" filter="barn(inVertic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nextCondLst>
                <p:cond evt="onClick" delay="0">
                  <p:tgtEl>
                    <p:spTgt spid="14"/>
                  </p:tgtEl>
                </p:cond>
              </p:nextCondLst>
            </p:seq>
          </p:childTnLst>
        </p:cTn>
      </p:par>
    </p:tnLst>
    <p:bldLst>
      <p:bldP spid="12" grpId="0"/>
      <p:bldP spid="12" grpId="1"/>
      <p:bldP spid="13" grpId="0" animBg="1"/>
      <p:bldP spid="13" grpId="1"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1399309" y="2883698"/>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Danh sách dạng liệt kê không tự động </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cập nhật khi thêm hoặc bớt đoạn văn.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Có thể sử dụng kết hợp danh sách dấu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đầu dòng và danh sách có thứ tự</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3149497"/>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indent="-514350" defTabSz="1217249">
              <a:buAutoNum type="alphaUcPeriod"/>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Phần mềm soạn thảo văn bản cung cấp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hai kiểu danh sách dạng liệt kê.</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solidFill>
            <a:schemeClr val="tx1">
              <a:lumMod val="50000"/>
              <a:lumOff val="50000"/>
            </a:schemeClr>
          </a:solidFill>
        </p:spPr>
      </p:pic>
      <p:sp>
        <p:nvSpPr>
          <p:cNvPr id="10" name="Rectangle 9"/>
          <p:cNvSpPr/>
          <p:nvPr/>
        </p:nvSpPr>
        <p:spPr>
          <a:xfrm>
            <a:off x="757692" y="152400"/>
            <a:ext cx="10494161" cy="1107798"/>
          </a:xfrm>
          <a:prstGeom prst="rect">
            <a:avLst/>
          </a:prstGeom>
          <a:solidFill>
            <a:srgbClr val="03D028"/>
          </a:solidFill>
        </p:spPr>
        <p:txBody>
          <a:bodyPr wrap="square" lIns="121725" tIns="60862" rIns="121725" bIns="60862">
            <a:spAutoFit/>
          </a:bodyPr>
          <a:lstStyle/>
          <a:p>
            <a:pPr algn="ctr" defTabSz="1217249"/>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Em hãy chọn những phương án </a:t>
            </a:r>
            <a:r>
              <a:rPr lang="vi-VN" sz="3200">
                <a:solidFill>
                  <a:srgbClr val="FF0000"/>
                </a:solidFill>
                <a:latin typeface="Open Sans" panose="020B0606030504020204" pitchFamily="34" charset="0"/>
                <a:ea typeface="Open Sans" panose="020B0606030504020204" pitchFamily="34" charset="0"/>
                <a:cs typeface="Open Sans" panose="020B0606030504020204" pitchFamily="34" charset="0"/>
              </a:rPr>
              <a:t>sai</a:t>
            </a:r>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 trong các phương án sau:</a:t>
            </a:r>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4198037"/>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Chỉ có thể sử dụng một kiểu danh sách </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dạng liệt kê cho một văn bản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4460" y="4463836"/>
            <a:ext cx="798097" cy="782741"/>
          </a:xfrm>
          <a:prstGeom prst="rect">
            <a:avLst/>
          </a:prstGeom>
          <a:solidFill>
            <a:schemeClr val="tx1">
              <a:lumMod val="50000"/>
              <a:lumOff val="50000"/>
            </a:schemeClr>
          </a:solidFill>
        </p:spPr>
      </p:pic>
    </p:spTree>
    <p:extLst>
      <p:ext uri="{BB962C8B-B14F-4D97-AF65-F5344CB8AC3E}">
        <p14:creationId xmlns:p14="http://schemas.microsoft.com/office/powerpoint/2010/main" val="1363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strVal val="#ppt_w*0.70"/>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rgbClr val="7030A0"/>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chemeClr val="accent1"/>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2"/>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2"/>
                                        </p:tgtEl>
                                        <p:attrNameLst>
                                          <p:attrName>fillcolor</p:attrName>
                                        </p:attrNameLst>
                                      </p:cBhvr>
                                      <p:to>
                                        <a:schemeClr val="bg2"/>
                                      </p:to>
                                    </p:animClr>
                                    <p:set>
                                      <p:cBhvr>
                                        <p:cTn id="79" dur="250" fill="hold"/>
                                        <p:tgtEl>
                                          <p:spTgt spid="2"/>
                                        </p:tgtEl>
                                        <p:attrNameLst>
                                          <p:attrName>fill.type</p:attrName>
                                        </p:attrNameLst>
                                      </p:cBhvr>
                                      <p:to>
                                        <p:strVal val="solid"/>
                                      </p:to>
                                    </p:set>
                                    <p:set>
                                      <p:cBhvr>
                                        <p:cTn id="80" dur="250" fill="hold"/>
                                        <p:tgtEl>
                                          <p:spTgt spid="2"/>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2"/>
                                        </p:tgtEl>
                                        <p:attrNameLst>
                                          <p:attrName>fillcolor</p:attrName>
                                        </p:attrNameLst>
                                      </p:cBhvr>
                                      <p:to>
                                        <a:srgbClr val="7030A0"/>
                                      </p:to>
                                    </p:animClr>
                                    <p:set>
                                      <p:cBhvr>
                                        <p:cTn id="83" dur="250" fill="hold"/>
                                        <p:tgtEl>
                                          <p:spTgt spid="2"/>
                                        </p:tgtEl>
                                        <p:attrNameLst>
                                          <p:attrName>fill.type</p:attrName>
                                        </p:attrNameLst>
                                      </p:cBhvr>
                                      <p:to>
                                        <p:strVal val="solid"/>
                                      </p:to>
                                    </p:set>
                                    <p:set>
                                      <p:cBhvr>
                                        <p:cTn id="84" dur="250" fill="hold"/>
                                        <p:tgtEl>
                                          <p:spTgt spid="2"/>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3"/>
                                        </p:tgtEl>
                                        <p:attrNameLst>
                                          <p:attrName>style.visibility</p:attrName>
                                        </p:attrNameLst>
                                      </p:cBhvr>
                                      <p:to>
                                        <p:strVal val="visible"/>
                                      </p:to>
                                    </p:set>
                                    <p:anim calcmode="lin" valueType="num">
                                      <p:cBhvr>
                                        <p:cTn id="87" dur="250" fill="hold"/>
                                        <p:tgtEl>
                                          <p:spTgt spid="3"/>
                                        </p:tgtEl>
                                        <p:attrNameLst>
                                          <p:attrName>ppt_w</p:attrName>
                                        </p:attrNameLst>
                                      </p:cBhvr>
                                      <p:tavLst>
                                        <p:tav tm="0">
                                          <p:val>
                                            <p:strVal val="4*#ppt_w"/>
                                          </p:val>
                                        </p:tav>
                                        <p:tav tm="100000">
                                          <p:val>
                                            <p:strVal val="#ppt_w"/>
                                          </p:val>
                                        </p:tav>
                                      </p:tavLst>
                                    </p:anim>
                                    <p:anim calcmode="lin" valueType="num">
                                      <p:cBhvr>
                                        <p:cTn id="88"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
                  </p:tgtEl>
                </p:cond>
              </p:nextCondLst>
            </p:seq>
          </p:childTnLst>
        </p:cTn>
      </p:par>
    </p:tnLst>
    <p:bldLst>
      <p:bldP spid="4" grpId="0" animBg="1"/>
      <p:bldP spid="5" grpId="0" animBg="1"/>
      <p:bldP spid="8" grpId="0" animBg="1"/>
      <p:bldP spid="10"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755841" y="4968187"/>
            <a:ext cx="10741307" cy="1889813"/>
          </a:xfrm>
          <a:prstGeom prst="rect">
            <a:avLst/>
          </a:prstGeom>
          <a:noFill/>
          <a:effectLst/>
        </p:spPr>
        <p:txBody>
          <a:bodyPr wrap="square" rtlCol="0">
            <a:spAutoFit/>
          </a:bodyPr>
          <a:lstStyle/>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8a.5 gồm những thông tin dạng nào?</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8a.6 gồm những thông tin dạng nào?</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Em ấn tượng với tờ rơi nào hơn?</a:t>
            </a:r>
          </a:p>
          <a:p>
            <a:pPr lvl="0">
              <a:lnSpc>
                <a:spcPct val="150000"/>
              </a:lnSpc>
              <a:defRPr/>
            </a:pPr>
            <a:r>
              <a:rPr lang="vi-VN" sz="2000">
                <a:solidFill>
                  <a:prstClr val="black"/>
                </a:solidFill>
                <a:latin typeface="Open Sans" panose="020B0606030504020204" pitchFamily="34" charset="0"/>
                <a:ea typeface="Open Sans" panose="020B0606030504020204" pitchFamily="34" charset="0"/>
                <a:cs typeface="Open Sans" panose="020B0606030504020204" pitchFamily="34" charset="0"/>
              </a:rPr>
              <a:t>+ Dùng phần mềm soạn thảo văn bản có tạo ra sản phẩm như ở hình 8a.6 được không?</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4"/>
            <a:ext cx="4508445" cy="2659157"/>
            <a:chOff x="259896" y="4242593"/>
            <a:chExt cx="3798281" cy="2058004"/>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1569660"/>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2. Làm việc với hình ảnh minh họa và vẽ hình đồ họa</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a:extLst>
              <a:ext uri="{FF2B5EF4-FFF2-40B4-BE49-F238E27FC236}">
                <a16:creationId xmlns:a16="http://schemas.microsoft.com/office/drawing/2014/main" id="{06148914-D05F-A60E-868A-41E68B777E95}"/>
              </a:ext>
            </a:extLst>
          </p:cNvPr>
          <p:cNvPicPr>
            <a:picLocks noChangeAspect="1"/>
          </p:cNvPicPr>
          <p:nvPr/>
        </p:nvPicPr>
        <p:blipFill rotWithShape="1">
          <a:blip r:embed="rId6"/>
          <a:srcRect r="48807"/>
          <a:stretch/>
        </p:blipFill>
        <p:spPr>
          <a:xfrm>
            <a:off x="2262808" y="1499439"/>
            <a:ext cx="3924632" cy="343691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5318E92-00EB-9F67-F068-619DB8FA6999}"/>
              </a:ext>
            </a:extLst>
          </p:cNvPr>
          <p:cNvPicPr>
            <a:picLocks noChangeAspect="1"/>
          </p:cNvPicPr>
          <p:nvPr/>
        </p:nvPicPr>
        <p:blipFill rotWithShape="1">
          <a:blip r:embed="rId6"/>
          <a:srcRect l="48505" r="302"/>
          <a:stretch/>
        </p:blipFill>
        <p:spPr>
          <a:xfrm>
            <a:off x="6694213" y="1499439"/>
            <a:ext cx="3924632" cy="3436918"/>
          </a:xfrm>
          <a:prstGeom prst="rect">
            <a:avLst/>
          </a:prstGeom>
          <a:ln>
            <a:noFill/>
          </a:ln>
          <a:effectLst>
            <a:outerShdw blurRad="292100" dist="139700" dir="2700000" algn="tl" rotWithShape="0">
              <a:srgbClr val="333333">
                <a:alpha val="65000"/>
              </a:srgbClr>
            </a:outerShdw>
          </a:effectLst>
        </p:spPr>
      </p:pic>
      <p:pic>
        <p:nvPicPr>
          <p:cNvPr id="19" name="y2meta.com - 5 Minute Timer-(1080p)">
            <a:hlinkClick r:id="" action="ppaction://media"/>
            <a:extLst>
              <a:ext uri="{FF2B5EF4-FFF2-40B4-BE49-F238E27FC236}">
                <a16:creationId xmlns:a16="http://schemas.microsoft.com/office/drawing/2014/main" id="{9CCFF074-EE78-1FF0-6854-0BA923E34E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784738" y="211838"/>
            <a:ext cx="2656266" cy="1161949"/>
          </a:xfrm>
          <a:prstGeom prst="rect">
            <a:avLst/>
          </a:prstGeom>
        </p:spPr>
      </p:pic>
      <p:sp>
        <p:nvSpPr>
          <p:cNvPr id="20" name="Arrow: Pentagon 19">
            <a:extLst>
              <a:ext uri="{FF2B5EF4-FFF2-40B4-BE49-F238E27FC236}">
                <a16:creationId xmlns:a16="http://schemas.microsoft.com/office/drawing/2014/main" id="{5183AC55-9703-81B5-9AB9-6C38C0E467EB}"/>
              </a:ext>
            </a:extLst>
          </p:cNvPr>
          <p:cNvSpPr/>
          <p:nvPr/>
        </p:nvSpPr>
        <p:spPr>
          <a:xfrm>
            <a:off x="8030798" y="120859"/>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Xem KQ">
            <a:extLst>
              <a:ext uri="{FF2B5EF4-FFF2-40B4-BE49-F238E27FC236}">
                <a16:creationId xmlns:a16="http://schemas.microsoft.com/office/drawing/2014/main" id="{E1DE4A40-2D92-4511-FF6C-0A1F9AB09003}"/>
              </a:ext>
            </a:extLst>
          </p:cNvPr>
          <p:cNvGrpSpPr/>
          <p:nvPr/>
        </p:nvGrpSpPr>
        <p:grpSpPr>
          <a:xfrm>
            <a:off x="5847907" y="83340"/>
            <a:ext cx="1278588" cy="1278588"/>
            <a:chOff x="1580575" y="4515507"/>
            <a:chExt cx="1278588" cy="1278588"/>
          </a:xfrm>
        </p:grpSpPr>
        <p:pic>
          <p:nvPicPr>
            <p:cNvPr id="22" name="Picture 2" descr="Note Cartoon Vector Art PNG Images | Free Download On Pngtree">
              <a:extLst>
                <a:ext uri="{FF2B5EF4-FFF2-40B4-BE49-F238E27FC236}">
                  <a16:creationId xmlns:a16="http://schemas.microsoft.com/office/drawing/2014/main" id="{249A0C15-DF1A-F4AD-28F9-706A7EE0A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B6A95A-2C63-BBE6-ECF8-F651842E1C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oup 23">
            <a:extLst>
              <a:ext uri="{FF2B5EF4-FFF2-40B4-BE49-F238E27FC236}">
                <a16:creationId xmlns:a16="http://schemas.microsoft.com/office/drawing/2014/main" id="{D2F043A2-8862-6401-565F-B0639E0E33C8}"/>
              </a:ext>
            </a:extLst>
          </p:cNvPr>
          <p:cNvGrpSpPr/>
          <p:nvPr/>
        </p:nvGrpSpPr>
        <p:grpSpPr>
          <a:xfrm>
            <a:off x="-316427" y="3002248"/>
            <a:ext cx="2726373" cy="2312695"/>
            <a:chOff x="8111612" y="1250254"/>
            <a:chExt cx="3087329" cy="2618882"/>
          </a:xfrm>
          <a:noFill/>
        </p:grpSpPr>
        <p:sp>
          <p:nvSpPr>
            <p:cNvPr id="25" name="Rectangle 24">
              <a:extLst>
                <a:ext uri="{FF2B5EF4-FFF2-40B4-BE49-F238E27FC236}">
                  <a16:creationId xmlns:a16="http://schemas.microsoft.com/office/drawing/2014/main" id="{715B1DC0-61ED-7A35-3C99-644A62408F5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6" name="Picture 2">
              <a:extLst>
                <a:ext uri="{FF2B5EF4-FFF2-40B4-BE49-F238E27FC236}">
                  <a16:creationId xmlns:a16="http://schemas.microsoft.com/office/drawing/2014/main" id="{AB113496-643C-0F4E-FBEA-413FAB6C44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27" name="TextBox 26">
              <a:extLst>
                <a:ext uri="{FF2B5EF4-FFF2-40B4-BE49-F238E27FC236}">
                  <a16:creationId xmlns:a16="http://schemas.microsoft.com/office/drawing/2014/main" id="{E91B3ACA-0C07-5CE5-6B2A-28A7EDD5469B}"/>
                </a:ext>
              </a:extLst>
            </p:cNvPr>
            <p:cNvSpPr txBox="1"/>
            <p:nvPr/>
          </p:nvSpPr>
          <p:spPr>
            <a:xfrm>
              <a:off x="8414466" y="3271171"/>
              <a:ext cx="2492423" cy="338554"/>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TextBox 27">
            <a:extLst>
              <a:ext uri="{FF2B5EF4-FFF2-40B4-BE49-F238E27FC236}">
                <a16:creationId xmlns:a16="http://schemas.microsoft.com/office/drawing/2014/main" id="{64E7E054-0651-48E0-A5F9-CA3CA2A184CE}"/>
              </a:ext>
            </a:extLst>
          </p:cNvPr>
          <p:cNvSpPr txBox="1"/>
          <p:nvPr/>
        </p:nvSpPr>
        <p:spPr>
          <a:xfrm>
            <a:off x="1739920" y="5255635"/>
            <a:ext cx="10741307" cy="1428148"/>
          </a:xfrm>
          <a:prstGeom prst="rect">
            <a:avLst/>
          </a:prstGeom>
          <a:noFill/>
          <a:effectLst/>
        </p:spPr>
        <p:txBody>
          <a:bodyPr wrap="square" rtlCol="0">
            <a:spAutoFit/>
          </a:bodyPr>
          <a:lstStyle/>
          <a:p>
            <a:pPr lvl="0">
              <a:lnSpc>
                <a:spcPct val="150000"/>
              </a:lnSpc>
              <a:defRPr/>
            </a:pP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8a.5 gồm </a:t>
            </a:r>
            <a:r>
              <a:rPr lang="en-US" sz="2000" b="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hông tin dạng văn bản</a:t>
            </a:r>
          </a:p>
          <a:p>
            <a:pPr lvl="0">
              <a:lnSpc>
                <a:spcPct val="150000"/>
              </a:lnSpc>
              <a:defRPr/>
            </a:pP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 Tờ rơi ở hình 8a.6 gồm </a:t>
            </a:r>
            <a:r>
              <a:rPr lang="en-US" sz="2000" b="1">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hông tin dạng văn bản và hình ảnh</a:t>
            </a:r>
          </a:p>
          <a:p>
            <a:pPr lvl="0">
              <a:lnSpc>
                <a:spcPct val="150000"/>
              </a:lnSpc>
              <a:defRPr/>
            </a:pP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 Dùng phần mềm soạn thảo văn bản có thể tạo ra sản phẩm như ở hình 8a.6.</a:t>
            </a:r>
          </a:p>
        </p:txBody>
      </p:sp>
    </p:spTree>
    <p:extLst>
      <p:ext uri="{BB962C8B-B14F-4D97-AF65-F5344CB8AC3E}">
        <p14:creationId xmlns:p14="http://schemas.microsoft.com/office/powerpoint/2010/main" val="302488649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500"/>
                            </p:stCondLst>
                            <p:childTnLst>
                              <p:par>
                                <p:cTn id="29" presetID="1" presetClass="entr" presetSubtype="0" fill="hold" grpId="1"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2" presetClass="exit" presetSubtype="2" fill="hold" grpId="0"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1+ppt_w/2"/>
                                          </p:val>
                                        </p:tav>
                                      </p:tavLst>
                                    </p:anim>
                                    <p:anim calcmode="lin" valueType="num">
                                      <p:cBhvr additive="base">
                                        <p:cTn id="43" dur="500"/>
                                        <p:tgtEl>
                                          <p:spTgt spid="20"/>
                                        </p:tgtEl>
                                        <p:attrNameLst>
                                          <p:attrName>ppt_y</p:attrName>
                                        </p:attrNameLst>
                                      </p:cBhvr>
                                      <p:tavLst>
                                        <p:tav tm="0">
                                          <p:val>
                                            <p:strVal val="ppt_y"/>
                                          </p:val>
                                        </p:tav>
                                        <p:tav tm="100000">
                                          <p:val>
                                            <p:strVal val="ppt_y"/>
                                          </p:val>
                                        </p:tav>
                                      </p:tavLst>
                                    </p:anim>
                                    <p:set>
                                      <p:cBhvr>
                                        <p:cTn id="44" dur="1" fill="hold">
                                          <p:stCondLst>
                                            <p:cond delay="499"/>
                                          </p:stCondLst>
                                        </p:cTn>
                                        <p:tgtEl>
                                          <p:spTgt spid="20"/>
                                        </p:tgtEl>
                                        <p:attrNameLst>
                                          <p:attrName>style.visibility</p:attrName>
                                        </p:attrNameLst>
                                      </p:cBhvr>
                                      <p:to>
                                        <p:strVal val="hidden"/>
                                      </p:to>
                                    </p:se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315015" fill="hold"/>
                                        <p:tgtEl>
                                          <p:spTgt spid="19"/>
                                        </p:tgtEl>
                                      </p:cBhvr>
                                    </p:cmd>
                                  </p:childTnLst>
                                </p:cTn>
                              </p:par>
                            </p:childTnLst>
                          </p:cTn>
                        </p:par>
                        <p:par>
                          <p:cTn id="48" fill="hold">
                            <p:stCondLst>
                              <p:cond delay="315515"/>
                            </p:stCondLst>
                            <p:childTnLst>
                              <p:par>
                                <p:cTn id="49" presetID="10" presetClass="exit" presetSubtype="0" fill="hold"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md type="call" cmd="stop">
                                      <p:cBhvr>
                                        <p:cTn id="52" dur="1">
                                          <p:stCondLst>
                                            <p:cond delay="499"/>
                                          </p:stCondLst>
                                        </p:cTn>
                                        <p:tgtEl>
                                          <p:spTgt spid="19"/>
                                        </p:tgtEl>
                                      </p:cBhvr>
                                    </p:cmd>
                                  </p:childTnLst>
                                </p:cTn>
                              </p:par>
                            </p:childTnLst>
                          </p:cTn>
                        </p:par>
                      </p:childTnLst>
                    </p:cTn>
                  </p:par>
                </p:childTnLst>
              </p:cTn>
              <p:nextCondLst>
                <p:cond evt="onClick" delay="0">
                  <p:tgtEl>
                    <p:spTgt spid="20"/>
                  </p:tgtEl>
                </p:cond>
              </p:nextCondLst>
            </p:seq>
            <p:video>
              <p:cMediaNode vol="80000" mute="1">
                <p:cTn id="53" fill="hold" display="0">
                  <p:stCondLst>
                    <p:cond delay="indefinite"/>
                  </p:stCondLst>
                </p:cTn>
                <p:tgtEl>
                  <p:spTgt spid="19"/>
                </p:tgtEl>
              </p:cMediaNode>
            </p:video>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grpId="1" nodeType="clickEffect">
                                  <p:stCondLst>
                                    <p:cond delay="0"/>
                                  </p:stCondLst>
                                  <p:childTnLst>
                                    <p:animEffect transition="out" filter="barn(inVertic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par>
                          <p:cTn id="60" fill="hold">
                            <p:stCondLst>
                              <p:cond delay="500"/>
                            </p:stCondLst>
                            <p:childTnLst>
                              <p:par>
                                <p:cTn id="61" presetID="16" presetClass="entr" presetSubtype="21"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childTnLst>
                          </p:cTn>
                        </p:par>
                      </p:childTnLst>
                    </p:cTn>
                  </p:par>
                </p:childTnLst>
              </p:cTn>
              <p:nextCondLst>
                <p:cond evt="onClick" delay="0">
                  <p:tgtEl>
                    <p:spTgt spid="21"/>
                  </p:tgtEl>
                </p:cond>
              </p:nextCondLst>
            </p:seq>
          </p:childTnLst>
        </p:cTn>
      </p:par>
    </p:tnLst>
    <p:bldLst>
      <p:bldP spid="12" grpId="0"/>
      <p:bldP spid="12" grpId="1"/>
      <p:bldP spid="20" grpId="0" animBg="1"/>
      <p:bldP spid="20" grpId="1"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1116547" y="5165491"/>
            <a:ext cx="10741307" cy="1141274"/>
          </a:xfrm>
          <a:prstGeom prst="rect">
            <a:avLst/>
          </a:prstGeom>
          <a:noFill/>
          <a:effectLst/>
        </p:spPr>
        <p:txBody>
          <a:bodyPr wrap="square" rtlCol="0">
            <a:spAutoFit/>
          </a:bodyPr>
          <a:lstStyle/>
          <a:p>
            <a:pPr lvl="0">
              <a:lnSpc>
                <a:spcPct val="150000"/>
              </a:lnSpc>
              <a:defRPr/>
            </a:pPr>
            <a:r>
              <a:rPr lang="vi-VN" sz="2400">
                <a:solidFill>
                  <a:prstClr val="black"/>
                </a:solidFill>
                <a:latin typeface="Open Sans" panose="020B0606030504020204" pitchFamily="34" charset="0"/>
                <a:ea typeface="Open Sans" panose="020B0606030504020204" pitchFamily="34" charset="0"/>
                <a:cs typeface="Open Sans" panose="020B0606030504020204" pitchFamily="34" charset="0"/>
              </a:rPr>
              <a:t>Em có thể sử dụng phần mềm soạn thảo văn bản thực hiện những thao tác xử lý hình ảnh nào?</a:t>
            </a:r>
          </a:p>
        </p:txBody>
      </p:sp>
      <p:grpSp>
        <p:nvGrpSpPr>
          <p:cNvPr id="5" name="Group 4">
            <a:extLst>
              <a:ext uri="{FF2B5EF4-FFF2-40B4-BE49-F238E27FC236}">
                <a16:creationId xmlns:a16="http://schemas.microsoft.com/office/drawing/2014/main" id="{601E2ABC-EE61-600B-8110-CF28C5940003}"/>
              </a:ext>
            </a:extLst>
          </p:cNvPr>
          <p:cNvGrpSpPr/>
          <p:nvPr/>
        </p:nvGrpSpPr>
        <p:grpSpPr>
          <a:xfrm>
            <a:off x="259896" y="-365374"/>
            <a:ext cx="4508445" cy="2659157"/>
            <a:chOff x="259896" y="4242593"/>
            <a:chExt cx="3798281" cy="2058004"/>
          </a:xfrm>
        </p:grpSpPr>
        <p:pic>
          <p:nvPicPr>
            <p:cNvPr id="6" name="Picture 2" descr="Download Leaves Green Button Royalty-Free Vector Graphic - Pixabay">
              <a:extLst>
                <a:ext uri="{FF2B5EF4-FFF2-40B4-BE49-F238E27FC236}">
                  <a16:creationId xmlns:a16="http://schemas.microsoft.com/office/drawing/2014/main" id="{4426FBB3-8782-EB27-BB62-0B45FB8D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96" y="4242593"/>
              <a:ext cx="3798281" cy="1899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9841B0-1DDD-B6D6-69C2-0FD09E7A7276}"/>
                </a:ext>
              </a:extLst>
            </p:cNvPr>
            <p:cNvSpPr txBox="1"/>
            <p:nvPr/>
          </p:nvSpPr>
          <p:spPr>
            <a:xfrm>
              <a:off x="1169410" y="4730937"/>
              <a:ext cx="2607681" cy="1569660"/>
            </a:xfrm>
            <a:prstGeom prst="rect">
              <a:avLst/>
            </a:prstGeom>
            <a:noFill/>
          </p:spPr>
          <p:txBody>
            <a:bodyPr wrap="square" rtlCol="0">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2. Làm việc với hình ảnh minh họa và vẽ hình đồ họa</a:t>
              </a:r>
              <a:endParaRPr lang="vi-VN"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y2meta.com - 5 Minute Timer-(1080p)">
            <a:hlinkClick r:id="" action="ppaction://media"/>
            <a:extLst>
              <a:ext uri="{FF2B5EF4-FFF2-40B4-BE49-F238E27FC236}">
                <a16:creationId xmlns:a16="http://schemas.microsoft.com/office/drawing/2014/main" id="{9CCFF074-EE78-1FF0-6854-0BA923E34EB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784738" y="211838"/>
            <a:ext cx="2656266" cy="1161949"/>
          </a:xfrm>
          <a:prstGeom prst="rect">
            <a:avLst/>
          </a:prstGeom>
        </p:spPr>
      </p:pic>
      <p:sp>
        <p:nvSpPr>
          <p:cNvPr id="20" name="Arrow: Pentagon 19">
            <a:extLst>
              <a:ext uri="{FF2B5EF4-FFF2-40B4-BE49-F238E27FC236}">
                <a16:creationId xmlns:a16="http://schemas.microsoft.com/office/drawing/2014/main" id="{5183AC55-9703-81B5-9AB9-6C38C0E467EB}"/>
              </a:ext>
            </a:extLst>
          </p:cNvPr>
          <p:cNvSpPr/>
          <p:nvPr/>
        </p:nvSpPr>
        <p:spPr>
          <a:xfrm>
            <a:off x="8030798" y="120859"/>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Xem KQ">
            <a:extLst>
              <a:ext uri="{FF2B5EF4-FFF2-40B4-BE49-F238E27FC236}">
                <a16:creationId xmlns:a16="http://schemas.microsoft.com/office/drawing/2014/main" id="{E1DE4A40-2D92-4511-FF6C-0A1F9AB09003}"/>
              </a:ext>
            </a:extLst>
          </p:cNvPr>
          <p:cNvGrpSpPr/>
          <p:nvPr/>
        </p:nvGrpSpPr>
        <p:grpSpPr>
          <a:xfrm>
            <a:off x="5847907" y="83340"/>
            <a:ext cx="1278588" cy="1278588"/>
            <a:chOff x="1580575" y="4515507"/>
            <a:chExt cx="1278588" cy="1278588"/>
          </a:xfrm>
        </p:grpSpPr>
        <p:pic>
          <p:nvPicPr>
            <p:cNvPr id="22" name="Picture 2" descr="Note Cartoon Vector Art PNG Images | Free Download On Pngtree">
              <a:extLst>
                <a:ext uri="{FF2B5EF4-FFF2-40B4-BE49-F238E27FC236}">
                  <a16:creationId xmlns:a16="http://schemas.microsoft.com/office/drawing/2014/main" id="{249A0C15-DF1A-F4AD-28F9-706A7EE0A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B6A95A-2C63-BBE6-ECF8-F651842E1C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4" name="Group 23">
            <a:extLst>
              <a:ext uri="{FF2B5EF4-FFF2-40B4-BE49-F238E27FC236}">
                <a16:creationId xmlns:a16="http://schemas.microsoft.com/office/drawing/2014/main" id="{D2F043A2-8862-6401-565F-B0639E0E33C8}"/>
              </a:ext>
            </a:extLst>
          </p:cNvPr>
          <p:cNvGrpSpPr/>
          <p:nvPr/>
        </p:nvGrpSpPr>
        <p:grpSpPr>
          <a:xfrm>
            <a:off x="-316427" y="3002248"/>
            <a:ext cx="2726373" cy="2312695"/>
            <a:chOff x="8111612" y="1250254"/>
            <a:chExt cx="3087329" cy="2618882"/>
          </a:xfrm>
          <a:noFill/>
        </p:grpSpPr>
        <p:sp>
          <p:nvSpPr>
            <p:cNvPr id="25" name="Rectangle 24">
              <a:extLst>
                <a:ext uri="{FF2B5EF4-FFF2-40B4-BE49-F238E27FC236}">
                  <a16:creationId xmlns:a16="http://schemas.microsoft.com/office/drawing/2014/main" id="{715B1DC0-61ED-7A35-3C99-644A62408F52}"/>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26" name="Picture 2">
              <a:extLst>
                <a:ext uri="{FF2B5EF4-FFF2-40B4-BE49-F238E27FC236}">
                  <a16:creationId xmlns:a16="http://schemas.microsoft.com/office/drawing/2014/main" id="{AB113496-643C-0F4E-FBEA-413FAB6C44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27" name="TextBox 26">
              <a:extLst>
                <a:ext uri="{FF2B5EF4-FFF2-40B4-BE49-F238E27FC236}">
                  <a16:creationId xmlns:a16="http://schemas.microsoft.com/office/drawing/2014/main" id="{E91B3ACA-0C07-5CE5-6B2A-28A7EDD5469B}"/>
                </a:ext>
              </a:extLst>
            </p:cNvPr>
            <p:cNvSpPr txBox="1"/>
            <p:nvPr/>
          </p:nvSpPr>
          <p:spPr>
            <a:xfrm>
              <a:off x="8414466" y="3271171"/>
              <a:ext cx="2492423" cy="338554"/>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28" name="TextBox 27">
            <a:extLst>
              <a:ext uri="{FF2B5EF4-FFF2-40B4-BE49-F238E27FC236}">
                <a16:creationId xmlns:a16="http://schemas.microsoft.com/office/drawing/2014/main" id="{64E7E054-0651-48E0-A5F9-CA3CA2A184CE}"/>
              </a:ext>
            </a:extLst>
          </p:cNvPr>
          <p:cNvSpPr txBox="1"/>
          <p:nvPr/>
        </p:nvSpPr>
        <p:spPr>
          <a:xfrm>
            <a:off x="859809" y="5265131"/>
            <a:ext cx="10741307" cy="1428148"/>
          </a:xfrm>
          <a:prstGeom prst="rect">
            <a:avLst/>
          </a:prstGeom>
          <a:noFill/>
          <a:effectLst/>
        </p:spPr>
        <p:txBody>
          <a:bodyPr wrap="square" rtlCol="0">
            <a:spAutoFit/>
          </a:bodyPr>
          <a:lstStyle/>
          <a:p>
            <a:pPr lvl="0">
              <a:lnSpc>
                <a:spcPct val="150000"/>
              </a:lnSpc>
              <a:defRPr/>
            </a:pPr>
            <a:r>
              <a:rPr lang="vi-VN" sz="2000" b="1">
                <a:solidFill>
                  <a:prstClr val="black"/>
                </a:solidFill>
                <a:latin typeface="Open Sans" panose="020B0606030504020204" pitchFamily="34" charset="0"/>
                <a:ea typeface="Open Sans" panose="020B0606030504020204" pitchFamily="34" charset="0"/>
                <a:cs typeface="Open Sans" panose="020B0606030504020204" pitchFamily="34" charset="0"/>
              </a:rPr>
              <a:t>- Em có thể: chèn thêm, xóa bỏ hình ảnh; thay đổi kích thước, vị trí hình ảnh;…Bên cạnh đó, phần mềm soạn thảo văn bản còn cung cấp một thư viện đa dạng các mẫu hình đồ họa, các chức năng để vẽ hình đồ họa trong văn bản.</a:t>
            </a:r>
          </a:p>
        </p:txBody>
      </p:sp>
      <p:grpSp>
        <p:nvGrpSpPr>
          <p:cNvPr id="2" name="Group 1">
            <a:extLst>
              <a:ext uri="{FF2B5EF4-FFF2-40B4-BE49-F238E27FC236}">
                <a16:creationId xmlns:a16="http://schemas.microsoft.com/office/drawing/2014/main" id="{25C46414-C300-465B-8CD5-8CA010EDB5C7}"/>
              </a:ext>
            </a:extLst>
          </p:cNvPr>
          <p:cNvGrpSpPr/>
          <p:nvPr/>
        </p:nvGrpSpPr>
        <p:grpSpPr>
          <a:xfrm>
            <a:off x="4524885" y="1499439"/>
            <a:ext cx="3924632" cy="3436918"/>
            <a:chOff x="4524885" y="1499439"/>
            <a:chExt cx="3924632" cy="3436918"/>
          </a:xfrm>
        </p:grpSpPr>
        <p:pic>
          <p:nvPicPr>
            <p:cNvPr id="11" name="Picture 10">
              <a:extLst>
                <a:ext uri="{FF2B5EF4-FFF2-40B4-BE49-F238E27FC236}">
                  <a16:creationId xmlns:a16="http://schemas.microsoft.com/office/drawing/2014/main" id="{06148914-D05F-A60E-868A-41E68B777E95}"/>
                </a:ext>
              </a:extLst>
            </p:cNvPr>
            <p:cNvPicPr>
              <a:picLocks noChangeAspect="1"/>
            </p:cNvPicPr>
            <p:nvPr/>
          </p:nvPicPr>
          <p:blipFill rotWithShape="1">
            <a:blip r:embed="rId9">
              <a:extLst>
                <a:ext uri="{28A0092B-C50C-407E-A947-70E740481C1C}">
                  <a14:useLocalDpi xmlns:a14="http://schemas.microsoft.com/office/drawing/2010/main" val="0"/>
                </a:ext>
              </a:extLst>
            </a:blip>
            <a:srcRect l="3342" r="3342"/>
            <a:stretch/>
          </p:blipFill>
          <p:spPr>
            <a:xfrm>
              <a:off x="4524885" y="1499439"/>
              <a:ext cx="3924632" cy="3436918"/>
            </a:xfrm>
            <a:prstGeom prst="rect">
              <a:avLst/>
            </a:prstGeom>
            <a:ln>
              <a:noFill/>
            </a:ln>
            <a:effectLst>
              <a:outerShdw blurRad="292100" dist="139700" dir="2700000" algn="tl" rotWithShape="0">
                <a:srgbClr val="333333">
                  <a:alpha val="65000"/>
                </a:srgbClr>
              </a:outerShdw>
            </a:effectLst>
          </p:spPr>
        </p:pic>
        <p:pic>
          <p:nvPicPr>
            <p:cNvPr id="2050" name="Picture 2" descr="ModernXP 31 Filetype Word Icon | ModXP Iconpack | EatosDesign">
              <a:extLst>
                <a:ext uri="{FF2B5EF4-FFF2-40B4-BE49-F238E27FC236}">
                  <a16:creationId xmlns:a16="http://schemas.microsoft.com/office/drawing/2014/main" id="{172B28A5-EA7E-7BA3-D4FC-D093730E15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3894" y="2617141"/>
              <a:ext cx="1219200" cy="1219200"/>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03063780-7282-024D-151C-DC4CC402C069}"/>
              </a:ext>
            </a:extLst>
          </p:cNvPr>
          <p:cNvPicPr>
            <a:picLocks noChangeAspect="1"/>
          </p:cNvPicPr>
          <p:nvPr/>
        </p:nvPicPr>
        <p:blipFill rotWithShape="1">
          <a:blip r:embed="rId11">
            <a:extLst>
              <a:ext uri="{28A0092B-C50C-407E-A947-70E740481C1C}">
                <a14:useLocalDpi xmlns:a14="http://schemas.microsoft.com/office/drawing/2010/main" val="0"/>
              </a:ext>
            </a:extLst>
          </a:blip>
          <a:srcRect t="2989" b="2989"/>
          <a:stretch/>
        </p:blipFill>
        <p:spPr>
          <a:xfrm>
            <a:off x="4516924" y="1499439"/>
            <a:ext cx="3924632" cy="343691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1B8A43A-0EA7-DADC-5703-6D8FE7BAF116}"/>
              </a:ext>
            </a:extLst>
          </p:cNvPr>
          <p:cNvSpPr txBox="1"/>
          <p:nvPr/>
        </p:nvSpPr>
        <p:spPr>
          <a:xfrm>
            <a:off x="7406523" y="2397801"/>
            <a:ext cx="4785477" cy="369332"/>
          </a:xfrm>
          <a:prstGeom prst="rect">
            <a:avLst/>
          </a:prstGeom>
          <a:solidFill>
            <a:srgbClr val="03D028"/>
          </a:solidFill>
        </p:spPr>
        <p:txBody>
          <a:bodyPr wrap="none" rtlCol="0">
            <a:spAutoFit/>
          </a:bodyPr>
          <a:lstStyle/>
          <a:p>
            <a:r>
              <a:rPr lang="en-US" b="1"/>
              <a:t>CHỨC NĂNG VẼ HÌNH ĐỒ HỌA TRONG VĂN BẢN</a:t>
            </a:r>
          </a:p>
        </p:txBody>
      </p:sp>
    </p:spTree>
    <p:extLst>
      <p:ext uri="{BB962C8B-B14F-4D97-AF65-F5344CB8AC3E}">
        <p14:creationId xmlns:p14="http://schemas.microsoft.com/office/powerpoint/2010/main" val="21123783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500"/>
                            </p:stCondLst>
                            <p:childTnLst>
                              <p:par>
                                <p:cTn id="21" presetID="1" presetClass="entr" presetSubtype="0" fill="hold" grpId="1"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20"/>
                                        </p:tgtEl>
                                        <p:attrNameLst>
                                          <p:attrName>ppt_x</p:attrName>
                                        </p:attrNameLst>
                                      </p:cBhvr>
                                      <p:tavLst>
                                        <p:tav tm="0">
                                          <p:val>
                                            <p:strVal val="ppt_x"/>
                                          </p:val>
                                        </p:tav>
                                        <p:tav tm="100000">
                                          <p:val>
                                            <p:strVal val="1+ppt_w/2"/>
                                          </p:val>
                                        </p:tav>
                                      </p:tavLst>
                                    </p:anim>
                                    <p:anim calcmode="lin" valueType="num">
                                      <p:cBhvr additive="base">
                                        <p:cTn id="35" dur="500"/>
                                        <p:tgtEl>
                                          <p:spTgt spid="20"/>
                                        </p:tgtEl>
                                        <p:attrNameLst>
                                          <p:attrName>ppt_y</p:attrName>
                                        </p:attrNameLst>
                                      </p:cBhvr>
                                      <p:tavLst>
                                        <p:tav tm="0">
                                          <p:val>
                                            <p:strVal val="ppt_y"/>
                                          </p:val>
                                        </p:tav>
                                        <p:tav tm="100000">
                                          <p:val>
                                            <p:strVal val="ppt_y"/>
                                          </p:val>
                                        </p:tav>
                                      </p:tavLst>
                                    </p:anim>
                                    <p:set>
                                      <p:cBhvr>
                                        <p:cTn id="36" dur="1" fill="hold">
                                          <p:stCondLst>
                                            <p:cond delay="499"/>
                                          </p:stCondLst>
                                        </p:cTn>
                                        <p:tgtEl>
                                          <p:spTgt spid="20"/>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315015" fill="hold"/>
                                        <p:tgtEl>
                                          <p:spTgt spid="19"/>
                                        </p:tgtEl>
                                      </p:cBhvr>
                                    </p:cmd>
                                  </p:childTnLst>
                                </p:cTn>
                              </p:par>
                            </p:childTnLst>
                          </p:cTn>
                        </p:par>
                        <p:par>
                          <p:cTn id="40" fill="hold">
                            <p:stCondLst>
                              <p:cond delay="315515"/>
                            </p:stCondLst>
                            <p:childTnLst>
                              <p:par>
                                <p:cTn id="41" presetID="10" presetClass="exit" presetSubtype="0" fill="hold" nodeType="after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md type="call" cmd="stop">
                                      <p:cBhvr>
                                        <p:cTn id="44" dur="1">
                                          <p:stCondLst>
                                            <p:cond delay="499"/>
                                          </p:stCondLst>
                                        </p:cTn>
                                        <p:tgtEl>
                                          <p:spTgt spid="19"/>
                                        </p:tgtEl>
                                      </p:cBhvr>
                                    </p:cmd>
                                  </p:childTnLst>
                                </p:cTn>
                              </p:par>
                            </p:childTnLst>
                          </p:cTn>
                        </p:par>
                      </p:childTnLst>
                    </p:cTn>
                  </p:par>
                </p:childTnLst>
              </p:cTn>
              <p:nextCondLst>
                <p:cond evt="onClick" delay="0">
                  <p:tgtEl>
                    <p:spTgt spid="20"/>
                  </p:tgtEl>
                </p:cond>
              </p:nextCondLst>
            </p:seq>
            <p:video>
              <p:cMediaNode vol="80000" mute="1">
                <p:cTn id="45" fill="hold" display="0">
                  <p:stCondLst>
                    <p:cond delay="indefinite"/>
                  </p:stCondLst>
                </p:cTn>
                <p:tgtEl>
                  <p:spTgt spid="19"/>
                </p:tgtEl>
              </p:cMediaNode>
            </p:video>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6" presetClass="exit" presetSubtype="21" fill="hold" grpId="1" nodeType="clickEffect">
                                  <p:stCondLst>
                                    <p:cond delay="0"/>
                                  </p:stCondLst>
                                  <p:childTnLst>
                                    <p:animEffect transition="out" filter="barn(inVertic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childTnLst>
              </p:cTn>
              <p:nextCondLst>
                <p:cond evt="onClick" delay="0">
                  <p:tgtEl>
                    <p:spTgt spid="21"/>
                  </p:tgtEl>
                </p:cond>
              </p:nextCondLst>
            </p:seq>
          </p:childTnLst>
        </p:cTn>
      </p:par>
    </p:tnLst>
    <p:bldLst>
      <p:bldP spid="12" grpId="0"/>
      <p:bldP spid="12" grpId="1"/>
      <p:bldP spid="20" grpId="0" animBg="1"/>
      <p:bldP spid="20" grpId="1" animBg="1"/>
      <p:bldP spid="2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99309" y="2851363"/>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B. Có thể vẽ hình đồ họa trong phần mềm </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soạn thảo văn bản.</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3091165"/>
            <a:ext cx="807556" cy="778352"/>
          </a:xfrm>
          <a:prstGeom prst="rect">
            <a:avLst/>
          </a:prstGeom>
          <a:noFill/>
        </p:spPr>
      </p:pic>
      <p:sp>
        <p:nvSpPr>
          <p:cNvPr id="8" name="Rectangle 7"/>
          <p:cNvSpPr/>
          <p:nvPr/>
        </p:nvSpPr>
        <p:spPr>
          <a:xfrm>
            <a:off x="1399309" y="1525997"/>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marL="514350" indent="-514350" defTabSz="1217249">
              <a:buAutoNum type="alphaUcPeriod"/>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Có thể chèn hình ảnh vào văn bản để minh</a:t>
            </a:r>
          </a:p>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họa cho nội dung.</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798862"/>
            <a:ext cx="807556" cy="778352"/>
          </a:xfrm>
          <a:prstGeom prst="rect">
            <a:avLst/>
          </a:prstGeom>
          <a:noFill/>
        </p:spPr>
      </p:pic>
      <p:sp>
        <p:nvSpPr>
          <p:cNvPr id="10" name="Rectangle 9"/>
          <p:cNvSpPr/>
          <p:nvPr/>
        </p:nvSpPr>
        <p:spPr>
          <a:xfrm>
            <a:off x="757692" y="152400"/>
            <a:ext cx="10494161" cy="1107798"/>
          </a:xfrm>
          <a:prstGeom prst="rect">
            <a:avLst/>
          </a:prstGeom>
          <a:solidFill>
            <a:srgbClr val="03D028"/>
          </a:solidFill>
        </p:spPr>
        <p:txBody>
          <a:bodyPr wrap="square" lIns="121725" tIns="60862" rIns="121725" bIns="60862">
            <a:spAutoFit/>
          </a:bodyPr>
          <a:lstStyle/>
          <a:p>
            <a:pPr algn="ctr" defTabSz="1217249"/>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Em hãy chọn những phương án </a:t>
            </a:r>
            <a:r>
              <a:rPr lang="vi-VN" sz="3200" b="1">
                <a:solidFill>
                  <a:srgbClr val="FF0000"/>
                </a:solidFill>
                <a:latin typeface="Open Sans" panose="020B0606030504020204" pitchFamily="34" charset="0"/>
                <a:ea typeface="Open Sans" panose="020B0606030504020204" pitchFamily="34" charset="0"/>
                <a:cs typeface="Open Sans" panose="020B0606030504020204" pitchFamily="34" charset="0"/>
              </a:rPr>
              <a:t>sai</a:t>
            </a:r>
            <a:r>
              <a:rPr lang="vi-VN" sz="3200">
                <a:solidFill>
                  <a:prstClr val="white"/>
                </a:solidFill>
                <a:latin typeface="Open Sans" panose="020B0606030504020204" pitchFamily="34" charset="0"/>
                <a:ea typeface="Open Sans" panose="020B0606030504020204" pitchFamily="34" charset="0"/>
                <a:cs typeface="Open Sans" panose="020B0606030504020204" pitchFamily="34" charset="0"/>
              </a:rPr>
              <a:t> trong các phương án sau:</a:t>
            </a:r>
            <a:endParaRPr lang="en-US" sz="3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0D09D45-33B0-B3BE-1131-A824CCF95D55}"/>
              </a:ext>
            </a:extLst>
          </p:cNvPr>
          <p:cNvSpPr/>
          <p:nvPr/>
        </p:nvSpPr>
        <p:spPr>
          <a:xfrm>
            <a:off x="1399309" y="544826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D. Không thể vẽ hình đồ họa trong phần</a:t>
            </a:r>
          </a:p>
          <a:p>
            <a:pPr defTabSz="1217249">
              <a:defRPr/>
            </a:pPr>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 mềm soạn thảo văn bản</a:t>
            </a:r>
            <a:endParaRPr lang="vi-VN"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0E8430F4-6DED-85E4-3EC1-7C45CE41CE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5625406"/>
            <a:ext cx="798097" cy="782741"/>
          </a:xfrm>
          <a:prstGeom prst="rect">
            <a:avLst/>
          </a:prstGeom>
          <a:noFill/>
        </p:spPr>
      </p:pic>
      <p:sp>
        <p:nvSpPr>
          <p:cNvPr id="12" name="Rectangle 11">
            <a:extLst>
              <a:ext uri="{FF2B5EF4-FFF2-40B4-BE49-F238E27FC236}">
                <a16:creationId xmlns:a16="http://schemas.microsoft.com/office/drawing/2014/main" id="{872E551B-5910-EB01-B57F-B3184B91EAC9}"/>
              </a:ext>
            </a:extLst>
          </p:cNvPr>
          <p:cNvSpPr/>
          <p:nvPr/>
        </p:nvSpPr>
        <p:spPr>
          <a:xfrm>
            <a:off x="1399309" y="4149812"/>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rPr>
              <a:t>C. Có thể </a:t>
            </a:r>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chèn thêm, xoá bỏ, thay đổi kích thước </a:t>
            </a:r>
            <a:endParaRPr lang="en-US" sz="28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defTabSz="1217249"/>
            <a:r>
              <a:rPr lang="vi-VN" sz="2800">
                <a:solidFill>
                  <a:prstClr val="white"/>
                </a:solidFill>
                <a:latin typeface="Open Sans" panose="020B0606030504020204" pitchFamily="34" charset="0"/>
                <a:ea typeface="Open Sans" panose="020B0606030504020204" pitchFamily="34" charset="0"/>
                <a:cs typeface="Open Sans" panose="020B0606030504020204" pitchFamily="34" charset="0"/>
              </a:rPr>
              <a:t>của hình ảnh và hình đồ họa trong văn bản.</a:t>
            </a:r>
            <a:endPar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3480BA35-64C7-8C30-B8A0-03B50F681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4336471"/>
            <a:ext cx="807556" cy="778352"/>
          </a:xfrm>
          <a:prstGeom prst="rect">
            <a:avLst/>
          </a:prstGeom>
          <a:noFill/>
        </p:spPr>
      </p:pic>
    </p:spTree>
    <p:extLst>
      <p:ext uri="{BB962C8B-B14F-4D97-AF65-F5344CB8AC3E}">
        <p14:creationId xmlns:p14="http://schemas.microsoft.com/office/powerpoint/2010/main" val="3514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5"/>
                                        </p:tgtEl>
                                        <p:attrNameLst>
                                          <p:attrName>fillcolor</p:attrName>
                                        </p:attrNameLst>
                                      </p:cBhvr>
                                      <p:to>
                                        <a:schemeClr val="accent1"/>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1" presetClass="emph" presetSubtype="2" fill="hold" nodeType="withEffect">
                                  <p:stCondLst>
                                    <p:cond delay="500"/>
                                  </p:stCondLst>
                                  <p:childTnLst>
                                    <p:animClr clrSpc="rgb" dir="cw">
                                      <p:cBhvr>
                                        <p:cTn id="36" dur="250" fill="hold"/>
                                        <p:tgtEl>
                                          <p:spTgt spid="5"/>
                                        </p:tgtEl>
                                        <p:attrNameLst>
                                          <p:attrName>fillcolor</p:attrName>
                                        </p:attrNameLst>
                                      </p:cBhvr>
                                      <p:to>
                                        <a:schemeClr val="accent1"/>
                                      </p:to>
                                    </p:animClr>
                                    <p:set>
                                      <p:cBhvr>
                                        <p:cTn id="37" dur="250" fill="hold"/>
                                        <p:tgtEl>
                                          <p:spTgt spid="5"/>
                                        </p:tgtEl>
                                        <p:attrNameLst>
                                          <p:attrName>fill.type</p:attrName>
                                        </p:attrNameLst>
                                      </p:cBhvr>
                                      <p:to>
                                        <p:strVal val="solid"/>
                                      </p:to>
                                    </p:set>
                                    <p:set>
                                      <p:cBhvr>
                                        <p:cTn id="38" dur="250" fill="hold"/>
                                        <p:tgtEl>
                                          <p:spTgt spid="5"/>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p:cTn id="41" dur="250" fill="hold"/>
                                        <p:tgtEl>
                                          <p:spTgt spid="7"/>
                                        </p:tgtEl>
                                        <p:attrNameLst>
                                          <p:attrName>ppt_w</p:attrName>
                                        </p:attrNameLst>
                                      </p:cBhvr>
                                      <p:tavLst>
                                        <p:tav tm="0">
                                          <p:val>
                                            <p:strVal val="4*#ppt_w"/>
                                          </p:val>
                                        </p:tav>
                                        <p:tav tm="100000">
                                          <p:val>
                                            <p:strVal val="#ppt_w"/>
                                          </p:val>
                                        </p:tav>
                                      </p:tavLst>
                                    </p:anim>
                                    <p:anim calcmode="lin" valueType="num">
                                      <p:cBhvr>
                                        <p:cTn id="42"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8"/>
                                        </p:tgtEl>
                                        <p:attrNameLst>
                                          <p:attrName>fillcolor</p:attrName>
                                        </p:attrNameLst>
                                      </p:cBhvr>
                                      <p:to>
                                        <a:schemeClr val="accent1"/>
                                      </p:to>
                                    </p:animClr>
                                    <p:set>
                                      <p:cBhvr>
                                        <p:cTn id="48" dur="250" fill="hold"/>
                                        <p:tgtEl>
                                          <p:spTgt spid="8"/>
                                        </p:tgtEl>
                                        <p:attrNameLst>
                                          <p:attrName>fill.type</p:attrName>
                                        </p:attrNameLst>
                                      </p:cBhvr>
                                      <p:to>
                                        <p:strVal val="solid"/>
                                      </p:to>
                                    </p:set>
                                    <p:set>
                                      <p:cBhvr>
                                        <p:cTn id="49" dur="250" fill="hold"/>
                                        <p:tgtEl>
                                          <p:spTgt spid="8"/>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1" presetClass="emph" presetSubtype="2" fill="hold" nodeType="withEffect">
                                  <p:stCondLst>
                                    <p:cond delay="500"/>
                                  </p:stCondLst>
                                  <p:childTnLst>
                                    <p:animClr clrSpc="rgb" dir="cw">
                                      <p:cBhvr>
                                        <p:cTn id="51" dur="250" fill="hold"/>
                                        <p:tgtEl>
                                          <p:spTgt spid="8"/>
                                        </p:tgtEl>
                                        <p:attrNameLst>
                                          <p:attrName>fillcolor</p:attrName>
                                        </p:attrNameLst>
                                      </p:cBhvr>
                                      <p:to>
                                        <a:schemeClr val="accent1"/>
                                      </p:to>
                                    </p:animClr>
                                    <p:set>
                                      <p:cBhvr>
                                        <p:cTn id="52" dur="250" fill="hold"/>
                                        <p:tgtEl>
                                          <p:spTgt spid="8"/>
                                        </p:tgtEl>
                                        <p:attrNameLst>
                                          <p:attrName>fill.type</p:attrName>
                                        </p:attrNameLst>
                                      </p:cBhvr>
                                      <p:to>
                                        <p:strVal val="solid"/>
                                      </p:to>
                                    </p:set>
                                    <p:set>
                                      <p:cBhvr>
                                        <p:cTn id="53" dur="250" fill="hold"/>
                                        <p:tgtEl>
                                          <p:spTgt spid="8"/>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9"/>
                                        </p:tgtEl>
                                        <p:attrNameLst>
                                          <p:attrName>style.visibility</p:attrName>
                                        </p:attrNameLst>
                                      </p:cBhvr>
                                      <p:to>
                                        <p:strVal val="visible"/>
                                      </p:to>
                                    </p:set>
                                    <p:anim calcmode="lin" valueType="num">
                                      <p:cBhvr>
                                        <p:cTn id="56" dur="250" fill="hold"/>
                                        <p:tgtEl>
                                          <p:spTgt spid="9"/>
                                        </p:tgtEl>
                                        <p:attrNameLst>
                                          <p:attrName>ppt_w</p:attrName>
                                        </p:attrNameLst>
                                      </p:cBhvr>
                                      <p:tavLst>
                                        <p:tav tm="0">
                                          <p:val>
                                            <p:strVal val="4*#ppt_w"/>
                                          </p:val>
                                        </p:tav>
                                        <p:tav tm="100000">
                                          <p:val>
                                            <p:strVal val="#ppt_w"/>
                                          </p:val>
                                        </p:tav>
                                      </p:tavLst>
                                    </p:anim>
                                    <p:anim calcmode="lin" valueType="num">
                                      <p:cBhvr>
                                        <p:cTn id="5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2"/>
                                        </p:tgtEl>
                                        <p:attrNameLst>
                                          <p:attrName>fillcolor</p:attrName>
                                        </p:attrNameLst>
                                      </p:cBhvr>
                                      <p:to>
                                        <a:schemeClr val="bg2"/>
                                      </p:to>
                                    </p:animClr>
                                    <p:set>
                                      <p:cBhvr>
                                        <p:cTn id="63" dur="250" fill="hold"/>
                                        <p:tgtEl>
                                          <p:spTgt spid="2"/>
                                        </p:tgtEl>
                                        <p:attrNameLst>
                                          <p:attrName>fill.type</p:attrName>
                                        </p:attrNameLst>
                                      </p:cBhvr>
                                      <p:to>
                                        <p:strVal val="solid"/>
                                      </p:to>
                                    </p:set>
                                    <p:set>
                                      <p:cBhvr>
                                        <p:cTn id="64" dur="250" fill="hold"/>
                                        <p:tgtEl>
                                          <p:spTgt spid="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500"/>
                                  </p:stCondLst>
                                  <p:childTnLst>
                                    <p:animClr clrSpc="rgb" dir="cw">
                                      <p:cBhvr>
                                        <p:cTn id="66" dur="250" fill="hold"/>
                                        <p:tgtEl>
                                          <p:spTgt spid="2"/>
                                        </p:tgtEl>
                                        <p:attrNameLst>
                                          <p:attrName>fillcolor</p:attrName>
                                        </p:attrNameLst>
                                      </p:cBhvr>
                                      <p:to>
                                        <a:srgbClr val="7030A0"/>
                                      </p:to>
                                    </p:animClr>
                                    <p:set>
                                      <p:cBhvr>
                                        <p:cTn id="67" dur="250" fill="hold"/>
                                        <p:tgtEl>
                                          <p:spTgt spid="2"/>
                                        </p:tgtEl>
                                        <p:attrNameLst>
                                          <p:attrName>fill.type</p:attrName>
                                        </p:attrNameLst>
                                      </p:cBhvr>
                                      <p:to>
                                        <p:strVal val="solid"/>
                                      </p:to>
                                    </p:set>
                                    <p:set>
                                      <p:cBhvr>
                                        <p:cTn id="68" dur="250" fill="hold"/>
                                        <p:tgtEl>
                                          <p:spTgt spid="2"/>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3"/>
                                        </p:tgtEl>
                                        <p:attrNameLst>
                                          <p:attrName>style.visibility</p:attrName>
                                        </p:attrNameLst>
                                      </p:cBhvr>
                                      <p:to>
                                        <p:strVal val="visible"/>
                                      </p:to>
                                    </p:set>
                                    <p:anim calcmode="lin" valueType="num">
                                      <p:cBhvr>
                                        <p:cTn id="71" dur="250" fill="hold"/>
                                        <p:tgtEl>
                                          <p:spTgt spid="3"/>
                                        </p:tgtEl>
                                        <p:attrNameLst>
                                          <p:attrName>ppt_w</p:attrName>
                                        </p:attrNameLst>
                                      </p:cBhvr>
                                      <p:tavLst>
                                        <p:tav tm="0">
                                          <p:val>
                                            <p:strVal val="4*#ppt_w"/>
                                          </p:val>
                                        </p:tav>
                                        <p:tav tm="100000">
                                          <p:val>
                                            <p:strVal val="#ppt_w"/>
                                          </p:val>
                                        </p:tav>
                                      </p:tavLst>
                                    </p:anim>
                                    <p:anim calcmode="lin" valueType="num">
                                      <p:cBhvr>
                                        <p:cTn id="72"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2"/>
                                        </p:tgtEl>
                                        <p:attrNameLst>
                                          <p:attrName>fillcolor</p:attrName>
                                        </p:attrNameLst>
                                      </p:cBhvr>
                                      <p:to>
                                        <a:schemeClr val="accent1"/>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1" presetClass="emph" presetSubtype="2" fill="hold" nodeType="withEffect">
                                  <p:stCondLst>
                                    <p:cond delay="500"/>
                                  </p:stCondLst>
                                  <p:childTnLst>
                                    <p:animClr clrSpc="rgb" dir="cw">
                                      <p:cBhvr>
                                        <p:cTn id="81" dur="250" fill="hold"/>
                                        <p:tgtEl>
                                          <p:spTgt spid="12"/>
                                        </p:tgtEl>
                                        <p:attrNameLst>
                                          <p:attrName>fillcolor</p:attrName>
                                        </p:attrNameLst>
                                      </p:cBhvr>
                                      <p:to>
                                        <a:schemeClr val="accent1"/>
                                      </p:to>
                                    </p:animClr>
                                    <p:set>
                                      <p:cBhvr>
                                        <p:cTn id="82" dur="250" fill="hold"/>
                                        <p:tgtEl>
                                          <p:spTgt spid="12"/>
                                        </p:tgtEl>
                                        <p:attrNameLst>
                                          <p:attrName>fill.type</p:attrName>
                                        </p:attrNameLst>
                                      </p:cBhvr>
                                      <p:to>
                                        <p:strVal val="solid"/>
                                      </p:to>
                                    </p:set>
                                    <p:set>
                                      <p:cBhvr>
                                        <p:cTn id="83" dur="250" fill="hold"/>
                                        <p:tgtEl>
                                          <p:spTgt spid="12"/>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3"/>
                                        </p:tgtEl>
                                        <p:attrNameLst>
                                          <p:attrName>style.visibility</p:attrName>
                                        </p:attrNameLst>
                                      </p:cBhvr>
                                      <p:to>
                                        <p:strVal val="visible"/>
                                      </p:to>
                                    </p:set>
                                    <p:anim calcmode="lin" valueType="num">
                                      <p:cBhvr>
                                        <p:cTn id="86" dur="250" fill="hold"/>
                                        <p:tgtEl>
                                          <p:spTgt spid="13"/>
                                        </p:tgtEl>
                                        <p:attrNameLst>
                                          <p:attrName>ppt_w</p:attrName>
                                        </p:attrNameLst>
                                      </p:cBhvr>
                                      <p:tavLst>
                                        <p:tav tm="0">
                                          <p:val>
                                            <p:strVal val="4*#ppt_w"/>
                                          </p:val>
                                        </p:tav>
                                        <p:tav tm="100000">
                                          <p:val>
                                            <p:strVal val="#ppt_w"/>
                                          </p:val>
                                        </p:tav>
                                      </p:tavLst>
                                    </p:anim>
                                    <p:anim calcmode="lin" valueType="num">
                                      <p:cBhvr>
                                        <p:cTn id="8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bldLst>
      <p:bldP spid="5" grpId="0" animBg="1"/>
      <p:bldP spid="8" grpId="0" animBg="1"/>
      <p:bldP spid="10" grpId="0" animBg="1"/>
      <p:bldP spid="2"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01" y="4147058"/>
            <a:ext cx="1676855" cy="16990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133" y="950787"/>
            <a:ext cx="3081764" cy="248958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7863" y="4447861"/>
            <a:ext cx="1696872" cy="1590818"/>
          </a:xfrm>
          <a:prstGeom prst="rect">
            <a:avLst/>
          </a:prstGeom>
        </p:spPr>
      </p:pic>
      <p:sp>
        <p:nvSpPr>
          <p:cNvPr id="9" name="TextBox 8"/>
          <p:cNvSpPr txBox="1"/>
          <p:nvPr/>
        </p:nvSpPr>
        <p:spPr>
          <a:xfrm>
            <a:off x="355000" y="1087587"/>
            <a:ext cx="12751399"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C</a:t>
            </a:r>
            <a:r>
              <a:rPr kumimoji="0" lang="vi-VN" sz="138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vi-VN" sz="13800" b="1" i="0" u="none" strike="noStrike" kern="1200" cap="none" spc="0" normalizeH="0" baseline="0" noProof="0">
                <a:ln>
                  <a:noFill/>
                </a:ln>
                <a:solidFill>
                  <a:prstClr val="white"/>
                </a:solidFill>
                <a:effectLst/>
                <a:uLnTx/>
                <a:uFillTx/>
                <a:latin typeface="Open Sans" panose="020B0606030504020204" pitchFamily="34" charset="0"/>
                <a:ea typeface="+mn-ea"/>
                <a:cs typeface="+mn-cs"/>
              </a:rPr>
              <a:t>N</a:t>
            </a:r>
            <a:r>
              <a:rPr kumimoji="0" lang="vi-VN" sz="13800" b="1" i="0" u="none" strike="noStrike" kern="1200" cap="none" spc="0" normalizeH="0" baseline="0" noProof="0">
                <a:ln>
                  <a:noFill/>
                </a:ln>
                <a:solidFill>
                  <a:srgbClr val="FF0000"/>
                </a:solidFill>
                <a:effectLst/>
                <a:uLnTx/>
                <a:uFillTx/>
                <a:latin typeface="Open Sans" panose="020B0606030504020204" pitchFamily="34" charset="0"/>
                <a:ea typeface="+mn-ea"/>
                <a:cs typeface="+mn-cs"/>
              </a:rPr>
              <a:t> </a:t>
            </a:r>
            <a:r>
              <a:rPr kumimoji="0" lang="en-US" sz="13800" b="1" i="0" u="none" strike="noStrike" kern="1200" cap="none" spc="0" normalizeH="0" baseline="0" noProof="0">
                <a:ln>
                  <a:noFill/>
                </a:ln>
                <a:solidFill>
                  <a:srgbClr val="7030A0"/>
                </a:solidFill>
                <a:effectLst/>
                <a:uLnTx/>
                <a:uFillTx/>
                <a:latin typeface="Open Sans" panose="020B0606030504020204" pitchFamily="34" charset="0"/>
                <a:ea typeface="+mn-ea"/>
                <a:cs typeface="+mn-cs"/>
              </a:rPr>
              <a:t>CHUỘT</a:t>
            </a:r>
            <a:endParaRPr kumimoji="0" lang="en-US" sz="13800" b="1" i="0" u="none" strike="noStrike" kern="1200" cap="none" spc="0" normalizeH="0" baseline="0" noProof="0" dirty="0">
              <a:ln>
                <a:noFill/>
              </a:ln>
              <a:solidFill>
                <a:srgbClr val="00B0F0"/>
              </a:solidFill>
              <a:effectLst/>
              <a:uLnTx/>
              <a:uFillTx/>
              <a:latin typeface="Open Sans" panose="020B0606030504020204" pitchFamily="34" charset="0"/>
              <a:ea typeface="+mn-ea"/>
              <a:cs typeface="+mn-cs"/>
            </a:endParaRPr>
          </a:p>
        </p:txBody>
      </p:sp>
      <p:sp>
        <p:nvSpPr>
          <p:cNvPr id="10" name="TextBox 9"/>
          <p:cNvSpPr txBox="1"/>
          <p:nvPr/>
        </p:nvSpPr>
        <p:spPr>
          <a:xfrm>
            <a:off x="355001" y="442955"/>
            <a:ext cx="478305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7030A0"/>
                </a:solidFill>
                <a:effectLst/>
                <a:uLnTx/>
                <a:uFillTx/>
                <a:latin typeface="Open Sans" panose="020B0606030504020204" pitchFamily="34" charset="0"/>
                <a:ea typeface="+mn-ea"/>
                <a:cs typeface="+mn-cs"/>
              </a:rPr>
              <a:t>T</a:t>
            </a:r>
            <a:r>
              <a:rPr kumimoji="0" lang="vi-VN" sz="60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R</a:t>
            </a:r>
            <a:r>
              <a:rPr kumimoji="0" lang="vi-VN" sz="6000" b="0"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Ò</a:t>
            </a:r>
            <a:r>
              <a:rPr kumimoji="0" lang="vi-VN" sz="60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t>
            </a:r>
            <a:r>
              <a:rPr kumimoji="0" lang="vi-VN" sz="6000" b="0" i="0" u="none" strike="noStrike" kern="1200" cap="none" spc="0" normalizeH="0" baseline="0" noProof="0" dirty="0">
                <a:ln>
                  <a:noFill/>
                </a:ln>
                <a:solidFill>
                  <a:srgbClr val="5B9BD5">
                    <a:lumMod val="20000"/>
                    <a:lumOff val="80000"/>
                  </a:srgbClr>
                </a:solidFill>
                <a:effectLst/>
                <a:uLnTx/>
                <a:uFillTx/>
                <a:latin typeface="Open Sans" panose="020B0606030504020204" pitchFamily="34" charset="0"/>
                <a:ea typeface="+mn-ea"/>
                <a:cs typeface="+mn-cs"/>
              </a:rPr>
              <a:t>C</a:t>
            </a:r>
            <a:r>
              <a:rPr kumimoji="0" lang="vi-VN" sz="6000" b="0"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H</a:t>
            </a:r>
            <a:r>
              <a:rPr kumimoji="0" lang="vi-VN" sz="6000" b="0"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Ơ</a:t>
            </a:r>
            <a:r>
              <a:rPr kumimoji="0" lang="vi-VN" sz="60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rPr>
              <a:t>I</a:t>
            </a:r>
            <a:endParaRPr kumimoji="0" lang="en-US" sz="6000" b="0" i="0" u="none" strike="noStrike" kern="1200" cap="none" spc="0" normalizeH="0" baseline="0" noProof="0" dirty="0">
              <a:ln>
                <a:noFill/>
              </a:ln>
              <a:solidFill>
                <a:srgbClr val="C00000"/>
              </a:solidFill>
              <a:effectLst/>
              <a:uLnTx/>
              <a:uFillTx/>
              <a:latin typeface="Open Sans" panose="020B0606030504020204" pitchFamily="34" charset="0"/>
              <a:ea typeface="+mn-ea"/>
              <a:cs typeface="+mn-cs"/>
            </a:endParaRPr>
          </a:p>
        </p:txBody>
      </p:sp>
      <p:sp>
        <p:nvSpPr>
          <p:cNvPr id="11" name="TextBox 10"/>
          <p:cNvSpPr txBox="1"/>
          <p:nvPr/>
        </p:nvSpPr>
        <p:spPr>
          <a:xfrm>
            <a:off x="1532534" y="4715240"/>
            <a:ext cx="840165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mn-ea"/>
                <a:cs typeface="+mn-cs"/>
              </a:rPr>
              <a:t>H</a:t>
            </a:r>
            <a:r>
              <a:rPr kumimoji="0" lang="vi-VN" sz="8000" b="1"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a:t>
            </a:r>
            <a:r>
              <a:rPr kumimoji="0" lang="vi-VN" sz="8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M</a:t>
            </a:r>
            <a:r>
              <a:rPr kumimoji="0" lang="vi-VN" sz="8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S</a:t>
            </a:r>
            <a:r>
              <a:rPr kumimoji="0" lang="vi-VN" sz="8000" b="1" i="0" u="none" strike="noStrike" kern="1200" cap="none" spc="0" normalizeH="0" baseline="0" noProof="0" dirty="0">
                <a:ln>
                  <a:noFill/>
                </a:ln>
                <a:solidFill>
                  <a:srgbClr val="ED7D31">
                    <a:lumMod val="50000"/>
                  </a:srgbClr>
                </a:solidFill>
                <a:effectLst/>
                <a:uLnTx/>
                <a:uFillTx/>
                <a:latin typeface="Open Sans" panose="020B0606030504020204" pitchFamily="34" charset="0"/>
                <a:ea typeface="+mn-ea"/>
                <a:cs typeface="+mn-cs"/>
              </a:rPr>
              <a:t>T</a:t>
            </a:r>
            <a:r>
              <a:rPr kumimoji="0" lang="vi-VN" sz="80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E</a:t>
            </a:r>
            <a:r>
              <a:rPr kumimoji="0" lang="vi-VN" sz="8000" b="1" i="0" u="none" strike="noStrike" kern="1200" cap="none" spc="0" normalizeH="0" baseline="0" noProof="0" dirty="0">
                <a:ln>
                  <a:noFill/>
                </a:ln>
                <a:solidFill>
                  <a:srgbClr val="7030A0"/>
                </a:solidFill>
                <a:effectLst/>
                <a:uLnTx/>
                <a:uFillTx/>
                <a:latin typeface="Open Sans" panose="020B0606030504020204" pitchFamily="34" charset="0"/>
                <a:ea typeface="+mn-ea"/>
                <a:cs typeface="+mn-cs"/>
              </a:rPr>
              <a:t>R</a:t>
            </a:r>
            <a:r>
              <a:rPr kumimoji="0" lang="vi-VN" sz="8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 </a:t>
            </a:r>
            <a:r>
              <a:rPr kumimoji="0" lang="vi-VN" sz="8000" b="1" i="0" u="none" strike="noStrike" kern="1200" cap="none" spc="0" normalizeH="0" baseline="0" noProof="0" dirty="0">
                <a:ln>
                  <a:noFill/>
                </a:ln>
                <a:solidFill>
                  <a:srgbClr val="4472C4">
                    <a:lumMod val="50000"/>
                  </a:srgbClr>
                </a:solidFill>
                <a:effectLst/>
                <a:uLnTx/>
                <a:uFillTx/>
                <a:latin typeface="Open Sans" panose="020B0606030504020204" pitchFamily="34" charset="0"/>
                <a:ea typeface="+mn-ea"/>
                <a:cs typeface="+mn-cs"/>
              </a:rPr>
              <a:t>G</a:t>
            </a:r>
            <a:r>
              <a:rPr kumimoji="0" lang="vi-VN" sz="8000" b="1" i="0" u="none" strike="noStrike" kern="1200" cap="none" spc="0" normalizeH="0" baseline="0" noProof="0" dirty="0">
                <a:ln>
                  <a:noFill/>
                </a:ln>
                <a:solidFill>
                  <a:srgbClr val="70AD47">
                    <a:lumMod val="50000"/>
                  </a:srgbClr>
                </a:solidFill>
                <a:effectLst/>
                <a:uLnTx/>
                <a:uFillTx/>
                <a:latin typeface="Open Sans" panose="020B0606030504020204" pitchFamily="34" charset="0"/>
                <a:ea typeface="+mn-ea"/>
                <a:cs typeface="+mn-cs"/>
              </a:rPr>
              <a:t>A</a:t>
            </a:r>
            <a:r>
              <a:rPr kumimoji="0" lang="vi-VN" sz="8000" b="1" i="0" u="none" strike="noStrike" kern="1200" cap="none" spc="0" normalizeH="0" baseline="0" noProof="0" dirty="0">
                <a:ln>
                  <a:noFill/>
                </a:ln>
                <a:solidFill>
                  <a:srgbClr val="FF00FF"/>
                </a:solidFill>
                <a:effectLst/>
                <a:uLnTx/>
                <a:uFillTx/>
                <a:latin typeface="Open Sans" panose="020B0606030504020204" pitchFamily="34" charset="0"/>
                <a:ea typeface="+mn-ea"/>
                <a:cs typeface="+mn-cs"/>
              </a:rPr>
              <a:t>M</a:t>
            </a:r>
            <a:r>
              <a:rPr kumimoji="0" lang="vi-VN" sz="8000" b="1" i="0" u="none" strike="noStrike" kern="1200" cap="none" spc="0" normalizeH="0" baseline="0" noProof="0" dirty="0">
                <a:ln>
                  <a:noFill/>
                </a:ln>
                <a:solidFill>
                  <a:srgbClr val="A365D1"/>
                </a:solidFill>
                <a:effectLst/>
                <a:uLnTx/>
                <a:uFillTx/>
                <a:latin typeface="Open Sans" panose="020B0606030504020204" pitchFamily="34" charset="0"/>
                <a:ea typeface="+mn-ea"/>
                <a:cs typeface="+mn-cs"/>
              </a:rPr>
              <a:t>E</a:t>
            </a:r>
            <a:endParaRPr kumimoji="0" lang="en-US" sz="8000" b="1" i="0" u="none" strike="noStrike" kern="1200" cap="none" spc="0" normalizeH="0" baseline="0" noProof="0" dirty="0">
              <a:ln>
                <a:noFill/>
              </a:ln>
              <a:solidFill>
                <a:srgbClr val="A365D1"/>
              </a:solidFill>
              <a:effectLst/>
              <a:uLnTx/>
              <a:uFillTx/>
              <a:latin typeface="Open Sans" panose="020B0606030504020204" pitchFamily="34" charset="0"/>
              <a:ea typeface="+mn-ea"/>
              <a:cs typeface="+mn-cs"/>
            </a:endParaRPr>
          </a:p>
        </p:txBody>
      </p:sp>
      <p:pic>
        <p:nvPicPr>
          <p:cNvPr id="12" name="National_Expr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1084" y="1630014"/>
            <a:ext cx="609600" cy="609600"/>
          </a:xfrm>
          <a:prstGeom prst="rect">
            <a:avLst/>
          </a:prstGeom>
        </p:spPr>
      </p:pic>
    </p:spTree>
    <p:extLst>
      <p:ext uri="{BB962C8B-B14F-4D97-AF65-F5344CB8AC3E}">
        <p14:creationId xmlns:p14="http://schemas.microsoft.com/office/powerpoint/2010/main" val="34220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2021</Words>
  <Application>Microsoft Office PowerPoint</Application>
  <PresentationFormat>Widescreen</PresentationFormat>
  <Paragraphs>165</Paragraphs>
  <Slides>27</Slides>
  <Notes>0</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Arial</vt:lpstr>
      <vt:lpstr>Calibri</vt:lpstr>
      <vt:lpstr>Calibri Light</vt:lpstr>
      <vt:lpstr>Grandview Display</vt:lpstr>
      <vt:lpstr>Open Sans</vt:lpstr>
      <vt:lpstr>Quicksand</vt:lpstr>
      <vt:lpstr>UTM Avo</vt:lpstr>
      <vt:lpstr>UTM Cookies</vt:lpstr>
      <vt:lpstr>DashVTI</vt:lpstr>
      <vt:lpstr>Office Theme</vt:lpstr>
      <vt:lpstr>1_Office Theme</vt:lpstr>
      <vt:lpstr>2_Office Theme</vt:lpstr>
      <vt:lpstr>3_Office Theme</vt:lpstr>
      <vt:lpstr>PowerPoint Presentation</vt:lpstr>
      <vt:lpstr>TIẾT 15 BÀI 8(A): LÀM VIỆC VỚI DANH SÁCH DẠNG LIỆT KÊ VÀ HÌNH ẢNH TRONG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1</cp:revision>
  <dcterms:created xsi:type="dcterms:W3CDTF">2023-06-05T12:10:35Z</dcterms:created>
  <dcterms:modified xsi:type="dcterms:W3CDTF">2023-11-25T14:06:13Z</dcterms:modified>
</cp:coreProperties>
</file>