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Lst>
  <p:notesMasterIdLst>
    <p:notesMasterId r:id="rId27"/>
  </p:notesMasterIdLst>
  <p:sldIdLst>
    <p:sldId id="256" r:id="rId2"/>
    <p:sldId id="3224" r:id="rId3"/>
    <p:sldId id="295" r:id="rId4"/>
    <p:sldId id="3192" r:id="rId5"/>
    <p:sldId id="3225" r:id="rId6"/>
    <p:sldId id="3226" r:id="rId7"/>
    <p:sldId id="3227" r:id="rId8"/>
    <p:sldId id="3228" r:id="rId9"/>
    <p:sldId id="3229" r:id="rId10"/>
    <p:sldId id="3196" r:id="rId11"/>
    <p:sldId id="3166" r:id="rId12"/>
    <p:sldId id="3197" r:id="rId13"/>
    <p:sldId id="3199" r:id="rId14"/>
    <p:sldId id="3230" r:id="rId15"/>
    <p:sldId id="3231" r:id="rId16"/>
    <p:sldId id="3232" r:id="rId17"/>
    <p:sldId id="3233" r:id="rId18"/>
    <p:sldId id="3234" r:id="rId19"/>
    <p:sldId id="3238" r:id="rId20"/>
    <p:sldId id="3239" r:id="rId21"/>
    <p:sldId id="3235" r:id="rId22"/>
    <p:sldId id="3237" r:id="rId23"/>
    <p:sldId id="3083" r:id="rId24"/>
    <p:sldId id="3240" r:id="rId25"/>
    <p:sldId id="3191"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Segoe Print" panose="02000600000000000000" pitchFamily="2" charset="0"/>
      <p:regular r:id="rId32"/>
      <p:bold r:id="rId33"/>
    </p:embeddedFont>
    <p:embeddedFont>
      <p:font typeface="UTM Avo" panose="02040603050506020204" pitchFamily="18" charset="0"/>
      <p:regular r:id="rId34"/>
      <p:bold r:id="rId35"/>
      <p:italic r:id="rId36"/>
      <p:boldItalic r:id="rId37"/>
    </p:embeddedFont>
    <p:embeddedFont>
      <p:font typeface="UTM Cookies" panose="02040603050506020204" pitchFamily="18" charset="0"/>
      <p:regular r:id="rId3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CD"/>
    <a:srgbClr val="FF0066"/>
    <a:srgbClr val="EE81BD"/>
    <a:srgbClr val="D8E2DF"/>
    <a:srgbClr val="AD2851"/>
    <a:srgbClr val="FF6600"/>
    <a:srgbClr val="D34CD6"/>
    <a:srgbClr val="E46C0A"/>
    <a:srgbClr val="E07235"/>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6" autoAdjust="0"/>
    <p:restoredTop sz="94660"/>
  </p:normalViewPr>
  <p:slideViewPr>
    <p:cSldViewPr snapToGrid="0">
      <p:cViewPr varScale="1">
        <p:scale>
          <a:sx n="82" d="100"/>
          <a:sy n="82"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Sheet4!$C$2</c:f>
              <c:strCache>
                <c:ptCount val="1"/>
                <c:pt idx="0">
                  <c:v>Số học sinh quan tâm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0-507F-4FC6-9406-FB318FB7245B}"/>
            </c:ext>
          </c:extLst>
        </c:ser>
        <c:dLbls>
          <c:showLegendKey val="0"/>
          <c:showVal val="0"/>
          <c:showCatName val="0"/>
          <c:showSerName val="0"/>
          <c:showPercent val="0"/>
          <c:showBubbleSize val="0"/>
        </c:dLbls>
        <c:gapWidth val="100"/>
        <c:overlap val="-24"/>
        <c:axId val="1369065984"/>
        <c:axId val="1369069312"/>
      </c:barChart>
      <c:catAx>
        <c:axId val="1369065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9312"/>
        <c:crosses val="autoZero"/>
        <c:auto val="1"/>
        <c:lblAlgn val="ctr"/>
        <c:lblOffset val="100"/>
        <c:noMultiLvlLbl val="0"/>
      </c:catAx>
      <c:valAx>
        <c:axId val="136906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5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0C4-4C53-B03C-2C02950A6DD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0C4-4C53-B03C-2C02950A6DD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0C4-4C53-B03C-2C02950A6DD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0C4-4C53-B03C-2C02950A6DD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0C4-4C53-B03C-2C02950A6DD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0C4-4C53-B03C-2C02950A6D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E0C4-4C53-B03C-2C02950A6DD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7C-411D-A67A-0FEA43B3EA1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7C-411D-A67A-0FEA43B3EA1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7C-411D-A67A-0FEA43B3EA1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47C-411D-A67A-0FEA43B3EA1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47C-411D-A67A-0FEA43B3EA1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47C-411D-A67A-0FEA43B3EA1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147C-411D-A67A-0FEA43B3EA1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manualLayout>
          <c:xMode val="edge"/>
          <c:yMode val="edge"/>
          <c:x val="2.6153323713287921E-3"/>
          <c:y val="2.7777777777777776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 (2)'!$C$2</c:f>
              <c:strCache>
                <c:ptCount val="1"/>
                <c:pt idx="0">
                  <c:v>Triệu USD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'Sheet4 (2)'!$B$3:$B$8</c:f>
              <c:numCache>
                <c:formatCode>General</c:formatCode>
                <c:ptCount val="6"/>
                <c:pt idx="0">
                  <c:v>2016</c:v>
                </c:pt>
                <c:pt idx="1">
                  <c:v>2017</c:v>
                </c:pt>
                <c:pt idx="2">
                  <c:v>2018</c:v>
                </c:pt>
                <c:pt idx="3">
                  <c:v>2019</c:v>
                </c:pt>
                <c:pt idx="4">
                  <c:v>2020</c:v>
                </c:pt>
              </c:numCache>
            </c:numRef>
          </c:cat>
          <c:val>
            <c:numRef>
              <c:f>'Sheet4 (2)'!$C$3:$C$8</c:f>
              <c:numCache>
                <c:formatCode>General</c:formatCode>
                <c:ptCount val="6"/>
                <c:pt idx="0">
                  <c:v>3038</c:v>
                </c:pt>
                <c:pt idx="1">
                  <c:v>3779</c:v>
                </c:pt>
                <c:pt idx="2">
                  <c:v>4447</c:v>
                </c:pt>
                <c:pt idx="3">
                  <c:v>4932</c:v>
                </c:pt>
                <c:pt idx="4">
                  <c:v>5439</c:v>
                </c:pt>
              </c:numCache>
            </c:numRef>
          </c:val>
          <c:extLst>
            <c:ext xmlns:c16="http://schemas.microsoft.com/office/drawing/2014/chart" uri="{C3380CC4-5D6E-409C-BE32-E72D297353CC}">
              <c16:uniqueId val="{00000000-6218-4E4E-8E6F-05FB2EFEAAE5}"/>
            </c:ext>
          </c:extLst>
        </c:ser>
        <c:dLbls>
          <c:dLblPos val="outEnd"/>
          <c:showLegendKey val="0"/>
          <c:showVal val="1"/>
          <c:showCatName val="0"/>
          <c:showSerName val="0"/>
          <c:showPercent val="0"/>
          <c:showBubbleSize val="0"/>
        </c:dLbls>
        <c:gapWidth val="100"/>
        <c:overlap val="-24"/>
        <c:axId val="1500135760"/>
        <c:axId val="1500144496"/>
      </c:barChart>
      <c:catAx>
        <c:axId val="1500135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44496"/>
        <c:crosses val="autoZero"/>
        <c:auto val="1"/>
        <c:lblAlgn val="ctr"/>
        <c:lblOffset val="100"/>
        <c:noMultiLvlLbl val="0"/>
      </c:catAx>
      <c:valAx>
        <c:axId val="15001444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3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sz="1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4819288"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089196" y="1864909"/>
            <a:ext cx="9402126" cy="2362506"/>
          </a:xfrm>
          <a:prstGeom prst="rect">
            <a:avLst/>
          </a:prstGeom>
          <a:noFill/>
          <a:ln>
            <a:noFill/>
          </a:ln>
        </p:spPr>
        <p:txBody>
          <a:bodyPr wrap="none" rtlCol="0">
            <a:spAutoFit/>
          </a:bodyPr>
          <a:lstStyle/>
          <a:p>
            <a:pPr algn="ctr">
              <a:lnSpc>
                <a:spcPct val="120000"/>
              </a:lnSpc>
            </a:pPr>
            <a:r>
              <a:rPr lang="en-US" sz="6600">
                <a:ln w="19050">
                  <a:solidFill>
                    <a:schemeClr val="bg1"/>
                  </a:solidFill>
                </a:ln>
                <a:solidFill>
                  <a:schemeClr val="accent6">
                    <a:lumMod val="50000"/>
                  </a:schemeClr>
                </a:solidFill>
                <a:latin typeface="+mj-lt"/>
              </a:rPr>
              <a:t>BÀI 7</a:t>
            </a:r>
            <a:r>
              <a:rPr lang="vi-VN" sz="6600">
                <a:ln w="19050">
                  <a:solidFill>
                    <a:schemeClr val="bg1"/>
                  </a:solidFill>
                </a:ln>
                <a:solidFill>
                  <a:schemeClr val="accent6">
                    <a:lumMod val="50000"/>
                  </a:schemeClr>
                </a:solidFill>
                <a:latin typeface="+mj-lt"/>
              </a:rPr>
              <a:t>. </a:t>
            </a:r>
            <a:endParaRPr lang="en-US" sz="6600">
              <a:ln w="19050">
                <a:solidFill>
                  <a:schemeClr val="bg1"/>
                </a:solidFill>
              </a:ln>
              <a:solidFill>
                <a:schemeClr val="accent6">
                  <a:lumMod val="50000"/>
                </a:schemeClr>
              </a:solidFill>
              <a:latin typeface="+mj-lt"/>
            </a:endParaRPr>
          </a:p>
          <a:p>
            <a:pPr algn="ctr">
              <a:lnSpc>
                <a:spcPct val="120000"/>
              </a:lnSpc>
            </a:pPr>
            <a:r>
              <a:rPr lang="en-US" sz="6600">
                <a:ln w="19050">
                  <a:solidFill>
                    <a:schemeClr val="bg1"/>
                  </a:solidFill>
                </a:ln>
                <a:solidFill>
                  <a:schemeClr val="accent6">
                    <a:lumMod val="50000"/>
                  </a:schemeClr>
                </a:solidFill>
                <a:latin typeface="+mj-lt"/>
              </a:rPr>
              <a:t>TRỰC QUAN HÓA DỮ LIỆU</a:t>
            </a:r>
            <a:endParaRPr lang="vi-VN" sz="6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152524"/>
            <a:chOff x="601971" y="-1293296"/>
            <a:chExt cx="10554724" cy="1152524"/>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885727"/>
              <a:chOff x="1264394" y="2799740"/>
              <a:chExt cx="9900933" cy="885727"/>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885727"/>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một số tỉnh huống thực tế cần tạo biểu đồ.</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89793"/>
          </a:xfrm>
          <a:prstGeom prst="rect">
            <a:avLst/>
          </a:prstGeom>
          <a:noFill/>
        </p:spPr>
        <p:txBody>
          <a:bodyPr wrap="square" rtlCol="0">
            <a:spAutoFit/>
          </a:bodyPr>
          <a:lstStyle/>
          <a:p>
            <a:pPr indent="-742950" algn="ctr">
              <a:lnSpc>
                <a:spcPct val="150000"/>
              </a:lnSpc>
              <a:buAutoNum type="alphaLcParenR"/>
            </a:pPr>
            <a:r>
              <a:rPr lang="en-US" sz="3200" b="1">
                <a:latin typeface="UTM Avo" panose="02040603050506020204" pitchFamily="18" charset="0"/>
              </a:rPr>
              <a:t>Tạo biểu đồ cột</a:t>
            </a:r>
          </a:p>
          <a:p>
            <a:pPr algn="ctr">
              <a:lnSpc>
                <a:spcPct val="150000"/>
              </a:lnSpc>
            </a:pPr>
            <a:r>
              <a:rPr lang="vi-VN" sz="3200" b="1">
                <a:solidFill>
                  <a:schemeClr val="accent6">
                    <a:lumMod val="50000"/>
                  </a:schemeClr>
                </a:solidFill>
                <a:latin typeface="UTM Avo" panose="02040603050506020204" pitchFamily="18" charset="0"/>
              </a:rPr>
              <a:t>NHIỆM VỤ </a:t>
            </a:r>
            <a:endParaRPr lang="en-US" sz="3200" b="1">
              <a:solidFill>
                <a:schemeClr val="accent6">
                  <a:lumMod val="50000"/>
                </a:schemeClr>
              </a:solidFill>
              <a:latin typeface="UTM Avo" panose="02040603050506020204" pitchFamily="18" charset="0"/>
            </a:endParaRPr>
          </a:p>
          <a:p>
            <a:pPr algn="ctr">
              <a:lnSpc>
                <a:spcPct val="150000"/>
              </a:lnSpc>
            </a:pPr>
            <a:r>
              <a:rPr lang="vi-VN" sz="3200" b="1">
                <a:solidFill>
                  <a:schemeClr val="accent6">
                    <a:lumMod val="50000"/>
                  </a:schemeClr>
                </a:solidFill>
                <a:latin typeface="UTM Avo" panose="02040603050506020204" pitchFamily="18" charset="0"/>
              </a:rPr>
              <a:t>Tạo biểu đồ cột so sánh trực quan số học sinh quan tâm các nội dung Tin học như Hình 7.2.</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86994" y="2783938"/>
            <a:ext cx="5409006" cy="2235227"/>
          </a:xfrm>
          <a:prstGeom prst="rect">
            <a:avLst/>
          </a:prstGeom>
          <a:noFill/>
        </p:spPr>
        <p:txBody>
          <a:bodyPr wrap="square" rtlCol="0">
            <a:spAutoFit/>
          </a:bodyPr>
          <a:lstStyle/>
          <a:p>
            <a:pPr>
              <a:lnSpc>
                <a:spcPct val="150000"/>
              </a:lnSpc>
            </a:pPr>
            <a:r>
              <a:rPr lang="vi-VN" altLang="zh-CN" sz="2400" b="1">
                <a:latin typeface="UTM Avo" panose="02040603050506020204" pitchFamily="18" charset="0"/>
                <a:ea typeface="方正静蕾简体" panose="02000000000000000000" pitchFamily="2" charset="-122"/>
              </a:rPr>
              <a:t>Bước 1. </a:t>
            </a:r>
            <a:r>
              <a:rPr lang="vi-VN" altLang="zh-CN" sz="2400">
                <a:latin typeface="UTM Avo" panose="02040603050506020204" pitchFamily="18" charset="0"/>
                <a:ea typeface="方正静蕾简体" panose="02000000000000000000" pitchFamily="2" charset="-122"/>
              </a:rPr>
              <a:t>Khởi động phần mềm bảng tính và nhập dữ liệu như bảng trong Hình 7.1.</a:t>
            </a:r>
            <a:endParaRPr lang="en-US" altLang="zh-CN" sz="2400">
              <a:latin typeface="UTM Avo" panose="02040603050506020204" pitchFamily="18" charset="0"/>
              <a:ea typeface="方正静蕾简体" panose="02000000000000000000" pitchFamily="2" charset="-122"/>
            </a:endParaRPr>
          </a:p>
          <a:p>
            <a:pPr>
              <a:lnSpc>
                <a:spcPct val="150000"/>
              </a:lnSpc>
            </a:pPr>
            <a:r>
              <a:rPr lang="vi-VN" altLang="zh-CN" sz="2400" b="1">
                <a:latin typeface="UTM Avo" panose="02040603050506020204" pitchFamily="18" charset="0"/>
                <a:ea typeface="方正静蕾简体" panose="02000000000000000000" pitchFamily="2" charset="-122"/>
              </a:rPr>
              <a:t>Bước 2. </a:t>
            </a:r>
            <a:r>
              <a:rPr lang="vi-VN" altLang="zh-CN" sz="2400">
                <a:latin typeface="UTM Avo" panose="02040603050506020204" pitchFamily="18" charset="0"/>
                <a:ea typeface="方正静蕾简体" panose="02000000000000000000" pitchFamily="2" charset="-122"/>
              </a:rPr>
              <a:t>Chọn vùng dữ liệu </a:t>
            </a:r>
            <a:r>
              <a:rPr lang="vi-VN" altLang="zh-CN" sz="2400" b="1">
                <a:latin typeface="UTM Avo" panose="02040603050506020204" pitchFamily="18" charset="0"/>
                <a:ea typeface="方正静蕾简体" panose="02000000000000000000" pitchFamily="2" charset="-122"/>
              </a:rPr>
              <a:t>B2:C8</a:t>
            </a:r>
            <a:r>
              <a:rPr lang="vi-VN" altLang="zh-CN" sz="2400">
                <a:latin typeface="UTM Avo" panose="02040603050506020204" pitchFamily="18" charset="0"/>
                <a:ea typeface="方正静蕾简体" panose="02000000000000000000" pitchFamily="2" charset="-122"/>
              </a:rPr>
              <a:t>.</a:t>
            </a:r>
            <a:endParaRPr lang="zh-CN" altLang="en-US" sz="24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up)">
                                      <p:cBhvr>
                                        <p:cTn id="28" dur="500"/>
                                        <p:tgtEl>
                                          <p:spTgt spid="11">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2"/>
                                        </p:tgtEl>
                                        <p:attrNameLst>
                                          <p:attrName>r</p:attrName>
                                        </p:attrNameLst>
                                      </p:cBhvr>
                                    </p:animRot>
                                    <p:animRot by="-240000">
                                      <p:cBhvr>
                                        <p:cTn id="34" dur="200" fill="hold">
                                          <p:stCondLst>
                                            <p:cond delay="200"/>
                                          </p:stCondLst>
                                        </p:cTn>
                                        <p:tgtEl>
                                          <p:spTgt spid="2"/>
                                        </p:tgtEl>
                                        <p:attrNameLst>
                                          <p:attrName>r</p:attrName>
                                        </p:attrNameLst>
                                      </p:cBhvr>
                                    </p:animRot>
                                    <p:animRot by="240000">
                                      <p:cBhvr>
                                        <p:cTn id="35" dur="200" fill="hold">
                                          <p:stCondLst>
                                            <p:cond delay="400"/>
                                          </p:stCondLst>
                                        </p:cTn>
                                        <p:tgtEl>
                                          <p:spTgt spid="2"/>
                                        </p:tgtEl>
                                        <p:attrNameLst>
                                          <p:attrName>r</p:attrName>
                                        </p:attrNameLst>
                                      </p:cBhvr>
                                    </p:animRot>
                                    <p:animRot by="-240000">
                                      <p:cBhvr>
                                        <p:cTn id="36" dur="200" fill="hold">
                                          <p:stCondLst>
                                            <p:cond delay="600"/>
                                          </p:stCondLst>
                                        </p:cTn>
                                        <p:tgtEl>
                                          <p:spTgt spid="2"/>
                                        </p:tgtEl>
                                        <p:attrNameLst>
                                          <p:attrName>r</p:attrName>
                                        </p:attrNameLst>
                                      </p:cBhvr>
                                    </p:animRot>
                                    <p:animRot by="120000">
                                      <p:cBhvr>
                                        <p:cTn id="3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5559450" cy="4595874"/>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 </a:t>
            </a:r>
            <a:r>
              <a:rPr lang="vi-VN" altLang="zh-CN" sz="2200">
                <a:latin typeface="UTM Avo" panose="02040603050506020204" pitchFamily="18" charset="0"/>
                <a:ea typeface="方正静蕾简体" panose="02000000000000000000" pitchFamily="2" charset="-122"/>
              </a:rPr>
              <a:t>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Column or Bar Chart</a:t>
            </a:r>
            <a:r>
              <a:rPr lang="vi-VN" altLang="zh-CN" sz="2200">
                <a:latin typeface="UTM Avo" panose="02040603050506020204" pitchFamily="18" charset="0"/>
                <a:ea typeface="方正静蕾简体" panose="02000000000000000000" pitchFamily="2" charset="-122"/>
              </a:rPr>
              <a:t> (Hình 7.5), danh sách các loại biểu đồ sẽ xuất hiện.</a:t>
            </a:r>
          </a:p>
          <a:p>
            <a:pPr>
              <a:lnSpc>
                <a:spcPct val="150000"/>
              </a:lnSpc>
            </a:pPr>
            <a:r>
              <a:rPr lang="vi-VN" altLang="zh-CN" sz="2200" b="1">
                <a:latin typeface="UTM Avo" panose="02040603050506020204" pitchFamily="18" charset="0"/>
                <a:ea typeface="方正静蕾简体" panose="02000000000000000000" pitchFamily="2" charset="-122"/>
              </a:rPr>
              <a:t>B</a:t>
            </a:r>
            <a:r>
              <a:rPr lang="en-US" altLang="zh-CN" sz="2200" b="1">
                <a:latin typeface="UTM Avo" panose="02040603050506020204" pitchFamily="18" charset="0"/>
                <a:ea typeface="方正静蕾简体" panose="02000000000000000000" pitchFamily="2" charset="-122"/>
              </a:rPr>
              <a:t>ước </a:t>
            </a:r>
            <a:r>
              <a:rPr lang="vi-VN" altLang="zh-CN" sz="2200" b="1">
                <a:latin typeface="UTM Avo" panose="02040603050506020204" pitchFamily="18" charset="0"/>
                <a:ea typeface="方正静蕾简体" panose="02000000000000000000" pitchFamily="2" charset="-122"/>
              </a:rPr>
              <a:t>4</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Column</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Clustered Column</a:t>
            </a:r>
            <a:r>
              <a:rPr lang="vi-VN" altLang="zh-CN" sz="2200">
                <a:latin typeface="UTM Avo" panose="02040603050506020204" pitchFamily="18" charset="0"/>
                <a:ea typeface="方正静蕾简体" panose="02000000000000000000" pitchFamily="2" charset="-122"/>
              </a:rPr>
              <a:t>. Khi đó biểu đồ kết quả sẽ xuất hiện trong bảng tính. </a:t>
            </a:r>
          </a:p>
          <a:p>
            <a:pPr>
              <a:lnSpc>
                <a:spcPct val="150000"/>
              </a:lnSpc>
            </a:pPr>
            <a:r>
              <a:rPr lang="vi-VN" altLang="zh-CN" sz="2200" b="1">
                <a:latin typeface="UTM Avo" panose="02040603050506020204" pitchFamily="18" charset="0"/>
                <a:ea typeface="方正静蕾简体" panose="02000000000000000000" pitchFamily="2" charset="-122"/>
              </a:rPr>
              <a:t>Bước 5. </a:t>
            </a:r>
            <a:r>
              <a:rPr lang="vi-VN" altLang="zh-CN" sz="2200">
                <a:latin typeface="UTM Avo" panose="02040603050506020204" pitchFamily="18" charset="0"/>
                <a:ea typeface="方正静蕾简体" panose="02000000000000000000" pitchFamily="2" charset="-122"/>
              </a:rPr>
              <a:t>Bổ sung thông tin cho biểu đồ.</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1220" y="1678754"/>
            <a:ext cx="5144293" cy="1687458"/>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633000" y="1678754"/>
            <a:ext cx="740979" cy="54973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2E3E82-FF46-4936-BA7B-61FEC3976312}"/>
              </a:ext>
            </a:extLst>
          </p:cNvPr>
          <p:cNvPicPr>
            <a:picLocks noChangeAspect="1"/>
          </p:cNvPicPr>
          <p:nvPr/>
        </p:nvPicPr>
        <p:blipFill>
          <a:blip r:embed="rId4"/>
          <a:stretch>
            <a:fillRect/>
          </a:stretch>
        </p:blipFill>
        <p:spPr>
          <a:xfrm>
            <a:off x="6191409" y="3522612"/>
            <a:ext cx="4224883" cy="2838593"/>
          </a:xfrm>
          <a:prstGeom prst="rect">
            <a:avLst/>
          </a:prstGeom>
        </p:spPr>
      </p:pic>
    </p:spTree>
    <p:extLst>
      <p:ext uri="{BB962C8B-B14F-4D97-AF65-F5344CB8AC3E}">
        <p14:creationId xmlns:p14="http://schemas.microsoft.com/office/powerpoint/2010/main" val="8134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500"/>
                                        <p:tgtEl>
                                          <p:spTgt spid="1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up)">
                                      <p:cBhvr>
                                        <p:cTn id="26" dur="500"/>
                                        <p:tgtEl>
                                          <p:spTgt spid="1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childTnLst>
                          </p:cTn>
                        </p:par>
                        <p:par>
                          <p:cTn id="36" fill="hold">
                            <p:stCondLst>
                              <p:cond delay="1000"/>
                            </p:stCondLst>
                            <p:childTnLst>
                              <p:par>
                                <p:cTn id="37" presetID="10" presetClass="entr" presetSubtype="0" fill="hold" nodeType="afterEffect">
                                  <p:stCondLst>
                                    <p:cond delay="75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wipe(up)">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10798230" cy="1543949"/>
          </a:xfrm>
          <a:prstGeom prst="rect">
            <a:avLst/>
          </a:prstGeom>
          <a:noFill/>
        </p:spPr>
        <p:txBody>
          <a:bodyPr wrap="square" rtlCol="0">
            <a:spAutoFit/>
          </a:bodyPr>
          <a:lstStyle/>
          <a:p>
            <a:pPr>
              <a:lnSpc>
                <a:spcPct val="150000"/>
              </a:lnSpc>
            </a:pPr>
            <a:r>
              <a:rPr lang="en-US" altLang="zh-CN" sz="2200">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Nháy chuột chọn biểu đồ, sau đó chọn nút lệnh </a:t>
            </a:r>
            <a:r>
              <a:rPr lang="vi-VN" altLang="zh-CN" sz="2200" b="1">
                <a:latin typeface="UTM Avo" panose="02040603050506020204" pitchFamily="18" charset="0"/>
                <a:ea typeface="方正静蕾简体" panose="02000000000000000000" pitchFamily="2" charset="-122"/>
              </a:rPr>
              <a:t>Chart Elements </a:t>
            </a:r>
            <a:r>
              <a:rPr lang="vi-VN" altLang="zh-CN" sz="2200">
                <a:latin typeface="UTM Avo" panose="02040603050506020204" pitchFamily="18" charset="0"/>
                <a:ea typeface="方正静蕾简体" panose="02000000000000000000" pitchFamily="2" charset="-122"/>
              </a:rPr>
              <a:t>ở góc trên bên phải của biểu đồ. Nháy chuột chọn các loại thông tin cho biểu đồ như minh hoạ trong Hình 7.6.</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2" name="Picutre 244">
            <a:extLst>
              <a:ext uri="{FF2B5EF4-FFF2-40B4-BE49-F238E27FC236}">
                <a16:creationId xmlns:a16="http://schemas.microsoft.com/office/drawing/2014/main" id="{1DD3D0B9-0E6F-43B8-AE58-830EF106C134}"/>
              </a:ext>
            </a:extLst>
          </p:cNvPr>
          <p:cNvPicPr/>
          <p:nvPr/>
        </p:nvPicPr>
        <p:blipFill>
          <a:blip r:embed="rId3">
            <a:extLst>
              <a:ext uri="{28A0092B-C50C-407E-A947-70E740481C1C}">
                <a14:useLocalDpi xmlns:a14="http://schemas.microsoft.com/office/drawing/2010/main" val="0"/>
              </a:ext>
            </a:extLst>
          </a:blip>
          <a:srcRect/>
          <a:stretch/>
        </p:blipFill>
        <p:spPr>
          <a:xfrm>
            <a:off x="2592685" y="3046700"/>
            <a:ext cx="7006628" cy="2830851"/>
          </a:xfrm>
          <a:prstGeom prst="rect">
            <a:avLst/>
          </a:prstGeom>
        </p:spPr>
      </p:pic>
      <p:sp>
        <p:nvSpPr>
          <p:cNvPr id="53" name="文本框 103">
            <a:extLst>
              <a:ext uri="{FF2B5EF4-FFF2-40B4-BE49-F238E27FC236}">
                <a16:creationId xmlns:a16="http://schemas.microsoft.com/office/drawing/2014/main" id="{292DEB5D-6C33-41AB-A26C-9B759798A045}"/>
              </a:ext>
            </a:extLst>
          </p:cNvPr>
          <p:cNvSpPr txBox="1"/>
          <p:nvPr/>
        </p:nvSpPr>
        <p:spPr>
          <a:xfrm>
            <a:off x="3246653" y="5944717"/>
            <a:ext cx="5698692" cy="430887"/>
          </a:xfrm>
          <a:prstGeom prst="rect">
            <a:avLst/>
          </a:prstGeom>
          <a:noFill/>
        </p:spPr>
        <p:txBody>
          <a:bodyPr wrap="square" rtlCol="0">
            <a:spAutoFit/>
          </a:bodyPr>
          <a:lstStyle/>
          <a:p>
            <a:pPr algn="ctr"/>
            <a:r>
              <a:rPr lang="vi-VN" sz="2200" i="1">
                <a:latin typeface="UTM Avo" panose="02040603050506020204" pitchFamily="18" charset="0"/>
                <a:ea typeface="方正静蕾简体" panose="02000000000000000000" pitchFamily="2" charset="-122"/>
              </a:rPr>
              <a:t>Hình 7.6. Bổ sung thông tin cho biểu </a:t>
            </a:r>
            <a:r>
              <a:rPr lang="en-US" sz="2200" i="1">
                <a:latin typeface="UTM Avo" panose="02040603050506020204" pitchFamily="18" charset="0"/>
                <a:ea typeface="方正静蕾简体" panose="02000000000000000000" pitchFamily="2" charset="-122"/>
              </a:rPr>
              <a:t>đồ</a:t>
            </a:r>
          </a:p>
        </p:txBody>
      </p:sp>
    </p:spTree>
    <p:extLst>
      <p:ext uri="{BB962C8B-B14F-4D97-AF65-F5344CB8AC3E}">
        <p14:creationId xmlns:p14="http://schemas.microsoft.com/office/powerpoint/2010/main" val="2074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wipe(up)">
                                      <p:cBhvr>
                                        <p:cTn id="2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5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2343783"/>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danh sách thông tin ở nút lệnh </a:t>
            </a:r>
            <a:r>
              <a:rPr lang="vi-VN" sz="2800" b="1">
                <a:solidFill>
                  <a:srgbClr val="000000"/>
                </a:solidFill>
                <a:latin typeface="UTM Avo" panose="02040603050506020204" pitchFamily="18" charset="0"/>
                <a:cs typeface="Times New Roman" panose="02020603050405020304" pitchFamily="18" charset="0"/>
              </a:rPr>
              <a:t>Chart Elements</a:t>
            </a:r>
            <a:r>
              <a:rPr lang="vi-VN" sz="2800">
                <a:solidFill>
                  <a:srgbClr val="000000"/>
                </a:solidFill>
                <a:latin typeface="UTM Avo" panose="02040603050506020204" pitchFamily="18" charset="0"/>
                <a:cs typeface="Times New Roman" panose="02020603050405020304" pitchFamily="18" charset="0"/>
              </a:rPr>
              <a:t>, em hãy chọn thêm các lệnh khác và quan sát sự thay đổi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35574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5167120"/>
          </a:xfrm>
          <a:prstGeom prst="rect">
            <a:avLst/>
          </a:prstGeom>
          <a:noFill/>
        </p:spPr>
        <p:txBody>
          <a:bodyPr wrap="square" rtlCol="0">
            <a:spAutoFit/>
          </a:bodyPr>
          <a:lstStyle/>
          <a:p>
            <a:pPr marL="742950" indent="-742950" algn="ctr">
              <a:lnSpc>
                <a:spcPct val="150000"/>
              </a:lnSpc>
              <a:buAutoNum type="alphaLcParenR"/>
            </a:pPr>
            <a:r>
              <a:rPr lang="en-US" sz="3200" b="1">
                <a:latin typeface="UTM Avo" panose="02040603050506020204" pitchFamily="18" charset="0"/>
              </a:rPr>
              <a:t>Tạo biểu đồ hình quạt tròn</a:t>
            </a:r>
          </a:p>
          <a:p>
            <a:pPr algn="ctr">
              <a:lnSpc>
                <a:spcPct val="150000"/>
              </a:lnSpc>
            </a:pPr>
            <a:r>
              <a:rPr lang="vi-VN" sz="3200" b="1">
                <a:solidFill>
                  <a:schemeClr val="accent6">
                    <a:lumMod val="50000"/>
                  </a:schemeClr>
                </a:solidFill>
                <a:latin typeface="UTM Avo" panose="02040603050506020204" pitchFamily="18" charset="0"/>
              </a:rPr>
              <a:t>NHIỆM VỤ </a:t>
            </a:r>
          </a:p>
          <a:p>
            <a:pPr algn="ctr">
              <a:lnSpc>
                <a:spcPct val="150000"/>
              </a:lnSpc>
            </a:pPr>
            <a:r>
              <a:rPr lang="vi-VN" sz="3200" b="1">
                <a:solidFill>
                  <a:schemeClr val="accent6">
                    <a:lumMod val="50000"/>
                  </a:schemeClr>
                </a:solidFill>
                <a:latin typeface="UTM Avo" panose="02040603050506020204" pitchFamily="18" charset="0"/>
              </a:rPr>
              <a:t>Tạo biểu đồ hình quạt tròn như hình 7.4 để so sánh trực quan tỉ lệ phần trăm số học sinh của mỗi nội dung tin học trên tổng số học sinh khảo sát.</a:t>
            </a:r>
          </a:p>
          <a:p>
            <a:pPr marL="742950" indent="-742950" algn="ctr">
              <a:lnSpc>
                <a:spcPct val="150000"/>
              </a:lnSpc>
              <a:buAutoNum type="alphaLcParenR"/>
            </a:pPr>
            <a:endParaRPr lang="en-US" sz="3200" b="1">
              <a:latin typeface="UTM Avo" panose="020406030505060202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53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585705" y="2720422"/>
            <a:ext cx="5656402" cy="1036117"/>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a:t>
            </a:r>
            <a:r>
              <a:rPr lang="en-US" altLang="zh-CN" sz="2200" b="1">
                <a:latin typeface="UTM Avo" panose="02040603050506020204" pitchFamily="18" charset="0"/>
                <a:ea typeface="方正静蕾简体" panose="02000000000000000000" pitchFamily="2" charset="-122"/>
              </a:rPr>
              <a:t>1</a:t>
            </a:r>
            <a:r>
              <a:rPr lang="vi-VN" altLang="zh-CN" sz="2200" b="1">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Chọn vùng dữ liệu </a:t>
            </a:r>
            <a:r>
              <a:rPr lang="vi-VN" altLang="zh-CN" sz="2200" b="1">
                <a:latin typeface="UTM Avo" panose="02040603050506020204" pitchFamily="18" charset="0"/>
                <a:ea typeface="方正静蕾简体" panose="02000000000000000000" pitchFamily="2" charset="-122"/>
              </a:rPr>
              <a:t>B2:C8</a:t>
            </a:r>
            <a:r>
              <a:rPr lang="vi-VN" altLang="zh-CN" sz="2200">
                <a:latin typeface="UTM Avo" panose="02040603050506020204" pitchFamily="18" charset="0"/>
                <a:ea typeface="方正静蕾简体" panose="02000000000000000000" pitchFamily="2" charset="-122"/>
              </a:rPr>
              <a:t>.</a:t>
            </a:r>
            <a:endParaRPr lang="en-US" altLang="zh-CN" sz="2200">
              <a:latin typeface="UTM Avo" panose="02040603050506020204" pitchFamily="18" charset="0"/>
              <a:ea typeface="方正静蕾简体" panose="02000000000000000000" pitchFamily="2" charset="-122"/>
            </a:endParaRP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03721" y="1396119"/>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2</a:t>
            </a:r>
            <a:r>
              <a:rPr lang="vi-VN" altLang="zh-CN" sz="2200">
                <a:latin typeface="UTM Avo" panose="02040603050506020204" pitchFamily="18" charset="0"/>
                <a:ea typeface="方正静蕾简体" panose="02000000000000000000" pitchFamily="2" charset="-122"/>
              </a:rPr>
              <a:t>. 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Pie or Doughnut Chart</a:t>
            </a:r>
            <a:r>
              <a:rPr lang="vi-VN" altLang="zh-CN" sz="2200">
                <a:latin typeface="UTM Avo" panose="02040603050506020204" pitchFamily="18" charset="0"/>
                <a:ea typeface="方正静蕾简体" panose="02000000000000000000" pitchFamily="2" charset="-122"/>
              </a:rPr>
              <a:t>. Danh sách các loại biểu đồ hình quạt tròn sẽ xuất hiện.</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7264" y="1642339"/>
            <a:ext cx="3153786"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941286" y="2065283"/>
            <a:ext cx="583324" cy="346841"/>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500"/>
                                        <p:tgtEl>
                                          <p:spTgt spid="15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1422143" y="369152"/>
            <a:ext cx="9767225" cy="1531637"/>
          </a:xfrm>
          <a:prstGeom prst="wedgeRoundRectCallout">
            <a:avLst>
              <a:gd name="adj1" fmla="val -7578"/>
              <a:gd name="adj2" fmla="val 475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1326630" y="369153"/>
            <a:ext cx="9767225" cy="153163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7.1 và Hình 7.2 mô tả hai cách trình bày kết quả khảo sát những nội dung Tin học mà các bạn học sinh lớp 8A muốn tìm hiểu thêm. Em hãy nhận xét về hai cách trình bày này.</a:t>
            </a:r>
            <a:endParaRPr kumimoji="0" lang="en-US" sz="2400" i="0" u="none" strike="noStrike" kern="1200" cap="none" spc="0" normalizeH="0" baseline="0" noProof="0">
              <a:ln>
                <a:noFill/>
              </a:ln>
              <a:solidFill>
                <a:prstClr val="white"/>
              </a:solidFill>
              <a:effectLst/>
              <a:uLnTx/>
              <a:uFillTx/>
              <a:latin typeface="Arial"/>
            </a:endParaRPr>
          </a:p>
        </p:txBody>
      </p:sp>
      <p:pic>
        <p:nvPicPr>
          <p:cNvPr id="6" name="Picture 5">
            <a:extLst>
              <a:ext uri="{FF2B5EF4-FFF2-40B4-BE49-F238E27FC236}">
                <a16:creationId xmlns:a16="http://schemas.microsoft.com/office/drawing/2014/main" id="{8A96A13A-B024-4F3D-8902-4974FC9A297F}"/>
              </a:ext>
            </a:extLst>
          </p:cNvPr>
          <p:cNvPicPr>
            <a:picLocks noChangeAspect="1"/>
          </p:cNvPicPr>
          <p:nvPr/>
        </p:nvPicPr>
        <p:blipFill>
          <a:blip r:embed="rId2"/>
          <a:stretch>
            <a:fillRect/>
          </a:stretch>
        </p:blipFill>
        <p:spPr>
          <a:xfrm>
            <a:off x="533495" y="230527"/>
            <a:ext cx="888648" cy="903074"/>
          </a:xfrm>
          <a:prstGeom prst="rect">
            <a:avLst/>
          </a:prstGeom>
        </p:spPr>
      </p:pic>
      <p:pic>
        <p:nvPicPr>
          <p:cNvPr id="7" name="Shape 230">
            <a:extLst>
              <a:ext uri="{FF2B5EF4-FFF2-40B4-BE49-F238E27FC236}">
                <a16:creationId xmlns:a16="http://schemas.microsoft.com/office/drawing/2014/main" id="{21DBD5DA-0178-4914-B7D3-EA2B12C63612}"/>
              </a:ext>
            </a:extLst>
          </p:cNvPr>
          <p:cNvPicPr/>
          <p:nvPr/>
        </p:nvPicPr>
        <p:blipFill>
          <a:blip r:embed="rId3"/>
          <a:stretch/>
        </p:blipFill>
        <p:spPr>
          <a:xfrm>
            <a:off x="6305755" y="2167113"/>
            <a:ext cx="4788100" cy="3873614"/>
          </a:xfrm>
          <a:prstGeom prst="rect">
            <a:avLst/>
          </a:prstGeom>
        </p:spPr>
      </p:pic>
      <p:pic>
        <p:nvPicPr>
          <p:cNvPr id="9" name="Picture 8">
            <a:extLst>
              <a:ext uri="{FF2B5EF4-FFF2-40B4-BE49-F238E27FC236}">
                <a16:creationId xmlns:a16="http://schemas.microsoft.com/office/drawing/2014/main" id="{2D610A1D-5812-4419-B48C-1C1D301620BA}"/>
              </a:ext>
            </a:extLst>
          </p:cNvPr>
          <p:cNvPicPr>
            <a:picLocks noChangeAspect="1"/>
          </p:cNvPicPr>
          <p:nvPr/>
        </p:nvPicPr>
        <p:blipFill>
          <a:blip r:embed="rId4"/>
          <a:stretch>
            <a:fillRect/>
          </a:stretch>
        </p:blipFill>
        <p:spPr>
          <a:xfrm>
            <a:off x="895769" y="2123602"/>
            <a:ext cx="5144293" cy="3917124"/>
          </a:xfrm>
          <a:prstGeom prst="rect">
            <a:avLst/>
          </a:prstGeom>
        </p:spPr>
      </p:pic>
      <p:sp>
        <p:nvSpPr>
          <p:cNvPr id="10" name="文本框 103">
            <a:extLst>
              <a:ext uri="{FF2B5EF4-FFF2-40B4-BE49-F238E27FC236}">
                <a16:creationId xmlns:a16="http://schemas.microsoft.com/office/drawing/2014/main" id="{B594A52F-A044-436E-B3D1-031BF172337B}"/>
              </a:ext>
            </a:extLst>
          </p:cNvPr>
          <p:cNvSpPr txBox="1"/>
          <p:nvPr/>
        </p:nvSpPr>
        <p:spPr>
          <a:xfrm>
            <a:off x="758084" y="6076215"/>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7.1. Trình bày dữ liệu bằng bảng</a:t>
            </a:r>
          </a:p>
        </p:txBody>
      </p:sp>
      <p:sp>
        <p:nvSpPr>
          <p:cNvPr id="11" name="文本框 103">
            <a:extLst>
              <a:ext uri="{FF2B5EF4-FFF2-40B4-BE49-F238E27FC236}">
                <a16:creationId xmlns:a16="http://schemas.microsoft.com/office/drawing/2014/main" id="{A4D2A412-C53B-4AC2-AB91-51A7E30D3383}"/>
              </a:ext>
            </a:extLst>
          </p:cNvPr>
          <p:cNvSpPr txBox="1"/>
          <p:nvPr/>
        </p:nvSpPr>
        <p:spPr>
          <a:xfrm>
            <a:off x="6030847" y="6057221"/>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7.2. Trình bày dữ liệu bằng biểu đồ</a:t>
            </a:r>
          </a:p>
        </p:txBody>
      </p:sp>
    </p:spTree>
    <p:extLst>
      <p:ext uri="{BB962C8B-B14F-4D97-AF65-F5344CB8AC3E}">
        <p14:creationId xmlns:p14="http://schemas.microsoft.com/office/powerpoint/2010/main" val="9438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up)">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21266" y="1884850"/>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Pie</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Pie</a:t>
            </a:r>
            <a:r>
              <a:rPr lang="vi-VN" altLang="zh-CN" sz="2200">
                <a:latin typeface="UTM Avo" panose="02040603050506020204" pitchFamily="18" charset="0"/>
                <a:ea typeface="方正静蕾简体" panose="02000000000000000000" pitchFamily="2" charset="-122"/>
              </a:rPr>
              <a:t>. Biểu đồ kết quả sẽ xuất hiện trong bảng tính.</a:t>
            </a:r>
          </a:p>
          <a:p>
            <a:pPr>
              <a:lnSpc>
                <a:spcPct val="150000"/>
              </a:lnSpc>
            </a:pPr>
            <a:r>
              <a:rPr lang="vi-VN" altLang="zh-CN" sz="2200" b="1">
                <a:latin typeface="UTM Avo" panose="02040603050506020204" pitchFamily="18" charset="0"/>
                <a:ea typeface="方正静蕾简体" panose="02000000000000000000" pitchFamily="2" charset="-122"/>
              </a:rPr>
              <a:t>Bước 4. </a:t>
            </a:r>
            <a:r>
              <a:rPr lang="vi-VN" altLang="zh-CN" sz="2200">
                <a:latin typeface="UTM Avo" panose="02040603050506020204" pitchFamily="18" charset="0"/>
                <a:ea typeface="方正静蕾简体" panose="02000000000000000000" pitchFamily="2" charset="-122"/>
              </a:rPr>
              <a:t>Bổ sung thông tin cho biểu đồ.</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graphicFrame>
        <p:nvGraphicFramePr>
          <p:cNvPr id="51" name="Chart 50">
            <a:extLst>
              <a:ext uri="{FF2B5EF4-FFF2-40B4-BE49-F238E27FC236}">
                <a16:creationId xmlns:a16="http://schemas.microsoft.com/office/drawing/2014/main" id="{79D1FEE9-0692-4EE0-9EEB-1EDF83342A38}"/>
              </a:ext>
            </a:extLst>
          </p:cNvPr>
          <p:cNvGraphicFramePr>
            <a:graphicFrameLocks/>
          </p:cNvGraphicFramePr>
          <p:nvPr>
            <p:extLst>
              <p:ext uri="{D42A27DB-BD31-4B8C-83A1-F6EECF244321}">
                <p14:modId xmlns:p14="http://schemas.microsoft.com/office/powerpoint/2010/main" val="1440660631"/>
              </p:ext>
            </p:extLst>
          </p:nvPr>
        </p:nvGraphicFramePr>
        <p:xfrm>
          <a:off x="6502806" y="158530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7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up)">
                                      <p:cBhvr>
                                        <p:cTn id="23" dur="500"/>
                                        <p:tgtEl>
                                          <p:spTgt spid="11">
                                            <p:txEl>
                                              <p:pRg st="1" end="1"/>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Graphic spid="5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227730"/>
            <a:ext cx="10694558" cy="1785104"/>
          </a:xfrm>
          <a:prstGeom prst="rect">
            <a:avLst/>
          </a:prstGeom>
          <a:noFill/>
        </p:spPr>
        <p:txBody>
          <a:bodyPr wrap="square" rtlCol="0">
            <a:spAutoFit/>
          </a:bodyPr>
          <a:lstStyle/>
          <a:p>
            <a:r>
              <a:rPr lang="vi-VN" altLang="zh-CN" sz="2200">
                <a:latin typeface="UTM Avo" panose="02040603050506020204" pitchFamily="18" charset="0"/>
                <a:ea typeface="方正静蕾简体" panose="02000000000000000000" pitchFamily="2" charset="-122"/>
              </a:rPr>
              <a:t>Trong Excel, biểu đồ hình tròn thường có thông tin mặc định gồm tiêu đề và chú giải (Legend). Để hiển thị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là tỉ lệ phần trăm, em chọn </a:t>
            </a:r>
            <a:r>
              <a:rPr lang="vi-VN" altLang="zh-CN" sz="2200" b="1">
                <a:latin typeface="UTM Avo" panose="02040603050506020204" pitchFamily="18" charset="0"/>
                <a:ea typeface="方正静蕾简体" panose="02000000000000000000" pitchFamily="2" charset="-122"/>
              </a:rPr>
              <a:t>More Options </a:t>
            </a:r>
            <a:r>
              <a:rPr lang="vi-VN" altLang="zh-CN" sz="2200">
                <a:latin typeface="UTM Avo" panose="02040603050506020204" pitchFamily="18" charset="0"/>
                <a:ea typeface="方正静蕾简体" panose="02000000000000000000" pitchFamily="2" charset="-122"/>
              </a:rPr>
              <a:t>như minh hoạ trong Hình 7.7. Khi đó các tuỳ chọn định dạng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a:t>
            </a:r>
            <a:r>
              <a:rPr lang="vi-VN" altLang="zh-CN" sz="2200" b="1">
                <a:latin typeface="UTM Avo" panose="02040603050506020204" pitchFamily="18" charset="0"/>
                <a:ea typeface="方正静蕾简体" panose="02000000000000000000" pitchFamily="2" charset="-122"/>
              </a:rPr>
              <a:t>Label Option</a:t>
            </a:r>
            <a:r>
              <a:rPr lang="vi-VN" altLang="zh-CN" sz="2200">
                <a:latin typeface="UTM Avo" panose="02040603050506020204" pitchFamily="18" charset="0"/>
                <a:ea typeface="方正静蕾简体" panose="02000000000000000000" pitchFamily="2" charset="-122"/>
              </a:rPr>
              <a:t>) sẽ xuất hiện ở khung làm việc bên phải. Em đánh dấu chọn </a:t>
            </a:r>
            <a:r>
              <a:rPr lang="vi-VN" altLang="zh-CN" sz="2200" b="1">
                <a:latin typeface="UTM Avo" panose="02040603050506020204" pitchFamily="18" charset="0"/>
                <a:ea typeface="方正静蕾简体" panose="02000000000000000000" pitchFamily="2" charset="-122"/>
              </a:rPr>
              <a:t>Percentage</a:t>
            </a:r>
            <a:r>
              <a:rPr lang="vi-VN" altLang="zh-CN" sz="2200">
                <a:latin typeface="UTM Avo" panose="02040603050506020204" pitchFamily="18" charset="0"/>
                <a:ea typeface="方正静蕾简体" panose="02000000000000000000" pitchFamily="2" charset="-122"/>
              </a:rPr>
              <a:t>.</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 name="Picture 4">
            <a:extLst>
              <a:ext uri="{FF2B5EF4-FFF2-40B4-BE49-F238E27FC236}">
                <a16:creationId xmlns:a16="http://schemas.microsoft.com/office/drawing/2014/main" id="{32DBEC94-643B-4730-BECA-8FDD816321D7}"/>
              </a:ext>
            </a:extLst>
          </p:cNvPr>
          <p:cNvPicPr>
            <a:picLocks noChangeAspect="1"/>
          </p:cNvPicPr>
          <p:nvPr/>
        </p:nvPicPr>
        <p:blipFill>
          <a:blip r:embed="rId3"/>
          <a:stretch>
            <a:fillRect/>
          </a:stretch>
        </p:blipFill>
        <p:spPr>
          <a:xfrm>
            <a:off x="631770" y="3019789"/>
            <a:ext cx="10375692" cy="3406711"/>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9273645" y="5829300"/>
            <a:ext cx="1489605" cy="382492"/>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1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2" presetClass="emph" presetSubtype="0" fill="hold" grpId="1" nodeType="with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721511"/>
            <a:ext cx="7875638" cy="2925481"/>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khung làm việc </a:t>
            </a:r>
            <a:r>
              <a:rPr lang="vi-VN" sz="2800" b="1">
                <a:solidFill>
                  <a:srgbClr val="000000"/>
                </a:solidFill>
                <a:latin typeface="UTM Avo" panose="02040603050506020204" pitchFamily="18" charset="0"/>
                <a:cs typeface="Times New Roman" panose="02020603050405020304" pitchFamily="18" charset="0"/>
              </a:rPr>
              <a:t>Format Data Label </a:t>
            </a:r>
            <a:r>
              <a:rPr lang="vi-VN" sz="2800">
                <a:solidFill>
                  <a:srgbClr val="000000"/>
                </a:solidFill>
                <a:latin typeface="UTM Avo" panose="02040603050506020204" pitchFamily="18" charset="0"/>
                <a:cs typeface="Times New Roman" panose="02020603050405020304" pitchFamily="18" charset="0"/>
              </a:rPr>
              <a:t>còn có nhiều tuỳ chọn khác về nh</a:t>
            </a:r>
            <a:r>
              <a:rPr lang="en-US" sz="2800">
                <a:solidFill>
                  <a:srgbClr val="000000"/>
                </a:solidFill>
                <a:latin typeface="UTM Avo" panose="02040603050506020204" pitchFamily="18" charset="0"/>
                <a:cs typeface="Times New Roman" panose="02020603050405020304" pitchFamily="18" charset="0"/>
              </a:rPr>
              <a:t>ã</a:t>
            </a:r>
            <a:r>
              <a:rPr lang="vi-VN" sz="2800">
                <a:solidFill>
                  <a:srgbClr val="000000"/>
                </a:solidFill>
                <a:latin typeface="UTM Avo" panose="02040603050506020204" pitchFamily="18" charset="0"/>
                <a:cs typeface="Times New Roman" panose="02020603050405020304" pitchFamily="18" charset="0"/>
              </a:rPr>
              <a:t>n dữ liệu, em hãy chọn thêm các lệnh khác và quan sát sự thay đổi của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8133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4999830"/>
          </a:xfrm>
          <a:prstGeom prst="rect">
            <a:avLst/>
          </a:prstGeom>
        </p:spPr>
        <p:txBody>
          <a:bodyPr wrap="square">
            <a:spAutoFit/>
          </a:bodyPr>
          <a:lstStyle/>
          <a:p>
            <a:pPr marL="457200" indent="-457200" algn="just" defTabSz="342900">
              <a:lnSpc>
                <a:spcPct val="150000"/>
              </a:lnSpc>
              <a:buAutoNum type="arabicPeriod"/>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TGSDThietbiso.xlsx </a:t>
            </a:r>
            <a:r>
              <a:rPr lang="vi-VN" sz="2400">
                <a:latin typeface="UTM Avo" panose="02040603050506020204" pitchFamily="18" charset="0"/>
                <a:cs typeface="Times New Roman" panose="02020603050405020304" pitchFamily="18" charset="0"/>
              </a:rPr>
              <a:t>đã lưu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ở Bài 6. Dùng hàm </a:t>
            </a:r>
            <a:r>
              <a:rPr lang="vi-VN" sz="2400" b="1">
                <a:latin typeface="UTM Avo" panose="02040603050506020204" pitchFamily="18" charset="0"/>
                <a:cs typeface="Times New Roman" panose="02020603050405020304" pitchFamily="18" charset="0"/>
              </a:rPr>
              <a:t>SUM</a:t>
            </a:r>
            <a:r>
              <a:rPr lang="vi-VN" sz="2400">
                <a:latin typeface="UTM Avo" panose="02040603050506020204" pitchFamily="18" charset="0"/>
                <a:cs typeface="Times New Roman" panose="02020603050405020304" pitchFamily="18" charset="0"/>
              </a:rPr>
              <a:t> để tính tổng số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học sinh sử dụng thiết bị số trong mỗi khoảng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thời gian (kết quả tương tự như Hình 7.8) rồi thực hiện:</a:t>
            </a:r>
          </a:p>
          <a:p>
            <a:pPr algn="just" defTabSz="342900">
              <a:lnSpc>
                <a:spcPct val="150000"/>
              </a:lnSpc>
            </a:pPr>
            <a:r>
              <a:rPr lang="vi-VN" sz="2400">
                <a:latin typeface="UTM Avo" panose="02040603050506020204" pitchFamily="18" charset="0"/>
                <a:cs typeface="Times New Roman" panose="02020603050405020304" pitchFamily="18" charset="0"/>
              </a:rPr>
              <a:t>a) Vẽ biểu đồ cột thể hiện số học sinh sử dụng thiết bị số của mỗi khoảng thời gian. Từ biểu đồ kết quả, em có nhận xét gì về tình hình sử dụng thiết bị của học sinh khối 8?</a:t>
            </a:r>
          </a:p>
          <a:p>
            <a:pPr algn="just" defTabSz="342900">
              <a:lnSpc>
                <a:spcPct val="150000"/>
              </a:lnSpc>
            </a:pPr>
            <a:r>
              <a:rPr lang="vi-VN" sz="2400">
                <a:latin typeface="UTM Avo" panose="02040603050506020204" pitchFamily="18" charset="0"/>
                <a:cs typeface="Times New Roman" panose="02020603050405020304" pitchFamily="18" charset="0"/>
              </a:rPr>
              <a:t>b) Vẽ biểu đồ hình quạt tròn thể hiện tỉ lệ phần trăm của số học sinh sử dụng thiết bị số theo mỗi khoảng thời gian.</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1983A5A-F973-4926-98A3-5E536E8687D3}"/>
              </a:ext>
            </a:extLst>
          </p:cNvPr>
          <p:cNvGraphicFramePr>
            <a:graphicFrameLocks noGrp="1"/>
          </p:cNvGraphicFramePr>
          <p:nvPr>
            <p:extLst>
              <p:ext uri="{D42A27DB-BD31-4B8C-83A1-F6EECF244321}">
                <p14:modId xmlns:p14="http://schemas.microsoft.com/office/powerpoint/2010/main" val="4266398400"/>
              </p:ext>
            </p:extLst>
          </p:nvPr>
        </p:nvGraphicFramePr>
        <p:xfrm>
          <a:off x="7841297" y="537527"/>
          <a:ext cx="3417253" cy="2391156"/>
        </p:xfrm>
        <a:graphic>
          <a:graphicData uri="http://schemas.openxmlformats.org/drawingml/2006/table">
            <a:tbl>
              <a:tblPr>
                <a:tableStyleId>{5C22544A-7EE6-4342-B048-85BDC9FD1C3A}</a:tableStyleId>
              </a:tblPr>
              <a:tblGrid>
                <a:gridCol w="2369503">
                  <a:extLst>
                    <a:ext uri="{9D8B030D-6E8A-4147-A177-3AD203B41FA5}">
                      <a16:colId xmlns:a16="http://schemas.microsoft.com/office/drawing/2014/main" val="264661768"/>
                    </a:ext>
                  </a:extLst>
                </a:gridCol>
                <a:gridCol w="1047750">
                  <a:extLst>
                    <a:ext uri="{9D8B030D-6E8A-4147-A177-3AD203B41FA5}">
                      <a16:colId xmlns:a16="http://schemas.microsoft.com/office/drawing/2014/main" val="2454598715"/>
                    </a:ext>
                  </a:extLst>
                </a:gridCol>
              </a:tblGrid>
              <a:tr h="214630">
                <a:tc>
                  <a:txBody>
                    <a:bodyPr/>
                    <a:lstStyle/>
                    <a:p>
                      <a:pPr indent="266700">
                        <a:lnSpc>
                          <a:spcPct val="120000"/>
                        </a:lnSpc>
                        <a:spcAft>
                          <a:spcPts val="400"/>
                        </a:spcAft>
                      </a:pPr>
                      <a:r>
                        <a:rPr lang="vi-VN" sz="2400" b="1">
                          <a:effectLst/>
                        </a:rPr>
                        <a:t>Thời gian</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Aft>
                          <a:spcPts val="400"/>
                        </a:spcAft>
                      </a:pPr>
                      <a:r>
                        <a:rPr lang="vi-VN" sz="2400" b="1">
                          <a:effectLst/>
                        </a:rPr>
                        <a:t>Số </a:t>
                      </a:r>
                      <a:r>
                        <a:rPr lang="en-US" sz="2400" b="1">
                          <a:effectLst/>
                        </a:rPr>
                        <a:t>HS</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21345736"/>
                  </a:ext>
                </a:extLst>
              </a:tr>
              <a:tr h="209550">
                <a:tc>
                  <a:txBody>
                    <a:bodyPr/>
                    <a:lstStyle/>
                    <a:p>
                      <a:pPr>
                        <a:lnSpc>
                          <a:spcPct val="120000"/>
                        </a:lnSpc>
                        <a:spcAft>
                          <a:spcPts val="400"/>
                        </a:spcAft>
                      </a:pPr>
                      <a:r>
                        <a:rPr lang="vi-VN" sz="2400">
                          <a:effectLst/>
                        </a:rPr>
                        <a:t>Không sử dụng</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68</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889552"/>
                  </a:ext>
                </a:extLst>
              </a:tr>
              <a:tr h="209550">
                <a:tc>
                  <a:txBody>
                    <a:bodyPr/>
                    <a:lstStyle/>
                    <a:p>
                      <a:pPr>
                        <a:lnSpc>
                          <a:spcPct val="120000"/>
                        </a:lnSpc>
                        <a:spcAft>
                          <a:spcPts val="400"/>
                        </a:spcAft>
                      </a:pPr>
                      <a:r>
                        <a:rPr lang="vi-VN" sz="2400">
                          <a:effectLst/>
                        </a:rPr>
                        <a:t>Dưới 1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131</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686341"/>
                  </a:ext>
                </a:extLst>
              </a:tr>
              <a:tr h="214630">
                <a:tc>
                  <a:txBody>
                    <a:bodyPr/>
                    <a:lstStyle/>
                    <a:p>
                      <a:pPr>
                        <a:lnSpc>
                          <a:spcPct val="120000"/>
                        </a:lnSpc>
                        <a:spcAft>
                          <a:spcPts val="400"/>
                        </a:spcAft>
                      </a:pPr>
                      <a:r>
                        <a:rPr lang="vi-VN" sz="2400">
                          <a:effectLst/>
                        </a:rPr>
                        <a:t>1-2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146</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568272"/>
                  </a:ext>
                </a:extLst>
              </a:tr>
              <a:tr h="209550">
                <a:tc>
                  <a:txBody>
                    <a:bodyPr/>
                    <a:lstStyle/>
                    <a:p>
                      <a:pPr>
                        <a:lnSpc>
                          <a:spcPct val="120000"/>
                        </a:lnSpc>
                        <a:spcAft>
                          <a:spcPts val="400"/>
                        </a:spcAft>
                      </a:pPr>
                      <a:r>
                        <a:rPr lang="vi-VN" sz="2400">
                          <a:effectLst/>
                        </a:rPr>
                        <a:t>3-4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72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384966"/>
                  </a:ext>
                </a:extLst>
              </a:tr>
              <a:tr h="219075">
                <a:tc>
                  <a:txBody>
                    <a:bodyPr/>
                    <a:lstStyle/>
                    <a:p>
                      <a:pPr>
                        <a:lnSpc>
                          <a:spcPct val="120000"/>
                        </a:lnSpc>
                        <a:spcAft>
                          <a:spcPts val="400"/>
                        </a:spcAft>
                      </a:pPr>
                      <a:r>
                        <a:rPr lang="vi-VN" sz="2400">
                          <a:effectLst/>
                        </a:rPr>
                        <a:t>Từ 5 giờ trở lên</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412100"/>
                  </a:ext>
                </a:extLst>
              </a:tr>
            </a:tbl>
          </a:graphicData>
        </a:graphic>
      </p:graphicFrame>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1000"/>
                                        <p:tgtEl>
                                          <p:spTgt spid="23">
                                            <p:txEl>
                                              <p:pRg st="1" end="1"/>
                                            </p:txEl>
                                          </p:spTgt>
                                        </p:tgtEl>
                                      </p:cBhvr>
                                    </p:animEffect>
                                    <p:anim calcmode="lin" valueType="num">
                                      <p:cBhvr>
                                        <p:cTn id="1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1000"/>
                                        <p:tgtEl>
                                          <p:spTgt spid="23">
                                            <p:txEl>
                                              <p:pRg st="2" end="2"/>
                                            </p:txEl>
                                          </p:spTgt>
                                        </p:tgtEl>
                                      </p:cBhvr>
                                    </p:animEffect>
                                    <p:anim calcmode="lin" valueType="num">
                                      <p:cBhvr>
                                        <p:cTn id="2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1000"/>
                                        <p:tgtEl>
                                          <p:spTgt spid="23">
                                            <p:txEl>
                                              <p:pRg st="3" end="3"/>
                                            </p:txEl>
                                          </p:spTgt>
                                        </p:tgtEl>
                                      </p:cBhvr>
                                    </p:animEffect>
                                    <p:anim calcmode="lin" valueType="num">
                                      <p:cBhvr>
                                        <p:cTn id="2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1000"/>
                                        <p:tgtEl>
                                          <p:spTgt spid="23">
                                            <p:txEl>
                                              <p:pRg st="4" end="4"/>
                                            </p:txEl>
                                          </p:spTgt>
                                        </p:tgtEl>
                                      </p:cBhvr>
                                    </p:animEffect>
                                    <p:anim calcmode="lin" valueType="num">
                                      <p:cBhvr>
                                        <p:cTn id="37"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5" end="5"/>
                                            </p:txEl>
                                          </p:spTgt>
                                        </p:tgtEl>
                                        <p:attrNameLst>
                                          <p:attrName>style.visibility</p:attrName>
                                        </p:attrNameLst>
                                      </p:cBhvr>
                                      <p:to>
                                        <p:strVal val="visible"/>
                                      </p:to>
                                    </p:set>
                                    <p:animEffect transition="in" filter="fade">
                                      <p:cBhvr>
                                        <p:cTn id="43" dur="1000"/>
                                        <p:tgtEl>
                                          <p:spTgt spid="23">
                                            <p:txEl>
                                              <p:pRg st="5" end="5"/>
                                            </p:txEl>
                                          </p:spTgt>
                                        </p:tgtEl>
                                      </p:cBhvr>
                                    </p:animEffect>
                                    <p:anim calcmode="lin" valueType="num">
                                      <p:cBhvr>
                                        <p:cTn id="4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Cho biểu đồ về doanh thu công nghiệp phần mềm giai đoạn 2016 - 2020 như Hình 7.9.</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129506BC-98AC-4BB6-A6D9-E8BABA2554EA}"/>
              </a:ext>
            </a:extLst>
          </p:cNvPr>
          <p:cNvGrpSpPr/>
          <p:nvPr/>
        </p:nvGrpSpPr>
        <p:grpSpPr>
          <a:xfrm>
            <a:off x="5822008" y="2440708"/>
            <a:ext cx="5735463" cy="3241361"/>
            <a:chOff x="5822008" y="2440708"/>
            <a:chExt cx="5735463" cy="3241361"/>
          </a:xfrm>
        </p:grpSpPr>
        <p:graphicFrame>
          <p:nvGraphicFramePr>
            <p:cNvPr id="10" name="Chart 9">
              <a:extLst>
                <a:ext uri="{FF2B5EF4-FFF2-40B4-BE49-F238E27FC236}">
                  <a16:creationId xmlns:a16="http://schemas.microsoft.com/office/drawing/2014/main" id="{5793616C-6B9D-47D2-B2AA-A9A7A9FB52B2}"/>
                </a:ext>
              </a:extLst>
            </p:cNvPr>
            <p:cNvGraphicFramePr>
              <a:graphicFrameLocks/>
            </p:cNvGraphicFramePr>
            <p:nvPr>
              <p:extLst>
                <p:ext uri="{D42A27DB-BD31-4B8C-83A1-F6EECF244321}">
                  <p14:modId xmlns:p14="http://schemas.microsoft.com/office/powerpoint/2010/main" val="3778973174"/>
                </p:ext>
              </p:extLst>
            </p:nvPr>
          </p:nvGraphicFramePr>
          <p:xfrm>
            <a:off x="5822008" y="2440708"/>
            <a:ext cx="5269366" cy="324136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2E4BD6EF-C79C-4C7B-BC2E-7F9E7CDA060B}"/>
                </a:ext>
              </a:extLst>
            </p:cNvPr>
            <p:cNvSpPr/>
            <p:nvPr/>
          </p:nvSpPr>
          <p:spPr>
            <a:xfrm>
              <a:off x="10350029" y="5098738"/>
              <a:ext cx="1207442" cy="496996"/>
            </a:xfrm>
            <a:prstGeom prst="rect">
              <a:avLst/>
            </a:prstGeom>
          </p:spPr>
          <p:txBody>
            <a:bodyPr wrap="square">
              <a:spAutoFit/>
            </a:bodyPr>
            <a:lstStyle/>
            <a:p>
              <a:pPr algn="just" defTabSz="342900">
                <a:lnSpc>
                  <a:spcPct val="150000"/>
                </a:lnSpc>
              </a:pPr>
              <a:r>
                <a:rPr lang="en-US" sz="2000">
                  <a:cs typeface="Times New Roman" panose="02020603050405020304" pitchFamily="18" charset="0"/>
                </a:rPr>
                <a:t>Năm</a:t>
              </a:r>
              <a:endParaRPr lang="vi-VN" sz="2000">
                <a:cs typeface="Times New Roman" panose="02020603050405020304" pitchFamily="18" charset="0"/>
              </a:endParaRPr>
            </a:p>
          </p:txBody>
        </p:sp>
      </p:grpSp>
      <p:sp>
        <p:nvSpPr>
          <p:cNvPr id="13" name="Rectangle 12">
            <a:extLst>
              <a:ext uri="{FF2B5EF4-FFF2-40B4-BE49-F238E27FC236}">
                <a16:creationId xmlns:a16="http://schemas.microsoft.com/office/drawing/2014/main" id="{D630C9CA-36E0-4763-B6CA-AF991EC2EE90}"/>
              </a:ext>
            </a:extLst>
          </p:cNvPr>
          <p:cNvSpPr/>
          <p:nvPr/>
        </p:nvSpPr>
        <p:spPr>
          <a:xfrm>
            <a:off x="602308" y="2778945"/>
            <a:ext cx="5052524" cy="3046988"/>
          </a:xfrm>
          <a:prstGeom prst="rect">
            <a:avLst/>
          </a:prstGeom>
        </p:spPr>
        <p:txBody>
          <a:bodyPr wrap="square">
            <a:spAutoFit/>
          </a:bodyPr>
          <a:lstStyle/>
          <a:p>
            <a:pPr algn="just" defTabSz="342900"/>
            <a:r>
              <a:rPr lang="vi-VN" sz="2400">
                <a:latin typeface="UTM Avo" panose="02040603050506020204" pitchFamily="18" charset="0"/>
                <a:cs typeface="Times New Roman" panose="02020603050405020304" pitchFamily="18" charset="0"/>
              </a:rPr>
              <a:t>a)	Từ biểu đồ, em có nhận xét g</a:t>
            </a:r>
            <a:r>
              <a:rPr lang="en-US" sz="2400">
                <a:latin typeface="UTM Avo" panose="02040603050506020204" pitchFamily="18" charset="0"/>
                <a:cs typeface="Times New Roman" panose="02020603050405020304" pitchFamily="18" charset="0"/>
              </a:rPr>
              <a:t>ì</a:t>
            </a:r>
            <a:r>
              <a:rPr lang="vi-VN" sz="2400">
                <a:latin typeface="UTM Avo" panose="02040603050506020204" pitchFamily="18" charset="0"/>
                <a:cs typeface="Times New Roman" panose="02020603050405020304" pitchFamily="18" charset="0"/>
              </a:rPr>
              <a:t> về doanh thu công nghiệp phần mềm giai đoạn 2016 - 2020?</a:t>
            </a:r>
          </a:p>
          <a:p>
            <a:pPr algn="just" defTabSz="342900"/>
            <a:r>
              <a:rPr lang="vi-VN" sz="2400">
                <a:latin typeface="UTM Avo" panose="02040603050506020204" pitchFamily="18" charset="0"/>
                <a:cs typeface="Times New Roman" panose="02020603050405020304" pitchFamily="18" charset="0"/>
              </a:rPr>
              <a:t>b)	Em hãy tạo bảng dữ liệu trong phần mềm bảng tính từ biểu đồ trên.</a:t>
            </a:r>
          </a:p>
          <a:p>
            <a:pPr algn="just" defTabSz="342900"/>
            <a:r>
              <a:rPr lang="vi-VN" sz="2400">
                <a:latin typeface="UTM Avo" panose="02040603050506020204" pitchFamily="18" charset="0"/>
                <a:cs typeface="Times New Roman" panose="02020603050405020304" pitchFamily="18" charset="0"/>
              </a:rPr>
              <a:t>c)	Em hãy tạo biểu đ</a:t>
            </a:r>
            <a:r>
              <a:rPr lang="en-US" sz="2400">
                <a:latin typeface="UTM Avo" panose="02040603050506020204" pitchFamily="18" charset="0"/>
                <a:cs typeface="Times New Roman" panose="02020603050405020304" pitchFamily="18" charset="0"/>
              </a:rPr>
              <a:t>ồ</a:t>
            </a:r>
            <a:r>
              <a:rPr lang="vi-VN" sz="2400">
                <a:latin typeface="UTM Avo" panose="02040603050506020204" pitchFamily="18" charset="0"/>
                <a:cs typeface="Times New Roman" panose="02020603050405020304" pitchFamily="18" charset="0"/>
              </a:rPr>
              <a:t> cột từ bảng dữ liệu có được ở câu b.</a:t>
            </a:r>
          </a:p>
        </p:txBody>
      </p:sp>
    </p:spTree>
    <p:extLst>
      <p:ext uri="{BB962C8B-B14F-4D97-AF65-F5344CB8AC3E}">
        <p14:creationId xmlns:p14="http://schemas.microsoft.com/office/powerpoint/2010/main" val="4808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1000"/>
                                        <p:tgtEl>
                                          <p:spTgt spid="13">
                                            <p:txEl>
                                              <p:pRg st="0" end="0"/>
                                            </p:txEl>
                                          </p:spTgt>
                                        </p:tgtEl>
                                      </p:cBhvr>
                                    </p:animEffect>
                                    <p:anim calcmode="lin" valueType="num">
                                      <p:cBhvr>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1000"/>
                                        <p:tgtEl>
                                          <p:spTgt spid="13">
                                            <p:txEl>
                                              <p:pRg st="1" end="1"/>
                                            </p:txEl>
                                          </p:spTgt>
                                        </p:tgtEl>
                                      </p:cBhvr>
                                    </p:animEffect>
                                    <p:anim calcmode="lin" valueType="num">
                                      <p:cBhvr>
                                        <p:cTn id="2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1000"/>
                                        <p:tgtEl>
                                          <p:spTgt spid="13">
                                            <p:txEl>
                                              <p:pRg st="2" end="2"/>
                                            </p:txEl>
                                          </p:spTgt>
                                        </p:tgtEl>
                                      </p:cBhvr>
                                    </p:animEffect>
                                    <p:anim calcmode="lin" valueType="num">
                                      <p:cBhvr>
                                        <p:cTn id="3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spcAft>
                <a:spcPts val="600"/>
              </a:spcAft>
            </a:pPr>
            <a:r>
              <a:rPr lang="vi-VN" sz="2400">
                <a:latin typeface="UTM Avo" panose="02040603050506020204" pitchFamily="18" charset="0"/>
                <a:cs typeface="Times New Roman" panose="02020603050405020304" pitchFamily="18" charset="0"/>
              </a:rPr>
              <a:t>Từ bảng dữ liệu về doanh thu công nghiệp phần mềm giai đoạn 2016 - 2020 đã tạo ra trên phần mềm bảng tính ở Câu 2, phần Luyện tập, em hãy tạo biểu đồ đường thẳng, từ đó nhận xét xu hướng của dữ liệu.</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2640916"/>
          </a:xfrm>
          <a:prstGeom prst="rect">
            <a:avLst/>
          </a:prstGeom>
          <a:noFill/>
        </p:spPr>
        <p:txBody>
          <a:bodyPr wrap="square" rtlCol="0">
            <a:spAutoFit/>
          </a:bodyPr>
          <a:lstStyle/>
          <a:p>
            <a:pPr marL="914400" indent="-914400" algn="ctr">
              <a:lnSpc>
                <a:spcPct val="150000"/>
              </a:lnSpc>
              <a:buAutoNum type="arabicPeriod"/>
            </a:pPr>
            <a:r>
              <a:rPr lang="vi-VN" sz="6000">
                <a:ln>
                  <a:solidFill>
                    <a:schemeClr val="bg1"/>
                  </a:solidFill>
                </a:ln>
                <a:solidFill>
                  <a:schemeClr val="accent6">
                    <a:lumMod val="50000"/>
                  </a:schemeClr>
                </a:solidFill>
                <a:latin typeface="+mj-lt"/>
              </a:rPr>
              <a:t>TRỰC QUAN H</a:t>
            </a:r>
            <a:r>
              <a:rPr lang="en-US" sz="6000">
                <a:ln>
                  <a:solidFill>
                    <a:schemeClr val="bg1"/>
                  </a:solidFill>
                </a:ln>
                <a:solidFill>
                  <a:schemeClr val="accent6">
                    <a:lumMod val="50000"/>
                  </a:schemeClr>
                </a:solidFill>
                <a:latin typeface="+mj-lt"/>
              </a:rPr>
              <a:t>ÓA</a:t>
            </a:r>
            <a:r>
              <a:rPr lang="vi-VN" sz="6000">
                <a:ln>
                  <a:solidFill>
                    <a:schemeClr val="bg1"/>
                  </a:solidFill>
                </a:ln>
                <a:solidFill>
                  <a:schemeClr val="accent6">
                    <a:lumMod val="50000"/>
                  </a:schemeClr>
                </a:solidFill>
                <a:latin typeface="+mj-lt"/>
              </a:rPr>
              <a:t> DỮ LIỆU </a:t>
            </a:r>
            <a:endParaRPr lang="en-US" sz="6000">
              <a:ln>
                <a:solidFill>
                  <a:schemeClr val="bg1"/>
                </a:solidFill>
              </a:ln>
              <a:solidFill>
                <a:schemeClr val="accent6">
                  <a:lumMod val="50000"/>
                </a:schemeClr>
              </a:solidFill>
              <a:latin typeface="+mj-lt"/>
            </a:endParaRPr>
          </a:p>
          <a:p>
            <a:pPr algn="ctr">
              <a:lnSpc>
                <a:spcPct val="150000"/>
              </a:lnSpc>
            </a:pPr>
            <a:r>
              <a:rPr lang="vi-VN" sz="6000">
                <a:ln>
                  <a:solidFill>
                    <a:schemeClr val="bg1"/>
                  </a:solidFill>
                </a:ln>
                <a:solidFill>
                  <a:schemeClr val="accent6">
                    <a:lumMod val="50000"/>
                  </a:schemeClr>
                </a:solidFill>
                <a:latin typeface="+mj-lt"/>
              </a:rPr>
              <a:t>B</a:t>
            </a:r>
            <a:r>
              <a:rPr lang="en-US" sz="6000">
                <a:ln>
                  <a:solidFill>
                    <a:schemeClr val="bg1"/>
                  </a:solidFill>
                </a:ln>
                <a:solidFill>
                  <a:schemeClr val="accent6">
                    <a:lumMod val="50000"/>
                  </a:schemeClr>
                </a:solidFill>
                <a:latin typeface="+mj-lt"/>
              </a:rPr>
              <a:t>Ằ</a:t>
            </a:r>
            <a:r>
              <a:rPr lang="vi-VN" sz="6000">
                <a:ln>
                  <a:solidFill>
                    <a:schemeClr val="bg1"/>
                  </a:solidFill>
                </a:ln>
                <a:solidFill>
                  <a:schemeClr val="accent6">
                    <a:lumMod val="50000"/>
                  </a:schemeClr>
                </a:solidFill>
                <a:latin typeface="+mj-lt"/>
              </a:rPr>
              <a:t>NG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3701672"/>
            <a:chOff x="1117599" y="3499627"/>
            <a:chExt cx="10824275" cy="197906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979067"/>
              <a:chOff x="1493519" y="3862639"/>
              <a:chExt cx="10824275" cy="197906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1634018"/>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Trực quan dữ liệu </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3019288"/>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Trong hai cách trình bày dữ liệu ở Hình 7.1 và Hình 7.2, cách nào hiệu quả hơn để so sánh trực quan số học sinh quan tâm các nội dung Tin học?</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Nếu cần so sánh </a:t>
            </a:r>
            <a:r>
              <a:rPr lang="en-US" sz="2400">
                <a:solidFill>
                  <a:srgbClr val="000000"/>
                </a:solidFill>
                <a:latin typeface="UTM Avo" panose="02040603050506020204" pitchFamily="18" charset="0"/>
                <a:cs typeface="Times New Roman" panose="02020603050405020304" pitchFamily="18" charset="0"/>
              </a:rPr>
              <a:t>t</a:t>
            </a:r>
            <a:r>
              <a:rPr lang="vi-VN" sz="2400">
                <a:solidFill>
                  <a:srgbClr val="000000"/>
                </a:solidFill>
                <a:latin typeface="UTM Avo" panose="02040603050506020204" pitchFamily="18" charset="0"/>
                <a:cs typeface="Times New Roman" panose="02020603050405020304" pitchFamily="18" charset="0"/>
              </a:rPr>
              <a:t>ỉ lệ phần trăm số học sinh của mỗi nội dung Tin học trên tổng số học sinh được khảo sát, em sẽ dùng cách nào để thể hiện dữ liệu? </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a:extLst>
              <a:ext uri="{28A0092B-C50C-407E-A947-70E740481C1C}">
                <a14:useLocalDpi xmlns:a14="http://schemas.microsoft.com/office/drawing/2010/main" val="0"/>
              </a:ext>
            </a:extLst>
          </a:blip>
          <a:srcRect l="69842" t="839" r="-5022" b="-839"/>
          <a:stretch/>
        </p:blipFill>
        <p:spPr>
          <a:xfrm>
            <a:off x="770833" y="3333909"/>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058849" y="187664"/>
            <a:ext cx="6189415" cy="3628555"/>
          </a:xfrm>
          <a:prstGeom prst="cloudCallout">
            <a:avLst>
              <a:gd name="adj1" fmla="val -38717"/>
              <a:gd name="adj2" fmla="val 6205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id="{1B167B2D-DBD6-4F6B-905C-C30C4C0C8894}"/>
              </a:ext>
            </a:extLst>
          </p:cNvPr>
          <p:cNvSpPr txBox="1"/>
          <p:nvPr/>
        </p:nvSpPr>
        <p:spPr>
          <a:xfrm>
            <a:off x="1791191" y="644140"/>
            <a:ext cx="4659971" cy="2538324"/>
          </a:xfrm>
          <a:prstGeom prst="rect">
            <a:avLst/>
          </a:prstGeom>
          <a:noFill/>
        </p:spPr>
        <p:txBody>
          <a:bodyPr wrap="square">
            <a:spAutoFit/>
          </a:bodyPr>
          <a:lstStyle/>
          <a:p>
            <a:pPr lvl="0" algn="ctr" defTabSz="342900">
              <a:lnSpc>
                <a:spcPct val="135000"/>
              </a:lnSpc>
              <a:defRPr/>
            </a:pPr>
            <a:r>
              <a:rPr lang="en-US" sz="2000">
                <a:solidFill>
                  <a:schemeClr val="bg1"/>
                </a:solidFill>
                <a:latin typeface="UTM Avo" panose="02040603050506020204" pitchFamily="18" charset="0"/>
                <a:cs typeface="Times New Roman" panose="02020603050405020304" pitchFamily="18" charset="0"/>
              </a:rPr>
              <a:t>Biểu </a:t>
            </a:r>
            <a:r>
              <a:rPr lang="vi-VN" sz="2000">
                <a:solidFill>
                  <a:schemeClr val="bg1"/>
                </a:solidFill>
                <a:latin typeface="UTM Avo" panose="02040603050506020204" pitchFamily="18" charset="0"/>
                <a:cs typeface="Times New Roman" panose="02020603050405020304" pitchFamily="18" charset="0"/>
              </a:rPr>
              <a:t>đồ được </a:t>
            </a:r>
            <a:r>
              <a:rPr lang="en-US" sz="2000">
                <a:solidFill>
                  <a:schemeClr val="bg1"/>
                </a:solidFill>
                <a:latin typeface="UTM Avo" panose="02040603050506020204" pitchFamily="18" charset="0"/>
                <a:cs typeface="Times New Roman" panose="02020603050405020304" pitchFamily="18" charset="0"/>
              </a:rPr>
              <a:t>sử</a:t>
            </a:r>
            <a:r>
              <a:rPr lang="vi-VN" sz="2000">
                <a:solidFill>
                  <a:schemeClr val="bg1"/>
                </a:solidFill>
                <a:latin typeface="UTM Avo" panose="02040603050506020204" pitchFamily="18" charset="0"/>
                <a:cs typeface="Times New Roman" panose="02020603050405020304" pitchFamily="18" charset="0"/>
              </a:rPr>
              <a:t> dụng để minh hoạ dữ liệu một cách trực quan, giúp </a:t>
            </a:r>
            <a:r>
              <a:rPr lang="en-US" sz="2000">
                <a:solidFill>
                  <a:schemeClr val="bg1"/>
                </a:solidFill>
                <a:latin typeface="UTM Avo" panose="02040603050506020204" pitchFamily="18" charset="0"/>
                <a:cs typeface="Times New Roman" panose="02020603050405020304" pitchFamily="18" charset="0"/>
              </a:rPr>
              <a:t>chúng ta</a:t>
            </a:r>
            <a:r>
              <a:rPr lang="vi-VN" sz="2000">
                <a:solidFill>
                  <a:schemeClr val="bg1"/>
                </a:solidFill>
                <a:latin typeface="UTM Avo" panose="02040603050506020204" pitchFamily="18" charset="0"/>
                <a:cs typeface="Times New Roman" panose="02020603050405020304" pitchFamily="18" charset="0"/>
              </a:rPr>
              <a:t> dễ so sánh hoặc dự đoán xu hướng tăng hay giảm của dữ liệu. Có nhiều loại biểu đồ, mỗi loại có một ý nghĩa riêng.</a:t>
            </a:r>
            <a:endParaRPr kumimoji="0" lang="en-US" sz="2000" i="0" u="none" strike="noStrike" kern="1200" cap="none" spc="0" normalizeH="0" baseline="0" noProof="0">
              <a:ln>
                <a:noFill/>
              </a:ln>
              <a:solidFill>
                <a:schemeClr val="bg1"/>
              </a:solidFill>
              <a:effectLst/>
              <a:uLnTx/>
              <a:uFillTx/>
              <a:latin typeface="Arial"/>
            </a:endParaRPr>
          </a:p>
        </p:txBody>
      </p:sp>
      <p:pic>
        <p:nvPicPr>
          <p:cNvPr id="9" name="图片 4">
            <a:extLst>
              <a:ext uri="{FF2B5EF4-FFF2-40B4-BE49-F238E27FC236}">
                <a16:creationId xmlns:a16="http://schemas.microsoft.com/office/drawing/2014/main" id="{45D70851-6D2D-4C48-B0E1-A4ECE6CC9CC0}"/>
              </a:ext>
            </a:extLst>
          </p:cNvPr>
          <p:cNvPicPr>
            <a:picLocks noChangeAspect="1"/>
          </p:cNvPicPr>
          <p:nvPr/>
        </p:nvPicPr>
        <p:blipFill>
          <a:blip r:embed="rId4"/>
          <a:stretch>
            <a:fillRect/>
          </a:stretch>
        </p:blipFill>
        <p:spPr>
          <a:xfrm>
            <a:off x="5769455" y="1714458"/>
            <a:ext cx="5651712" cy="4571321"/>
          </a:xfrm>
          <a:prstGeom prst="rect">
            <a:avLst/>
          </a:prstGeom>
        </p:spPr>
      </p:pic>
      <p:sp>
        <p:nvSpPr>
          <p:cNvPr id="12" name="TextBox 11">
            <a:extLst>
              <a:ext uri="{FF2B5EF4-FFF2-40B4-BE49-F238E27FC236}">
                <a16:creationId xmlns:a16="http://schemas.microsoft.com/office/drawing/2014/main" id="{CFE6D29D-0F65-4788-9608-0E28765FD077}"/>
              </a:ext>
            </a:extLst>
          </p:cNvPr>
          <p:cNvSpPr txBox="1"/>
          <p:nvPr/>
        </p:nvSpPr>
        <p:spPr>
          <a:xfrm>
            <a:off x="7248265" y="2238801"/>
            <a:ext cx="3903485" cy="2190215"/>
          </a:xfrm>
          <a:prstGeom prst="rect">
            <a:avLst/>
          </a:prstGeom>
          <a:noFill/>
        </p:spPr>
        <p:txBody>
          <a:bodyPr wrap="square">
            <a:spAutoFit/>
          </a:bodyPr>
          <a:lstStyle/>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cột</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đoạn thẳng</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hình quạt tròn</a:t>
            </a:r>
            <a:r>
              <a:rPr lang="en-US" sz="2000">
                <a:solidFill>
                  <a:srgbClr val="000000"/>
                </a:solidFill>
                <a:latin typeface="UTM Avo" panose="02040603050506020204" pitchFamily="18" charset="0"/>
                <a:cs typeface="Times New Roman" panose="02020603050405020304" pitchFamily="18" charset="0"/>
              </a:rPr>
              <a:t>   </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19150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599"/>
            <a:ext cx="5481474" cy="2527347"/>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1045785" y="3506066"/>
            <a:ext cx="4507944" cy="2187330"/>
          </a:xfrm>
          <a:prstGeom prst="rect">
            <a:avLst/>
          </a:prstGeom>
          <a:noFill/>
        </p:spPr>
        <p:txBody>
          <a:bodyPr wrap="square">
            <a:spAutoFit/>
          </a:bodyPr>
          <a:lstStyle/>
          <a:p>
            <a:pPr lvl="0" algn="ctr" defTabSz="342900">
              <a:lnSpc>
                <a:spcPct val="135000"/>
              </a:lnSpc>
              <a:defRPr/>
            </a:pPr>
            <a:r>
              <a:rPr lang="en-US" sz="3500" b="1">
                <a:solidFill>
                  <a:srgbClr val="000000"/>
                </a:solidFill>
                <a:latin typeface="UTM Avo" panose="02040603050506020204" pitchFamily="18" charset="0"/>
                <a:cs typeface="Times New Roman" panose="02020603050405020304" pitchFamily="18" charset="0"/>
              </a:rPr>
              <a:t>T</a:t>
            </a:r>
            <a:r>
              <a:rPr lang="vi-VN" sz="3500" b="1">
                <a:solidFill>
                  <a:srgbClr val="000000"/>
                </a:solidFill>
                <a:latin typeface="UTM Avo" panose="02040603050506020204" pitchFamily="18" charset="0"/>
                <a:cs typeface="Times New Roman" panose="02020603050405020304" pitchFamily="18" charset="0"/>
              </a:rPr>
              <a:t>hường được sử dụng để so sánh dữ liệu. </a:t>
            </a:r>
            <a:endParaRPr lang="vi-VN" sz="3500">
              <a:solidFill>
                <a:srgbClr val="000000"/>
              </a:solidFill>
              <a:latin typeface="UTM Avo" panose="02040603050506020204" pitchFamily="18" charset="0"/>
              <a:cs typeface="Times New Roman" panose="02020603050405020304" pitchFamily="18" charset="0"/>
            </a:endParaRP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cột</a:t>
              </a:r>
            </a:p>
          </p:txBody>
        </p:sp>
      </p:grpSp>
      <p:graphicFrame>
        <p:nvGraphicFramePr>
          <p:cNvPr id="36" name="Chart 35">
            <a:extLst>
              <a:ext uri="{FF2B5EF4-FFF2-40B4-BE49-F238E27FC236}">
                <a16:creationId xmlns:a16="http://schemas.microsoft.com/office/drawing/2014/main" id="{2EE16E3E-650B-4756-B0F6-2C9BA8391EAE}"/>
              </a:ext>
            </a:extLst>
          </p:cNvPr>
          <p:cNvGraphicFramePr>
            <a:graphicFrameLocks/>
          </p:cNvGraphicFramePr>
          <p:nvPr>
            <p:extLst>
              <p:ext uri="{D42A27DB-BD31-4B8C-83A1-F6EECF244321}">
                <p14:modId xmlns:p14="http://schemas.microsoft.com/office/powerpoint/2010/main" val="2728794144"/>
              </p:ext>
            </p:extLst>
          </p:nvPr>
        </p:nvGraphicFramePr>
        <p:xfrm>
          <a:off x="6376683" y="2655027"/>
          <a:ext cx="4656083" cy="3578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931803" y="3772437"/>
            <a:ext cx="4675895" cy="2109360"/>
          </a:xfrm>
          <a:prstGeom prst="rect">
            <a:avLst/>
          </a:prstGeom>
          <a:noFill/>
        </p:spPr>
        <p:txBody>
          <a:bodyPr wrap="square">
            <a:spAutoFit/>
          </a:bodyPr>
          <a:lstStyle/>
          <a:p>
            <a:pPr lvl="0" algn="ctr" defTabSz="342900">
              <a:lnSpc>
                <a:spcPct val="135000"/>
              </a:lnSpc>
              <a:defRPr/>
            </a:pPr>
            <a:r>
              <a:rPr lang="en-US" sz="2500" b="1">
                <a:solidFill>
                  <a:srgbClr val="000000"/>
                </a:solidFill>
                <a:latin typeface="UTM Avo" panose="02040603050506020204" pitchFamily="18" charset="0"/>
                <a:cs typeface="Times New Roman" panose="02020603050405020304" pitchFamily="18" charset="0"/>
              </a:rPr>
              <a:t>T</a:t>
            </a:r>
            <a:r>
              <a:rPr lang="vi-VN" sz="2500" b="1">
                <a:solidFill>
                  <a:srgbClr val="000000"/>
                </a:solidFill>
                <a:latin typeface="UTM Avo" panose="02040603050506020204" pitchFamily="18" charset="0"/>
                <a:cs typeface="Times New Roman" panose="02020603050405020304" pitchFamily="18" charset="0"/>
              </a:rPr>
              <a:t>hường được sử dụng để quan sát xu hướng tăng giảm của dữ liệu theo thời gian hay quá trình nào đó. </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đoạn thẳng </a:t>
              </a:r>
            </a:p>
          </p:txBody>
        </p:sp>
      </p:grpSp>
      <p:pic>
        <p:nvPicPr>
          <p:cNvPr id="36" name="Shape 236">
            <a:extLst>
              <a:ext uri="{FF2B5EF4-FFF2-40B4-BE49-F238E27FC236}">
                <a16:creationId xmlns:a16="http://schemas.microsoft.com/office/drawing/2014/main" id="{EAF5CDD0-9509-421F-8E41-7E66B47844BE}"/>
              </a:ext>
            </a:extLst>
          </p:cNvPr>
          <p:cNvPicPr/>
          <p:nvPr/>
        </p:nvPicPr>
        <p:blipFill>
          <a:blip r:embed="rId3"/>
          <a:stretch/>
        </p:blipFill>
        <p:spPr>
          <a:xfrm>
            <a:off x="6319320" y="2413616"/>
            <a:ext cx="4826896" cy="3806297"/>
          </a:xfrm>
          <a:prstGeom prst="rect">
            <a:avLst/>
          </a:prstGeom>
        </p:spPr>
      </p:pic>
    </p:spTree>
    <p:extLst>
      <p:ext uri="{BB962C8B-B14F-4D97-AF65-F5344CB8AC3E}">
        <p14:creationId xmlns:p14="http://schemas.microsoft.com/office/powerpoint/2010/main" val="834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255283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820762" y="3755838"/>
            <a:ext cx="5069004" cy="1589987"/>
          </a:xfrm>
          <a:prstGeom prst="rect">
            <a:avLst/>
          </a:prstGeom>
          <a:noFill/>
        </p:spPr>
        <p:txBody>
          <a:bodyPr wrap="square">
            <a:spAutoFit/>
          </a:bodyPr>
          <a:lstStyle/>
          <a:p>
            <a:pPr lvl="0" algn="ctr" defTabSz="342900">
              <a:lnSpc>
                <a:spcPct val="135000"/>
              </a:lnSpc>
              <a:defRPr/>
            </a:pPr>
            <a:r>
              <a:rPr lang="en-US" sz="2500" b="1">
                <a:solidFill>
                  <a:srgbClr val="000000"/>
                </a:solidFill>
                <a:latin typeface="UTM Avo" panose="02040603050506020204" pitchFamily="18" charset="0"/>
                <a:cs typeface="Times New Roman" panose="02020603050405020304" pitchFamily="18" charset="0"/>
              </a:rPr>
              <a:t>R</a:t>
            </a:r>
            <a:r>
              <a:rPr lang="vi-VN" sz="2500" b="1">
                <a:solidFill>
                  <a:srgbClr val="000000"/>
                </a:solidFill>
                <a:latin typeface="UTM Avo" panose="02040603050506020204" pitchFamily="18" charset="0"/>
                <a:cs typeface="Times New Roman" panose="02020603050405020304" pitchFamily="18" charset="0"/>
              </a:rPr>
              <a:t>ất hữu ích trong trường hợp cần so sánh các phần với tổng thể</a:t>
            </a:r>
            <a:r>
              <a:rPr lang="en-US" sz="2500" b="1">
                <a:solidFill>
                  <a:srgbClr val="000000"/>
                </a:solidFill>
                <a:latin typeface="UTM Avo" panose="02040603050506020204" pitchFamily="18" charset="0"/>
                <a:cs typeface="Times New Roman" panose="02020603050405020304" pitchFamily="18" charset="0"/>
              </a:rPr>
              <a:t> (so sánh tỉ lệ)</a:t>
            </a:r>
            <a:r>
              <a:rPr lang="vi-VN" sz="2500" b="1">
                <a:solidFill>
                  <a:srgbClr val="000000"/>
                </a:solidFill>
                <a:latin typeface="UTM Avo" panose="02040603050506020204" pitchFamily="18" charset="0"/>
                <a:cs typeface="Times New Roman" panose="02020603050405020304" pitchFamily="18" charset="0"/>
              </a:rPr>
              <a:t> </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hình quạt tròn </a:t>
              </a:r>
            </a:p>
          </p:txBody>
        </p:sp>
      </p:grpSp>
      <p:graphicFrame>
        <p:nvGraphicFramePr>
          <p:cNvPr id="37" name="Chart 36">
            <a:extLst>
              <a:ext uri="{FF2B5EF4-FFF2-40B4-BE49-F238E27FC236}">
                <a16:creationId xmlns:a16="http://schemas.microsoft.com/office/drawing/2014/main" id="{DD00F8C7-9172-4A97-90A1-235771E6F678}"/>
              </a:ext>
            </a:extLst>
          </p:cNvPr>
          <p:cNvGraphicFramePr>
            <a:graphicFrameLocks/>
          </p:cNvGraphicFramePr>
          <p:nvPr>
            <p:extLst>
              <p:ext uri="{D42A27DB-BD31-4B8C-83A1-F6EECF244321}">
                <p14:modId xmlns:p14="http://schemas.microsoft.com/office/powerpoint/2010/main" val="4125438090"/>
              </p:ext>
            </p:extLst>
          </p:nvPr>
        </p:nvGraphicFramePr>
        <p:xfrm>
          <a:off x="6376683" y="31792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6"/>
            <a:ext cx="8085803" cy="4013875"/>
          </a:xfrm>
          <a:prstGeom prst="wedgeRoundRectCallout">
            <a:avLst>
              <a:gd name="adj1" fmla="val -56077"/>
              <a:gd name="adj2" fmla="val 38825"/>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b="1">
              <a:solidFill>
                <a:schemeClr val="bg1"/>
              </a:solidFill>
            </a:endParaRPr>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3514745"/>
          </a:xfrm>
          <a:prstGeom prst="rect">
            <a:avLst/>
          </a:prstGeom>
          <a:noFill/>
        </p:spPr>
        <p:txBody>
          <a:bodyPr wrap="square">
            <a:spAutoFit/>
          </a:bodyPr>
          <a:lstStyle/>
          <a:p>
            <a:pPr lvl="0" defTabSz="342900">
              <a:lnSpc>
                <a:spcPct val="135000"/>
              </a:lnSpc>
              <a:defRPr/>
            </a:pPr>
            <a:r>
              <a:rPr lang="vi-VN" sz="2800">
                <a:solidFill>
                  <a:srgbClr val="FFFBCD"/>
                </a:solidFill>
                <a:latin typeface="UTM Avo" panose="02040603050506020204" pitchFamily="18" charset="0"/>
                <a:cs typeface="Times New Roman" panose="02020603050405020304" pitchFamily="18" charset="0"/>
              </a:rPr>
              <a:t>•	Biểu đồ là cách minh hoạ dữ liệu </a:t>
            </a:r>
            <a:r>
              <a:rPr lang="vi-VN" sz="2800" b="1">
                <a:solidFill>
                  <a:srgbClr val="FFFBCD"/>
                </a:solidFill>
                <a:latin typeface="UTM Avo" panose="02040603050506020204" pitchFamily="18" charset="0"/>
                <a:cs typeface="Times New Roman" panose="02020603050405020304" pitchFamily="18" charset="0"/>
              </a:rPr>
              <a:t>trực quan</a:t>
            </a:r>
            <a:r>
              <a:rPr lang="vi-VN" sz="2800">
                <a:solidFill>
                  <a:srgbClr val="FFFBCD"/>
                </a:solidFill>
                <a:latin typeface="UTM Avo" panose="02040603050506020204" pitchFamily="18" charset="0"/>
                <a:cs typeface="Times New Roman" panose="02020603050405020304" pitchFamily="18" charset="0"/>
              </a:rPr>
              <a:t>. Nhờ biểu đồ, em </a:t>
            </a:r>
            <a:r>
              <a:rPr lang="vi-VN" sz="2800" b="1">
                <a:solidFill>
                  <a:srgbClr val="FFFBCD"/>
                </a:solidFill>
                <a:latin typeface="UTM Avo" panose="02040603050506020204" pitchFamily="18" charset="0"/>
                <a:cs typeface="Times New Roman" panose="02020603050405020304" pitchFamily="18" charset="0"/>
              </a:rPr>
              <a:t>dễ dàng </a:t>
            </a:r>
            <a:r>
              <a:rPr lang="vi-VN" sz="2800">
                <a:solidFill>
                  <a:srgbClr val="FFFBCD"/>
                </a:solidFill>
                <a:latin typeface="UTM Avo" panose="02040603050506020204" pitchFamily="18" charset="0"/>
                <a:cs typeface="Times New Roman" panose="02020603050405020304" pitchFamily="18" charset="0"/>
              </a:rPr>
              <a:t>so sánh, nhận định xu hướng thay đổi của dữ liệu.</a:t>
            </a:r>
          </a:p>
          <a:p>
            <a:pPr lvl="0" defTabSz="342900">
              <a:lnSpc>
                <a:spcPct val="135000"/>
              </a:lnSpc>
              <a:defRPr/>
            </a:pPr>
            <a:r>
              <a:rPr lang="vi-VN" sz="2800">
                <a:solidFill>
                  <a:srgbClr val="FFFBCD"/>
                </a:solidFill>
                <a:latin typeface="UTM Avo" panose="02040603050506020204" pitchFamily="18" charset="0"/>
                <a:cs typeface="Times New Roman" panose="02020603050405020304" pitchFamily="18" charset="0"/>
              </a:rPr>
              <a:t>•	Cần sử dụng loại </a:t>
            </a:r>
            <a:r>
              <a:rPr lang="vi-VN" sz="2800" b="1">
                <a:solidFill>
                  <a:srgbClr val="FFFBCD"/>
                </a:solidFill>
                <a:latin typeface="UTM Avo" panose="02040603050506020204" pitchFamily="18" charset="0"/>
                <a:cs typeface="Times New Roman" panose="02020603050405020304" pitchFamily="18" charset="0"/>
              </a:rPr>
              <a:t>biểu đồ phù hợp </a:t>
            </a:r>
            <a:r>
              <a:rPr lang="vi-VN" sz="2800">
                <a:solidFill>
                  <a:srgbClr val="FFFBCD"/>
                </a:solidFill>
                <a:latin typeface="UTM Avo" panose="02040603050506020204" pitchFamily="18" charset="0"/>
                <a:cs typeface="Times New Roman" panose="02020603050405020304" pitchFamily="18" charset="0"/>
              </a:rPr>
              <a:t>với mục đích c</a:t>
            </a:r>
            <a:r>
              <a:rPr lang="en-US" sz="2800">
                <a:solidFill>
                  <a:srgbClr val="FFFBCD"/>
                </a:solidFill>
                <a:latin typeface="UTM Avo" panose="02040603050506020204" pitchFamily="18" charset="0"/>
                <a:cs typeface="Times New Roman" panose="02020603050405020304" pitchFamily="18" charset="0"/>
              </a:rPr>
              <a:t>ủ</a:t>
            </a:r>
            <a:r>
              <a:rPr lang="vi-VN" sz="2800">
                <a:solidFill>
                  <a:srgbClr val="FFFBCD"/>
                </a:solidFill>
                <a:latin typeface="UTM Avo" panose="02040603050506020204" pitchFamily="18" charset="0"/>
                <a:cs typeface="Times New Roman" panose="02020603050405020304" pitchFamily="18" charset="0"/>
              </a:rPr>
              <a:t>a việc biểu diễn và thể hiện dữ liệu.</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12232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2893</TotalTime>
  <Words>1168</Words>
  <Application>Microsoft Office PowerPoint</Application>
  <PresentationFormat>Widescreen</PresentationFormat>
  <Paragraphs>94</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Segoe Print</vt:lpstr>
      <vt:lpstr>Arial</vt:lpstr>
      <vt:lpstr>Calibri</vt:lpstr>
      <vt:lpstr>字魂59号-创粗黑</vt:lpstr>
      <vt:lpstr>UTM Cookies</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phạm linh</cp:lastModifiedBy>
  <cp:revision>1</cp:revision>
  <dcterms:created xsi:type="dcterms:W3CDTF">2021-06-02T01:34:28Z</dcterms:created>
  <dcterms:modified xsi:type="dcterms:W3CDTF">2023-11-20T12:57:25Z</dcterms:modified>
</cp:coreProperties>
</file>