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 id="2147483750" r:id="rId2"/>
  </p:sldMasterIdLst>
  <p:sldIdLst>
    <p:sldId id="273" r:id="rId3"/>
    <p:sldId id="256" r:id="rId4"/>
    <p:sldId id="274" r:id="rId5"/>
    <p:sldId id="275" r:id="rId6"/>
    <p:sldId id="276" r:id="rId7"/>
    <p:sldId id="278" r:id="rId8"/>
    <p:sldId id="277" r:id="rId9"/>
    <p:sldId id="280" r:id="rId10"/>
    <p:sldId id="28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7"/>
    <a:srgbClr val="FF0000"/>
    <a:srgbClr val="F2F2F2"/>
    <a:srgbClr val="55C8FF"/>
    <a:srgbClr val="012967"/>
    <a:srgbClr val="547A88"/>
    <a:srgbClr val="3857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9" autoAdjust="0"/>
    <p:restoredTop sz="94660"/>
  </p:normalViewPr>
  <p:slideViewPr>
    <p:cSldViewPr snapToGrid="0">
      <p:cViewPr varScale="1">
        <p:scale>
          <a:sx n="80" d="100"/>
          <a:sy n="80" d="100"/>
        </p:scale>
        <p:origin x="6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10/16/2024</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23055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10/16/2024</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44003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10/16/2024</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83945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ACECC-1265-BF1F-5454-B979F9D777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3E364A6-DA79-6A7C-77DB-9A28CB6B31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FE4005-5BA2-95AA-832A-4EF3A66723BE}"/>
              </a:ext>
            </a:extLst>
          </p:cNvPr>
          <p:cNvSpPr>
            <a:spLocks noGrp="1"/>
          </p:cNvSpPr>
          <p:nvPr>
            <p:ph type="dt" sz="half" idx="10"/>
          </p:nvPr>
        </p:nvSpPr>
        <p:spPr/>
        <p:txBody>
          <a:bodyPr/>
          <a:lstStyle/>
          <a:p>
            <a:fld id="{7AC25B46-BDF4-4D48-B2F1-14DF231B61C2}" type="datetimeFigureOut">
              <a:rPr lang="en-US" smtClean="0"/>
              <a:t>10/16/2024</a:t>
            </a:fld>
            <a:endParaRPr lang="en-US"/>
          </a:p>
        </p:txBody>
      </p:sp>
      <p:sp>
        <p:nvSpPr>
          <p:cNvPr id="5" name="Footer Placeholder 4">
            <a:extLst>
              <a:ext uri="{FF2B5EF4-FFF2-40B4-BE49-F238E27FC236}">
                <a16:creationId xmlns:a16="http://schemas.microsoft.com/office/drawing/2014/main" id="{0125B0BB-1A15-9EFA-4311-0615FAE030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159E74-471C-B456-BE3C-917F2383D056}"/>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19683045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018A3-B1C8-DAE6-A16C-9A132AD70A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7264B7-3F8D-9FB5-F77E-90994A920C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4201A4-EC11-F812-5882-E6AC934CD8E5}"/>
              </a:ext>
            </a:extLst>
          </p:cNvPr>
          <p:cNvSpPr>
            <a:spLocks noGrp="1"/>
          </p:cNvSpPr>
          <p:nvPr>
            <p:ph type="dt" sz="half" idx="10"/>
          </p:nvPr>
        </p:nvSpPr>
        <p:spPr/>
        <p:txBody>
          <a:bodyPr/>
          <a:lstStyle/>
          <a:p>
            <a:fld id="{7AC25B46-BDF4-4D48-B2F1-14DF231B61C2}" type="datetimeFigureOut">
              <a:rPr lang="en-US" smtClean="0"/>
              <a:t>10/16/2024</a:t>
            </a:fld>
            <a:endParaRPr lang="en-US"/>
          </a:p>
        </p:txBody>
      </p:sp>
      <p:sp>
        <p:nvSpPr>
          <p:cNvPr id="5" name="Footer Placeholder 4">
            <a:extLst>
              <a:ext uri="{FF2B5EF4-FFF2-40B4-BE49-F238E27FC236}">
                <a16:creationId xmlns:a16="http://schemas.microsoft.com/office/drawing/2014/main" id="{1D9C2E05-27BC-4BFC-6DB6-D2BAA0DC37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94D1AD-AD03-E997-FF14-2E0548B43A1E}"/>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1299132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5285B-021A-2FD5-9A86-19CC6EB7FF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10519C7-B42B-9654-CA95-E92A2A0DE9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D1E7B0-CAA0-F8CF-C26D-E5A3DE2F6A4B}"/>
              </a:ext>
            </a:extLst>
          </p:cNvPr>
          <p:cNvSpPr>
            <a:spLocks noGrp="1"/>
          </p:cNvSpPr>
          <p:nvPr>
            <p:ph type="dt" sz="half" idx="10"/>
          </p:nvPr>
        </p:nvSpPr>
        <p:spPr/>
        <p:txBody>
          <a:bodyPr/>
          <a:lstStyle/>
          <a:p>
            <a:fld id="{7AC25B46-BDF4-4D48-B2F1-14DF231B61C2}" type="datetimeFigureOut">
              <a:rPr lang="en-US" smtClean="0"/>
              <a:t>10/16/2024</a:t>
            </a:fld>
            <a:endParaRPr lang="en-US"/>
          </a:p>
        </p:txBody>
      </p:sp>
      <p:sp>
        <p:nvSpPr>
          <p:cNvPr id="5" name="Footer Placeholder 4">
            <a:extLst>
              <a:ext uri="{FF2B5EF4-FFF2-40B4-BE49-F238E27FC236}">
                <a16:creationId xmlns:a16="http://schemas.microsoft.com/office/drawing/2014/main" id="{CEEE2E3A-F6EB-7043-C37A-E5C6EEA1E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3666EB-808B-993D-696E-65DCC13FCAB6}"/>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34489505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7D9BA-8D14-CA11-2836-3C9EF56F01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9C703A-C888-407B-00AA-C9B842785D2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7FD341-0C27-4CCB-95AE-F170641B68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DDDCEC6-13CF-F039-ECB1-8623DD3244DF}"/>
              </a:ext>
            </a:extLst>
          </p:cNvPr>
          <p:cNvSpPr>
            <a:spLocks noGrp="1"/>
          </p:cNvSpPr>
          <p:nvPr>
            <p:ph type="dt" sz="half" idx="10"/>
          </p:nvPr>
        </p:nvSpPr>
        <p:spPr/>
        <p:txBody>
          <a:bodyPr/>
          <a:lstStyle/>
          <a:p>
            <a:fld id="{7AC25B46-BDF4-4D48-B2F1-14DF231B61C2}" type="datetimeFigureOut">
              <a:rPr lang="en-US" smtClean="0"/>
              <a:t>10/16/2024</a:t>
            </a:fld>
            <a:endParaRPr lang="en-US"/>
          </a:p>
        </p:txBody>
      </p:sp>
      <p:sp>
        <p:nvSpPr>
          <p:cNvPr id="6" name="Footer Placeholder 5">
            <a:extLst>
              <a:ext uri="{FF2B5EF4-FFF2-40B4-BE49-F238E27FC236}">
                <a16:creationId xmlns:a16="http://schemas.microsoft.com/office/drawing/2014/main" id="{6CC49B14-D2F6-9E83-0414-1A6EC1CFA1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494273-652C-0D4D-E420-9FF1D9C4D1A7}"/>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3897838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0F457-0B38-F87A-E4FE-D861E59E721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2B4CAF-76D6-8F97-51B2-DE18043536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BDF713-9BBD-37A6-743A-771BB754CD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0AC206-1C3F-6FE9-2AB4-84D820C3C8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2B1E67-0EF5-C77B-AF37-91FC8D31B61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8BCBB4-1AB5-891F-804F-B8D75389FC4C}"/>
              </a:ext>
            </a:extLst>
          </p:cNvPr>
          <p:cNvSpPr>
            <a:spLocks noGrp="1"/>
          </p:cNvSpPr>
          <p:nvPr>
            <p:ph type="dt" sz="half" idx="10"/>
          </p:nvPr>
        </p:nvSpPr>
        <p:spPr/>
        <p:txBody>
          <a:bodyPr/>
          <a:lstStyle/>
          <a:p>
            <a:fld id="{7AC25B46-BDF4-4D48-B2F1-14DF231B61C2}" type="datetimeFigureOut">
              <a:rPr lang="en-US" smtClean="0"/>
              <a:t>10/16/2024</a:t>
            </a:fld>
            <a:endParaRPr lang="en-US"/>
          </a:p>
        </p:txBody>
      </p:sp>
      <p:sp>
        <p:nvSpPr>
          <p:cNvPr id="8" name="Footer Placeholder 7">
            <a:extLst>
              <a:ext uri="{FF2B5EF4-FFF2-40B4-BE49-F238E27FC236}">
                <a16:creationId xmlns:a16="http://schemas.microsoft.com/office/drawing/2014/main" id="{41F1AA98-4E3D-1BE2-B6A4-7969DC2669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B3878BE-23AA-0213-9C62-B1743B5FE157}"/>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16644590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5379B-FC85-FA3D-5002-C3413ACC86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4A6454E-613C-ED81-C48F-AF2D4B9AACC5}"/>
              </a:ext>
            </a:extLst>
          </p:cNvPr>
          <p:cNvSpPr>
            <a:spLocks noGrp="1"/>
          </p:cNvSpPr>
          <p:nvPr>
            <p:ph type="dt" sz="half" idx="10"/>
          </p:nvPr>
        </p:nvSpPr>
        <p:spPr/>
        <p:txBody>
          <a:bodyPr/>
          <a:lstStyle/>
          <a:p>
            <a:fld id="{7AC25B46-BDF4-4D48-B2F1-14DF231B61C2}" type="datetimeFigureOut">
              <a:rPr lang="en-US" smtClean="0"/>
              <a:t>10/16/2024</a:t>
            </a:fld>
            <a:endParaRPr lang="en-US"/>
          </a:p>
        </p:txBody>
      </p:sp>
      <p:sp>
        <p:nvSpPr>
          <p:cNvPr id="4" name="Footer Placeholder 3">
            <a:extLst>
              <a:ext uri="{FF2B5EF4-FFF2-40B4-BE49-F238E27FC236}">
                <a16:creationId xmlns:a16="http://schemas.microsoft.com/office/drawing/2014/main" id="{8AB26971-D004-52C7-5D60-4FCB53DCAA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A066382-F80B-6BF3-CAED-F2964A177EE1}"/>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6184108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3A5AA8-72BB-4177-7E80-3FF0E753FB57}"/>
              </a:ext>
            </a:extLst>
          </p:cNvPr>
          <p:cNvSpPr>
            <a:spLocks noGrp="1"/>
          </p:cNvSpPr>
          <p:nvPr>
            <p:ph type="dt" sz="half" idx="10"/>
          </p:nvPr>
        </p:nvSpPr>
        <p:spPr/>
        <p:txBody>
          <a:bodyPr/>
          <a:lstStyle/>
          <a:p>
            <a:fld id="{7AC25B46-BDF4-4D48-B2F1-14DF231B61C2}" type="datetimeFigureOut">
              <a:rPr lang="en-US" smtClean="0"/>
              <a:t>10/16/2024</a:t>
            </a:fld>
            <a:endParaRPr lang="en-US"/>
          </a:p>
        </p:txBody>
      </p:sp>
      <p:sp>
        <p:nvSpPr>
          <p:cNvPr id="3" name="Footer Placeholder 2">
            <a:extLst>
              <a:ext uri="{FF2B5EF4-FFF2-40B4-BE49-F238E27FC236}">
                <a16:creationId xmlns:a16="http://schemas.microsoft.com/office/drawing/2014/main" id="{0E802FCC-63E8-8460-0171-AEA15F38FF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15BF3D8-7913-A908-3141-38CF459BC7E2}"/>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16902902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CECC1-978E-73C3-C99E-8862B7D763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B0F6DC4-A6A6-72F2-82DD-9E5039F1E4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1388A88-8472-2AC2-71CB-FF972A819C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E701FA-1478-1E54-AAC9-9BA5D194E31D}"/>
              </a:ext>
            </a:extLst>
          </p:cNvPr>
          <p:cNvSpPr>
            <a:spLocks noGrp="1"/>
          </p:cNvSpPr>
          <p:nvPr>
            <p:ph type="dt" sz="half" idx="10"/>
          </p:nvPr>
        </p:nvSpPr>
        <p:spPr/>
        <p:txBody>
          <a:bodyPr/>
          <a:lstStyle/>
          <a:p>
            <a:fld id="{7AC25B46-BDF4-4D48-B2F1-14DF231B61C2}" type="datetimeFigureOut">
              <a:rPr lang="en-US" smtClean="0"/>
              <a:t>10/16/2024</a:t>
            </a:fld>
            <a:endParaRPr lang="en-US"/>
          </a:p>
        </p:txBody>
      </p:sp>
      <p:sp>
        <p:nvSpPr>
          <p:cNvPr id="6" name="Footer Placeholder 5">
            <a:extLst>
              <a:ext uri="{FF2B5EF4-FFF2-40B4-BE49-F238E27FC236}">
                <a16:creationId xmlns:a16="http://schemas.microsoft.com/office/drawing/2014/main" id="{D2AB99E5-E756-4DC8-F752-DCFB82C0D0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0565FF-7EB9-1626-B641-1AEEC6F1A304}"/>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1327730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10/16/2024</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098749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ED1A2-26B5-2A1B-49BE-50CABEF46F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451082-C6FD-F739-9380-E06C76D7B4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D4DA92F-1D7D-09B4-6D5D-4020112062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C44399-3269-CF14-352D-CF5747C063C6}"/>
              </a:ext>
            </a:extLst>
          </p:cNvPr>
          <p:cNvSpPr>
            <a:spLocks noGrp="1"/>
          </p:cNvSpPr>
          <p:nvPr>
            <p:ph type="dt" sz="half" idx="10"/>
          </p:nvPr>
        </p:nvSpPr>
        <p:spPr/>
        <p:txBody>
          <a:bodyPr/>
          <a:lstStyle/>
          <a:p>
            <a:fld id="{7AC25B46-BDF4-4D48-B2F1-14DF231B61C2}" type="datetimeFigureOut">
              <a:rPr lang="en-US" smtClean="0"/>
              <a:t>10/16/2024</a:t>
            </a:fld>
            <a:endParaRPr lang="en-US"/>
          </a:p>
        </p:txBody>
      </p:sp>
      <p:sp>
        <p:nvSpPr>
          <p:cNvPr id="6" name="Footer Placeholder 5">
            <a:extLst>
              <a:ext uri="{FF2B5EF4-FFF2-40B4-BE49-F238E27FC236}">
                <a16:creationId xmlns:a16="http://schemas.microsoft.com/office/drawing/2014/main" id="{C06A0F7B-AEC5-054C-7D55-8A705A39C3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5DDA33-0BA2-9F6D-F560-00B7C913D9F4}"/>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3216547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972D1-4D6E-2E6C-43FF-6411E98F84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0DF401-0017-DED8-BEFA-5426830995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C92554-CB63-67A8-7796-3A73B357192F}"/>
              </a:ext>
            </a:extLst>
          </p:cNvPr>
          <p:cNvSpPr>
            <a:spLocks noGrp="1"/>
          </p:cNvSpPr>
          <p:nvPr>
            <p:ph type="dt" sz="half" idx="10"/>
          </p:nvPr>
        </p:nvSpPr>
        <p:spPr/>
        <p:txBody>
          <a:bodyPr/>
          <a:lstStyle/>
          <a:p>
            <a:fld id="{7AC25B46-BDF4-4D48-B2F1-14DF231B61C2}" type="datetimeFigureOut">
              <a:rPr lang="en-US" smtClean="0"/>
              <a:t>10/16/2024</a:t>
            </a:fld>
            <a:endParaRPr lang="en-US"/>
          </a:p>
        </p:txBody>
      </p:sp>
      <p:sp>
        <p:nvSpPr>
          <p:cNvPr id="5" name="Footer Placeholder 4">
            <a:extLst>
              <a:ext uri="{FF2B5EF4-FFF2-40B4-BE49-F238E27FC236}">
                <a16:creationId xmlns:a16="http://schemas.microsoft.com/office/drawing/2014/main" id="{B52B0A0B-CDCC-A0D6-FA39-BE488445A8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9EA187-4F09-68EF-1860-A9A651803A04}"/>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8079607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1A5F81-491D-AD15-EB8D-18884DFE7D1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B1E1119-2A58-8794-C730-7FE1FD0135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8F6F71-9D1F-C832-3152-1551C3C1A5C6}"/>
              </a:ext>
            </a:extLst>
          </p:cNvPr>
          <p:cNvSpPr>
            <a:spLocks noGrp="1"/>
          </p:cNvSpPr>
          <p:nvPr>
            <p:ph type="dt" sz="half" idx="10"/>
          </p:nvPr>
        </p:nvSpPr>
        <p:spPr/>
        <p:txBody>
          <a:bodyPr/>
          <a:lstStyle/>
          <a:p>
            <a:fld id="{7AC25B46-BDF4-4D48-B2F1-14DF231B61C2}" type="datetimeFigureOut">
              <a:rPr lang="en-US" smtClean="0"/>
              <a:t>10/16/2024</a:t>
            </a:fld>
            <a:endParaRPr lang="en-US"/>
          </a:p>
        </p:txBody>
      </p:sp>
      <p:sp>
        <p:nvSpPr>
          <p:cNvPr id="5" name="Footer Placeholder 4">
            <a:extLst>
              <a:ext uri="{FF2B5EF4-FFF2-40B4-BE49-F238E27FC236}">
                <a16:creationId xmlns:a16="http://schemas.microsoft.com/office/drawing/2014/main" id="{383B128E-2F2F-50A6-0113-497C1323AC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B1FD5A-0512-2D79-62A4-09F9E2A9FD89}"/>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3277161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10/16/2024</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29897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10/16/2024</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13799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10/16/2024</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60723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10/16/2024</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87034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10/16/2024</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12828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10/16/2024</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91430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10/16/2024</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43013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10/16/2024</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3923210"/>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2" r:id="rId6"/>
    <p:sldLayoutId id="2147483738" r:id="rId7"/>
    <p:sldLayoutId id="2147483739" r:id="rId8"/>
    <p:sldLayoutId id="2147483740" r:id="rId9"/>
    <p:sldLayoutId id="2147483741" r:id="rId10"/>
    <p:sldLayoutId id="2147483743" r:id="rId11"/>
  </p:sldLayoutIdLst>
  <p:hf sldNum="0" hdr="0" ftr="0" dt="0"/>
  <p:txStyles>
    <p:titleStyle>
      <a:lvl1pPr algn="l" defTabSz="914400" rtl="0" eaLnBrk="1" latinLnBrk="0" hangingPunct="1">
        <a:lnSpc>
          <a:spcPct val="90000"/>
        </a:lnSpc>
        <a:spcBef>
          <a:spcPct val="0"/>
        </a:spcBef>
        <a:buNone/>
        <a:defRPr sz="44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20000"/>
        </a:lnSpc>
        <a:spcBef>
          <a:spcPts val="1200"/>
        </a:spcBef>
        <a:spcAft>
          <a:spcPts val="200"/>
        </a:spcAft>
        <a:buClr>
          <a:schemeClr val="accent1"/>
        </a:buClr>
        <a:buSzPct val="100000"/>
        <a:buFont typeface="Calibri" panose="020F0502020204030204" pitchFamily="34" charset="0"/>
        <a:buChar char=" "/>
        <a:defRPr sz="18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2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2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2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2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051410-13EC-75DF-E567-5B261459F2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17A6A83-2F56-2EF6-E09F-E5F8A60E08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2B5A6A-000A-942E-C947-7E150DF5B8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C25B46-BDF4-4D48-B2F1-14DF231B61C2}" type="datetimeFigureOut">
              <a:rPr lang="en-US" smtClean="0"/>
              <a:t>10/16/2024</a:t>
            </a:fld>
            <a:endParaRPr lang="en-US"/>
          </a:p>
        </p:txBody>
      </p:sp>
      <p:sp>
        <p:nvSpPr>
          <p:cNvPr id="5" name="Footer Placeholder 4">
            <a:extLst>
              <a:ext uri="{FF2B5EF4-FFF2-40B4-BE49-F238E27FC236}">
                <a16:creationId xmlns:a16="http://schemas.microsoft.com/office/drawing/2014/main" id="{DECF5742-7E8D-CB8E-62CD-4A4011F643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DFE8337-F57F-2A9F-5E3A-AFD88383DA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AA89A7-DDB5-4CB7-920B-15EDC6298550}" type="slidenum">
              <a:rPr lang="en-US" smtClean="0"/>
              <a:t>‹#›</a:t>
            </a:fld>
            <a:endParaRPr lang="en-US"/>
          </a:p>
        </p:txBody>
      </p:sp>
    </p:spTree>
    <p:extLst>
      <p:ext uri="{BB962C8B-B14F-4D97-AF65-F5344CB8AC3E}">
        <p14:creationId xmlns:p14="http://schemas.microsoft.com/office/powerpoint/2010/main" val="3745950335"/>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083" name="Picture 2082">
            <a:extLst>
              <a:ext uri="{FF2B5EF4-FFF2-40B4-BE49-F238E27FC236}">
                <a16:creationId xmlns:a16="http://schemas.microsoft.com/office/drawing/2014/main" id="{A5DD5992-68A0-BA53-E152-5CFA83BA9EAE}"/>
              </a:ext>
            </a:extLst>
          </p:cNvPr>
          <p:cNvPicPr>
            <a:picLocks noChangeAspect="1"/>
          </p:cNvPicPr>
          <p:nvPr/>
        </p:nvPicPr>
        <p:blipFill>
          <a:blip r:embed="rId3"/>
          <a:stretch>
            <a:fillRect/>
          </a:stretch>
        </p:blipFill>
        <p:spPr>
          <a:xfrm>
            <a:off x="405329" y="1229287"/>
            <a:ext cx="10153602" cy="4101258"/>
          </a:xfrm>
          <a:prstGeom prst="rect">
            <a:avLst/>
          </a:prstGeom>
        </p:spPr>
      </p:pic>
      <p:sp>
        <p:nvSpPr>
          <p:cNvPr id="2050" name="Title 1">
            <a:extLst>
              <a:ext uri="{FF2B5EF4-FFF2-40B4-BE49-F238E27FC236}">
                <a16:creationId xmlns:a16="http://schemas.microsoft.com/office/drawing/2014/main" id="{4547F07A-8132-016B-DCC7-8291A433837A}"/>
              </a:ext>
            </a:extLst>
          </p:cNvPr>
          <p:cNvSpPr txBox="1">
            <a:spLocks/>
          </p:cNvSpPr>
          <p:nvPr/>
        </p:nvSpPr>
        <p:spPr>
          <a:xfrm>
            <a:off x="405330" y="26713"/>
            <a:ext cx="3348692" cy="1046866"/>
          </a:xfrm>
          <a:prstGeom prst="homePlate">
            <a:avLst/>
          </a:prstGeom>
          <a:solidFill>
            <a:schemeClr val="tx1"/>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US" sz="2400" b="1">
                <a:solidFill>
                  <a:schemeClr val="bg1"/>
                </a:solidFill>
                <a:latin typeface="Open Sans" panose="020B0606030504020204" pitchFamily="34" charset="0"/>
                <a:ea typeface="Open Sans" panose="020B0606030504020204" pitchFamily="34" charset="0"/>
                <a:cs typeface="Open Sans" panose="020B0606030504020204" pitchFamily="34" charset="0"/>
              </a:rPr>
              <a:t> </a:t>
            </a:r>
          </a:p>
        </p:txBody>
      </p:sp>
      <p:sp>
        <p:nvSpPr>
          <p:cNvPr id="2" name="Title 1">
            <a:extLst>
              <a:ext uri="{FF2B5EF4-FFF2-40B4-BE49-F238E27FC236}">
                <a16:creationId xmlns:a16="http://schemas.microsoft.com/office/drawing/2014/main" id="{2296018C-A02D-71B6-80DE-1F6635909786}"/>
              </a:ext>
            </a:extLst>
          </p:cNvPr>
          <p:cNvSpPr>
            <a:spLocks noGrp="1"/>
          </p:cNvSpPr>
          <p:nvPr>
            <p:ph type="ctrTitle"/>
          </p:nvPr>
        </p:nvSpPr>
        <p:spPr>
          <a:xfrm>
            <a:off x="405329" y="133285"/>
            <a:ext cx="3132615" cy="866193"/>
          </a:xfrm>
          <a:prstGeom prst="homePlate">
            <a:avLst/>
          </a:prstGeom>
          <a:solidFill>
            <a:srgbClr val="FF0000"/>
          </a:solidFill>
        </p:spPr>
        <p:txBody>
          <a:bodyPr>
            <a:noAutofit/>
          </a:bodyPr>
          <a:lstStyle/>
          <a:p>
            <a:pPr>
              <a:lnSpc>
                <a:spcPct val="100000"/>
              </a:lnSpc>
            </a:pPr>
            <a:r>
              <a:rPr lang="en-US" sz="2400" b="1">
                <a:solidFill>
                  <a:schemeClr val="bg1"/>
                </a:solidFill>
                <a:latin typeface="Open Sans" panose="020B0606030504020204" pitchFamily="34" charset="0"/>
                <a:ea typeface="Open Sans" panose="020B0606030504020204" pitchFamily="34" charset="0"/>
                <a:cs typeface="Open Sans" panose="020B0606030504020204" pitchFamily="34" charset="0"/>
              </a:rPr>
              <a:t> </a:t>
            </a:r>
          </a:p>
        </p:txBody>
      </p:sp>
      <p:sp>
        <p:nvSpPr>
          <p:cNvPr id="3" name="TextBox 2">
            <a:extLst>
              <a:ext uri="{FF2B5EF4-FFF2-40B4-BE49-F238E27FC236}">
                <a16:creationId xmlns:a16="http://schemas.microsoft.com/office/drawing/2014/main" id="{4D2AC597-D8C4-322C-1578-84EB5159AC9A}"/>
              </a:ext>
            </a:extLst>
          </p:cNvPr>
          <p:cNvSpPr txBox="1"/>
          <p:nvPr/>
        </p:nvSpPr>
        <p:spPr>
          <a:xfrm>
            <a:off x="664227" y="273993"/>
            <a:ext cx="2614818" cy="584775"/>
          </a:xfrm>
          <a:prstGeom prst="rect">
            <a:avLst/>
          </a:prstGeom>
          <a:noFill/>
        </p:spPr>
        <p:txBody>
          <a:bodyPr wrap="none" rtlCol="0">
            <a:spAutoFit/>
          </a:bodyPr>
          <a:lstStyle/>
          <a:p>
            <a:r>
              <a:rPr lang="en-US" sz="3200" b="1">
                <a:solidFill>
                  <a:schemeClr val="bg1"/>
                </a:solidFill>
                <a:latin typeface="Open Sans" panose="020B0606030504020204" pitchFamily="34" charset="0"/>
                <a:ea typeface="Open Sans" panose="020B0606030504020204" pitchFamily="34" charset="0"/>
                <a:cs typeface="Open Sans" panose="020B0606030504020204" pitchFamily="34" charset="0"/>
              </a:rPr>
              <a:t>KHỞI ĐỘNG</a:t>
            </a:r>
            <a:endParaRPr lang="vi-VN" sz="3200"/>
          </a:p>
        </p:txBody>
      </p:sp>
      <p:sp>
        <p:nvSpPr>
          <p:cNvPr id="2085" name="TextBox 2084">
            <a:extLst>
              <a:ext uri="{FF2B5EF4-FFF2-40B4-BE49-F238E27FC236}">
                <a16:creationId xmlns:a16="http://schemas.microsoft.com/office/drawing/2014/main" id="{AC733CDE-CD2D-1032-DD69-9FC7A79F311E}"/>
              </a:ext>
            </a:extLst>
          </p:cNvPr>
          <p:cNvSpPr txBox="1"/>
          <p:nvPr/>
        </p:nvSpPr>
        <p:spPr>
          <a:xfrm>
            <a:off x="2053173" y="5612932"/>
            <a:ext cx="6857913" cy="861774"/>
          </a:xfrm>
          <a:prstGeom prst="rect">
            <a:avLst/>
          </a:prstGeom>
          <a:noFill/>
        </p:spPr>
        <p:txBody>
          <a:bodyPr wrap="square">
            <a:spAutoFit/>
          </a:bodyPr>
          <a:lstStyle/>
          <a:p>
            <a:pPr algn="just"/>
            <a:r>
              <a:rPr lang="en-US" sz="2500">
                <a:solidFill>
                  <a:schemeClr val="bg1"/>
                </a:solidFill>
                <a:effectLst/>
                <a:latin typeface="Open Sans" panose="020B0606030504020204" pitchFamily="34" charset="0"/>
                <a:ea typeface="Open Sans" panose="020B0606030504020204" pitchFamily="34" charset="0"/>
                <a:cs typeface="Open Sans" panose="020B0606030504020204" pitchFamily="34" charset="0"/>
              </a:rPr>
              <a:t>Theo em, bảng tính bạn Khoa tạo ra ở hình 5.1 có cần </a:t>
            </a:r>
            <a:r>
              <a:rPr lang="vi-VN" sz="2500">
                <a:solidFill>
                  <a:schemeClr val="bg1"/>
                </a:solidFill>
                <a:effectLst/>
                <a:latin typeface="Open Sans" panose="020B0606030504020204" pitchFamily="34" charset="0"/>
                <a:ea typeface="Open Sans" panose="020B0606030504020204" pitchFamily="34" charset="0"/>
                <a:cs typeface="Open Sans" panose="020B0606030504020204" pitchFamily="34" charset="0"/>
              </a:rPr>
              <a:t>bổ sung thông tin gì không</a:t>
            </a:r>
            <a:r>
              <a:rPr lang="en-US" sz="2500">
                <a:solidFill>
                  <a:schemeClr val="bg1"/>
                </a:solidFill>
                <a:effectLst/>
                <a:latin typeface="Open Sans" panose="020B0606030504020204" pitchFamily="34" charset="0"/>
                <a:ea typeface="Open Sans" panose="020B0606030504020204" pitchFamily="34" charset="0"/>
                <a:cs typeface="Open Sans" panose="020B0606030504020204" pitchFamily="34" charset="0"/>
              </a:rPr>
              <a:t>?</a:t>
            </a:r>
            <a:endParaRPr lang="vi-VN" sz="25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14527630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083"/>
                                        </p:tgtEl>
                                        <p:attrNameLst>
                                          <p:attrName>style.visibility</p:attrName>
                                        </p:attrNameLst>
                                      </p:cBhvr>
                                      <p:to>
                                        <p:strVal val="visible"/>
                                      </p:to>
                                    </p:set>
                                    <p:animEffect transition="in" filter="fade">
                                      <p:cBhvr>
                                        <p:cTn id="13" dur="1000"/>
                                        <p:tgtEl>
                                          <p:spTgt spid="2083"/>
                                        </p:tgtEl>
                                      </p:cBhvr>
                                    </p:animEffect>
                                    <p:anim calcmode="lin" valueType="num">
                                      <p:cBhvr>
                                        <p:cTn id="14" dur="1000" fill="hold"/>
                                        <p:tgtEl>
                                          <p:spTgt spid="2083"/>
                                        </p:tgtEl>
                                        <p:attrNameLst>
                                          <p:attrName>ppt_x</p:attrName>
                                        </p:attrNameLst>
                                      </p:cBhvr>
                                      <p:tavLst>
                                        <p:tav tm="0">
                                          <p:val>
                                            <p:strVal val="#ppt_x"/>
                                          </p:val>
                                        </p:tav>
                                        <p:tav tm="100000">
                                          <p:val>
                                            <p:strVal val="#ppt_x"/>
                                          </p:val>
                                        </p:tav>
                                      </p:tavLst>
                                    </p:anim>
                                    <p:anim calcmode="lin" valueType="num">
                                      <p:cBhvr>
                                        <p:cTn id="15" dur="1000" fill="hold"/>
                                        <p:tgtEl>
                                          <p:spTgt spid="208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085"/>
                                        </p:tgtEl>
                                        <p:attrNameLst>
                                          <p:attrName>style.visibility</p:attrName>
                                        </p:attrNameLst>
                                      </p:cBhvr>
                                      <p:to>
                                        <p:strVal val="visible"/>
                                      </p:to>
                                    </p:set>
                                    <p:animEffect transition="in" filter="barn(inVertical)">
                                      <p:cBhvr>
                                        <p:cTn id="20" dur="500"/>
                                        <p:tgtEl>
                                          <p:spTgt spid="20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08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7" name="Rectangle 1048">
            <a:extLst>
              <a:ext uri="{FF2B5EF4-FFF2-40B4-BE49-F238E27FC236}">
                <a16:creationId xmlns:a16="http://schemas.microsoft.com/office/drawing/2014/main" id="{0AF4F2BA-3C03-4E2C-8ABC-0949B61B3C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B8F3BFA0-8A12-B80E-18EA-9B4614403BF4}"/>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8487" b="8487"/>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296018C-A02D-71B6-80DE-1F6635909786}"/>
              </a:ext>
            </a:extLst>
          </p:cNvPr>
          <p:cNvSpPr>
            <a:spLocks noGrp="1"/>
          </p:cNvSpPr>
          <p:nvPr>
            <p:ph type="ctrTitle"/>
          </p:nvPr>
        </p:nvSpPr>
        <p:spPr>
          <a:xfrm>
            <a:off x="1097280" y="758952"/>
            <a:ext cx="10058400" cy="3566160"/>
          </a:xfrm>
        </p:spPr>
        <p:txBody>
          <a:bodyPr vert="horz" lIns="91440" tIns="45720" rIns="91440" bIns="45720" rtlCol="0" anchor="b">
            <a:normAutofit/>
          </a:bodyPr>
          <a:lstStyle/>
          <a:p>
            <a:r>
              <a:rPr lang="en-US" sz="5600" b="1">
                <a:solidFill>
                  <a:srgbClr val="FFFFFF"/>
                </a:solidFill>
                <a:latin typeface="Open Sans" panose="020B0606030504020204" pitchFamily="34" charset="0"/>
                <a:ea typeface="Open Sans" panose="020B0606030504020204" pitchFamily="34" charset="0"/>
                <a:cs typeface="Open Sans" panose="020B0606030504020204" pitchFamily="34" charset="0"/>
              </a:rPr>
              <a:t>TIẾT 10. BÀI 5: </a:t>
            </a:r>
            <a:br>
              <a:rPr lang="en-US" sz="5600" b="1">
                <a:solidFill>
                  <a:srgbClr val="FFFFFF"/>
                </a:solidFill>
                <a:latin typeface="Open Sans" panose="020B0606030504020204" pitchFamily="34" charset="0"/>
                <a:ea typeface="Open Sans" panose="020B0606030504020204" pitchFamily="34" charset="0"/>
                <a:cs typeface="Open Sans" panose="020B0606030504020204" pitchFamily="34" charset="0"/>
              </a:rPr>
            </a:br>
            <a:r>
              <a:rPr lang="en-US" sz="5600" b="1">
                <a:solidFill>
                  <a:srgbClr val="FFFFFF"/>
                </a:solidFill>
                <a:latin typeface="Open Sans" panose="020B0606030504020204" pitchFamily="34" charset="0"/>
                <a:ea typeface="Open Sans" panose="020B0606030504020204" pitchFamily="34" charset="0"/>
                <a:cs typeface="Open Sans" panose="020B0606030504020204" pitchFamily="34" charset="0"/>
              </a:rPr>
              <a:t>SỬ DỤNG BẢNG TÍNH GIẢI QUYẾT BÀI TOÁN THỰC TẾ</a:t>
            </a:r>
          </a:p>
        </p:txBody>
      </p:sp>
      <p:cxnSp>
        <p:nvCxnSpPr>
          <p:cNvPr id="1058" name="Straight Connector 1050">
            <a:extLst>
              <a:ext uri="{FF2B5EF4-FFF2-40B4-BE49-F238E27FC236}">
                <a16:creationId xmlns:a16="http://schemas.microsoft.com/office/drawing/2014/main" id="{A07787ED-5EDC-4C54-AD87-55B60D0FE3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059" name="!!footer rectangle">
            <a:extLst>
              <a:ext uri="{FF2B5EF4-FFF2-40B4-BE49-F238E27FC236}">
                <a16:creationId xmlns:a16="http://schemas.microsoft.com/office/drawing/2014/main" id="{B40A8CA7-7D5A-43B0-A1A0-B558ECA9E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 name="TextBox 6">
            <a:extLst>
              <a:ext uri="{FF2B5EF4-FFF2-40B4-BE49-F238E27FC236}">
                <a16:creationId xmlns:a16="http://schemas.microsoft.com/office/drawing/2014/main" id="{5A4C9B13-FED6-BDC5-FF0B-97BD24529986}"/>
              </a:ext>
            </a:extLst>
          </p:cNvPr>
          <p:cNvSpPr txBox="1"/>
          <p:nvPr/>
        </p:nvSpPr>
        <p:spPr>
          <a:xfrm>
            <a:off x="0" y="490981"/>
            <a:ext cx="12192000" cy="584775"/>
          </a:xfrm>
          <a:prstGeom prst="rect">
            <a:avLst/>
          </a:prstGeom>
          <a:noFill/>
        </p:spPr>
        <p:txBody>
          <a:bodyPr wrap="square">
            <a:spAutoFit/>
          </a:bodyPr>
          <a:lstStyle/>
          <a:p>
            <a:pPr algn="ctr">
              <a:spcAft>
                <a:spcPts val="600"/>
              </a:spcAft>
            </a:pPr>
            <a:r>
              <a:rPr lang="en-US" sz="3200" b="1">
                <a:solidFill>
                  <a:schemeClr val="tx1">
                    <a:lumMod val="95000"/>
                  </a:schemeClr>
                </a:solidFill>
                <a:effectLst>
                  <a:outerShdw blurRad="50800" dist="38100" dir="2700000" algn="tl" rotWithShape="0">
                    <a:prstClr val="black">
                      <a:alpha val="40000"/>
                    </a:prstClr>
                  </a:outerShdw>
                </a:effectLst>
                <a:latin typeface="Open Sans" panose="020B0606030504020204" pitchFamily="34" charset="0"/>
                <a:ea typeface="Open Sans" panose="020B0606030504020204" pitchFamily="34" charset="0"/>
                <a:cs typeface="Open Sans" panose="020B0606030504020204" pitchFamily="34" charset="0"/>
              </a:rPr>
              <a:t>CHỦ ĐỀ 4: ỨNG DỤNG TIN HỌC</a:t>
            </a:r>
          </a:p>
        </p:txBody>
      </p:sp>
    </p:spTree>
    <p:extLst>
      <p:ext uri="{BB962C8B-B14F-4D97-AF65-F5344CB8AC3E}">
        <p14:creationId xmlns:p14="http://schemas.microsoft.com/office/powerpoint/2010/main" val="263324718"/>
      </p:ext>
    </p:extLst>
  </p:cSld>
  <p:clrMapOvr>
    <a:overrideClrMapping bg1="dk1" tx1="lt1" bg2="dk2" tx2="lt2" accent1="accent1" accent2="accent2" accent3="accent3" accent4="accent4" accent5="accent5" accent6="accent6" hlink="hlink" folHlink="folHlink"/>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083" name="Picture 2082">
            <a:extLst>
              <a:ext uri="{FF2B5EF4-FFF2-40B4-BE49-F238E27FC236}">
                <a16:creationId xmlns:a16="http://schemas.microsoft.com/office/drawing/2014/main" id="{A5DD5992-68A0-BA53-E152-5CFA83BA9EAE}"/>
              </a:ext>
            </a:extLst>
          </p:cNvPr>
          <p:cNvPicPr>
            <a:picLocks noChangeAspect="1"/>
          </p:cNvPicPr>
          <p:nvPr/>
        </p:nvPicPr>
        <p:blipFill>
          <a:blip r:embed="rId3"/>
          <a:stretch>
            <a:fillRect/>
          </a:stretch>
        </p:blipFill>
        <p:spPr>
          <a:xfrm>
            <a:off x="1765345" y="1140185"/>
            <a:ext cx="8661310" cy="3498489"/>
          </a:xfrm>
          <a:prstGeom prst="rect">
            <a:avLst/>
          </a:prstGeom>
        </p:spPr>
      </p:pic>
      <p:sp>
        <p:nvSpPr>
          <p:cNvPr id="2050" name="Title 1">
            <a:extLst>
              <a:ext uri="{FF2B5EF4-FFF2-40B4-BE49-F238E27FC236}">
                <a16:creationId xmlns:a16="http://schemas.microsoft.com/office/drawing/2014/main" id="{4547F07A-8132-016B-DCC7-8291A433837A}"/>
              </a:ext>
            </a:extLst>
          </p:cNvPr>
          <p:cNvSpPr txBox="1">
            <a:spLocks/>
          </p:cNvSpPr>
          <p:nvPr/>
        </p:nvSpPr>
        <p:spPr>
          <a:xfrm>
            <a:off x="405330" y="26713"/>
            <a:ext cx="4890570" cy="1046866"/>
          </a:xfrm>
          <a:prstGeom prst="homePlate">
            <a:avLst/>
          </a:prstGeom>
          <a:solidFill>
            <a:schemeClr val="tx1"/>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US" sz="2400" b="1">
                <a:solidFill>
                  <a:schemeClr val="bg1"/>
                </a:solidFill>
                <a:latin typeface="Open Sans" panose="020B0606030504020204" pitchFamily="34" charset="0"/>
                <a:ea typeface="Open Sans" panose="020B0606030504020204" pitchFamily="34" charset="0"/>
                <a:cs typeface="Open Sans" panose="020B0606030504020204" pitchFamily="34" charset="0"/>
              </a:rPr>
              <a:t> </a:t>
            </a:r>
          </a:p>
        </p:txBody>
      </p:sp>
      <p:sp>
        <p:nvSpPr>
          <p:cNvPr id="2" name="Title 1">
            <a:extLst>
              <a:ext uri="{FF2B5EF4-FFF2-40B4-BE49-F238E27FC236}">
                <a16:creationId xmlns:a16="http://schemas.microsoft.com/office/drawing/2014/main" id="{2296018C-A02D-71B6-80DE-1F6635909786}"/>
              </a:ext>
            </a:extLst>
          </p:cNvPr>
          <p:cNvSpPr>
            <a:spLocks noGrp="1"/>
          </p:cNvSpPr>
          <p:nvPr>
            <p:ph type="ctrTitle"/>
          </p:nvPr>
        </p:nvSpPr>
        <p:spPr>
          <a:xfrm>
            <a:off x="405329" y="133285"/>
            <a:ext cx="4671496" cy="866193"/>
          </a:xfrm>
          <a:prstGeom prst="homePlate">
            <a:avLst/>
          </a:prstGeom>
          <a:solidFill>
            <a:srgbClr val="FF0000"/>
          </a:solidFill>
        </p:spPr>
        <p:txBody>
          <a:bodyPr>
            <a:noAutofit/>
          </a:bodyPr>
          <a:lstStyle/>
          <a:p>
            <a:pPr>
              <a:lnSpc>
                <a:spcPct val="100000"/>
              </a:lnSpc>
            </a:pPr>
            <a:r>
              <a:rPr lang="en-US" sz="2400" b="1">
                <a:solidFill>
                  <a:schemeClr val="bg1"/>
                </a:solidFill>
                <a:latin typeface="Open Sans" panose="020B0606030504020204" pitchFamily="34" charset="0"/>
                <a:ea typeface="Open Sans" panose="020B0606030504020204" pitchFamily="34" charset="0"/>
                <a:cs typeface="Open Sans" panose="020B0606030504020204" pitchFamily="34" charset="0"/>
              </a:rPr>
              <a:t> </a:t>
            </a:r>
          </a:p>
        </p:txBody>
      </p:sp>
      <p:sp>
        <p:nvSpPr>
          <p:cNvPr id="3" name="TextBox 2">
            <a:extLst>
              <a:ext uri="{FF2B5EF4-FFF2-40B4-BE49-F238E27FC236}">
                <a16:creationId xmlns:a16="http://schemas.microsoft.com/office/drawing/2014/main" id="{4D2AC597-D8C4-322C-1578-84EB5159AC9A}"/>
              </a:ext>
            </a:extLst>
          </p:cNvPr>
          <p:cNvSpPr txBox="1"/>
          <p:nvPr/>
        </p:nvSpPr>
        <p:spPr>
          <a:xfrm>
            <a:off x="664227" y="273993"/>
            <a:ext cx="4166525" cy="584775"/>
          </a:xfrm>
          <a:prstGeom prst="rect">
            <a:avLst/>
          </a:prstGeom>
          <a:noFill/>
        </p:spPr>
        <p:txBody>
          <a:bodyPr wrap="none" rtlCol="0">
            <a:spAutoFit/>
          </a:bodyPr>
          <a:lstStyle/>
          <a:p>
            <a:r>
              <a:rPr lang="vi-VN" sz="3200" b="1">
                <a:solidFill>
                  <a:schemeClr val="bg1"/>
                </a:solidFill>
                <a:latin typeface="Open Sans" panose="020B0606030504020204" pitchFamily="34" charset="0"/>
                <a:ea typeface="Open Sans" panose="020B0606030504020204" pitchFamily="34" charset="0"/>
                <a:cs typeface="Open Sans" panose="020B0606030504020204" pitchFamily="34" charset="0"/>
              </a:rPr>
              <a:t>1. Địa chỉ tương đối</a:t>
            </a:r>
            <a:endParaRPr lang="vi-VN" sz="3200"/>
          </a:p>
        </p:txBody>
      </p:sp>
      <p:sp>
        <p:nvSpPr>
          <p:cNvPr id="18" name="TextBox 17">
            <a:extLst>
              <a:ext uri="{FF2B5EF4-FFF2-40B4-BE49-F238E27FC236}">
                <a16:creationId xmlns:a16="http://schemas.microsoft.com/office/drawing/2014/main" id="{71B7D3F8-E1AE-A88F-0B2F-7AD30947A8BE}"/>
              </a:ext>
            </a:extLst>
          </p:cNvPr>
          <p:cNvSpPr txBox="1"/>
          <p:nvPr/>
        </p:nvSpPr>
        <p:spPr>
          <a:xfrm>
            <a:off x="1536568" y="5607217"/>
            <a:ext cx="9596487" cy="861774"/>
          </a:xfrm>
          <a:prstGeom prst="rect">
            <a:avLst/>
          </a:prstGeom>
          <a:solidFill>
            <a:schemeClr val="bg1"/>
          </a:solidFill>
        </p:spPr>
        <p:txBody>
          <a:bodyPr wrap="square" rtlCol="0">
            <a:spAutoFit/>
          </a:bodyPr>
          <a:lstStyle/>
          <a:p>
            <a:pPr lvl="0">
              <a:defRPr/>
            </a:pPr>
            <a:r>
              <a:rPr lang="en-US" sz="2500">
                <a:solidFill>
                  <a:prstClr val="black"/>
                </a:solidFill>
                <a:latin typeface="Open Sans" panose="020B0606030504020204" pitchFamily="34" charset="0"/>
                <a:ea typeface="Open Sans" panose="020B0606030504020204" pitchFamily="34" charset="0"/>
                <a:cs typeface="Open Sans" panose="020B0606030504020204" pitchFamily="34" charset="0"/>
              </a:rPr>
              <a:t>V</a:t>
            </a:r>
            <a:r>
              <a:rPr lang="vi-VN" sz="2500">
                <a:solidFill>
                  <a:prstClr val="black"/>
                </a:solidFill>
                <a:latin typeface="Open Sans" panose="020B0606030504020204" pitchFamily="34" charset="0"/>
                <a:ea typeface="Open Sans" panose="020B0606030504020204" pitchFamily="34" charset="0"/>
                <a:cs typeface="Open Sans" panose="020B0606030504020204" pitchFamily="34" charset="0"/>
              </a:rPr>
              <a:t>iết công thức để tính Doanh thu của phần mềm Quản lý thời gian dựa trên Đơn giá và Số lượt mua.</a:t>
            </a:r>
            <a:endParaRPr kumimoji="0" lang="vi-VN" sz="250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A8C02260-83EE-0FB3-CA4A-98023FEFE93F}"/>
              </a:ext>
            </a:extLst>
          </p:cNvPr>
          <p:cNvSpPr txBox="1"/>
          <p:nvPr/>
        </p:nvSpPr>
        <p:spPr>
          <a:xfrm>
            <a:off x="8813304" y="2376956"/>
            <a:ext cx="1140321" cy="369332"/>
          </a:xfrm>
          <a:prstGeom prst="rect">
            <a:avLst/>
          </a:prstGeom>
          <a:noFill/>
          <a:ln>
            <a:solidFill>
              <a:srgbClr val="FF0000"/>
            </a:solidFill>
          </a:ln>
        </p:spPr>
        <p:txBody>
          <a:bodyPr wrap="square">
            <a:spAutoFit/>
          </a:bodyPr>
          <a:lstStyle/>
          <a:p>
            <a:r>
              <a:rPr lang="en-US" sz="1800">
                <a:effectLst/>
                <a:latin typeface="Open Sans" panose="020B0606030504020204" pitchFamily="34" charset="0"/>
                <a:ea typeface="Open Sans" panose="020B0606030504020204" pitchFamily="34" charset="0"/>
                <a:cs typeface="Open Sans" panose="020B0606030504020204" pitchFamily="34" charset="0"/>
              </a:rPr>
              <a:t>=C4*D4</a:t>
            </a:r>
            <a:endParaRPr lang="vi-VN">
              <a:latin typeface="Open Sans" panose="020B0606030504020204" pitchFamily="34" charset="0"/>
              <a:ea typeface="Open Sans" panose="020B0606030504020204" pitchFamily="34" charset="0"/>
              <a:cs typeface="Open Sans" panose="020B0606030504020204" pitchFamily="34" charset="0"/>
            </a:endParaRPr>
          </a:p>
        </p:txBody>
      </p:sp>
      <p:sp>
        <p:nvSpPr>
          <p:cNvPr id="6" name="TextBox 5">
            <a:extLst>
              <a:ext uri="{FF2B5EF4-FFF2-40B4-BE49-F238E27FC236}">
                <a16:creationId xmlns:a16="http://schemas.microsoft.com/office/drawing/2014/main" id="{60ED6291-46ED-80F8-C011-0118A3FE8E6E}"/>
              </a:ext>
            </a:extLst>
          </p:cNvPr>
          <p:cNvSpPr txBox="1"/>
          <p:nvPr/>
        </p:nvSpPr>
        <p:spPr>
          <a:xfrm>
            <a:off x="1225483" y="5292119"/>
            <a:ext cx="10218656" cy="1246495"/>
          </a:xfrm>
          <a:prstGeom prst="rect">
            <a:avLst/>
          </a:prstGeom>
          <a:solidFill>
            <a:schemeClr val="bg1"/>
          </a:solidFill>
        </p:spPr>
        <p:txBody>
          <a:bodyPr wrap="square" rtlCol="0">
            <a:spAutoFit/>
          </a:bodyPr>
          <a:lstStyle/>
          <a:p>
            <a:pPr lvl="0">
              <a:defRPr/>
            </a:pPr>
            <a:r>
              <a:rPr lang="vi-VN" sz="2500">
                <a:solidFill>
                  <a:prstClr val="black"/>
                </a:solidFill>
                <a:latin typeface="Open Sans" panose="020B0606030504020204" pitchFamily="34" charset="0"/>
                <a:ea typeface="Open Sans" panose="020B0606030504020204" pitchFamily="34" charset="0"/>
                <a:cs typeface="Open Sans" panose="020B0606030504020204" pitchFamily="34" charset="0"/>
              </a:rPr>
              <a:t>Thao tác nào giúp em tính toán doanh thu cho các phần mềm còn lại mà không cần gõ công thức và từng ô? Khi thực hiện thao tác đó, địa chỉ ô trong công thức sẽ thay đổi như thế nào?</a:t>
            </a:r>
            <a:endParaRPr kumimoji="0" lang="vi-VN" sz="250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10" name="Group 9">
            <a:extLst>
              <a:ext uri="{FF2B5EF4-FFF2-40B4-BE49-F238E27FC236}">
                <a16:creationId xmlns:a16="http://schemas.microsoft.com/office/drawing/2014/main" id="{430234FE-F3D0-F2F1-ABFB-F6F4A026DCD9}"/>
              </a:ext>
            </a:extLst>
          </p:cNvPr>
          <p:cNvGrpSpPr/>
          <p:nvPr/>
        </p:nvGrpSpPr>
        <p:grpSpPr>
          <a:xfrm>
            <a:off x="8813304" y="1794735"/>
            <a:ext cx="2749695" cy="2447529"/>
            <a:chOff x="8813304" y="1794735"/>
            <a:chExt cx="2749695" cy="2447529"/>
          </a:xfrm>
        </p:grpSpPr>
        <p:sp>
          <p:nvSpPr>
            <p:cNvPr id="7" name="Arrow: Curved Left 6">
              <a:extLst>
                <a:ext uri="{FF2B5EF4-FFF2-40B4-BE49-F238E27FC236}">
                  <a16:creationId xmlns:a16="http://schemas.microsoft.com/office/drawing/2014/main" id="{0CA24160-81C7-AE55-E645-7E540E170D2D}"/>
                </a:ext>
              </a:extLst>
            </p:cNvPr>
            <p:cNvSpPr/>
            <p:nvPr/>
          </p:nvSpPr>
          <p:spPr>
            <a:xfrm>
              <a:off x="10106733" y="2480262"/>
              <a:ext cx="639844" cy="1024938"/>
            </a:xfrm>
            <a:prstGeom prst="curvedLeftArrow">
              <a:avLst>
                <a:gd name="adj1" fmla="val 23790"/>
                <a:gd name="adj2" fmla="val 50000"/>
                <a:gd name="adj3" fmla="val 25000"/>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8" name="Rectangle 7">
              <a:extLst>
                <a:ext uri="{FF2B5EF4-FFF2-40B4-BE49-F238E27FC236}">
                  <a16:creationId xmlns:a16="http://schemas.microsoft.com/office/drawing/2014/main" id="{A9412986-9872-5BFF-45BB-D85544233CCA}"/>
                </a:ext>
              </a:extLst>
            </p:cNvPr>
            <p:cNvSpPr/>
            <p:nvPr/>
          </p:nvSpPr>
          <p:spPr>
            <a:xfrm>
              <a:off x="8813304" y="2708127"/>
              <a:ext cx="1140321" cy="140358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TextBox 8">
              <a:extLst>
                <a:ext uri="{FF2B5EF4-FFF2-40B4-BE49-F238E27FC236}">
                  <a16:creationId xmlns:a16="http://schemas.microsoft.com/office/drawing/2014/main" id="{99DA3843-AE3F-CAFA-F1DF-409573C2C5C0}"/>
                </a:ext>
              </a:extLst>
            </p:cNvPr>
            <p:cNvSpPr txBox="1"/>
            <p:nvPr/>
          </p:nvSpPr>
          <p:spPr>
            <a:xfrm rot="18894690">
              <a:off x="10108402" y="2787667"/>
              <a:ext cx="2447529" cy="461665"/>
            </a:xfrm>
            <a:prstGeom prst="rect">
              <a:avLst/>
            </a:prstGeom>
            <a:noFill/>
          </p:spPr>
          <p:txBody>
            <a:bodyPr wrap="none" rtlCol="0">
              <a:spAutoFit/>
            </a:bodyPr>
            <a:lstStyle/>
            <a:p>
              <a:r>
                <a:rPr lang="en-US" sz="2400">
                  <a:solidFill>
                    <a:schemeClr val="bg1"/>
                  </a:solidFill>
                </a:rPr>
                <a:t>Thao tác Sao chép</a:t>
              </a:r>
              <a:endParaRPr lang="vi-VN" sz="2400">
                <a:solidFill>
                  <a:schemeClr val="bg1"/>
                </a:solidFill>
              </a:endParaRPr>
            </a:p>
          </p:txBody>
        </p:sp>
      </p:grpSp>
    </p:spTree>
    <p:extLst>
      <p:ext uri="{BB962C8B-B14F-4D97-AF65-F5344CB8AC3E}">
        <p14:creationId xmlns:p14="http://schemas.microsoft.com/office/powerpoint/2010/main" val="214218050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18"/>
                                        </p:tgtEl>
                                        <p:attrNameLst>
                                          <p:attrName>style.visibility</p:attrName>
                                        </p:attrNameLst>
                                      </p:cBhvr>
                                      <p:to>
                                        <p:strVal val="visible"/>
                                      </p:to>
                                    </p:set>
                                    <p:anim calcmode="lin" valueType="num">
                                      <p:cBhvr>
                                        <p:cTn id="14" dur="25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15" dur="250" fill="hold"/>
                                        <p:tgtEl>
                                          <p:spTgt spid="18"/>
                                        </p:tgtEl>
                                        <p:attrNameLst>
                                          <p:attrName>ppt_y</p:attrName>
                                        </p:attrNameLst>
                                      </p:cBhvr>
                                      <p:tavLst>
                                        <p:tav tm="0">
                                          <p:val>
                                            <p:strVal val="#ppt_y"/>
                                          </p:val>
                                        </p:tav>
                                        <p:tav tm="100000">
                                          <p:val>
                                            <p:strVal val="#ppt_y"/>
                                          </p:val>
                                        </p:tav>
                                      </p:tavLst>
                                    </p:anim>
                                    <p:anim calcmode="lin" valueType="num">
                                      <p:cBhvr>
                                        <p:cTn id="16" dur="25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17" dur="25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18" dur="250" tmFilter="0,0; .5, 1; 1, 1"/>
                                        <p:tgtEl>
                                          <p:spTgt spid="18"/>
                                        </p:tgtEl>
                                      </p:cBhvr>
                                    </p:animEffect>
                                  </p:childTnLst>
                                </p:cTn>
                              </p:par>
                            </p:childTnLst>
                          </p:cTn>
                        </p:par>
                        <p:par>
                          <p:cTn id="19" fill="hold">
                            <p:stCondLst>
                              <p:cond delay="2100"/>
                            </p:stCondLst>
                            <p:childTnLst>
                              <p:par>
                                <p:cTn id="20" presetID="42" presetClass="entr" presetSubtype="0" fill="hold" nodeType="afterEffect">
                                  <p:stCondLst>
                                    <p:cond delay="0"/>
                                  </p:stCondLst>
                                  <p:childTnLst>
                                    <p:set>
                                      <p:cBhvr>
                                        <p:cTn id="21" dur="1" fill="hold">
                                          <p:stCondLst>
                                            <p:cond delay="0"/>
                                          </p:stCondLst>
                                        </p:cTn>
                                        <p:tgtEl>
                                          <p:spTgt spid="2083"/>
                                        </p:tgtEl>
                                        <p:attrNameLst>
                                          <p:attrName>style.visibility</p:attrName>
                                        </p:attrNameLst>
                                      </p:cBhvr>
                                      <p:to>
                                        <p:strVal val="visible"/>
                                      </p:to>
                                    </p:set>
                                    <p:animEffect transition="in" filter="fade">
                                      <p:cBhvr>
                                        <p:cTn id="22" dur="750"/>
                                        <p:tgtEl>
                                          <p:spTgt spid="2083"/>
                                        </p:tgtEl>
                                      </p:cBhvr>
                                    </p:animEffect>
                                    <p:anim calcmode="lin" valueType="num">
                                      <p:cBhvr>
                                        <p:cTn id="23" dur="750" fill="hold"/>
                                        <p:tgtEl>
                                          <p:spTgt spid="2083"/>
                                        </p:tgtEl>
                                        <p:attrNameLst>
                                          <p:attrName>ppt_x</p:attrName>
                                        </p:attrNameLst>
                                      </p:cBhvr>
                                      <p:tavLst>
                                        <p:tav tm="0">
                                          <p:val>
                                            <p:strVal val="#ppt_x"/>
                                          </p:val>
                                        </p:tav>
                                        <p:tav tm="100000">
                                          <p:val>
                                            <p:strVal val="#ppt_x"/>
                                          </p:val>
                                        </p:tav>
                                      </p:tavLst>
                                    </p:anim>
                                    <p:anim calcmode="lin" valueType="num">
                                      <p:cBhvr>
                                        <p:cTn id="24" dur="750" fill="hold"/>
                                        <p:tgtEl>
                                          <p:spTgt spid="208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randombar(horizontal)">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grpId="0" nodeType="clickEffect">
                                  <p:stCondLst>
                                    <p:cond delay="0"/>
                                  </p:stCondLst>
                                  <p:iterate type="lt">
                                    <p:tmPct val="10000"/>
                                  </p:iterate>
                                  <p:childTnLst>
                                    <p:set>
                                      <p:cBhvr>
                                        <p:cTn id="33" dur="1" fill="hold">
                                          <p:stCondLst>
                                            <p:cond delay="0"/>
                                          </p:stCondLst>
                                        </p:cTn>
                                        <p:tgtEl>
                                          <p:spTgt spid="6"/>
                                        </p:tgtEl>
                                        <p:attrNameLst>
                                          <p:attrName>style.visibility</p:attrName>
                                        </p:attrNameLst>
                                      </p:cBhvr>
                                      <p:to>
                                        <p:strVal val="visible"/>
                                      </p:to>
                                    </p:set>
                                    <p:anim calcmode="lin" valueType="num">
                                      <p:cBhvr>
                                        <p:cTn id="34" dur="25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35" dur="250" fill="hold"/>
                                        <p:tgtEl>
                                          <p:spTgt spid="6"/>
                                        </p:tgtEl>
                                        <p:attrNameLst>
                                          <p:attrName>ppt_y</p:attrName>
                                        </p:attrNameLst>
                                      </p:cBhvr>
                                      <p:tavLst>
                                        <p:tav tm="0">
                                          <p:val>
                                            <p:strVal val="#ppt_y"/>
                                          </p:val>
                                        </p:tav>
                                        <p:tav tm="100000">
                                          <p:val>
                                            <p:strVal val="#ppt_y"/>
                                          </p:val>
                                        </p:tav>
                                      </p:tavLst>
                                    </p:anim>
                                    <p:anim calcmode="lin" valueType="num">
                                      <p:cBhvr>
                                        <p:cTn id="36" dur="25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37" dur="25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38" dur="250" tmFilter="0,0; .5, 1; 1, 1"/>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083" name="Picture 2082">
            <a:extLst>
              <a:ext uri="{FF2B5EF4-FFF2-40B4-BE49-F238E27FC236}">
                <a16:creationId xmlns:a16="http://schemas.microsoft.com/office/drawing/2014/main" id="{A5DD5992-68A0-BA53-E152-5CFA83BA9EAE}"/>
              </a:ext>
            </a:extLst>
          </p:cNvPr>
          <p:cNvPicPr>
            <a:picLocks noChangeAspect="1"/>
          </p:cNvPicPr>
          <p:nvPr/>
        </p:nvPicPr>
        <p:blipFill>
          <a:blip r:embed="rId3"/>
          <a:stretch>
            <a:fillRect/>
          </a:stretch>
        </p:blipFill>
        <p:spPr>
          <a:xfrm>
            <a:off x="1765345" y="1140185"/>
            <a:ext cx="8661310" cy="3498489"/>
          </a:xfrm>
          <a:prstGeom prst="rect">
            <a:avLst/>
          </a:prstGeom>
        </p:spPr>
      </p:pic>
      <p:sp>
        <p:nvSpPr>
          <p:cNvPr id="2050" name="Title 1">
            <a:extLst>
              <a:ext uri="{FF2B5EF4-FFF2-40B4-BE49-F238E27FC236}">
                <a16:creationId xmlns:a16="http://schemas.microsoft.com/office/drawing/2014/main" id="{4547F07A-8132-016B-DCC7-8291A433837A}"/>
              </a:ext>
            </a:extLst>
          </p:cNvPr>
          <p:cNvSpPr txBox="1">
            <a:spLocks/>
          </p:cNvSpPr>
          <p:nvPr/>
        </p:nvSpPr>
        <p:spPr>
          <a:xfrm>
            <a:off x="405330" y="26713"/>
            <a:ext cx="4890570" cy="1046866"/>
          </a:xfrm>
          <a:prstGeom prst="homePlate">
            <a:avLst/>
          </a:prstGeom>
          <a:solidFill>
            <a:schemeClr val="tx1"/>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US" sz="2400" b="1">
                <a:solidFill>
                  <a:schemeClr val="bg1"/>
                </a:solidFill>
                <a:latin typeface="Open Sans" panose="020B0606030504020204" pitchFamily="34" charset="0"/>
                <a:ea typeface="Open Sans" panose="020B0606030504020204" pitchFamily="34" charset="0"/>
                <a:cs typeface="Open Sans" panose="020B0606030504020204" pitchFamily="34" charset="0"/>
              </a:rPr>
              <a:t> </a:t>
            </a:r>
          </a:p>
        </p:txBody>
      </p:sp>
      <p:sp>
        <p:nvSpPr>
          <p:cNvPr id="2" name="Title 1">
            <a:extLst>
              <a:ext uri="{FF2B5EF4-FFF2-40B4-BE49-F238E27FC236}">
                <a16:creationId xmlns:a16="http://schemas.microsoft.com/office/drawing/2014/main" id="{2296018C-A02D-71B6-80DE-1F6635909786}"/>
              </a:ext>
            </a:extLst>
          </p:cNvPr>
          <p:cNvSpPr>
            <a:spLocks noGrp="1"/>
          </p:cNvSpPr>
          <p:nvPr>
            <p:ph type="ctrTitle"/>
          </p:nvPr>
        </p:nvSpPr>
        <p:spPr>
          <a:xfrm>
            <a:off x="405329" y="133285"/>
            <a:ext cx="4671496" cy="866193"/>
          </a:xfrm>
          <a:prstGeom prst="homePlate">
            <a:avLst/>
          </a:prstGeom>
          <a:solidFill>
            <a:srgbClr val="FF0000"/>
          </a:solidFill>
        </p:spPr>
        <p:txBody>
          <a:bodyPr>
            <a:noAutofit/>
          </a:bodyPr>
          <a:lstStyle/>
          <a:p>
            <a:pPr>
              <a:lnSpc>
                <a:spcPct val="100000"/>
              </a:lnSpc>
            </a:pPr>
            <a:r>
              <a:rPr lang="en-US" sz="2400" b="1">
                <a:solidFill>
                  <a:schemeClr val="bg1"/>
                </a:solidFill>
                <a:latin typeface="Open Sans" panose="020B0606030504020204" pitchFamily="34" charset="0"/>
                <a:ea typeface="Open Sans" panose="020B0606030504020204" pitchFamily="34" charset="0"/>
                <a:cs typeface="Open Sans" panose="020B0606030504020204" pitchFamily="34" charset="0"/>
              </a:rPr>
              <a:t> </a:t>
            </a:r>
          </a:p>
        </p:txBody>
      </p:sp>
      <p:sp>
        <p:nvSpPr>
          <p:cNvPr id="3" name="TextBox 2">
            <a:extLst>
              <a:ext uri="{FF2B5EF4-FFF2-40B4-BE49-F238E27FC236}">
                <a16:creationId xmlns:a16="http://schemas.microsoft.com/office/drawing/2014/main" id="{4D2AC597-D8C4-322C-1578-84EB5159AC9A}"/>
              </a:ext>
            </a:extLst>
          </p:cNvPr>
          <p:cNvSpPr txBox="1"/>
          <p:nvPr/>
        </p:nvSpPr>
        <p:spPr>
          <a:xfrm>
            <a:off x="664227" y="273993"/>
            <a:ext cx="4166525" cy="584775"/>
          </a:xfrm>
          <a:prstGeom prst="rect">
            <a:avLst/>
          </a:prstGeom>
          <a:noFill/>
        </p:spPr>
        <p:txBody>
          <a:bodyPr wrap="none" rtlCol="0">
            <a:spAutoFit/>
          </a:bodyPr>
          <a:lstStyle/>
          <a:p>
            <a:r>
              <a:rPr lang="vi-VN" sz="3200" b="1">
                <a:solidFill>
                  <a:schemeClr val="bg1"/>
                </a:solidFill>
                <a:latin typeface="Open Sans" panose="020B0606030504020204" pitchFamily="34" charset="0"/>
                <a:ea typeface="Open Sans" panose="020B0606030504020204" pitchFamily="34" charset="0"/>
                <a:cs typeface="Open Sans" panose="020B0606030504020204" pitchFamily="34" charset="0"/>
              </a:rPr>
              <a:t>1. Địa chỉ tương đối</a:t>
            </a:r>
            <a:endParaRPr lang="vi-VN" sz="3200"/>
          </a:p>
        </p:txBody>
      </p:sp>
      <p:sp>
        <p:nvSpPr>
          <p:cNvPr id="5" name="TextBox 4">
            <a:extLst>
              <a:ext uri="{FF2B5EF4-FFF2-40B4-BE49-F238E27FC236}">
                <a16:creationId xmlns:a16="http://schemas.microsoft.com/office/drawing/2014/main" id="{A8C02260-83EE-0FB3-CA4A-98023FEFE93F}"/>
              </a:ext>
            </a:extLst>
          </p:cNvPr>
          <p:cNvSpPr txBox="1"/>
          <p:nvPr/>
        </p:nvSpPr>
        <p:spPr>
          <a:xfrm>
            <a:off x="8813304" y="2376956"/>
            <a:ext cx="1140321" cy="369332"/>
          </a:xfrm>
          <a:prstGeom prst="rect">
            <a:avLst/>
          </a:prstGeom>
          <a:noFill/>
          <a:ln>
            <a:noFill/>
          </a:ln>
        </p:spPr>
        <p:txBody>
          <a:bodyPr wrap="square">
            <a:spAutoFit/>
          </a:bodyPr>
          <a:lstStyle/>
          <a:p>
            <a:r>
              <a:rPr lang="en-US" sz="1800">
                <a:effectLst/>
                <a:latin typeface="Open Sans" panose="020B0606030504020204" pitchFamily="34" charset="0"/>
                <a:ea typeface="Open Sans" panose="020B0606030504020204" pitchFamily="34" charset="0"/>
                <a:cs typeface="Open Sans" panose="020B0606030504020204" pitchFamily="34" charset="0"/>
              </a:rPr>
              <a:t>=C4*D4</a:t>
            </a:r>
            <a:endParaRPr lang="vi-VN">
              <a:latin typeface="Open Sans" panose="020B0606030504020204" pitchFamily="34" charset="0"/>
              <a:ea typeface="Open Sans" panose="020B0606030504020204" pitchFamily="34" charset="0"/>
              <a:cs typeface="Open Sans" panose="020B0606030504020204" pitchFamily="34" charset="0"/>
            </a:endParaRPr>
          </a:p>
        </p:txBody>
      </p:sp>
      <p:grpSp>
        <p:nvGrpSpPr>
          <p:cNvPr id="19" name="Group 18">
            <a:extLst>
              <a:ext uri="{FF2B5EF4-FFF2-40B4-BE49-F238E27FC236}">
                <a16:creationId xmlns:a16="http://schemas.microsoft.com/office/drawing/2014/main" id="{7A38C23F-40F4-C8D1-2F4D-1A683238D6C7}"/>
              </a:ext>
            </a:extLst>
          </p:cNvPr>
          <p:cNvGrpSpPr/>
          <p:nvPr/>
        </p:nvGrpSpPr>
        <p:grpSpPr>
          <a:xfrm>
            <a:off x="8813304" y="1746014"/>
            <a:ext cx="3394527" cy="1631216"/>
            <a:chOff x="8813304" y="1746014"/>
            <a:chExt cx="3394527" cy="1631216"/>
          </a:xfrm>
        </p:grpSpPr>
        <p:sp>
          <p:nvSpPr>
            <p:cNvPr id="6" name="TextBox 5">
              <a:extLst>
                <a:ext uri="{FF2B5EF4-FFF2-40B4-BE49-F238E27FC236}">
                  <a16:creationId xmlns:a16="http://schemas.microsoft.com/office/drawing/2014/main" id="{60ED6291-46ED-80F8-C011-0118A3FE8E6E}"/>
                </a:ext>
              </a:extLst>
            </p:cNvPr>
            <p:cNvSpPr txBox="1"/>
            <p:nvPr/>
          </p:nvSpPr>
          <p:spPr>
            <a:xfrm>
              <a:off x="10426655" y="1746014"/>
              <a:ext cx="1781176" cy="1631216"/>
            </a:xfrm>
            <a:prstGeom prst="rect">
              <a:avLst/>
            </a:prstGeom>
            <a:solidFill>
              <a:schemeClr val="bg1"/>
            </a:solidFill>
          </p:spPr>
          <p:txBody>
            <a:bodyPr wrap="square" rtlCol="0">
              <a:spAutoFit/>
            </a:bodyPr>
            <a:lstStyle/>
            <a:p>
              <a:pPr lvl="0">
                <a:defRPr/>
              </a:pPr>
              <a:r>
                <a:rPr lang="vi-VN" sz="2000">
                  <a:solidFill>
                    <a:prstClr val="black"/>
                  </a:solidFill>
                  <a:latin typeface="Open Sans" panose="020B0606030504020204" pitchFamily="34" charset="0"/>
                  <a:ea typeface="Open Sans" panose="020B0606030504020204" pitchFamily="34" charset="0"/>
                  <a:cs typeface="Open Sans" panose="020B0606030504020204" pitchFamily="34" charset="0"/>
                </a:rPr>
                <a:t>Địa chỉ tương đối </a:t>
              </a:r>
              <a:r>
                <a:rPr lang="vi-VN" sz="2000" b="1">
                  <a:solidFill>
                    <a:prstClr val="black"/>
                  </a:solidFill>
                  <a:latin typeface="Open Sans" panose="020B0606030504020204" pitchFamily="34" charset="0"/>
                  <a:ea typeface="Open Sans" panose="020B0606030504020204" pitchFamily="34" charset="0"/>
                  <a:cs typeface="Open Sans" panose="020B0606030504020204" pitchFamily="34" charset="0"/>
                </a:rPr>
                <a:t>tự động thay đổi </a:t>
              </a:r>
              <a:r>
                <a:rPr lang="vi-VN" sz="2000">
                  <a:solidFill>
                    <a:prstClr val="black"/>
                  </a:solidFill>
                  <a:latin typeface="Open Sans" panose="020B0606030504020204" pitchFamily="34" charset="0"/>
                  <a:ea typeface="Open Sans" panose="020B0606030504020204" pitchFamily="34" charset="0"/>
                  <a:cs typeface="Open Sans" panose="020B0606030504020204" pitchFamily="34" charset="0"/>
                </a:rPr>
                <a:t>khi sao chép công thức</a:t>
              </a:r>
              <a:endParaRPr kumimoji="0" lang="vi-VN" sz="200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39E931B7-5AFB-0B4C-2718-65640239FAED}"/>
                </a:ext>
              </a:extLst>
            </p:cNvPr>
            <p:cNvSpPr txBox="1"/>
            <p:nvPr/>
          </p:nvSpPr>
          <p:spPr>
            <a:xfrm>
              <a:off x="8813304" y="2666598"/>
              <a:ext cx="1140321" cy="369332"/>
            </a:xfrm>
            <a:prstGeom prst="rect">
              <a:avLst/>
            </a:prstGeom>
            <a:noFill/>
            <a:ln>
              <a:solidFill>
                <a:srgbClr val="FF0000"/>
              </a:solidFill>
            </a:ln>
          </p:spPr>
          <p:txBody>
            <a:bodyPr wrap="square">
              <a:spAutoFit/>
            </a:bodyPr>
            <a:lstStyle/>
            <a:p>
              <a:r>
                <a:rPr lang="en-US" sz="1800">
                  <a:effectLst/>
                  <a:latin typeface="Open Sans" panose="020B0606030504020204" pitchFamily="34" charset="0"/>
                  <a:ea typeface="Open Sans" panose="020B0606030504020204" pitchFamily="34" charset="0"/>
                  <a:cs typeface="Open Sans" panose="020B0606030504020204" pitchFamily="34" charset="0"/>
                </a:rPr>
                <a:t>=C5*D5</a:t>
              </a:r>
              <a:endParaRPr lang="vi-VN">
                <a:latin typeface="Open Sans" panose="020B0606030504020204" pitchFamily="34" charset="0"/>
                <a:ea typeface="Open Sans" panose="020B0606030504020204" pitchFamily="34" charset="0"/>
                <a:cs typeface="Open Sans" panose="020B0606030504020204" pitchFamily="34" charset="0"/>
              </a:endParaRPr>
            </a:p>
          </p:txBody>
        </p:sp>
        <p:cxnSp>
          <p:nvCxnSpPr>
            <p:cNvPr id="12" name="Straight Arrow Connector 11">
              <a:extLst>
                <a:ext uri="{FF2B5EF4-FFF2-40B4-BE49-F238E27FC236}">
                  <a16:creationId xmlns:a16="http://schemas.microsoft.com/office/drawing/2014/main" id="{524BEC4A-C85F-E7F4-C621-1BA18456B3EA}"/>
                </a:ext>
              </a:extLst>
            </p:cNvPr>
            <p:cNvCxnSpPr>
              <a:cxnSpLocks/>
              <a:stCxn id="6" idx="1"/>
              <a:endCxn id="4" idx="3"/>
            </p:cNvCxnSpPr>
            <p:nvPr/>
          </p:nvCxnSpPr>
          <p:spPr>
            <a:xfrm flipH="1">
              <a:off x="9953625" y="2561622"/>
              <a:ext cx="473030" cy="289642"/>
            </a:xfrm>
            <a:prstGeom prst="straightConnector1">
              <a:avLst/>
            </a:prstGeom>
            <a:ln w="28575">
              <a:solidFill>
                <a:srgbClr val="FF0000"/>
              </a:solidFill>
              <a:tailEnd type="triangle"/>
            </a:ln>
          </p:spPr>
          <p:style>
            <a:lnRef idx="1">
              <a:schemeClr val="accent2"/>
            </a:lnRef>
            <a:fillRef idx="0">
              <a:schemeClr val="accent2"/>
            </a:fillRef>
            <a:effectRef idx="0">
              <a:schemeClr val="accent2"/>
            </a:effectRef>
            <a:fontRef idx="minor">
              <a:schemeClr val="tx1"/>
            </a:fontRef>
          </p:style>
        </p:cxnSp>
      </p:grpSp>
      <p:sp>
        <p:nvSpPr>
          <p:cNvPr id="20" name="TextBox 19">
            <a:extLst>
              <a:ext uri="{FF2B5EF4-FFF2-40B4-BE49-F238E27FC236}">
                <a16:creationId xmlns:a16="http://schemas.microsoft.com/office/drawing/2014/main" id="{FCDAE1E7-8640-63ED-4A58-E07009D4C106}"/>
              </a:ext>
            </a:extLst>
          </p:cNvPr>
          <p:cNvSpPr txBox="1"/>
          <p:nvPr/>
        </p:nvSpPr>
        <p:spPr>
          <a:xfrm>
            <a:off x="838200" y="4856041"/>
            <a:ext cx="10515599" cy="861774"/>
          </a:xfrm>
          <a:prstGeom prst="rect">
            <a:avLst/>
          </a:prstGeom>
          <a:solidFill>
            <a:schemeClr val="bg1"/>
          </a:solidFill>
        </p:spPr>
        <p:txBody>
          <a:bodyPr wrap="square" rtlCol="0">
            <a:spAutoFit/>
          </a:bodyPr>
          <a:lstStyle/>
          <a:p>
            <a:pPr lvl="0">
              <a:defRPr/>
            </a:pPr>
            <a:r>
              <a:rPr lang="en-US" sz="2500"/>
              <a:t>Nếu sao chép công thức từ ô E4 đến các ô E6, E7, E8, E9 thì công thức trong các ô E6, E7, E8, E9 là gì?</a:t>
            </a:r>
            <a:endParaRPr kumimoji="0" lang="vi-VN" sz="250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1" name="TextBox 20">
            <a:extLst>
              <a:ext uri="{FF2B5EF4-FFF2-40B4-BE49-F238E27FC236}">
                <a16:creationId xmlns:a16="http://schemas.microsoft.com/office/drawing/2014/main" id="{F42392B3-DD85-543D-6E8B-7ED84CBED3F1}"/>
              </a:ext>
            </a:extLst>
          </p:cNvPr>
          <p:cNvSpPr txBox="1"/>
          <p:nvPr/>
        </p:nvSpPr>
        <p:spPr>
          <a:xfrm>
            <a:off x="3710261" y="4972731"/>
            <a:ext cx="4771476" cy="1631216"/>
          </a:xfrm>
          <a:prstGeom prst="rect">
            <a:avLst/>
          </a:prstGeom>
          <a:solidFill>
            <a:schemeClr val="bg1"/>
          </a:solidFill>
        </p:spPr>
        <p:txBody>
          <a:bodyPr wrap="square" rtlCol="0">
            <a:spAutoFit/>
          </a:bodyPr>
          <a:lstStyle/>
          <a:p>
            <a:pPr lvl="0">
              <a:defRPr/>
            </a:pPr>
            <a:r>
              <a:rPr lang="en-US" sz="2500"/>
              <a:t>+ Công thức trong ô E6: =C6*D6</a:t>
            </a:r>
          </a:p>
          <a:p>
            <a:pPr lvl="0">
              <a:defRPr/>
            </a:pPr>
            <a:r>
              <a:rPr lang="en-US" sz="2500"/>
              <a:t>+ Công thức trong ô E7: =C7*D7</a:t>
            </a:r>
          </a:p>
          <a:p>
            <a:pPr lvl="0">
              <a:defRPr/>
            </a:pPr>
            <a:r>
              <a:rPr lang="en-US" sz="2500"/>
              <a:t>+ Công thức trong ô E8: =C8*D8</a:t>
            </a:r>
          </a:p>
          <a:p>
            <a:pPr lvl="0">
              <a:defRPr/>
            </a:pPr>
            <a:r>
              <a:rPr lang="en-US" sz="2500"/>
              <a:t>+ Công thức trong ô E9: =C9*D9</a:t>
            </a:r>
          </a:p>
        </p:txBody>
      </p:sp>
    </p:spTree>
    <p:extLst>
      <p:ext uri="{BB962C8B-B14F-4D97-AF65-F5344CB8AC3E}">
        <p14:creationId xmlns:p14="http://schemas.microsoft.com/office/powerpoint/2010/main" val="112594242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20"/>
                                        </p:tgtEl>
                                        <p:attrNameLst>
                                          <p:attrName>style.visibility</p:attrName>
                                        </p:attrNameLst>
                                      </p:cBhvr>
                                      <p:to>
                                        <p:strVal val="visible"/>
                                      </p:to>
                                    </p:set>
                                    <p:anim calcmode="lin" valueType="num">
                                      <p:cBhvr>
                                        <p:cTn id="16"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0"/>
                                        </p:tgtEl>
                                        <p:attrNameLst>
                                          <p:attrName>ppt_y</p:attrName>
                                        </p:attrNameLst>
                                      </p:cBhvr>
                                      <p:tavLst>
                                        <p:tav tm="0">
                                          <p:val>
                                            <p:strVal val="#ppt_y"/>
                                          </p:val>
                                        </p:tav>
                                        <p:tav tm="100000">
                                          <p:val>
                                            <p:strVal val="#ppt_y"/>
                                          </p:val>
                                        </p:tav>
                                      </p:tavLst>
                                    </p:anim>
                                    <p:anim calcmode="lin" valueType="num">
                                      <p:cBhvr>
                                        <p:cTn id="18"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xit" presetSubtype="32" fill="hold" grpId="1" nodeType="withEffect">
                                  <p:stCondLst>
                                    <p:cond delay="0"/>
                                  </p:stCondLst>
                                  <p:iterate type="lt">
                                    <p:tmPct val="0"/>
                                  </p:iterate>
                                  <p:childTnLst>
                                    <p:anim calcmode="lin" valueType="num">
                                      <p:cBhvr>
                                        <p:cTn id="29" dur="500"/>
                                        <p:tgtEl>
                                          <p:spTgt spid="20"/>
                                        </p:tgtEl>
                                        <p:attrNameLst>
                                          <p:attrName>ppt_w</p:attrName>
                                        </p:attrNameLst>
                                      </p:cBhvr>
                                      <p:tavLst>
                                        <p:tav tm="0">
                                          <p:val>
                                            <p:strVal val="ppt_w"/>
                                          </p:val>
                                        </p:tav>
                                        <p:tav tm="100000">
                                          <p:val>
                                            <p:fltVal val="0"/>
                                          </p:val>
                                        </p:tav>
                                      </p:tavLst>
                                    </p:anim>
                                    <p:anim calcmode="lin" valueType="num">
                                      <p:cBhvr>
                                        <p:cTn id="30" dur="500"/>
                                        <p:tgtEl>
                                          <p:spTgt spid="20"/>
                                        </p:tgtEl>
                                        <p:attrNameLst>
                                          <p:attrName>ppt_h</p:attrName>
                                        </p:attrNameLst>
                                      </p:cBhvr>
                                      <p:tavLst>
                                        <p:tav tm="0">
                                          <p:val>
                                            <p:strVal val="ppt_h"/>
                                          </p:val>
                                        </p:tav>
                                        <p:tav tm="100000">
                                          <p:val>
                                            <p:fltVal val="0"/>
                                          </p:val>
                                        </p:tav>
                                      </p:tavLst>
                                    </p:anim>
                                    <p:animEffect transition="out" filter="fade">
                                      <p:cBhvr>
                                        <p:cTn id="31" dur="500"/>
                                        <p:tgtEl>
                                          <p:spTgt spid="20"/>
                                        </p:tgtEl>
                                      </p:cBhvr>
                                    </p:animEffect>
                                    <p:set>
                                      <p:cBhvr>
                                        <p:cTn id="32"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0" grpId="0" animBg="1"/>
      <p:bldP spid="20" grpId="1" animBg="1"/>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4547F07A-8132-016B-DCC7-8291A433837A}"/>
              </a:ext>
            </a:extLst>
          </p:cNvPr>
          <p:cNvSpPr txBox="1">
            <a:spLocks/>
          </p:cNvSpPr>
          <p:nvPr/>
        </p:nvSpPr>
        <p:spPr>
          <a:xfrm>
            <a:off x="405330" y="26713"/>
            <a:ext cx="4890570" cy="1046866"/>
          </a:xfrm>
          <a:prstGeom prst="homePlate">
            <a:avLst/>
          </a:prstGeom>
          <a:solidFill>
            <a:schemeClr val="tx1"/>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US" sz="2400" b="1">
                <a:solidFill>
                  <a:schemeClr val="bg1"/>
                </a:solidFill>
                <a:latin typeface="Open Sans" panose="020B0606030504020204" pitchFamily="34" charset="0"/>
                <a:ea typeface="Open Sans" panose="020B0606030504020204" pitchFamily="34" charset="0"/>
                <a:cs typeface="Open Sans" panose="020B0606030504020204" pitchFamily="34" charset="0"/>
              </a:rPr>
              <a:t> </a:t>
            </a:r>
          </a:p>
        </p:txBody>
      </p:sp>
      <p:sp>
        <p:nvSpPr>
          <p:cNvPr id="2" name="Title 1">
            <a:extLst>
              <a:ext uri="{FF2B5EF4-FFF2-40B4-BE49-F238E27FC236}">
                <a16:creationId xmlns:a16="http://schemas.microsoft.com/office/drawing/2014/main" id="{2296018C-A02D-71B6-80DE-1F6635909786}"/>
              </a:ext>
            </a:extLst>
          </p:cNvPr>
          <p:cNvSpPr>
            <a:spLocks noGrp="1"/>
          </p:cNvSpPr>
          <p:nvPr>
            <p:ph type="ctrTitle"/>
          </p:nvPr>
        </p:nvSpPr>
        <p:spPr>
          <a:xfrm>
            <a:off x="405329" y="133285"/>
            <a:ext cx="4671496" cy="866193"/>
          </a:xfrm>
          <a:prstGeom prst="homePlate">
            <a:avLst/>
          </a:prstGeom>
          <a:solidFill>
            <a:srgbClr val="FF0000"/>
          </a:solidFill>
        </p:spPr>
        <p:txBody>
          <a:bodyPr>
            <a:noAutofit/>
          </a:bodyPr>
          <a:lstStyle/>
          <a:p>
            <a:pPr>
              <a:lnSpc>
                <a:spcPct val="100000"/>
              </a:lnSpc>
            </a:pPr>
            <a:r>
              <a:rPr lang="en-US" sz="2400" b="1">
                <a:solidFill>
                  <a:schemeClr val="bg1"/>
                </a:solidFill>
                <a:latin typeface="Open Sans" panose="020B0606030504020204" pitchFamily="34" charset="0"/>
                <a:ea typeface="Open Sans" panose="020B0606030504020204" pitchFamily="34" charset="0"/>
                <a:cs typeface="Open Sans" panose="020B0606030504020204" pitchFamily="34" charset="0"/>
              </a:rPr>
              <a:t> </a:t>
            </a:r>
          </a:p>
        </p:txBody>
      </p:sp>
      <p:sp>
        <p:nvSpPr>
          <p:cNvPr id="3" name="TextBox 2">
            <a:extLst>
              <a:ext uri="{FF2B5EF4-FFF2-40B4-BE49-F238E27FC236}">
                <a16:creationId xmlns:a16="http://schemas.microsoft.com/office/drawing/2014/main" id="{4D2AC597-D8C4-322C-1578-84EB5159AC9A}"/>
              </a:ext>
            </a:extLst>
          </p:cNvPr>
          <p:cNvSpPr txBox="1"/>
          <p:nvPr/>
        </p:nvSpPr>
        <p:spPr>
          <a:xfrm>
            <a:off x="664227" y="273993"/>
            <a:ext cx="3996607" cy="584775"/>
          </a:xfrm>
          <a:prstGeom prst="rect">
            <a:avLst/>
          </a:prstGeom>
          <a:noFill/>
        </p:spPr>
        <p:txBody>
          <a:bodyPr wrap="none" rtlCol="0">
            <a:spAutoFit/>
          </a:bodyPr>
          <a:lstStyle/>
          <a:p>
            <a:r>
              <a:rPr lang="en-US" sz="3200" b="1">
                <a:solidFill>
                  <a:schemeClr val="bg1"/>
                </a:solidFill>
                <a:latin typeface="Open Sans" panose="020B0606030504020204" pitchFamily="34" charset="0"/>
                <a:ea typeface="Open Sans" panose="020B0606030504020204" pitchFamily="34" charset="0"/>
                <a:cs typeface="Open Sans" panose="020B0606030504020204" pitchFamily="34" charset="0"/>
              </a:rPr>
              <a:t>2</a:t>
            </a:r>
            <a:r>
              <a:rPr lang="vi-VN" sz="3200" b="1">
                <a:solidFill>
                  <a:schemeClr val="bg1"/>
                </a:solidFill>
                <a:latin typeface="Open Sans" panose="020B0606030504020204" pitchFamily="34" charset="0"/>
                <a:ea typeface="Open Sans" panose="020B0606030504020204" pitchFamily="34" charset="0"/>
                <a:cs typeface="Open Sans" panose="020B0606030504020204" pitchFamily="34" charset="0"/>
              </a:rPr>
              <a:t>. Địa chỉ </a:t>
            </a:r>
            <a:r>
              <a:rPr lang="en-US" sz="3200" b="1">
                <a:solidFill>
                  <a:schemeClr val="bg1"/>
                </a:solidFill>
                <a:latin typeface="Open Sans" panose="020B0606030504020204" pitchFamily="34" charset="0"/>
                <a:ea typeface="Open Sans" panose="020B0606030504020204" pitchFamily="34" charset="0"/>
                <a:cs typeface="Open Sans" panose="020B0606030504020204" pitchFamily="34" charset="0"/>
              </a:rPr>
              <a:t>tuyệt đối</a:t>
            </a:r>
            <a:endParaRPr lang="vi-VN" sz="3200"/>
          </a:p>
        </p:txBody>
      </p:sp>
      <p:sp>
        <p:nvSpPr>
          <p:cNvPr id="20" name="TextBox 19">
            <a:extLst>
              <a:ext uri="{FF2B5EF4-FFF2-40B4-BE49-F238E27FC236}">
                <a16:creationId xmlns:a16="http://schemas.microsoft.com/office/drawing/2014/main" id="{FCDAE1E7-8640-63ED-4A58-E07009D4C106}"/>
              </a:ext>
            </a:extLst>
          </p:cNvPr>
          <p:cNvSpPr txBox="1"/>
          <p:nvPr/>
        </p:nvSpPr>
        <p:spPr>
          <a:xfrm>
            <a:off x="405329" y="5087421"/>
            <a:ext cx="9477580" cy="1631216"/>
          </a:xfrm>
          <a:prstGeom prst="rect">
            <a:avLst/>
          </a:prstGeom>
          <a:solidFill>
            <a:schemeClr val="bg1"/>
          </a:solidFill>
        </p:spPr>
        <p:txBody>
          <a:bodyPr wrap="square" rtlCol="0">
            <a:spAutoFit/>
          </a:bodyPr>
          <a:lstStyle/>
          <a:p>
            <a:pPr lvl="0">
              <a:defRPr/>
            </a:pPr>
            <a:r>
              <a:rPr lang="vi-VN" sz="2000">
                <a:latin typeface="Open Sans" panose="020B0606030504020204" pitchFamily="34" charset="0"/>
                <a:ea typeface="Open Sans" panose="020B0606030504020204" pitchFamily="34" charset="0"/>
                <a:cs typeface="Open Sans" panose="020B0606030504020204" pitchFamily="34" charset="0"/>
              </a:rPr>
              <a:t>1. Em hãy nhập công thức để tính Doanh thu của công ti cho phần mềm Quản lí thời gian và Trò chơi sáng tạo vào ô F4 và F5, biết rằng:</a:t>
            </a:r>
          </a:p>
          <a:p>
            <a:pPr lvl="0">
              <a:defRPr/>
            </a:pPr>
            <a:r>
              <a:rPr lang="vi-VN" sz="2000" b="1">
                <a:latin typeface="Open Sans" panose="020B0606030504020204" pitchFamily="34" charset="0"/>
                <a:ea typeface="Open Sans" panose="020B0606030504020204" pitchFamily="34" charset="0"/>
                <a:cs typeface="Open Sans" panose="020B0606030504020204" pitchFamily="34" charset="0"/>
              </a:rPr>
              <a:t>Doanh thu của công ti = Doanh thu*Tỉ lệ (được lưu tại ô F2)</a:t>
            </a:r>
          </a:p>
          <a:p>
            <a:pPr lvl="0">
              <a:defRPr/>
            </a:pPr>
            <a:r>
              <a:rPr lang="vi-VN" sz="2000">
                <a:latin typeface="Open Sans" panose="020B0606030504020204" pitchFamily="34" charset="0"/>
                <a:ea typeface="Open Sans" panose="020B0606030504020204" pitchFamily="34" charset="0"/>
                <a:cs typeface="Open Sans" panose="020B0606030504020204" pitchFamily="34" charset="0"/>
              </a:rPr>
              <a:t>2. Nếu sao chép công thức từ ô F4 vào F5 thì công thức nhận được tại ô F5 có đúng yêu cầu không? Vì sao?</a:t>
            </a:r>
          </a:p>
        </p:txBody>
      </p:sp>
      <p:pic>
        <p:nvPicPr>
          <p:cNvPr id="14" name="Picture 13">
            <a:extLst>
              <a:ext uri="{FF2B5EF4-FFF2-40B4-BE49-F238E27FC236}">
                <a16:creationId xmlns:a16="http://schemas.microsoft.com/office/drawing/2014/main" id="{061BC0DA-1634-E3F4-2257-4FCE8491B1BC}"/>
              </a:ext>
            </a:extLst>
          </p:cNvPr>
          <p:cNvPicPr>
            <a:picLocks noChangeAspect="1"/>
          </p:cNvPicPr>
          <p:nvPr/>
        </p:nvPicPr>
        <p:blipFill>
          <a:blip r:embed="rId3"/>
          <a:stretch>
            <a:fillRect/>
          </a:stretch>
        </p:blipFill>
        <p:spPr>
          <a:xfrm>
            <a:off x="405329" y="1314052"/>
            <a:ext cx="9477580" cy="3587792"/>
          </a:xfrm>
          <a:prstGeom prst="rect">
            <a:avLst/>
          </a:prstGeom>
        </p:spPr>
      </p:pic>
      <p:sp>
        <p:nvSpPr>
          <p:cNvPr id="4" name="TextBox 3">
            <a:extLst>
              <a:ext uri="{FF2B5EF4-FFF2-40B4-BE49-F238E27FC236}">
                <a16:creationId xmlns:a16="http://schemas.microsoft.com/office/drawing/2014/main" id="{4D964B29-C772-E1FD-AE24-F8AA5CB91599}"/>
              </a:ext>
            </a:extLst>
          </p:cNvPr>
          <p:cNvSpPr txBox="1"/>
          <p:nvPr/>
        </p:nvSpPr>
        <p:spPr>
          <a:xfrm>
            <a:off x="8665028" y="2607490"/>
            <a:ext cx="1469572" cy="430887"/>
          </a:xfrm>
          <a:prstGeom prst="rect">
            <a:avLst/>
          </a:prstGeom>
          <a:noFill/>
        </p:spPr>
        <p:txBody>
          <a:bodyPr wrap="square" rtlCol="0">
            <a:spAutoFit/>
          </a:bodyPr>
          <a:lstStyle/>
          <a:p>
            <a:r>
              <a:rPr lang="en-US" sz="2200" b="1">
                <a:solidFill>
                  <a:srgbClr val="FF0000"/>
                </a:solidFill>
              </a:rPr>
              <a:t>=E4*F2</a:t>
            </a:r>
          </a:p>
        </p:txBody>
      </p:sp>
      <p:sp>
        <p:nvSpPr>
          <p:cNvPr id="5" name="TextBox 4">
            <a:extLst>
              <a:ext uri="{FF2B5EF4-FFF2-40B4-BE49-F238E27FC236}">
                <a16:creationId xmlns:a16="http://schemas.microsoft.com/office/drawing/2014/main" id="{C118B0D4-A7C2-5B9F-388B-F2C95D7521A1}"/>
              </a:ext>
            </a:extLst>
          </p:cNvPr>
          <p:cNvSpPr txBox="1"/>
          <p:nvPr/>
        </p:nvSpPr>
        <p:spPr>
          <a:xfrm>
            <a:off x="8665028" y="2922064"/>
            <a:ext cx="1469572" cy="430887"/>
          </a:xfrm>
          <a:prstGeom prst="rect">
            <a:avLst/>
          </a:prstGeom>
          <a:noFill/>
        </p:spPr>
        <p:txBody>
          <a:bodyPr wrap="square" rtlCol="0">
            <a:spAutoFit/>
          </a:bodyPr>
          <a:lstStyle/>
          <a:p>
            <a:r>
              <a:rPr lang="en-US" sz="2200" b="1">
                <a:solidFill>
                  <a:srgbClr val="FF0000"/>
                </a:solidFill>
              </a:rPr>
              <a:t>=E5*F3</a:t>
            </a:r>
          </a:p>
        </p:txBody>
      </p:sp>
      <p:sp>
        <p:nvSpPr>
          <p:cNvPr id="6" name="Cross 5">
            <a:extLst>
              <a:ext uri="{FF2B5EF4-FFF2-40B4-BE49-F238E27FC236}">
                <a16:creationId xmlns:a16="http://schemas.microsoft.com/office/drawing/2014/main" id="{27789936-F9B6-1F47-E0BE-A4BDD18AB8B1}"/>
              </a:ext>
            </a:extLst>
          </p:cNvPr>
          <p:cNvSpPr/>
          <p:nvPr/>
        </p:nvSpPr>
        <p:spPr>
          <a:xfrm rot="18785323">
            <a:off x="8978527" y="2923929"/>
            <a:ext cx="482373" cy="474275"/>
          </a:xfrm>
          <a:prstGeom prst="plus">
            <a:avLst>
              <a:gd name="adj" fmla="val 43553"/>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hought Bubble: Cloud 11">
            <a:extLst>
              <a:ext uri="{FF2B5EF4-FFF2-40B4-BE49-F238E27FC236}">
                <a16:creationId xmlns:a16="http://schemas.microsoft.com/office/drawing/2014/main" id="{80BE34F8-62A0-ABC3-497C-A69C3EDF6695}"/>
              </a:ext>
            </a:extLst>
          </p:cNvPr>
          <p:cNvSpPr/>
          <p:nvPr/>
        </p:nvSpPr>
        <p:spPr>
          <a:xfrm>
            <a:off x="8665028" y="-140052"/>
            <a:ext cx="3810000" cy="2722632"/>
          </a:xfrm>
          <a:prstGeom prst="cloudCallout">
            <a:avLst>
              <a:gd name="adj1" fmla="val -63065"/>
              <a:gd name="adj2" fmla="val 3410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500"/>
              <a:t>Làm sao để khi sao chép công thức địa chỉ F2 không thay đổi?</a:t>
            </a:r>
          </a:p>
        </p:txBody>
      </p:sp>
    </p:spTree>
    <p:extLst>
      <p:ext uri="{BB962C8B-B14F-4D97-AF65-F5344CB8AC3E}">
        <p14:creationId xmlns:p14="http://schemas.microsoft.com/office/powerpoint/2010/main" val="457490314"/>
      </p:ext>
    </p:extLst>
  </p:cSld>
  <p:clrMapOvr>
    <a:masterClrMapping/>
  </p:clrMapOvr>
  <p:transition spd="slow">
    <p:randomBar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14:presetBounceEnd="32000">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14:bounceEnd="32000">
                                          <p:cBhvr additive="base">
                                            <p:cTn id="14" dur="500" fill="hold"/>
                                            <p:tgtEl>
                                              <p:spTgt spid="20"/>
                                            </p:tgtEl>
                                            <p:attrNameLst>
                                              <p:attrName>ppt_x</p:attrName>
                                            </p:attrNameLst>
                                          </p:cBhvr>
                                          <p:tavLst>
                                            <p:tav tm="0">
                                              <p:val>
                                                <p:strVal val="0-#ppt_w/2"/>
                                              </p:val>
                                            </p:tav>
                                            <p:tav tm="100000">
                                              <p:val>
                                                <p:strVal val="#ppt_x"/>
                                              </p:val>
                                            </p:tav>
                                          </p:tavLst>
                                        </p:anim>
                                        <p:anim calcmode="lin" valueType="num" p14:bounceEnd="32000">
                                          <p:cBhvr additive="base">
                                            <p:cTn id="15" dur="500" fill="hold"/>
                                            <p:tgtEl>
                                              <p:spTgt spid="20"/>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14:presetBounceEnd="32000">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14:bounceEnd="32000">
                                          <p:cBhvr additive="base">
                                            <p:cTn id="18" dur="500" fill="hold"/>
                                            <p:tgtEl>
                                              <p:spTgt spid="14"/>
                                            </p:tgtEl>
                                            <p:attrNameLst>
                                              <p:attrName>ppt_x</p:attrName>
                                            </p:attrNameLst>
                                          </p:cBhvr>
                                          <p:tavLst>
                                            <p:tav tm="0">
                                              <p:val>
                                                <p:strVal val="0-#ppt_w/2"/>
                                              </p:val>
                                            </p:tav>
                                            <p:tav tm="100000">
                                              <p:val>
                                                <p:strVal val="#ppt_x"/>
                                              </p:val>
                                            </p:tav>
                                          </p:tavLst>
                                        </p:anim>
                                        <p:anim calcmode="lin" valueType="num" p14:bounceEnd="32000">
                                          <p:cBhvr additive="base">
                                            <p:cTn id="19"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0" grpId="0" animBg="1"/>
          <p:bldP spid="4" grpId="0"/>
          <p:bldP spid="5" grpId="0"/>
          <p:bldP spid="6" grpId="0" animBg="1"/>
          <p:bldP spid="1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additive="base">
                                            <p:cTn id="14" dur="500" fill="hold"/>
                                            <p:tgtEl>
                                              <p:spTgt spid="20"/>
                                            </p:tgtEl>
                                            <p:attrNameLst>
                                              <p:attrName>ppt_x</p:attrName>
                                            </p:attrNameLst>
                                          </p:cBhvr>
                                          <p:tavLst>
                                            <p:tav tm="0">
                                              <p:val>
                                                <p:strVal val="0-#ppt_w/2"/>
                                              </p:val>
                                            </p:tav>
                                            <p:tav tm="100000">
                                              <p:val>
                                                <p:strVal val="#ppt_x"/>
                                              </p:val>
                                            </p:tav>
                                          </p:tavLst>
                                        </p:anim>
                                        <p:anim calcmode="lin" valueType="num">
                                          <p:cBhvr additive="base">
                                            <p:cTn id="15" dur="500" fill="hold"/>
                                            <p:tgtEl>
                                              <p:spTgt spid="20"/>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0-#ppt_w/2"/>
                                              </p:val>
                                            </p:tav>
                                            <p:tav tm="100000">
                                              <p:val>
                                                <p:strVal val="#ppt_x"/>
                                              </p:val>
                                            </p:tav>
                                          </p:tavLst>
                                        </p:anim>
                                        <p:anim calcmode="lin" valueType="num">
                                          <p:cBhvr additive="base">
                                            <p:cTn id="19"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0" grpId="0" animBg="1"/>
          <p:bldP spid="4" grpId="0"/>
          <p:bldP spid="5" grpId="0"/>
          <p:bldP spid="6" grpId="0" animBg="1"/>
          <p:bldP spid="12" grpId="0"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4547F07A-8132-016B-DCC7-8291A433837A}"/>
              </a:ext>
            </a:extLst>
          </p:cNvPr>
          <p:cNvSpPr txBox="1">
            <a:spLocks/>
          </p:cNvSpPr>
          <p:nvPr/>
        </p:nvSpPr>
        <p:spPr>
          <a:xfrm>
            <a:off x="405330" y="26713"/>
            <a:ext cx="4890570" cy="1046866"/>
          </a:xfrm>
          <a:prstGeom prst="homePlate">
            <a:avLst/>
          </a:prstGeom>
          <a:solidFill>
            <a:schemeClr val="tx1"/>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 </a:t>
            </a:r>
          </a:p>
        </p:txBody>
      </p:sp>
      <p:sp>
        <p:nvSpPr>
          <p:cNvPr id="2" name="Title 1">
            <a:extLst>
              <a:ext uri="{FF2B5EF4-FFF2-40B4-BE49-F238E27FC236}">
                <a16:creationId xmlns:a16="http://schemas.microsoft.com/office/drawing/2014/main" id="{2296018C-A02D-71B6-80DE-1F6635909786}"/>
              </a:ext>
            </a:extLst>
          </p:cNvPr>
          <p:cNvSpPr>
            <a:spLocks noGrp="1"/>
          </p:cNvSpPr>
          <p:nvPr>
            <p:ph type="ctrTitle"/>
          </p:nvPr>
        </p:nvSpPr>
        <p:spPr>
          <a:xfrm>
            <a:off x="405329" y="133285"/>
            <a:ext cx="4671496" cy="866193"/>
          </a:xfrm>
          <a:prstGeom prst="homePlate">
            <a:avLst/>
          </a:prstGeom>
          <a:solidFill>
            <a:srgbClr val="FF0000"/>
          </a:solidFill>
        </p:spPr>
        <p:txBody>
          <a:bodyPr>
            <a:noAutofit/>
          </a:bodyPr>
          <a:lstStyle/>
          <a:p>
            <a:pPr>
              <a:lnSpc>
                <a:spcPct val="100000"/>
              </a:lnSpc>
            </a:pPr>
            <a:r>
              <a:rPr lang="en-US" sz="2400" b="1">
                <a:solidFill>
                  <a:schemeClr val="bg1"/>
                </a:solidFill>
                <a:latin typeface="Open Sans" panose="020B0606030504020204" pitchFamily="34" charset="0"/>
                <a:ea typeface="Open Sans" panose="020B0606030504020204" pitchFamily="34" charset="0"/>
                <a:cs typeface="Open Sans" panose="020B0606030504020204" pitchFamily="34" charset="0"/>
              </a:rPr>
              <a:t> </a:t>
            </a:r>
          </a:p>
        </p:txBody>
      </p:sp>
      <p:sp>
        <p:nvSpPr>
          <p:cNvPr id="3" name="TextBox 2">
            <a:extLst>
              <a:ext uri="{FF2B5EF4-FFF2-40B4-BE49-F238E27FC236}">
                <a16:creationId xmlns:a16="http://schemas.microsoft.com/office/drawing/2014/main" id="{4D2AC597-D8C4-322C-1578-84EB5159AC9A}"/>
              </a:ext>
            </a:extLst>
          </p:cNvPr>
          <p:cNvSpPr txBox="1"/>
          <p:nvPr/>
        </p:nvSpPr>
        <p:spPr>
          <a:xfrm>
            <a:off x="664227" y="273993"/>
            <a:ext cx="399660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2</a:t>
            </a:r>
            <a:r>
              <a:rPr kumimoji="0" lang="vi-VN" sz="32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 Địa chỉ </a:t>
            </a:r>
            <a:r>
              <a:rPr kumimoji="0" lang="en-US" sz="32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tuyệt đối</a:t>
            </a:r>
            <a:endPar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14" name="Picture 13">
            <a:extLst>
              <a:ext uri="{FF2B5EF4-FFF2-40B4-BE49-F238E27FC236}">
                <a16:creationId xmlns:a16="http://schemas.microsoft.com/office/drawing/2014/main" id="{061BC0DA-1634-E3F4-2257-4FCE8491B1BC}"/>
              </a:ext>
            </a:extLst>
          </p:cNvPr>
          <p:cNvPicPr>
            <a:picLocks noChangeAspect="1"/>
          </p:cNvPicPr>
          <p:nvPr/>
        </p:nvPicPr>
        <p:blipFill>
          <a:blip r:embed="rId3"/>
          <a:stretch>
            <a:fillRect/>
          </a:stretch>
        </p:blipFill>
        <p:spPr>
          <a:xfrm>
            <a:off x="405328" y="1314052"/>
            <a:ext cx="11424337" cy="4324748"/>
          </a:xfrm>
          <a:prstGeom prst="rect">
            <a:avLst/>
          </a:prstGeom>
        </p:spPr>
      </p:pic>
      <p:sp>
        <p:nvSpPr>
          <p:cNvPr id="4" name="TextBox 3">
            <a:extLst>
              <a:ext uri="{FF2B5EF4-FFF2-40B4-BE49-F238E27FC236}">
                <a16:creationId xmlns:a16="http://schemas.microsoft.com/office/drawing/2014/main" id="{4D964B29-C772-E1FD-AE24-F8AA5CB91599}"/>
              </a:ext>
            </a:extLst>
          </p:cNvPr>
          <p:cNvSpPr txBox="1"/>
          <p:nvPr/>
        </p:nvSpPr>
        <p:spPr>
          <a:xfrm>
            <a:off x="10167256" y="2914596"/>
            <a:ext cx="1469572"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a:ln>
                  <a:noFill/>
                </a:ln>
                <a:solidFill>
                  <a:srgbClr val="FF0000"/>
                </a:solidFill>
                <a:effectLst/>
                <a:uLnTx/>
                <a:uFillTx/>
                <a:latin typeface="Calibri" panose="020F0502020204030204"/>
                <a:ea typeface="+mn-ea"/>
                <a:cs typeface="+mn-cs"/>
              </a:rPr>
              <a:t>=E4*$F$2</a:t>
            </a:r>
          </a:p>
        </p:txBody>
      </p:sp>
      <p:sp>
        <p:nvSpPr>
          <p:cNvPr id="5" name="TextBox 4">
            <a:extLst>
              <a:ext uri="{FF2B5EF4-FFF2-40B4-BE49-F238E27FC236}">
                <a16:creationId xmlns:a16="http://schemas.microsoft.com/office/drawing/2014/main" id="{C118B0D4-A7C2-5B9F-388B-F2C95D7521A1}"/>
              </a:ext>
            </a:extLst>
          </p:cNvPr>
          <p:cNvSpPr txBox="1"/>
          <p:nvPr/>
        </p:nvSpPr>
        <p:spPr>
          <a:xfrm>
            <a:off x="10167256" y="3262276"/>
            <a:ext cx="1469572"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a:ln>
                  <a:noFill/>
                </a:ln>
                <a:solidFill>
                  <a:srgbClr val="FF0000"/>
                </a:solidFill>
                <a:effectLst/>
                <a:uLnTx/>
                <a:uFillTx/>
                <a:latin typeface="Calibri" panose="020F0502020204030204"/>
                <a:ea typeface="+mn-ea"/>
                <a:cs typeface="+mn-cs"/>
              </a:rPr>
              <a:t>=E5*$F$2</a:t>
            </a:r>
          </a:p>
        </p:txBody>
      </p:sp>
      <p:sp>
        <p:nvSpPr>
          <p:cNvPr id="7" name="TextBox 6">
            <a:extLst>
              <a:ext uri="{FF2B5EF4-FFF2-40B4-BE49-F238E27FC236}">
                <a16:creationId xmlns:a16="http://schemas.microsoft.com/office/drawing/2014/main" id="{69C81252-B72A-B62B-FA1B-63513022F9F5}"/>
              </a:ext>
            </a:extLst>
          </p:cNvPr>
          <p:cNvSpPr txBox="1"/>
          <p:nvPr/>
        </p:nvSpPr>
        <p:spPr>
          <a:xfrm>
            <a:off x="10167256" y="3599070"/>
            <a:ext cx="1469572"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a:ln>
                  <a:noFill/>
                </a:ln>
                <a:solidFill>
                  <a:srgbClr val="FF0000"/>
                </a:solidFill>
                <a:effectLst/>
                <a:uLnTx/>
                <a:uFillTx/>
                <a:latin typeface="Calibri" panose="020F0502020204030204"/>
                <a:ea typeface="+mn-ea"/>
                <a:cs typeface="+mn-cs"/>
              </a:rPr>
              <a:t>=E6*$F$2</a:t>
            </a:r>
          </a:p>
        </p:txBody>
      </p:sp>
      <p:sp>
        <p:nvSpPr>
          <p:cNvPr id="8" name="TextBox 7">
            <a:extLst>
              <a:ext uri="{FF2B5EF4-FFF2-40B4-BE49-F238E27FC236}">
                <a16:creationId xmlns:a16="http://schemas.microsoft.com/office/drawing/2014/main" id="{1C84548A-91FE-012C-DE87-78B40122B65C}"/>
              </a:ext>
            </a:extLst>
          </p:cNvPr>
          <p:cNvSpPr txBox="1"/>
          <p:nvPr/>
        </p:nvSpPr>
        <p:spPr>
          <a:xfrm>
            <a:off x="10167256" y="3926064"/>
            <a:ext cx="1469572"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a:ln>
                  <a:noFill/>
                </a:ln>
                <a:solidFill>
                  <a:srgbClr val="FF0000"/>
                </a:solidFill>
                <a:effectLst/>
                <a:uLnTx/>
                <a:uFillTx/>
                <a:latin typeface="Calibri" panose="020F0502020204030204"/>
                <a:ea typeface="+mn-ea"/>
                <a:cs typeface="+mn-cs"/>
              </a:rPr>
              <a:t>=E7*$F$2</a:t>
            </a:r>
          </a:p>
        </p:txBody>
      </p:sp>
      <p:sp>
        <p:nvSpPr>
          <p:cNvPr id="9" name="TextBox 8">
            <a:extLst>
              <a:ext uri="{FF2B5EF4-FFF2-40B4-BE49-F238E27FC236}">
                <a16:creationId xmlns:a16="http://schemas.microsoft.com/office/drawing/2014/main" id="{E788736B-28D8-4AAF-1970-7731BD92A312}"/>
              </a:ext>
            </a:extLst>
          </p:cNvPr>
          <p:cNvSpPr txBox="1"/>
          <p:nvPr/>
        </p:nvSpPr>
        <p:spPr>
          <a:xfrm>
            <a:off x="10167256" y="4256385"/>
            <a:ext cx="1469572"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a:ln>
                  <a:noFill/>
                </a:ln>
                <a:solidFill>
                  <a:srgbClr val="FF0000"/>
                </a:solidFill>
                <a:effectLst/>
                <a:uLnTx/>
                <a:uFillTx/>
                <a:latin typeface="Calibri" panose="020F0502020204030204"/>
                <a:ea typeface="+mn-ea"/>
                <a:cs typeface="+mn-cs"/>
              </a:rPr>
              <a:t>=E8*$F$2</a:t>
            </a:r>
          </a:p>
        </p:txBody>
      </p:sp>
      <p:sp>
        <p:nvSpPr>
          <p:cNvPr id="10" name="TextBox 9">
            <a:extLst>
              <a:ext uri="{FF2B5EF4-FFF2-40B4-BE49-F238E27FC236}">
                <a16:creationId xmlns:a16="http://schemas.microsoft.com/office/drawing/2014/main" id="{10CB8B30-8CBB-026E-ACC0-37A65DB617BC}"/>
              </a:ext>
            </a:extLst>
          </p:cNvPr>
          <p:cNvSpPr txBox="1"/>
          <p:nvPr/>
        </p:nvSpPr>
        <p:spPr>
          <a:xfrm>
            <a:off x="10167256" y="4565474"/>
            <a:ext cx="1469572"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a:ln>
                  <a:noFill/>
                </a:ln>
                <a:solidFill>
                  <a:srgbClr val="FF0000"/>
                </a:solidFill>
                <a:effectLst/>
                <a:uLnTx/>
                <a:uFillTx/>
                <a:latin typeface="Calibri" panose="020F0502020204030204"/>
                <a:ea typeface="+mn-ea"/>
                <a:cs typeface="+mn-cs"/>
              </a:rPr>
              <a:t>=E9*$F$2</a:t>
            </a:r>
          </a:p>
        </p:txBody>
      </p:sp>
    </p:spTree>
    <p:extLst>
      <p:ext uri="{BB962C8B-B14F-4D97-AF65-F5344CB8AC3E}">
        <p14:creationId xmlns:p14="http://schemas.microsoft.com/office/powerpoint/2010/main" val="379041574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4547F07A-8132-016B-DCC7-8291A433837A}"/>
              </a:ext>
            </a:extLst>
          </p:cNvPr>
          <p:cNvSpPr txBox="1">
            <a:spLocks/>
          </p:cNvSpPr>
          <p:nvPr/>
        </p:nvSpPr>
        <p:spPr>
          <a:xfrm>
            <a:off x="405330" y="26713"/>
            <a:ext cx="4890570" cy="1046866"/>
          </a:xfrm>
          <a:prstGeom prst="homePlate">
            <a:avLst/>
          </a:prstGeom>
          <a:solidFill>
            <a:schemeClr val="tx1"/>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US" sz="2400" b="1">
                <a:solidFill>
                  <a:schemeClr val="bg1"/>
                </a:solidFill>
                <a:latin typeface="Open Sans" panose="020B0606030504020204" pitchFamily="34" charset="0"/>
                <a:ea typeface="Open Sans" panose="020B0606030504020204" pitchFamily="34" charset="0"/>
                <a:cs typeface="Open Sans" panose="020B0606030504020204" pitchFamily="34" charset="0"/>
              </a:rPr>
              <a:t> </a:t>
            </a:r>
          </a:p>
        </p:txBody>
      </p:sp>
      <p:sp>
        <p:nvSpPr>
          <p:cNvPr id="2" name="Title 1">
            <a:extLst>
              <a:ext uri="{FF2B5EF4-FFF2-40B4-BE49-F238E27FC236}">
                <a16:creationId xmlns:a16="http://schemas.microsoft.com/office/drawing/2014/main" id="{2296018C-A02D-71B6-80DE-1F6635909786}"/>
              </a:ext>
            </a:extLst>
          </p:cNvPr>
          <p:cNvSpPr>
            <a:spLocks noGrp="1"/>
          </p:cNvSpPr>
          <p:nvPr>
            <p:ph type="ctrTitle"/>
          </p:nvPr>
        </p:nvSpPr>
        <p:spPr>
          <a:xfrm>
            <a:off x="405329" y="133285"/>
            <a:ext cx="4671496" cy="866193"/>
          </a:xfrm>
          <a:prstGeom prst="homePlate">
            <a:avLst/>
          </a:prstGeom>
          <a:solidFill>
            <a:srgbClr val="FF0000"/>
          </a:solidFill>
        </p:spPr>
        <p:txBody>
          <a:bodyPr>
            <a:noAutofit/>
          </a:bodyPr>
          <a:lstStyle/>
          <a:p>
            <a:pPr>
              <a:lnSpc>
                <a:spcPct val="100000"/>
              </a:lnSpc>
            </a:pPr>
            <a:r>
              <a:rPr lang="en-US" sz="2400" b="1">
                <a:solidFill>
                  <a:schemeClr val="bg1"/>
                </a:solidFill>
                <a:latin typeface="Open Sans" panose="020B0606030504020204" pitchFamily="34" charset="0"/>
                <a:ea typeface="Open Sans" panose="020B0606030504020204" pitchFamily="34" charset="0"/>
                <a:cs typeface="Open Sans" panose="020B0606030504020204" pitchFamily="34" charset="0"/>
              </a:rPr>
              <a:t> </a:t>
            </a:r>
          </a:p>
        </p:txBody>
      </p:sp>
      <p:sp>
        <p:nvSpPr>
          <p:cNvPr id="3" name="TextBox 2">
            <a:extLst>
              <a:ext uri="{FF2B5EF4-FFF2-40B4-BE49-F238E27FC236}">
                <a16:creationId xmlns:a16="http://schemas.microsoft.com/office/drawing/2014/main" id="{4D2AC597-D8C4-322C-1578-84EB5159AC9A}"/>
              </a:ext>
            </a:extLst>
          </p:cNvPr>
          <p:cNvSpPr txBox="1"/>
          <p:nvPr/>
        </p:nvSpPr>
        <p:spPr>
          <a:xfrm>
            <a:off x="664227" y="273993"/>
            <a:ext cx="3996607" cy="584775"/>
          </a:xfrm>
          <a:prstGeom prst="rect">
            <a:avLst/>
          </a:prstGeom>
          <a:noFill/>
        </p:spPr>
        <p:txBody>
          <a:bodyPr wrap="none" rtlCol="0">
            <a:spAutoFit/>
          </a:bodyPr>
          <a:lstStyle/>
          <a:p>
            <a:r>
              <a:rPr lang="en-US" sz="3200" b="1">
                <a:solidFill>
                  <a:schemeClr val="bg1"/>
                </a:solidFill>
                <a:latin typeface="Open Sans" panose="020B0606030504020204" pitchFamily="34" charset="0"/>
                <a:ea typeface="Open Sans" panose="020B0606030504020204" pitchFamily="34" charset="0"/>
                <a:cs typeface="Open Sans" panose="020B0606030504020204" pitchFamily="34" charset="0"/>
              </a:rPr>
              <a:t>2</a:t>
            </a:r>
            <a:r>
              <a:rPr lang="vi-VN" sz="3200" b="1">
                <a:solidFill>
                  <a:schemeClr val="bg1"/>
                </a:solidFill>
                <a:latin typeface="Open Sans" panose="020B0606030504020204" pitchFamily="34" charset="0"/>
                <a:ea typeface="Open Sans" panose="020B0606030504020204" pitchFamily="34" charset="0"/>
                <a:cs typeface="Open Sans" panose="020B0606030504020204" pitchFamily="34" charset="0"/>
              </a:rPr>
              <a:t>. Địa chỉ </a:t>
            </a:r>
            <a:r>
              <a:rPr lang="en-US" sz="3200" b="1">
                <a:solidFill>
                  <a:schemeClr val="bg1"/>
                </a:solidFill>
                <a:latin typeface="Open Sans" panose="020B0606030504020204" pitchFamily="34" charset="0"/>
                <a:ea typeface="Open Sans" panose="020B0606030504020204" pitchFamily="34" charset="0"/>
                <a:cs typeface="Open Sans" panose="020B0606030504020204" pitchFamily="34" charset="0"/>
              </a:rPr>
              <a:t>tuyệt đối</a:t>
            </a:r>
            <a:endParaRPr lang="vi-VN" sz="3200"/>
          </a:p>
        </p:txBody>
      </p:sp>
      <p:sp>
        <p:nvSpPr>
          <p:cNvPr id="23" name="TextBox 22">
            <a:extLst>
              <a:ext uri="{FF2B5EF4-FFF2-40B4-BE49-F238E27FC236}">
                <a16:creationId xmlns:a16="http://schemas.microsoft.com/office/drawing/2014/main" id="{0D73E127-0217-D211-1AAB-6ADFD7EAD2F4}"/>
              </a:ext>
            </a:extLst>
          </p:cNvPr>
          <p:cNvSpPr txBox="1"/>
          <p:nvPr/>
        </p:nvSpPr>
        <p:spPr>
          <a:xfrm>
            <a:off x="405329" y="1529890"/>
            <a:ext cx="10066730" cy="1138773"/>
          </a:xfrm>
          <a:prstGeom prst="rect">
            <a:avLst/>
          </a:prstGeom>
          <a:solidFill>
            <a:srgbClr val="FFC000"/>
          </a:solidFill>
        </p:spPr>
        <p:txBody>
          <a:bodyPr wrap="square" tIns="182880" bIns="182880" rtlCol="0">
            <a:spAutoFit/>
          </a:bodyPr>
          <a:lstStyle/>
          <a:p>
            <a:pPr marL="285750" lvl="0" indent="-285750">
              <a:buFontTx/>
              <a:buChar char="-"/>
              <a:defRPr/>
            </a:pPr>
            <a:r>
              <a:rPr lang="en-US" sz="2500">
                <a:latin typeface="Open Sans" panose="020B0606030504020204" pitchFamily="34" charset="0"/>
                <a:ea typeface="Open Sans" panose="020B0606030504020204" pitchFamily="34" charset="0"/>
                <a:cs typeface="Open Sans" panose="020B0606030504020204" pitchFamily="34" charset="0"/>
              </a:rPr>
              <a:t>Địa chỉ tuyệt đối không thay đổi khi sao chép công thức.</a:t>
            </a:r>
          </a:p>
          <a:p>
            <a:pPr marL="285750" lvl="0" indent="-285750">
              <a:buFontTx/>
              <a:buChar char="-"/>
              <a:defRPr/>
            </a:pPr>
            <a:r>
              <a:rPr lang="en-US" sz="2500">
                <a:latin typeface="Open Sans" panose="020B0606030504020204" pitchFamily="34" charset="0"/>
                <a:ea typeface="Open Sans" panose="020B0606030504020204" pitchFamily="34" charset="0"/>
                <a:cs typeface="Open Sans" panose="020B0606030504020204" pitchFamily="34" charset="0"/>
              </a:rPr>
              <a:t>Địa chỉ tuyệt đối có kí hiệu </a:t>
            </a:r>
            <a:r>
              <a:rPr lang="en-US" sz="2500" b="1">
                <a:latin typeface="Open Sans" panose="020B0606030504020204" pitchFamily="34" charset="0"/>
                <a:ea typeface="Open Sans" panose="020B0606030504020204" pitchFamily="34" charset="0"/>
                <a:cs typeface="Open Sans" panose="020B0606030504020204" pitchFamily="34" charset="0"/>
              </a:rPr>
              <a:t>$</a:t>
            </a:r>
            <a:r>
              <a:rPr lang="en-US" sz="2500">
                <a:latin typeface="Open Sans" panose="020B0606030504020204" pitchFamily="34" charset="0"/>
                <a:ea typeface="Open Sans" panose="020B0606030504020204" pitchFamily="34" charset="0"/>
                <a:cs typeface="Open Sans" panose="020B0606030504020204" pitchFamily="34" charset="0"/>
              </a:rPr>
              <a:t> ở trước tên cột và trước tên hàng.</a:t>
            </a:r>
            <a:endParaRPr lang="vi-VN" sz="2500">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B432E63A-2807-DA31-0434-89C9FE089A30}"/>
              </a:ext>
            </a:extLst>
          </p:cNvPr>
          <p:cNvSpPr txBox="1"/>
          <p:nvPr/>
        </p:nvSpPr>
        <p:spPr>
          <a:xfrm>
            <a:off x="3583859" y="3124974"/>
            <a:ext cx="3709670" cy="923330"/>
          </a:xfrm>
          <a:prstGeom prst="rect">
            <a:avLst/>
          </a:prstGeom>
          <a:noFill/>
        </p:spPr>
        <p:txBody>
          <a:bodyPr wrap="none" rtlCol="0">
            <a:spAutoFit/>
          </a:bodyPr>
          <a:lstStyle/>
          <a:p>
            <a:r>
              <a:rPr lang="en-US" sz="5400">
                <a:latin typeface="Open Sans" panose="020B0606030504020204" pitchFamily="34" charset="0"/>
                <a:ea typeface="Open Sans" panose="020B0606030504020204" pitchFamily="34" charset="0"/>
                <a:cs typeface="Open Sans" panose="020B0606030504020204" pitchFamily="34" charset="0"/>
              </a:rPr>
              <a:t>Ví dụ: $</a:t>
            </a:r>
            <a:r>
              <a:rPr lang="vi-VN" sz="5400">
                <a:latin typeface="Open Sans" panose="020B0606030504020204" pitchFamily="34" charset="0"/>
                <a:ea typeface="Open Sans" panose="020B0606030504020204" pitchFamily="34" charset="0"/>
                <a:cs typeface="Open Sans" panose="020B0606030504020204" pitchFamily="34" charset="0"/>
              </a:rPr>
              <a:t>F</a:t>
            </a:r>
            <a:r>
              <a:rPr lang="en-US" sz="5400">
                <a:latin typeface="Open Sans" panose="020B0606030504020204" pitchFamily="34" charset="0"/>
                <a:ea typeface="Open Sans" panose="020B0606030504020204" pitchFamily="34" charset="0"/>
                <a:cs typeface="Open Sans" panose="020B0606030504020204" pitchFamily="34" charset="0"/>
              </a:rPr>
              <a:t>$</a:t>
            </a:r>
            <a:r>
              <a:rPr lang="vi-VN" sz="5400">
                <a:latin typeface="Open Sans" panose="020B0606030504020204" pitchFamily="34" charset="0"/>
                <a:ea typeface="Open Sans" panose="020B0606030504020204" pitchFamily="34" charset="0"/>
                <a:cs typeface="Open Sans" panose="020B0606030504020204" pitchFamily="34" charset="0"/>
              </a:rPr>
              <a:t>2</a:t>
            </a:r>
          </a:p>
        </p:txBody>
      </p:sp>
      <p:sp>
        <p:nvSpPr>
          <p:cNvPr id="5" name="TextBox 4">
            <a:extLst>
              <a:ext uri="{FF2B5EF4-FFF2-40B4-BE49-F238E27FC236}">
                <a16:creationId xmlns:a16="http://schemas.microsoft.com/office/drawing/2014/main" id="{4FEC01CF-8C78-8934-E0FE-A27E0CEEFD1B}"/>
              </a:ext>
            </a:extLst>
          </p:cNvPr>
          <p:cNvSpPr txBox="1"/>
          <p:nvPr/>
        </p:nvSpPr>
        <p:spPr>
          <a:xfrm>
            <a:off x="405329" y="4611609"/>
            <a:ext cx="10066730" cy="1169551"/>
          </a:xfrm>
          <a:prstGeom prst="rect">
            <a:avLst/>
          </a:prstGeom>
          <a:solidFill>
            <a:srgbClr val="FFFF67"/>
          </a:solidFill>
        </p:spPr>
        <p:txBody>
          <a:bodyPr wrap="square" rtlCol="0">
            <a:spAutoFit/>
          </a:bodyPr>
          <a:lstStyle/>
          <a:p>
            <a:r>
              <a:rPr lang="en-US" sz="3500">
                <a:latin typeface="Open Sans" panose="020B0606030504020204" pitchFamily="34" charset="0"/>
                <a:ea typeface="Open Sans" panose="020B0606030504020204" pitchFamily="34" charset="0"/>
                <a:cs typeface="Open Sans" panose="020B0606030504020204" pitchFamily="34" charset="0"/>
              </a:rPr>
              <a:t>Nhấn dấu </a:t>
            </a:r>
            <a:r>
              <a:rPr lang="en-US" sz="3500" b="1">
                <a:latin typeface="Open Sans" panose="020B0606030504020204" pitchFamily="34" charset="0"/>
                <a:ea typeface="Open Sans" panose="020B0606030504020204" pitchFamily="34" charset="0"/>
                <a:cs typeface="Open Sans" panose="020B0606030504020204" pitchFamily="34" charset="0"/>
              </a:rPr>
              <a:t>$</a:t>
            </a:r>
            <a:r>
              <a:rPr lang="en-US" sz="3500">
                <a:latin typeface="Open Sans" panose="020B0606030504020204" pitchFamily="34" charset="0"/>
                <a:ea typeface="Open Sans" panose="020B0606030504020204" pitchFamily="34" charset="0"/>
                <a:cs typeface="Open Sans" panose="020B0606030504020204" pitchFamily="34" charset="0"/>
              </a:rPr>
              <a:t> trên bàn phím hoặc nhấn </a:t>
            </a:r>
            <a:r>
              <a:rPr lang="en-US" sz="3500" b="1">
                <a:latin typeface="Open Sans" panose="020B0606030504020204" pitchFamily="34" charset="0"/>
                <a:ea typeface="Open Sans" panose="020B0606030504020204" pitchFamily="34" charset="0"/>
                <a:cs typeface="Open Sans" panose="020B0606030504020204" pitchFamily="34" charset="0"/>
              </a:rPr>
              <a:t>F4</a:t>
            </a:r>
            <a:r>
              <a:rPr lang="en-US" sz="3500">
                <a:latin typeface="Open Sans" panose="020B0606030504020204" pitchFamily="34" charset="0"/>
                <a:ea typeface="Open Sans" panose="020B0606030504020204" pitchFamily="34" charset="0"/>
                <a:cs typeface="Open Sans" panose="020B0606030504020204" pitchFamily="34" charset="0"/>
              </a:rPr>
              <a:t> sau khi nhập địa chỉ ô tính.</a:t>
            </a:r>
            <a:endParaRPr lang="vi-VN" sz="350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138185885"/>
      </p:ext>
    </p:extLst>
  </p:cSld>
  <p:clrMapOvr>
    <a:masterClrMapping/>
  </p:clrMapOvr>
  <p:transition spd="slow">
    <p:randomBar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32000">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14:bounceEnd="32000">
                                          <p:cBhvr additive="base">
                                            <p:cTn id="7" dur="500" fill="hold"/>
                                            <p:tgtEl>
                                              <p:spTgt spid="23"/>
                                            </p:tgtEl>
                                            <p:attrNameLst>
                                              <p:attrName>ppt_x</p:attrName>
                                            </p:attrNameLst>
                                          </p:cBhvr>
                                          <p:tavLst>
                                            <p:tav tm="0">
                                              <p:val>
                                                <p:strVal val="0-#ppt_w/2"/>
                                              </p:val>
                                            </p:tav>
                                            <p:tav tm="100000">
                                              <p:val>
                                                <p:strVal val="#ppt_x"/>
                                              </p:val>
                                            </p:tav>
                                          </p:tavLst>
                                        </p:anim>
                                        <p:anim calcmode="lin" valueType="num" p14:bounceEnd="32000">
                                          <p:cBhvr additive="base">
                                            <p:cTn id="8" dur="500" fill="hold"/>
                                            <p:tgtEl>
                                              <p:spTgt spid="2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4" grpId="0"/>
          <p:bldP spid="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4" grpId="0"/>
          <p:bldP spid="5"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6914DC-10D1-D2E2-32C1-C37BE11BDF62}"/>
              </a:ext>
            </a:extLst>
          </p:cNvPr>
          <p:cNvGrpSpPr/>
          <p:nvPr/>
        </p:nvGrpSpPr>
        <p:grpSpPr>
          <a:xfrm>
            <a:off x="845143" y="624295"/>
            <a:ext cx="10501714" cy="4404759"/>
            <a:chOff x="601971" y="716236"/>
            <a:chExt cx="10501714" cy="4404759"/>
          </a:xfrm>
        </p:grpSpPr>
        <p:grpSp>
          <p:nvGrpSpPr>
            <p:cNvPr id="10" name="Group 9">
              <a:extLst>
                <a:ext uri="{FF2B5EF4-FFF2-40B4-BE49-F238E27FC236}">
                  <a16:creationId xmlns:a16="http://schemas.microsoft.com/office/drawing/2014/main" id="{A3E1AD09-D570-7F44-9276-44E0E363D697}"/>
                </a:ext>
              </a:extLst>
            </p:cNvPr>
            <p:cNvGrpSpPr/>
            <p:nvPr/>
          </p:nvGrpSpPr>
          <p:grpSpPr>
            <a:xfrm>
              <a:off x="1080338" y="817924"/>
              <a:ext cx="10023347" cy="4303071"/>
              <a:chOff x="1088970" y="4644163"/>
              <a:chExt cx="10023347" cy="4303071"/>
            </a:xfrm>
          </p:grpSpPr>
          <p:sp>
            <p:nvSpPr>
              <p:cNvPr id="14" name="Rectangle: Rounded Corners 13">
                <a:extLst>
                  <a:ext uri="{FF2B5EF4-FFF2-40B4-BE49-F238E27FC236}">
                    <a16:creationId xmlns:a16="http://schemas.microsoft.com/office/drawing/2014/main" id="{873331C3-A91D-A140-5D97-FEA736DC50E0}"/>
                  </a:ext>
                </a:extLst>
              </p:cNvPr>
              <p:cNvSpPr/>
              <p:nvPr/>
            </p:nvSpPr>
            <p:spPr>
              <a:xfrm>
                <a:off x="1088970" y="4907076"/>
                <a:ext cx="9900933" cy="4040158"/>
              </a:xfrm>
              <a:prstGeom prst="roundRect">
                <a:avLst>
                  <a:gd name="adj" fmla="val 11737"/>
                </a:avLst>
              </a:prstGeom>
              <a:solidFill>
                <a:srgbClr val="C2E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329A4A3-BCD3-4B3E-09AF-3BDB7E1D19DC}"/>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1CDDB11C-F17F-A2A9-B8D4-35E1C25274A1}"/>
                  </a:ext>
                </a:extLst>
              </p:cNvPr>
              <p:cNvSpPr/>
              <p:nvPr/>
            </p:nvSpPr>
            <p:spPr>
              <a:xfrm>
                <a:off x="1266668" y="5365543"/>
                <a:ext cx="9598058" cy="2790379"/>
              </a:xfrm>
              <a:prstGeom prst="rect">
                <a:avLst/>
              </a:prstGeom>
            </p:spPr>
            <p:txBody>
              <a:bodyPr wrap="square">
                <a:spAutoFit/>
              </a:bodyPr>
              <a:lstStyle/>
              <a:p>
                <a:pPr algn="just" defTabSz="342900">
                  <a:lnSpc>
                    <a:spcPct val="150000"/>
                  </a:lnSpc>
                </a:pPr>
                <a:r>
                  <a:rPr lang="vi-VN" sz="2400" b="1">
                    <a:latin typeface="UTM Avo" panose="02040603050506020204" pitchFamily="18" charset="0"/>
                    <a:cs typeface="Times New Roman" panose="02020603050405020304" pitchFamily="18" charset="0"/>
                  </a:rPr>
                  <a:t>Em hãy chọn các đáp án đúng:	</a:t>
                </a:r>
              </a:p>
              <a:p>
                <a:pPr algn="just" defTabSz="342900">
                  <a:lnSpc>
                    <a:spcPct val="150000"/>
                  </a:lnSpc>
                </a:pPr>
                <a:r>
                  <a:rPr lang="vi-VN" sz="2400">
                    <a:latin typeface="UTM Avo" panose="02040603050506020204" pitchFamily="18" charset="0"/>
                    <a:cs typeface="Times New Roman" panose="02020603050405020304" pitchFamily="18" charset="0"/>
                  </a:rPr>
                  <a:t>1.	Trong Hình 5.3, công thức tại ô F5 là =E5*$F$2. Sao chép công thức này đến ô F6, kết quả sao chép là:</a:t>
                </a:r>
              </a:p>
              <a:p>
                <a:pPr algn="just" defTabSz="342900">
                  <a:lnSpc>
                    <a:spcPct val="150000"/>
                  </a:lnSpc>
                </a:pPr>
                <a:r>
                  <a:rPr lang="vi-VN" sz="2400">
                    <a:latin typeface="UTM Avo" panose="02040603050506020204" pitchFamily="18" charset="0"/>
                    <a:cs typeface="Times New Roman" panose="02020603050405020304" pitchFamily="18" charset="0"/>
                  </a:rPr>
                  <a:t>A. =E6*F3</a:t>
                </a: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B. =E6*$F$2</a:t>
                </a:r>
              </a:p>
              <a:p>
                <a:pPr algn="just" defTabSz="342900">
                  <a:lnSpc>
                    <a:spcPct val="150000"/>
                  </a:lnSpc>
                </a:pPr>
                <a:r>
                  <a:rPr lang="en-US" sz="2400">
                    <a:latin typeface="UTM Avo" panose="02040603050506020204" pitchFamily="18" charset="0"/>
                    <a:cs typeface="Times New Roman" panose="02020603050405020304" pitchFamily="18" charset="0"/>
                  </a:rPr>
                  <a:t>C</a:t>
                </a:r>
                <a:r>
                  <a:rPr lang="vi-VN" sz="2400">
                    <a:latin typeface="UTM Avo" panose="02040603050506020204" pitchFamily="18" charset="0"/>
                    <a:cs typeface="Times New Roman" panose="02020603050405020304" pitchFamily="18" charset="0"/>
                  </a:rPr>
                  <a:t>. =$E$6*F3	</a:t>
                </a: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D. =$E$6*$F$2</a:t>
                </a:r>
              </a:p>
            </p:txBody>
          </p:sp>
        </p:grpSp>
        <p:pic>
          <p:nvPicPr>
            <p:cNvPr id="11" name="Picture 10">
              <a:extLst>
                <a:ext uri="{FF2B5EF4-FFF2-40B4-BE49-F238E27FC236}">
                  <a16:creationId xmlns:a16="http://schemas.microsoft.com/office/drawing/2014/main" id="{16BC1642-2BD2-F35D-2364-45AE0ED788AC}"/>
                </a:ext>
              </a:extLst>
            </p:cNvPr>
            <p:cNvPicPr>
              <a:picLocks noChangeAspect="1"/>
            </p:cNvPicPr>
            <p:nvPr/>
          </p:nvPicPr>
          <p:blipFill>
            <a:blip r:embed="rId3"/>
            <a:stretch>
              <a:fillRect/>
            </a:stretch>
          </p:blipFill>
          <p:spPr>
            <a:xfrm>
              <a:off x="601971" y="716236"/>
              <a:ext cx="903656" cy="885726"/>
            </a:xfrm>
            <a:prstGeom prst="rect">
              <a:avLst/>
            </a:prstGeom>
          </p:spPr>
        </p:pic>
        <p:pic>
          <p:nvPicPr>
            <p:cNvPr id="13" name="Picture 12">
              <a:extLst>
                <a:ext uri="{FF2B5EF4-FFF2-40B4-BE49-F238E27FC236}">
                  <a16:creationId xmlns:a16="http://schemas.microsoft.com/office/drawing/2014/main" id="{409A40B6-A289-EEF9-53BE-D639698B00E2}"/>
                </a:ext>
              </a:extLst>
            </p:cNvPr>
            <p:cNvPicPr>
              <a:picLocks noChangeAspect="1"/>
            </p:cNvPicPr>
            <p:nvPr/>
          </p:nvPicPr>
          <p:blipFill>
            <a:blip r:embed="rId4"/>
            <a:stretch>
              <a:fillRect/>
            </a:stretch>
          </p:blipFill>
          <p:spPr>
            <a:xfrm>
              <a:off x="10334488" y="1106336"/>
              <a:ext cx="661756" cy="554444"/>
            </a:xfrm>
            <a:prstGeom prst="rect">
              <a:avLst/>
            </a:prstGeom>
          </p:spPr>
        </p:pic>
      </p:grpSp>
      <p:sp>
        <p:nvSpPr>
          <p:cNvPr id="17" name="Oval 16">
            <a:extLst>
              <a:ext uri="{FF2B5EF4-FFF2-40B4-BE49-F238E27FC236}">
                <a16:creationId xmlns:a16="http://schemas.microsoft.com/office/drawing/2014/main" id="{48D50FBE-67D5-86CA-A514-0124431B7ED0}"/>
              </a:ext>
            </a:extLst>
          </p:cNvPr>
          <p:cNvSpPr/>
          <p:nvPr/>
        </p:nvSpPr>
        <p:spPr>
          <a:xfrm>
            <a:off x="4883391" y="3210560"/>
            <a:ext cx="431112" cy="436880"/>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864447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heel(1)">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B12C793-5A9E-66E2-7F47-BA4ED823BA1E}"/>
              </a:ext>
            </a:extLst>
          </p:cNvPr>
          <p:cNvGrpSpPr/>
          <p:nvPr/>
        </p:nvGrpSpPr>
        <p:grpSpPr>
          <a:xfrm>
            <a:off x="1084326" y="906958"/>
            <a:ext cx="10023347" cy="4613215"/>
            <a:chOff x="1080338" y="817924"/>
            <a:chExt cx="10023347" cy="4613215"/>
          </a:xfrm>
        </p:grpSpPr>
        <p:grpSp>
          <p:nvGrpSpPr>
            <p:cNvPr id="3" name="Group 2">
              <a:extLst>
                <a:ext uri="{FF2B5EF4-FFF2-40B4-BE49-F238E27FC236}">
                  <a16:creationId xmlns:a16="http://schemas.microsoft.com/office/drawing/2014/main" id="{BE21FB8A-9E09-E594-7026-1AC2250BAED9}"/>
                </a:ext>
              </a:extLst>
            </p:cNvPr>
            <p:cNvGrpSpPr/>
            <p:nvPr/>
          </p:nvGrpSpPr>
          <p:grpSpPr>
            <a:xfrm>
              <a:off x="1080338" y="817924"/>
              <a:ext cx="10023347" cy="4613215"/>
              <a:chOff x="1088970" y="4644163"/>
              <a:chExt cx="10023347" cy="4613215"/>
            </a:xfrm>
          </p:grpSpPr>
          <p:sp>
            <p:nvSpPr>
              <p:cNvPr id="5" name="Rectangle: Rounded Corners 4">
                <a:extLst>
                  <a:ext uri="{FF2B5EF4-FFF2-40B4-BE49-F238E27FC236}">
                    <a16:creationId xmlns:a16="http://schemas.microsoft.com/office/drawing/2014/main" id="{D9883B7F-F353-5E38-B332-3088651C21F6}"/>
                  </a:ext>
                </a:extLst>
              </p:cNvPr>
              <p:cNvSpPr/>
              <p:nvPr/>
            </p:nvSpPr>
            <p:spPr>
              <a:xfrm>
                <a:off x="1088970" y="4907076"/>
                <a:ext cx="9900933" cy="4350302"/>
              </a:xfrm>
              <a:prstGeom prst="roundRect">
                <a:avLst>
                  <a:gd name="adj" fmla="val 1173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179B1D0-C02B-D7B5-E176-8C717E409133}"/>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0F157EC3-1473-3A39-FDF4-E39A0EDCD505}"/>
                  </a:ext>
                </a:extLst>
              </p:cNvPr>
              <p:cNvSpPr/>
              <p:nvPr/>
            </p:nvSpPr>
            <p:spPr>
              <a:xfrm>
                <a:off x="1240407" y="5136309"/>
                <a:ext cx="9598058" cy="4076501"/>
              </a:xfrm>
              <a:prstGeom prst="rect">
                <a:avLst/>
              </a:prstGeom>
            </p:spPr>
            <p:txBody>
              <a:bodyPr wrap="square">
                <a:spAutoFit/>
              </a:bodyPr>
              <a:lstStyle/>
              <a:p>
                <a:pPr algn="just" defTabSz="342900">
                  <a:lnSpc>
                    <a:spcPct val="150000"/>
                  </a:lnSpc>
                </a:pPr>
                <a:r>
                  <a:rPr lang="vi-VN" sz="2400" b="1">
                    <a:latin typeface="UTM Avo" panose="02040603050506020204" pitchFamily="18" charset="0"/>
                    <a:cs typeface="Times New Roman" panose="02020603050405020304" pitchFamily="18" charset="0"/>
                  </a:rPr>
                  <a:t>2.	Cách nhập kí hiệu $ cho địa chỉ tuyệt đối là:</a:t>
                </a:r>
              </a:p>
              <a:p>
                <a:pPr algn="just" defTabSz="342900">
                  <a:lnSpc>
                    <a:spcPct val="150000"/>
                  </a:lnSpc>
                </a:pPr>
                <a:r>
                  <a:rPr lang="vi-VN" sz="2400">
                    <a:latin typeface="UTM Avo" panose="02040603050506020204" pitchFamily="18" charset="0"/>
                    <a:cs typeface="Times New Roman" panose="02020603050405020304" pitchFamily="18" charset="0"/>
                  </a:rPr>
                  <a:t>A.	</a:t>
                </a: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Gõ kí hiệu </a:t>
                </a:r>
                <a:r>
                  <a:rPr lang="vi-VN" sz="3200" b="1">
                    <a:latin typeface="UTM Avo" panose="02040603050506020204" pitchFamily="18" charset="0"/>
                    <a:cs typeface="Times New Roman" panose="02020603050405020304" pitchFamily="18" charset="0"/>
                  </a:rPr>
                  <a:t>$</a:t>
                </a:r>
                <a:r>
                  <a:rPr lang="vi-VN" sz="2400">
                    <a:latin typeface="UTM Avo" panose="02040603050506020204" pitchFamily="18" charset="0"/>
                    <a:cs typeface="Times New Roman" panose="02020603050405020304" pitchFamily="18" charset="0"/>
                  </a:rPr>
                  <a:t> </a:t>
                </a: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từ bàn phím khi nhập địa ch</a:t>
                </a:r>
                <a:r>
                  <a:rPr lang="en-US" sz="2400">
                    <a:latin typeface="UTM Avo" panose="02040603050506020204" pitchFamily="18" charset="0"/>
                    <a:cs typeface="Times New Roman" panose="02020603050405020304" pitchFamily="18" charset="0"/>
                  </a:rPr>
                  <a:t>ỉ</a:t>
                </a:r>
                <a:r>
                  <a:rPr lang="vi-VN" sz="2400">
                    <a:latin typeface="UTM Avo" panose="02040603050506020204" pitchFamily="18" charset="0"/>
                    <a:cs typeface="Times New Roman" panose="02020603050405020304" pitchFamily="18" charset="0"/>
                  </a:rPr>
                  <a:t> ô.</a:t>
                </a:r>
              </a:p>
              <a:p>
                <a:pPr marL="457200" indent="-457200" algn="just" defTabSz="342900">
                  <a:lnSpc>
                    <a:spcPct val="150000"/>
                  </a:lnSpc>
                  <a:buAutoNum type="alphaUcPeriod" startAt="2"/>
                </a:pPr>
                <a:r>
                  <a:rPr lang="vi-VN" sz="2400">
                    <a:latin typeface="UTM Avo" panose="02040603050506020204" pitchFamily="18" charset="0"/>
                    <a:cs typeface="Times New Roman" panose="02020603050405020304" pitchFamily="18" charset="0"/>
                  </a:rPr>
                  <a:t>Sau khi nhập địa ch</a:t>
                </a:r>
                <a:r>
                  <a:rPr lang="en-US" sz="2400">
                    <a:latin typeface="UTM Avo" panose="02040603050506020204" pitchFamily="18" charset="0"/>
                    <a:cs typeface="Times New Roman" panose="02020603050405020304" pitchFamily="18" charset="0"/>
                  </a:rPr>
                  <a:t>ỉ</a:t>
                </a:r>
                <a:r>
                  <a:rPr lang="vi-VN" sz="2400">
                    <a:latin typeface="UTM Avo" panose="02040603050506020204" pitchFamily="18" charset="0"/>
                    <a:cs typeface="Times New Roman" panose="02020603050405020304" pitchFamily="18" charset="0"/>
                  </a:rPr>
                  <a:t> tương đối, nhấn phím </a:t>
                </a:r>
                <a:r>
                  <a:rPr lang="vi-VN" sz="2400" b="1">
                    <a:latin typeface="UTM Avo" panose="02040603050506020204" pitchFamily="18" charset="0"/>
                    <a:cs typeface="Times New Roman" panose="02020603050405020304" pitchFamily="18" charset="0"/>
                  </a:rPr>
                  <a:t>F4</a:t>
                </a:r>
                <a:r>
                  <a:rPr lang="vi-VN" sz="2400">
                    <a:latin typeface="UTM Avo" panose="02040603050506020204" pitchFamily="18" charset="0"/>
                    <a:cs typeface="Times New Roman" panose="02020603050405020304" pitchFamily="18" charset="0"/>
                  </a:rPr>
                  <a:t> để chuyển thành địa ch</a:t>
                </a:r>
                <a:r>
                  <a:rPr lang="en-US" sz="2400">
                    <a:latin typeface="UTM Avo" panose="02040603050506020204" pitchFamily="18" charset="0"/>
                    <a:cs typeface="Times New Roman" panose="02020603050405020304" pitchFamily="18" charset="0"/>
                  </a:rPr>
                  <a:t>ỉ</a:t>
                </a:r>
                <a:r>
                  <a:rPr lang="vi-VN" sz="2400">
                    <a:latin typeface="UTM Avo" panose="02040603050506020204" pitchFamily="18" charset="0"/>
                    <a:cs typeface="Times New Roman" panose="02020603050405020304" pitchFamily="18" charset="0"/>
                  </a:rPr>
                  <a:t> tuyệt đối. </a:t>
                </a:r>
                <a:endParaRPr lang="en-US" sz="2400">
                  <a:latin typeface="UTM Avo" panose="02040603050506020204" pitchFamily="18" charset="0"/>
                  <a:cs typeface="Times New Roman" panose="02020603050405020304" pitchFamily="18" charset="0"/>
                </a:endParaRPr>
              </a:p>
              <a:p>
                <a:pPr marL="457200" indent="-457200" algn="just" defTabSz="342900">
                  <a:lnSpc>
                    <a:spcPct val="150000"/>
                  </a:lnSpc>
                  <a:buAutoNum type="alphaUcPeriod" startAt="2"/>
                </a:pPr>
                <a:r>
                  <a:rPr lang="vi-VN" sz="2400">
                    <a:latin typeface="UTM Avo" panose="02040603050506020204" pitchFamily="18" charset="0"/>
                    <a:cs typeface="Times New Roman" panose="02020603050405020304" pitchFamily="18" charset="0"/>
                  </a:rPr>
                  <a:t>Sau khi nhập địa ch</a:t>
                </a:r>
                <a:r>
                  <a:rPr lang="en-US" sz="2400">
                    <a:latin typeface="UTM Avo" panose="02040603050506020204" pitchFamily="18" charset="0"/>
                    <a:cs typeface="Times New Roman" panose="02020603050405020304" pitchFamily="18" charset="0"/>
                  </a:rPr>
                  <a:t>ỉ</a:t>
                </a:r>
                <a:r>
                  <a:rPr lang="vi-VN" sz="2400">
                    <a:latin typeface="UTM Avo" panose="02040603050506020204" pitchFamily="18" charset="0"/>
                    <a:cs typeface="Times New Roman" panose="02020603050405020304" pitchFamily="18" charset="0"/>
                  </a:rPr>
                  <a:t> tương đối, nhấn phím </a:t>
                </a:r>
                <a:r>
                  <a:rPr lang="vi-VN" sz="2400" b="1">
                    <a:latin typeface="UTM Avo" panose="02040603050506020204" pitchFamily="18" charset="0"/>
                    <a:cs typeface="Times New Roman" panose="02020603050405020304" pitchFamily="18" charset="0"/>
                  </a:rPr>
                  <a:t>F2</a:t>
                </a:r>
                <a:r>
                  <a:rPr lang="vi-VN" sz="2400">
                    <a:latin typeface="UTM Avo" panose="02040603050506020204" pitchFamily="18" charset="0"/>
                    <a:cs typeface="Times New Roman" panose="02020603050405020304" pitchFamily="18" charset="0"/>
                  </a:rPr>
                  <a:t> để chuyển thành địa ch</a:t>
                </a:r>
                <a:r>
                  <a:rPr lang="en-US" sz="2400">
                    <a:latin typeface="UTM Avo" panose="02040603050506020204" pitchFamily="18" charset="0"/>
                    <a:cs typeface="Times New Roman" panose="02020603050405020304" pitchFamily="18" charset="0"/>
                  </a:rPr>
                  <a:t>ỉ</a:t>
                </a:r>
                <a:r>
                  <a:rPr lang="vi-VN" sz="2400">
                    <a:latin typeface="UTM Avo" panose="02040603050506020204" pitchFamily="18" charset="0"/>
                    <a:cs typeface="Times New Roman" panose="02020603050405020304" pitchFamily="18" charset="0"/>
                  </a:rPr>
                  <a:t> tuyệt đối.</a:t>
                </a:r>
              </a:p>
              <a:p>
                <a:pPr algn="just" defTabSz="342900">
                  <a:lnSpc>
                    <a:spcPct val="150000"/>
                  </a:lnSpc>
                </a:pPr>
                <a:r>
                  <a:rPr lang="vi-VN" sz="2400">
                    <a:latin typeface="UTM Avo" panose="02040603050506020204" pitchFamily="18" charset="0"/>
                    <a:cs typeface="Times New Roman" panose="02020603050405020304" pitchFamily="18" charset="0"/>
                  </a:rPr>
                  <a:t>D. Thực hiện được theo cả hai cách A và B.</a:t>
                </a:r>
              </a:p>
            </p:txBody>
          </p:sp>
        </p:grpSp>
        <p:pic>
          <p:nvPicPr>
            <p:cNvPr id="4" name="Picture 3">
              <a:extLst>
                <a:ext uri="{FF2B5EF4-FFF2-40B4-BE49-F238E27FC236}">
                  <a16:creationId xmlns:a16="http://schemas.microsoft.com/office/drawing/2014/main" id="{724B1D24-11EA-772F-E3E5-692D6FC77C7A}"/>
                </a:ext>
              </a:extLst>
            </p:cNvPr>
            <p:cNvPicPr>
              <a:picLocks noChangeAspect="1"/>
            </p:cNvPicPr>
            <p:nvPr/>
          </p:nvPicPr>
          <p:blipFill>
            <a:blip r:embed="rId3">
              <a:duotone>
                <a:schemeClr val="accent1">
                  <a:shade val="45000"/>
                  <a:satMod val="135000"/>
                </a:schemeClr>
                <a:prstClr val="white"/>
              </a:duotone>
            </a:blip>
            <a:stretch>
              <a:fillRect/>
            </a:stretch>
          </p:blipFill>
          <p:spPr>
            <a:xfrm>
              <a:off x="10334488" y="1106336"/>
              <a:ext cx="661756" cy="554444"/>
            </a:xfrm>
            <a:prstGeom prst="rect">
              <a:avLst/>
            </a:prstGeom>
          </p:spPr>
        </p:pic>
      </p:grpSp>
      <p:sp>
        <p:nvSpPr>
          <p:cNvPr id="8" name="Oval 7">
            <a:extLst>
              <a:ext uri="{FF2B5EF4-FFF2-40B4-BE49-F238E27FC236}">
                <a16:creationId xmlns:a16="http://schemas.microsoft.com/office/drawing/2014/main" id="{18B7D0BB-544F-942E-E851-9CB4E413E156}"/>
              </a:ext>
            </a:extLst>
          </p:cNvPr>
          <p:cNvSpPr/>
          <p:nvPr/>
        </p:nvSpPr>
        <p:spPr>
          <a:xfrm>
            <a:off x="1206741" y="5000614"/>
            <a:ext cx="431112" cy="436880"/>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855033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RetrospectVTI">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Univers Condensed"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Univers"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TotalTime>
  <Words>637</Words>
  <Application>Microsoft Office PowerPoint</Application>
  <PresentationFormat>Widescreen</PresentationFormat>
  <Paragraphs>58</Paragraphs>
  <Slides>9</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9</vt:i4>
      </vt:variant>
    </vt:vector>
  </HeadingPairs>
  <TitlesOfParts>
    <vt:vector size="18" baseType="lpstr">
      <vt:lpstr>Arial</vt:lpstr>
      <vt:lpstr>Calibri</vt:lpstr>
      <vt:lpstr>Calibri Light</vt:lpstr>
      <vt:lpstr>Open Sans</vt:lpstr>
      <vt:lpstr>Univers</vt:lpstr>
      <vt:lpstr>Univers Condensed</vt:lpstr>
      <vt:lpstr>UTM Avo</vt:lpstr>
      <vt:lpstr>RetrospectVTI</vt:lpstr>
      <vt:lpstr>Office Theme</vt:lpstr>
      <vt:lpstr> </vt:lpstr>
      <vt:lpstr>TIẾT 10. BÀI 5:  SỬ DỤNG BẢNG TÍNH GIẢI QUYẾT BÀI TOÁN THỰC TẾ</vt:lpstr>
      <vt:lpstr> </vt:lpstr>
      <vt:lpstr> </vt:lpstr>
      <vt:lpstr> </vt:lpstr>
      <vt:lpstr> </vt:lpstr>
      <vt:lpstr>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VnTeach.Com</dc:creator>
  <cp:keywords>VnTeach.Com</cp:keywords>
  <cp:lastModifiedBy>phạm linh</cp:lastModifiedBy>
  <cp:revision>3</cp:revision>
  <dcterms:created xsi:type="dcterms:W3CDTF">2023-06-05T12:10:35Z</dcterms:created>
  <dcterms:modified xsi:type="dcterms:W3CDTF">2024-10-16T13:11:50Z</dcterms:modified>
</cp:coreProperties>
</file>