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70" r:id="rId3"/>
    <p:sldId id="256" r:id="rId4"/>
    <p:sldId id="271" r:id="rId5"/>
    <p:sldId id="257" r:id="rId6"/>
    <p:sldId id="272" r:id="rId7"/>
    <p:sldId id="273" r:id="rId8"/>
    <p:sldId id="274" r:id="rId9"/>
    <p:sldId id="3173" r:id="rId10"/>
    <p:sldId id="275" r:id="rId11"/>
    <p:sldId id="3174" r:id="rId12"/>
    <p:sldId id="276" r:id="rId13"/>
    <p:sldId id="3183" r:id="rId14"/>
    <p:sldId id="277" r:id="rId15"/>
    <p:sldId id="3176" r:id="rId16"/>
    <p:sldId id="3177" r:id="rId17"/>
    <p:sldId id="3178" r:id="rId18"/>
    <p:sldId id="3179" r:id="rId19"/>
    <p:sldId id="3180" r:id="rId20"/>
    <p:sldId id="3181"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CBDF"/>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75742" autoAdjust="0"/>
  </p:normalViewPr>
  <p:slideViewPr>
    <p:cSldViewPr snapToGrid="0">
      <p:cViewPr>
        <p:scale>
          <a:sx n="70" d="100"/>
          <a:sy n="70" d="100"/>
        </p:scale>
        <p:origin x="104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CE77B-23BC-4E2B-8A88-1E92C053FF08}"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8094A-77BD-43E2-8B0A-EF03AE8B52EE}" type="slidenum">
              <a:rPr lang="en-US" smtClean="0"/>
              <a:t>‹#›</a:t>
            </a:fld>
            <a:endParaRPr lang="en-US"/>
          </a:p>
        </p:txBody>
      </p:sp>
    </p:spTree>
    <p:extLst>
      <p:ext uri="{BB962C8B-B14F-4D97-AF65-F5344CB8AC3E}">
        <p14:creationId xmlns:p14="http://schemas.microsoft.com/office/powerpoint/2010/main" val="769274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a:solidFill>
                  <a:srgbClr val="231F20"/>
                </a:solidFill>
                <a:latin typeface="Times New Roman" panose="02020603050405020304" pitchFamily="18" charset="0"/>
                <a:ea typeface="Tahoma" panose="020B0604030504040204" pitchFamily="34" charset="0"/>
                <a:cs typeface="Times New Roman" panose="02020603050405020304" pitchFamily="18" charset="0"/>
              </a:rPr>
              <a:t>Năm 2006</a:t>
            </a:r>
            <a:r>
              <a:rPr lang="vi-VN">
                <a:solidFill>
                  <a:srgbClr val="231F20"/>
                </a:solidFill>
                <a:latin typeface="Times New Roman" panose="02020603050405020304" pitchFamily="18" charset="0"/>
                <a:ea typeface="Tahoma" panose="020B0604030504040204" pitchFamily="34" charset="0"/>
                <a:cs typeface="Times New Roman" panose="02020603050405020304" pitchFamily="18" charset="0"/>
              </a:rPr>
              <a:t>, quốc hội ban hành Luật Công nghệ thông tin số 67/2006/qH11 quy định chi tiết về quyền và trách nhiệm của tổ chức, cá nhân tham gia ứng dụng và phát triển công nghệ thông tin cũng như các hành vi bị nghiêm cấm. </a:t>
            </a:r>
            <a:endParaRPr lang="vi-VN">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b="1">
                <a:solidFill>
                  <a:srgbClr val="231F20"/>
                </a:solidFill>
                <a:latin typeface="Times New Roman" panose="02020603050405020304" pitchFamily="18" charset="0"/>
                <a:ea typeface="Tahoma" panose="020B0604030504040204" pitchFamily="34" charset="0"/>
                <a:cs typeface="Times New Roman" panose="02020603050405020304" pitchFamily="18" charset="0"/>
              </a:rPr>
              <a:t>Năm 2013</a:t>
            </a:r>
            <a:r>
              <a:rPr lang="vi-VN">
                <a:solidFill>
                  <a:srgbClr val="231F20"/>
                </a:solidFill>
                <a:latin typeface="Times New Roman" panose="02020603050405020304" pitchFamily="18" charset="0"/>
                <a:ea typeface="Tahoma" panose="020B0604030504040204" pitchFamily="34" charset="0"/>
                <a:cs typeface="Times New Roman" panose="02020603050405020304" pitchFamily="18" charset="0"/>
              </a:rPr>
              <a:t>, Chính phủ ban hành </a:t>
            </a:r>
            <a:r>
              <a:rPr lang="vi-VN" i="1">
                <a:solidFill>
                  <a:srgbClr val="231F20"/>
                </a:solidFill>
                <a:latin typeface="Times New Roman" panose="02020603050405020304" pitchFamily="18" charset="0"/>
                <a:ea typeface="Tahoma" panose="020B0604030504040204" pitchFamily="34" charset="0"/>
                <a:cs typeface="Times New Roman" panose="02020603050405020304" pitchFamily="18" charset="0"/>
              </a:rPr>
              <a:t>Nghị định số</a:t>
            </a:r>
            <a:r>
              <a:rPr lang="vi-VN">
                <a:solidFill>
                  <a:srgbClr val="231F20"/>
                </a:solidFill>
                <a:latin typeface="Times New Roman" panose="02020603050405020304" pitchFamily="18" charset="0"/>
                <a:ea typeface="Tahoma" panose="020B0604030504040204" pitchFamily="34" charset="0"/>
                <a:cs typeface="Times New Roman" panose="02020603050405020304" pitchFamily="18" charset="0"/>
              </a:rPr>
              <a:t> 72/2013/NĐ-CP quy định chi tiết việc quản lí, cung cấp, sử dụng dịch vụ Internet, thông tin trên mạng, trò chơi điện tử trên mạng; bảo đảm an toàn thông tin và an ninh thông tin; quyền và nghĩa vụ của tổ chức, cá nhân tham gia việc quản lí, cung cấp, sử dụng dịch vụ Internet, thông tin trên mạng, trò chơi điện tử trên mạng;... Trong nghị định này cũng ghi rõ các hành vi bị cấm. </a:t>
            </a:r>
            <a:endParaRPr lang="vi-VN">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b="1">
                <a:solidFill>
                  <a:srgbClr val="231F20"/>
                </a:solidFill>
                <a:latin typeface="Times New Roman" panose="02020603050405020304" pitchFamily="18" charset="0"/>
                <a:ea typeface="Tahoma" panose="020B0604030504040204" pitchFamily="34" charset="0"/>
                <a:cs typeface="Times New Roman" panose="02020603050405020304" pitchFamily="18" charset="0"/>
              </a:rPr>
              <a:t>Năm 2018</a:t>
            </a:r>
            <a:r>
              <a:rPr lang="vi-VN">
                <a:solidFill>
                  <a:srgbClr val="231F20"/>
                </a:solidFill>
                <a:latin typeface="Times New Roman" panose="02020603050405020304" pitchFamily="18" charset="0"/>
                <a:ea typeface="Tahoma" panose="020B0604030504040204" pitchFamily="34" charset="0"/>
                <a:cs typeface="Times New Roman" panose="02020603050405020304" pitchFamily="18" charset="0"/>
              </a:rPr>
              <a:t>, quốc hội ban hành </a:t>
            </a:r>
            <a:r>
              <a:rPr lang="vi-VN" i="1">
                <a:solidFill>
                  <a:srgbClr val="231F20"/>
                </a:solidFill>
                <a:latin typeface="Times New Roman" panose="02020603050405020304" pitchFamily="18" charset="0"/>
                <a:ea typeface="Tahoma" panose="020B0604030504040204" pitchFamily="34" charset="0"/>
                <a:cs typeface="Times New Roman" panose="02020603050405020304" pitchFamily="18" charset="0"/>
              </a:rPr>
              <a:t>Luật An ninh mạng</a:t>
            </a:r>
            <a:r>
              <a:rPr lang="vi-VN">
                <a:solidFill>
                  <a:srgbClr val="231F20"/>
                </a:solidFill>
                <a:latin typeface="Times New Roman" panose="02020603050405020304" pitchFamily="18" charset="0"/>
                <a:ea typeface="Tahoma" panose="020B0604030504040204" pitchFamily="34" charset="0"/>
                <a:cs typeface="Times New Roman" panose="02020603050405020304" pitchFamily="18" charset="0"/>
              </a:rPr>
              <a:t> quy định về hoạt động bảo vệ an ninh quốc gia và bảo đảm trật tự, an toàn xã hội trên không gian mạng; trách nhiệm của cơ quan, tổ chức, cá nhân có liên quan. Trong đó có ghi rõ các hành vi bị nghiêm cấm về an ninh mạng. </a:t>
            </a:r>
            <a:endParaRPr lang="vi-VN">
              <a:latin typeface="Times New Roman" panose="02020603050405020304" pitchFamily="18" charset="0"/>
              <a:ea typeface="Tahom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938094A-77BD-43E2-8B0A-EF03AE8B52EE}" type="slidenum">
              <a:rPr lang="en-US" smtClean="0"/>
              <a:t>12</a:t>
            </a:fld>
            <a:endParaRPr lang="en-US"/>
          </a:p>
        </p:txBody>
      </p:sp>
    </p:spTree>
    <p:extLst>
      <p:ext uri="{BB962C8B-B14F-4D97-AF65-F5344CB8AC3E}">
        <p14:creationId xmlns:p14="http://schemas.microsoft.com/office/powerpoint/2010/main" val="394052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44146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461373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8338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73146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21647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745185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66668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7632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34430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20331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8866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10/10/2024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10/10/2024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10/10/2024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334021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audio" Target="../media/audio5.wav"/></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audio" Target="../media/audio5.wav"/></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g"/><Relationship Id="rId11" Type="http://schemas.openxmlformats.org/officeDocument/2006/relationships/slide" Target="slide3.xml"/><Relationship Id="rId5" Type="http://schemas.openxmlformats.org/officeDocument/2006/relationships/slideLayout" Target="../slideLayouts/slideLayout18.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382170" y="474303"/>
            <a:ext cx="3427661" cy="646331"/>
          </a:xfrm>
        </p:spPr>
        <p:txBody>
          <a:bodyPr>
            <a:noAutofit/>
          </a:bodyPr>
          <a:lstStyle/>
          <a:p>
            <a:pPr>
              <a:lnSpc>
                <a:spcPct val="100000"/>
              </a:lnSpc>
            </a:pPr>
            <a:r>
              <a:rPr lang="en-US" sz="3200" b="1" u="sng">
                <a:effectLst/>
                <a:latin typeface="Open Sans" panose="020B0606030504020204" pitchFamily="34" charset="0"/>
                <a:ea typeface="Open Sans" panose="020B0606030504020204" pitchFamily="34" charset="0"/>
                <a:cs typeface="Open Sans" panose="020B0606030504020204" pitchFamily="34" charset="0"/>
              </a:rPr>
              <a:t>KHỞI ĐỘNG</a:t>
            </a:r>
          </a:p>
        </p:txBody>
      </p:sp>
      <p:grpSp>
        <p:nvGrpSpPr>
          <p:cNvPr id="11" name="Group 10">
            <a:extLst>
              <a:ext uri="{FF2B5EF4-FFF2-40B4-BE49-F238E27FC236}">
                <a16:creationId xmlns:a16="http://schemas.microsoft.com/office/drawing/2014/main" id="{38DCE5B9-3F0A-6B39-706B-8199528E2DB4}"/>
              </a:ext>
            </a:extLst>
          </p:cNvPr>
          <p:cNvGrpSpPr/>
          <p:nvPr/>
        </p:nvGrpSpPr>
        <p:grpSpPr>
          <a:xfrm>
            <a:off x="1792635" y="1120634"/>
            <a:ext cx="2589535" cy="3275763"/>
            <a:chOff x="2432732" y="1352133"/>
            <a:chExt cx="2589535" cy="3275763"/>
          </a:xfrm>
        </p:grpSpPr>
        <p:grpSp>
          <p:nvGrpSpPr>
            <p:cNvPr id="8" name="Group 7">
              <a:extLst>
                <a:ext uri="{FF2B5EF4-FFF2-40B4-BE49-F238E27FC236}">
                  <a16:creationId xmlns:a16="http://schemas.microsoft.com/office/drawing/2014/main" id="{56A17C21-2C27-09E0-9CEB-90685DB025B6}"/>
                </a:ext>
              </a:extLst>
            </p:cNvPr>
            <p:cNvGrpSpPr/>
            <p:nvPr/>
          </p:nvGrpSpPr>
          <p:grpSpPr>
            <a:xfrm>
              <a:off x="2432732" y="1352133"/>
              <a:ext cx="2589535" cy="3275763"/>
              <a:chOff x="2539412" y="1352133"/>
              <a:chExt cx="2589535" cy="3275763"/>
            </a:xfrm>
          </p:grpSpPr>
          <p:pic>
            <p:nvPicPr>
              <p:cNvPr id="7" name="Picture 6">
                <a:extLst>
                  <a:ext uri="{FF2B5EF4-FFF2-40B4-BE49-F238E27FC236}">
                    <a16:creationId xmlns:a16="http://schemas.microsoft.com/office/drawing/2014/main" id="{A45E72A2-4D9A-59F1-FD01-95B0A69E490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39412" y="1352133"/>
                <a:ext cx="2589535" cy="3275763"/>
              </a:xfrm>
              <a:prstGeom prst="rect">
                <a:avLst/>
              </a:prstGeom>
              <a:ln>
                <a:noFill/>
              </a:ln>
              <a:effectLst>
                <a:outerShdw blurRad="292100" dist="139700" dir="2700000" algn="tl" rotWithShape="0">
                  <a:srgbClr val="333333">
                    <a:alpha val="65000"/>
                  </a:srgbClr>
                </a:outerShdw>
              </a:effectLst>
            </p:spPr>
          </p:pic>
          <p:pic>
            <p:nvPicPr>
              <p:cNvPr id="1034" name="Picture 10" descr="School Children Uniform Vector Art PNG Images | Free Download On Pngtree">
                <a:extLst>
                  <a:ext uri="{FF2B5EF4-FFF2-40B4-BE49-F238E27FC236}">
                    <a16:creationId xmlns:a16="http://schemas.microsoft.com/office/drawing/2014/main" id="{4917CA4E-9318-D092-73A1-1EAEBCAAB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144" y="2753447"/>
                <a:ext cx="1228725" cy="1719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1BFD18B-7E8A-FB78-B813-6DB76D07207F}"/>
                </a:ext>
              </a:extLst>
            </p:cNvPr>
            <p:cNvSpPr txBox="1"/>
            <p:nvPr/>
          </p:nvSpPr>
          <p:spPr>
            <a:xfrm>
              <a:off x="2707042" y="1990846"/>
              <a:ext cx="2131176" cy="646331"/>
            </a:xfrm>
            <a:prstGeom prst="rect">
              <a:avLst/>
            </a:prstGeom>
            <a:noFill/>
          </p:spPr>
          <p:txBody>
            <a:bodyPr wrap="square">
              <a:spAutoFit/>
            </a:bodyPr>
            <a:lstStyle/>
            <a:p>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vi-VN" sz="1800" i="1">
                  <a:solidFill>
                    <a:schemeClr val="bg1"/>
                  </a:solidFill>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vi-VN">
                <a:solidFill>
                  <a:schemeClr val="bg1"/>
                </a:solidFill>
              </a:endParaRPr>
            </a:p>
          </p:txBody>
        </p:sp>
      </p:grpSp>
      <p:grpSp>
        <p:nvGrpSpPr>
          <p:cNvPr id="12" name="Group 11">
            <a:extLst>
              <a:ext uri="{FF2B5EF4-FFF2-40B4-BE49-F238E27FC236}">
                <a16:creationId xmlns:a16="http://schemas.microsoft.com/office/drawing/2014/main" id="{C25AB73C-37ED-39EA-8940-EBCF56A136DD}"/>
              </a:ext>
            </a:extLst>
          </p:cNvPr>
          <p:cNvGrpSpPr/>
          <p:nvPr/>
        </p:nvGrpSpPr>
        <p:grpSpPr>
          <a:xfrm>
            <a:off x="7527587" y="1120634"/>
            <a:ext cx="2589535" cy="3275763"/>
            <a:chOff x="2432732" y="1352133"/>
            <a:chExt cx="2589535" cy="3275763"/>
          </a:xfrm>
        </p:grpSpPr>
        <p:pic>
          <p:nvPicPr>
            <p:cNvPr id="15" name="Picture 14">
              <a:extLst>
                <a:ext uri="{FF2B5EF4-FFF2-40B4-BE49-F238E27FC236}">
                  <a16:creationId xmlns:a16="http://schemas.microsoft.com/office/drawing/2014/main" id="{D44B72B6-AACD-A27B-1596-674BA47A39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32732" y="1352133"/>
              <a:ext cx="2589535" cy="327576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44D2A91-06D0-6251-5838-979F4C193A59}"/>
                </a:ext>
              </a:extLst>
            </p:cNvPr>
            <p:cNvSpPr txBox="1"/>
            <p:nvPr/>
          </p:nvSpPr>
          <p:spPr>
            <a:xfrm>
              <a:off x="2552648" y="3742420"/>
              <a:ext cx="2416860" cy="584775"/>
            </a:xfrm>
            <a:prstGeom prst="rect">
              <a:avLst/>
            </a:prstGeom>
            <a:noFill/>
          </p:spPr>
          <p:txBody>
            <a:bodyPr wrap="square">
              <a:spAutoFit/>
            </a:bodyPr>
            <a:lstStyle/>
            <a:p>
              <a:r>
                <a:rPr lang="vi-VN" sz="1600" i="1">
                  <a:solidFill>
                    <a:schemeClr val="bg1"/>
                  </a:solidFill>
                  <a:latin typeface="Open Sans" panose="020B0606030504020204" pitchFamily="34" charset="0"/>
                  <a:ea typeface="Open Sans" panose="020B0606030504020204" pitchFamily="34" charset="0"/>
                  <a:cs typeface="Open Sans" panose="020B0606030504020204" pitchFamily="34" charset="0"/>
                </a:rPr>
                <a:t>Đất nước ta thật là đẹp (người chụp Lê Khoa)</a:t>
              </a:r>
              <a:endParaRPr lang="vi-VN" sz="1600">
                <a:solidFill>
                  <a:schemeClr val="bg1"/>
                </a:solidFill>
              </a:endParaRPr>
            </a:p>
          </p:txBody>
        </p:sp>
      </p:gr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6260490" y="4472816"/>
            <a:ext cx="5123728" cy="1473927"/>
          </a:xfrm>
          <a:prstGeom prst="rect">
            <a:avLst/>
          </a:prstGeom>
          <a:solidFill>
            <a:srgbClr val="FFFF0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Trường hợp 2: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xin phép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a:t>
            </a:r>
            <a:r>
              <a:rPr lang="en-US" sz="1800">
                <a:latin typeface="Open Sans" panose="020B0606030504020204" pitchFamily="34" charset="0"/>
                <a:ea typeface="Open Sans" panose="020B0606030504020204" pitchFamily="34" charset="0"/>
                <a:cs typeface="Open Sans" panose="020B0606030504020204" pitchFamily="34" charset="0"/>
              </a:rPr>
              <a:t>, </a:t>
            </a:r>
            <a:r>
              <a:rPr lang="vi-VN" sz="1800">
                <a:latin typeface="Open Sans" panose="020B0606030504020204" pitchFamily="34" charset="0"/>
                <a:ea typeface="Open Sans" panose="020B0606030504020204" pitchFamily="34" charset="0"/>
                <a:cs typeface="Open Sans" panose="020B0606030504020204" pitchFamily="34" charset="0"/>
              </a:rPr>
              <a:t>chỉnh sửa lại bức ảnh cho đẹp hơn rồi đưa lên trang cá nhân trên mạng xã hội. An viết chú thích cho bức ảnh</a:t>
            </a:r>
            <a:r>
              <a:rPr lang="en-US" sz="1800">
                <a:latin typeface="Open Sans" panose="020B0606030504020204" pitchFamily="34" charset="0"/>
                <a:ea typeface="Open Sans" panose="020B0606030504020204" pitchFamily="34" charset="0"/>
                <a:cs typeface="Open Sans" panose="020B0606030504020204" pitchFamily="34" charset="0"/>
              </a:rPr>
              <a:t>:</a:t>
            </a:r>
            <a:r>
              <a:rPr lang="vi-VN" sz="1800">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Đ</a:t>
            </a:r>
            <a:r>
              <a:rPr lang="vi-VN" sz="1800" i="1">
                <a:latin typeface="Open Sans" panose="020B0606030504020204" pitchFamily="34" charset="0"/>
                <a:ea typeface="Open Sans" panose="020B0606030504020204" pitchFamily="34" charset="0"/>
                <a:cs typeface="Open Sans" panose="020B0606030504020204" pitchFamily="34" charset="0"/>
              </a:rPr>
              <a:t>ất nước ta thật là đẹp </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người chụp Lê Khoa</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71B7D3F8-E1AE-A88F-0B2F-7AD30947A8BE}"/>
              </a:ext>
            </a:extLst>
          </p:cNvPr>
          <p:cNvSpPr txBox="1"/>
          <p:nvPr/>
        </p:nvSpPr>
        <p:spPr>
          <a:xfrm>
            <a:off x="525538" y="4469415"/>
            <a:ext cx="5123727" cy="1477328"/>
          </a:xfrm>
          <a:prstGeom prst="rect">
            <a:avLst/>
          </a:prstGeom>
          <a:solidFill>
            <a:srgbClr val="FFFF00"/>
          </a:solidFill>
        </p:spPr>
        <p:txBody>
          <a:bodyPr wrap="square" rtlCol="0">
            <a:spAutoFit/>
          </a:bodyPr>
          <a:lstStyle/>
          <a:p>
            <a:r>
              <a:rPr lang="en-US" sz="1800" b="1">
                <a:latin typeface="Open Sans" panose="020B0606030504020204" pitchFamily="34" charset="0"/>
                <a:ea typeface="Open Sans" panose="020B0606030504020204" pitchFamily="34" charset="0"/>
                <a:cs typeface="Open Sans" panose="020B0606030504020204" pitchFamily="34" charset="0"/>
              </a:rPr>
              <a:t>Trường hợp 1: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không hỏi ý kiến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 tự mình chỉnh sửa bức ảnh và sử dụng làm nền cho ảnh của mình rồi đưa lên trang cá nhân trên mạng xã hội. An viết chú thích cho bức ảnh</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T</a:t>
            </a:r>
            <a:r>
              <a:rPr lang="vi-VN" sz="1800" i="1">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peech Bubble: Oval 2">
            <a:extLst>
              <a:ext uri="{FF2B5EF4-FFF2-40B4-BE49-F238E27FC236}">
                <a16:creationId xmlns:a16="http://schemas.microsoft.com/office/drawing/2014/main" id="{265FDF59-6A19-A16C-72C3-09F88935E3F8}"/>
              </a:ext>
            </a:extLst>
          </p:cNvPr>
          <p:cNvSpPr/>
          <p:nvPr/>
        </p:nvSpPr>
        <p:spPr>
          <a:xfrm>
            <a:off x="4405942" y="1590312"/>
            <a:ext cx="3097872" cy="2205473"/>
          </a:xfrm>
          <a:prstGeom prst="wedgeEllipseCallout">
            <a:avLst>
              <a:gd name="adj1" fmla="val -352"/>
              <a:gd name="adj2" fmla="val 7096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latin typeface="Open Sans" panose="020B0606030504020204" pitchFamily="34" charset="0"/>
                <a:ea typeface="Open Sans" panose="020B0606030504020204" pitchFamily="34" charset="0"/>
                <a:cs typeface="Open Sans" panose="020B0606030504020204" pitchFamily="34" charset="0"/>
              </a:rPr>
              <a:t>Theo em, An nên làm theo cách nào? Vì sao?</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9131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074" name="Picture 2" descr="Computer with cartoon kids and dog Stock Vector | Adobe Stock">
            <a:extLst>
              <a:ext uri="{FF2B5EF4-FFF2-40B4-BE49-F238E27FC236}">
                <a16:creationId xmlns:a16="http://schemas.microsoft.com/office/drawing/2014/main" id="{20D06EA0-C46E-13AD-902C-07151FBE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840" y="4636817"/>
            <a:ext cx="2498320" cy="2330040"/>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99F5D0-557E-06FA-75B3-716DBE01BC51}"/>
              </a:ext>
            </a:extLst>
          </p:cNvPr>
          <p:cNvGrpSpPr/>
          <p:nvPr/>
        </p:nvGrpSpPr>
        <p:grpSpPr>
          <a:xfrm>
            <a:off x="1217482" y="999162"/>
            <a:ext cx="10059910" cy="3116805"/>
            <a:chOff x="1052407" y="3976418"/>
            <a:chExt cx="10059910" cy="3659669"/>
          </a:xfrm>
        </p:grpSpPr>
        <p:sp>
          <p:nvSpPr>
            <p:cNvPr id="11" name="Rectangle: Rounded Corners 10">
              <a:extLst>
                <a:ext uri="{FF2B5EF4-FFF2-40B4-BE49-F238E27FC236}">
                  <a16:creationId xmlns:a16="http://schemas.microsoft.com/office/drawing/2014/main" id="{5CE0C7D2-8AF1-6827-5A6E-F4D11FD2EA3B}"/>
                </a:ext>
              </a:extLst>
            </p:cNvPr>
            <p:cNvSpPr/>
            <p:nvPr/>
          </p:nvSpPr>
          <p:spPr>
            <a:xfrm>
              <a:off x="1052407" y="3976418"/>
              <a:ext cx="9900933" cy="365966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F5C96591-9C78-A7A0-744B-A429D9A2B8C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1FC6A2D3-7E00-B4DB-FF25-ACF605B188BF}"/>
              </a:ext>
            </a:extLst>
          </p:cNvPr>
          <p:cNvSpPr/>
          <p:nvPr/>
        </p:nvSpPr>
        <p:spPr>
          <a:xfrm>
            <a:off x="1448408" y="1543826"/>
            <a:ext cx="9598058" cy="202747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Cần bảo đảm tính văn hoá, thể hiện được đạo đức và tuân th</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ủ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pháp luật khi tạo ra các sản phẩm số, giúp tránh được việc lan truyền thông tin sai trái, đồng thời góp phần tạo ra một x</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ã</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hội số lành mạnh và hợp pháp.</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88297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ntr" presetSubtype="32"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out)">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80" y="304800"/>
            <a:ext cx="8625840" cy="2209800"/>
          </a:xfrm>
          <a:prstGeom prst="round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Em có cảnh báo và lời khuyên gì với các bạn trong mỗi tình huống dưới đây?</a:t>
            </a:r>
          </a:p>
        </p:txBody>
      </p:sp>
      <p:sp>
        <p:nvSpPr>
          <p:cNvPr id="4" name="Rectangle: Rounded Corners 3">
            <a:extLst>
              <a:ext uri="{FF2B5EF4-FFF2-40B4-BE49-F238E27FC236}">
                <a16:creationId xmlns:a16="http://schemas.microsoft.com/office/drawing/2014/main" id="{FD500766-C403-7262-C355-504A1C601F36}"/>
              </a:ext>
            </a:extLst>
          </p:cNvPr>
          <p:cNvSpPr/>
          <p:nvPr/>
        </p:nvSpPr>
        <p:spPr>
          <a:xfrm>
            <a:off x="3246120" y="2800350"/>
            <a:ext cx="8625840" cy="12573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a) Bạn em quay video các bạn trong lớp có hành vi bạo lực và đăng lên mạng xã hội.</a:t>
            </a:r>
          </a:p>
        </p:txBody>
      </p:sp>
      <p:sp>
        <p:nvSpPr>
          <p:cNvPr id="5" name="Rectangle: Rounded Corners 4">
            <a:extLst>
              <a:ext uri="{FF2B5EF4-FFF2-40B4-BE49-F238E27FC236}">
                <a16:creationId xmlns:a16="http://schemas.microsoft.com/office/drawing/2014/main" id="{E4A9D3DE-C0FC-CCF5-DDFC-229ECB9DF5DE}"/>
              </a:ext>
            </a:extLst>
          </p:cNvPr>
          <p:cNvSpPr/>
          <p:nvPr/>
        </p:nvSpPr>
        <p:spPr>
          <a:xfrm>
            <a:off x="3246120" y="4324350"/>
            <a:ext cx="8625840" cy="13716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b) Một người bạn sử dụng ảnh em chụp để tham gia một cuộc thi ảnh nhưng chưa có sự đồng ý của em.</a:t>
            </a:r>
          </a:p>
        </p:txBody>
      </p:sp>
      <p:pic>
        <p:nvPicPr>
          <p:cNvPr id="4098" name="Picture 2" descr="Download HD Sign, Computer, Symbol, Cartoon, Signs, Danger - Tam Giác Cảnh  Báo Transparent PNG Image - NicePNG.com">
            <a:extLst>
              <a:ext uri="{FF2B5EF4-FFF2-40B4-BE49-F238E27FC236}">
                <a16:creationId xmlns:a16="http://schemas.microsoft.com/office/drawing/2014/main" id="{BFD5C220-014C-26B3-30C9-AC93ABB4F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90" y="1267301"/>
            <a:ext cx="2091070" cy="182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Luật công nghệ thông tin số 67/2006/QH11">
            <a:extLst>
              <a:ext uri="{FF2B5EF4-FFF2-40B4-BE49-F238E27FC236}">
                <a16:creationId xmlns:a16="http://schemas.microsoft.com/office/drawing/2014/main" id="{6E4784C0-45FF-B1A6-F063-8367F2071D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568" y="1672893"/>
            <a:ext cx="3209544" cy="320954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2">
            <a:extLst>
              <a:ext uri="{FF2B5EF4-FFF2-40B4-BE49-F238E27FC236}">
                <a16:creationId xmlns:a16="http://schemas.microsoft.com/office/drawing/2014/main" id="{F896085B-98C3-4CE5-3314-E35D86B5600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4491228" y="2225421"/>
            <a:ext cx="3209544" cy="2407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7A7DC2D-4C9A-319C-C888-15BE9B5B894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8275888" y="1672893"/>
            <a:ext cx="3209544" cy="320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4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3550920" cy="4465320"/>
          </a:xfrm>
          <a:prstGeom prst="roundRect">
            <a:avLst>
              <a:gd name="adj" fmla="val 10661"/>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LUYỆN TẬP</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Em hãy xác định các hành động dưới đây là vi phạm hay không vi phạm đạo đức, pháp luật và văn hóa khi sử dụng công nghệ kỹ thuật số.</a:t>
            </a:r>
          </a:p>
        </p:txBody>
      </p:sp>
      <p:sp>
        <p:nvSpPr>
          <p:cNvPr id="4" name="Rectangle: Rounded Corners 3">
            <a:extLst>
              <a:ext uri="{FF2B5EF4-FFF2-40B4-BE49-F238E27FC236}">
                <a16:creationId xmlns:a16="http://schemas.microsoft.com/office/drawing/2014/main" id="{FD500766-C403-7262-C355-504A1C601F36}"/>
              </a:ext>
            </a:extLst>
          </p:cNvPr>
          <p:cNvSpPr/>
          <p:nvPr/>
        </p:nvSpPr>
        <p:spPr>
          <a:xfrm>
            <a:off x="3947160" y="167640"/>
            <a:ext cx="7818120" cy="86868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a) Chia sẻ thông tin mua bán động vật hoang dã quý hiếm.</a:t>
            </a:r>
          </a:p>
        </p:txBody>
      </p:sp>
      <p:sp>
        <p:nvSpPr>
          <p:cNvPr id="5" name="Rectangle: Rounded Corners 4">
            <a:extLst>
              <a:ext uri="{FF2B5EF4-FFF2-40B4-BE49-F238E27FC236}">
                <a16:creationId xmlns:a16="http://schemas.microsoft.com/office/drawing/2014/main" id="{E4A9D3DE-C0FC-CCF5-DDFC-229ECB9DF5DE}"/>
              </a:ext>
            </a:extLst>
          </p:cNvPr>
          <p:cNvSpPr/>
          <p:nvPr/>
        </p:nvSpPr>
        <p:spPr>
          <a:xfrm>
            <a:off x="3947160" y="1399251"/>
            <a:ext cx="7818120" cy="107008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b) Tạo một trang cá nhân để chia sẻ những kinh </a:t>
            </a:r>
            <a:endParaRPr lang="en-US"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nghiệm học tập của mình.</a:t>
            </a:r>
          </a:p>
        </p:txBody>
      </p:sp>
      <p:sp>
        <p:nvSpPr>
          <p:cNvPr id="3" name="Rectangle: Rounded Corners 2">
            <a:extLst>
              <a:ext uri="{FF2B5EF4-FFF2-40B4-BE49-F238E27FC236}">
                <a16:creationId xmlns:a16="http://schemas.microsoft.com/office/drawing/2014/main" id="{345E13DE-A5AE-918F-B756-6DA45A16A80C}"/>
              </a:ext>
            </a:extLst>
          </p:cNvPr>
          <p:cNvSpPr/>
          <p:nvPr/>
        </p:nvSpPr>
        <p:spPr>
          <a:xfrm>
            <a:off x="3947160" y="2832266"/>
            <a:ext cx="7818120" cy="782145"/>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c) Quay và lan truyền video bạo lực học đường.</a:t>
            </a:r>
          </a:p>
        </p:txBody>
      </p:sp>
      <p:sp>
        <p:nvSpPr>
          <p:cNvPr id="6" name="Rectangle: Rounded Corners 5">
            <a:extLst>
              <a:ext uri="{FF2B5EF4-FFF2-40B4-BE49-F238E27FC236}">
                <a16:creationId xmlns:a16="http://schemas.microsoft.com/office/drawing/2014/main" id="{F86FB5B4-EBA6-F778-989C-A2514D819AFE}"/>
              </a:ext>
            </a:extLst>
          </p:cNvPr>
          <p:cNvSpPr/>
          <p:nvPr/>
        </p:nvSpPr>
        <p:spPr>
          <a:xfrm>
            <a:off x="3947160" y="3977342"/>
            <a:ext cx="7818120" cy="61693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d) Sáng tác một bài thơ về lớp và gửi bạn bè cùng đọc.</a:t>
            </a:r>
          </a:p>
        </p:txBody>
      </p:sp>
      <p:sp>
        <p:nvSpPr>
          <p:cNvPr id="7" name="Rectangle: Rounded Corners 6">
            <a:extLst>
              <a:ext uri="{FF2B5EF4-FFF2-40B4-BE49-F238E27FC236}">
                <a16:creationId xmlns:a16="http://schemas.microsoft.com/office/drawing/2014/main" id="{DEF816EE-D8E6-DB4F-6E55-029323E25D90}"/>
              </a:ext>
            </a:extLst>
          </p:cNvPr>
          <p:cNvSpPr/>
          <p:nvPr/>
        </p:nvSpPr>
        <p:spPr>
          <a:xfrm>
            <a:off x="3947160" y="4957210"/>
            <a:ext cx="7818120" cy="55054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e) Tham gia cá cược bóng đá qua internet.</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Rounded Corners 7">
            <a:extLst>
              <a:ext uri="{FF2B5EF4-FFF2-40B4-BE49-F238E27FC236}">
                <a16:creationId xmlns:a16="http://schemas.microsoft.com/office/drawing/2014/main" id="{8561879E-2717-7EAD-C83F-E93B90BBDCCC}"/>
              </a:ext>
            </a:extLst>
          </p:cNvPr>
          <p:cNvSpPr/>
          <p:nvPr/>
        </p:nvSpPr>
        <p:spPr>
          <a:xfrm>
            <a:off x="3947160" y="5870685"/>
            <a:ext cx="7818120" cy="85015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f) Chia sẻ địa chỉ một website có chứa các bộ phim không có bản quyền sử dụng</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Caution - Free signs icons">
            <a:extLst>
              <a:ext uri="{FF2B5EF4-FFF2-40B4-BE49-F238E27FC236}">
                <a16:creationId xmlns:a16="http://schemas.microsoft.com/office/drawing/2014/main" id="{B821CB7F-CC29-3B69-BB18-EB91EBC24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207244"/>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CB93E9F-5F40-2673-8617-539FFD419B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338560" y="1583417"/>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ution - Free signs icons">
            <a:extLst>
              <a:ext uri="{FF2B5EF4-FFF2-40B4-BE49-F238E27FC236}">
                <a16:creationId xmlns:a16="http://schemas.microsoft.com/office/drawing/2014/main" id="{E559376A-9B30-0C2E-35E0-78B5FEBEC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2797145"/>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26E737E-0B24-A424-F049-AC59B4A1A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338560" y="3993532"/>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ution - Free signs icons">
            <a:extLst>
              <a:ext uri="{FF2B5EF4-FFF2-40B4-BE49-F238E27FC236}">
                <a16:creationId xmlns:a16="http://schemas.microsoft.com/office/drawing/2014/main" id="{49FA3E67-7ED2-1FE4-8C66-EB0A82938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4803970"/>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ution - Free signs icons">
            <a:extLst>
              <a:ext uri="{FF2B5EF4-FFF2-40B4-BE49-F238E27FC236}">
                <a16:creationId xmlns:a16="http://schemas.microsoft.com/office/drawing/2014/main" id="{CC93015C-2C3E-6E5C-7373-81191C51F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5836920"/>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6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p:cTn id="19" dur="500" fill="hold"/>
                                        <p:tgtEl>
                                          <p:spTgt spid="5122"/>
                                        </p:tgtEl>
                                        <p:attrNameLst>
                                          <p:attrName>ppt_w</p:attrName>
                                        </p:attrNameLst>
                                      </p:cBhvr>
                                      <p:tavLst>
                                        <p:tav tm="0">
                                          <p:val>
                                            <p:fltVal val="0"/>
                                          </p:val>
                                        </p:tav>
                                        <p:tav tm="100000">
                                          <p:val>
                                            <p:strVal val="#ppt_w"/>
                                          </p:val>
                                        </p:tav>
                                      </p:tavLst>
                                    </p:anim>
                                    <p:anim calcmode="lin" valueType="num">
                                      <p:cBhvr>
                                        <p:cTn id="20" dur="500" fill="hold"/>
                                        <p:tgtEl>
                                          <p:spTgt spid="5122"/>
                                        </p:tgtEl>
                                        <p:attrNameLst>
                                          <p:attrName>ppt_h</p:attrName>
                                        </p:attrNameLst>
                                      </p:cBhvr>
                                      <p:tavLst>
                                        <p:tav tm="0">
                                          <p:val>
                                            <p:fltVal val="0"/>
                                          </p:val>
                                        </p:tav>
                                        <p:tav tm="100000">
                                          <p:val>
                                            <p:strVal val="#ppt_h"/>
                                          </p:val>
                                        </p:tav>
                                      </p:tavLst>
                                    </p:anim>
                                    <p:animEffect transition="in" filter="fade">
                                      <p:cBhvr>
                                        <p:cTn id="21" dur="500"/>
                                        <p:tgtEl>
                                          <p:spTgt spid="5122"/>
                                        </p:tgtEl>
                                      </p:cBhvr>
                                    </p:animEffect>
                                  </p:childTnLst>
                                  <p:subTnLst>
                                    <p:audio>
                                      <p:cMediaNode>
                                        <p:cTn display="0" masterRel="sameClick">
                                          <p:stCondLst>
                                            <p:cond evt="begin" delay="0">
                                              <p:tn val="17"/>
                                            </p:cond>
                                          </p:stCondLst>
                                          <p:endCondLst>
                                            <p:cond evt="onStopAudio" delay="0">
                                              <p:tgtEl>
                                                <p:sldTgt/>
                                              </p:tgtEl>
                                            </p:cond>
                                          </p:endCondLst>
                                        </p:cTn>
                                        <p:tgtEl>
                                          <p:sndTgt r:embed="rId2" name="suction.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subTnLst>
                                    <p:audio>
                                      <p:cMediaNode>
                                        <p:cTn display="0" masterRel="sameClick">
                                          <p:stCondLst>
                                            <p:cond evt="begin" delay="0">
                                              <p:tn val="45"/>
                                            </p:cond>
                                          </p:stCondLst>
                                          <p:endCondLst>
                                            <p:cond evt="onStopAudio" delay="0">
                                              <p:tgtEl>
                                                <p:sldTgt/>
                                              </p:tgtEl>
                                            </p:cond>
                                          </p:endCondLst>
                                        </p:cTn>
                                        <p:tgtEl>
                                          <p:sndTgt r:embed="rId2" name="suction.wav"/>
                                        </p:tgtEl>
                                      </p:cMediaNode>
                                    </p:audio>
                                  </p:sub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Effect transition="in" filter="fade">
                                      <p:cBhvr>
                                        <p:cTn id="77" dur="500"/>
                                        <p:tgtEl>
                                          <p:spTgt spid="12"/>
                                        </p:tgtEl>
                                      </p:cBhvr>
                                    </p:animEffect>
                                  </p:childTnLst>
                                  <p:subTnLst>
                                    <p:audio>
                                      <p:cMediaNode>
                                        <p:cTn display="0" masterRel="sameClick">
                                          <p:stCondLst>
                                            <p:cond evt="begin" delay="0">
                                              <p:tn val="73"/>
                                            </p:cond>
                                          </p:stCondLst>
                                          <p:endCondLst>
                                            <p:cond evt="onStopAudio" delay="0">
                                              <p:tgtEl>
                                                <p:sldTgt/>
                                              </p:tgtEl>
                                            </p:cond>
                                          </p:endCondLst>
                                        </p:cTn>
                                        <p:tgtEl>
                                          <p:sndTgt r:embed="rId2" name="suction.wav"/>
                                        </p:tgtEl>
                                      </p:cMediaNode>
                                    </p:audio>
                                  </p:sub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subTnLst>
                                    <p:audio>
                                      <p:cMediaNode>
                                        <p:cTn display="0" masterRel="sameClick">
                                          <p:stCondLst>
                                            <p:cond evt="begin" delay="0">
                                              <p:tn val="87"/>
                                            </p:cond>
                                          </p:stCondLst>
                                          <p:endCondLst>
                                            <p:cond evt="onStopAudio" delay="0">
                                              <p:tgtEl>
                                                <p:sldTgt/>
                                              </p:tgtEl>
                                            </p:cond>
                                          </p:endCondLst>
                                        </p:cTn>
                                        <p:tgtEl>
                                          <p:sndTgt r:embed="rId2"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993243" y="363832"/>
            <a:ext cx="10205513" cy="1524000"/>
          </a:xfrm>
          <a:prstGeom prst="roundRect">
            <a:avLst>
              <a:gd name="adj" fmla="val 10661"/>
            </a:avLst>
          </a:prstGeom>
          <a:solidFill>
            <a:schemeClr val="accent6">
              <a:lumMod val="75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a:t>
            </a:r>
            <a:r>
              <a:rPr kumimoji="0" lang="en-US" sz="3000" b="1" i="0" u="sng" strike="noStrike" kern="1200" cap="none" spc="0" normalizeH="0" noProof="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rPr>
              <a:t> 1</a:t>
            </a:r>
            <a:r>
              <a:rPr kumimoji="0" lang="en-US" sz="3000" b="1" i="0" u="none" strike="noStrike" kern="1200" cap="none" spc="0" normalizeH="0" baseline="0" noProof="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rPr>
              <a:t>:</a:t>
            </a:r>
            <a:r>
              <a:rPr kumimoji="0" lang="vi-VN" sz="3000" b="1" i="0" u="none" strike="noStrike" kern="1200" cap="none" spc="0" normalizeH="0" baseline="0" noProof="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endParaRPr kumimoji="0" lang="en-US" sz="3000" b="1" i="0" u="none" strike="noStrike" kern="1200" cap="none" spc="0" normalizeH="0" baseline="0" noProof="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a:p>
            <a:pPr lvl="0" algn="ctr"/>
            <a:r>
              <a:rPr lang="vi-VN" sz="3000" b="1" i="1">
                <a:solidFill>
                  <a:schemeClr val="bg1"/>
                </a:solidFill>
                <a:latin typeface="Times New Roman" panose="02020603050405020304" pitchFamily="18" charset="0"/>
                <a:ea typeface="Open Sans" panose="020B0606030504020204" pitchFamily="34" charset="0"/>
                <a:cs typeface="Times New Roman" panose="02020603050405020304" pitchFamily="18" charset="0"/>
              </a:rPr>
              <a:t>Hoạt động nào sau đây có thể khiến việc sử dụng công nghệ số vi phạm đạo đức, pháp luật hoặc thiếu văn hoá?</a:t>
            </a:r>
            <a:endParaRPr kumimoji="0" lang="vi-VN" sz="3000" b="1" i="1" u="none" strike="noStrike" kern="1200" cap="none" spc="0" normalizeH="0" baseline="0" noProof="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6EFA7D7A-A1B4-75CA-879E-34E5B03CAB8B}"/>
              </a:ext>
            </a:extLst>
          </p:cNvPr>
          <p:cNvSpPr/>
          <p:nvPr/>
        </p:nvSpPr>
        <p:spPr>
          <a:xfrm>
            <a:off x="979390" y="4426409"/>
            <a:ext cx="8635950"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lang="en-US" sz="2800" kern="0" dirty="0">
                <a:solidFill>
                  <a:prstClr val="black"/>
                </a:solidFill>
                <a:latin typeface="Times New Roman" panose="02020603050405020304" pitchFamily="18" charset="0"/>
              </a:rPr>
              <a:t>C</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Truy cập mạng xã hội xem tin tức và viết bình luận.</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3" name="Rectangle: Rounded Corners 22">
            <a:extLst>
              <a:ext uri="{FF2B5EF4-FFF2-40B4-BE49-F238E27FC236}">
                <a16:creationId xmlns:a16="http://schemas.microsoft.com/office/drawing/2014/main" id="{CD549A9D-60FC-9828-E422-56B9EA711E42}"/>
              </a:ext>
            </a:extLst>
          </p:cNvPr>
          <p:cNvSpPr/>
          <p:nvPr/>
        </p:nvSpPr>
        <p:spPr>
          <a:xfrm>
            <a:off x="993243" y="3429000"/>
            <a:ext cx="9131145"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Vẽ biểu đồ cho bài tập toán bằng phần mềm bảng tính.</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4" name="Rectangle: Rounded Corners 23">
            <a:extLst>
              <a:ext uri="{FF2B5EF4-FFF2-40B4-BE49-F238E27FC236}">
                <a16:creationId xmlns:a16="http://schemas.microsoft.com/office/drawing/2014/main" id="{822287D4-2320-EC5E-D6C5-4FB3A733F28A}"/>
              </a:ext>
            </a:extLst>
          </p:cNvPr>
          <p:cNvSpPr/>
          <p:nvPr/>
        </p:nvSpPr>
        <p:spPr>
          <a:xfrm>
            <a:off x="993244" y="2431591"/>
            <a:ext cx="7528346"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lang="en-US" sz="2800" kern="0" dirty="0">
                <a:solidFill>
                  <a:prstClr val="black"/>
                </a:solidFill>
                <a:latin typeface="Times New Roman" panose="02020603050405020304" pitchFamily="18" charset="0"/>
              </a:rPr>
              <a:t>A</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Sử dụng máy tính để soạn thảo đơn xin việc.</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Rectangle: Rounded Corners 24">
            <a:extLst>
              <a:ext uri="{FF2B5EF4-FFF2-40B4-BE49-F238E27FC236}">
                <a16:creationId xmlns:a16="http://schemas.microsoft.com/office/drawing/2014/main" id="{262865DB-907F-D646-A660-DD7610FA7BE4}"/>
              </a:ext>
            </a:extLst>
          </p:cNvPr>
          <p:cNvSpPr/>
          <p:nvPr/>
        </p:nvSpPr>
        <p:spPr>
          <a:xfrm>
            <a:off x="979389" y="5449307"/>
            <a:ext cx="10379909"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D</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Mở phần mềm calculator để tính kết quả một phép tính luỹ thừa.</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5">
            <a:extLst>
              <a:ext uri="{FF2B5EF4-FFF2-40B4-BE49-F238E27FC236}">
                <a16:creationId xmlns:a16="http://schemas.microsoft.com/office/drawing/2014/main" id="{8FA03627-97F0-2F34-EAC4-C30D19DD0CF8}"/>
              </a:ext>
            </a:extLst>
          </p:cNvPr>
          <p:cNvPicPr>
            <a:picLocks noChangeAspect="1"/>
          </p:cNvPicPr>
          <p:nvPr/>
        </p:nvPicPr>
        <p:blipFill rotWithShape="1">
          <a:blip r:embed="rId6"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8951487" y="4420088"/>
            <a:ext cx="663853" cy="708059"/>
          </a:xfrm>
          <a:prstGeom prst="rect">
            <a:avLst/>
          </a:prstGeom>
        </p:spPr>
      </p:pic>
      <p:pic>
        <p:nvPicPr>
          <p:cNvPr id="27" name="Picture 26">
            <a:extLst>
              <a:ext uri="{FF2B5EF4-FFF2-40B4-BE49-F238E27FC236}">
                <a16:creationId xmlns:a16="http://schemas.microsoft.com/office/drawing/2014/main" id="{AFA5A55E-7499-6B1B-E27A-BF7E39D4A212}"/>
              </a:ext>
            </a:extLst>
          </p:cNvPr>
          <p:cNvPicPr>
            <a:picLocks noChangeAspect="1"/>
          </p:cNvPicPr>
          <p:nvPr/>
        </p:nvPicPr>
        <p:blipFill rotWithShape="1">
          <a:blip r:embed="rId7"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7918187" y="2464955"/>
            <a:ext cx="603402" cy="704088"/>
          </a:xfrm>
          <a:prstGeom prst="rect">
            <a:avLst/>
          </a:prstGeom>
        </p:spPr>
      </p:pic>
      <p:pic>
        <p:nvPicPr>
          <p:cNvPr id="28" name="Picture 27">
            <a:extLst>
              <a:ext uri="{FF2B5EF4-FFF2-40B4-BE49-F238E27FC236}">
                <a16:creationId xmlns:a16="http://schemas.microsoft.com/office/drawing/2014/main" id="{8CAB5515-82BE-F51A-BFBB-4FE88DA51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5741" y="5481116"/>
            <a:ext cx="603557" cy="707197"/>
          </a:xfrm>
          <a:prstGeom prst="rect">
            <a:avLst/>
          </a:prstGeom>
        </p:spPr>
      </p:pic>
      <p:pic>
        <p:nvPicPr>
          <p:cNvPr id="29" name="Picture 28">
            <a:extLst>
              <a:ext uri="{FF2B5EF4-FFF2-40B4-BE49-F238E27FC236}">
                <a16:creationId xmlns:a16="http://schemas.microsoft.com/office/drawing/2014/main" id="{8741BF7E-AEDA-E7CD-247F-CC4223745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5415" y="3460809"/>
            <a:ext cx="603557" cy="707197"/>
          </a:xfrm>
          <a:prstGeom prst="rect">
            <a:avLst/>
          </a:prstGeom>
        </p:spPr>
      </p:pic>
    </p:spTree>
    <p:extLst>
      <p:ext uri="{BB962C8B-B14F-4D97-AF65-F5344CB8AC3E}">
        <p14:creationId xmlns:p14="http://schemas.microsoft.com/office/powerpoint/2010/main" val="18876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anim calcmode="lin" valueType="num">
                                      <p:cBhvr>
                                        <p:cTn id="12" dur="500" fill="hold"/>
                                        <p:tgtEl>
                                          <p:spTgt spid="24"/>
                                        </p:tgtEl>
                                        <p:attrNameLst>
                                          <p:attrName>ppt_x</p:attrName>
                                        </p:attrNameLst>
                                      </p:cBhvr>
                                      <p:tavLst>
                                        <p:tav tm="0">
                                          <p:val>
                                            <p:strVal val="#ppt_x"/>
                                          </p:val>
                                        </p:tav>
                                        <p:tav tm="100000">
                                          <p:val>
                                            <p:strVal val="#ppt_x"/>
                                          </p:val>
                                        </p:tav>
                                      </p:tavLst>
                                    </p:anim>
                                    <p:anim calcmode="lin" valueType="num">
                                      <p:cBhvr>
                                        <p:cTn id="13" dur="50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strVal val="#ppt_x"/>
                                          </p:val>
                                        </p:tav>
                                        <p:tav tm="100000">
                                          <p:val>
                                            <p:strVal val="#ppt_x"/>
                                          </p:val>
                                        </p:tav>
                                      </p:tavLst>
                                    </p:anim>
                                    <p:anim calcmode="lin" valueType="num">
                                      <p:cBhvr>
                                        <p:cTn id="18" dur="5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5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2"/>
                                        </p:tgtEl>
                                        <p:attrNameLst>
                                          <p:attrName>fillcolor</p:attrName>
                                        </p:attrNameLst>
                                      </p:cBhvr>
                                      <p:to>
                                        <a:srgbClr val="FFF2CC"/>
                                      </p:to>
                                    </p:animClr>
                                    <p:set>
                                      <p:cBhvr>
                                        <p:cTn id="34" dur="250" fill="hold"/>
                                        <p:tgtEl>
                                          <p:spTgt spid="22"/>
                                        </p:tgtEl>
                                        <p:attrNameLst>
                                          <p:attrName>fill.type</p:attrName>
                                        </p:attrNameLst>
                                      </p:cBhvr>
                                      <p:to>
                                        <p:strVal val="solid"/>
                                      </p:to>
                                    </p:set>
                                    <p:set>
                                      <p:cBhvr>
                                        <p:cTn id="35" dur="250" fill="hold"/>
                                        <p:tgtEl>
                                          <p:spTgt spid="22"/>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23" presetClass="entr" presetSubtype="32" fill="hold" nodeType="withEffect">
                                  <p:stCondLst>
                                    <p:cond delay="1000"/>
                                  </p:stCondLst>
                                  <p:childTnLst>
                                    <p:set>
                                      <p:cBhvr>
                                        <p:cTn id="37" dur="1" fill="hold">
                                          <p:stCondLst>
                                            <p:cond delay="0"/>
                                          </p:stCondLst>
                                        </p:cTn>
                                        <p:tgtEl>
                                          <p:spTgt spid="26"/>
                                        </p:tgtEl>
                                        <p:attrNameLst>
                                          <p:attrName>style.visibility</p:attrName>
                                        </p:attrNameLst>
                                      </p:cBhvr>
                                      <p:to>
                                        <p:strVal val="visible"/>
                                      </p:to>
                                    </p:set>
                                    <p:anim calcmode="lin" valueType="num">
                                      <p:cBhvr>
                                        <p:cTn id="38" dur="250" fill="hold"/>
                                        <p:tgtEl>
                                          <p:spTgt spid="26"/>
                                        </p:tgtEl>
                                        <p:attrNameLst>
                                          <p:attrName>ppt_w</p:attrName>
                                        </p:attrNameLst>
                                      </p:cBhvr>
                                      <p:tavLst>
                                        <p:tav tm="0">
                                          <p:val>
                                            <p:strVal val="4*#ppt_w"/>
                                          </p:val>
                                        </p:tav>
                                        <p:tav tm="100000">
                                          <p:val>
                                            <p:strVal val="#ppt_w"/>
                                          </p:val>
                                        </p:tav>
                                      </p:tavLst>
                                    </p:anim>
                                    <p:anim calcmode="lin" valueType="num">
                                      <p:cBhvr>
                                        <p:cTn id="3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0" presetID="1" presetClass="emph" presetSubtype="2" fill="hold" nodeType="withEffect">
                                  <p:stCondLst>
                                    <p:cond delay="1000"/>
                                  </p:stCondLst>
                                  <p:childTnLst>
                                    <p:animClr clrSpc="rgb" dir="cw">
                                      <p:cBhvr>
                                        <p:cTn id="41" dur="250" fill="hold"/>
                                        <p:tgtEl>
                                          <p:spTgt spid="22"/>
                                        </p:tgtEl>
                                        <p:attrNameLst>
                                          <p:attrName>fillcolor</p:attrName>
                                        </p:attrNameLst>
                                      </p:cBhvr>
                                      <p:to>
                                        <a:srgbClr val="00B050"/>
                                      </p:to>
                                    </p:animClr>
                                    <p:set>
                                      <p:cBhvr>
                                        <p:cTn id="42" dur="250" fill="hold"/>
                                        <p:tgtEl>
                                          <p:spTgt spid="22"/>
                                        </p:tgtEl>
                                        <p:attrNameLst>
                                          <p:attrName>fill.type</p:attrName>
                                        </p:attrNameLst>
                                      </p:cBhvr>
                                      <p:to>
                                        <p:strVal val="solid"/>
                                      </p:to>
                                    </p:set>
                                    <p:set>
                                      <p:cBhvr>
                                        <p:cTn id="43"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3"/>
                                        </p:tgtEl>
                                        <p:attrNameLst>
                                          <p:attrName>fillcolor</p:attrName>
                                        </p:attrNameLst>
                                      </p:cBhvr>
                                      <p:to>
                                        <a:srgbClr val="FFF2CC"/>
                                      </p:to>
                                    </p:animClr>
                                    <p:set>
                                      <p:cBhvr>
                                        <p:cTn id="49" dur="250" fill="hold"/>
                                        <p:tgtEl>
                                          <p:spTgt spid="23"/>
                                        </p:tgtEl>
                                        <p:attrNameLst>
                                          <p:attrName>fill.type</p:attrName>
                                        </p:attrNameLst>
                                      </p:cBhvr>
                                      <p:to>
                                        <p:strVal val="solid"/>
                                      </p:to>
                                    </p:set>
                                    <p:set>
                                      <p:cBhvr>
                                        <p:cTn id="50" dur="250" fill="hold"/>
                                        <p:tgtEl>
                                          <p:spTgt spid="2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9"/>
                                        </p:tgtEl>
                                        <p:attrNameLst>
                                          <p:attrName>style.visibility</p:attrName>
                                        </p:attrNameLst>
                                      </p:cBhvr>
                                      <p:to>
                                        <p:strVal val="visible"/>
                                      </p:to>
                                    </p:set>
                                    <p:anim calcmode="lin" valueType="num">
                                      <p:cBhvr>
                                        <p:cTn id="53" dur="250" fill="hold"/>
                                        <p:tgtEl>
                                          <p:spTgt spid="29"/>
                                        </p:tgtEl>
                                        <p:attrNameLst>
                                          <p:attrName>ppt_w</p:attrName>
                                        </p:attrNameLst>
                                      </p:cBhvr>
                                      <p:tavLst>
                                        <p:tav tm="0">
                                          <p:val>
                                            <p:strVal val="4*#ppt_w"/>
                                          </p:val>
                                        </p:tav>
                                        <p:tav tm="100000">
                                          <p:val>
                                            <p:strVal val="#ppt_w"/>
                                          </p:val>
                                        </p:tav>
                                      </p:tavLst>
                                    </p:anim>
                                    <p:anim calcmode="lin" valueType="num">
                                      <p:cBhvr>
                                        <p:cTn id="5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3"/>
                                        </p:tgtEl>
                                        <p:attrNameLst>
                                          <p:attrName>fillcolor</p:attrName>
                                        </p:attrNameLst>
                                      </p:cBhvr>
                                      <p:to>
                                        <a:srgbClr val="FFFF00"/>
                                      </p:to>
                                    </p:animClr>
                                    <p:set>
                                      <p:cBhvr>
                                        <p:cTn id="57" dur="250" fill="hold"/>
                                        <p:tgtEl>
                                          <p:spTgt spid="23"/>
                                        </p:tgtEl>
                                        <p:attrNameLst>
                                          <p:attrName>fill.type</p:attrName>
                                        </p:attrNameLst>
                                      </p:cBhvr>
                                      <p:to>
                                        <p:strVal val="solid"/>
                                      </p:to>
                                    </p:set>
                                    <p:set>
                                      <p:cBhvr>
                                        <p:cTn id="5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4"/>
                                        </p:tgtEl>
                                        <p:attrNameLst>
                                          <p:attrName>fillcolor</p:attrName>
                                        </p:attrNameLst>
                                      </p:cBhvr>
                                      <p:to>
                                        <a:srgbClr val="FFF2CC"/>
                                      </p:to>
                                    </p:animClr>
                                    <p:set>
                                      <p:cBhvr>
                                        <p:cTn id="64" dur="250" fill="hold"/>
                                        <p:tgtEl>
                                          <p:spTgt spid="24"/>
                                        </p:tgtEl>
                                        <p:attrNameLst>
                                          <p:attrName>fill.type</p:attrName>
                                        </p:attrNameLst>
                                      </p:cBhvr>
                                      <p:to>
                                        <p:strVal val="solid"/>
                                      </p:to>
                                    </p:set>
                                    <p:set>
                                      <p:cBhvr>
                                        <p:cTn id="65" dur="250" fill="hold"/>
                                        <p:tgtEl>
                                          <p:spTgt spid="24"/>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7"/>
                                        </p:tgtEl>
                                        <p:attrNameLst>
                                          <p:attrName>style.visibility</p:attrName>
                                        </p:attrNameLst>
                                      </p:cBhvr>
                                      <p:to>
                                        <p:strVal val="visible"/>
                                      </p:to>
                                    </p:set>
                                    <p:anim calcmode="lin" valueType="num">
                                      <p:cBhvr>
                                        <p:cTn id="68" dur="250" fill="hold"/>
                                        <p:tgtEl>
                                          <p:spTgt spid="27"/>
                                        </p:tgtEl>
                                        <p:attrNameLst>
                                          <p:attrName>ppt_w</p:attrName>
                                        </p:attrNameLst>
                                      </p:cBhvr>
                                      <p:tavLst>
                                        <p:tav tm="0">
                                          <p:val>
                                            <p:strVal val="4*#ppt_w"/>
                                          </p:val>
                                        </p:tav>
                                        <p:tav tm="100000">
                                          <p:val>
                                            <p:strVal val="#ppt_w"/>
                                          </p:val>
                                        </p:tav>
                                      </p:tavLst>
                                    </p:anim>
                                    <p:anim calcmode="lin" valueType="num">
                                      <p:cBhvr>
                                        <p:cTn id="69"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24"/>
                                        </p:tgtEl>
                                        <p:attrNameLst>
                                          <p:attrName>fillcolor</p:attrName>
                                        </p:attrNameLst>
                                      </p:cBhvr>
                                      <p:to>
                                        <a:srgbClr val="FFFF00"/>
                                      </p:to>
                                    </p:animClr>
                                    <p:set>
                                      <p:cBhvr>
                                        <p:cTn id="72" dur="250" fill="hold"/>
                                        <p:tgtEl>
                                          <p:spTgt spid="24"/>
                                        </p:tgtEl>
                                        <p:attrNameLst>
                                          <p:attrName>fill.type</p:attrName>
                                        </p:attrNameLst>
                                      </p:cBhvr>
                                      <p:to>
                                        <p:strVal val="solid"/>
                                      </p:to>
                                    </p:set>
                                    <p:set>
                                      <p:cBhvr>
                                        <p:cTn id="73"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5"/>
                                        </p:tgtEl>
                                        <p:attrNameLst>
                                          <p:attrName>fillcolor</p:attrName>
                                        </p:attrNameLst>
                                      </p:cBhvr>
                                      <p:to>
                                        <a:srgbClr val="FFF2CC"/>
                                      </p:to>
                                    </p:animClr>
                                    <p:set>
                                      <p:cBhvr>
                                        <p:cTn id="79" dur="250" fill="hold"/>
                                        <p:tgtEl>
                                          <p:spTgt spid="25"/>
                                        </p:tgtEl>
                                        <p:attrNameLst>
                                          <p:attrName>fill.type</p:attrName>
                                        </p:attrNameLst>
                                      </p:cBhvr>
                                      <p:to>
                                        <p:strVal val="solid"/>
                                      </p:to>
                                    </p:set>
                                    <p:set>
                                      <p:cBhvr>
                                        <p:cTn id="80" dur="250" fill="hold"/>
                                        <p:tgtEl>
                                          <p:spTgt spid="2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8"/>
                                        </p:tgtEl>
                                        <p:attrNameLst>
                                          <p:attrName>style.visibility</p:attrName>
                                        </p:attrNameLst>
                                      </p:cBhvr>
                                      <p:to>
                                        <p:strVal val="visible"/>
                                      </p:to>
                                    </p:set>
                                    <p:anim calcmode="lin" valueType="num">
                                      <p:cBhvr>
                                        <p:cTn id="83" dur="250" fill="hold"/>
                                        <p:tgtEl>
                                          <p:spTgt spid="28"/>
                                        </p:tgtEl>
                                        <p:attrNameLst>
                                          <p:attrName>ppt_w</p:attrName>
                                        </p:attrNameLst>
                                      </p:cBhvr>
                                      <p:tavLst>
                                        <p:tav tm="0">
                                          <p:val>
                                            <p:strVal val="4*#ppt_w"/>
                                          </p:val>
                                        </p:tav>
                                        <p:tav tm="100000">
                                          <p:val>
                                            <p:strVal val="#ppt_w"/>
                                          </p:val>
                                        </p:tav>
                                      </p:tavLst>
                                    </p:anim>
                                    <p:anim calcmode="lin" valueType="num">
                                      <p:cBhvr>
                                        <p:cTn id="8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5"/>
                                        </p:tgtEl>
                                        <p:attrNameLst>
                                          <p:attrName>fillcolor</p:attrName>
                                        </p:attrNameLst>
                                      </p:cBhvr>
                                      <p:to>
                                        <a:srgbClr val="FFFF00"/>
                                      </p:to>
                                    </p:animClr>
                                    <p:set>
                                      <p:cBhvr>
                                        <p:cTn id="87" dur="250" fill="hold"/>
                                        <p:tgtEl>
                                          <p:spTgt spid="25"/>
                                        </p:tgtEl>
                                        <p:attrNameLst>
                                          <p:attrName>fill.type</p:attrName>
                                        </p:attrNameLst>
                                      </p:cBhvr>
                                      <p:to>
                                        <p:strVal val="solid"/>
                                      </p:to>
                                    </p:set>
                                    <p:set>
                                      <p:cBhvr>
                                        <p:cTn id="88"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 grpId="0" animBg="1"/>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993243" y="363832"/>
            <a:ext cx="10205513" cy="1524000"/>
          </a:xfrm>
          <a:prstGeom prst="roundRect">
            <a:avLst>
              <a:gd name="adj" fmla="val 10661"/>
            </a:avLst>
          </a:prstGeom>
          <a:solidFill>
            <a:schemeClr val="accent6">
              <a:lumMod val="75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 2</a:t>
            </a: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a:t>
            </a:r>
            <a:r>
              <a:rPr kumimoji="0" lang="vi-VN"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endPar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a:p>
            <a:pPr lvl="0" algn="ctr"/>
            <a:r>
              <a:rPr lang="vi-VN" sz="3000" b="1" i="1">
                <a:solidFill>
                  <a:prstClr val="white"/>
                </a:solidFill>
                <a:latin typeface="Times New Roman" panose="02020603050405020304" pitchFamily="18" charset="0"/>
                <a:ea typeface="Open Sans" panose="020B0606030504020204" pitchFamily="34" charset="0"/>
                <a:cs typeface="Times New Roman" panose="02020603050405020304" pitchFamily="18" charset="0"/>
              </a:rPr>
              <a:t>Hành động nào sau đây là biểu hiện vi phạm đạo đức, pháp luật và thiếu văn hoá?</a:t>
            </a:r>
            <a:endParaRPr kumimoji="0" lang="vi-VN" sz="30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6EFA7D7A-A1B4-75CA-879E-34E5B03CAB8B}"/>
              </a:ext>
            </a:extLst>
          </p:cNvPr>
          <p:cNvSpPr/>
          <p:nvPr/>
        </p:nvSpPr>
        <p:spPr>
          <a:xfrm>
            <a:off x="993243" y="3429000"/>
            <a:ext cx="8635950" cy="1044247"/>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lang="en-US" sz="2800" kern="0">
                <a:solidFill>
                  <a:prstClr val="black"/>
                </a:solidFill>
                <a:latin typeface="Times New Roman" panose="02020603050405020304" pitchFamily="18" charset="0"/>
              </a:rPr>
              <a:t>B.</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Chụp ảnh trong phòng trưng bày ở bảo tàng, nơi có biển không cho phép chụp ảnh.</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3" name="Rectangle: Rounded Corners 22">
            <a:extLst>
              <a:ext uri="{FF2B5EF4-FFF2-40B4-BE49-F238E27FC236}">
                <a16:creationId xmlns:a16="http://schemas.microsoft.com/office/drawing/2014/main" id="{CD549A9D-60FC-9828-E422-56B9EA711E42}"/>
              </a:ext>
            </a:extLst>
          </p:cNvPr>
          <p:cNvSpPr/>
          <p:nvPr/>
        </p:nvSpPr>
        <p:spPr>
          <a:xfrm>
            <a:off x="993243" y="4732388"/>
            <a:ext cx="5454691"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C</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Chụp phong cảnh đường phố.</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4" name="Rectangle: Rounded Corners 23">
            <a:extLst>
              <a:ext uri="{FF2B5EF4-FFF2-40B4-BE49-F238E27FC236}">
                <a16:creationId xmlns:a16="http://schemas.microsoft.com/office/drawing/2014/main" id="{822287D4-2320-EC5E-D6C5-4FB3A733F28A}"/>
              </a:ext>
            </a:extLst>
          </p:cNvPr>
          <p:cNvSpPr/>
          <p:nvPr/>
        </p:nvSpPr>
        <p:spPr>
          <a:xfrm>
            <a:off x="993244" y="2431591"/>
            <a:ext cx="5680933"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A</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Chụp ảnh chú chó nhỏ nhà em</a:t>
            </a:r>
            <a:r>
              <a:rPr lang="en-US" sz="2800" kern="0">
                <a:solidFill>
                  <a:prstClr val="black"/>
                </a:solidFill>
                <a:latin typeface="Times New Roman" panose="02020603050405020304" pitchFamily="18" charset="0"/>
              </a:rPr>
              <a:t>.</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Rectangle: Rounded Corners 24">
            <a:extLst>
              <a:ext uri="{FF2B5EF4-FFF2-40B4-BE49-F238E27FC236}">
                <a16:creationId xmlns:a16="http://schemas.microsoft.com/office/drawing/2014/main" id="{262865DB-907F-D646-A660-DD7610FA7BE4}"/>
              </a:ext>
            </a:extLst>
          </p:cNvPr>
          <p:cNvSpPr/>
          <p:nvPr/>
        </p:nvSpPr>
        <p:spPr>
          <a:xfrm>
            <a:off x="993244" y="5762345"/>
            <a:ext cx="8635949"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D</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Chụp ảnh hiệu sách em thường mua đồ gửi cho bạn.</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5">
            <a:extLst>
              <a:ext uri="{FF2B5EF4-FFF2-40B4-BE49-F238E27FC236}">
                <a16:creationId xmlns:a16="http://schemas.microsoft.com/office/drawing/2014/main" id="{8FA03627-97F0-2F34-EAC4-C30D19DD0CF8}"/>
              </a:ext>
            </a:extLst>
          </p:cNvPr>
          <p:cNvPicPr>
            <a:picLocks noChangeAspect="1"/>
          </p:cNvPicPr>
          <p:nvPr/>
        </p:nvPicPr>
        <p:blipFill rotWithShape="1">
          <a:blip r:embed="rId6"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8889926" y="3617798"/>
            <a:ext cx="663853" cy="708059"/>
          </a:xfrm>
          <a:prstGeom prst="rect">
            <a:avLst/>
          </a:prstGeom>
        </p:spPr>
      </p:pic>
      <p:pic>
        <p:nvPicPr>
          <p:cNvPr id="27" name="Picture 26">
            <a:extLst>
              <a:ext uri="{FF2B5EF4-FFF2-40B4-BE49-F238E27FC236}">
                <a16:creationId xmlns:a16="http://schemas.microsoft.com/office/drawing/2014/main" id="{AFA5A55E-7499-6B1B-E27A-BF7E39D4A212}"/>
              </a:ext>
            </a:extLst>
          </p:cNvPr>
          <p:cNvPicPr>
            <a:picLocks noChangeAspect="1"/>
          </p:cNvPicPr>
          <p:nvPr/>
        </p:nvPicPr>
        <p:blipFill rotWithShape="1">
          <a:blip r:embed="rId7"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6070775" y="2464955"/>
            <a:ext cx="603402" cy="704088"/>
          </a:xfrm>
          <a:prstGeom prst="rect">
            <a:avLst/>
          </a:prstGeom>
        </p:spPr>
      </p:pic>
      <p:pic>
        <p:nvPicPr>
          <p:cNvPr id="28" name="Picture 27">
            <a:extLst>
              <a:ext uri="{FF2B5EF4-FFF2-40B4-BE49-F238E27FC236}">
                <a16:creationId xmlns:a16="http://schemas.microsoft.com/office/drawing/2014/main" id="{8CAB5515-82BE-F51A-BFBB-4FE88DA51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636" y="5786971"/>
            <a:ext cx="603557" cy="707197"/>
          </a:xfrm>
          <a:prstGeom prst="rect">
            <a:avLst/>
          </a:prstGeom>
        </p:spPr>
      </p:pic>
      <p:pic>
        <p:nvPicPr>
          <p:cNvPr id="29" name="Picture 28">
            <a:extLst>
              <a:ext uri="{FF2B5EF4-FFF2-40B4-BE49-F238E27FC236}">
                <a16:creationId xmlns:a16="http://schemas.microsoft.com/office/drawing/2014/main" id="{8741BF7E-AEDA-E7CD-247F-CC4223745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4220" y="4764197"/>
            <a:ext cx="603557" cy="707197"/>
          </a:xfrm>
          <a:prstGeom prst="rect">
            <a:avLst/>
          </a:prstGeom>
        </p:spPr>
      </p:pic>
    </p:spTree>
    <p:extLst>
      <p:ext uri="{BB962C8B-B14F-4D97-AF65-F5344CB8AC3E}">
        <p14:creationId xmlns:p14="http://schemas.microsoft.com/office/powerpoint/2010/main" val="39364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anim calcmode="lin" valueType="num">
                                      <p:cBhvr>
                                        <p:cTn id="12" dur="500" fill="hold"/>
                                        <p:tgtEl>
                                          <p:spTgt spid="24"/>
                                        </p:tgtEl>
                                        <p:attrNameLst>
                                          <p:attrName>ppt_x</p:attrName>
                                        </p:attrNameLst>
                                      </p:cBhvr>
                                      <p:tavLst>
                                        <p:tav tm="0">
                                          <p:val>
                                            <p:strVal val="#ppt_x"/>
                                          </p:val>
                                        </p:tav>
                                        <p:tav tm="100000">
                                          <p:val>
                                            <p:strVal val="#ppt_x"/>
                                          </p:val>
                                        </p:tav>
                                      </p:tavLst>
                                    </p:anim>
                                    <p:anim calcmode="lin" valueType="num">
                                      <p:cBhvr>
                                        <p:cTn id="13" dur="50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anim calcmode="lin" valueType="num">
                                      <p:cBhvr>
                                        <p:cTn id="17" dur="500" fill="hold"/>
                                        <p:tgtEl>
                                          <p:spTgt spid="22"/>
                                        </p:tgtEl>
                                        <p:attrNameLst>
                                          <p:attrName>ppt_x</p:attrName>
                                        </p:attrNameLst>
                                      </p:cBhvr>
                                      <p:tavLst>
                                        <p:tav tm="0">
                                          <p:val>
                                            <p:strVal val="#ppt_x"/>
                                          </p:val>
                                        </p:tav>
                                        <p:tav tm="100000">
                                          <p:val>
                                            <p:strVal val="#ppt_x"/>
                                          </p:val>
                                        </p:tav>
                                      </p:tavLst>
                                    </p:anim>
                                    <p:anim calcmode="lin" valueType="num">
                                      <p:cBhvr>
                                        <p:cTn id="18" dur="5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5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anim calcmode="lin" valueType="num">
                                      <p:cBhvr>
                                        <p:cTn id="22" dur="500" fill="hold"/>
                                        <p:tgtEl>
                                          <p:spTgt spid="23"/>
                                        </p:tgtEl>
                                        <p:attrNameLst>
                                          <p:attrName>ppt_x</p:attrName>
                                        </p:attrNameLst>
                                      </p:cBhvr>
                                      <p:tavLst>
                                        <p:tav tm="0">
                                          <p:val>
                                            <p:strVal val="#ppt_x"/>
                                          </p:val>
                                        </p:tav>
                                        <p:tav tm="100000">
                                          <p:val>
                                            <p:strVal val="#ppt_x"/>
                                          </p:val>
                                        </p:tav>
                                      </p:tavLst>
                                    </p:anim>
                                    <p:anim calcmode="lin" valueType="num">
                                      <p:cBhvr>
                                        <p:cTn id="23" dur="5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2"/>
                                        </p:tgtEl>
                                        <p:attrNameLst>
                                          <p:attrName>fillcolor</p:attrName>
                                        </p:attrNameLst>
                                      </p:cBhvr>
                                      <p:to>
                                        <a:srgbClr val="FFF2CC"/>
                                      </p:to>
                                    </p:animClr>
                                    <p:set>
                                      <p:cBhvr>
                                        <p:cTn id="34" dur="250" fill="hold"/>
                                        <p:tgtEl>
                                          <p:spTgt spid="22"/>
                                        </p:tgtEl>
                                        <p:attrNameLst>
                                          <p:attrName>fill.type</p:attrName>
                                        </p:attrNameLst>
                                      </p:cBhvr>
                                      <p:to>
                                        <p:strVal val="solid"/>
                                      </p:to>
                                    </p:set>
                                    <p:set>
                                      <p:cBhvr>
                                        <p:cTn id="35" dur="250" fill="hold"/>
                                        <p:tgtEl>
                                          <p:spTgt spid="22"/>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23" presetClass="entr" presetSubtype="32" fill="hold" nodeType="withEffect">
                                  <p:stCondLst>
                                    <p:cond delay="1000"/>
                                  </p:stCondLst>
                                  <p:childTnLst>
                                    <p:set>
                                      <p:cBhvr>
                                        <p:cTn id="37" dur="1" fill="hold">
                                          <p:stCondLst>
                                            <p:cond delay="0"/>
                                          </p:stCondLst>
                                        </p:cTn>
                                        <p:tgtEl>
                                          <p:spTgt spid="26"/>
                                        </p:tgtEl>
                                        <p:attrNameLst>
                                          <p:attrName>style.visibility</p:attrName>
                                        </p:attrNameLst>
                                      </p:cBhvr>
                                      <p:to>
                                        <p:strVal val="visible"/>
                                      </p:to>
                                    </p:set>
                                    <p:anim calcmode="lin" valueType="num">
                                      <p:cBhvr>
                                        <p:cTn id="38" dur="250" fill="hold"/>
                                        <p:tgtEl>
                                          <p:spTgt spid="26"/>
                                        </p:tgtEl>
                                        <p:attrNameLst>
                                          <p:attrName>ppt_w</p:attrName>
                                        </p:attrNameLst>
                                      </p:cBhvr>
                                      <p:tavLst>
                                        <p:tav tm="0">
                                          <p:val>
                                            <p:strVal val="4*#ppt_w"/>
                                          </p:val>
                                        </p:tav>
                                        <p:tav tm="100000">
                                          <p:val>
                                            <p:strVal val="#ppt_w"/>
                                          </p:val>
                                        </p:tav>
                                      </p:tavLst>
                                    </p:anim>
                                    <p:anim calcmode="lin" valueType="num">
                                      <p:cBhvr>
                                        <p:cTn id="3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0" presetID="1" presetClass="emph" presetSubtype="2" fill="hold" nodeType="withEffect">
                                  <p:stCondLst>
                                    <p:cond delay="1000"/>
                                  </p:stCondLst>
                                  <p:childTnLst>
                                    <p:animClr clrSpc="rgb" dir="cw">
                                      <p:cBhvr>
                                        <p:cTn id="41" dur="250" fill="hold"/>
                                        <p:tgtEl>
                                          <p:spTgt spid="22"/>
                                        </p:tgtEl>
                                        <p:attrNameLst>
                                          <p:attrName>fillcolor</p:attrName>
                                        </p:attrNameLst>
                                      </p:cBhvr>
                                      <p:to>
                                        <a:srgbClr val="00B050"/>
                                      </p:to>
                                    </p:animClr>
                                    <p:set>
                                      <p:cBhvr>
                                        <p:cTn id="42" dur="250" fill="hold"/>
                                        <p:tgtEl>
                                          <p:spTgt spid="22"/>
                                        </p:tgtEl>
                                        <p:attrNameLst>
                                          <p:attrName>fill.type</p:attrName>
                                        </p:attrNameLst>
                                      </p:cBhvr>
                                      <p:to>
                                        <p:strVal val="solid"/>
                                      </p:to>
                                    </p:set>
                                    <p:set>
                                      <p:cBhvr>
                                        <p:cTn id="43"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3"/>
                                        </p:tgtEl>
                                        <p:attrNameLst>
                                          <p:attrName>fillcolor</p:attrName>
                                        </p:attrNameLst>
                                      </p:cBhvr>
                                      <p:to>
                                        <a:srgbClr val="FFF2CC"/>
                                      </p:to>
                                    </p:animClr>
                                    <p:set>
                                      <p:cBhvr>
                                        <p:cTn id="49" dur="250" fill="hold"/>
                                        <p:tgtEl>
                                          <p:spTgt spid="23"/>
                                        </p:tgtEl>
                                        <p:attrNameLst>
                                          <p:attrName>fill.type</p:attrName>
                                        </p:attrNameLst>
                                      </p:cBhvr>
                                      <p:to>
                                        <p:strVal val="solid"/>
                                      </p:to>
                                    </p:set>
                                    <p:set>
                                      <p:cBhvr>
                                        <p:cTn id="50" dur="250" fill="hold"/>
                                        <p:tgtEl>
                                          <p:spTgt spid="2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9"/>
                                        </p:tgtEl>
                                        <p:attrNameLst>
                                          <p:attrName>style.visibility</p:attrName>
                                        </p:attrNameLst>
                                      </p:cBhvr>
                                      <p:to>
                                        <p:strVal val="visible"/>
                                      </p:to>
                                    </p:set>
                                    <p:anim calcmode="lin" valueType="num">
                                      <p:cBhvr>
                                        <p:cTn id="53" dur="250" fill="hold"/>
                                        <p:tgtEl>
                                          <p:spTgt spid="29"/>
                                        </p:tgtEl>
                                        <p:attrNameLst>
                                          <p:attrName>ppt_w</p:attrName>
                                        </p:attrNameLst>
                                      </p:cBhvr>
                                      <p:tavLst>
                                        <p:tav tm="0">
                                          <p:val>
                                            <p:strVal val="4*#ppt_w"/>
                                          </p:val>
                                        </p:tav>
                                        <p:tav tm="100000">
                                          <p:val>
                                            <p:strVal val="#ppt_w"/>
                                          </p:val>
                                        </p:tav>
                                      </p:tavLst>
                                    </p:anim>
                                    <p:anim calcmode="lin" valueType="num">
                                      <p:cBhvr>
                                        <p:cTn id="5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3"/>
                                        </p:tgtEl>
                                        <p:attrNameLst>
                                          <p:attrName>fillcolor</p:attrName>
                                        </p:attrNameLst>
                                      </p:cBhvr>
                                      <p:to>
                                        <a:srgbClr val="FFFF00"/>
                                      </p:to>
                                    </p:animClr>
                                    <p:set>
                                      <p:cBhvr>
                                        <p:cTn id="57" dur="250" fill="hold"/>
                                        <p:tgtEl>
                                          <p:spTgt spid="23"/>
                                        </p:tgtEl>
                                        <p:attrNameLst>
                                          <p:attrName>fill.type</p:attrName>
                                        </p:attrNameLst>
                                      </p:cBhvr>
                                      <p:to>
                                        <p:strVal val="solid"/>
                                      </p:to>
                                    </p:set>
                                    <p:set>
                                      <p:cBhvr>
                                        <p:cTn id="5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4"/>
                                        </p:tgtEl>
                                        <p:attrNameLst>
                                          <p:attrName>fillcolor</p:attrName>
                                        </p:attrNameLst>
                                      </p:cBhvr>
                                      <p:to>
                                        <a:srgbClr val="FFF2CC"/>
                                      </p:to>
                                    </p:animClr>
                                    <p:set>
                                      <p:cBhvr>
                                        <p:cTn id="64" dur="250" fill="hold"/>
                                        <p:tgtEl>
                                          <p:spTgt spid="24"/>
                                        </p:tgtEl>
                                        <p:attrNameLst>
                                          <p:attrName>fill.type</p:attrName>
                                        </p:attrNameLst>
                                      </p:cBhvr>
                                      <p:to>
                                        <p:strVal val="solid"/>
                                      </p:to>
                                    </p:set>
                                    <p:set>
                                      <p:cBhvr>
                                        <p:cTn id="65" dur="250" fill="hold"/>
                                        <p:tgtEl>
                                          <p:spTgt spid="24"/>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7"/>
                                        </p:tgtEl>
                                        <p:attrNameLst>
                                          <p:attrName>style.visibility</p:attrName>
                                        </p:attrNameLst>
                                      </p:cBhvr>
                                      <p:to>
                                        <p:strVal val="visible"/>
                                      </p:to>
                                    </p:set>
                                    <p:anim calcmode="lin" valueType="num">
                                      <p:cBhvr>
                                        <p:cTn id="68" dur="250" fill="hold"/>
                                        <p:tgtEl>
                                          <p:spTgt spid="27"/>
                                        </p:tgtEl>
                                        <p:attrNameLst>
                                          <p:attrName>ppt_w</p:attrName>
                                        </p:attrNameLst>
                                      </p:cBhvr>
                                      <p:tavLst>
                                        <p:tav tm="0">
                                          <p:val>
                                            <p:strVal val="4*#ppt_w"/>
                                          </p:val>
                                        </p:tav>
                                        <p:tav tm="100000">
                                          <p:val>
                                            <p:strVal val="#ppt_w"/>
                                          </p:val>
                                        </p:tav>
                                      </p:tavLst>
                                    </p:anim>
                                    <p:anim calcmode="lin" valueType="num">
                                      <p:cBhvr>
                                        <p:cTn id="69"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24"/>
                                        </p:tgtEl>
                                        <p:attrNameLst>
                                          <p:attrName>fillcolor</p:attrName>
                                        </p:attrNameLst>
                                      </p:cBhvr>
                                      <p:to>
                                        <a:srgbClr val="FFFF00"/>
                                      </p:to>
                                    </p:animClr>
                                    <p:set>
                                      <p:cBhvr>
                                        <p:cTn id="72" dur="250" fill="hold"/>
                                        <p:tgtEl>
                                          <p:spTgt spid="24"/>
                                        </p:tgtEl>
                                        <p:attrNameLst>
                                          <p:attrName>fill.type</p:attrName>
                                        </p:attrNameLst>
                                      </p:cBhvr>
                                      <p:to>
                                        <p:strVal val="solid"/>
                                      </p:to>
                                    </p:set>
                                    <p:set>
                                      <p:cBhvr>
                                        <p:cTn id="73"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5"/>
                                        </p:tgtEl>
                                        <p:attrNameLst>
                                          <p:attrName>fillcolor</p:attrName>
                                        </p:attrNameLst>
                                      </p:cBhvr>
                                      <p:to>
                                        <a:srgbClr val="FFF2CC"/>
                                      </p:to>
                                    </p:animClr>
                                    <p:set>
                                      <p:cBhvr>
                                        <p:cTn id="79" dur="250" fill="hold"/>
                                        <p:tgtEl>
                                          <p:spTgt spid="25"/>
                                        </p:tgtEl>
                                        <p:attrNameLst>
                                          <p:attrName>fill.type</p:attrName>
                                        </p:attrNameLst>
                                      </p:cBhvr>
                                      <p:to>
                                        <p:strVal val="solid"/>
                                      </p:to>
                                    </p:set>
                                    <p:set>
                                      <p:cBhvr>
                                        <p:cTn id="80" dur="250" fill="hold"/>
                                        <p:tgtEl>
                                          <p:spTgt spid="2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8"/>
                                        </p:tgtEl>
                                        <p:attrNameLst>
                                          <p:attrName>style.visibility</p:attrName>
                                        </p:attrNameLst>
                                      </p:cBhvr>
                                      <p:to>
                                        <p:strVal val="visible"/>
                                      </p:to>
                                    </p:set>
                                    <p:anim calcmode="lin" valueType="num">
                                      <p:cBhvr>
                                        <p:cTn id="83" dur="250" fill="hold"/>
                                        <p:tgtEl>
                                          <p:spTgt spid="28"/>
                                        </p:tgtEl>
                                        <p:attrNameLst>
                                          <p:attrName>ppt_w</p:attrName>
                                        </p:attrNameLst>
                                      </p:cBhvr>
                                      <p:tavLst>
                                        <p:tav tm="0">
                                          <p:val>
                                            <p:strVal val="4*#ppt_w"/>
                                          </p:val>
                                        </p:tav>
                                        <p:tav tm="100000">
                                          <p:val>
                                            <p:strVal val="#ppt_w"/>
                                          </p:val>
                                        </p:tav>
                                      </p:tavLst>
                                    </p:anim>
                                    <p:anim calcmode="lin" valueType="num">
                                      <p:cBhvr>
                                        <p:cTn id="8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5"/>
                                        </p:tgtEl>
                                        <p:attrNameLst>
                                          <p:attrName>fillcolor</p:attrName>
                                        </p:attrNameLst>
                                      </p:cBhvr>
                                      <p:to>
                                        <a:srgbClr val="FFFF00"/>
                                      </p:to>
                                    </p:animClr>
                                    <p:set>
                                      <p:cBhvr>
                                        <p:cTn id="87" dur="250" fill="hold"/>
                                        <p:tgtEl>
                                          <p:spTgt spid="25"/>
                                        </p:tgtEl>
                                        <p:attrNameLst>
                                          <p:attrName>fill.type</p:attrName>
                                        </p:attrNameLst>
                                      </p:cBhvr>
                                      <p:to>
                                        <p:strVal val="solid"/>
                                      </p:to>
                                    </p:set>
                                    <p:set>
                                      <p:cBhvr>
                                        <p:cTn id="88"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993243" y="363832"/>
            <a:ext cx="10205513" cy="1524000"/>
          </a:xfrm>
          <a:prstGeom prst="roundRect">
            <a:avLst>
              <a:gd name="adj" fmla="val 10661"/>
            </a:avLst>
          </a:prstGeom>
          <a:solidFill>
            <a:schemeClr val="accent6">
              <a:lumMod val="75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 3</a:t>
            </a: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a:t>
            </a:r>
            <a:r>
              <a:rPr kumimoji="0" lang="vi-VN"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endPar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a:p>
            <a:pPr lvl="0" algn="ctr"/>
            <a:r>
              <a:rPr lang="en-US" sz="3000" b="1" i="1">
                <a:solidFill>
                  <a:prstClr val="white"/>
                </a:solidFill>
                <a:latin typeface="Times New Roman" panose="02020603050405020304" pitchFamily="18" charset="0"/>
                <a:ea typeface="Open Sans" panose="020B0606030504020204" pitchFamily="34" charset="0"/>
                <a:cs typeface="Times New Roman" panose="02020603050405020304" pitchFamily="18" charset="0"/>
              </a:rPr>
              <a:t>V</a:t>
            </a:r>
            <a:r>
              <a:rPr lang="vi-VN" sz="3000" b="1" i="1">
                <a:solidFill>
                  <a:prstClr val="white"/>
                </a:solidFill>
                <a:latin typeface="Times New Roman" panose="02020603050405020304" pitchFamily="18" charset="0"/>
                <a:ea typeface="Open Sans" panose="020B0606030504020204" pitchFamily="34" charset="0"/>
                <a:cs typeface="Times New Roman" panose="02020603050405020304" pitchFamily="18" charset="0"/>
              </a:rPr>
              <a:t>iệc nào sau đây là thích hợp khi em cần sử dụng một hình ảnh trên Internet để làm bài tập?</a:t>
            </a:r>
            <a:endParaRPr kumimoji="0" lang="vi-VN" sz="30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6EFA7D7A-A1B4-75CA-879E-34E5B03CAB8B}"/>
              </a:ext>
            </a:extLst>
          </p:cNvPr>
          <p:cNvSpPr/>
          <p:nvPr/>
        </p:nvSpPr>
        <p:spPr>
          <a:xfrm>
            <a:off x="993243" y="5423818"/>
            <a:ext cx="4808668"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D</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Sử dụng và ghi rõ nguồn.</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3" name="Rectangle: Rounded Corners 22">
            <a:extLst>
              <a:ext uri="{FF2B5EF4-FFF2-40B4-BE49-F238E27FC236}">
                <a16:creationId xmlns:a16="http://schemas.microsoft.com/office/drawing/2014/main" id="{CD549A9D-60FC-9828-E422-56B9EA711E42}"/>
              </a:ext>
            </a:extLst>
          </p:cNvPr>
          <p:cNvSpPr/>
          <p:nvPr/>
        </p:nvSpPr>
        <p:spPr>
          <a:xfrm>
            <a:off x="993244" y="3429000"/>
            <a:ext cx="6661322"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Xin phép chủ sở hữu rồi mới sử dụng.</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4" name="Rectangle: Rounded Corners 23">
            <a:extLst>
              <a:ext uri="{FF2B5EF4-FFF2-40B4-BE49-F238E27FC236}">
                <a16:creationId xmlns:a16="http://schemas.microsoft.com/office/drawing/2014/main" id="{822287D4-2320-EC5E-D6C5-4FB3A733F28A}"/>
              </a:ext>
            </a:extLst>
          </p:cNvPr>
          <p:cNvSpPr/>
          <p:nvPr/>
        </p:nvSpPr>
        <p:spPr>
          <a:xfrm>
            <a:off x="993244" y="2431591"/>
            <a:ext cx="5501824"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A</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Sử dụng và không cần làm gì.</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Rectangle: Rounded Corners 24">
            <a:extLst>
              <a:ext uri="{FF2B5EF4-FFF2-40B4-BE49-F238E27FC236}">
                <a16:creationId xmlns:a16="http://schemas.microsoft.com/office/drawing/2014/main" id="{262865DB-907F-D646-A660-DD7610FA7BE4}"/>
              </a:ext>
            </a:extLst>
          </p:cNvPr>
          <p:cNvSpPr/>
          <p:nvPr/>
        </p:nvSpPr>
        <p:spPr>
          <a:xfrm>
            <a:off x="993243" y="4426409"/>
            <a:ext cx="5110447"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C</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Mua bản quyền để sử dụng.</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5">
            <a:extLst>
              <a:ext uri="{FF2B5EF4-FFF2-40B4-BE49-F238E27FC236}">
                <a16:creationId xmlns:a16="http://schemas.microsoft.com/office/drawing/2014/main" id="{8FA03627-97F0-2F34-EAC4-C30D19DD0CF8}"/>
              </a:ext>
            </a:extLst>
          </p:cNvPr>
          <p:cNvPicPr>
            <a:picLocks noChangeAspect="1"/>
          </p:cNvPicPr>
          <p:nvPr/>
        </p:nvPicPr>
        <p:blipFill rotWithShape="1">
          <a:blip r:embed="rId6"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138058" y="5425173"/>
            <a:ext cx="663853" cy="708059"/>
          </a:xfrm>
          <a:prstGeom prst="rect">
            <a:avLst/>
          </a:prstGeom>
        </p:spPr>
      </p:pic>
      <p:pic>
        <p:nvPicPr>
          <p:cNvPr id="27" name="Picture 26">
            <a:extLst>
              <a:ext uri="{FF2B5EF4-FFF2-40B4-BE49-F238E27FC236}">
                <a16:creationId xmlns:a16="http://schemas.microsoft.com/office/drawing/2014/main" id="{AFA5A55E-7499-6B1B-E27A-BF7E39D4A212}"/>
              </a:ext>
            </a:extLst>
          </p:cNvPr>
          <p:cNvPicPr>
            <a:picLocks noChangeAspect="1"/>
          </p:cNvPicPr>
          <p:nvPr/>
        </p:nvPicPr>
        <p:blipFill rotWithShape="1">
          <a:blip r:embed="rId7"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794298" y="2464955"/>
            <a:ext cx="603402" cy="704088"/>
          </a:xfrm>
          <a:prstGeom prst="rect">
            <a:avLst/>
          </a:prstGeom>
        </p:spPr>
      </p:pic>
      <p:pic>
        <p:nvPicPr>
          <p:cNvPr id="28" name="Picture 27">
            <a:extLst>
              <a:ext uri="{FF2B5EF4-FFF2-40B4-BE49-F238E27FC236}">
                <a16:creationId xmlns:a16="http://schemas.microsoft.com/office/drawing/2014/main" id="{8CAB5515-82BE-F51A-BFBB-4FE88DA51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0133" y="4487811"/>
            <a:ext cx="603557" cy="707197"/>
          </a:xfrm>
          <a:prstGeom prst="rect">
            <a:avLst/>
          </a:prstGeom>
        </p:spPr>
      </p:pic>
      <p:pic>
        <p:nvPicPr>
          <p:cNvPr id="29" name="Picture 28">
            <a:extLst>
              <a:ext uri="{FF2B5EF4-FFF2-40B4-BE49-F238E27FC236}">
                <a16:creationId xmlns:a16="http://schemas.microsoft.com/office/drawing/2014/main" id="{8741BF7E-AEDA-E7CD-247F-CC4223745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3753" y="3492619"/>
            <a:ext cx="603557" cy="707197"/>
          </a:xfrm>
          <a:prstGeom prst="rect">
            <a:avLst/>
          </a:prstGeom>
        </p:spPr>
      </p:pic>
    </p:spTree>
    <p:extLst>
      <p:ext uri="{BB962C8B-B14F-4D97-AF65-F5344CB8AC3E}">
        <p14:creationId xmlns:p14="http://schemas.microsoft.com/office/powerpoint/2010/main" val="130058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anim calcmode="lin" valueType="num">
                                      <p:cBhvr>
                                        <p:cTn id="12" dur="500" fill="hold"/>
                                        <p:tgtEl>
                                          <p:spTgt spid="24"/>
                                        </p:tgtEl>
                                        <p:attrNameLst>
                                          <p:attrName>ppt_x</p:attrName>
                                        </p:attrNameLst>
                                      </p:cBhvr>
                                      <p:tavLst>
                                        <p:tav tm="0">
                                          <p:val>
                                            <p:strVal val="#ppt_x"/>
                                          </p:val>
                                        </p:tav>
                                        <p:tav tm="100000">
                                          <p:val>
                                            <p:strVal val="#ppt_x"/>
                                          </p:val>
                                        </p:tav>
                                      </p:tavLst>
                                    </p:anim>
                                    <p:anim calcmode="lin" valueType="num">
                                      <p:cBhvr>
                                        <p:cTn id="13" dur="50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strVal val="#ppt_x"/>
                                          </p:val>
                                        </p:tav>
                                        <p:tav tm="100000">
                                          <p:val>
                                            <p:strVal val="#ppt_x"/>
                                          </p:val>
                                        </p:tav>
                                      </p:tavLst>
                                    </p:anim>
                                    <p:anim calcmode="lin" valueType="num">
                                      <p:cBhvr>
                                        <p:cTn id="18" dur="5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0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anim calcmode="lin" valueType="num">
                                      <p:cBhvr>
                                        <p:cTn id="27" dur="500" fill="hold"/>
                                        <p:tgtEl>
                                          <p:spTgt spid="22"/>
                                        </p:tgtEl>
                                        <p:attrNameLst>
                                          <p:attrName>ppt_x</p:attrName>
                                        </p:attrNameLst>
                                      </p:cBhvr>
                                      <p:tavLst>
                                        <p:tav tm="0">
                                          <p:val>
                                            <p:strVal val="#ppt_x"/>
                                          </p:val>
                                        </p:tav>
                                        <p:tav tm="100000">
                                          <p:val>
                                            <p:strVal val="#ppt_x"/>
                                          </p:val>
                                        </p:tav>
                                      </p:tavLst>
                                    </p:anim>
                                    <p:anim calcmode="lin" valueType="num">
                                      <p:cBhvr>
                                        <p:cTn id="2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2"/>
                                        </p:tgtEl>
                                        <p:attrNameLst>
                                          <p:attrName>fillcolor</p:attrName>
                                        </p:attrNameLst>
                                      </p:cBhvr>
                                      <p:to>
                                        <a:srgbClr val="FFF2CC"/>
                                      </p:to>
                                    </p:animClr>
                                    <p:set>
                                      <p:cBhvr>
                                        <p:cTn id="34" dur="250" fill="hold"/>
                                        <p:tgtEl>
                                          <p:spTgt spid="22"/>
                                        </p:tgtEl>
                                        <p:attrNameLst>
                                          <p:attrName>fill.type</p:attrName>
                                        </p:attrNameLst>
                                      </p:cBhvr>
                                      <p:to>
                                        <p:strVal val="solid"/>
                                      </p:to>
                                    </p:set>
                                    <p:set>
                                      <p:cBhvr>
                                        <p:cTn id="35" dur="250" fill="hold"/>
                                        <p:tgtEl>
                                          <p:spTgt spid="22"/>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23" presetClass="entr" presetSubtype="32" fill="hold" nodeType="withEffect">
                                  <p:stCondLst>
                                    <p:cond delay="1000"/>
                                  </p:stCondLst>
                                  <p:childTnLst>
                                    <p:set>
                                      <p:cBhvr>
                                        <p:cTn id="37" dur="1" fill="hold">
                                          <p:stCondLst>
                                            <p:cond delay="0"/>
                                          </p:stCondLst>
                                        </p:cTn>
                                        <p:tgtEl>
                                          <p:spTgt spid="26"/>
                                        </p:tgtEl>
                                        <p:attrNameLst>
                                          <p:attrName>style.visibility</p:attrName>
                                        </p:attrNameLst>
                                      </p:cBhvr>
                                      <p:to>
                                        <p:strVal val="visible"/>
                                      </p:to>
                                    </p:set>
                                    <p:anim calcmode="lin" valueType="num">
                                      <p:cBhvr>
                                        <p:cTn id="38" dur="250" fill="hold"/>
                                        <p:tgtEl>
                                          <p:spTgt spid="26"/>
                                        </p:tgtEl>
                                        <p:attrNameLst>
                                          <p:attrName>ppt_w</p:attrName>
                                        </p:attrNameLst>
                                      </p:cBhvr>
                                      <p:tavLst>
                                        <p:tav tm="0">
                                          <p:val>
                                            <p:strVal val="4*#ppt_w"/>
                                          </p:val>
                                        </p:tav>
                                        <p:tav tm="100000">
                                          <p:val>
                                            <p:strVal val="#ppt_w"/>
                                          </p:val>
                                        </p:tav>
                                      </p:tavLst>
                                    </p:anim>
                                    <p:anim calcmode="lin" valueType="num">
                                      <p:cBhvr>
                                        <p:cTn id="3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0" presetID="1" presetClass="emph" presetSubtype="2" fill="hold" nodeType="withEffect">
                                  <p:stCondLst>
                                    <p:cond delay="1000"/>
                                  </p:stCondLst>
                                  <p:childTnLst>
                                    <p:animClr clrSpc="rgb" dir="cw">
                                      <p:cBhvr>
                                        <p:cTn id="41" dur="250" fill="hold"/>
                                        <p:tgtEl>
                                          <p:spTgt spid="22"/>
                                        </p:tgtEl>
                                        <p:attrNameLst>
                                          <p:attrName>fillcolor</p:attrName>
                                        </p:attrNameLst>
                                      </p:cBhvr>
                                      <p:to>
                                        <a:srgbClr val="00B050"/>
                                      </p:to>
                                    </p:animClr>
                                    <p:set>
                                      <p:cBhvr>
                                        <p:cTn id="42" dur="250" fill="hold"/>
                                        <p:tgtEl>
                                          <p:spTgt spid="22"/>
                                        </p:tgtEl>
                                        <p:attrNameLst>
                                          <p:attrName>fill.type</p:attrName>
                                        </p:attrNameLst>
                                      </p:cBhvr>
                                      <p:to>
                                        <p:strVal val="solid"/>
                                      </p:to>
                                    </p:set>
                                    <p:set>
                                      <p:cBhvr>
                                        <p:cTn id="43"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3"/>
                                        </p:tgtEl>
                                        <p:attrNameLst>
                                          <p:attrName>fillcolor</p:attrName>
                                        </p:attrNameLst>
                                      </p:cBhvr>
                                      <p:to>
                                        <a:srgbClr val="FFF2CC"/>
                                      </p:to>
                                    </p:animClr>
                                    <p:set>
                                      <p:cBhvr>
                                        <p:cTn id="49" dur="250" fill="hold"/>
                                        <p:tgtEl>
                                          <p:spTgt spid="23"/>
                                        </p:tgtEl>
                                        <p:attrNameLst>
                                          <p:attrName>fill.type</p:attrName>
                                        </p:attrNameLst>
                                      </p:cBhvr>
                                      <p:to>
                                        <p:strVal val="solid"/>
                                      </p:to>
                                    </p:set>
                                    <p:set>
                                      <p:cBhvr>
                                        <p:cTn id="50" dur="250" fill="hold"/>
                                        <p:tgtEl>
                                          <p:spTgt spid="2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9"/>
                                        </p:tgtEl>
                                        <p:attrNameLst>
                                          <p:attrName>style.visibility</p:attrName>
                                        </p:attrNameLst>
                                      </p:cBhvr>
                                      <p:to>
                                        <p:strVal val="visible"/>
                                      </p:to>
                                    </p:set>
                                    <p:anim calcmode="lin" valueType="num">
                                      <p:cBhvr>
                                        <p:cTn id="53" dur="250" fill="hold"/>
                                        <p:tgtEl>
                                          <p:spTgt spid="29"/>
                                        </p:tgtEl>
                                        <p:attrNameLst>
                                          <p:attrName>ppt_w</p:attrName>
                                        </p:attrNameLst>
                                      </p:cBhvr>
                                      <p:tavLst>
                                        <p:tav tm="0">
                                          <p:val>
                                            <p:strVal val="4*#ppt_w"/>
                                          </p:val>
                                        </p:tav>
                                        <p:tav tm="100000">
                                          <p:val>
                                            <p:strVal val="#ppt_w"/>
                                          </p:val>
                                        </p:tav>
                                      </p:tavLst>
                                    </p:anim>
                                    <p:anim calcmode="lin" valueType="num">
                                      <p:cBhvr>
                                        <p:cTn id="5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3"/>
                                        </p:tgtEl>
                                        <p:attrNameLst>
                                          <p:attrName>fillcolor</p:attrName>
                                        </p:attrNameLst>
                                      </p:cBhvr>
                                      <p:to>
                                        <a:srgbClr val="FFFF00"/>
                                      </p:to>
                                    </p:animClr>
                                    <p:set>
                                      <p:cBhvr>
                                        <p:cTn id="57" dur="250" fill="hold"/>
                                        <p:tgtEl>
                                          <p:spTgt spid="23"/>
                                        </p:tgtEl>
                                        <p:attrNameLst>
                                          <p:attrName>fill.type</p:attrName>
                                        </p:attrNameLst>
                                      </p:cBhvr>
                                      <p:to>
                                        <p:strVal val="solid"/>
                                      </p:to>
                                    </p:set>
                                    <p:set>
                                      <p:cBhvr>
                                        <p:cTn id="5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4"/>
                                        </p:tgtEl>
                                        <p:attrNameLst>
                                          <p:attrName>fillcolor</p:attrName>
                                        </p:attrNameLst>
                                      </p:cBhvr>
                                      <p:to>
                                        <a:srgbClr val="FFF2CC"/>
                                      </p:to>
                                    </p:animClr>
                                    <p:set>
                                      <p:cBhvr>
                                        <p:cTn id="64" dur="250" fill="hold"/>
                                        <p:tgtEl>
                                          <p:spTgt spid="24"/>
                                        </p:tgtEl>
                                        <p:attrNameLst>
                                          <p:attrName>fill.type</p:attrName>
                                        </p:attrNameLst>
                                      </p:cBhvr>
                                      <p:to>
                                        <p:strVal val="solid"/>
                                      </p:to>
                                    </p:set>
                                    <p:set>
                                      <p:cBhvr>
                                        <p:cTn id="65" dur="250" fill="hold"/>
                                        <p:tgtEl>
                                          <p:spTgt spid="24"/>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7"/>
                                        </p:tgtEl>
                                        <p:attrNameLst>
                                          <p:attrName>style.visibility</p:attrName>
                                        </p:attrNameLst>
                                      </p:cBhvr>
                                      <p:to>
                                        <p:strVal val="visible"/>
                                      </p:to>
                                    </p:set>
                                    <p:anim calcmode="lin" valueType="num">
                                      <p:cBhvr>
                                        <p:cTn id="68" dur="250" fill="hold"/>
                                        <p:tgtEl>
                                          <p:spTgt spid="27"/>
                                        </p:tgtEl>
                                        <p:attrNameLst>
                                          <p:attrName>ppt_w</p:attrName>
                                        </p:attrNameLst>
                                      </p:cBhvr>
                                      <p:tavLst>
                                        <p:tav tm="0">
                                          <p:val>
                                            <p:strVal val="4*#ppt_w"/>
                                          </p:val>
                                        </p:tav>
                                        <p:tav tm="100000">
                                          <p:val>
                                            <p:strVal val="#ppt_w"/>
                                          </p:val>
                                        </p:tav>
                                      </p:tavLst>
                                    </p:anim>
                                    <p:anim calcmode="lin" valueType="num">
                                      <p:cBhvr>
                                        <p:cTn id="69"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24"/>
                                        </p:tgtEl>
                                        <p:attrNameLst>
                                          <p:attrName>fillcolor</p:attrName>
                                        </p:attrNameLst>
                                      </p:cBhvr>
                                      <p:to>
                                        <a:srgbClr val="FFFF00"/>
                                      </p:to>
                                    </p:animClr>
                                    <p:set>
                                      <p:cBhvr>
                                        <p:cTn id="72" dur="250" fill="hold"/>
                                        <p:tgtEl>
                                          <p:spTgt spid="24"/>
                                        </p:tgtEl>
                                        <p:attrNameLst>
                                          <p:attrName>fill.type</p:attrName>
                                        </p:attrNameLst>
                                      </p:cBhvr>
                                      <p:to>
                                        <p:strVal val="solid"/>
                                      </p:to>
                                    </p:set>
                                    <p:set>
                                      <p:cBhvr>
                                        <p:cTn id="73"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5"/>
                                        </p:tgtEl>
                                        <p:attrNameLst>
                                          <p:attrName>fillcolor</p:attrName>
                                        </p:attrNameLst>
                                      </p:cBhvr>
                                      <p:to>
                                        <a:srgbClr val="FFF2CC"/>
                                      </p:to>
                                    </p:animClr>
                                    <p:set>
                                      <p:cBhvr>
                                        <p:cTn id="79" dur="250" fill="hold"/>
                                        <p:tgtEl>
                                          <p:spTgt spid="25"/>
                                        </p:tgtEl>
                                        <p:attrNameLst>
                                          <p:attrName>fill.type</p:attrName>
                                        </p:attrNameLst>
                                      </p:cBhvr>
                                      <p:to>
                                        <p:strVal val="solid"/>
                                      </p:to>
                                    </p:set>
                                    <p:set>
                                      <p:cBhvr>
                                        <p:cTn id="80" dur="250" fill="hold"/>
                                        <p:tgtEl>
                                          <p:spTgt spid="2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8"/>
                                        </p:tgtEl>
                                        <p:attrNameLst>
                                          <p:attrName>style.visibility</p:attrName>
                                        </p:attrNameLst>
                                      </p:cBhvr>
                                      <p:to>
                                        <p:strVal val="visible"/>
                                      </p:to>
                                    </p:set>
                                    <p:anim calcmode="lin" valueType="num">
                                      <p:cBhvr>
                                        <p:cTn id="83" dur="250" fill="hold"/>
                                        <p:tgtEl>
                                          <p:spTgt spid="28"/>
                                        </p:tgtEl>
                                        <p:attrNameLst>
                                          <p:attrName>ppt_w</p:attrName>
                                        </p:attrNameLst>
                                      </p:cBhvr>
                                      <p:tavLst>
                                        <p:tav tm="0">
                                          <p:val>
                                            <p:strVal val="4*#ppt_w"/>
                                          </p:val>
                                        </p:tav>
                                        <p:tav tm="100000">
                                          <p:val>
                                            <p:strVal val="#ppt_w"/>
                                          </p:val>
                                        </p:tav>
                                      </p:tavLst>
                                    </p:anim>
                                    <p:anim calcmode="lin" valueType="num">
                                      <p:cBhvr>
                                        <p:cTn id="8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5"/>
                                        </p:tgtEl>
                                        <p:attrNameLst>
                                          <p:attrName>fillcolor</p:attrName>
                                        </p:attrNameLst>
                                      </p:cBhvr>
                                      <p:to>
                                        <a:srgbClr val="FFFF00"/>
                                      </p:to>
                                    </p:animClr>
                                    <p:set>
                                      <p:cBhvr>
                                        <p:cTn id="87" dur="250" fill="hold"/>
                                        <p:tgtEl>
                                          <p:spTgt spid="25"/>
                                        </p:tgtEl>
                                        <p:attrNameLst>
                                          <p:attrName>fill.type</p:attrName>
                                        </p:attrNameLst>
                                      </p:cBhvr>
                                      <p:to>
                                        <p:strVal val="solid"/>
                                      </p:to>
                                    </p:set>
                                    <p:set>
                                      <p:cBhvr>
                                        <p:cTn id="88"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 grpId="0" animBg="1"/>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000933" y="244138"/>
            <a:ext cx="10205513" cy="2006357"/>
          </a:xfrm>
          <a:prstGeom prst="roundRect">
            <a:avLst>
              <a:gd name="adj" fmla="val 10661"/>
            </a:avLst>
          </a:prstGeom>
          <a:solidFill>
            <a:schemeClr val="accent6">
              <a:lumMod val="75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 4</a:t>
            </a: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a:t>
            </a:r>
            <a:r>
              <a:rPr kumimoji="0" lang="vi-VN"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endPar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a:p>
            <a:pPr lvl="0" algn="ctr"/>
            <a:r>
              <a:rPr lang="vi-VN" sz="3000" b="1" i="1">
                <a:solidFill>
                  <a:prstClr val="white"/>
                </a:solidFill>
                <a:latin typeface="Times New Roman" panose="02020603050405020304" pitchFamily="18" charset="0"/>
                <a:ea typeface="Open Sans" panose="020B0606030504020204" pitchFamily="34" charset="0"/>
                <a:cs typeface="Times New Roman" panose="02020603050405020304" pitchFamily="18" charset="0"/>
              </a:rPr>
              <a:t>Em chụp một bức hình rất đẹp và khoe với mọi người. Một thời gian sau, em thấy bức hình đó được đăng ở một trang web với tên tác giả là bạn em. Khi đó em sẽ làm gì?</a:t>
            </a:r>
            <a:endParaRPr kumimoji="0" lang="vi-VN" sz="30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6EFA7D7A-A1B4-75CA-879E-34E5B03CAB8B}"/>
              </a:ext>
            </a:extLst>
          </p:cNvPr>
          <p:cNvSpPr/>
          <p:nvPr/>
        </p:nvSpPr>
        <p:spPr>
          <a:xfrm>
            <a:off x="998956" y="2733249"/>
            <a:ext cx="7502044"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A</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Liên lạc với bạn và yêu cầu ghi đúng nguồn.</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3" name="Rectangle: Rounded Corners 22">
            <a:extLst>
              <a:ext uri="{FF2B5EF4-FFF2-40B4-BE49-F238E27FC236}">
                <a16:creationId xmlns:a16="http://schemas.microsoft.com/office/drawing/2014/main" id="{CD549A9D-60FC-9828-E422-56B9EA711E42}"/>
              </a:ext>
            </a:extLst>
          </p:cNvPr>
          <p:cNvSpPr/>
          <p:nvPr/>
        </p:nvSpPr>
        <p:spPr>
          <a:xfrm>
            <a:off x="1000934" y="3730658"/>
            <a:ext cx="6661322"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Báo cáo với thầy cô giáo và người lớn.</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4" name="Rectangle: Rounded Corners 23">
            <a:extLst>
              <a:ext uri="{FF2B5EF4-FFF2-40B4-BE49-F238E27FC236}">
                <a16:creationId xmlns:a16="http://schemas.microsoft.com/office/drawing/2014/main" id="{822287D4-2320-EC5E-D6C5-4FB3A733F28A}"/>
              </a:ext>
            </a:extLst>
          </p:cNvPr>
          <p:cNvSpPr/>
          <p:nvPr/>
        </p:nvSpPr>
        <p:spPr>
          <a:xfrm>
            <a:off x="998956" y="5725476"/>
            <a:ext cx="6361400"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D</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Nói với tất cả mọi người về điều đó.</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Rectangle: Rounded Corners 24">
            <a:extLst>
              <a:ext uri="{FF2B5EF4-FFF2-40B4-BE49-F238E27FC236}">
                <a16:creationId xmlns:a16="http://schemas.microsoft.com/office/drawing/2014/main" id="{262865DB-907F-D646-A660-DD7610FA7BE4}"/>
              </a:ext>
            </a:extLst>
          </p:cNvPr>
          <p:cNvSpPr/>
          <p:nvPr/>
        </p:nvSpPr>
        <p:spPr>
          <a:xfrm>
            <a:off x="1000933" y="4728067"/>
            <a:ext cx="3684189"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C</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Không làm gì cả.</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5">
            <a:extLst>
              <a:ext uri="{FF2B5EF4-FFF2-40B4-BE49-F238E27FC236}">
                <a16:creationId xmlns:a16="http://schemas.microsoft.com/office/drawing/2014/main" id="{8FA03627-97F0-2F34-EAC4-C30D19DD0CF8}"/>
              </a:ext>
            </a:extLst>
          </p:cNvPr>
          <p:cNvPicPr>
            <a:picLocks noChangeAspect="1"/>
          </p:cNvPicPr>
          <p:nvPr/>
        </p:nvPicPr>
        <p:blipFill rotWithShape="1">
          <a:blip r:embed="rId6"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7837147" y="2764627"/>
            <a:ext cx="663853" cy="708059"/>
          </a:xfrm>
          <a:prstGeom prst="rect">
            <a:avLst/>
          </a:prstGeom>
        </p:spPr>
      </p:pic>
      <p:pic>
        <p:nvPicPr>
          <p:cNvPr id="27" name="Picture 26">
            <a:extLst>
              <a:ext uri="{FF2B5EF4-FFF2-40B4-BE49-F238E27FC236}">
                <a16:creationId xmlns:a16="http://schemas.microsoft.com/office/drawing/2014/main" id="{AFA5A55E-7499-6B1B-E27A-BF7E39D4A212}"/>
              </a:ext>
            </a:extLst>
          </p:cNvPr>
          <p:cNvPicPr>
            <a:picLocks noChangeAspect="1"/>
          </p:cNvPicPr>
          <p:nvPr/>
        </p:nvPicPr>
        <p:blipFill rotWithShape="1">
          <a:blip r:embed="rId7"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6755020" y="5758840"/>
            <a:ext cx="603402" cy="704088"/>
          </a:xfrm>
          <a:prstGeom prst="rect">
            <a:avLst/>
          </a:prstGeom>
        </p:spPr>
      </p:pic>
      <p:pic>
        <p:nvPicPr>
          <p:cNvPr id="28" name="Picture 27">
            <a:extLst>
              <a:ext uri="{FF2B5EF4-FFF2-40B4-BE49-F238E27FC236}">
                <a16:creationId xmlns:a16="http://schemas.microsoft.com/office/drawing/2014/main" id="{8CAB5515-82BE-F51A-BFBB-4FE88DA51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9816" y="4759876"/>
            <a:ext cx="603557" cy="707197"/>
          </a:xfrm>
          <a:prstGeom prst="rect">
            <a:avLst/>
          </a:prstGeom>
        </p:spPr>
      </p:pic>
      <p:pic>
        <p:nvPicPr>
          <p:cNvPr id="29" name="Picture 28">
            <a:extLst>
              <a:ext uri="{FF2B5EF4-FFF2-40B4-BE49-F238E27FC236}">
                <a16:creationId xmlns:a16="http://schemas.microsoft.com/office/drawing/2014/main" id="{8741BF7E-AEDA-E7CD-247F-CC4223745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8699" y="3794277"/>
            <a:ext cx="603557" cy="707197"/>
          </a:xfrm>
          <a:prstGeom prst="rect">
            <a:avLst/>
          </a:prstGeom>
        </p:spPr>
      </p:pic>
    </p:spTree>
    <p:extLst>
      <p:ext uri="{BB962C8B-B14F-4D97-AF65-F5344CB8AC3E}">
        <p14:creationId xmlns:p14="http://schemas.microsoft.com/office/powerpoint/2010/main" val="336269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strVal val="#ppt_x"/>
                                          </p:val>
                                        </p:tav>
                                        <p:tav tm="100000">
                                          <p:val>
                                            <p:strVal val="#ppt_x"/>
                                          </p:val>
                                        </p:tav>
                                      </p:tavLst>
                                    </p:anim>
                                    <p:anim calcmode="lin" valueType="num">
                                      <p:cBhvr>
                                        <p:cTn id="18" dur="5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00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anim calcmode="lin" valueType="num">
                                      <p:cBhvr>
                                        <p:cTn id="27" dur="500" fill="hold"/>
                                        <p:tgtEl>
                                          <p:spTgt spid="24"/>
                                        </p:tgtEl>
                                        <p:attrNameLst>
                                          <p:attrName>ppt_x</p:attrName>
                                        </p:attrNameLst>
                                      </p:cBhvr>
                                      <p:tavLst>
                                        <p:tav tm="0">
                                          <p:val>
                                            <p:strVal val="#ppt_x"/>
                                          </p:val>
                                        </p:tav>
                                        <p:tav tm="100000">
                                          <p:val>
                                            <p:strVal val="#ppt_x"/>
                                          </p:val>
                                        </p:tav>
                                      </p:tavLst>
                                    </p:anim>
                                    <p:anim calcmode="lin" valueType="num">
                                      <p:cBhvr>
                                        <p:cTn id="2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2"/>
                                        </p:tgtEl>
                                        <p:attrNameLst>
                                          <p:attrName>fillcolor</p:attrName>
                                        </p:attrNameLst>
                                      </p:cBhvr>
                                      <p:to>
                                        <a:srgbClr val="FFF2CC"/>
                                      </p:to>
                                    </p:animClr>
                                    <p:set>
                                      <p:cBhvr>
                                        <p:cTn id="34" dur="250" fill="hold"/>
                                        <p:tgtEl>
                                          <p:spTgt spid="22"/>
                                        </p:tgtEl>
                                        <p:attrNameLst>
                                          <p:attrName>fill.type</p:attrName>
                                        </p:attrNameLst>
                                      </p:cBhvr>
                                      <p:to>
                                        <p:strVal val="solid"/>
                                      </p:to>
                                    </p:set>
                                    <p:set>
                                      <p:cBhvr>
                                        <p:cTn id="35" dur="250" fill="hold"/>
                                        <p:tgtEl>
                                          <p:spTgt spid="22"/>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23" presetClass="entr" presetSubtype="32" fill="hold" nodeType="withEffect">
                                  <p:stCondLst>
                                    <p:cond delay="1000"/>
                                  </p:stCondLst>
                                  <p:childTnLst>
                                    <p:set>
                                      <p:cBhvr>
                                        <p:cTn id="37" dur="1" fill="hold">
                                          <p:stCondLst>
                                            <p:cond delay="0"/>
                                          </p:stCondLst>
                                        </p:cTn>
                                        <p:tgtEl>
                                          <p:spTgt spid="26"/>
                                        </p:tgtEl>
                                        <p:attrNameLst>
                                          <p:attrName>style.visibility</p:attrName>
                                        </p:attrNameLst>
                                      </p:cBhvr>
                                      <p:to>
                                        <p:strVal val="visible"/>
                                      </p:to>
                                    </p:set>
                                    <p:anim calcmode="lin" valueType="num">
                                      <p:cBhvr>
                                        <p:cTn id="38" dur="250" fill="hold"/>
                                        <p:tgtEl>
                                          <p:spTgt spid="26"/>
                                        </p:tgtEl>
                                        <p:attrNameLst>
                                          <p:attrName>ppt_w</p:attrName>
                                        </p:attrNameLst>
                                      </p:cBhvr>
                                      <p:tavLst>
                                        <p:tav tm="0">
                                          <p:val>
                                            <p:strVal val="4*#ppt_w"/>
                                          </p:val>
                                        </p:tav>
                                        <p:tav tm="100000">
                                          <p:val>
                                            <p:strVal val="#ppt_w"/>
                                          </p:val>
                                        </p:tav>
                                      </p:tavLst>
                                    </p:anim>
                                    <p:anim calcmode="lin" valueType="num">
                                      <p:cBhvr>
                                        <p:cTn id="3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0" presetID="1" presetClass="emph" presetSubtype="2" fill="hold" nodeType="withEffect">
                                  <p:stCondLst>
                                    <p:cond delay="1000"/>
                                  </p:stCondLst>
                                  <p:childTnLst>
                                    <p:animClr clrSpc="rgb" dir="cw">
                                      <p:cBhvr>
                                        <p:cTn id="41" dur="250" fill="hold"/>
                                        <p:tgtEl>
                                          <p:spTgt spid="22"/>
                                        </p:tgtEl>
                                        <p:attrNameLst>
                                          <p:attrName>fillcolor</p:attrName>
                                        </p:attrNameLst>
                                      </p:cBhvr>
                                      <p:to>
                                        <a:srgbClr val="00B050"/>
                                      </p:to>
                                    </p:animClr>
                                    <p:set>
                                      <p:cBhvr>
                                        <p:cTn id="42" dur="250" fill="hold"/>
                                        <p:tgtEl>
                                          <p:spTgt spid="22"/>
                                        </p:tgtEl>
                                        <p:attrNameLst>
                                          <p:attrName>fill.type</p:attrName>
                                        </p:attrNameLst>
                                      </p:cBhvr>
                                      <p:to>
                                        <p:strVal val="solid"/>
                                      </p:to>
                                    </p:set>
                                    <p:set>
                                      <p:cBhvr>
                                        <p:cTn id="43"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3"/>
                                        </p:tgtEl>
                                        <p:attrNameLst>
                                          <p:attrName>fillcolor</p:attrName>
                                        </p:attrNameLst>
                                      </p:cBhvr>
                                      <p:to>
                                        <a:srgbClr val="FFF2CC"/>
                                      </p:to>
                                    </p:animClr>
                                    <p:set>
                                      <p:cBhvr>
                                        <p:cTn id="49" dur="250" fill="hold"/>
                                        <p:tgtEl>
                                          <p:spTgt spid="23"/>
                                        </p:tgtEl>
                                        <p:attrNameLst>
                                          <p:attrName>fill.type</p:attrName>
                                        </p:attrNameLst>
                                      </p:cBhvr>
                                      <p:to>
                                        <p:strVal val="solid"/>
                                      </p:to>
                                    </p:set>
                                    <p:set>
                                      <p:cBhvr>
                                        <p:cTn id="50" dur="250" fill="hold"/>
                                        <p:tgtEl>
                                          <p:spTgt spid="2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9"/>
                                        </p:tgtEl>
                                        <p:attrNameLst>
                                          <p:attrName>style.visibility</p:attrName>
                                        </p:attrNameLst>
                                      </p:cBhvr>
                                      <p:to>
                                        <p:strVal val="visible"/>
                                      </p:to>
                                    </p:set>
                                    <p:anim calcmode="lin" valueType="num">
                                      <p:cBhvr>
                                        <p:cTn id="53" dur="250" fill="hold"/>
                                        <p:tgtEl>
                                          <p:spTgt spid="29"/>
                                        </p:tgtEl>
                                        <p:attrNameLst>
                                          <p:attrName>ppt_w</p:attrName>
                                        </p:attrNameLst>
                                      </p:cBhvr>
                                      <p:tavLst>
                                        <p:tav tm="0">
                                          <p:val>
                                            <p:strVal val="4*#ppt_w"/>
                                          </p:val>
                                        </p:tav>
                                        <p:tav tm="100000">
                                          <p:val>
                                            <p:strVal val="#ppt_w"/>
                                          </p:val>
                                        </p:tav>
                                      </p:tavLst>
                                    </p:anim>
                                    <p:anim calcmode="lin" valueType="num">
                                      <p:cBhvr>
                                        <p:cTn id="5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3"/>
                                        </p:tgtEl>
                                        <p:attrNameLst>
                                          <p:attrName>fillcolor</p:attrName>
                                        </p:attrNameLst>
                                      </p:cBhvr>
                                      <p:to>
                                        <a:srgbClr val="FFFF00"/>
                                      </p:to>
                                    </p:animClr>
                                    <p:set>
                                      <p:cBhvr>
                                        <p:cTn id="57" dur="250" fill="hold"/>
                                        <p:tgtEl>
                                          <p:spTgt spid="23"/>
                                        </p:tgtEl>
                                        <p:attrNameLst>
                                          <p:attrName>fill.type</p:attrName>
                                        </p:attrNameLst>
                                      </p:cBhvr>
                                      <p:to>
                                        <p:strVal val="solid"/>
                                      </p:to>
                                    </p:set>
                                    <p:set>
                                      <p:cBhvr>
                                        <p:cTn id="5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4"/>
                                        </p:tgtEl>
                                        <p:attrNameLst>
                                          <p:attrName>fillcolor</p:attrName>
                                        </p:attrNameLst>
                                      </p:cBhvr>
                                      <p:to>
                                        <a:srgbClr val="FFF2CC"/>
                                      </p:to>
                                    </p:animClr>
                                    <p:set>
                                      <p:cBhvr>
                                        <p:cTn id="64" dur="250" fill="hold"/>
                                        <p:tgtEl>
                                          <p:spTgt spid="24"/>
                                        </p:tgtEl>
                                        <p:attrNameLst>
                                          <p:attrName>fill.type</p:attrName>
                                        </p:attrNameLst>
                                      </p:cBhvr>
                                      <p:to>
                                        <p:strVal val="solid"/>
                                      </p:to>
                                    </p:set>
                                    <p:set>
                                      <p:cBhvr>
                                        <p:cTn id="65" dur="250" fill="hold"/>
                                        <p:tgtEl>
                                          <p:spTgt spid="24"/>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7"/>
                                        </p:tgtEl>
                                        <p:attrNameLst>
                                          <p:attrName>style.visibility</p:attrName>
                                        </p:attrNameLst>
                                      </p:cBhvr>
                                      <p:to>
                                        <p:strVal val="visible"/>
                                      </p:to>
                                    </p:set>
                                    <p:anim calcmode="lin" valueType="num">
                                      <p:cBhvr>
                                        <p:cTn id="68" dur="250" fill="hold"/>
                                        <p:tgtEl>
                                          <p:spTgt spid="27"/>
                                        </p:tgtEl>
                                        <p:attrNameLst>
                                          <p:attrName>ppt_w</p:attrName>
                                        </p:attrNameLst>
                                      </p:cBhvr>
                                      <p:tavLst>
                                        <p:tav tm="0">
                                          <p:val>
                                            <p:strVal val="4*#ppt_w"/>
                                          </p:val>
                                        </p:tav>
                                        <p:tav tm="100000">
                                          <p:val>
                                            <p:strVal val="#ppt_w"/>
                                          </p:val>
                                        </p:tav>
                                      </p:tavLst>
                                    </p:anim>
                                    <p:anim calcmode="lin" valueType="num">
                                      <p:cBhvr>
                                        <p:cTn id="69"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24"/>
                                        </p:tgtEl>
                                        <p:attrNameLst>
                                          <p:attrName>fillcolor</p:attrName>
                                        </p:attrNameLst>
                                      </p:cBhvr>
                                      <p:to>
                                        <a:srgbClr val="FFFF00"/>
                                      </p:to>
                                    </p:animClr>
                                    <p:set>
                                      <p:cBhvr>
                                        <p:cTn id="72" dur="250" fill="hold"/>
                                        <p:tgtEl>
                                          <p:spTgt spid="24"/>
                                        </p:tgtEl>
                                        <p:attrNameLst>
                                          <p:attrName>fill.type</p:attrName>
                                        </p:attrNameLst>
                                      </p:cBhvr>
                                      <p:to>
                                        <p:strVal val="solid"/>
                                      </p:to>
                                    </p:set>
                                    <p:set>
                                      <p:cBhvr>
                                        <p:cTn id="73"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5"/>
                                        </p:tgtEl>
                                        <p:attrNameLst>
                                          <p:attrName>fillcolor</p:attrName>
                                        </p:attrNameLst>
                                      </p:cBhvr>
                                      <p:to>
                                        <a:srgbClr val="FFF2CC"/>
                                      </p:to>
                                    </p:animClr>
                                    <p:set>
                                      <p:cBhvr>
                                        <p:cTn id="79" dur="250" fill="hold"/>
                                        <p:tgtEl>
                                          <p:spTgt spid="25"/>
                                        </p:tgtEl>
                                        <p:attrNameLst>
                                          <p:attrName>fill.type</p:attrName>
                                        </p:attrNameLst>
                                      </p:cBhvr>
                                      <p:to>
                                        <p:strVal val="solid"/>
                                      </p:to>
                                    </p:set>
                                    <p:set>
                                      <p:cBhvr>
                                        <p:cTn id="80" dur="250" fill="hold"/>
                                        <p:tgtEl>
                                          <p:spTgt spid="2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8"/>
                                        </p:tgtEl>
                                        <p:attrNameLst>
                                          <p:attrName>style.visibility</p:attrName>
                                        </p:attrNameLst>
                                      </p:cBhvr>
                                      <p:to>
                                        <p:strVal val="visible"/>
                                      </p:to>
                                    </p:set>
                                    <p:anim calcmode="lin" valueType="num">
                                      <p:cBhvr>
                                        <p:cTn id="83" dur="250" fill="hold"/>
                                        <p:tgtEl>
                                          <p:spTgt spid="28"/>
                                        </p:tgtEl>
                                        <p:attrNameLst>
                                          <p:attrName>ppt_w</p:attrName>
                                        </p:attrNameLst>
                                      </p:cBhvr>
                                      <p:tavLst>
                                        <p:tav tm="0">
                                          <p:val>
                                            <p:strVal val="4*#ppt_w"/>
                                          </p:val>
                                        </p:tav>
                                        <p:tav tm="100000">
                                          <p:val>
                                            <p:strVal val="#ppt_w"/>
                                          </p:val>
                                        </p:tav>
                                      </p:tavLst>
                                    </p:anim>
                                    <p:anim calcmode="lin" valueType="num">
                                      <p:cBhvr>
                                        <p:cTn id="8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5"/>
                                        </p:tgtEl>
                                        <p:attrNameLst>
                                          <p:attrName>fillcolor</p:attrName>
                                        </p:attrNameLst>
                                      </p:cBhvr>
                                      <p:to>
                                        <a:srgbClr val="FFFF00"/>
                                      </p:to>
                                    </p:animClr>
                                    <p:set>
                                      <p:cBhvr>
                                        <p:cTn id="87" dur="250" fill="hold"/>
                                        <p:tgtEl>
                                          <p:spTgt spid="25"/>
                                        </p:tgtEl>
                                        <p:attrNameLst>
                                          <p:attrName>fill.type</p:attrName>
                                        </p:attrNameLst>
                                      </p:cBhvr>
                                      <p:to>
                                        <p:strVal val="solid"/>
                                      </p:to>
                                    </p:set>
                                    <p:set>
                                      <p:cBhvr>
                                        <p:cTn id="88"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000933" y="244138"/>
            <a:ext cx="10205513" cy="2006357"/>
          </a:xfrm>
          <a:prstGeom prst="roundRect">
            <a:avLst>
              <a:gd name="adj" fmla="val 10661"/>
            </a:avLst>
          </a:prstGeom>
          <a:solidFill>
            <a:schemeClr val="accent6">
              <a:lumMod val="75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sng"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 5</a:t>
            </a: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a:t>
            </a:r>
            <a:r>
              <a:rPr kumimoji="0" lang="vi-VN"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endPar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a:p>
            <a:pPr lvl="0" algn="ctr"/>
            <a:r>
              <a:rPr lang="vi-VN" sz="3000" b="1" i="1">
                <a:solidFill>
                  <a:prstClr val="white"/>
                </a:solidFill>
                <a:latin typeface="Times New Roman" panose="02020603050405020304" pitchFamily="18" charset="0"/>
                <a:ea typeface="Open Sans" panose="020B0606030504020204" pitchFamily="34" charset="0"/>
                <a:cs typeface="Times New Roman" panose="02020603050405020304" pitchFamily="18" charset="0"/>
              </a:rPr>
              <a:t>Dạng sản phẩm số em có thể tạo ra là</a:t>
            </a:r>
            <a:r>
              <a:rPr kumimoji="0" lang="vi-VN" sz="30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22" name="Rectangle: Rounded Corners 21">
            <a:extLst>
              <a:ext uri="{FF2B5EF4-FFF2-40B4-BE49-F238E27FC236}">
                <a16:creationId xmlns:a16="http://schemas.microsoft.com/office/drawing/2014/main" id="{6EFA7D7A-A1B4-75CA-879E-34E5B03CAB8B}"/>
              </a:ext>
            </a:extLst>
          </p:cNvPr>
          <p:cNvSpPr/>
          <p:nvPr/>
        </p:nvSpPr>
        <p:spPr>
          <a:xfrm>
            <a:off x="1000933" y="5732285"/>
            <a:ext cx="5237942"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lang="en-US" sz="2800" kern="0">
                <a:solidFill>
                  <a:prstClr val="black"/>
                </a:solidFill>
                <a:latin typeface="Times New Roman" panose="02020603050405020304" pitchFamily="18" charset="0"/>
              </a:rPr>
              <a:t>D</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Cả ba đáp án trên đều đúng</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3" name="Rectangle: Rounded Corners 22">
            <a:extLst>
              <a:ext uri="{FF2B5EF4-FFF2-40B4-BE49-F238E27FC236}">
                <a16:creationId xmlns:a16="http://schemas.microsoft.com/office/drawing/2014/main" id="{CD549A9D-60FC-9828-E422-56B9EA711E42}"/>
              </a:ext>
            </a:extLst>
          </p:cNvPr>
          <p:cNvSpPr/>
          <p:nvPr/>
        </p:nvSpPr>
        <p:spPr>
          <a:xfrm>
            <a:off x="1002911" y="2740058"/>
            <a:ext cx="6083689"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lang="en-US" sz="2800" kern="0" dirty="0">
                <a:solidFill>
                  <a:prstClr val="black"/>
                </a:solidFill>
                <a:latin typeface="Times New Roman" panose="02020603050405020304" pitchFamily="18" charset="0"/>
              </a:rPr>
              <a:t>A</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Những bức ảnh( chụp, chỉnh sửa)</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4" name="Rectangle: Rounded Corners 23">
            <a:extLst>
              <a:ext uri="{FF2B5EF4-FFF2-40B4-BE49-F238E27FC236}">
                <a16:creationId xmlns:a16="http://schemas.microsoft.com/office/drawing/2014/main" id="{822287D4-2320-EC5E-D6C5-4FB3A733F28A}"/>
              </a:ext>
            </a:extLst>
          </p:cNvPr>
          <p:cNvSpPr/>
          <p:nvPr/>
        </p:nvSpPr>
        <p:spPr>
          <a:xfrm>
            <a:off x="1000932" y="4734876"/>
            <a:ext cx="6542867"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lang="en-US" sz="2800" kern="0">
                <a:solidFill>
                  <a:prstClr val="black"/>
                </a:solidFill>
                <a:latin typeface="Times New Roman" panose="02020603050405020304" pitchFamily="18" charset="0"/>
              </a:rPr>
              <a:t>C</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Bài đăng trên mạng xã hội, diễn đàn</a:t>
            </a:r>
            <a:r>
              <a:rPr lang="en-US" sz="2800" kern="0">
                <a:solidFill>
                  <a:prstClr val="black"/>
                </a:solidFill>
                <a:latin typeface="Times New Roman" panose="02020603050405020304" pitchFamily="18" charset="0"/>
              </a:rPr>
              <a:t>.</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Rectangle: Rounded Corners 24">
            <a:extLst>
              <a:ext uri="{FF2B5EF4-FFF2-40B4-BE49-F238E27FC236}">
                <a16:creationId xmlns:a16="http://schemas.microsoft.com/office/drawing/2014/main" id="{262865DB-907F-D646-A660-DD7610FA7BE4}"/>
              </a:ext>
            </a:extLst>
          </p:cNvPr>
          <p:cNvSpPr/>
          <p:nvPr/>
        </p:nvSpPr>
        <p:spPr>
          <a:xfrm>
            <a:off x="1002910" y="3737467"/>
            <a:ext cx="4188215"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lang="en-US" sz="2800" kern="0">
                <a:solidFill>
                  <a:prstClr val="black"/>
                </a:solidFill>
                <a:latin typeface="Times New Roman" panose="02020603050405020304" pitchFamily="18" charset="0"/>
              </a:rPr>
              <a:t>B</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Truyện tự sáng tác</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5">
            <a:extLst>
              <a:ext uri="{FF2B5EF4-FFF2-40B4-BE49-F238E27FC236}">
                <a16:creationId xmlns:a16="http://schemas.microsoft.com/office/drawing/2014/main" id="{8FA03627-97F0-2F34-EAC4-C30D19DD0CF8}"/>
              </a:ext>
            </a:extLst>
          </p:cNvPr>
          <p:cNvPicPr>
            <a:picLocks noChangeAspect="1"/>
          </p:cNvPicPr>
          <p:nvPr/>
        </p:nvPicPr>
        <p:blipFill rotWithShape="1">
          <a:blip r:embed="rId6"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575022" y="5795042"/>
            <a:ext cx="663853" cy="708059"/>
          </a:xfrm>
          <a:prstGeom prst="rect">
            <a:avLst/>
          </a:prstGeom>
        </p:spPr>
      </p:pic>
      <p:pic>
        <p:nvPicPr>
          <p:cNvPr id="27" name="Picture 26">
            <a:extLst>
              <a:ext uri="{FF2B5EF4-FFF2-40B4-BE49-F238E27FC236}">
                <a16:creationId xmlns:a16="http://schemas.microsoft.com/office/drawing/2014/main" id="{AFA5A55E-7499-6B1B-E27A-BF7E39D4A212}"/>
              </a:ext>
            </a:extLst>
          </p:cNvPr>
          <p:cNvPicPr>
            <a:picLocks noChangeAspect="1"/>
          </p:cNvPicPr>
          <p:nvPr/>
        </p:nvPicPr>
        <p:blipFill rotWithShape="1">
          <a:blip r:embed="rId7"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6940397" y="4768240"/>
            <a:ext cx="603402" cy="704088"/>
          </a:xfrm>
          <a:prstGeom prst="rect">
            <a:avLst/>
          </a:prstGeom>
        </p:spPr>
      </p:pic>
      <p:pic>
        <p:nvPicPr>
          <p:cNvPr id="28" name="Picture 27">
            <a:extLst>
              <a:ext uri="{FF2B5EF4-FFF2-40B4-BE49-F238E27FC236}">
                <a16:creationId xmlns:a16="http://schemas.microsoft.com/office/drawing/2014/main" id="{8CAB5515-82BE-F51A-BFBB-4FE88DA51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7568" y="3764709"/>
            <a:ext cx="603557" cy="707197"/>
          </a:xfrm>
          <a:prstGeom prst="rect">
            <a:avLst/>
          </a:prstGeom>
        </p:spPr>
      </p:pic>
      <p:pic>
        <p:nvPicPr>
          <p:cNvPr id="29" name="Picture 28">
            <a:extLst>
              <a:ext uri="{FF2B5EF4-FFF2-40B4-BE49-F238E27FC236}">
                <a16:creationId xmlns:a16="http://schemas.microsoft.com/office/drawing/2014/main" id="{8741BF7E-AEDA-E7CD-247F-CC4223745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3043" y="2803677"/>
            <a:ext cx="603557" cy="707197"/>
          </a:xfrm>
          <a:prstGeom prst="rect">
            <a:avLst/>
          </a:prstGeom>
        </p:spPr>
      </p:pic>
    </p:spTree>
    <p:extLst>
      <p:ext uri="{BB962C8B-B14F-4D97-AF65-F5344CB8AC3E}">
        <p14:creationId xmlns:p14="http://schemas.microsoft.com/office/powerpoint/2010/main" val="32191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anim calcmode="lin" valueType="num">
                                      <p:cBhvr>
                                        <p:cTn id="19" dur="500" fill="hold"/>
                                        <p:tgtEl>
                                          <p:spTgt spid="25"/>
                                        </p:tgtEl>
                                        <p:attrNameLst>
                                          <p:attrName>ppt_x</p:attrName>
                                        </p:attrNameLst>
                                      </p:cBhvr>
                                      <p:tavLst>
                                        <p:tav tm="0">
                                          <p:val>
                                            <p:strVal val="#ppt_x"/>
                                          </p:val>
                                        </p:tav>
                                        <p:tav tm="100000">
                                          <p:val>
                                            <p:strVal val="#ppt_x"/>
                                          </p:val>
                                        </p:tav>
                                      </p:tavLst>
                                    </p:anim>
                                    <p:anim calcmode="lin" valueType="num">
                                      <p:cBhvr>
                                        <p:cTn id="20" dur="5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anim calcmode="lin" valueType="num">
                                      <p:cBhvr>
                                        <p:cTn id="31" dur="500" fill="hold"/>
                                        <p:tgtEl>
                                          <p:spTgt spid="22"/>
                                        </p:tgtEl>
                                        <p:attrNameLst>
                                          <p:attrName>ppt_x</p:attrName>
                                        </p:attrNameLst>
                                      </p:cBhvr>
                                      <p:tavLst>
                                        <p:tav tm="0">
                                          <p:val>
                                            <p:strVal val="#ppt_x"/>
                                          </p:val>
                                        </p:tav>
                                        <p:tav tm="100000">
                                          <p:val>
                                            <p:strVal val="#ppt_x"/>
                                          </p:val>
                                        </p:tav>
                                      </p:tavLst>
                                    </p:anim>
                                    <p:anim calcmode="lin" valueType="num">
                                      <p:cBhvr>
                                        <p:cTn id="3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22"/>
                                        </p:tgtEl>
                                        <p:attrNameLst>
                                          <p:attrName>fillcolor</p:attrName>
                                        </p:attrNameLst>
                                      </p:cBhvr>
                                      <p:to>
                                        <a:srgbClr val="FFF2CC"/>
                                      </p:to>
                                    </p:animClr>
                                    <p:set>
                                      <p:cBhvr>
                                        <p:cTn id="38" dur="250" fill="hold"/>
                                        <p:tgtEl>
                                          <p:spTgt spid="22"/>
                                        </p:tgtEl>
                                        <p:attrNameLst>
                                          <p:attrName>fill.type</p:attrName>
                                        </p:attrNameLst>
                                      </p:cBhvr>
                                      <p:to>
                                        <p:strVal val="solid"/>
                                      </p:to>
                                    </p:set>
                                    <p:set>
                                      <p:cBhvr>
                                        <p:cTn id="39" dur="250" fill="hold"/>
                                        <p:tgtEl>
                                          <p:spTgt spid="2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250" fill="hold"/>
                                        <p:tgtEl>
                                          <p:spTgt spid="26"/>
                                        </p:tgtEl>
                                        <p:attrNameLst>
                                          <p:attrName>ppt_w</p:attrName>
                                        </p:attrNameLst>
                                      </p:cBhvr>
                                      <p:tavLst>
                                        <p:tav tm="0">
                                          <p:val>
                                            <p:strVal val="4*#ppt_w"/>
                                          </p:val>
                                        </p:tav>
                                        <p:tav tm="100000">
                                          <p:val>
                                            <p:strVal val="#ppt_w"/>
                                          </p:val>
                                        </p:tav>
                                      </p:tavLst>
                                    </p:anim>
                                    <p:anim calcmode="lin" valueType="num">
                                      <p:cBhvr>
                                        <p:cTn id="4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1" presetClass="emph" presetSubtype="2" fill="hold" nodeType="withEffect">
                                  <p:stCondLst>
                                    <p:cond delay="1000"/>
                                  </p:stCondLst>
                                  <p:childTnLst>
                                    <p:animClr clrSpc="rgb" dir="cw">
                                      <p:cBhvr>
                                        <p:cTn id="45" dur="250" fill="hold"/>
                                        <p:tgtEl>
                                          <p:spTgt spid="22"/>
                                        </p:tgtEl>
                                        <p:attrNameLst>
                                          <p:attrName>fillcolor</p:attrName>
                                        </p:attrNameLst>
                                      </p:cBhvr>
                                      <p:to>
                                        <a:srgbClr val="00B050"/>
                                      </p:to>
                                    </p:animClr>
                                    <p:set>
                                      <p:cBhvr>
                                        <p:cTn id="46" dur="250" fill="hold"/>
                                        <p:tgtEl>
                                          <p:spTgt spid="22"/>
                                        </p:tgtEl>
                                        <p:attrNameLst>
                                          <p:attrName>fill.type</p:attrName>
                                        </p:attrNameLst>
                                      </p:cBhvr>
                                      <p:to>
                                        <p:strVal val="solid"/>
                                      </p:to>
                                    </p:set>
                                    <p:set>
                                      <p:cBhvr>
                                        <p:cTn id="4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3"/>
                                        </p:tgtEl>
                                        <p:attrNameLst>
                                          <p:attrName>fillcolor</p:attrName>
                                        </p:attrNameLst>
                                      </p:cBhvr>
                                      <p:to>
                                        <a:srgbClr val="FFF2CC"/>
                                      </p:to>
                                    </p:animClr>
                                    <p:set>
                                      <p:cBhvr>
                                        <p:cTn id="53" dur="250" fill="hold"/>
                                        <p:tgtEl>
                                          <p:spTgt spid="23"/>
                                        </p:tgtEl>
                                        <p:attrNameLst>
                                          <p:attrName>fill.type</p:attrName>
                                        </p:attrNameLst>
                                      </p:cBhvr>
                                      <p:to>
                                        <p:strVal val="solid"/>
                                      </p:to>
                                    </p:set>
                                    <p:set>
                                      <p:cBhvr>
                                        <p:cTn id="54" dur="250" fill="hold"/>
                                        <p:tgtEl>
                                          <p:spTgt spid="2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9"/>
                                        </p:tgtEl>
                                        <p:attrNameLst>
                                          <p:attrName>style.visibility</p:attrName>
                                        </p:attrNameLst>
                                      </p:cBhvr>
                                      <p:to>
                                        <p:strVal val="visible"/>
                                      </p:to>
                                    </p:set>
                                    <p:anim calcmode="lin" valueType="num">
                                      <p:cBhvr>
                                        <p:cTn id="57" dur="250" fill="hold"/>
                                        <p:tgtEl>
                                          <p:spTgt spid="29"/>
                                        </p:tgtEl>
                                        <p:attrNameLst>
                                          <p:attrName>ppt_w</p:attrName>
                                        </p:attrNameLst>
                                      </p:cBhvr>
                                      <p:tavLst>
                                        <p:tav tm="0">
                                          <p:val>
                                            <p:strVal val="4*#ppt_w"/>
                                          </p:val>
                                        </p:tav>
                                        <p:tav tm="100000">
                                          <p:val>
                                            <p:strVal val="#ppt_w"/>
                                          </p:val>
                                        </p:tav>
                                      </p:tavLst>
                                    </p:anim>
                                    <p:anim calcmode="lin" valueType="num">
                                      <p:cBhvr>
                                        <p:cTn id="5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23"/>
                                        </p:tgtEl>
                                        <p:attrNameLst>
                                          <p:attrName>fillcolor</p:attrName>
                                        </p:attrNameLst>
                                      </p:cBhvr>
                                      <p:to>
                                        <a:srgbClr val="FFFF00"/>
                                      </p:to>
                                    </p:animClr>
                                    <p:set>
                                      <p:cBhvr>
                                        <p:cTn id="61" dur="250" fill="hold"/>
                                        <p:tgtEl>
                                          <p:spTgt spid="23"/>
                                        </p:tgtEl>
                                        <p:attrNameLst>
                                          <p:attrName>fill.type</p:attrName>
                                        </p:attrNameLst>
                                      </p:cBhvr>
                                      <p:to>
                                        <p:strVal val="solid"/>
                                      </p:to>
                                    </p:set>
                                    <p:set>
                                      <p:cBhvr>
                                        <p:cTn id="62"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4"/>
                                        </p:tgtEl>
                                        <p:attrNameLst>
                                          <p:attrName>fillcolor</p:attrName>
                                        </p:attrNameLst>
                                      </p:cBhvr>
                                      <p:to>
                                        <a:srgbClr val="FFF2CC"/>
                                      </p:to>
                                    </p:animClr>
                                    <p:set>
                                      <p:cBhvr>
                                        <p:cTn id="68" dur="250" fill="hold"/>
                                        <p:tgtEl>
                                          <p:spTgt spid="24"/>
                                        </p:tgtEl>
                                        <p:attrNameLst>
                                          <p:attrName>fill.type</p:attrName>
                                        </p:attrNameLst>
                                      </p:cBhvr>
                                      <p:to>
                                        <p:strVal val="solid"/>
                                      </p:to>
                                    </p:set>
                                    <p:set>
                                      <p:cBhvr>
                                        <p:cTn id="69" dur="250" fill="hold"/>
                                        <p:tgtEl>
                                          <p:spTgt spid="24"/>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7"/>
                                        </p:tgtEl>
                                        <p:attrNameLst>
                                          <p:attrName>style.visibility</p:attrName>
                                        </p:attrNameLst>
                                      </p:cBhvr>
                                      <p:to>
                                        <p:strVal val="visible"/>
                                      </p:to>
                                    </p:set>
                                    <p:anim calcmode="lin" valueType="num">
                                      <p:cBhvr>
                                        <p:cTn id="72" dur="250" fill="hold"/>
                                        <p:tgtEl>
                                          <p:spTgt spid="27"/>
                                        </p:tgtEl>
                                        <p:attrNameLst>
                                          <p:attrName>ppt_w</p:attrName>
                                        </p:attrNameLst>
                                      </p:cBhvr>
                                      <p:tavLst>
                                        <p:tav tm="0">
                                          <p:val>
                                            <p:strVal val="4*#ppt_w"/>
                                          </p:val>
                                        </p:tav>
                                        <p:tav tm="100000">
                                          <p:val>
                                            <p:strVal val="#ppt_w"/>
                                          </p:val>
                                        </p:tav>
                                      </p:tavLst>
                                    </p:anim>
                                    <p:anim calcmode="lin" valueType="num">
                                      <p:cBhvr>
                                        <p:cTn id="73"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24"/>
                                        </p:tgtEl>
                                        <p:attrNameLst>
                                          <p:attrName>fillcolor</p:attrName>
                                        </p:attrNameLst>
                                      </p:cBhvr>
                                      <p:to>
                                        <a:srgbClr val="FFFF00"/>
                                      </p:to>
                                    </p:animClr>
                                    <p:set>
                                      <p:cBhvr>
                                        <p:cTn id="76" dur="250" fill="hold"/>
                                        <p:tgtEl>
                                          <p:spTgt spid="24"/>
                                        </p:tgtEl>
                                        <p:attrNameLst>
                                          <p:attrName>fill.type</p:attrName>
                                        </p:attrNameLst>
                                      </p:cBhvr>
                                      <p:to>
                                        <p:strVal val="solid"/>
                                      </p:to>
                                    </p:set>
                                    <p:set>
                                      <p:cBhvr>
                                        <p:cTn id="77"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5"/>
                                        </p:tgtEl>
                                        <p:attrNameLst>
                                          <p:attrName>fillcolor</p:attrName>
                                        </p:attrNameLst>
                                      </p:cBhvr>
                                      <p:to>
                                        <a:srgbClr val="FFF2CC"/>
                                      </p:to>
                                    </p:animClr>
                                    <p:set>
                                      <p:cBhvr>
                                        <p:cTn id="83" dur="250" fill="hold"/>
                                        <p:tgtEl>
                                          <p:spTgt spid="25"/>
                                        </p:tgtEl>
                                        <p:attrNameLst>
                                          <p:attrName>fill.type</p:attrName>
                                        </p:attrNameLst>
                                      </p:cBhvr>
                                      <p:to>
                                        <p:strVal val="solid"/>
                                      </p:to>
                                    </p:set>
                                    <p:set>
                                      <p:cBhvr>
                                        <p:cTn id="84" dur="250" fill="hold"/>
                                        <p:tgtEl>
                                          <p:spTgt spid="25"/>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50" fill="hold"/>
                                        <p:tgtEl>
                                          <p:spTgt spid="28"/>
                                        </p:tgtEl>
                                        <p:attrNameLst>
                                          <p:attrName>ppt_w</p:attrName>
                                        </p:attrNameLst>
                                      </p:cBhvr>
                                      <p:tavLst>
                                        <p:tav tm="0">
                                          <p:val>
                                            <p:strVal val="4*#ppt_w"/>
                                          </p:val>
                                        </p:tav>
                                        <p:tav tm="100000">
                                          <p:val>
                                            <p:strVal val="#ppt_w"/>
                                          </p:val>
                                        </p:tav>
                                      </p:tavLst>
                                    </p:anim>
                                    <p:anim calcmode="lin" valueType="num">
                                      <p:cBhvr>
                                        <p:cTn id="88"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25"/>
                                        </p:tgtEl>
                                        <p:attrNameLst>
                                          <p:attrName>fillcolor</p:attrName>
                                        </p:attrNameLst>
                                      </p:cBhvr>
                                      <p:to>
                                        <a:srgbClr val="FFFF00"/>
                                      </p:to>
                                    </p:animClr>
                                    <p:set>
                                      <p:cBhvr>
                                        <p:cTn id="91" dur="250" fill="hold"/>
                                        <p:tgtEl>
                                          <p:spTgt spid="25"/>
                                        </p:tgtEl>
                                        <p:attrNameLst>
                                          <p:attrName>fill.type</p:attrName>
                                        </p:attrNameLst>
                                      </p:cBhvr>
                                      <p:to>
                                        <p:strVal val="solid"/>
                                      </p:to>
                                    </p:set>
                                    <p:set>
                                      <p:cBhvr>
                                        <p:cTn id="92"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993243" y="363832"/>
            <a:ext cx="10205513" cy="1524000"/>
          </a:xfrm>
          <a:prstGeom prst="roundRect">
            <a:avLst>
              <a:gd name="adj" fmla="val 10661"/>
            </a:avLst>
          </a:prstGeom>
          <a:solidFill>
            <a:schemeClr val="accent6">
              <a:lumMod val="75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sng"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 6</a:t>
            </a: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a:t>
            </a:r>
            <a:r>
              <a:rPr kumimoji="0" lang="vi-VN"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endPar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a:p>
            <a:pPr lvl="0" algn="ctr"/>
            <a:r>
              <a:rPr lang="vi-VN" sz="3000" b="1" i="1">
                <a:solidFill>
                  <a:prstClr val="white"/>
                </a:solidFill>
                <a:latin typeface="Times New Roman" panose="02020603050405020304" pitchFamily="18" charset="0"/>
                <a:ea typeface="Open Sans" panose="020B0606030504020204" pitchFamily="34" charset="0"/>
                <a:cs typeface="Times New Roman" panose="02020603050405020304" pitchFamily="18" charset="0"/>
              </a:rPr>
              <a:t>Đâu là </a:t>
            </a:r>
            <a:r>
              <a:rPr lang="en-US" sz="3000" b="1" i="1">
                <a:solidFill>
                  <a:prstClr val="white"/>
                </a:solidFill>
                <a:latin typeface="Times New Roman" panose="02020603050405020304" pitchFamily="18" charset="0"/>
                <a:ea typeface="Open Sans" panose="020B0606030504020204" pitchFamily="34" charset="0"/>
                <a:cs typeface="Times New Roman" panose="02020603050405020304" pitchFamily="18" charset="0"/>
              </a:rPr>
              <a:t>những </a:t>
            </a:r>
            <a:r>
              <a:rPr lang="vi-VN" sz="3000" b="1" i="1">
                <a:solidFill>
                  <a:prstClr val="white"/>
                </a:solidFill>
                <a:latin typeface="Times New Roman" panose="02020603050405020304" pitchFamily="18" charset="0"/>
                <a:ea typeface="Open Sans" panose="020B0606030504020204" pitchFamily="34" charset="0"/>
                <a:cs typeface="Times New Roman" panose="02020603050405020304" pitchFamily="18" charset="0"/>
              </a:rPr>
              <a:t>điều em cần chú ý khi tạo ra các sản phẩm số</a:t>
            </a:r>
            <a:r>
              <a:rPr kumimoji="0" lang="vi-VN" sz="30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22" name="Rectangle: Rounded Corners 21">
            <a:extLst>
              <a:ext uri="{FF2B5EF4-FFF2-40B4-BE49-F238E27FC236}">
                <a16:creationId xmlns:a16="http://schemas.microsoft.com/office/drawing/2014/main" id="{6EFA7D7A-A1B4-75CA-879E-34E5B03CAB8B}"/>
              </a:ext>
            </a:extLst>
          </p:cNvPr>
          <p:cNvSpPr/>
          <p:nvPr/>
        </p:nvSpPr>
        <p:spPr>
          <a:xfrm>
            <a:off x="993243" y="4219629"/>
            <a:ext cx="11005781" cy="1378194"/>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C</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Nội dung và hình thức các sản phẩm tạo ra không được vi phạm các quy định, chuẩn mực về đạo đức, văn hóa trong xã hội nói chung</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3" name="Rectangle: Rounded Corners 22">
            <a:extLst>
              <a:ext uri="{FF2B5EF4-FFF2-40B4-BE49-F238E27FC236}">
                <a16:creationId xmlns:a16="http://schemas.microsoft.com/office/drawing/2014/main" id="{CD549A9D-60FC-9828-E422-56B9EA711E42}"/>
              </a:ext>
            </a:extLst>
          </p:cNvPr>
          <p:cNvSpPr/>
          <p:nvPr/>
        </p:nvSpPr>
        <p:spPr>
          <a:xfrm>
            <a:off x="993243" y="3267025"/>
            <a:ext cx="6941082"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Nên sử dụng thông tin do </a:t>
            </a:r>
            <a:r>
              <a:rPr lang="en-US" sz="2800" kern="0">
                <a:solidFill>
                  <a:prstClr val="black"/>
                </a:solidFill>
                <a:latin typeface="Times New Roman" panose="02020603050405020304" pitchFamily="18" charset="0"/>
              </a:rPr>
              <a:t>mình sưu tầm</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Rectangle: Rounded Corners 24">
            <a:extLst>
              <a:ext uri="{FF2B5EF4-FFF2-40B4-BE49-F238E27FC236}">
                <a16:creationId xmlns:a16="http://schemas.microsoft.com/office/drawing/2014/main" id="{262865DB-907F-D646-A660-DD7610FA7BE4}"/>
              </a:ext>
            </a:extLst>
          </p:cNvPr>
          <p:cNvSpPr/>
          <p:nvPr/>
        </p:nvSpPr>
        <p:spPr>
          <a:xfrm>
            <a:off x="993243" y="5755138"/>
            <a:ext cx="5992911"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D</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Tất cả các đáp án trên đều đúng</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5">
            <a:extLst>
              <a:ext uri="{FF2B5EF4-FFF2-40B4-BE49-F238E27FC236}">
                <a16:creationId xmlns:a16="http://schemas.microsoft.com/office/drawing/2014/main" id="{8FA03627-97F0-2F34-EAC4-C30D19DD0CF8}"/>
              </a:ext>
            </a:extLst>
          </p:cNvPr>
          <p:cNvPicPr>
            <a:picLocks noChangeAspect="1"/>
          </p:cNvPicPr>
          <p:nvPr/>
        </p:nvPicPr>
        <p:blipFill rotWithShape="1">
          <a:blip r:embed="rId6"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11321318" y="4714002"/>
            <a:ext cx="663853" cy="708059"/>
          </a:xfrm>
          <a:prstGeom prst="rect">
            <a:avLst/>
          </a:prstGeom>
        </p:spPr>
      </p:pic>
      <p:pic>
        <p:nvPicPr>
          <p:cNvPr id="28" name="Picture 27">
            <a:extLst>
              <a:ext uri="{FF2B5EF4-FFF2-40B4-BE49-F238E27FC236}">
                <a16:creationId xmlns:a16="http://schemas.microsoft.com/office/drawing/2014/main" id="{8CAB5515-82BE-F51A-BFBB-4FE88DA511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8517" y="5818757"/>
            <a:ext cx="603557" cy="707197"/>
          </a:xfrm>
          <a:prstGeom prst="rect">
            <a:avLst/>
          </a:prstGeom>
        </p:spPr>
      </p:pic>
      <p:pic>
        <p:nvPicPr>
          <p:cNvPr id="29" name="Picture 28">
            <a:extLst>
              <a:ext uri="{FF2B5EF4-FFF2-40B4-BE49-F238E27FC236}">
                <a16:creationId xmlns:a16="http://schemas.microsoft.com/office/drawing/2014/main" id="{8741BF7E-AEDA-E7CD-247F-CC42237453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4759" y="3330644"/>
            <a:ext cx="603557" cy="707197"/>
          </a:xfrm>
          <a:prstGeom prst="rect">
            <a:avLst/>
          </a:prstGeom>
        </p:spPr>
      </p:pic>
      <p:sp>
        <p:nvSpPr>
          <p:cNvPr id="3" name="Rectangle: Rounded Corners 2">
            <a:extLst>
              <a:ext uri="{FF2B5EF4-FFF2-40B4-BE49-F238E27FC236}">
                <a16:creationId xmlns:a16="http://schemas.microsoft.com/office/drawing/2014/main" id="{EAFDAB3E-D179-8EC6-0C02-9893E2F40C5D}"/>
              </a:ext>
            </a:extLst>
          </p:cNvPr>
          <p:cNvSpPr/>
          <p:nvPr/>
        </p:nvSpPr>
        <p:spPr>
          <a:xfrm>
            <a:off x="993243" y="2328512"/>
            <a:ext cx="8635950" cy="770816"/>
          </a:xfrm>
          <a:prstGeom prst="roundRect">
            <a:avLst/>
          </a:prstGeom>
          <a:solidFill>
            <a:sysClr val="window" lastClr="FFFFFF"/>
          </a:solidFill>
          <a:ln w="28575" cap="flat" cmpd="sng" algn="ctr">
            <a:noFill/>
            <a:prstDash val="solid"/>
            <a:miter lim="800000"/>
          </a:ln>
          <a:effectLst/>
        </p:spPr>
        <p:txBody>
          <a:bodyPr rtlCol="0" anchor="ctr"/>
          <a:lstStyle/>
          <a:p>
            <a:pPr lvl="0">
              <a:defRPr/>
            </a:pPr>
            <a:r>
              <a:rPr lang="en-US" sz="2800" kern="0">
                <a:solidFill>
                  <a:prstClr val="black"/>
                </a:solidFill>
                <a:latin typeface="Times New Roman" panose="02020603050405020304" pitchFamily="18" charset="0"/>
              </a:rPr>
              <a:t>A.</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 </a:t>
            </a:r>
            <a:r>
              <a:rPr lang="vi-VN" sz="2800" kern="0">
                <a:solidFill>
                  <a:prstClr val="black"/>
                </a:solidFill>
                <a:latin typeface="Times New Roman" panose="02020603050405020304" pitchFamily="18" charset="0"/>
              </a:rPr>
              <a:t>Luôn trung thực trong quá trình tạo ra sản phẩm số.</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 name="Picture 3">
            <a:extLst>
              <a:ext uri="{FF2B5EF4-FFF2-40B4-BE49-F238E27FC236}">
                <a16:creationId xmlns:a16="http://schemas.microsoft.com/office/drawing/2014/main" id="{8A1E177B-37B3-C307-CAAA-DEA9A019C4A1}"/>
              </a:ext>
            </a:extLst>
          </p:cNvPr>
          <p:cNvPicPr>
            <a:picLocks noChangeAspect="1"/>
          </p:cNvPicPr>
          <p:nvPr/>
        </p:nvPicPr>
        <p:blipFill rotWithShape="1">
          <a:blip r:embed="rId6"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8951487" y="2359891"/>
            <a:ext cx="663853" cy="708059"/>
          </a:xfrm>
          <a:prstGeom prst="rect">
            <a:avLst/>
          </a:prstGeom>
        </p:spPr>
      </p:pic>
    </p:spTree>
    <p:extLst>
      <p:ext uri="{BB962C8B-B14F-4D97-AF65-F5344CB8AC3E}">
        <p14:creationId xmlns:p14="http://schemas.microsoft.com/office/powerpoint/2010/main" val="204817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anim calcmode="lin" valueType="num">
                                      <p:cBhvr>
                                        <p:cTn id="31" dur="500" fill="hold"/>
                                        <p:tgtEl>
                                          <p:spTgt spid="25"/>
                                        </p:tgtEl>
                                        <p:attrNameLst>
                                          <p:attrName>ppt_x</p:attrName>
                                        </p:attrNameLst>
                                      </p:cBhvr>
                                      <p:tavLst>
                                        <p:tav tm="0">
                                          <p:val>
                                            <p:strVal val="#ppt_x"/>
                                          </p:val>
                                        </p:tav>
                                        <p:tav tm="100000">
                                          <p:val>
                                            <p:strVal val="#ppt_x"/>
                                          </p:val>
                                        </p:tav>
                                      </p:tavLst>
                                    </p:anim>
                                    <p:anim calcmode="lin" valueType="num">
                                      <p:cBhvr>
                                        <p:cTn id="3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22"/>
                                        </p:tgtEl>
                                        <p:attrNameLst>
                                          <p:attrName>fillcolor</p:attrName>
                                        </p:attrNameLst>
                                      </p:cBhvr>
                                      <p:to>
                                        <a:srgbClr val="FFF2CC"/>
                                      </p:to>
                                    </p:animClr>
                                    <p:set>
                                      <p:cBhvr>
                                        <p:cTn id="38" dur="250" fill="hold"/>
                                        <p:tgtEl>
                                          <p:spTgt spid="22"/>
                                        </p:tgtEl>
                                        <p:attrNameLst>
                                          <p:attrName>fill.type</p:attrName>
                                        </p:attrNameLst>
                                      </p:cBhvr>
                                      <p:to>
                                        <p:strVal val="solid"/>
                                      </p:to>
                                    </p:set>
                                    <p:set>
                                      <p:cBhvr>
                                        <p:cTn id="39" dur="250" fill="hold"/>
                                        <p:tgtEl>
                                          <p:spTgt spid="2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250" fill="hold"/>
                                        <p:tgtEl>
                                          <p:spTgt spid="26"/>
                                        </p:tgtEl>
                                        <p:attrNameLst>
                                          <p:attrName>ppt_w</p:attrName>
                                        </p:attrNameLst>
                                      </p:cBhvr>
                                      <p:tavLst>
                                        <p:tav tm="0">
                                          <p:val>
                                            <p:strVal val="4*#ppt_w"/>
                                          </p:val>
                                        </p:tav>
                                        <p:tav tm="100000">
                                          <p:val>
                                            <p:strVal val="#ppt_w"/>
                                          </p:val>
                                        </p:tav>
                                      </p:tavLst>
                                    </p:anim>
                                    <p:anim calcmode="lin" valueType="num">
                                      <p:cBhvr>
                                        <p:cTn id="4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1" presetClass="emph" presetSubtype="2" fill="hold" nodeType="withEffect">
                                  <p:stCondLst>
                                    <p:cond delay="1000"/>
                                  </p:stCondLst>
                                  <p:childTnLst>
                                    <p:animClr clrSpc="rgb" dir="cw">
                                      <p:cBhvr>
                                        <p:cTn id="45" dur="250" fill="hold"/>
                                        <p:tgtEl>
                                          <p:spTgt spid="22"/>
                                        </p:tgtEl>
                                        <p:attrNameLst>
                                          <p:attrName>fillcolor</p:attrName>
                                        </p:attrNameLst>
                                      </p:cBhvr>
                                      <p:to>
                                        <a:srgbClr val="00B050"/>
                                      </p:to>
                                    </p:animClr>
                                    <p:set>
                                      <p:cBhvr>
                                        <p:cTn id="46" dur="250" fill="hold"/>
                                        <p:tgtEl>
                                          <p:spTgt spid="22"/>
                                        </p:tgtEl>
                                        <p:attrNameLst>
                                          <p:attrName>fill.type</p:attrName>
                                        </p:attrNameLst>
                                      </p:cBhvr>
                                      <p:to>
                                        <p:strVal val="solid"/>
                                      </p:to>
                                    </p:set>
                                    <p:set>
                                      <p:cBhvr>
                                        <p:cTn id="4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3"/>
                                        </p:tgtEl>
                                        <p:attrNameLst>
                                          <p:attrName>fillcolor</p:attrName>
                                        </p:attrNameLst>
                                      </p:cBhvr>
                                      <p:to>
                                        <a:srgbClr val="FFF2CC"/>
                                      </p:to>
                                    </p:animClr>
                                    <p:set>
                                      <p:cBhvr>
                                        <p:cTn id="53" dur="250" fill="hold"/>
                                        <p:tgtEl>
                                          <p:spTgt spid="23"/>
                                        </p:tgtEl>
                                        <p:attrNameLst>
                                          <p:attrName>fill.type</p:attrName>
                                        </p:attrNameLst>
                                      </p:cBhvr>
                                      <p:to>
                                        <p:strVal val="solid"/>
                                      </p:to>
                                    </p:set>
                                    <p:set>
                                      <p:cBhvr>
                                        <p:cTn id="54" dur="250" fill="hold"/>
                                        <p:tgtEl>
                                          <p:spTgt spid="2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9"/>
                                        </p:tgtEl>
                                        <p:attrNameLst>
                                          <p:attrName>style.visibility</p:attrName>
                                        </p:attrNameLst>
                                      </p:cBhvr>
                                      <p:to>
                                        <p:strVal val="visible"/>
                                      </p:to>
                                    </p:set>
                                    <p:anim calcmode="lin" valueType="num">
                                      <p:cBhvr>
                                        <p:cTn id="57" dur="250" fill="hold"/>
                                        <p:tgtEl>
                                          <p:spTgt spid="29"/>
                                        </p:tgtEl>
                                        <p:attrNameLst>
                                          <p:attrName>ppt_w</p:attrName>
                                        </p:attrNameLst>
                                      </p:cBhvr>
                                      <p:tavLst>
                                        <p:tav tm="0">
                                          <p:val>
                                            <p:strVal val="4*#ppt_w"/>
                                          </p:val>
                                        </p:tav>
                                        <p:tav tm="100000">
                                          <p:val>
                                            <p:strVal val="#ppt_w"/>
                                          </p:val>
                                        </p:tav>
                                      </p:tavLst>
                                    </p:anim>
                                    <p:anim calcmode="lin" valueType="num">
                                      <p:cBhvr>
                                        <p:cTn id="5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23"/>
                                        </p:tgtEl>
                                        <p:attrNameLst>
                                          <p:attrName>fillcolor</p:attrName>
                                        </p:attrNameLst>
                                      </p:cBhvr>
                                      <p:to>
                                        <a:srgbClr val="FFFF00"/>
                                      </p:to>
                                    </p:animClr>
                                    <p:set>
                                      <p:cBhvr>
                                        <p:cTn id="61" dur="250" fill="hold"/>
                                        <p:tgtEl>
                                          <p:spTgt spid="23"/>
                                        </p:tgtEl>
                                        <p:attrNameLst>
                                          <p:attrName>fill.type</p:attrName>
                                        </p:attrNameLst>
                                      </p:cBhvr>
                                      <p:to>
                                        <p:strVal val="solid"/>
                                      </p:to>
                                    </p:set>
                                    <p:set>
                                      <p:cBhvr>
                                        <p:cTn id="62"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5"/>
                                        </p:tgtEl>
                                        <p:attrNameLst>
                                          <p:attrName>fillcolor</p:attrName>
                                        </p:attrNameLst>
                                      </p:cBhvr>
                                      <p:to>
                                        <a:srgbClr val="FFF2CC"/>
                                      </p:to>
                                    </p:animClr>
                                    <p:set>
                                      <p:cBhvr>
                                        <p:cTn id="68" dur="250" fill="hold"/>
                                        <p:tgtEl>
                                          <p:spTgt spid="25"/>
                                        </p:tgtEl>
                                        <p:attrNameLst>
                                          <p:attrName>fill.type</p:attrName>
                                        </p:attrNameLst>
                                      </p:cBhvr>
                                      <p:to>
                                        <p:strVal val="solid"/>
                                      </p:to>
                                    </p:set>
                                    <p:set>
                                      <p:cBhvr>
                                        <p:cTn id="69" dur="250" fill="hold"/>
                                        <p:tgtEl>
                                          <p:spTgt spid="2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50" fill="hold"/>
                                        <p:tgtEl>
                                          <p:spTgt spid="28"/>
                                        </p:tgtEl>
                                        <p:attrNameLst>
                                          <p:attrName>ppt_w</p:attrName>
                                        </p:attrNameLst>
                                      </p:cBhvr>
                                      <p:tavLst>
                                        <p:tav tm="0">
                                          <p:val>
                                            <p:strVal val="4*#ppt_w"/>
                                          </p:val>
                                        </p:tav>
                                        <p:tav tm="100000">
                                          <p:val>
                                            <p:strVal val="#ppt_w"/>
                                          </p:val>
                                        </p:tav>
                                      </p:tavLst>
                                    </p:anim>
                                    <p:anim calcmode="lin" valueType="num">
                                      <p:cBhvr>
                                        <p:cTn id="7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25"/>
                                        </p:tgtEl>
                                        <p:attrNameLst>
                                          <p:attrName>fillcolor</p:attrName>
                                        </p:attrNameLst>
                                      </p:cBhvr>
                                      <p:to>
                                        <a:srgbClr val="FFFF00"/>
                                      </p:to>
                                    </p:animClr>
                                    <p:set>
                                      <p:cBhvr>
                                        <p:cTn id="76" dur="250" fill="hold"/>
                                        <p:tgtEl>
                                          <p:spTgt spid="25"/>
                                        </p:tgtEl>
                                        <p:attrNameLst>
                                          <p:attrName>fill.type</p:attrName>
                                        </p:attrNameLst>
                                      </p:cBhvr>
                                      <p:to>
                                        <p:strVal val="solid"/>
                                      </p:to>
                                    </p:set>
                                    <p:set>
                                      <p:cBhvr>
                                        <p:cTn id="77"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8" restart="whenNotActive" fill="hold" evtFilter="cancelBubble" nodeType="interactiveSeq">
                <p:stCondLst>
                  <p:cond evt="onClick" delay="0">
                    <p:tgtEl>
                      <p:spTgt spid="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3"/>
                                        </p:tgtEl>
                                        <p:attrNameLst>
                                          <p:attrName>fillcolor</p:attrName>
                                        </p:attrNameLst>
                                      </p:cBhvr>
                                      <p:to>
                                        <a:srgbClr val="FFF2CC"/>
                                      </p:to>
                                    </p:animClr>
                                    <p:set>
                                      <p:cBhvr>
                                        <p:cTn id="83" dur="250" fill="hold"/>
                                        <p:tgtEl>
                                          <p:spTgt spid="3"/>
                                        </p:tgtEl>
                                        <p:attrNameLst>
                                          <p:attrName>fill.type</p:attrName>
                                        </p:attrNameLst>
                                      </p:cBhvr>
                                      <p:to>
                                        <p:strVal val="solid"/>
                                      </p:to>
                                    </p:set>
                                    <p:set>
                                      <p:cBhvr>
                                        <p:cTn id="84" dur="250" fill="hold"/>
                                        <p:tgtEl>
                                          <p:spTgt spid="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4"/>
                                        </p:tgtEl>
                                        <p:attrNameLst>
                                          <p:attrName>style.visibility</p:attrName>
                                        </p:attrNameLst>
                                      </p:cBhvr>
                                      <p:to>
                                        <p:strVal val="visible"/>
                                      </p:to>
                                    </p:set>
                                    <p:anim calcmode="lin" valueType="num">
                                      <p:cBhvr>
                                        <p:cTn id="87" dur="250" fill="hold"/>
                                        <p:tgtEl>
                                          <p:spTgt spid="4"/>
                                        </p:tgtEl>
                                        <p:attrNameLst>
                                          <p:attrName>ppt_w</p:attrName>
                                        </p:attrNameLst>
                                      </p:cBhvr>
                                      <p:tavLst>
                                        <p:tav tm="0">
                                          <p:val>
                                            <p:strVal val="4*#ppt_w"/>
                                          </p:val>
                                        </p:tav>
                                        <p:tav tm="100000">
                                          <p:val>
                                            <p:strVal val="#ppt_w"/>
                                          </p:val>
                                        </p:tav>
                                      </p:tavLst>
                                    </p:anim>
                                    <p:anim calcmode="lin" valueType="num">
                                      <p:cBhvr>
                                        <p:cTn id="8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Check mark.wav"/>
                                        </p:tgtEl>
                                      </p:cMediaNode>
                                    </p:audio>
                                  </p:subTnLst>
                                </p:cTn>
                              </p:par>
                              <p:par>
                                <p:cTn id="89" presetID="1" presetClass="emph" presetSubtype="2" fill="hold" nodeType="withEffect">
                                  <p:stCondLst>
                                    <p:cond delay="1000"/>
                                  </p:stCondLst>
                                  <p:childTnLst>
                                    <p:animClr clrSpc="rgb" dir="cw">
                                      <p:cBhvr>
                                        <p:cTn id="90" dur="250" fill="hold"/>
                                        <p:tgtEl>
                                          <p:spTgt spid="3"/>
                                        </p:tgtEl>
                                        <p:attrNameLst>
                                          <p:attrName>fillcolor</p:attrName>
                                        </p:attrNameLst>
                                      </p:cBhvr>
                                      <p:to>
                                        <a:srgbClr val="00B050"/>
                                      </p:to>
                                    </p:animClr>
                                    <p:set>
                                      <p:cBhvr>
                                        <p:cTn id="91" dur="250" fill="hold"/>
                                        <p:tgtEl>
                                          <p:spTgt spid="3"/>
                                        </p:tgtEl>
                                        <p:attrNameLst>
                                          <p:attrName>fill.type</p:attrName>
                                        </p:attrNameLst>
                                      </p:cBhvr>
                                      <p:to>
                                        <p:strVal val="solid"/>
                                      </p:to>
                                    </p:set>
                                    <p:set>
                                      <p:cBhvr>
                                        <p:cTn id="92"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childTnLst>
        </p:cTn>
      </p:par>
    </p:tnLst>
    <p:bldLst>
      <p:bldP spid="2" grpId="0" animBg="1"/>
      <p:bldP spid="22" grpId="0" animBg="1"/>
      <p:bldP spid="23" grpId="0" animBg="1"/>
      <p:bldP spid="25"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photo above view social media concept with items">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3" r="-1" b="300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7979" y="1122363"/>
            <a:ext cx="6704056" cy="3204134"/>
          </a:xfrm>
        </p:spPr>
        <p:txBody>
          <a:bodyPr vert="horz" lIns="91440" tIns="45720" rIns="91440" bIns="45720" rtlCol="0" anchor="b">
            <a:normAutofit/>
          </a:bodyPr>
          <a:lstStyle/>
          <a:p>
            <a:pPr algn="l"/>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Tiết 6. BÀI 4: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ĐẠO ĐỨC VÀ VĂN HÓA TRONG SỬ DỤNG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CÔNG NGHỆ KỸ THUẬT SỐ</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A4C9B13-FED6-BDC5-FF0B-97BD24529986}"/>
              </a:ext>
            </a:extLst>
          </p:cNvPr>
          <p:cNvSpPr txBox="1"/>
          <p:nvPr/>
        </p:nvSpPr>
        <p:spPr>
          <a:xfrm>
            <a:off x="0" y="211708"/>
            <a:ext cx="12192000" cy="584775"/>
          </a:xfrm>
          <a:prstGeom prst="rect">
            <a:avLst/>
          </a:prstGeom>
          <a:noFill/>
        </p:spPr>
        <p:txBody>
          <a:bodyPr wrap="square">
            <a:spAutoFit/>
          </a:bodyPr>
          <a:lstStyle/>
          <a:p>
            <a:pPr algn="ctr">
              <a:spcAft>
                <a:spcPts val="600"/>
              </a:spcAft>
            </a:pP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3</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ĐẠO ĐỨC VÀ VĂN HÓA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TRONG MÔI TRƯỜNG</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SỐ</a:t>
            </a:r>
            <a:endPar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11628120" cy="2971800"/>
          </a:xfrm>
          <a:prstGeom prst="roundRect">
            <a:avLst>
              <a:gd name="adj" fmla="val 10661"/>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VẬN DỤNG</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Về nhà em</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hãy tạo một sản phẩm số theo cách sáng tạo để hướng dẫn các bạn hiểu đúng về việc sử dụng công nghệ kỹ thuật số. Em hãy đảm bảo sản phẩm của mình thể hiện được đạo đức, tính văn hóa và không vi phạm pháp luật nhé.</a:t>
            </a:r>
          </a:p>
        </p:txBody>
      </p:sp>
    </p:spTree>
    <p:extLst>
      <p:ext uri="{BB962C8B-B14F-4D97-AF65-F5344CB8AC3E}">
        <p14:creationId xmlns:p14="http://schemas.microsoft.com/office/powerpoint/2010/main" val="270255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a:latin typeface="Open Sans" panose="020B0606030504020204" pitchFamily="34" charset="0"/>
                <a:ea typeface="Open Sans" panose="020B0606030504020204" pitchFamily="34" charset="0"/>
                <a:cs typeface="Open Sans" panose="020B0606030504020204" pitchFamily="34" charset="0"/>
              </a:rPr>
              <a:t>1. </a:t>
            </a:r>
            <a:r>
              <a:rPr lang="en-US" sz="2800" b="1" u="sng">
                <a:latin typeface="Open Sans" panose="020B0606030504020204" pitchFamily="34" charset="0"/>
                <a:ea typeface="Open Sans" panose="020B0606030504020204" pitchFamily="34" charset="0"/>
                <a:cs typeface="Open Sans" panose="020B0606030504020204" pitchFamily="34" charset="0"/>
              </a:rPr>
              <a:t>Biểu hiện vi phạm khi sử dụng công nghệ kỹ thuật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5331772" y="1385680"/>
            <a:ext cx="6846783" cy="5472319"/>
          </a:xfrm>
          <a:prstGeom prst="rect">
            <a:avLst/>
          </a:prstGeom>
          <a:solidFill>
            <a:srgbClr val="9ACBDF">
              <a:alpha val="37000"/>
            </a:srgb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vi-VN" sz="2000" b="1">
                <a:latin typeface="Open Sans" panose="020B0606030504020204" pitchFamily="34" charset="0"/>
                <a:ea typeface="Open Sans" panose="020B0606030504020204" pitchFamily="34" charset="0"/>
                <a:cs typeface="Open Sans" panose="020B0606030504020204" pitchFamily="34" charset="0"/>
              </a:rPr>
              <a:t>- Một số biểu hiện vi phạm: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Quay phim trong rạp chiếu phim.</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Chụp ảnh ở nơi không cho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Ghi âm trái phép các cuộc nói chuyện.</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Tải về máy tính cá nhân các tệp bài hát, video có bản quyền để sử dụng mà chưa được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Sao chép thông tin từ một trang web và coi đó là của mình.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Sử dụng phần mềm bẻ khóa.</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Phát trực tiếp (livestream) hoặc chia sẻ các vụ bạo lực học đường. Đưa lên mạng thông tin cá nhân của người khác khi chưa được phép.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Tham gia, chia sẻ, quảng cáo cho các trang web cổ vũ bạo lực, đánh bạc,…</a:t>
            </a:r>
          </a:p>
        </p:txBody>
      </p:sp>
      <p:sp>
        <p:nvSpPr>
          <p:cNvPr id="18" name="TextBox 17">
            <a:extLst>
              <a:ext uri="{FF2B5EF4-FFF2-40B4-BE49-F238E27FC236}">
                <a16:creationId xmlns:a16="http://schemas.microsoft.com/office/drawing/2014/main" id="{71B7D3F8-E1AE-A88F-0B2F-7AD30947A8BE}"/>
              </a:ext>
            </a:extLst>
          </p:cNvPr>
          <p:cNvSpPr txBox="1"/>
          <p:nvPr/>
        </p:nvSpPr>
        <p:spPr>
          <a:xfrm>
            <a:off x="194340" y="1385680"/>
            <a:ext cx="5123727" cy="1323439"/>
          </a:xfrm>
          <a:prstGeom prst="rect">
            <a:avLst/>
          </a:prstGeom>
          <a:solidFill>
            <a:srgbClr val="FFFF00">
              <a:alpha val="40000"/>
            </a:srgbClr>
          </a:solid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Từ hiểu biết của em, hãy thảo luận với các bạn về một vài biểu hiện vi phạm đạo đức và pháp luật hay biểu hiện thiếu văn hóa khi sử dụng công nghệ kỹ thuật số.</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pic>
        <p:nvPicPr>
          <p:cNvPr id="3" name="y2meta.com - 5 Minute Timer-(1080p)">
            <a:hlinkClick r:id="" action="ppaction://media"/>
            <a:extLst>
              <a:ext uri="{FF2B5EF4-FFF2-40B4-BE49-F238E27FC236}">
                <a16:creationId xmlns:a16="http://schemas.microsoft.com/office/drawing/2014/main" id="{54372A58-83A7-DCE1-8BDA-E5B2829E9D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1428071" y="4549000"/>
            <a:ext cx="2656266" cy="1161949"/>
          </a:xfrm>
          <a:prstGeom prst="rect">
            <a:avLst/>
          </a:prstGeom>
        </p:spPr>
      </p:pic>
      <p:sp>
        <p:nvSpPr>
          <p:cNvPr id="4" name="Arrow: Pentagon 3">
            <a:extLst>
              <a:ext uri="{FF2B5EF4-FFF2-40B4-BE49-F238E27FC236}">
                <a16:creationId xmlns:a16="http://schemas.microsoft.com/office/drawing/2014/main" id="{E111B907-5D39-54E1-430B-813374CA8668}"/>
              </a:ext>
            </a:extLst>
          </p:cNvPr>
          <p:cNvSpPr/>
          <p:nvPr/>
        </p:nvSpPr>
        <p:spPr>
          <a:xfrm>
            <a:off x="674131" y="4458021"/>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30036A1F-2190-4747-BADC-76AA7257F3A8}"/>
              </a:ext>
            </a:extLst>
          </p:cNvPr>
          <p:cNvGrpSpPr/>
          <p:nvPr/>
        </p:nvGrpSpPr>
        <p:grpSpPr>
          <a:xfrm>
            <a:off x="472440" y="3033662"/>
            <a:ext cx="1278588" cy="1278588"/>
            <a:chOff x="1580575" y="4515507"/>
            <a:chExt cx="1278588" cy="1278588"/>
          </a:xfrm>
        </p:grpSpPr>
        <p:pic>
          <p:nvPicPr>
            <p:cNvPr id="6" name="Picture 2" descr="Note Cartoon Vector Art PNG Images | Free Download On Pngtree">
              <a:extLst>
                <a:ext uri="{FF2B5EF4-FFF2-40B4-BE49-F238E27FC236}">
                  <a16:creationId xmlns:a16="http://schemas.microsoft.com/office/drawing/2014/main" id="{6D1DB987-D5F3-2E36-1026-0EEED382B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004C43-228E-8B9F-B3F0-56E59E03D1E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AE120F71-A1C6-F8E3-098B-FEE952210A6D}"/>
              </a:ext>
            </a:extLst>
          </p:cNvPr>
          <p:cNvGrpSpPr/>
          <p:nvPr/>
        </p:nvGrpSpPr>
        <p:grpSpPr>
          <a:xfrm>
            <a:off x="1842888" y="2663631"/>
            <a:ext cx="2656266" cy="1839879"/>
            <a:chOff x="8111612" y="1250254"/>
            <a:chExt cx="3087329" cy="2618882"/>
          </a:xfrm>
          <a:noFill/>
        </p:grpSpPr>
        <p:sp>
          <p:nvSpPr>
            <p:cNvPr id="16" name="Rectangle 15">
              <a:extLst>
                <a:ext uri="{FF2B5EF4-FFF2-40B4-BE49-F238E27FC236}">
                  <a16:creationId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a16="http://schemas.microsoft.com/office/drawing/2014/main" id="{90AC51D7-B434-DD7D-B836-90B660375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80223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3"/>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md type="call" cmd="stop">
                                      <p:cBhvr>
                                        <p:cTn id="38"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17" grpId="0" animBg="1"/>
      <p:bldP spid="18" grpId="0"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362200" y="304800"/>
            <a:ext cx="6248400" cy="182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Hành động nào sau đây </a:t>
            </a:r>
            <a:r>
              <a:rPr lang="en-US"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không vi phạm</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 đạo đức và pháp luật:</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A"/>
          <p:cNvSpPr/>
          <p:nvPr/>
        </p:nvSpPr>
        <p:spPr>
          <a:xfrm>
            <a:off x="3706427" y="26670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a:t>
            </a: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Đăng tải thông tin sai sự thật lên mạng.</a:t>
            </a:r>
            <a:endPar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0114129" y="4572000"/>
            <a:ext cx="1839144" cy="221201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44400" y="2594264"/>
            <a:ext cx="609600" cy="609600"/>
          </a:xfrm>
          <a:prstGeom prst="rect">
            <a:avLst/>
          </a:prstGeom>
        </p:spPr>
      </p:pic>
      <p:pic>
        <p:nvPicPr>
          <p:cNvPr id="22" name="Picture 21">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485746" y="392991"/>
            <a:ext cx="1371600" cy="1740609"/>
          </a:xfrm>
          <a:prstGeom prst="rect">
            <a:avLst/>
          </a:prstGeom>
        </p:spPr>
      </p:pic>
      <p:pic>
        <p:nvPicPr>
          <p:cNvPr id="2052" name="Picture 4" descr="Japanese Sweets Dorayaki Free PNG and Vector - PICaboo! | Free Vector Images">
            <a:extLst>
              <a:ext uri="{FF2B5EF4-FFF2-40B4-BE49-F238E27FC236}">
                <a16:creationId xmlns:a16="http://schemas.microsoft.com/office/drawing/2014/main" id="{48D270BF-63B0-EE3B-C1D2-2737D1D07DD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91276" y="2417639"/>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0" name="B">
            <a:extLst>
              <a:ext uri="{FF2B5EF4-FFF2-40B4-BE49-F238E27FC236}">
                <a16:creationId xmlns:a16="http://schemas.microsoft.com/office/drawing/2014/main" id="{15353FBA-24D7-E5EF-F0EE-6695B094F2E0}"/>
              </a:ext>
            </a:extLst>
          </p:cNvPr>
          <p:cNvSpPr/>
          <p:nvPr/>
        </p:nvSpPr>
        <p:spPr>
          <a:xfrm>
            <a:off x="3706427" y="3789239"/>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B. Cố ý nghe, ghi âm trái phép các cuộc nói chuyện.</a:t>
            </a:r>
            <a:endPar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4" descr="Japanese Sweets Dorayaki Free PNG and Vector - PICaboo! | Free Vector Images">
            <a:extLst>
              <a:ext uri="{FF2B5EF4-FFF2-40B4-BE49-F238E27FC236}">
                <a16:creationId xmlns:a16="http://schemas.microsoft.com/office/drawing/2014/main" id="{05506856-63F2-6BDF-3AE2-644DCA0FB3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59406" y="3642114"/>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3" name="C">
            <a:extLst>
              <a:ext uri="{FF2B5EF4-FFF2-40B4-BE49-F238E27FC236}">
                <a16:creationId xmlns:a16="http://schemas.microsoft.com/office/drawing/2014/main" id="{FDD4E595-483B-CC28-DA6E-2958B7556F36}"/>
              </a:ext>
            </a:extLst>
          </p:cNvPr>
          <p:cNvSpPr/>
          <p:nvPr/>
        </p:nvSpPr>
        <p:spPr>
          <a:xfrm>
            <a:off x="3706427" y="4925613"/>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 Tặng đĩa nhạc có bản quyền em đã mua cho người khác.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D">
            <a:extLst>
              <a:ext uri="{FF2B5EF4-FFF2-40B4-BE49-F238E27FC236}">
                <a16:creationId xmlns:a16="http://schemas.microsoft.com/office/drawing/2014/main" id="{459FDC92-2B4E-440E-9AAF-EB1F41CA540A}"/>
              </a:ext>
            </a:extLst>
          </p:cNvPr>
          <p:cNvSpPr/>
          <p:nvPr/>
        </p:nvSpPr>
        <p:spPr>
          <a:xfrm>
            <a:off x="3706427" y="60198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D. Tải một bài trình chiếu của người khác từ Internet và sử dụng như là của mình tạo ra.</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4c" descr="Japanese Sweets Dorayaki Free PNG and Vector - PICaboo! | Free Vector Images">
            <a:extLst>
              <a:ext uri="{FF2B5EF4-FFF2-40B4-BE49-F238E27FC236}">
                <a16:creationId xmlns:a16="http://schemas.microsoft.com/office/drawing/2014/main" id="{952579D4-BFDC-6650-7D09-4F75CCC7435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91276" y="4678557"/>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Japanese Sweets Dorayaki Free PNG and Vector - PICaboo! | Free Vector Images">
            <a:extLst>
              <a:ext uri="{FF2B5EF4-FFF2-40B4-BE49-F238E27FC236}">
                <a16:creationId xmlns:a16="http://schemas.microsoft.com/office/drawing/2014/main" id="{59FAC75E-5D18-1A9F-7421-954DB350753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91276" y="5815013"/>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500"/>
                                        <p:tgtEl>
                                          <p:spTgt spid="20"/>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500"/>
                                        <p:tgtEl>
                                          <p:spTgt spid="23"/>
                                        </p:tgtEl>
                                      </p:cBhvr>
                                    </p:animEffect>
                                  </p:childTnLst>
                                </p:cTn>
                              </p:par>
                              <p:par>
                                <p:cTn id="18" presetID="6" presetClass="entr" presetSubtype="16" fill="hold" grpId="1"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6"/>
                </p:tgtEl>
              </p:cMediaNode>
            </p:audio>
            <p:audio>
              <p:cMediaNode vol="80000">
                <p:cTn id="34" fill="hold" display="0">
                  <p:stCondLst>
                    <p:cond delay="indefinite"/>
                  </p:stCondLst>
                  <p:endCondLst>
                    <p:cond evt="onStopAudio" delay="0">
                      <p:tgtEl>
                        <p:sldTgt/>
                      </p:tgtEl>
                    </p:cond>
                  </p:endCondLst>
                </p:cTn>
                <p:tgtEl>
                  <p:spTgt spid="17"/>
                </p:tgtEl>
              </p:cMediaNode>
            </p:audio>
            <p:audio>
              <p:cMediaNode vol="80000">
                <p:cTn id="35" fill="hold" display="0">
                  <p:stCondLst>
                    <p:cond delay="indefinite"/>
                  </p:stCondLst>
                  <p:endCondLst>
                    <p:cond evt="onStopAudio" delay="0">
                      <p:tgtEl>
                        <p:sldTgt/>
                      </p:tgtEl>
                    </p:cond>
                  </p:endCondLst>
                </p:cTn>
                <p:tgtEl>
                  <p:spTgt spid="18"/>
                </p:tgtEl>
              </p:cMediaNode>
            </p:audio>
            <p:audio>
              <p:cMediaNode vol="80000">
                <p:cTn id="36" fill="hold" display="0">
                  <p:stCondLst>
                    <p:cond delay="indefinite"/>
                  </p:stCondLst>
                  <p:endCondLst>
                    <p:cond evt="onStopAudio" delay="0">
                      <p:tgtEl>
                        <p:sldTgt/>
                      </p:tgtEl>
                    </p:cond>
                  </p:endCondLst>
                </p:cTn>
                <p:tgtEl>
                  <p:spTgt spid="19"/>
                </p:tgtEl>
              </p:cMediaNode>
            </p:audio>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8" fill="hold"/>
                                        <p:tgtEl>
                                          <p:spTgt spid="18"/>
                                        </p:tgtEl>
                                      </p:cBhvr>
                                    </p:cmd>
                                  </p:childTnLst>
                                </p:cTn>
                              </p:par>
                              <p:par>
                                <p:cTn id="42" presetID="2" presetClass="exit" presetSubtype="2" fill="hold" nodeType="withEffect">
                                  <p:stCondLst>
                                    <p:cond delay="0"/>
                                  </p:stCondLst>
                                  <p:childTnLst>
                                    <p:anim calcmode="lin" valueType="num">
                                      <p:cBhvr additive="base">
                                        <p:cTn id="43" dur="500"/>
                                        <p:tgtEl>
                                          <p:spTgt spid="2052"/>
                                        </p:tgtEl>
                                        <p:attrNameLst>
                                          <p:attrName>ppt_x</p:attrName>
                                        </p:attrNameLst>
                                      </p:cBhvr>
                                      <p:tavLst>
                                        <p:tav tm="0">
                                          <p:val>
                                            <p:strVal val="ppt_x"/>
                                          </p:val>
                                        </p:tav>
                                        <p:tav tm="100000">
                                          <p:val>
                                            <p:strVal val="1+ppt_w/2"/>
                                          </p:val>
                                        </p:tav>
                                      </p:tavLst>
                                    </p:anim>
                                    <p:anim calcmode="lin" valueType="num">
                                      <p:cBhvr additive="base">
                                        <p:cTn id="44" dur="500"/>
                                        <p:tgtEl>
                                          <p:spTgt spid="2052"/>
                                        </p:tgtEl>
                                        <p:attrNameLst>
                                          <p:attrName>ppt_y</p:attrName>
                                        </p:attrNameLst>
                                      </p:cBhvr>
                                      <p:tavLst>
                                        <p:tav tm="0">
                                          <p:val>
                                            <p:strVal val="ppt_y"/>
                                          </p:val>
                                        </p:tav>
                                        <p:tav tm="100000">
                                          <p:val>
                                            <p:strVal val="ppt_y"/>
                                          </p:val>
                                        </p:tav>
                                      </p:tavLst>
                                    </p:anim>
                                    <p:set>
                                      <p:cBhvr>
                                        <p:cTn id="45"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0" fill="hold"/>
                                        <p:tgtEl>
                                          <p:spTgt spid="18"/>
                                        </p:tgtEl>
                                      </p:cBhvr>
                                    </p:cmd>
                                  </p:childTnLst>
                                </p:cTn>
                              </p:par>
                              <p:par>
                                <p:cTn id="51" presetID="2" presetClass="exit" presetSubtype="2" fill="hold" nodeType="withEffect">
                                  <p:stCondLst>
                                    <p:cond delay="2000"/>
                                  </p:stCondLst>
                                  <p:childTnLst>
                                    <p:anim calcmode="lin" valueType="num">
                                      <p:cBhvr additive="base">
                                        <p:cTn id="52" dur="500"/>
                                        <p:tgtEl>
                                          <p:spTgt spid="21"/>
                                        </p:tgtEl>
                                        <p:attrNameLst>
                                          <p:attrName>ppt_x</p:attrName>
                                        </p:attrNameLst>
                                      </p:cBhvr>
                                      <p:tavLst>
                                        <p:tav tm="0">
                                          <p:val>
                                            <p:strVal val="ppt_x"/>
                                          </p:val>
                                        </p:tav>
                                        <p:tav tm="100000">
                                          <p:val>
                                            <p:strVal val="1+ppt_w/2"/>
                                          </p:val>
                                        </p:tav>
                                      </p:tavLst>
                                    </p:anim>
                                    <p:anim calcmode="lin" valueType="num">
                                      <p:cBhvr additive="base">
                                        <p:cTn id="53" dur="500"/>
                                        <p:tgtEl>
                                          <p:spTgt spid="21"/>
                                        </p:tgtEl>
                                        <p:attrNameLst>
                                          <p:attrName>ppt_y</p:attrName>
                                        </p:attrNameLst>
                                      </p:cBhvr>
                                      <p:tavLst>
                                        <p:tav tm="0">
                                          <p:val>
                                            <p:strVal val="ppt_y"/>
                                          </p:val>
                                        </p:tav>
                                        <p:tav tm="100000">
                                          <p:val>
                                            <p:strVal val="ppt_y"/>
                                          </p:val>
                                        </p:tav>
                                      </p:tavLst>
                                    </p:anim>
                                    <p:set>
                                      <p:cBhvr>
                                        <p:cTn id="5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withEffect">
                                  <p:stCondLst>
                                    <p:cond delay="0"/>
                                  </p:stCondLst>
                                  <p:childTnLst>
                                    <p:cmd type="call" cmd="playFrom(0.0)">
                                      <p:cBhvr>
                                        <p:cTn id="59" dur="8150" fill="hold"/>
                                        <p:tgtEl>
                                          <p:spTgt spid="18"/>
                                        </p:tgtEl>
                                      </p:cBhvr>
                                    </p:cmd>
                                  </p:childTnLst>
                                </p:cTn>
                              </p:par>
                              <p:par>
                                <p:cTn id="60" presetID="2" presetClass="exit" presetSubtype="2" fill="hold" nodeType="withEffect">
                                  <p:stCondLst>
                                    <p:cond delay="0"/>
                                  </p:stCondLst>
                                  <p:childTnLst>
                                    <p:anim calcmode="lin" valueType="num">
                                      <p:cBhvr additive="base">
                                        <p:cTn id="61" dur="500"/>
                                        <p:tgtEl>
                                          <p:spTgt spid="24"/>
                                        </p:tgtEl>
                                        <p:attrNameLst>
                                          <p:attrName>ppt_x</p:attrName>
                                        </p:attrNameLst>
                                      </p:cBhvr>
                                      <p:tavLst>
                                        <p:tav tm="0">
                                          <p:val>
                                            <p:strVal val="ppt_x"/>
                                          </p:val>
                                        </p:tav>
                                        <p:tav tm="100000">
                                          <p:val>
                                            <p:strVal val="1+ppt_w/2"/>
                                          </p:val>
                                        </p:tav>
                                      </p:tavLst>
                                    </p:anim>
                                    <p:anim calcmode="lin" valueType="num">
                                      <p:cBhvr additive="base">
                                        <p:cTn id="62" dur="500"/>
                                        <p:tgtEl>
                                          <p:spTgt spid="24"/>
                                        </p:tgtEl>
                                        <p:attrNameLst>
                                          <p:attrName>ppt_y</p:attrName>
                                        </p:attrNameLst>
                                      </p:cBhvr>
                                      <p:tavLst>
                                        <p:tav tm="0">
                                          <p:val>
                                            <p:strVal val="ppt_y"/>
                                          </p:val>
                                        </p:tav>
                                        <p:tav tm="100000">
                                          <p:val>
                                            <p:strVal val="ppt_y"/>
                                          </p:val>
                                        </p:tav>
                                      </p:tavLst>
                                    </p:anim>
                                    <p:set>
                                      <p:cBhvr>
                                        <p:cTn id="6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4" restart="whenNotActive" fill="hold" evtFilter="cancelBubble" nodeType="interactiveSeq">
                <p:stCondLst>
                  <p:cond evt="onClick" delay="0">
                    <p:tgtEl>
                      <p:spTgt spid="2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1" presetClass="mediacall" presetSubtype="0" fill="hold" nodeType="withEffect">
                                  <p:stCondLst>
                                    <p:cond delay="0"/>
                                  </p:stCondLst>
                                  <p:childTnLst>
                                    <p:cmd type="call" cmd="playFrom(0.0)">
                                      <p:cBhvr>
                                        <p:cTn id="71" dur="8091" fill="hold"/>
                                        <p:tgtEl>
                                          <p:spTgt spid="16"/>
                                        </p:tgtEl>
                                      </p:cBhvr>
                                    </p:cmd>
                                  </p:childTnLst>
                                </p:cTn>
                              </p:par>
                            </p:childTnLst>
                          </p:cTn>
                        </p:par>
                      </p:childTnLst>
                    </p:cTn>
                  </p:par>
                </p:childTnLst>
              </p:cTn>
              <p:nextCondLst>
                <p:cond evt="onClick" delay="0">
                  <p:tgtEl>
                    <p:spTgt spid="23"/>
                  </p:tgtEl>
                </p:cond>
              </p:nextCondLst>
            </p:seq>
          </p:childTnLst>
        </p:cTn>
      </p:par>
    </p:tnLst>
    <p:bldLst>
      <p:bldP spid="2" grpId="0" animBg="1"/>
      <p:bldP spid="4" grpId="0" animBg="1"/>
      <p:bldP spid="20" grpId="0" animBg="1"/>
      <p:bldP spid="23" grpId="1" animBg="1"/>
      <p:bldP spid="2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79" y="512189"/>
            <a:ext cx="8625840" cy="2209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Nêu một vài hành động </a:t>
            </a:r>
            <a:r>
              <a:rPr lang="vi-VN"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chưa đúng </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của em khi sử dụng công nghệ kỹ thuật số mà em đã mắc phải. Nêu cách em sẽ phòng tránh hoặc từ bỏ vi phạm.</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User blog:Graf Thorsdottir/Doraemon: Gadgets and abilities for battle | VS  Battles Wiki | Fandom">
            <a:extLst>
              <a:ext uri="{FF2B5EF4-FFF2-40B4-BE49-F238E27FC236}">
                <a16:creationId xmlns:a16="http://schemas.microsoft.com/office/drawing/2014/main" id="{056241F7-701B-C04A-46AE-80766DA69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928" y="3429000"/>
            <a:ext cx="1986143"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074" name="Picture 2" descr="Computer with cartoon kids and dog Stock Vector | Adobe Stock">
            <a:extLst>
              <a:ext uri="{FF2B5EF4-FFF2-40B4-BE49-F238E27FC236}">
                <a16:creationId xmlns:a16="http://schemas.microsoft.com/office/drawing/2014/main" id="{20D06EA0-C46E-13AD-902C-07151FBE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840" y="4636817"/>
            <a:ext cx="2498320" cy="2330040"/>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99F5D0-557E-06FA-75B3-716DBE01BC51}"/>
              </a:ext>
            </a:extLst>
          </p:cNvPr>
          <p:cNvGrpSpPr/>
          <p:nvPr/>
        </p:nvGrpSpPr>
        <p:grpSpPr>
          <a:xfrm>
            <a:off x="1145533" y="807495"/>
            <a:ext cx="10059910" cy="3659669"/>
            <a:chOff x="1052407" y="3976418"/>
            <a:chExt cx="10059910" cy="3659669"/>
          </a:xfrm>
        </p:grpSpPr>
        <p:sp>
          <p:nvSpPr>
            <p:cNvPr id="11" name="Rectangle: Rounded Corners 10">
              <a:extLst>
                <a:ext uri="{FF2B5EF4-FFF2-40B4-BE49-F238E27FC236}">
                  <a16:creationId xmlns:a16="http://schemas.microsoft.com/office/drawing/2014/main" id="{5CE0C7D2-8AF1-6827-5A6E-F4D11FD2EA3B}"/>
                </a:ext>
              </a:extLst>
            </p:cNvPr>
            <p:cNvSpPr/>
            <p:nvPr/>
          </p:nvSpPr>
          <p:spPr>
            <a:xfrm>
              <a:off x="1052407" y="3976418"/>
              <a:ext cx="9900933" cy="365966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F5C96591-9C78-A7A0-744B-A429D9A2B8C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37D9EE09-395B-A2B5-7B9A-7FCE22F2BF98}"/>
                </a:ext>
              </a:extLst>
            </p:cNvPr>
            <p:cNvSpPr/>
            <p:nvPr/>
          </p:nvSpPr>
          <p:spPr>
            <a:xfrm>
              <a:off x="1311433" y="3976418"/>
              <a:ext cx="9382879" cy="3527697"/>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Ba điều lưu ý để tránh các vi phạm khi s</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ử</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dụng công nghệ kĩ thuật số</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Tìm hiểu thông tin, trang bị cho mình những kiến thức cần thiết.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Ch</a:t>
              </a:r>
              <a:r>
                <a:rPr lang="en-US" sz="2400">
                  <a:solidFill>
                    <a:prstClr val="black"/>
                  </a:solidFill>
                  <a:latin typeface="UTM Avo" panose="02040603050506020204" pitchFamily="18" charset="0"/>
                  <a:cs typeface="Times New Roman" panose="02020603050405020304" pitchFamily="18" charset="0"/>
                </a:rPr>
                <a:t>ỉ </a:t>
              </a: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sử dụng những sản phẩm số khi có sự cho phép của tác giả hoặc có bản quyền sử dụng.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Hầu hết thông tin trên Internet là có bản quyền.</a:t>
              </a:r>
            </a:p>
          </p:txBody>
        </p:sp>
      </p:grpSp>
    </p:spTree>
    <p:extLst>
      <p:ext uri="{BB962C8B-B14F-4D97-AF65-F5344CB8AC3E}">
        <p14:creationId xmlns:p14="http://schemas.microsoft.com/office/powerpoint/2010/main" val="1659912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ntr" presetSubtype="32"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out)">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1609391" y="466189"/>
            <a:ext cx="8973218" cy="646331"/>
          </a:xfrm>
        </p:spPr>
        <p:txBody>
          <a:bodyPr>
            <a:noAutofit/>
          </a:bodyPr>
          <a:lstStyle/>
          <a:p>
            <a:pPr>
              <a:lnSpc>
                <a:spcPct val="100000"/>
              </a:lnSpc>
            </a:pPr>
            <a:r>
              <a:rPr lang="en-US" sz="2800" b="1">
                <a:latin typeface="Open Sans" panose="020B0606030504020204" pitchFamily="34" charset="0"/>
                <a:ea typeface="Open Sans" panose="020B0606030504020204" pitchFamily="34" charset="0"/>
                <a:cs typeface="Open Sans" panose="020B0606030504020204" pitchFamily="34" charset="0"/>
              </a:rPr>
              <a:t>2. </a:t>
            </a:r>
            <a:r>
              <a:rPr lang="en-US" sz="2800" b="1" u="sng">
                <a:latin typeface="Open Sans" panose="020B0606030504020204" pitchFamily="34" charset="0"/>
                <a:ea typeface="Open Sans" panose="020B0606030504020204" pitchFamily="34" charset="0"/>
                <a:cs typeface="Open Sans" panose="020B0606030504020204" pitchFamily="34" charset="0"/>
              </a:rPr>
              <a:t>Tuân thủ những quy định về đạo đức, văn hóa và pháp luật khi tạo ra sản phẩm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4661429" y="5334000"/>
            <a:ext cx="7393411" cy="1465246"/>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vi-VN" sz="2800">
                <a:latin typeface="Open Sans" panose="020B0606030504020204" pitchFamily="34" charset="0"/>
                <a:ea typeface="Open Sans" panose="020B0606030504020204" pitchFamily="34" charset="0"/>
                <a:cs typeface="Open Sans" panose="020B0606030504020204" pitchFamily="34" charset="0"/>
              </a:rPr>
              <a:t>Với sự trợ giúp của công nghệ kỹ thuật số và các thiết bị thông minh, em có thể tạo ra được nhiều loại sản phẩm số khác nhau.</a:t>
            </a:r>
          </a:p>
        </p:txBody>
      </p:sp>
      <p:pic>
        <p:nvPicPr>
          <p:cNvPr id="3074" name="Picture 2">
            <a:extLst>
              <a:ext uri="{FF2B5EF4-FFF2-40B4-BE49-F238E27FC236}">
                <a16:creationId xmlns:a16="http://schemas.microsoft.com/office/drawing/2014/main" id="{20D06EA0-C46E-13AD-902C-07151FBED9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7" b="-2287"/>
          <a:stretch/>
        </p:blipFill>
        <p:spPr bwMode="auto">
          <a:xfrm>
            <a:off x="2350849" y="1501140"/>
            <a:ext cx="7490301" cy="344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627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out)">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1609391" y="466189"/>
            <a:ext cx="8973218" cy="646331"/>
          </a:xfrm>
        </p:spPr>
        <p:txBody>
          <a:bodyPr>
            <a:noAutofit/>
          </a:bodyPr>
          <a:lstStyle/>
          <a:p>
            <a:pPr>
              <a:lnSpc>
                <a:spcPct val="100000"/>
              </a:lnSpc>
            </a:pPr>
            <a:r>
              <a:rPr lang="en-US" sz="2800" b="1">
                <a:latin typeface="Open Sans" panose="020B0606030504020204" pitchFamily="34" charset="0"/>
                <a:ea typeface="Open Sans" panose="020B0606030504020204" pitchFamily="34" charset="0"/>
                <a:cs typeface="Open Sans" panose="020B0606030504020204" pitchFamily="34" charset="0"/>
              </a:rPr>
              <a:t>2. </a:t>
            </a:r>
            <a:r>
              <a:rPr lang="en-US" sz="2800" b="1" u="sng">
                <a:latin typeface="Open Sans" panose="020B0606030504020204" pitchFamily="34" charset="0"/>
                <a:ea typeface="Open Sans" panose="020B0606030504020204" pitchFamily="34" charset="0"/>
                <a:cs typeface="Open Sans" panose="020B0606030504020204" pitchFamily="34" charset="0"/>
              </a:rPr>
              <a:t>Tuân thủ những quy định về đạo đức, văn hóa và pháp luật khi tạo ra sản phẩm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DA62AED-BC70-45CB-7A03-A64A60FB25E7}"/>
              </a:ext>
            </a:extLst>
          </p:cNvPr>
          <p:cNvSpPr txBox="1"/>
          <p:nvPr/>
        </p:nvSpPr>
        <p:spPr>
          <a:xfrm>
            <a:off x="1000341" y="1691186"/>
            <a:ext cx="10427886" cy="202209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Tạo ra các sản phẩm số rất dễ dàng và nhanh chóng.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Tuy nhiên, em cần phải bảo đảm được sản phẩm số do bản thân tạo ra thể hiện được đạo đức, tính văn hoá và không vi phạm pháp luật. </a:t>
            </a:r>
          </a:p>
        </p:txBody>
      </p:sp>
      <p:pic>
        <p:nvPicPr>
          <p:cNvPr id="4" name="Picture 3" descr="A person holding a phone&#10;&#10;Description automatically generated with low confidence">
            <a:extLst>
              <a:ext uri="{FF2B5EF4-FFF2-40B4-BE49-F238E27FC236}">
                <a16:creationId xmlns:a16="http://schemas.microsoft.com/office/drawing/2014/main" id="{5D8D61BB-EB2D-61E0-355C-B645BDB03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086" y="4181991"/>
            <a:ext cx="4103023" cy="2480751"/>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0BE1D72E-B16A-538C-63DE-E5A45639A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27" y="4181991"/>
            <a:ext cx="4410224" cy="2480751"/>
          </a:xfrm>
          <a:prstGeom prst="rect">
            <a:avLst/>
          </a:prstGeom>
        </p:spPr>
      </p:pic>
    </p:spTree>
    <p:extLst>
      <p:ext uri="{BB962C8B-B14F-4D97-AF65-F5344CB8AC3E}">
        <p14:creationId xmlns:p14="http://schemas.microsoft.com/office/powerpoint/2010/main" val="1980950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4498416" y="994327"/>
            <a:ext cx="6661910" cy="4357152"/>
          </a:xfrm>
          <a:prstGeom prst="cloudCallout">
            <a:avLst>
              <a:gd name="adj1" fmla="val -35131"/>
              <a:gd name="adj2" fmla="val 77074"/>
            </a:avLst>
          </a:prstGeom>
          <a:solidFill>
            <a:schemeClr val="bg1"/>
          </a:solidFill>
        </p:spPr>
        <p:txBody>
          <a:bodyPr wrap="square" rtlCol="0">
            <a:spAutoFit/>
          </a:bodyPr>
          <a:lstStyle/>
          <a:p>
            <a:pPr algn="ctr"/>
            <a:r>
              <a:rPr lang="vi-VN" sz="3000">
                <a:latin typeface="Open Sans" panose="020B0606030504020204" pitchFamily="34" charset="0"/>
                <a:ea typeface="Open Sans" panose="020B0606030504020204" pitchFamily="34" charset="0"/>
                <a:cs typeface="Open Sans" panose="020B0606030504020204" pitchFamily="34" charset="0"/>
              </a:rPr>
              <a:t>Để tạo được các sản phẩm số thể hiện được đạo đức, tính văn hóa và không vi phạm pháp luật, em cần chú ý những điều gì?</a:t>
            </a:r>
          </a:p>
        </p:txBody>
      </p:sp>
      <p:grpSp>
        <p:nvGrpSpPr>
          <p:cNvPr id="13" name="Group 12">
            <a:extLst>
              <a:ext uri="{FF2B5EF4-FFF2-40B4-BE49-F238E27FC236}">
                <a16:creationId xmlns:a16="http://schemas.microsoft.com/office/drawing/2014/main" id="{AE120F71-A1C6-F8E3-098B-FEE952210A6D}"/>
              </a:ext>
            </a:extLst>
          </p:cNvPr>
          <p:cNvGrpSpPr/>
          <p:nvPr/>
        </p:nvGrpSpPr>
        <p:grpSpPr>
          <a:xfrm>
            <a:off x="-65466" y="5018120"/>
            <a:ext cx="2656266" cy="1839879"/>
            <a:chOff x="8111612" y="1250254"/>
            <a:chExt cx="3087329" cy="2618882"/>
          </a:xfrm>
          <a:noFill/>
        </p:grpSpPr>
        <p:sp>
          <p:nvSpPr>
            <p:cNvPr id="16" name="Rectangle 15">
              <a:extLst>
                <a:ext uri="{FF2B5EF4-FFF2-40B4-BE49-F238E27FC236}">
                  <a16:creationId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a16="http://schemas.microsoft.com/office/drawing/2014/main" id="{90AC51D7-B434-DD7D-B836-90B660375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itle 1">
            <a:extLst>
              <a:ext uri="{FF2B5EF4-FFF2-40B4-BE49-F238E27FC236}">
                <a16:creationId xmlns:a16="http://schemas.microsoft.com/office/drawing/2014/main" id="{E9B71B51-F140-BE01-C261-05BD04A76532}"/>
              </a:ext>
            </a:extLst>
          </p:cNvPr>
          <p:cNvSpPr txBox="1">
            <a:spLocks/>
          </p:cNvSpPr>
          <p:nvPr/>
        </p:nvSpPr>
        <p:spPr>
          <a:xfrm>
            <a:off x="1609391" y="466189"/>
            <a:ext cx="8973218" cy="646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800" b="1">
                <a:latin typeface="Open Sans" panose="020B0606030504020204" pitchFamily="34" charset="0"/>
                <a:ea typeface="Open Sans" panose="020B0606030504020204" pitchFamily="34" charset="0"/>
                <a:cs typeface="Open Sans" panose="020B0606030504020204" pitchFamily="34" charset="0"/>
              </a:rPr>
              <a:t>2. </a:t>
            </a:r>
            <a:r>
              <a:rPr lang="en-US" sz="2800" b="1" u="sng">
                <a:latin typeface="Open Sans" panose="020B0606030504020204" pitchFamily="34" charset="0"/>
                <a:ea typeface="Open Sans" panose="020B0606030504020204" pitchFamily="34" charset="0"/>
                <a:cs typeface="Open Sans" panose="020B0606030504020204" pitchFamily="34" charset="0"/>
              </a:rPr>
              <a:t>Tuân thủ những quy định về đạo đức, văn hóa và pháp luật khi tạo ra sản phẩm số</a:t>
            </a:r>
          </a:p>
        </p:txBody>
      </p:sp>
      <p:grpSp>
        <p:nvGrpSpPr>
          <p:cNvPr id="11" name="组合 65">
            <a:extLst>
              <a:ext uri="{FF2B5EF4-FFF2-40B4-BE49-F238E27FC236}">
                <a16:creationId xmlns:a16="http://schemas.microsoft.com/office/drawing/2014/main" id="{7F87EEF5-D3E6-850E-4ECD-47FA4EAC5793}"/>
              </a:ext>
            </a:extLst>
          </p:cNvPr>
          <p:cNvGrpSpPr/>
          <p:nvPr/>
        </p:nvGrpSpPr>
        <p:grpSpPr>
          <a:xfrm flipV="1">
            <a:off x="4536842" y="2154015"/>
            <a:ext cx="1499392" cy="2362431"/>
            <a:chOff x="1547664" y="32770"/>
            <a:chExt cx="1217765" cy="1918701"/>
          </a:xfrm>
          <a:noFill/>
          <a:effectLst/>
        </p:grpSpPr>
        <p:sp>
          <p:nvSpPr>
            <p:cNvPr id="12" name="任意多边形 66">
              <a:extLst>
                <a:ext uri="{FF2B5EF4-FFF2-40B4-BE49-F238E27FC236}">
                  <a16:creationId xmlns:a16="http://schemas.microsoft.com/office/drawing/2014/main" id="{A62F8B35-B00D-EF1E-4842-491AA4B7EE1E}"/>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14" name="十六角星 67">
              <a:extLst>
                <a:ext uri="{FF2B5EF4-FFF2-40B4-BE49-F238E27FC236}">
                  <a16:creationId xmlns:a16="http://schemas.microsoft.com/office/drawing/2014/main" id="{9BA2AACE-C3C4-0BDA-CA76-F2A11E97A639}"/>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5" name="组合 53">
            <a:extLst>
              <a:ext uri="{FF2B5EF4-FFF2-40B4-BE49-F238E27FC236}">
                <a16:creationId xmlns:a16="http://schemas.microsoft.com/office/drawing/2014/main" id="{22F91187-166C-C3E8-7DD1-448DE332C31D}"/>
              </a:ext>
            </a:extLst>
          </p:cNvPr>
          <p:cNvGrpSpPr/>
          <p:nvPr/>
        </p:nvGrpSpPr>
        <p:grpSpPr>
          <a:xfrm>
            <a:off x="4091419" y="1837625"/>
            <a:ext cx="1546825" cy="4705203"/>
            <a:chOff x="2102024" y="-1714093"/>
            <a:chExt cx="1143795" cy="3479248"/>
          </a:xfrm>
        </p:grpSpPr>
        <p:grpSp>
          <p:nvGrpSpPr>
            <p:cNvPr id="21" name="组合 54">
              <a:extLst>
                <a:ext uri="{FF2B5EF4-FFF2-40B4-BE49-F238E27FC236}">
                  <a16:creationId xmlns:a16="http://schemas.microsoft.com/office/drawing/2014/main" id="{843BBC45-B421-DDE5-5DC7-359E67D61244}"/>
                </a:ext>
              </a:extLst>
            </p:cNvPr>
            <p:cNvGrpSpPr/>
            <p:nvPr/>
          </p:nvGrpSpPr>
          <p:grpSpPr>
            <a:xfrm>
              <a:off x="2102024" y="18263"/>
              <a:ext cx="1108721" cy="1746892"/>
              <a:chOff x="1547664" y="32770"/>
              <a:chExt cx="1217765" cy="1918701"/>
            </a:xfrm>
          </p:grpSpPr>
          <p:sp>
            <p:nvSpPr>
              <p:cNvPr id="25" name="任意多边形 58">
                <a:extLst>
                  <a:ext uri="{FF2B5EF4-FFF2-40B4-BE49-F238E27FC236}">
                    <a16:creationId xmlns:a16="http://schemas.microsoft.com/office/drawing/2014/main" id="{FB550788-993E-656D-F913-DF26E442F1AA}"/>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A5CB01"/>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26" name="心形 59">
                <a:extLst>
                  <a:ext uri="{FF2B5EF4-FFF2-40B4-BE49-F238E27FC236}">
                    <a16:creationId xmlns:a16="http://schemas.microsoft.com/office/drawing/2014/main" id="{D02DF43A-A7AF-7D49-C39B-40FA12E87362}"/>
                  </a:ext>
                </a:extLst>
              </p:cNvPr>
              <p:cNvSpPr/>
              <p:nvPr/>
            </p:nvSpPr>
            <p:spPr>
              <a:xfrm>
                <a:off x="1547664" y="899265"/>
                <a:ext cx="1217765" cy="1052206"/>
              </a:xfrm>
              <a:prstGeom prst="heart">
                <a:avLst/>
              </a:prstGeom>
              <a:gradFill rotWithShape="1">
                <a:gsLst>
                  <a:gs pos="0">
                    <a:srgbClr val="A5CB01">
                      <a:shade val="15000"/>
                      <a:satMod val="180000"/>
                    </a:srgbClr>
                  </a:gs>
                  <a:gs pos="50000">
                    <a:srgbClr val="A5CB01">
                      <a:shade val="45000"/>
                      <a:satMod val="170000"/>
                    </a:srgbClr>
                  </a:gs>
                  <a:gs pos="70000">
                    <a:srgbClr val="A5CB01">
                      <a:tint val="99000"/>
                      <a:shade val="65000"/>
                      <a:satMod val="155000"/>
                    </a:srgbClr>
                  </a:gs>
                  <a:gs pos="100000">
                    <a:srgbClr val="A5CB01">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22" name="组合 55">
              <a:extLst>
                <a:ext uri="{FF2B5EF4-FFF2-40B4-BE49-F238E27FC236}">
                  <a16:creationId xmlns:a16="http://schemas.microsoft.com/office/drawing/2014/main" id="{470BE43A-D1CB-3BF7-6175-20CF1FCEB97C}"/>
                </a:ext>
              </a:extLst>
            </p:cNvPr>
            <p:cNvGrpSpPr/>
            <p:nvPr/>
          </p:nvGrpSpPr>
          <p:grpSpPr>
            <a:xfrm flipV="1">
              <a:off x="2137098" y="-1714093"/>
              <a:ext cx="1108721" cy="1746892"/>
              <a:chOff x="1547664" y="32770"/>
              <a:chExt cx="1217765" cy="1918701"/>
            </a:xfrm>
            <a:noFill/>
            <a:effectLst/>
          </p:grpSpPr>
          <p:sp>
            <p:nvSpPr>
              <p:cNvPr id="23" name="任意多边形 56">
                <a:extLst>
                  <a:ext uri="{FF2B5EF4-FFF2-40B4-BE49-F238E27FC236}">
                    <a16:creationId xmlns:a16="http://schemas.microsoft.com/office/drawing/2014/main" id="{6CBAE392-50FB-A8D5-A1A6-0F36601B5C75}"/>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24" name="十六角星 57">
                <a:extLst>
                  <a:ext uri="{FF2B5EF4-FFF2-40B4-BE49-F238E27FC236}">
                    <a16:creationId xmlns:a16="http://schemas.microsoft.com/office/drawing/2014/main" id="{454C6F58-4F73-4E8C-F24C-EB6009A61972}"/>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27" name="组合 43">
            <a:extLst>
              <a:ext uri="{FF2B5EF4-FFF2-40B4-BE49-F238E27FC236}">
                <a16:creationId xmlns:a16="http://schemas.microsoft.com/office/drawing/2014/main" id="{276BF5F1-B980-B3EF-69A8-7B53C940F50A}"/>
              </a:ext>
            </a:extLst>
          </p:cNvPr>
          <p:cNvGrpSpPr/>
          <p:nvPr/>
        </p:nvGrpSpPr>
        <p:grpSpPr>
          <a:xfrm>
            <a:off x="4120008" y="-84626"/>
            <a:ext cx="1546825" cy="4705203"/>
            <a:chOff x="2102024" y="-1714093"/>
            <a:chExt cx="1143795" cy="3479248"/>
          </a:xfrm>
        </p:grpSpPr>
        <p:grpSp>
          <p:nvGrpSpPr>
            <p:cNvPr id="28" name="组合 44">
              <a:extLst>
                <a:ext uri="{FF2B5EF4-FFF2-40B4-BE49-F238E27FC236}">
                  <a16:creationId xmlns:a16="http://schemas.microsoft.com/office/drawing/2014/main" id="{63B1AE3D-1974-7D57-44F6-0E547F1BA358}"/>
                </a:ext>
              </a:extLst>
            </p:cNvPr>
            <p:cNvGrpSpPr/>
            <p:nvPr/>
          </p:nvGrpSpPr>
          <p:grpSpPr>
            <a:xfrm>
              <a:off x="2102024" y="18263"/>
              <a:ext cx="1108721" cy="1746892"/>
              <a:chOff x="1547664" y="32770"/>
              <a:chExt cx="1217765" cy="1918701"/>
            </a:xfrm>
          </p:grpSpPr>
          <p:sp>
            <p:nvSpPr>
              <p:cNvPr id="32" name="任意多边形 48">
                <a:extLst>
                  <a:ext uri="{FF2B5EF4-FFF2-40B4-BE49-F238E27FC236}">
                    <a16:creationId xmlns:a16="http://schemas.microsoft.com/office/drawing/2014/main" id="{F9FA9E9C-36C3-720D-6700-26818F4A45F9}"/>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58CDD0"/>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33" name="心形 49">
                <a:extLst>
                  <a:ext uri="{FF2B5EF4-FFF2-40B4-BE49-F238E27FC236}">
                    <a16:creationId xmlns:a16="http://schemas.microsoft.com/office/drawing/2014/main" id="{67094203-FD41-87D8-E776-2398F07886FE}"/>
                  </a:ext>
                </a:extLst>
              </p:cNvPr>
              <p:cNvSpPr/>
              <p:nvPr/>
            </p:nvSpPr>
            <p:spPr>
              <a:xfrm>
                <a:off x="1547664" y="899265"/>
                <a:ext cx="1217765" cy="1052206"/>
              </a:xfrm>
              <a:prstGeom prst="heart">
                <a:avLst/>
              </a:prstGeom>
              <a:gradFill rotWithShape="1">
                <a:gsLst>
                  <a:gs pos="0">
                    <a:srgbClr val="58CDD0">
                      <a:shade val="15000"/>
                      <a:satMod val="180000"/>
                    </a:srgbClr>
                  </a:gs>
                  <a:gs pos="50000">
                    <a:srgbClr val="58CDD0">
                      <a:shade val="45000"/>
                      <a:satMod val="170000"/>
                    </a:srgbClr>
                  </a:gs>
                  <a:gs pos="70000">
                    <a:srgbClr val="58CDD0">
                      <a:tint val="99000"/>
                      <a:shade val="65000"/>
                      <a:satMod val="155000"/>
                    </a:srgbClr>
                  </a:gs>
                  <a:gs pos="100000">
                    <a:srgbClr val="58CDD0">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29" name="组合 45">
              <a:extLst>
                <a:ext uri="{FF2B5EF4-FFF2-40B4-BE49-F238E27FC236}">
                  <a16:creationId xmlns:a16="http://schemas.microsoft.com/office/drawing/2014/main" id="{3CC990A9-23D7-4368-4A27-5FD69127025D}"/>
                </a:ext>
              </a:extLst>
            </p:cNvPr>
            <p:cNvGrpSpPr/>
            <p:nvPr/>
          </p:nvGrpSpPr>
          <p:grpSpPr>
            <a:xfrm flipV="1">
              <a:off x="2137098" y="-1714093"/>
              <a:ext cx="1108721" cy="1746892"/>
              <a:chOff x="1547664" y="32770"/>
              <a:chExt cx="1217765" cy="1918701"/>
            </a:xfrm>
            <a:noFill/>
            <a:effectLst/>
          </p:grpSpPr>
          <p:sp>
            <p:nvSpPr>
              <p:cNvPr id="30" name="任意多边形 46">
                <a:extLst>
                  <a:ext uri="{FF2B5EF4-FFF2-40B4-BE49-F238E27FC236}">
                    <a16:creationId xmlns:a16="http://schemas.microsoft.com/office/drawing/2014/main" id="{28536C8B-2B1E-D0D5-3D0A-79F9792DE5B2}"/>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31" name="十六角星 47">
                <a:extLst>
                  <a:ext uri="{FF2B5EF4-FFF2-40B4-BE49-F238E27FC236}">
                    <a16:creationId xmlns:a16="http://schemas.microsoft.com/office/drawing/2014/main" id="{132E2BCD-1DF1-A281-7FAD-6ABFEA2E8981}"/>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34" name="组合 14">
            <a:extLst>
              <a:ext uri="{FF2B5EF4-FFF2-40B4-BE49-F238E27FC236}">
                <a16:creationId xmlns:a16="http://schemas.microsoft.com/office/drawing/2014/main" id="{2995FC32-DBF8-8080-D0F6-BD89F16D4BFA}"/>
              </a:ext>
            </a:extLst>
          </p:cNvPr>
          <p:cNvGrpSpPr/>
          <p:nvPr/>
        </p:nvGrpSpPr>
        <p:grpSpPr>
          <a:xfrm>
            <a:off x="5696209" y="1570470"/>
            <a:ext cx="6207306" cy="1199182"/>
            <a:chOff x="1481046" y="1106958"/>
            <a:chExt cx="8703680" cy="1311855"/>
          </a:xfrm>
        </p:grpSpPr>
        <p:sp>
          <p:nvSpPr>
            <p:cNvPr id="35" name="圆角矩形 1">
              <a:extLst>
                <a:ext uri="{FF2B5EF4-FFF2-40B4-BE49-F238E27FC236}">
                  <a16:creationId xmlns:a16="http://schemas.microsoft.com/office/drawing/2014/main" id="{67CD0EC5-71B1-1343-44CB-2BFD810E191A}"/>
                </a:ext>
              </a:extLst>
            </p:cNvPr>
            <p:cNvSpPr/>
            <p:nvPr/>
          </p:nvSpPr>
          <p:spPr>
            <a:xfrm>
              <a:off x="1481046" y="1106958"/>
              <a:ext cx="8645780" cy="129052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cs typeface="+mn-cs"/>
              </a:endParaRPr>
            </a:p>
          </p:txBody>
        </p:sp>
        <p:sp>
          <p:nvSpPr>
            <p:cNvPr id="36" name="矩形 16">
              <a:extLst>
                <a:ext uri="{FF2B5EF4-FFF2-40B4-BE49-F238E27FC236}">
                  <a16:creationId xmlns:a16="http://schemas.microsoft.com/office/drawing/2014/main" id="{5F56D2E1-7D7E-B51E-3CC1-F4A26AB78D2E}"/>
                </a:ext>
              </a:extLst>
            </p:cNvPr>
            <p:cNvSpPr/>
            <p:nvPr/>
          </p:nvSpPr>
          <p:spPr>
            <a:xfrm>
              <a:off x="2026143" y="1128290"/>
              <a:ext cx="8158583" cy="1290523"/>
            </a:xfrm>
            <a:prstGeom prst="rect">
              <a:avLst/>
            </a:prstGeom>
          </p:spPr>
          <p:txBody>
            <a:bodyPr wrap="square">
              <a:spAutoFit/>
            </a:bodyP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Luôn trung thực trong quá trình tạo ra sản phẩm số</a:t>
              </a:r>
              <a:endParaRPr kumimoji="0" lang="zh-CN"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37" name="组合 50">
            <a:extLst>
              <a:ext uri="{FF2B5EF4-FFF2-40B4-BE49-F238E27FC236}">
                <a16:creationId xmlns:a16="http://schemas.microsoft.com/office/drawing/2014/main" id="{51DF5830-0BA0-E1E9-C6B7-D40899254245}"/>
              </a:ext>
            </a:extLst>
          </p:cNvPr>
          <p:cNvGrpSpPr/>
          <p:nvPr/>
        </p:nvGrpSpPr>
        <p:grpSpPr>
          <a:xfrm>
            <a:off x="5696209" y="3101939"/>
            <a:ext cx="6207305" cy="1395809"/>
            <a:chOff x="2110311" y="870524"/>
            <a:chExt cx="8833005" cy="1526957"/>
          </a:xfrm>
        </p:grpSpPr>
        <p:sp>
          <p:nvSpPr>
            <p:cNvPr id="38" name="圆角矩形 1">
              <a:extLst>
                <a:ext uri="{FF2B5EF4-FFF2-40B4-BE49-F238E27FC236}">
                  <a16:creationId xmlns:a16="http://schemas.microsoft.com/office/drawing/2014/main" id="{ABC13D3D-241A-A36C-4233-90C38E44911C}"/>
                </a:ext>
              </a:extLst>
            </p:cNvPr>
            <p:cNvSpPr/>
            <p:nvPr/>
          </p:nvSpPr>
          <p:spPr>
            <a:xfrm>
              <a:off x="2110311" y="870524"/>
              <a:ext cx="8739387" cy="152695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cs typeface="+mn-cs"/>
              </a:endParaRPr>
            </a:p>
          </p:txBody>
        </p:sp>
        <p:sp>
          <p:nvSpPr>
            <p:cNvPr id="39" name="矩形 52">
              <a:extLst>
                <a:ext uri="{FF2B5EF4-FFF2-40B4-BE49-F238E27FC236}">
                  <a16:creationId xmlns:a16="http://schemas.microsoft.com/office/drawing/2014/main" id="{970A2167-E204-3667-646C-71973CF5AC41}"/>
                </a:ext>
              </a:extLst>
            </p:cNvPr>
            <p:cNvSpPr/>
            <p:nvPr/>
          </p:nvSpPr>
          <p:spPr>
            <a:xfrm>
              <a:off x="2662082" y="1042541"/>
              <a:ext cx="8281234" cy="1182921"/>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hông sử dụng các thông tin có bản quyền nếu chưa mua hoặc xin phép</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40" name="组合 60">
            <a:extLst>
              <a:ext uri="{FF2B5EF4-FFF2-40B4-BE49-F238E27FC236}">
                <a16:creationId xmlns:a16="http://schemas.microsoft.com/office/drawing/2014/main" id="{052D24EF-F75A-4AEF-9FC6-28598A18EB90}"/>
              </a:ext>
            </a:extLst>
          </p:cNvPr>
          <p:cNvGrpSpPr/>
          <p:nvPr/>
        </p:nvGrpSpPr>
        <p:grpSpPr>
          <a:xfrm>
            <a:off x="5707151" y="4804399"/>
            <a:ext cx="6236105" cy="1877262"/>
            <a:chOff x="1635170" y="993227"/>
            <a:chExt cx="9003890" cy="2053647"/>
          </a:xfrm>
        </p:grpSpPr>
        <p:sp>
          <p:nvSpPr>
            <p:cNvPr id="41" name="圆角矩形 1">
              <a:extLst>
                <a:ext uri="{FF2B5EF4-FFF2-40B4-BE49-F238E27FC236}">
                  <a16:creationId xmlns:a16="http://schemas.microsoft.com/office/drawing/2014/main" id="{D4692240-8F17-B8DE-03B6-C270C520C4FD}"/>
                </a:ext>
              </a:extLst>
            </p:cNvPr>
            <p:cNvSpPr/>
            <p:nvPr/>
          </p:nvSpPr>
          <p:spPr>
            <a:xfrm>
              <a:off x="1635170" y="993227"/>
              <a:ext cx="8904400" cy="205364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cs typeface="+mn-cs"/>
              </a:endParaRPr>
            </a:p>
          </p:txBody>
        </p:sp>
        <p:sp>
          <p:nvSpPr>
            <p:cNvPr id="42" name="矩形 62">
              <a:extLst>
                <a:ext uri="{FF2B5EF4-FFF2-40B4-BE49-F238E27FC236}">
                  <a16:creationId xmlns:a16="http://schemas.microsoft.com/office/drawing/2014/main" id="{0A8EF7C1-14E0-3CDF-2DD6-BD4FFD3E52FA}"/>
                </a:ext>
              </a:extLst>
            </p:cNvPr>
            <p:cNvSpPr/>
            <p:nvPr/>
          </p:nvSpPr>
          <p:spPr>
            <a:xfrm>
              <a:off x="2195016" y="1021272"/>
              <a:ext cx="8444044" cy="19864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Nội dung và hình thức của sản phẩm tạo ra không được vi phạm các quy định, chuẩn mực về đạo đức, văn hoá trong x</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ã</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hội nói chung</a:t>
              </a:r>
              <a:endParaRPr kumimoji="0" lang="zh-CN"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43" name="组合 42">
            <a:extLst>
              <a:ext uri="{FF2B5EF4-FFF2-40B4-BE49-F238E27FC236}">
                <a16:creationId xmlns:a16="http://schemas.microsoft.com/office/drawing/2014/main" id="{9336AA04-5A0F-88C3-5112-997A51D83756}"/>
              </a:ext>
            </a:extLst>
          </p:cNvPr>
          <p:cNvGrpSpPr/>
          <p:nvPr/>
        </p:nvGrpSpPr>
        <p:grpSpPr>
          <a:xfrm>
            <a:off x="4061267" y="-1793887"/>
            <a:ext cx="1546825" cy="4705203"/>
            <a:chOff x="2102024" y="-1714093"/>
            <a:chExt cx="1143795" cy="3479248"/>
          </a:xfrm>
        </p:grpSpPr>
        <p:grpSp>
          <p:nvGrpSpPr>
            <p:cNvPr id="44" name="组合 38">
              <a:extLst>
                <a:ext uri="{FF2B5EF4-FFF2-40B4-BE49-F238E27FC236}">
                  <a16:creationId xmlns:a16="http://schemas.microsoft.com/office/drawing/2014/main" id="{9D88461F-FEE3-6F7A-1A20-4659BC1032FA}"/>
                </a:ext>
              </a:extLst>
            </p:cNvPr>
            <p:cNvGrpSpPr/>
            <p:nvPr/>
          </p:nvGrpSpPr>
          <p:grpSpPr>
            <a:xfrm>
              <a:off x="2102024" y="434878"/>
              <a:ext cx="1108720" cy="1330277"/>
              <a:chOff x="1547664" y="490360"/>
              <a:chExt cx="1217764" cy="1461111"/>
            </a:xfrm>
          </p:grpSpPr>
          <p:sp>
            <p:nvSpPr>
              <p:cNvPr id="48" name="任意多边形 2">
                <a:extLst>
                  <a:ext uri="{FF2B5EF4-FFF2-40B4-BE49-F238E27FC236}">
                    <a16:creationId xmlns:a16="http://schemas.microsoft.com/office/drawing/2014/main" id="{FB24C97E-4E36-9F9F-C5F1-057459ED2038}"/>
                  </a:ext>
                </a:extLst>
              </p:cNvPr>
              <p:cNvSpPr/>
              <p:nvPr/>
            </p:nvSpPr>
            <p:spPr>
              <a:xfrm>
                <a:off x="2109100" y="490360"/>
                <a:ext cx="163137" cy="708253"/>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FFC305"/>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FFC305">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49" name="心形 37">
                <a:extLst>
                  <a:ext uri="{FF2B5EF4-FFF2-40B4-BE49-F238E27FC236}">
                    <a16:creationId xmlns:a16="http://schemas.microsoft.com/office/drawing/2014/main" id="{A4DB4107-E5F2-7839-C759-DE3C1A04442C}"/>
                  </a:ext>
                </a:extLst>
              </p:cNvPr>
              <p:cNvSpPr/>
              <p:nvPr/>
            </p:nvSpPr>
            <p:spPr>
              <a:xfrm>
                <a:off x="1547664" y="899265"/>
                <a:ext cx="1217764" cy="1052206"/>
              </a:xfrm>
              <a:prstGeom prst="heart">
                <a:avLst/>
              </a:prstGeom>
              <a:gradFill rotWithShape="1">
                <a:gsLst>
                  <a:gs pos="0">
                    <a:srgbClr val="FFC305">
                      <a:shade val="15000"/>
                      <a:satMod val="180000"/>
                    </a:srgbClr>
                  </a:gs>
                  <a:gs pos="50000">
                    <a:srgbClr val="FFC305">
                      <a:shade val="45000"/>
                      <a:satMod val="170000"/>
                    </a:srgbClr>
                  </a:gs>
                  <a:gs pos="70000">
                    <a:srgbClr val="FFC305">
                      <a:tint val="99000"/>
                      <a:shade val="65000"/>
                      <a:satMod val="155000"/>
                    </a:srgbClr>
                  </a:gs>
                  <a:gs pos="100000">
                    <a:srgbClr val="FFC305">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5" name="组合 39">
              <a:extLst>
                <a:ext uri="{FF2B5EF4-FFF2-40B4-BE49-F238E27FC236}">
                  <a16:creationId xmlns:a16="http://schemas.microsoft.com/office/drawing/2014/main" id="{736877FD-4132-1D46-ED6B-6239CB586759}"/>
                </a:ext>
              </a:extLst>
            </p:cNvPr>
            <p:cNvGrpSpPr/>
            <p:nvPr/>
          </p:nvGrpSpPr>
          <p:grpSpPr>
            <a:xfrm flipV="1">
              <a:off x="2137098" y="-1714093"/>
              <a:ext cx="1108721" cy="1746892"/>
              <a:chOff x="1547664" y="32770"/>
              <a:chExt cx="1217765" cy="1918701"/>
            </a:xfrm>
            <a:noFill/>
            <a:effectLst/>
          </p:grpSpPr>
          <p:sp>
            <p:nvSpPr>
              <p:cNvPr id="46" name="任意多边形 40">
                <a:extLst>
                  <a:ext uri="{FF2B5EF4-FFF2-40B4-BE49-F238E27FC236}">
                    <a16:creationId xmlns:a16="http://schemas.microsoft.com/office/drawing/2014/main" id="{F1D3C094-9F6F-3834-72BE-0CECB3F5DA6E}"/>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47" name="十六角星 41">
                <a:extLst>
                  <a:ext uri="{FF2B5EF4-FFF2-40B4-BE49-F238E27FC236}">
                    <a16:creationId xmlns:a16="http://schemas.microsoft.com/office/drawing/2014/main" id="{0179B739-AAAF-938F-21EA-2A0773805833}"/>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pic>
        <p:nvPicPr>
          <p:cNvPr id="50" name="图片 1">
            <a:extLst>
              <a:ext uri="{FF2B5EF4-FFF2-40B4-BE49-F238E27FC236}">
                <a16:creationId xmlns:a16="http://schemas.microsoft.com/office/drawing/2014/main" id="{D1CDCBD4-2543-F6C8-0D4A-0345D1B32D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62562" y="4128265"/>
            <a:ext cx="2729663" cy="2648191"/>
          </a:xfrm>
          <a:prstGeom prst="rect">
            <a:avLst/>
          </a:prstGeom>
        </p:spPr>
      </p:pic>
      <p:sp>
        <p:nvSpPr>
          <p:cNvPr id="51" name="TextBox 50">
            <a:extLst>
              <a:ext uri="{FF2B5EF4-FFF2-40B4-BE49-F238E27FC236}">
                <a16:creationId xmlns:a16="http://schemas.microsoft.com/office/drawing/2014/main" id="{561FFCED-0DE8-5281-AFCE-97602D7E6D48}"/>
              </a:ext>
            </a:extLst>
          </p:cNvPr>
          <p:cNvSpPr txBox="1"/>
          <p:nvPr/>
        </p:nvSpPr>
        <p:spPr>
          <a:xfrm>
            <a:off x="214032" y="1367893"/>
            <a:ext cx="3061758" cy="2554545"/>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Calibri"/>
                <a:ea typeface="微软雅黑"/>
                <a:cs typeface="+mn-cs"/>
              </a:rPr>
              <a:t>Cần trang bị cho mình những kiến thức cần thiết và chú ý một số điều sau:</a:t>
            </a:r>
          </a:p>
        </p:txBody>
      </p:sp>
    </p:spTree>
    <p:extLst>
      <p:ext uri="{BB962C8B-B14F-4D97-AF65-F5344CB8AC3E}">
        <p14:creationId xmlns:p14="http://schemas.microsoft.com/office/powerpoint/2010/main" val="2771609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18"/>
                                        </p:tgtEl>
                                        <p:attrNameLst>
                                          <p:attrName>ppt_w</p:attrName>
                                        </p:attrNameLst>
                                      </p:cBhvr>
                                      <p:tavLst>
                                        <p:tav tm="0">
                                          <p:val>
                                            <p:strVal val="ppt_w"/>
                                          </p:val>
                                        </p:tav>
                                        <p:tav tm="100000">
                                          <p:val>
                                            <p:fltVal val="0"/>
                                          </p:val>
                                        </p:tav>
                                      </p:tavLst>
                                    </p:anim>
                                    <p:anim calcmode="lin" valueType="num">
                                      <p:cBhvr>
                                        <p:cTn id="17" dur="500"/>
                                        <p:tgtEl>
                                          <p:spTgt spid="18"/>
                                        </p:tgtEl>
                                        <p:attrNameLst>
                                          <p:attrName>ppt_h</p:attrName>
                                        </p:attrNameLst>
                                      </p:cBhvr>
                                      <p:tavLst>
                                        <p:tav tm="0">
                                          <p:val>
                                            <p:strVal val="ppt_h"/>
                                          </p:val>
                                        </p:tav>
                                        <p:tav tm="100000">
                                          <p:val>
                                            <p:fltVal val="0"/>
                                          </p:val>
                                        </p:tav>
                                      </p:tavLst>
                                    </p:anim>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22" presetClass="entr" presetSubtype="8"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750"/>
                                        <p:tgtEl>
                                          <p:spTgt spid="51"/>
                                        </p:tgtEl>
                                      </p:cBhvr>
                                    </p:animEffect>
                                  </p:childTnLst>
                                </p:cTn>
                              </p:par>
                              <p:par>
                                <p:cTn id="28" presetID="42" presetClass="entr" presetSubtype="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750" fill="hold"/>
                                        <p:tgtEl>
                                          <p:spTgt spid="43"/>
                                        </p:tgtEl>
                                        <p:attrNameLst>
                                          <p:attrName>ppt_w</p:attrName>
                                        </p:attrNameLst>
                                      </p:cBhvr>
                                      <p:tavLst>
                                        <p:tav tm="0">
                                          <p:val>
                                            <p:fltVal val="0"/>
                                          </p:val>
                                        </p:tav>
                                        <p:tav tm="100000">
                                          <p:val>
                                            <p:strVal val="#ppt_w"/>
                                          </p:val>
                                        </p:tav>
                                      </p:tavLst>
                                    </p:anim>
                                    <p:anim calcmode="lin" valueType="num">
                                      <p:cBhvr>
                                        <p:cTn id="38" dur="750" fill="hold"/>
                                        <p:tgtEl>
                                          <p:spTgt spid="43"/>
                                        </p:tgtEl>
                                        <p:attrNameLst>
                                          <p:attrName>ppt_h</p:attrName>
                                        </p:attrNameLst>
                                      </p:cBhvr>
                                      <p:tavLst>
                                        <p:tav tm="0">
                                          <p:val>
                                            <p:fltVal val="0"/>
                                          </p:val>
                                        </p:tav>
                                        <p:tav tm="100000">
                                          <p:val>
                                            <p:strVal val="#ppt_h"/>
                                          </p:val>
                                        </p:tav>
                                      </p:tavLst>
                                    </p:anim>
                                    <p:anim calcmode="lin" valueType="num">
                                      <p:cBhvr>
                                        <p:cTn id="39" dur="750" fill="hold"/>
                                        <p:tgtEl>
                                          <p:spTgt spid="43"/>
                                        </p:tgtEl>
                                        <p:attrNameLst>
                                          <p:attrName>style.rotation</p:attrName>
                                        </p:attrNameLst>
                                      </p:cBhvr>
                                      <p:tavLst>
                                        <p:tav tm="0">
                                          <p:val>
                                            <p:fltVal val="90"/>
                                          </p:val>
                                        </p:tav>
                                        <p:tav tm="100000">
                                          <p:val>
                                            <p:fltVal val="0"/>
                                          </p:val>
                                        </p:tav>
                                      </p:tavLst>
                                    </p:anim>
                                    <p:animEffect transition="in" filter="fade">
                                      <p:cBhvr>
                                        <p:cTn id="40" dur="750"/>
                                        <p:tgtEl>
                                          <p:spTgt spid="43"/>
                                        </p:tgtEl>
                                      </p:cBhvr>
                                    </p:animEffect>
                                  </p:childTnLst>
                                </p:cTn>
                              </p:par>
                            </p:childTnLst>
                          </p:cTn>
                        </p:par>
                        <p:par>
                          <p:cTn id="41" fill="hold">
                            <p:stCondLst>
                              <p:cond delay="75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1250"/>
                                        <p:tgtEl>
                                          <p:spTgt spid="34"/>
                                        </p:tgtEl>
                                      </p:cBhvr>
                                    </p:animEffect>
                                  </p:childTnLst>
                                </p:cTn>
                              </p:par>
                            </p:childTnLst>
                          </p:cTn>
                        </p:par>
                        <p:par>
                          <p:cTn id="45" fill="hold">
                            <p:stCondLst>
                              <p:cond delay="2000"/>
                            </p:stCondLst>
                            <p:childTnLst>
                              <p:par>
                                <p:cTn id="46" presetID="31"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750" fill="hold"/>
                                        <p:tgtEl>
                                          <p:spTgt spid="27"/>
                                        </p:tgtEl>
                                        <p:attrNameLst>
                                          <p:attrName>ppt_w</p:attrName>
                                        </p:attrNameLst>
                                      </p:cBhvr>
                                      <p:tavLst>
                                        <p:tav tm="0">
                                          <p:val>
                                            <p:fltVal val="0"/>
                                          </p:val>
                                        </p:tav>
                                        <p:tav tm="100000">
                                          <p:val>
                                            <p:strVal val="#ppt_w"/>
                                          </p:val>
                                        </p:tav>
                                      </p:tavLst>
                                    </p:anim>
                                    <p:anim calcmode="lin" valueType="num">
                                      <p:cBhvr>
                                        <p:cTn id="49" dur="750" fill="hold"/>
                                        <p:tgtEl>
                                          <p:spTgt spid="27"/>
                                        </p:tgtEl>
                                        <p:attrNameLst>
                                          <p:attrName>ppt_h</p:attrName>
                                        </p:attrNameLst>
                                      </p:cBhvr>
                                      <p:tavLst>
                                        <p:tav tm="0">
                                          <p:val>
                                            <p:fltVal val="0"/>
                                          </p:val>
                                        </p:tav>
                                        <p:tav tm="100000">
                                          <p:val>
                                            <p:strVal val="#ppt_h"/>
                                          </p:val>
                                        </p:tav>
                                      </p:tavLst>
                                    </p:anim>
                                    <p:anim calcmode="lin" valueType="num">
                                      <p:cBhvr>
                                        <p:cTn id="50" dur="750" fill="hold"/>
                                        <p:tgtEl>
                                          <p:spTgt spid="27"/>
                                        </p:tgtEl>
                                        <p:attrNameLst>
                                          <p:attrName>style.rotation</p:attrName>
                                        </p:attrNameLst>
                                      </p:cBhvr>
                                      <p:tavLst>
                                        <p:tav tm="0">
                                          <p:val>
                                            <p:fltVal val="90"/>
                                          </p:val>
                                        </p:tav>
                                        <p:tav tm="100000">
                                          <p:val>
                                            <p:fltVal val="0"/>
                                          </p:val>
                                        </p:tav>
                                      </p:tavLst>
                                    </p:anim>
                                    <p:animEffect transition="in" filter="fade">
                                      <p:cBhvr>
                                        <p:cTn id="51" dur="750"/>
                                        <p:tgtEl>
                                          <p:spTgt spid="27"/>
                                        </p:tgtEl>
                                      </p:cBhvr>
                                    </p:animEffect>
                                  </p:childTnLst>
                                </p:cTn>
                              </p:par>
                            </p:childTnLst>
                          </p:cTn>
                        </p:par>
                        <p:par>
                          <p:cTn id="52" fill="hold">
                            <p:stCondLst>
                              <p:cond delay="275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1250"/>
                                        <p:tgtEl>
                                          <p:spTgt spid="37"/>
                                        </p:tgtEl>
                                      </p:cBhvr>
                                    </p:animEffect>
                                  </p:childTnLst>
                                </p:cTn>
                              </p:par>
                            </p:childTnLst>
                          </p:cTn>
                        </p:par>
                        <p:par>
                          <p:cTn id="56" fill="hold">
                            <p:stCondLst>
                              <p:cond delay="4000"/>
                            </p:stCondLst>
                            <p:childTnLst>
                              <p:par>
                                <p:cTn id="57" presetID="31"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750" fill="hold"/>
                                        <p:tgtEl>
                                          <p:spTgt spid="15"/>
                                        </p:tgtEl>
                                        <p:attrNameLst>
                                          <p:attrName>ppt_w</p:attrName>
                                        </p:attrNameLst>
                                      </p:cBhvr>
                                      <p:tavLst>
                                        <p:tav tm="0">
                                          <p:val>
                                            <p:fltVal val="0"/>
                                          </p:val>
                                        </p:tav>
                                        <p:tav tm="100000">
                                          <p:val>
                                            <p:strVal val="#ppt_w"/>
                                          </p:val>
                                        </p:tav>
                                      </p:tavLst>
                                    </p:anim>
                                    <p:anim calcmode="lin" valueType="num">
                                      <p:cBhvr>
                                        <p:cTn id="60" dur="750" fill="hold"/>
                                        <p:tgtEl>
                                          <p:spTgt spid="15"/>
                                        </p:tgtEl>
                                        <p:attrNameLst>
                                          <p:attrName>ppt_h</p:attrName>
                                        </p:attrNameLst>
                                      </p:cBhvr>
                                      <p:tavLst>
                                        <p:tav tm="0">
                                          <p:val>
                                            <p:fltVal val="0"/>
                                          </p:val>
                                        </p:tav>
                                        <p:tav tm="100000">
                                          <p:val>
                                            <p:strVal val="#ppt_h"/>
                                          </p:val>
                                        </p:tav>
                                      </p:tavLst>
                                    </p:anim>
                                    <p:anim calcmode="lin" valueType="num">
                                      <p:cBhvr>
                                        <p:cTn id="61" dur="750" fill="hold"/>
                                        <p:tgtEl>
                                          <p:spTgt spid="15"/>
                                        </p:tgtEl>
                                        <p:attrNameLst>
                                          <p:attrName>style.rotation</p:attrName>
                                        </p:attrNameLst>
                                      </p:cBhvr>
                                      <p:tavLst>
                                        <p:tav tm="0">
                                          <p:val>
                                            <p:fltVal val="90"/>
                                          </p:val>
                                        </p:tav>
                                        <p:tav tm="100000">
                                          <p:val>
                                            <p:fltVal val="0"/>
                                          </p:val>
                                        </p:tav>
                                      </p:tavLst>
                                    </p:anim>
                                    <p:animEffect transition="in" filter="fade">
                                      <p:cBhvr>
                                        <p:cTn id="62" dur="750"/>
                                        <p:tgtEl>
                                          <p:spTgt spid="15"/>
                                        </p:tgtEl>
                                      </p:cBhvr>
                                    </p:animEffect>
                                  </p:childTnLst>
                                </p:cTn>
                              </p:par>
                            </p:childTnLst>
                          </p:cTn>
                        </p:par>
                        <p:par>
                          <p:cTn id="63" fill="hold">
                            <p:stCondLst>
                              <p:cond delay="4750"/>
                            </p:stCondLst>
                            <p:childTnLst>
                              <p:par>
                                <p:cTn id="64" presetID="22" presetClass="entr" presetSubtype="8"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5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371</TotalTime>
  <Words>1816</Words>
  <Application>Microsoft Office PowerPoint</Application>
  <PresentationFormat>Widescreen</PresentationFormat>
  <Paragraphs>102</Paragraphs>
  <Slides>20</Slides>
  <Notes>1</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Aptos</vt:lpstr>
      <vt:lpstr>Arial</vt:lpstr>
      <vt:lpstr>Calibri</vt:lpstr>
      <vt:lpstr>Calibri Light</vt:lpstr>
      <vt:lpstr>Open Sans</vt:lpstr>
      <vt:lpstr>Times New Roman</vt:lpstr>
      <vt:lpstr>UTM Avo</vt:lpstr>
      <vt:lpstr>华康方圆体W7(P)</vt:lpstr>
      <vt:lpstr>Office Theme</vt:lpstr>
      <vt:lpstr>1_Office Theme</vt:lpstr>
      <vt:lpstr>KHỞI ĐỘNG</vt:lpstr>
      <vt:lpstr>Tiết 6. BÀI 4:  ĐẠO ĐỨC VÀ VĂN HÓA TRONG SỬ DỤNG  CÔNG NGHỆ KỸ THUẬT SỐ</vt:lpstr>
      <vt:lpstr>1. Biểu hiện vi phạm khi sử dụng công nghệ kỹ thuật số</vt:lpstr>
      <vt:lpstr>PowerPoint Presentation</vt:lpstr>
      <vt:lpstr>PowerPoint Presentation</vt:lpstr>
      <vt:lpstr>PowerPoint Presentation</vt:lpstr>
      <vt:lpstr>2. Tuân thủ những quy định về đạo đức, văn hóa và pháp luật khi tạo ra sản phẩm số</vt:lpstr>
      <vt:lpstr>2. Tuân thủ những quy định về đạo đức, văn hóa và pháp luật khi tạo ra sản phẩm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phạm linh</cp:lastModifiedBy>
  <cp:revision>9</cp:revision>
  <dcterms:created xsi:type="dcterms:W3CDTF">2023-06-05T12:10:35Z</dcterms:created>
  <dcterms:modified xsi:type="dcterms:W3CDTF">2024-10-10T12:37:36Z</dcterms:modified>
</cp:coreProperties>
</file>